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44"/>
  </p:notesMasterIdLst>
  <p:sldIdLst>
    <p:sldId id="256" r:id="rId6"/>
    <p:sldId id="257" r:id="rId7"/>
    <p:sldId id="297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3" r:id="rId19"/>
    <p:sldId id="270" r:id="rId20"/>
    <p:sldId id="271" r:id="rId21"/>
    <p:sldId id="272" r:id="rId22"/>
    <p:sldId id="292" r:id="rId23"/>
    <p:sldId id="293" r:id="rId24"/>
    <p:sldId id="294" r:id="rId25"/>
    <p:sldId id="274" r:id="rId26"/>
    <p:sldId id="275" r:id="rId27"/>
    <p:sldId id="296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AABF5C-F770-4586-90A5-8BB923B32079}" v="27" dt="2023-07-19T13:47:25.8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B351DC-05DF-4520-94F4-370069743D36}" type="doc">
      <dgm:prSet loTypeId="urn:microsoft.com/office/officeart/2005/8/layout/rings+Icon" loCatId="relationship" qsTypeId="urn:microsoft.com/office/officeart/2005/8/quickstyle/simple1" qsCatId="simple" csTypeId="urn:microsoft.com/office/officeart/2005/8/colors/colorful5" csCatId="colorful" phldr="1"/>
      <dgm:spPr/>
    </dgm:pt>
    <dgm:pt modelId="{85A47E43-D803-4851-A712-48F11667C0FE}">
      <dgm:prSet phldrT="[Text]"/>
      <dgm:spPr/>
      <dgm:t>
        <a:bodyPr/>
        <a:lstStyle/>
        <a:p>
          <a:r>
            <a:rPr lang="en-US"/>
            <a:t>Assessing and treating medical problems</a:t>
          </a:r>
        </a:p>
      </dgm:t>
    </dgm:pt>
    <dgm:pt modelId="{4CFF6627-A9A5-4806-92C6-3D0C527CE4CC}" type="parTrans" cxnId="{B0B5BBE4-6731-4C02-8AE4-E23783DDE8C2}">
      <dgm:prSet/>
      <dgm:spPr/>
      <dgm:t>
        <a:bodyPr/>
        <a:lstStyle/>
        <a:p>
          <a:endParaRPr lang="en-US"/>
        </a:p>
      </dgm:t>
    </dgm:pt>
    <dgm:pt modelId="{A27EABD5-FBFF-4C8B-949E-7B2DFD2A3CD1}" type="sibTrans" cxnId="{B0B5BBE4-6731-4C02-8AE4-E23783DDE8C2}">
      <dgm:prSet/>
      <dgm:spPr/>
      <dgm:t>
        <a:bodyPr/>
        <a:lstStyle/>
        <a:p>
          <a:endParaRPr lang="en-US"/>
        </a:p>
      </dgm:t>
    </dgm:pt>
    <dgm:pt modelId="{DFD6882D-B73B-4B37-857A-F98607BC1A68}">
      <dgm:prSet phldrT="[Text]"/>
      <dgm:spPr/>
      <dgm:t>
        <a:bodyPr/>
        <a:lstStyle/>
        <a:p>
          <a:r>
            <a:rPr lang="en-US"/>
            <a:t>Accessing appropriate specially formulated foods (SFFs) </a:t>
          </a:r>
        </a:p>
      </dgm:t>
    </dgm:pt>
    <dgm:pt modelId="{82A27625-12F1-4FB3-8148-24C9534ECCA6}" type="parTrans" cxnId="{16141579-008F-44B2-AE2D-4A03DC06F39B}">
      <dgm:prSet/>
      <dgm:spPr/>
      <dgm:t>
        <a:bodyPr/>
        <a:lstStyle/>
        <a:p>
          <a:endParaRPr lang="en-US"/>
        </a:p>
      </dgm:t>
    </dgm:pt>
    <dgm:pt modelId="{78B61E42-F92D-4891-AF51-65F2C0822FCD}" type="sibTrans" cxnId="{16141579-008F-44B2-AE2D-4A03DC06F39B}">
      <dgm:prSet/>
      <dgm:spPr/>
      <dgm:t>
        <a:bodyPr/>
        <a:lstStyle/>
        <a:p>
          <a:endParaRPr lang="en-US"/>
        </a:p>
      </dgm:t>
    </dgm:pt>
    <dgm:pt modelId="{660E4438-3A07-4A2F-804A-97F4052FAF31}">
      <dgm:prSet/>
      <dgm:spPr/>
      <dgm:t>
        <a:bodyPr/>
        <a:lstStyle/>
        <a:p>
          <a:r>
            <a:rPr lang="en-US"/>
            <a:t>Accessing nutrient dense home diet for healthy growth</a:t>
          </a:r>
        </a:p>
      </dgm:t>
    </dgm:pt>
    <dgm:pt modelId="{EE22924F-0C5F-4750-A5C6-16BC325D8256}" type="parTrans" cxnId="{8ECD53BA-8D28-4249-9848-C5CFC6E2841B}">
      <dgm:prSet/>
      <dgm:spPr/>
      <dgm:t>
        <a:bodyPr/>
        <a:lstStyle/>
        <a:p>
          <a:endParaRPr lang="en-US"/>
        </a:p>
      </dgm:t>
    </dgm:pt>
    <dgm:pt modelId="{ABD6AE20-C02D-4234-B5FF-9EFBE9B3DA8C}" type="sibTrans" cxnId="{8ECD53BA-8D28-4249-9848-C5CFC6E2841B}">
      <dgm:prSet/>
      <dgm:spPr/>
      <dgm:t>
        <a:bodyPr/>
        <a:lstStyle/>
        <a:p>
          <a:endParaRPr lang="en-US"/>
        </a:p>
      </dgm:t>
    </dgm:pt>
    <dgm:pt modelId="{3CE2B328-D3CE-4BCE-81E1-7CC56B252763}" type="pres">
      <dgm:prSet presAssocID="{DAB351DC-05DF-4520-94F4-370069743D36}" presName="Name0" presStyleCnt="0">
        <dgm:presLayoutVars>
          <dgm:chMax val="7"/>
          <dgm:dir/>
          <dgm:resizeHandles val="exact"/>
        </dgm:presLayoutVars>
      </dgm:prSet>
      <dgm:spPr/>
    </dgm:pt>
    <dgm:pt modelId="{A487289B-0412-48EA-83AD-38D99316C660}" type="pres">
      <dgm:prSet presAssocID="{DAB351DC-05DF-4520-94F4-370069743D36}" presName="ellipse1" presStyleLbl="vennNode1" presStyleIdx="0" presStyleCnt="3">
        <dgm:presLayoutVars>
          <dgm:bulletEnabled val="1"/>
        </dgm:presLayoutVars>
      </dgm:prSet>
      <dgm:spPr/>
    </dgm:pt>
    <dgm:pt modelId="{2513A717-3D43-4D11-A870-334BF2E3F768}" type="pres">
      <dgm:prSet presAssocID="{DAB351DC-05DF-4520-94F4-370069743D36}" presName="ellipse2" presStyleLbl="vennNode1" presStyleIdx="1" presStyleCnt="3" custLinFactNeighborX="-666" custLinFactNeighborY="733">
        <dgm:presLayoutVars>
          <dgm:bulletEnabled val="1"/>
        </dgm:presLayoutVars>
      </dgm:prSet>
      <dgm:spPr/>
    </dgm:pt>
    <dgm:pt modelId="{D953B835-DEAA-4DD7-8472-2AEC5E7E166E}" type="pres">
      <dgm:prSet presAssocID="{DAB351DC-05DF-4520-94F4-370069743D36}" presName="ellipse3" presStyleLbl="vennNode1" presStyleIdx="2" presStyleCnt="3">
        <dgm:presLayoutVars>
          <dgm:bulletEnabled val="1"/>
        </dgm:presLayoutVars>
      </dgm:prSet>
      <dgm:spPr/>
    </dgm:pt>
  </dgm:ptLst>
  <dgm:cxnLst>
    <dgm:cxn modelId="{455A7140-05FF-443C-BA2E-043A19CF7E99}" type="presOf" srcId="{85A47E43-D803-4851-A712-48F11667C0FE}" destId="{A487289B-0412-48EA-83AD-38D99316C660}" srcOrd="0" destOrd="0" presId="urn:microsoft.com/office/officeart/2005/8/layout/rings+Icon"/>
    <dgm:cxn modelId="{80057546-B23F-4112-BC79-42FC15BBCA36}" type="presOf" srcId="{660E4438-3A07-4A2F-804A-97F4052FAF31}" destId="{D953B835-DEAA-4DD7-8472-2AEC5E7E166E}" srcOrd="0" destOrd="0" presId="urn:microsoft.com/office/officeart/2005/8/layout/rings+Icon"/>
    <dgm:cxn modelId="{B0DAC066-EA1F-4611-A0B2-494DD9943050}" type="presOf" srcId="{DAB351DC-05DF-4520-94F4-370069743D36}" destId="{3CE2B328-D3CE-4BCE-81E1-7CC56B252763}" srcOrd="0" destOrd="0" presId="urn:microsoft.com/office/officeart/2005/8/layout/rings+Icon"/>
    <dgm:cxn modelId="{16141579-008F-44B2-AE2D-4A03DC06F39B}" srcId="{DAB351DC-05DF-4520-94F4-370069743D36}" destId="{DFD6882D-B73B-4B37-857A-F98607BC1A68}" srcOrd="1" destOrd="0" parTransId="{82A27625-12F1-4FB3-8148-24C9534ECCA6}" sibTransId="{78B61E42-F92D-4891-AF51-65F2C0822FCD}"/>
    <dgm:cxn modelId="{9FF0438C-CDDA-420D-9EE6-F6E4E2AB3D92}" type="presOf" srcId="{DFD6882D-B73B-4B37-857A-F98607BC1A68}" destId="{2513A717-3D43-4D11-A870-334BF2E3F768}" srcOrd="0" destOrd="0" presId="urn:microsoft.com/office/officeart/2005/8/layout/rings+Icon"/>
    <dgm:cxn modelId="{8ECD53BA-8D28-4249-9848-C5CFC6E2841B}" srcId="{DAB351DC-05DF-4520-94F4-370069743D36}" destId="{660E4438-3A07-4A2F-804A-97F4052FAF31}" srcOrd="2" destOrd="0" parTransId="{EE22924F-0C5F-4750-A5C6-16BC325D8256}" sibTransId="{ABD6AE20-C02D-4234-B5FF-9EFBE9B3DA8C}"/>
    <dgm:cxn modelId="{B0B5BBE4-6731-4C02-8AE4-E23783DDE8C2}" srcId="{DAB351DC-05DF-4520-94F4-370069743D36}" destId="{85A47E43-D803-4851-A712-48F11667C0FE}" srcOrd="0" destOrd="0" parTransId="{4CFF6627-A9A5-4806-92C6-3D0C527CE4CC}" sibTransId="{A27EABD5-FBFF-4C8B-949E-7B2DFD2A3CD1}"/>
    <dgm:cxn modelId="{59402A00-723F-4ABF-A2F5-D2260C6B166D}" type="presParOf" srcId="{3CE2B328-D3CE-4BCE-81E1-7CC56B252763}" destId="{A487289B-0412-48EA-83AD-38D99316C660}" srcOrd="0" destOrd="0" presId="urn:microsoft.com/office/officeart/2005/8/layout/rings+Icon"/>
    <dgm:cxn modelId="{171C0804-8975-4E4D-B5C6-06A1BA4372F5}" type="presParOf" srcId="{3CE2B328-D3CE-4BCE-81E1-7CC56B252763}" destId="{2513A717-3D43-4D11-A870-334BF2E3F768}" srcOrd="1" destOrd="0" presId="urn:microsoft.com/office/officeart/2005/8/layout/rings+Icon"/>
    <dgm:cxn modelId="{27D8BBE8-DE0B-4813-9B1D-533492A81960}" type="presParOf" srcId="{3CE2B328-D3CE-4BCE-81E1-7CC56B252763}" destId="{D953B835-DEAA-4DD7-8472-2AEC5E7E166E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A4BEA0-BAE3-4E87-B902-B4AEA5375AE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7F747B1-099E-4E46-B614-850CFC01F53C}">
      <dgm:prSet phldrT="[Text]"/>
      <dgm:spPr/>
      <dgm:t>
        <a:bodyPr/>
        <a:lstStyle/>
        <a:p>
          <a:r>
            <a:rPr lang="en-US"/>
            <a:t>Operational Guidance </a:t>
          </a:r>
        </a:p>
      </dgm:t>
    </dgm:pt>
    <dgm:pt modelId="{A12C7F92-3BCE-4A13-A539-A36E5E290ABC}" type="parTrans" cxnId="{644E300C-8F3C-4A4A-B75D-3BD65DED8D30}">
      <dgm:prSet/>
      <dgm:spPr/>
      <dgm:t>
        <a:bodyPr/>
        <a:lstStyle/>
        <a:p>
          <a:endParaRPr lang="en-US"/>
        </a:p>
      </dgm:t>
    </dgm:pt>
    <dgm:pt modelId="{A93F429E-EEDF-4E22-865B-27B4157646D4}" type="sibTrans" cxnId="{644E300C-8F3C-4A4A-B75D-3BD65DED8D30}">
      <dgm:prSet/>
      <dgm:spPr/>
      <dgm:t>
        <a:bodyPr/>
        <a:lstStyle/>
        <a:p>
          <a:endParaRPr lang="en-US"/>
        </a:p>
      </dgm:t>
    </dgm:pt>
    <dgm:pt modelId="{9F8F32B8-8B5F-4CDF-A12B-85C30F3B46EE}" type="asst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/>
            <a:t>Guidance for Policy-Makers</a:t>
          </a:r>
        </a:p>
      </dgm:t>
    </dgm:pt>
    <dgm:pt modelId="{D170608C-B3B3-4A52-9D5C-0991DF516CE4}" type="parTrans" cxnId="{7820A42D-3F70-48D2-B1E2-D994A6A60C51}">
      <dgm:prSet/>
      <dgm:spPr/>
      <dgm:t>
        <a:bodyPr/>
        <a:lstStyle/>
        <a:p>
          <a:endParaRPr lang="en-US"/>
        </a:p>
      </dgm:t>
    </dgm:pt>
    <dgm:pt modelId="{7D98DA7F-A3BB-4485-B9F4-EEF47092098A}" type="sibTrans" cxnId="{7820A42D-3F70-48D2-B1E2-D994A6A60C51}">
      <dgm:prSet/>
      <dgm:spPr/>
      <dgm:t>
        <a:bodyPr/>
        <a:lstStyle/>
        <a:p>
          <a:endParaRPr lang="en-US"/>
        </a:p>
      </dgm:t>
    </dgm:pt>
    <dgm:pt modelId="{353791E4-D777-41D5-ADD8-009435E27815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/>
            <a:t>Guidance for Health Care Workers</a:t>
          </a:r>
        </a:p>
      </dgm:t>
    </dgm:pt>
    <dgm:pt modelId="{65B9B363-CF85-43B0-8A6B-3A3A780372F4}" type="parTrans" cxnId="{F414F97E-A8E1-4404-8216-919B98A894AD}">
      <dgm:prSet/>
      <dgm:spPr/>
      <dgm:t>
        <a:bodyPr/>
        <a:lstStyle/>
        <a:p>
          <a:endParaRPr lang="en-US"/>
        </a:p>
      </dgm:t>
    </dgm:pt>
    <dgm:pt modelId="{8613A125-6226-45A1-B947-95AE3059B1D7}" type="sibTrans" cxnId="{F414F97E-A8E1-4404-8216-919B98A894AD}">
      <dgm:prSet/>
      <dgm:spPr/>
      <dgm:t>
        <a:bodyPr/>
        <a:lstStyle/>
        <a:p>
          <a:endParaRPr lang="en-US"/>
        </a:p>
      </dgm:t>
    </dgm:pt>
    <dgm:pt modelId="{E8F85DA1-3D99-4086-AF4A-878067E01228}" type="asst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/>
            <a:t>Guidance for Programme Managers</a:t>
          </a:r>
        </a:p>
      </dgm:t>
    </dgm:pt>
    <dgm:pt modelId="{28DE4478-7089-45C0-985A-910C4AB6BC62}" type="parTrans" cxnId="{D0E2BD61-5E3B-4107-9BB3-359E22FF0EA0}">
      <dgm:prSet/>
      <dgm:spPr/>
      <dgm:t>
        <a:bodyPr/>
        <a:lstStyle/>
        <a:p>
          <a:endParaRPr lang="en-US"/>
        </a:p>
      </dgm:t>
    </dgm:pt>
    <dgm:pt modelId="{8163BA8B-694F-47D8-9C11-3024EFF78521}" type="sibTrans" cxnId="{D0E2BD61-5E3B-4107-9BB3-359E22FF0EA0}">
      <dgm:prSet/>
      <dgm:spPr/>
      <dgm:t>
        <a:bodyPr/>
        <a:lstStyle/>
        <a:p>
          <a:endParaRPr lang="en-US"/>
        </a:p>
      </dgm:t>
    </dgm:pt>
    <dgm:pt modelId="{1ED1B20E-D8B6-42A7-88D6-A3414D4A7059}" type="pres">
      <dgm:prSet presAssocID="{DFA4BEA0-BAE3-4E87-B902-B4AEA5375AE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6B2BFB0-BA12-475F-8A3F-AD452DB85992}" type="pres">
      <dgm:prSet presAssocID="{D7F747B1-099E-4E46-B614-850CFC01F53C}" presName="hierRoot1" presStyleCnt="0"/>
      <dgm:spPr/>
    </dgm:pt>
    <dgm:pt modelId="{16932608-6FFA-47DD-9455-DD5D1B88E40C}" type="pres">
      <dgm:prSet presAssocID="{D7F747B1-099E-4E46-B614-850CFC01F53C}" presName="composite" presStyleCnt="0"/>
      <dgm:spPr/>
    </dgm:pt>
    <dgm:pt modelId="{20A4F424-DCCA-4198-B467-791C8D09A349}" type="pres">
      <dgm:prSet presAssocID="{D7F747B1-099E-4E46-B614-850CFC01F53C}" presName="background" presStyleLbl="node0" presStyleIdx="0" presStyleCnt="1"/>
      <dgm:spPr/>
    </dgm:pt>
    <dgm:pt modelId="{7A9220AA-329A-42F1-B2FF-75F720F76852}" type="pres">
      <dgm:prSet presAssocID="{D7F747B1-099E-4E46-B614-850CFC01F53C}" presName="text" presStyleLbl="fgAcc0" presStyleIdx="0" presStyleCnt="1">
        <dgm:presLayoutVars>
          <dgm:chPref val="3"/>
        </dgm:presLayoutVars>
      </dgm:prSet>
      <dgm:spPr/>
    </dgm:pt>
    <dgm:pt modelId="{99FED573-6D37-4229-99C1-54ACB576624B}" type="pres">
      <dgm:prSet presAssocID="{D7F747B1-099E-4E46-B614-850CFC01F53C}" presName="hierChild2" presStyleCnt="0"/>
      <dgm:spPr/>
    </dgm:pt>
    <dgm:pt modelId="{2147F1CA-8DD2-426E-9B26-2DAFA9C99078}" type="pres">
      <dgm:prSet presAssocID="{D170608C-B3B3-4A52-9D5C-0991DF516CE4}" presName="Name10" presStyleLbl="parChTrans1D2" presStyleIdx="0" presStyleCnt="3"/>
      <dgm:spPr/>
    </dgm:pt>
    <dgm:pt modelId="{460CD567-1D0C-4AEA-A456-201B2603C8B5}" type="pres">
      <dgm:prSet presAssocID="{9F8F32B8-8B5F-4CDF-A12B-85C30F3B46EE}" presName="hierRoot2" presStyleCnt="0"/>
      <dgm:spPr/>
    </dgm:pt>
    <dgm:pt modelId="{D8EB6D08-AED2-4D81-8538-5CDD29A79E94}" type="pres">
      <dgm:prSet presAssocID="{9F8F32B8-8B5F-4CDF-A12B-85C30F3B46EE}" presName="composite2" presStyleCnt="0"/>
      <dgm:spPr/>
    </dgm:pt>
    <dgm:pt modelId="{8C823265-D01D-4DC2-BC5A-8162412A66C8}" type="pres">
      <dgm:prSet presAssocID="{9F8F32B8-8B5F-4CDF-A12B-85C30F3B46EE}" presName="background2" presStyleLbl="asst1" presStyleIdx="0" presStyleCnt="2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</dgm:pt>
    <dgm:pt modelId="{249EB355-F28F-4ADD-B069-36D4B2D9DF8E}" type="pres">
      <dgm:prSet presAssocID="{9F8F32B8-8B5F-4CDF-A12B-85C30F3B46EE}" presName="text2" presStyleLbl="fgAcc2" presStyleIdx="0" presStyleCnt="3">
        <dgm:presLayoutVars>
          <dgm:chPref val="3"/>
        </dgm:presLayoutVars>
      </dgm:prSet>
      <dgm:spPr/>
    </dgm:pt>
    <dgm:pt modelId="{3429C381-EAE4-4F6E-AAEF-084E9540A453}" type="pres">
      <dgm:prSet presAssocID="{9F8F32B8-8B5F-4CDF-A12B-85C30F3B46EE}" presName="hierChild3" presStyleCnt="0"/>
      <dgm:spPr/>
    </dgm:pt>
    <dgm:pt modelId="{B50D4A39-3C82-4030-8638-A53733F477A2}" type="pres">
      <dgm:prSet presAssocID="{28DE4478-7089-45C0-985A-910C4AB6BC62}" presName="Name10" presStyleLbl="parChTrans1D2" presStyleIdx="1" presStyleCnt="3"/>
      <dgm:spPr/>
    </dgm:pt>
    <dgm:pt modelId="{E4729F8B-46AE-466F-BA9E-14BC263AD304}" type="pres">
      <dgm:prSet presAssocID="{E8F85DA1-3D99-4086-AF4A-878067E01228}" presName="hierRoot2" presStyleCnt="0"/>
      <dgm:spPr/>
    </dgm:pt>
    <dgm:pt modelId="{378082DE-0221-4DD9-9EDD-E53CC073E35A}" type="pres">
      <dgm:prSet presAssocID="{E8F85DA1-3D99-4086-AF4A-878067E01228}" presName="composite2" presStyleCnt="0"/>
      <dgm:spPr/>
    </dgm:pt>
    <dgm:pt modelId="{21AD05A4-909C-447F-9F14-01DC6038B6EB}" type="pres">
      <dgm:prSet presAssocID="{E8F85DA1-3D99-4086-AF4A-878067E01228}" presName="background2" presStyleLbl="asst1" presStyleIdx="1" presStyleCnt="2"/>
      <dgm:spPr/>
    </dgm:pt>
    <dgm:pt modelId="{AFF64D92-1754-4633-95E6-53D3131DC1B8}" type="pres">
      <dgm:prSet presAssocID="{E8F85DA1-3D99-4086-AF4A-878067E01228}" presName="text2" presStyleLbl="fgAcc2" presStyleIdx="1" presStyleCnt="3">
        <dgm:presLayoutVars>
          <dgm:chPref val="3"/>
        </dgm:presLayoutVars>
      </dgm:prSet>
      <dgm:spPr/>
    </dgm:pt>
    <dgm:pt modelId="{50CD04BC-6F3E-42E9-A44C-5F7C2B4789CD}" type="pres">
      <dgm:prSet presAssocID="{E8F85DA1-3D99-4086-AF4A-878067E01228}" presName="hierChild3" presStyleCnt="0"/>
      <dgm:spPr/>
    </dgm:pt>
    <dgm:pt modelId="{9E481627-909B-4932-AA64-4889B2700C57}" type="pres">
      <dgm:prSet presAssocID="{65B9B363-CF85-43B0-8A6B-3A3A780372F4}" presName="Name10" presStyleLbl="parChTrans1D2" presStyleIdx="2" presStyleCnt="3"/>
      <dgm:spPr/>
    </dgm:pt>
    <dgm:pt modelId="{9C910A4E-611D-4871-9F9F-7871F58AD78B}" type="pres">
      <dgm:prSet presAssocID="{353791E4-D777-41D5-ADD8-009435E27815}" presName="hierRoot2" presStyleCnt="0"/>
      <dgm:spPr/>
    </dgm:pt>
    <dgm:pt modelId="{82C37479-7F2B-4FF6-898B-46C5C09A30E5}" type="pres">
      <dgm:prSet presAssocID="{353791E4-D777-41D5-ADD8-009435E27815}" presName="composite2" presStyleCnt="0"/>
      <dgm:spPr/>
    </dgm:pt>
    <dgm:pt modelId="{3FE522F3-0E68-4018-8F84-291267BE4569}" type="pres">
      <dgm:prSet presAssocID="{353791E4-D777-41D5-ADD8-009435E27815}" presName="background2" presStyleLbl="node2" presStyleIdx="0" presStyleCn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</dgm:pt>
    <dgm:pt modelId="{66DDCCB3-72FC-4507-8EE9-0BDD9B1F6F08}" type="pres">
      <dgm:prSet presAssocID="{353791E4-D777-41D5-ADD8-009435E27815}" presName="text2" presStyleLbl="fgAcc2" presStyleIdx="2" presStyleCnt="3">
        <dgm:presLayoutVars>
          <dgm:chPref val="3"/>
        </dgm:presLayoutVars>
      </dgm:prSet>
      <dgm:spPr/>
    </dgm:pt>
    <dgm:pt modelId="{F84FBA10-D2B5-4B0C-84DE-6E7C48F1F663}" type="pres">
      <dgm:prSet presAssocID="{353791E4-D777-41D5-ADD8-009435E27815}" presName="hierChild3" presStyleCnt="0"/>
      <dgm:spPr/>
    </dgm:pt>
  </dgm:ptLst>
  <dgm:cxnLst>
    <dgm:cxn modelId="{644E300C-8F3C-4A4A-B75D-3BD65DED8D30}" srcId="{DFA4BEA0-BAE3-4E87-B902-B4AEA5375AE6}" destId="{D7F747B1-099E-4E46-B614-850CFC01F53C}" srcOrd="0" destOrd="0" parTransId="{A12C7F92-3BCE-4A13-A539-A36E5E290ABC}" sibTransId="{A93F429E-EEDF-4E22-865B-27B4157646D4}"/>
    <dgm:cxn modelId="{7820A42D-3F70-48D2-B1E2-D994A6A60C51}" srcId="{D7F747B1-099E-4E46-B614-850CFC01F53C}" destId="{9F8F32B8-8B5F-4CDF-A12B-85C30F3B46EE}" srcOrd="0" destOrd="0" parTransId="{D170608C-B3B3-4A52-9D5C-0991DF516CE4}" sibTransId="{7D98DA7F-A3BB-4485-B9F4-EEF47092098A}"/>
    <dgm:cxn modelId="{11A2C732-106F-4BD6-AFD6-23ED005CB2B0}" type="presOf" srcId="{D170608C-B3B3-4A52-9D5C-0991DF516CE4}" destId="{2147F1CA-8DD2-426E-9B26-2DAFA9C99078}" srcOrd="0" destOrd="0" presId="urn:microsoft.com/office/officeart/2005/8/layout/hierarchy1"/>
    <dgm:cxn modelId="{B2AC5A3F-0A4C-43F4-9134-66EAEA533CAC}" type="presOf" srcId="{28DE4478-7089-45C0-985A-910C4AB6BC62}" destId="{B50D4A39-3C82-4030-8638-A53733F477A2}" srcOrd="0" destOrd="0" presId="urn:microsoft.com/office/officeart/2005/8/layout/hierarchy1"/>
    <dgm:cxn modelId="{D7CCA55E-7081-48FC-B79C-384D47549B43}" type="presOf" srcId="{D7F747B1-099E-4E46-B614-850CFC01F53C}" destId="{7A9220AA-329A-42F1-B2FF-75F720F76852}" srcOrd="0" destOrd="0" presId="urn:microsoft.com/office/officeart/2005/8/layout/hierarchy1"/>
    <dgm:cxn modelId="{BA927261-36F0-4F73-B6E1-5C5FA3868B28}" type="presOf" srcId="{DFA4BEA0-BAE3-4E87-B902-B4AEA5375AE6}" destId="{1ED1B20E-D8B6-42A7-88D6-A3414D4A7059}" srcOrd="0" destOrd="0" presId="urn:microsoft.com/office/officeart/2005/8/layout/hierarchy1"/>
    <dgm:cxn modelId="{D0E2BD61-5E3B-4107-9BB3-359E22FF0EA0}" srcId="{D7F747B1-099E-4E46-B614-850CFC01F53C}" destId="{E8F85DA1-3D99-4086-AF4A-878067E01228}" srcOrd="1" destOrd="0" parTransId="{28DE4478-7089-45C0-985A-910C4AB6BC62}" sibTransId="{8163BA8B-694F-47D8-9C11-3024EFF78521}"/>
    <dgm:cxn modelId="{928BE764-2EED-40F1-8F0C-EC935B89BB73}" type="presOf" srcId="{9F8F32B8-8B5F-4CDF-A12B-85C30F3B46EE}" destId="{249EB355-F28F-4ADD-B069-36D4B2D9DF8E}" srcOrd="0" destOrd="0" presId="urn:microsoft.com/office/officeart/2005/8/layout/hierarchy1"/>
    <dgm:cxn modelId="{F414F97E-A8E1-4404-8216-919B98A894AD}" srcId="{D7F747B1-099E-4E46-B614-850CFC01F53C}" destId="{353791E4-D777-41D5-ADD8-009435E27815}" srcOrd="2" destOrd="0" parTransId="{65B9B363-CF85-43B0-8A6B-3A3A780372F4}" sibTransId="{8613A125-6226-45A1-B947-95AE3059B1D7}"/>
    <dgm:cxn modelId="{66F1088C-5EFB-4F5B-B41D-21B712DC85A9}" type="presOf" srcId="{65B9B363-CF85-43B0-8A6B-3A3A780372F4}" destId="{9E481627-909B-4932-AA64-4889B2700C57}" srcOrd="0" destOrd="0" presId="urn:microsoft.com/office/officeart/2005/8/layout/hierarchy1"/>
    <dgm:cxn modelId="{FA59CC91-084B-4A3B-90D7-4D1A6E47E971}" type="presOf" srcId="{353791E4-D777-41D5-ADD8-009435E27815}" destId="{66DDCCB3-72FC-4507-8EE9-0BDD9B1F6F08}" srcOrd="0" destOrd="0" presId="urn:microsoft.com/office/officeart/2005/8/layout/hierarchy1"/>
    <dgm:cxn modelId="{4F9F29AE-A402-43E4-A873-5C344811AEB8}" type="presOf" srcId="{E8F85DA1-3D99-4086-AF4A-878067E01228}" destId="{AFF64D92-1754-4633-95E6-53D3131DC1B8}" srcOrd="0" destOrd="0" presId="urn:microsoft.com/office/officeart/2005/8/layout/hierarchy1"/>
    <dgm:cxn modelId="{8C6BC5B6-A8BF-487A-9D7A-B2E360038DD7}" type="presParOf" srcId="{1ED1B20E-D8B6-42A7-88D6-A3414D4A7059}" destId="{26B2BFB0-BA12-475F-8A3F-AD452DB85992}" srcOrd="0" destOrd="0" presId="urn:microsoft.com/office/officeart/2005/8/layout/hierarchy1"/>
    <dgm:cxn modelId="{66EDC6E3-16A9-4F5F-91DC-75D61F9F97F1}" type="presParOf" srcId="{26B2BFB0-BA12-475F-8A3F-AD452DB85992}" destId="{16932608-6FFA-47DD-9455-DD5D1B88E40C}" srcOrd="0" destOrd="0" presId="urn:microsoft.com/office/officeart/2005/8/layout/hierarchy1"/>
    <dgm:cxn modelId="{261413A7-6C52-431B-ABDC-C1FB1A21FFDA}" type="presParOf" srcId="{16932608-6FFA-47DD-9455-DD5D1B88E40C}" destId="{20A4F424-DCCA-4198-B467-791C8D09A349}" srcOrd="0" destOrd="0" presId="urn:microsoft.com/office/officeart/2005/8/layout/hierarchy1"/>
    <dgm:cxn modelId="{F6CE18B6-B0C8-474C-93F3-DF42C6E482B8}" type="presParOf" srcId="{16932608-6FFA-47DD-9455-DD5D1B88E40C}" destId="{7A9220AA-329A-42F1-B2FF-75F720F76852}" srcOrd="1" destOrd="0" presId="urn:microsoft.com/office/officeart/2005/8/layout/hierarchy1"/>
    <dgm:cxn modelId="{6D8D7A2C-7C77-4D94-8F29-5C0BCFDBAA07}" type="presParOf" srcId="{26B2BFB0-BA12-475F-8A3F-AD452DB85992}" destId="{99FED573-6D37-4229-99C1-54ACB576624B}" srcOrd="1" destOrd="0" presId="urn:microsoft.com/office/officeart/2005/8/layout/hierarchy1"/>
    <dgm:cxn modelId="{EEEC3B11-3324-4D13-A78B-F55BDDE4CA9C}" type="presParOf" srcId="{99FED573-6D37-4229-99C1-54ACB576624B}" destId="{2147F1CA-8DD2-426E-9B26-2DAFA9C99078}" srcOrd="0" destOrd="0" presId="urn:microsoft.com/office/officeart/2005/8/layout/hierarchy1"/>
    <dgm:cxn modelId="{A05754C3-68FE-4AD4-82B2-6BE3DF6C947C}" type="presParOf" srcId="{99FED573-6D37-4229-99C1-54ACB576624B}" destId="{460CD567-1D0C-4AEA-A456-201B2603C8B5}" srcOrd="1" destOrd="0" presId="urn:microsoft.com/office/officeart/2005/8/layout/hierarchy1"/>
    <dgm:cxn modelId="{6F981082-6D24-4693-87FA-EC2079D73D36}" type="presParOf" srcId="{460CD567-1D0C-4AEA-A456-201B2603C8B5}" destId="{D8EB6D08-AED2-4D81-8538-5CDD29A79E94}" srcOrd="0" destOrd="0" presId="urn:microsoft.com/office/officeart/2005/8/layout/hierarchy1"/>
    <dgm:cxn modelId="{816CF5B0-F7AE-4003-8DA5-74C0B4B2B7ED}" type="presParOf" srcId="{D8EB6D08-AED2-4D81-8538-5CDD29A79E94}" destId="{8C823265-D01D-4DC2-BC5A-8162412A66C8}" srcOrd="0" destOrd="0" presId="urn:microsoft.com/office/officeart/2005/8/layout/hierarchy1"/>
    <dgm:cxn modelId="{4A50C2FE-A1B4-4637-9E3A-26BAD8A40C87}" type="presParOf" srcId="{D8EB6D08-AED2-4D81-8538-5CDD29A79E94}" destId="{249EB355-F28F-4ADD-B069-36D4B2D9DF8E}" srcOrd="1" destOrd="0" presId="urn:microsoft.com/office/officeart/2005/8/layout/hierarchy1"/>
    <dgm:cxn modelId="{BB03015B-D50F-4C05-8A5B-519DF4AD975D}" type="presParOf" srcId="{460CD567-1D0C-4AEA-A456-201B2603C8B5}" destId="{3429C381-EAE4-4F6E-AAEF-084E9540A453}" srcOrd="1" destOrd="0" presId="urn:microsoft.com/office/officeart/2005/8/layout/hierarchy1"/>
    <dgm:cxn modelId="{BCD0BAC5-4E02-413F-8944-58CAC47CBA76}" type="presParOf" srcId="{99FED573-6D37-4229-99C1-54ACB576624B}" destId="{B50D4A39-3C82-4030-8638-A53733F477A2}" srcOrd="2" destOrd="0" presId="urn:microsoft.com/office/officeart/2005/8/layout/hierarchy1"/>
    <dgm:cxn modelId="{B826DC80-3831-4FB4-A216-1B4FB2CFE214}" type="presParOf" srcId="{99FED573-6D37-4229-99C1-54ACB576624B}" destId="{E4729F8B-46AE-466F-BA9E-14BC263AD304}" srcOrd="3" destOrd="0" presId="urn:microsoft.com/office/officeart/2005/8/layout/hierarchy1"/>
    <dgm:cxn modelId="{D69DB8E2-F461-4B7D-B4BD-5F17697109AA}" type="presParOf" srcId="{E4729F8B-46AE-466F-BA9E-14BC263AD304}" destId="{378082DE-0221-4DD9-9EDD-E53CC073E35A}" srcOrd="0" destOrd="0" presId="urn:microsoft.com/office/officeart/2005/8/layout/hierarchy1"/>
    <dgm:cxn modelId="{4CDA4FE3-CAAE-4972-9EF9-26E480C45882}" type="presParOf" srcId="{378082DE-0221-4DD9-9EDD-E53CC073E35A}" destId="{21AD05A4-909C-447F-9F14-01DC6038B6EB}" srcOrd="0" destOrd="0" presId="urn:microsoft.com/office/officeart/2005/8/layout/hierarchy1"/>
    <dgm:cxn modelId="{EEB90F55-4C22-466F-8B28-E621F676E6F1}" type="presParOf" srcId="{378082DE-0221-4DD9-9EDD-E53CC073E35A}" destId="{AFF64D92-1754-4633-95E6-53D3131DC1B8}" srcOrd="1" destOrd="0" presId="urn:microsoft.com/office/officeart/2005/8/layout/hierarchy1"/>
    <dgm:cxn modelId="{9D438E87-B4EE-45EB-ACBE-A75548DFD814}" type="presParOf" srcId="{E4729F8B-46AE-466F-BA9E-14BC263AD304}" destId="{50CD04BC-6F3E-42E9-A44C-5F7C2B4789CD}" srcOrd="1" destOrd="0" presId="urn:microsoft.com/office/officeart/2005/8/layout/hierarchy1"/>
    <dgm:cxn modelId="{D1C7FEB8-13F4-43E0-8893-BB62CDF7E8F5}" type="presParOf" srcId="{99FED573-6D37-4229-99C1-54ACB576624B}" destId="{9E481627-909B-4932-AA64-4889B2700C57}" srcOrd="4" destOrd="0" presId="urn:microsoft.com/office/officeart/2005/8/layout/hierarchy1"/>
    <dgm:cxn modelId="{476EDB1B-D312-4BA5-8395-A723A1A86CE9}" type="presParOf" srcId="{99FED573-6D37-4229-99C1-54ACB576624B}" destId="{9C910A4E-611D-4871-9F9F-7871F58AD78B}" srcOrd="5" destOrd="0" presId="urn:microsoft.com/office/officeart/2005/8/layout/hierarchy1"/>
    <dgm:cxn modelId="{77939C42-7601-494E-A8B7-887C070F81D2}" type="presParOf" srcId="{9C910A4E-611D-4871-9F9F-7871F58AD78B}" destId="{82C37479-7F2B-4FF6-898B-46C5C09A30E5}" srcOrd="0" destOrd="0" presId="urn:microsoft.com/office/officeart/2005/8/layout/hierarchy1"/>
    <dgm:cxn modelId="{3C7A0172-6E45-4E9C-BC03-8E33B07A2086}" type="presParOf" srcId="{82C37479-7F2B-4FF6-898B-46C5C09A30E5}" destId="{3FE522F3-0E68-4018-8F84-291267BE4569}" srcOrd="0" destOrd="0" presId="urn:microsoft.com/office/officeart/2005/8/layout/hierarchy1"/>
    <dgm:cxn modelId="{0C35E3CD-E061-4926-B43C-E0CD7A5BDAC8}" type="presParOf" srcId="{82C37479-7F2B-4FF6-898B-46C5C09A30E5}" destId="{66DDCCB3-72FC-4507-8EE9-0BDD9B1F6F08}" srcOrd="1" destOrd="0" presId="urn:microsoft.com/office/officeart/2005/8/layout/hierarchy1"/>
    <dgm:cxn modelId="{5BF70006-43EE-4F93-AEAD-A1B9E3F58E02}" type="presParOf" srcId="{9C910A4E-611D-4871-9F9F-7871F58AD78B}" destId="{F84FBA10-D2B5-4B0C-84DE-6E7C48F1F66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A4BEA0-BAE3-4E87-B902-B4AEA5375AE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7F747B1-099E-4E46-B614-850CFC01F53C}">
      <dgm:prSet phldrT="[Text]" custT="1"/>
      <dgm:spPr/>
      <dgm:t>
        <a:bodyPr/>
        <a:lstStyle/>
        <a:p>
          <a:r>
            <a:rPr lang="en-US" sz="1600"/>
            <a:t>Health Worker Ops Guidance</a:t>
          </a:r>
        </a:p>
      </dgm:t>
    </dgm:pt>
    <dgm:pt modelId="{A12C7F92-3BCE-4A13-A539-A36E5E290ABC}" type="parTrans" cxnId="{644E300C-8F3C-4A4A-B75D-3BD65DED8D30}">
      <dgm:prSet/>
      <dgm:spPr/>
      <dgm:t>
        <a:bodyPr/>
        <a:lstStyle/>
        <a:p>
          <a:endParaRPr lang="en-US"/>
        </a:p>
      </dgm:t>
    </dgm:pt>
    <dgm:pt modelId="{A93F429E-EEDF-4E22-865B-27B4157646D4}" type="sibTrans" cxnId="{644E300C-8F3C-4A4A-B75D-3BD65DED8D30}">
      <dgm:prSet/>
      <dgm:spPr/>
      <dgm:t>
        <a:bodyPr/>
        <a:lstStyle/>
        <a:p>
          <a:endParaRPr lang="en-US"/>
        </a:p>
      </dgm:t>
    </dgm:pt>
    <dgm:pt modelId="{9F8F32B8-8B5F-4CDF-A12B-85C30F3B46EE}" type="asst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/>
            <a:t>Inpatient</a:t>
          </a:r>
          <a:r>
            <a:rPr lang="en-US" sz="1400"/>
            <a:t> </a:t>
          </a:r>
        </a:p>
      </dgm:t>
    </dgm:pt>
    <dgm:pt modelId="{D170608C-B3B3-4A52-9D5C-0991DF516CE4}" type="parTrans" cxnId="{7820A42D-3F70-48D2-B1E2-D994A6A60C51}">
      <dgm:prSet/>
      <dgm:spPr/>
      <dgm:t>
        <a:bodyPr/>
        <a:lstStyle/>
        <a:p>
          <a:endParaRPr lang="en-US"/>
        </a:p>
      </dgm:t>
    </dgm:pt>
    <dgm:pt modelId="{7D98DA7F-A3BB-4485-B9F4-EEF47092098A}" type="sibTrans" cxnId="{7820A42D-3F70-48D2-B1E2-D994A6A60C51}">
      <dgm:prSet/>
      <dgm:spPr/>
      <dgm:t>
        <a:bodyPr/>
        <a:lstStyle/>
        <a:p>
          <a:endParaRPr lang="en-US"/>
        </a:p>
      </dgm:t>
    </dgm:pt>
    <dgm:pt modelId="{353791E4-D777-41D5-ADD8-009435E27815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/>
            <a:t>CHWs</a:t>
          </a:r>
        </a:p>
      </dgm:t>
    </dgm:pt>
    <dgm:pt modelId="{65B9B363-CF85-43B0-8A6B-3A3A780372F4}" type="parTrans" cxnId="{F414F97E-A8E1-4404-8216-919B98A894AD}">
      <dgm:prSet/>
      <dgm:spPr/>
      <dgm:t>
        <a:bodyPr/>
        <a:lstStyle/>
        <a:p>
          <a:endParaRPr lang="en-US"/>
        </a:p>
      </dgm:t>
    </dgm:pt>
    <dgm:pt modelId="{8613A125-6226-45A1-B947-95AE3059B1D7}" type="sibTrans" cxnId="{F414F97E-A8E1-4404-8216-919B98A894AD}">
      <dgm:prSet/>
      <dgm:spPr/>
      <dgm:t>
        <a:bodyPr/>
        <a:lstStyle/>
        <a:p>
          <a:endParaRPr lang="en-US"/>
        </a:p>
      </dgm:t>
    </dgm:pt>
    <dgm:pt modelId="{E8F85DA1-3D99-4086-AF4A-878067E01228}" type="asst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/>
            <a:t>Outpatient</a:t>
          </a:r>
        </a:p>
      </dgm:t>
    </dgm:pt>
    <dgm:pt modelId="{28DE4478-7089-45C0-985A-910C4AB6BC62}" type="parTrans" cxnId="{D0E2BD61-5E3B-4107-9BB3-359E22FF0EA0}">
      <dgm:prSet/>
      <dgm:spPr/>
      <dgm:t>
        <a:bodyPr/>
        <a:lstStyle/>
        <a:p>
          <a:endParaRPr lang="en-US"/>
        </a:p>
      </dgm:t>
    </dgm:pt>
    <dgm:pt modelId="{8163BA8B-694F-47D8-9C11-3024EFF78521}" type="sibTrans" cxnId="{D0E2BD61-5E3B-4107-9BB3-359E22FF0EA0}">
      <dgm:prSet/>
      <dgm:spPr/>
      <dgm:t>
        <a:bodyPr/>
        <a:lstStyle/>
        <a:p>
          <a:endParaRPr lang="en-US"/>
        </a:p>
      </dgm:t>
    </dgm:pt>
    <dgm:pt modelId="{CCD13AFC-9F5C-475A-950B-0788E8112A9B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/>
            <a:t>MAM</a:t>
          </a:r>
          <a:endParaRPr lang="en-US" sz="1100"/>
        </a:p>
      </dgm:t>
    </dgm:pt>
    <dgm:pt modelId="{C0427226-D2FA-47F8-9886-968B65FAE46C}" type="parTrans" cxnId="{173E981C-516B-49BF-AA24-65CE237AB6F7}">
      <dgm:prSet/>
      <dgm:spPr/>
      <dgm:t>
        <a:bodyPr/>
        <a:lstStyle/>
        <a:p>
          <a:endParaRPr lang="en-US"/>
        </a:p>
      </dgm:t>
    </dgm:pt>
    <dgm:pt modelId="{3BEDD811-41C6-4624-9B8D-85FDF0963C8B}" type="sibTrans" cxnId="{173E981C-516B-49BF-AA24-65CE237AB6F7}">
      <dgm:prSet/>
      <dgm:spPr/>
      <dgm:t>
        <a:bodyPr/>
        <a:lstStyle/>
        <a:p>
          <a:endParaRPr lang="en-US"/>
        </a:p>
      </dgm:t>
    </dgm:pt>
    <dgm:pt modelId="{2C51B949-01E0-4906-92F1-ABCD4A345571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/>
            <a:t>SAM</a:t>
          </a:r>
        </a:p>
      </dgm:t>
    </dgm:pt>
    <dgm:pt modelId="{C8417957-01B0-4FF7-849A-61E0B837910F}" type="parTrans" cxnId="{76E4FA1F-1ACF-46F6-A595-9E7FEEF5A3AE}">
      <dgm:prSet/>
      <dgm:spPr/>
      <dgm:t>
        <a:bodyPr/>
        <a:lstStyle/>
        <a:p>
          <a:endParaRPr lang="en-US"/>
        </a:p>
      </dgm:t>
    </dgm:pt>
    <dgm:pt modelId="{BA0B00E1-08AC-4165-96D4-97C65A4C65F4}" type="sibTrans" cxnId="{76E4FA1F-1ACF-46F6-A595-9E7FEEF5A3AE}">
      <dgm:prSet/>
      <dgm:spPr/>
      <dgm:t>
        <a:bodyPr/>
        <a:lstStyle/>
        <a:p>
          <a:endParaRPr lang="en-US"/>
        </a:p>
      </dgm:t>
    </dgm:pt>
    <dgm:pt modelId="{5469B019-9616-4AE3-8FF1-3E82302593AA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/>
            <a:t>Infants &lt;6m</a:t>
          </a:r>
        </a:p>
      </dgm:t>
    </dgm:pt>
    <dgm:pt modelId="{9AC0F1F8-00E3-4A70-881A-1FA4168CED5D}" type="parTrans" cxnId="{A7D0DD49-5037-47F3-90B6-946BCD50510A}">
      <dgm:prSet/>
      <dgm:spPr/>
      <dgm:t>
        <a:bodyPr/>
        <a:lstStyle/>
        <a:p>
          <a:endParaRPr lang="en-US"/>
        </a:p>
      </dgm:t>
    </dgm:pt>
    <dgm:pt modelId="{DE0F7E90-7144-436E-BD43-7F470C65E12E}" type="sibTrans" cxnId="{A7D0DD49-5037-47F3-90B6-946BCD50510A}">
      <dgm:prSet/>
      <dgm:spPr/>
      <dgm:t>
        <a:bodyPr/>
        <a:lstStyle/>
        <a:p>
          <a:endParaRPr lang="en-US"/>
        </a:p>
      </dgm:t>
    </dgm:pt>
    <dgm:pt modelId="{52CFA002-8471-4C79-8413-81A25A6735C4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 spcFirstLastPara="0" vert="horz" wrap="square" lIns="53340" tIns="53340" rIns="53340" bIns="5334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MAM</a:t>
          </a:r>
        </a:p>
      </dgm:t>
    </dgm:pt>
    <dgm:pt modelId="{5DAB7E4B-1D59-4AF2-8B05-61E5C4CAFEAC}" type="parTrans" cxnId="{60AEB222-B9A2-41BC-AEB2-C5D0255935F6}">
      <dgm:prSet/>
      <dgm:spPr/>
      <dgm:t>
        <a:bodyPr/>
        <a:lstStyle/>
        <a:p>
          <a:endParaRPr lang="en-US"/>
        </a:p>
      </dgm:t>
    </dgm:pt>
    <dgm:pt modelId="{D5E3714F-FF32-492B-81F4-CCD7E94C3067}" type="sibTrans" cxnId="{60AEB222-B9A2-41BC-AEB2-C5D0255935F6}">
      <dgm:prSet/>
      <dgm:spPr/>
      <dgm:t>
        <a:bodyPr/>
        <a:lstStyle/>
        <a:p>
          <a:endParaRPr lang="en-US"/>
        </a:p>
      </dgm:t>
    </dgm:pt>
    <dgm:pt modelId="{0AF41E23-0DE1-4002-9AC0-8924CFB13CD1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/>
            <a:t>SAM</a:t>
          </a:r>
        </a:p>
      </dgm:t>
    </dgm:pt>
    <dgm:pt modelId="{CE3EC212-56C0-484D-9A26-622DCD9BF111}" type="parTrans" cxnId="{963D7C1E-548B-4D90-869A-DA89C8F41B06}">
      <dgm:prSet/>
      <dgm:spPr/>
      <dgm:t>
        <a:bodyPr/>
        <a:lstStyle/>
        <a:p>
          <a:endParaRPr lang="en-US"/>
        </a:p>
      </dgm:t>
    </dgm:pt>
    <dgm:pt modelId="{5C049F5C-149E-4DF6-9C71-383F58505165}" type="sibTrans" cxnId="{963D7C1E-548B-4D90-869A-DA89C8F41B06}">
      <dgm:prSet/>
      <dgm:spPr/>
      <dgm:t>
        <a:bodyPr/>
        <a:lstStyle/>
        <a:p>
          <a:endParaRPr lang="en-US"/>
        </a:p>
      </dgm:t>
    </dgm:pt>
    <dgm:pt modelId="{5EB5C016-7D1B-4FF5-A5C1-5FC6BDF8F3EA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 spcFirstLastPara="0" vert="horz" wrap="square" lIns="53340" tIns="53340" rIns="53340" bIns="53340" numCol="1" spcCol="1270" anchor="ctr" anchorCtr="0"/>
        <a:lstStyle/>
        <a:p>
          <a:r>
            <a:rPr lang="en-US" sz="1400" kern="1200"/>
            <a:t>Infants &lt;6m</a:t>
          </a:r>
        </a:p>
      </dgm:t>
    </dgm:pt>
    <dgm:pt modelId="{9CA40849-4292-4D77-B1A9-C373100EADDD}" type="parTrans" cxnId="{AFFCEE84-CA69-4F7E-A85F-A7E64FB25DCB}">
      <dgm:prSet/>
      <dgm:spPr/>
      <dgm:t>
        <a:bodyPr/>
        <a:lstStyle/>
        <a:p>
          <a:endParaRPr lang="en-US"/>
        </a:p>
      </dgm:t>
    </dgm:pt>
    <dgm:pt modelId="{43E9630F-D476-42C3-8F3F-92356DC7C240}" type="sibTrans" cxnId="{AFFCEE84-CA69-4F7E-A85F-A7E64FB25DCB}">
      <dgm:prSet/>
      <dgm:spPr/>
      <dgm:t>
        <a:bodyPr/>
        <a:lstStyle/>
        <a:p>
          <a:endParaRPr lang="en-US"/>
        </a:p>
      </dgm:t>
    </dgm:pt>
    <dgm:pt modelId="{B7FC5176-8430-4449-B0BF-917EA5E3AA02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 spcFirstLastPara="0" vert="horz" wrap="square" lIns="53340" tIns="53340" rIns="53340" bIns="5334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SAM</a:t>
          </a:r>
        </a:p>
      </dgm:t>
    </dgm:pt>
    <dgm:pt modelId="{D0089505-A2DA-49B0-947D-59889C4250B5}" type="sibTrans" cxnId="{E81DDA56-39AA-488C-AE0B-AC8920C6799F}">
      <dgm:prSet/>
      <dgm:spPr/>
      <dgm:t>
        <a:bodyPr/>
        <a:lstStyle/>
        <a:p>
          <a:endParaRPr lang="en-US"/>
        </a:p>
      </dgm:t>
    </dgm:pt>
    <dgm:pt modelId="{D6D78599-0804-49F2-9384-24B6223752E2}" type="parTrans" cxnId="{E81DDA56-39AA-488C-AE0B-AC8920C6799F}">
      <dgm:prSet/>
      <dgm:spPr/>
      <dgm:t>
        <a:bodyPr/>
        <a:lstStyle/>
        <a:p>
          <a:endParaRPr lang="en-US"/>
        </a:p>
      </dgm:t>
    </dgm:pt>
    <dgm:pt modelId="{433450AE-1D71-4BB7-8438-6F7CBA60B560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 spcFirstLastPara="0" vert="horz" wrap="square" lIns="53340" tIns="53340" rIns="53340" bIns="53340" numCol="1" spcCol="1270" anchor="ctr" anchorCtr="0"/>
        <a:lstStyle/>
        <a:p>
          <a:r>
            <a:rPr lang="en-US" sz="18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MAM</a:t>
          </a:r>
        </a:p>
      </dgm:t>
    </dgm:pt>
    <dgm:pt modelId="{6BC99D9C-5271-4FC0-8C84-D337F49E832E}" type="sibTrans" cxnId="{2C8BDF83-3A56-4026-8F35-7BC9981B4113}">
      <dgm:prSet/>
      <dgm:spPr/>
      <dgm:t>
        <a:bodyPr/>
        <a:lstStyle/>
        <a:p>
          <a:endParaRPr lang="en-US"/>
        </a:p>
      </dgm:t>
    </dgm:pt>
    <dgm:pt modelId="{1136D50F-C48A-4538-B19F-14491E2518C1}" type="parTrans" cxnId="{2C8BDF83-3A56-4026-8F35-7BC9981B4113}">
      <dgm:prSet/>
      <dgm:spPr/>
      <dgm:t>
        <a:bodyPr/>
        <a:lstStyle/>
        <a:p>
          <a:endParaRPr lang="en-US"/>
        </a:p>
      </dgm:t>
    </dgm:pt>
    <dgm:pt modelId="{E16F42FC-D70D-48EB-A48C-E76FCF25A3BF}">
      <dgm:prSet custT="1"/>
      <dgm:spPr/>
      <dgm:t>
        <a:bodyPr/>
        <a:lstStyle/>
        <a:p>
          <a:r>
            <a:rPr lang="en-US" sz="1400"/>
            <a:t>Prevention</a:t>
          </a:r>
        </a:p>
      </dgm:t>
    </dgm:pt>
    <dgm:pt modelId="{1F55FA86-486C-4671-86FB-21DF96B8BFC1}" type="parTrans" cxnId="{7E5942EF-BE67-4809-BCFA-1495EBB37EC8}">
      <dgm:prSet/>
      <dgm:spPr/>
      <dgm:t>
        <a:bodyPr/>
        <a:lstStyle/>
        <a:p>
          <a:endParaRPr lang="en-US"/>
        </a:p>
      </dgm:t>
    </dgm:pt>
    <dgm:pt modelId="{51ABFE35-12C0-41DC-98EE-0AC77332CB11}" type="sibTrans" cxnId="{7E5942EF-BE67-4809-BCFA-1495EBB37EC8}">
      <dgm:prSet/>
      <dgm:spPr/>
      <dgm:t>
        <a:bodyPr/>
        <a:lstStyle/>
        <a:p>
          <a:endParaRPr lang="en-US"/>
        </a:p>
      </dgm:t>
    </dgm:pt>
    <dgm:pt modelId="{63E0F0A8-EC98-4A89-B457-834DC19E264E}">
      <dgm:prSet custT="1"/>
      <dgm:spPr/>
      <dgm:t>
        <a:bodyPr/>
        <a:lstStyle/>
        <a:p>
          <a:r>
            <a:rPr lang="en-US" sz="1400"/>
            <a:t>Prevention</a:t>
          </a:r>
        </a:p>
      </dgm:t>
    </dgm:pt>
    <dgm:pt modelId="{9F2A48BB-6752-4777-B55F-F92D16C0D026}" type="parTrans" cxnId="{2EE8CF6F-16EA-4B00-BBD1-324AAD52E78C}">
      <dgm:prSet/>
      <dgm:spPr/>
      <dgm:t>
        <a:bodyPr/>
        <a:lstStyle/>
        <a:p>
          <a:endParaRPr lang="en-US"/>
        </a:p>
      </dgm:t>
    </dgm:pt>
    <dgm:pt modelId="{BECA054D-8CC6-4E64-9F85-D28041A08002}" type="sibTrans" cxnId="{2EE8CF6F-16EA-4B00-BBD1-324AAD52E78C}">
      <dgm:prSet/>
      <dgm:spPr/>
      <dgm:t>
        <a:bodyPr/>
        <a:lstStyle/>
        <a:p>
          <a:endParaRPr lang="en-US"/>
        </a:p>
      </dgm:t>
    </dgm:pt>
    <dgm:pt modelId="{B180C0DE-932C-4413-9B62-82346E1D1424}">
      <dgm:prSet custT="1"/>
      <dgm:spPr/>
      <dgm:t>
        <a:bodyPr/>
        <a:lstStyle/>
        <a:p>
          <a:r>
            <a:rPr lang="en-US" sz="1400"/>
            <a:t>Prevention</a:t>
          </a:r>
        </a:p>
      </dgm:t>
    </dgm:pt>
    <dgm:pt modelId="{E5C78DB6-A42D-495D-8001-E0CA2EFC40C3}" type="parTrans" cxnId="{384810B6-9F52-4510-BC67-1954E1C7582E}">
      <dgm:prSet/>
      <dgm:spPr/>
      <dgm:t>
        <a:bodyPr/>
        <a:lstStyle/>
        <a:p>
          <a:endParaRPr lang="en-US"/>
        </a:p>
      </dgm:t>
    </dgm:pt>
    <dgm:pt modelId="{FC09540A-C2A4-48B2-8D7F-1FB78E3584D8}" type="sibTrans" cxnId="{384810B6-9F52-4510-BC67-1954E1C7582E}">
      <dgm:prSet/>
      <dgm:spPr/>
      <dgm:t>
        <a:bodyPr/>
        <a:lstStyle/>
        <a:p>
          <a:endParaRPr lang="en-US"/>
        </a:p>
      </dgm:t>
    </dgm:pt>
    <dgm:pt modelId="{1ED1B20E-D8B6-42A7-88D6-A3414D4A7059}" type="pres">
      <dgm:prSet presAssocID="{DFA4BEA0-BAE3-4E87-B902-B4AEA5375AE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6B2BFB0-BA12-475F-8A3F-AD452DB85992}" type="pres">
      <dgm:prSet presAssocID="{D7F747B1-099E-4E46-B614-850CFC01F53C}" presName="hierRoot1" presStyleCnt="0"/>
      <dgm:spPr/>
    </dgm:pt>
    <dgm:pt modelId="{16932608-6FFA-47DD-9455-DD5D1B88E40C}" type="pres">
      <dgm:prSet presAssocID="{D7F747B1-099E-4E46-B614-850CFC01F53C}" presName="composite" presStyleCnt="0"/>
      <dgm:spPr/>
    </dgm:pt>
    <dgm:pt modelId="{20A4F424-DCCA-4198-B467-791C8D09A349}" type="pres">
      <dgm:prSet presAssocID="{D7F747B1-099E-4E46-B614-850CFC01F53C}" presName="background" presStyleLbl="node0" presStyleIdx="0" presStyleCnt="1"/>
      <dgm:spPr/>
    </dgm:pt>
    <dgm:pt modelId="{7A9220AA-329A-42F1-B2FF-75F720F76852}" type="pres">
      <dgm:prSet presAssocID="{D7F747B1-099E-4E46-B614-850CFC01F53C}" presName="text" presStyleLbl="fgAcc0" presStyleIdx="0" presStyleCnt="1" custScaleX="211428" custScaleY="47325" custLinFactNeighborX="0">
        <dgm:presLayoutVars>
          <dgm:chPref val="3"/>
        </dgm:presLayoutVars>
      </dgm:prSet>
      <dgm:spPr/>
    </dgm:pt>
    <dgm:pt modelId="{99FED573-6D37-4229-99C1-54ACB576624B}" type="pres">
      <dgm:prSet presAssocID="{D7F747B1-099E-4E46-B614-850CFC01F53C}" presName="hierChild2" presStyleCnt="0"/>
      <dgm:spPr/>
    </dgm:pt>
    <dgm:pt modelId="{2147F1CA-8DD2-426E-9B26-2DAFA9C99078}" type="pres">
      <dgm:prSet presAssocID="{D170608C-B3B3-4A52-9D5C-0991DF516CE4}" presName="Name10" presStyleLbl="parChTrans1D2" presStyleIdx="0" presStyleCnt="3"/>
      <dgm:spPr/>
    </dgm:pt>
    <dgm:pt modelId="{460CD567-1D0C-4AEA-A456-201B2603C8B5}" type="pres">
      <dgm:prSet presAssocID="{9F8F32B8-8B5F-4CDF-A12B-85C30F3B46EE}" presName="hierRoot2" presStyleCnt="0"/>
      <dgm:spPr/>
    </dgm:pt>
    <dgm:pt modelId="{D8EB6D08-AED2-4D81-8538-5CDD29A79E94}" type="pres">
      <dgm:prSet presAssocID="{9F8F32B8-8B5F-4CDF-A12B-85C30F3B46EE}" presName="composite2" presStyleCnt="0"/>
      <dgm:spPr/>
    </dgm:pt>
    <dgm:pt modelId="{8C823265-D01D-4DC2-BC5A-8162412A66C8}" type="pres">
      <dgm:prSet presAssocID="{9F8F32B8-8B5F-4CDF-A12B-85C30F3B46EE}" presName="background2" presStyleLbl="asst1" presStyleIdx="0" presStyleCnt="2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</dgm:pt>
    <dgm:pt modelId="{249EB355-F28F-4ADD-B069-36D4B2D9DF8E}" type="pres">
      <dgm:prSet presAssocID="{9F8F32B8-8B5F-4CDF-A12B-85C30F3B46EE}" presName="text2" presStyleLbl="fgAcc2" presStyleIdx="0" presStyleCnt="3" custScaleX="69954" custScaleY="42004" custLinFactNeighborY="-2742">
        <dgm:presLayoutVars>
          <dgm:chPref val="3"/>
        </dgm:presLayoutVars>
      </dgm:prSet>
      <dgm:spPr/>
    </dgm:pt>
    <dgm:pt modelId="{3429C381-EAE4-4F6E-AAEF-084E9540A453}" type="pres">
      <dgm:prSet presAssocID="{9F8F32B8-8B5F-4CDF-A12B-85C30F3B46EE}" presName="hierChild3" presStyleCnt="0"/>
      <dgm:spPr/>
    </dgm:pt>
    <dgm:pt modelId="{CF33849D-1000-4E23-8829-3905B3E7AF08}" type="pres">
      <dgm:prSet presAssocID="{C0427226-D2FA-47F8-9886-968B65FAE46C}" presName="Name17" presStyleLbl="parChTrans1D3" presStyleIdx="0" presStyleCnt="3"/>
      <dgm:spPr/>
    </dgm:pt>
    <dgm:pt modelId="{B132A3AC-CFB6-4A38-AF6D-CC6E430A907B}" type="pres">
      <dgm:prSet presAssocID="{CCD13AFC-9F5C-475A-950B-0788E8112A9B}" presName="hierRoot3" presStyleCnt="0"/>
      <dgm:spPr/>
    </dgm:pt>
    <dgm:pt modelId="{1FFC0E2F-786F-4673-A838-E2D38BB78299}" type="pres">
      <dgm:prSet presAssocID="{CCD13AFC-9F5C-475A-950B-0788E8112A9B}" presName="composite3" presStyleCnt="0"/>
      <dgm:spPr/>
    </dgm:pt>
    <dgm:pt modelId="{EDFF2A5E-0168-423B-A25D-0899AA7F1871}" type="pres">
      <dgm:prSet presAssocID="{CCD13AFC-9F5C-475A-950B-0788E8112A9B}" presName="background3" presStyleLbl="node3" presStyleIdx="0" presStyleCnt="3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</dgm:pt>
    <dgm:pt modelId="{986E8741-B2E8-4B91-B53D-1733253F308E}" type="pres">
      <dgm:prSet presAssocID="{CCD13AFC-9F5C-475A-950B-0788E8112A9B}" presName="text3" presStyleLbl="fgAcc3" presStyleIdx="0" presStyleCnt="3" custScaleX="69954" custScaleY="42004" custLinFactNeighborY="-2742">
        <dgm:presLayoutVars>
          <dgm:chPref val="3"/>
        </dgm:presLayoutVars>
      </dgm:prSet>
      <dgm:spPr/>
    </dgm:pt>
    <dgm:pt modelId="{A64DAA57-8AD4-4A99-9DA7-A181F0562F16}" type="pres">
      <dgm:prSet presAssocID="{CCD13AFC-9F5C-475A-950B-0788E8112A9B}" presName="hierChild4" presStyleCnt="0"/>
      <dgm:spPr/>
    </dgm:pt>
    <dgm:pt modelId="{A13A55BC-26E9-4042-BDE2-195BE84E2691}" type="pres">
      <dgm:prSet presAssocID="{C8417957-01B0-4FF7-849A-61E0B837910F}" presName="Name23" presStyleLbl="parChTrans1D4" presStyleIdx="0" presStyleCnt="8"/>
      <dgm:spPr/>
    </dgm:pt>
    <dgm:pt modelId="{69CEA63C-A635-4963-86B7-17FA334A60E4}" type="pres">
      <dgm:prSet presAssocID="{2C51B949-01E0-4906-92F1-ABCD4A345571}" presName="hierRoot4" presStyleCnt="0"/>
      <dgm:spPr/>
    </dgm:pt>
    <dgm:pt modelId="{57C5AAC8-4817-4CA2-849B-AE52578628F5}" type="pres">
      <dgm:prSet presAssocID="{2C51B949-01E0-4906-92F1-ABCD4A345571}" presName="composite4" presStyleCnt="0"/>
      <dgm:spPr/>
    </dgm:pt>
    <dgm:pt modelId="{7152CDD1-2737-4753-98E0-04D83D969B09}" type="pres">
      <dgm:prSet presAssocID="{2C51B949-01E0-4906-92F1-ABCD4A345571}" presName="background4" presStyleLbl="node4" presStyleIdx="0" presStyleCnt="8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</dgm:pt>
    <dgm:pt modelId="{8F63A152-5FFB-4D6F-AFDA-FA8A79334529}" type="pres">
      <dgm:prSet presAssocID="{2C51B949-01E0-4906-92F1-ABCD4A345571}" presName="text4" presStyleLbl="fgAcc4" presStyleIdx="0" presStyleCnt="8" custScaleX="69954" custScaleY="42004" custLinFactNeighborY="-2742">
        <dgm:presLayoutVars>
          <dgm:chPref val="3"/>
        </dgm:presLayoutVars>
      </dgm:prSet>
      <dgm:spPr/>
    </dgm:pt>
    <dgm:pt modelId="{EC7A29B3-A0C3-4517-961F-39CCE1DBB51A}" type="pres">
      <dgm:prSet presAssocID="{2C51B949-01E0-4906-92F1-ABCD4A345571}" presName="hierChild5" presStyleCnt="0"/>
      <dgm:spPr/>
    </dgm:pt>
    <dgm:pt modelId="{21AE70BE-CD41-4559-BE14-34FDD8148150}" type="pres">
      <dgm:prSet presAssocID="{9AC0F1F8-00E3-4A70-881A-1FA4168CED5D}" presName="Name23" presStyleLbl="parChTrans1D4" presStyleIdx="1" presStyleCnt="8"/>
      <dgm:spPr/>
    </dgm:pt>
    <dgm:pt modelId="{C469B88D-004A-484D-8DD0-501E74E64DFC}" type="pres">
      <dgm:prSet presAssocID="{5469B019-9616-4AE3-8FF1-3E82302593AA}" presName="hierRoot4" presStyleCnt="0"/>
      <dgm:spPr/>
    </dgm:pt>
    <dgm:pt modelId="{453DBDC6-8B01-4892-A653-B0A7F4BF3181}" type="pres">
      <dgm:prSet presAssocID="{5469B019-9616-4AE3-8FF1-3E82302593AA}" presName="composite4" presStyleCnt="0"/>
      <dgm:spPr/>
    </dgm:pt>
    <dgm:pt modelId="{47F416EE-86E5-4E79-B1E9-2715044CB1F8}" type="pres">
      <dgm:prSet presAssocID="{5469B019-9616-4AE3-8FF1-3E82302593AA}" presName="background4" presStyleLbl="node4" presStyleIdx="1" presStyleCnt="8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</dgm:pt>
    <dgm:pt modelId="{9E8493BB-C33A-4B9B-8D79-CEF7CE7CAA2C}" type="pres">
      <dgm:prSet presAssocID="{5469B019-9616-4AE3-8FF1-3E82302593AA}" presName="text4" presStyleLbl="fgAcc4" presStyleIdx="1" presStyleCnt="8" custScaleX="69954" custScaleY="42004" custLinFactNeighborY="-2742">
        <dgm:presLayoutVars>
          <dgm:chPref val="3"/>
        </dgm:presLayoutVars>
      </dgm:prSet>
      <dgm:spPr/>
    </dgm:pt>
    <dgm:pt modelId="{93B2E960-DF45-43A1-B0F1-96BEF3AAB8E4}" type="pres">
      <dgm:prSet presAssocID="{5469B019-9616-4AE3-8FF1-3E82302593AA}" presName="hierChild5" presStyleCnt="0"/>
      <dgm:spPr/>
    </dgm:pt>
    <dgm:pt modelId="{2A565EA3-6F46-42B8-8EFA-323295629F90}" type="pres">
      <dgm:prSet presAssocID="{1F55FA86-486C-4671-86FB-21DF96B8BFC1}" presName="Name23" presStyleLbl="parChTrans1D4" presStyleIdx="2" presStyleCnt="8"/>
      <dgm:spPr/>
    </dgm:pt>
    <dgm:pt modelId="{96674A7B-B379-425D-A9E3-0C85183B7E01}" type="pres">
      <dgm:prSet presAssocID="{E16F42FC-D70D-48EB-A48C-E76FCF25A3BF}" presName="hierRoot4" presStyleCnt="0"/>
      <dgm:spPr/>
    </dgm:pt>
    <dgm:pt modelId="{2AF8A97F-C458-402F-BD13-92EDA2F888CE}" type="pres">
      <dgm:prSet presAssocID="{E16F42FC-D70D-48EB-A48C-E76FCF25A3BF}" presName="composite4" presStyleCnt="0"/>
      <dgm:spPr/>
    </dgm:pt>
    <dgm:pt modelId="{E28256E0-D30D-4B40-B6C4-664BE8806078}" type="pres">
      <dgm:prSet presAssocID="{E16F42FC-D70D-48EB-A48C-E76FCF25A3BF}" presName="background4" presStyleLbl="node4" presStyleIdx="2" presStyleCnt="8"/>
      <dgm:spPr/>
    </dgm:pt>
    <dgm:pt modelId="{70693B4C-C191-487D-9427-E2E29A47A450}" type="pres">
      <dgm:prSet presAssocID="{E16F42FC-D70D-48EB-A48C-E76FCF25A3BF}" presName="text4" presStyleLbl="fgAcc4" presStyleIdx="2" presStyleCnt="8" custScaleX="69954" custScaleY="42004" custLinFactNeighborY="-2742">
        <dgm:presLayoutVars>
          <dgm:chPref val="3"/>
        </dgm:presLayoutVars>
      </dgm:prSet>
      <dgm:spPr/>
    </dgm:pt>
    <dgm:pt modelId="{81276785-95A7-43FE-9CF6-047D6BE916A2}" type="pres">
      <dgm:prSet presAssocID="{E16F42FC-D70D-48EB-A48C-E76FCF25A3BF}" presName="hierChild5" presStyleCnt="0"/>
      <dgm:spPr/>
    </dgm:pt>
    <dgm:pt modelId="{B50D4A39-3C82-4030-8638-A53733F477A2}" type="pres">
      <dgm:prSet presAssocID="{28DE4478-7089-45C0-985A-910C4AB6BC62}" presName="Name10" presStyleLbl="parChTrans1D2" presStyleIdx="1" presStyleCnt="3"/>
      <dgm:spPr/>
    </dgm:pt>
    <dgm:pt modelId="{E4729F8B-46AE-466F-BA9E-14BC263AD304}" type="pres">
      <dgm:prSet presAssocID="{E8F85DA1-3D99-4086-AF4A-878067E01228}" presName="hierRoot2" presStyleCnt="0"/>
      <dgm:spPr/>
    </dgm:pt>
    <dgm:pt modelId="{378082DE-0221-4DD9-9EDD-E53CC073E35A}" type="pres">
      <dgm:prSet presAssocID="{E8F85DA1-3D99-4086-AF4A-878067E01228}" presName="composite2" presStyleCnt="0"/>
      <dgm:spPr/>
    </dgm:pt>
    <dgm:pt modelId="{21AD05A4-909C-447F-9F14-01DC6038B6EB}" type="pres">
      <dgm:prSet presAssocID="{E8F85DA1-3D99-4086-AF4A-878067E01228}" presName="background2" presStyleLbl="asst1" presStyleIdx="1" presStyleCnt="2"/>
      <dgm:spPr/>
    </dgm:pt>
    <dgm:pt modelId="{AFF64D92-1754-4633-95E6-53D3131DC1B8}" type="pres">
      <dgm:prSet presAssocID="{E8F85DA1-3D99-4086-AF4A-878067E01228}" presName="text2" presStyleLbl="fgAcc2" presStyleIdx="1" presStyleCnt="3" custScaleX="69954" custScaleY="42004" custLinFactNeighborY="-2742">
        <dgm:presLayoutVars>
          <dgm:chPref val="3"/>
        </dgm:presLayoutVars>
      </dgm:prSet>
      <dgm:spPr/>
    </dgm:pt>
    <dgm:pt modelId="{50CD04BC-6F3E-42E9-A44C-5F7C2B4789CD}" type="pres">
      <dgm:prSet presAssocID="{E8F85DA1-3D99-4086-AF4A-878067E01228}" presName="hierChild3" presStyleCnt="0"/>
      <dgm:spPr/>
    </dgm:pt>
    <dgm:pt modelId="{66BE9C5E-77E0-4400-ACC6-44F3A59886C0}" type="pres">
      <dgm:prSet presAssocID="{5DAB7E4B-1D59-4AF2-8B05-61E5C4CAFEAC}" presName="Name17" presStyleLbl="parChTrans1D3" presStyleIdx="1" presStyleCnt="3"/>
      <dgm:spPr/>
    </dgm:pt>
    <dgm:pt modelId="{A2807F32-29DB-4E58-9188-7974C934BB1E}" type="pres">
      <dgm:prSet presAssocID="{52CFA002-8471-4C79-8413-81A25A6735C4}" presName="hierRoot3" presStyleCnt="0"/>
      <dgm:spPr/>
    </dgm:pt>
    <dgm:pt modelId="{4F42822C-C0FB-4AD1-9800-71640A68A58C}" type="pres">
      <dgm:prSet presAssocID="{52CFA002-8471-4C79-8413-81A25A6735C4}" presName="composite3" presStyleCnt="0"/>
      <dgm:spPr/>
    </dgm:pt>
    <dgm:pt modelId="{DC50DD1B-0A8C-44A4-B7BF-7CEBD9FB61B6}" type="pres">
      <dgm:prSet presAssocID="{52CFA002-8471-4C79-8413-81A25A6735C4}" presName="background3" presStyleLbl="node3" presStyleIdx="1" presStyleCnt="3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xfrm>
          <a:off x="3190804" y="2191334"/>
          <a:ext cx="1183201" cy="751332"/>
        </a:xfrm>
        <a:prstGeom prst="roundRect">
          <a:avLst>
            <a:gd name="adj" fmla="val 10000"/>
          </a:avLst>
        </a:prstGeom>
      </dgm:spPr>
    </dgm:pt>
    <dgm:pt modelId="{A16190C0-9051-4E24-A63C-257D93FD8FB7}" type="pres">
      <dgm:prSet presAssocID="{52CFA002-8471-4C79-8413-81A25A6735C4}" presName="text3" presStyleLbl="fgAcc3" presStyleIdx="1" presStyleCnt="3" custScaleX="69954" custScaleY="42004" custLinFactNeighborY="-2742">
        <dgm:presLayoutVars>
          <dgm:chPref val="3"/>
        </dgm:presLayoutVars>
      </dgm:prSet>
      <dgm:spPr>
        <a:xfrm>
          <a:off x="3322271" y="2316228"/>
          <a:ext cx="1183201" cy="751332"/>
        </a:xfrm>
        <a:prstGeom prst="roundRect">
          <a:avLst>
            <a:gd name="adj" fmla="val 10000"/>
          </a:avLst>
        </a:prstGeom>
      </dgm:spPr>
    </dgm:pt>
    <dgm:pt modelId="{A8BAE093-EAD6-41AF-8598-9FD2999B4C7F}" type="pres">
      <dgm:prSet presAssocID="{52CFA002-8471-4C79-8413-81A25A6735C4}" presName="hierChild4" presStyleCnt="0"/>
      <dgm:spPr/>
    </dgm:pt>
    <dgm:pt modelId="{11069731-340B-404E-9053-F3352C7074B6}" type="pres">
      <dgm:prSet presAssocID="{CE3EC212-56C0-484D-9A26-622DCD9BF111}" presName="Name23" presStyleLbl="parChTrans1D4" presStyleIdx="3" presStyleCnt="8"/>
      <dgm:spPr/>
    </dgm:pt>
    <dgm:pt modelId="{5A5B7B00-EC9C-4FAC-970D-830E0F148735}" type="pres">
      <dgm:prSet presAssocID="{0AF41E23-0DE1-4002-9AC0-8924CFB13CD1}" presName="hierRoot4" presStyleCnt="0"/>
      <dgm:spPr/>
    </dgm:pt>
    <dgm:pt modelId="{1E933912-2C64-4635-BC5F-8FACA022711C}" type="pres">
      <dgm:prSet presAssocID="{0AF41E23-0DE1-4002-9AC0-8924CFB13CD1}" presName="composite4" presStyleCnt="0"/>
      <dgm:spPr/>
    </dgm:pt>
    <dgm:pt modelId="{2EA62B33-7AB4-4DF6-8857-840F76A8D688}" type="pres">
      <dgm:prSet presAssocID="{0AF41E23-0DE1-4002-9AC0-8924CFB13CD1}" presName="background4" presStyleLbl="node4" presStyleIdx="3" presStyleCnt="8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</dgm:pt>
    <dgm:pt modelId="{E2A1FEE3-C35E-4773-A370-38892BA2DF4E}" type="pres">
      <dgm:prSet presAssocID="{0AF41E23-0DE1-4002-9AC0-8924CFB13CD1}" presName="text4" presStyleLbl="fgAcc4" presStyleIdx="3" presStyleCnt="8" custScaleX="69954" custScaleY="42004" custLinFactNeighborY="-2742">
        <dgm:presLayoutVars>
          <dgm:chPref val="3"/>
        </dgm:presLayoutVars>
      </dgm:prSet>
      <dgm:spPr/>
    </dgm:pt>
    <dgm:pt modelId="{7108DD43-EB18-483A-925B-188FF932BAAB}" type="pres">
      <dgm:prSet presAssocID="{0AF41E23-0DE1-4002-9AC0-8924CFB13CD1}" presName="hierChild5" presStyleCnt="0"/>
      <dgm:spPr/>
    </dgm:pt>
    <dgm:pt modelId="{302B3C0E-CDA6-4AC1-AE08-BC256C3CD537}" type="pres">
      <dgm:prSet presAssocID="{9CA40849-4292-4D77-B1A9-C373100EADDD}" presName="Name23" presStyleLbl="parChTrans1D4" presStyleIdx="4" presStyleCnt="8"/>
      <dgm:spPr/>
    </dgm:pt>
    <dgm:pt modelId="{773D87B8-F5AD-4CBC-91D3-404768F80ECE}" type="pres">
      <dgm:prSet presAssocID="{5EB5C016-7D1B-4FF5-A5C1-5FC6BDF8F3EA}" presName="hierRoot4" presStyleCnt="0"/>
      <dgm:spPr/>
    </dgm:pt>
    <dgm:pt modelId="{8B9E65B4-7743-4853-B1AD-1272B36E8260}" type="pres">
      <dgm:prSet presAssocID="{5EB5C016-7D1B-4FF5-A5C1-5FC6BDF8F3EA}" presName="composite4" presStyleCnt="0"/>
      <dgm:spPr/>
    </dgm:pt>
    <dgm:pt modelId="{E992D86F-DF2A-4FA9-A7B7-4782B980EBCF}" type="pres">
      <dgm:prSet presAssocID="{5EB5C016-7D1B-4FF5-A5C1-5FC6BDF8F3EA}" presName="background4" presStyleLbl="node4" presStyleIdx="4" presStyleCnt="8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xfrm>
          <a:off x="3190804" y="4382229"/>
          <a:ext cx="1183201" cy="751332"/>
        </a:xfrm>
        <a:prstGeom prst="roundRect">
          <a:avLst>
            <a:gd name="adj" fmla="val 10000"/>
          </a:avLst>
        </a:prstGeom>
      </dgm:spPr>
    </dgm:pt>
    <dgm:pt modelId="{CA195228-1888-4D19-B03A-D700ADD33FD5}" type="pres">
      <dgm:prSet presAssocID="{5EB5C016-7D1B-4FF5-A5C1-5FC6BDF8F3EA}" presName="text4" presStyleLbl="fgAcc4" presStyleIdx="4" presStyleCnt="8" custScaleX="69954" custScaleY="42004" custLinFactNeighborY="-2742">
        <dgm:presLayoutVars>
          <dgm:chPref val="3"/>
        </dgm:presLayoutVars>
      </dgm:prSet>
      <dgm:spPr>
        <a:xfrm>
          <a:off x="3322271" y="4507122"/>
          <a:ext cx="1183201" cy="751332"/>
        </a:xfrm>
        <a:prstGeom prst="roundRect">
          <a:avLst>
            <a:gd name="adj" fmla="val 10000"/>
          </a:avLst>
        </a:prstGeom>
      </dgm:spPr>
    </dgm:pt>
    <dgm:pt modelId="{AAADE543-00AD-4251-888B-40503B2C6B57}" type="pres">
      <dgm:prSet presAssocID="{5EB5C016-7D1B-4FF5-A5C1-5FC6BDF8F3EA}" presName="hierChild5" presStyleCnt="0"/>
      <dgm:spPr/>
    </dgm:pt>
    <dgm:pt modelId="{5E4C2D5F-ACB8-482C-9AE4-58DDA6C11349}" type="pres">
      <dgm:prSet presAssocID="{9F2A48BB-6752-4777-B55F-F92D16C0D026}" presName="Name23" presStyleLbl="parChTrans1D4" presStyleIdx="5" presStyleCnt="8"/>
      <dgm:spPr/>
    </dgm:pt>
    <dgm:pt modelId="{FC6508C4-C353-43C0-A56E-5FE020D19B45}" type="pres">
      <dgm:prSet presAssocID="{63E0F0A8-EC98-4A89-B457-834DC19E264E}" presName="hierRoot4" presStyleCnt="0"/>
      <dgm:spPr/>
    </dgm:pt>
    <dgm:pt modelId="{B4F7D8A1-0D12-4AA3-BB96-8ADD2F073968}" type="pres">
      <dgm:prSet presAssocID="{63E0F0A8-EC98-4A89-B457-834DC19E264E}" presName="composite4" presStyleCnt="0"/>
      <dgm:spPr/>
    </dgm:pt>
    <dgm:pt modelId="{9BCD328D-3E6A-4172-A1AA-582ED6C9DBA2}" type="pres">
      <dgm:prSet presAssocID="{63E0F0A8-EC98-4A89-B457-834DC19E264E}" presName="background4" presStyleLbl="node4" presStyleIdx="5" presStyleCnt="8"/>
      <dgm:spPr/>
    </dgm:pt>
    <dgm:pt modelId="{5D53BF42-3CBB-4F85-9539-0EFFE630EC1C}" type="pres">
      <dgm:prSet presAssocID="{63E0F0A8-EC98-4A89-B457-834DC19E264E}" presName="text4" presStyleLbl="fgAcc4" presStyleIdx="5" presStyleCnt="8" custScaleX="69954" custScaleY="42004" custLinFactNeighborY="-2742">
        <dgm:presLayoutVars>
          <dgm:chPref val="3"/>
        </dgm:presLayoutVars>
      </dgm:prSet>
      <dgm:spPr/>
    </dgm:pt>
    <dgm:pt modelId="{92C6ECC2-2906-402F-B589-FB07DE53AAAD}" type="pres">
      <dgm:prSet presAssocID="{63E0F0A8-EC98-4A89-B457-834DC19E264E}" presName="hierChild5" presStyleCnt="0"/>
      <dgm:spPr/>
    </dgm:pt>
    <dgm:pt modelId="{9E481627-909B-4932-AA64-4889B2700C57}" type="pres">
      <dgm:prSet presAssocID="{65B9B363-CF85-43B0-8A6B-3A3A780372F4}" presName="Name10" presStyleLbl="parChTrans1D2" presStyleIdx="2" presStyleCnt="3"/>
      <dgm:spPr/>
    </dgm:pt>
    <dgm:pt modelId="{9C910A4E-611D-4871-9F9F-7871F58AD78B}" type="pres">
      <dgm:prSet presAssocID="{353791E4-D777-41D5-ADD8-009435E27815}" presName="hierRoot2" presStyleCnt="0"/>
      <dgm:spPr/>
    </dgm:pt>
    <dgm:pt modelId="{82C37479-7F2B-4FF6-898B-46C5C09A30E5}" type="pres">
      <dgm:prSet presAssocID="{353791E4-D777-41D5-ADD8-009435E27815}" presName="composite2" presStyleCnt="0"/>
      <dgm:spPr/>
    </dgm:pt>
    <dgm:pt modelId="{3FE522F3-0E68-4018-8F84-291267BE4569}" type="pres">
      <dgm:prSet presAssocID="{353791E4-D777-41D5-ADD8-009435E27815}" presName="background2" presStyleLbl="node2" presStyleIdx="0" presStyleCn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</dgm:pt>
    <dgm:pt modelId="{66DDCCB3-72FC-4507-8EE9-0BDD9B1F6F08}" type="pres">
      <dgm:prSet presAssocID="{353791E4-D777-41D5-ADD8-009435E27815}" presName="text2" presStyleLbl="fgAcc2" presStyleIdx="2" presStyleCnt="3" custScaleX="69954" custScaleY="42004" custLinFactNeighborY="-2742">
        <dgm:presLayoutVars>
          <dgm:chPref val="3"/>
        </dgm:presLayoutVars>
      </dgm:prSet>
      <dgm:spPr/>
    </dgm:pt>
    <dgm:pt modelId="{F84FBA10-D2B5-4B0C-84DE-6E7C48F1F663}" type="pres">
      <dgm:prSet presAssocID="{353791E4-D777-41D5-ADD8-009435E27815}" presName="hierChild3" presStyleCnt="0"/>
      <dgm:spPr/>
    </dgm:pt>
    <dgm:pt modelId="{8A1BCA7D-D4D8-4B86-942B-406064D112B6}" type="pres">
      <dgm:prSet presAssocID="{1136D50F-C48A-4538-B19F-14491E2518C1}" presName="Name17" presStyleLbl="parChTrans1D3" presStyleIdx="2" presStyleCnt="3"/>
      <dgm:spPr/>
    </dgm:pt>
    <dgm:pt modelId="{325977BE-EA6D-41D9-849D-D1A9C505D6EC}" type="pres">
      <dgm:prSet presAssocID="{433450AE-1D71-4BB7-8438-6F7CBA60B560}" presName="hierRoot3" presStyleCnt="0"/>
      <dgm:spPr/>
    </dgm:pt>
    <dgm:pt modelId="{1A95D0A3-5BA2-4C15-A720-700BE84F2BE8}" type="pres">
      <dgm:prSet presAssocID="{433450AE-1D71-4BB7-8438-6F7CBA60B560}" presName="composite3" presStyleCnt="0"/>
      <dgm:spPr/>
    </dgm:pt>
    <dgm:pt modelId="{7265E492-4091-4643-B839-6415D47CCCB4}" type="pres">
      <dgm:prSet presAssocID="{433450AE-1D71-4BB7-8438-6F7CBA60B560}" presName="background3" presStyleLbl="node3" presStyleIdx="2" presStyleCnt="3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xfrm>
          <a:off x="4636939" y="2191334"/>
          <a:ext cx="1183201" cy="751332"/>
        </a:xfrm>
        <a:prstGeom prst="roundRect">
          <a:avLst>
            <a:gd name="adj" fmla="val 10000"/>
          </a:avLst>
        </a:prstGeom>
      </dgm:spPr>
    </dgm:pt>
    <dgm:pt modelId="{1E33452F-5536-4A7B-9B2C-6EA2CF6767F8}" type="pres">
      <dgm:prSet presAssocID="{433450AE-1D71-4BB7-8438-6F7CBA60B560}" presName="text3" presStyleLbl="fgAcc3" presStyleIdx="2" presStyleCnt="3" custScaleX="69954" custScaleY="42004" custLinFactNeighborY="-2742">
        <dgm:presLayoutVars>
          <dgm:chPref val="3"/>
        </dgm:presLayoutVars>
      </dgm:prSet>
      <dgm:spPr>
        <a:xfrm>
          <a:off x="4768406" y="2316228"/>
          <a:ext cx="1183201" cy="751332"/>
        </a:xfrm>
        <a:prstGeom prst="roundRect">
          <a:avLst>
            <a:gd name="adj" fmla="val 10000"/>
          </a:avLst>
        </a:prstGeom>
      </dgm:spPr>
    </dgm:pt>
    <dgm:pt modelId="{390C3957-AEA0-46A9-8BB2-D770E940FE9A}" type="pres">
      <dgm:prSet presAssocID="{433450AE-1D71-4BB7-8438-6F7CBA60B560}" presName="hierChild4" presStyleCnt="0"/>
      <dgm:spPr/>
    </dgm:pt>
    <dgm:pt modelId="{E2DE2C15-4460-4C5B-9CA3-45725216D20D}" type="pres">
      <dgm:prSet presAssocID="{D6D78599-0804-49F2-9384-24B6223752E2}" presName="Name23" presStyleLbl="parChTrans1D4" presStyleIdx="6" presStyleCnt="8"/>
      <dgm:spPr/>
    </dgm:pt>
    <dgm:pt modelId="{695B202F-F949-48F2-ADA2-E15F0602AB0E}" type="pres">
      <dgm:prSet presAssocID="{B7FC5176-8430-4449-B0BF-917EA5E3AA02}" presName="hierRoot4" presStyleCnt="0"/>
      <dgm:spPr/>
    </dgm:pt>
    <dgm:pt modelId="{74E13A65-6A31-406F-867B-F5D44DCD8AD3}" type="pres">
      <dgm:prSet presAssocID="{B7FC5176-8430-4449-B0BF-917EA5E3AA02}" presName="composite4" presStyleCnt="0"/>
      <dgm:spPr/>
    </dgm:pt>
    <dgm:pt modelId="{A4333309-B15C-427E-936E-1669932E791B}" type="pres">
      <dgm:prSet presAssocID="{B7FC5176-8430-4449-B0BF-917EA5E3AA02}" presName="background4" presStyleLbl="node4" presStyleIdx="6" presStyleCnt="8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xfrm>
          <a:off x="4636939" y="3286782"/>
          <a:ext cx="1183201" cy="751332"/>
        </a:xfrm>
        <a:prstGeom prst="roundRect">
          <a:avLst>
            <a:gd name="adj" fmla="val 10000"/>
          </a:avLst>
        </a:prstGeom>
      </dgm:spPr>
    </dgm:pt>
    <dgm:pt modelId="{4F8607DB-D36E-4A97-ADF8-FCBC09BA1806}" type="pres">
      <dgm:prSet presAssocID="{B7FC5176-8430-4449-B0BF-917EA5E3AA02}" presName="text4" presStyleLbl="fgAcc4" presStyleIdx="6" presStyleCnt="8" custScaleX="69954" custScaleY="42004" custLinFactNeighborY="-2742">
        <dgm:presLayoutVars>
          <dgm:chPref val="3"/>
        </dgm:presLayoutVars>
      </dgm:prSet>
      <dgm:spPr>
        <a:xfrm>
          <a:off x="4768406" y="3411675"/>
          <a:ext cx="1183201" cy="751332"/>
        </a:xfrm>
        <a:prstGeom prst="roundRect">
          <a:avLst>
            <a:gd name="adj" fmla="val 10000"/>
          </a:avLst>
        </a:prstGeom>
      </dgm:spPr>
    </dgm:pt>
    <dgm:pt modelId="{84EB2818-2094-4F21-B3EA-FC95484F1BB1}" type="pres">
      <dgm:prSet presAssocID="{B7FC5176-8430-4449-B0BF-917EA5E3AA02}" presName="hierChild5" presStyleCnt="0"/>
      <dgm:spPr/>
    </dgm:pt>
    <dgm:pt modelId="{8DA59725-ECDC-4FF6-ADA5-1CEDE6545404}" type="pres">
      <dgm:prSet presAssocID="{E5C78DB6-A42D-495D-8001-E0CA2EFC40C3}" presName="Name23" presStyleLbl="parChTrans1D4" presStyleIdx="7" presStyleCnt="8"/>
      <dgm:spPr/>
    </dgm:pt>
    <dgm:pt modelId="{D06C6D2B-E60F-428B-9153-5392FAD036E0}" type="pres">
      <dgm:prSet presAssocID="{B180C0DE-932C-4413-9B62-82346E1D1424}" presName="hierRoot4" presStyleCnt="0"/>
      <dgm:spPr/>
    </dgm:pt>
    <dgm:pt modelId="{F491653C-B035-4613-89B8-16F63F377D24}" type="pres">
      <dgm:prSet presAssocID="{B180C0DE-932C-4413-9B62-82346E1D1424}" presName="composite4" presStyleCnt="0"/>
      <dgm:spPr/>
    </dgm:pt>
    <dgm:pt modelId="{3755C0CD-B3F9-4CB2-A5C4-1795350531CA}" type="pres">
      <dgm:prSet presAssocID="{B180C0DE-932C-4413-9B62-82346E1D1424}" presName="background4" presStyleLbl="node4" presStyleIdx="7" presStyleCnt="8"/>
      <dgm:spPr/>
    </dgm:pt>
    <dgm:pt modelId="{E5515644-9CBF-4D0B-833D-BB7FAC175136}" type="pres">
      <dgm:prSet presAssocID="{B180C0DE-932C-4413-9B62-82346E1D1424}" presName="text4" presStyleLbl="fgAcc4" presStyleIdx="7" presStyleCnt="8" custScaleX="69954" custScaleY="42004" custLinFactNeighborY="-2742">
        <dgm:presLayoutVars>
          <dgm:chPref val="3"/>
        </dgm:presLayoutVars>
      </dgm:prSet>
      <dgm:spPr/>
    </dgm:pt>
    <dgm:pt modelId="{464DF810-1535-407E-B7EC-3B3BB2BD0182}" type="pres">
      <dgm:prSet presAssocID="{B180C0DE-932C-4413-9B62-82346E1D1424}" presName="hierChild5" presStyleCnt="0"/>
      <dgm:spPr/>
    </dgm:pt>
  </dgm:ptLst>
  <dgm:cxnLst>
    <dgm:cxn modelId="{74ABC609-4102-4D21-80E0-1F604123A897}" type="presOf" srcId="{E5C78DB6-A42D-495D-8001-E0CA2EFC40C3}" destId="{8DA59725-ECDC-4FF6-ADA5-1CEDE6545404}" srcOrd="0" destOrd="0" presId="urn:microsoft.com/office/officeart/2005/8/layout/hierarchy1"/>
    <dgm:cxn modelId="{644E300C-8F3C-4A4A-B75D-3BD65DED8D30}" srcId="{DFA4BEA0-BAE3-4E87-B902-B4AEA5375AE6}" destId="{D7F747B1-099E-4E46-B614-850CFC01F53C}" srcOrd="0" destOrd="0" parTransId="{A12C7F92-3BCE-4A13-A539-A36E5E290ABC}" sibTransId="{A93F429E-EEDF-4E22-865B-27B4157646D4}"/>
    <dgm:cxn modelId="{7D70FE15-5920-4809-97F0-DF7D040AA75A}" type="presOf" srcId="{1136D50F-C48A-4538-B19F-14491E2518C1}" destId="{8A1BCA7D-D4D8-4B86-942B-406064D112B6}" srcOrd="0" destOrd="0" presId="urn:microsoft.com/office/officeart/2005/8/layout/hierarchy1"/>
    <dgm:cxn modelId="{037FFA16-167E-4096-95EE-B10A1C194481}" type="presOf" srcId="{5DAB7E4B-1D59-4AF2-8B05-61E5C4CAFEAC}" destId="{66BE9C5E-77E0-4400-ACC6-44F3A59886C0}" srcOrd="0" destOrd="0" presId="urn:microsoft.com/office/officeart/2005/8/layout/hierarchy1"/>
    <dgm:cxn modelId="{173E981C-516B-49BF-AA24-65CE237AB6F7}" srcId="{9F8F32B8-8B5F-4CDF-A12B-85C30F3B46EE}" destId="{CCD13AFC-9F5C-475A-950B-0788E8112A9B}" srcOrd="0" destOrd="0" parTransId="{C0427226-D2FA-47F8-9886-968B65FAE46C}" sibTransId="{3BEDD811-41C6-4624-9B8D-85FDF0963C8B}"/>
    <dgm:cxn modelId="{963D7C1E-548B-4D90-869A-DA89C8F41B06}" srcId="{52CFA002-8471-4C79-8413-81A25A6735C4}" destId="{0AF41E23-0DE1-4002-9AC0-8924CFB13CD1}" srcOrd="0" destOrd="0" parTransId="{CE3EC212-56C0-484D-9A26-622DCD9BF111}" sibTransId="{5C049F5C-149E-4DF6-9C71-383F58505165}"/>
    <dgm:cxn modelId="{76E4FA1F-1ACF-46F6-A595-9E7FEEF5A3AE}" srcId="{CCD13AFC-9F5C-475A-950B-0788E8112A9B}" destId="{2C51B949-01E0-4906-92F1-ABCD4A345571}" srcOrd="0" destOrd="0" parTransId="{C8417957-01B0-4FF7-849A-61E0B837910F}" sibTransId="{BA0B00E1-08AC-4165-96D4-97C65A4C65F4}"/>
    <dgm:cxn modelId="{92557620-E9A0-41D8-B645-30D017C24C95}" type="presOf" srcId="{9AC0F1F8-00E3-4A70-881A-1FA4168CED5D}" destId="{21AE70BE-CD41-4559-BE14-34FDD8148150}" srcOrd="0" destOrd="0" presId="urn:microsoft.com/office/officeart/2005/8/layout/hierarchy1"/>
    <dgm:cxn modelId="{60AEB222-B9A2-41BC-AEB2-C5D0255935F6}" srcId="{E8F85DA1-3D99-4086-AF4A-878067E01228}" destId="{52CFA002-8471-4C79-8413-81A25A6735C4}" srcOrd="0" destOrd="0" parTransId="{5DAB7E4B-1D59-4AF2-8B05-61E5C4CAFEAC}" sibTransId="{D5E3714F-FF32-492B-81F4-CCD7E94C3067}"/>
    <dgm:cxn modelId="{42C96A24-029E-49BD-A013-FB512F356C89}" type="presOf" srcId="{63E0F0A8-EC98-4A89-B457-834DC19E264E}" destId="{5D53BF42-3CBB-4F85-9539-0EFFE630EC1C}" srcOrd="0" destOrd="0" presId="urn:microsoft.com/office/officeart/2005/8/layout/hierarchy1"/>
    <dgm:cxn modelId="{7820A42D-3F70-48D2-B1E2-D994A6A60C51}" srcId="{D7F747B1-099E-4E46-B614-850CFC01F53C}" destId="{9F8F32B8-8B5F-4CDF-A12B-85C30F3B46EE}" srcOrd="0" destOrd="0" parTransId="{D170608C-B3B3-4A52-9D5C-0991DF516CE4}" sibTransId="{7D98DA7F-A3BB-4485-B9F4-EEF47092098A}"/>
    <dgm:cxn modelId="{11A2C732-106F-4BD6-AFD6-23ED005CB2B0}" type="presOf" srcId="{D170608C-B3B3-4A52-9D5C-0991DF516CE4}" destId="{2147F1CA-8DD2-426E-9B26-2DAFA9C99078}" srcOrd="0" destOrd="0" presId="urn:microsoft.com/office/officeart/2005/8/layout/hierarchy1"/>
    <dgm:cxn modelId="{4E47433D-51D8-4D47-99CB-C8827241B0E4}" type="presOf" srcId="{9CA40849-4292-4D77-B1A9-C373100EADDD}" destId="{302B3C0E-CDA6-4AC1-AE08-BC256C3CD537}" srcOrd="0" destOrd="0" presId="urn:microsoft.com/office/officeart/2005/8/layout/hierarchy1"/>
    <dgm:cxn modelId="{B2AC5A3F-0A4C-43F4-9134-66EAEA533CAC}" type="presOf" srcId="{28DE4478-7089-45C0-985A-910C4AB6BC62}" destId="{B50D4A39-3C82-4030-8638-A53733F477A2}" srcOrd="0" destOrd="0" presId="urn:microsoft.com/office/officeart/2005/8/layout/hierarchy1"/>
    <dgm:cxn modelId="{D7CCA55E-7081-48FC-B79C-384D47549B43}" type="presOf" srcId="{D7F747B1-099E-4E46-B614-850CFC01F53C}" destId="{7A9220AA-329A-42F1-B2FF-75F720F76852}" srcOrd="0" destOrd="0" presId="urn:microsoft.com/office/officeart/2005/8/layout/hierarchy1"/>
    <dgm:cxn modelId="{BA927261-36F0-4F73-B6E1-5C5FA3868B28}" type="presOf" srcId="{DFA4BEA0-BAE3-4E87-B902-B4AEA5375AE6}" destId="{1ED1B20E-D8B6-42A7-88D6-A3414D4A7059}" srcOrd="0" destOrd="0" presId="urn:microsoft.com/office/officeart/2005/8/layout/hierarchy1"/>
    <dgm:cxn modelId="{D0E2BD61-5E3B-4107-9BB3-359E22FF0EA0}" srcId="{D7F747B1-099E-4E46-B614-850CFC01F53C}" destId="{E8F85DA1-3D99-4086-AF4A-878067E01228}" srcOrd="1" destOrd="0" parTransId="{28DE4478-7089-45C0-985A-910C4AB6BC62}" sibTransId="{8163BA8B-694F-47D8-9C11-3024EFF78521}"/>
    <dgm:cxn modelId="{0009C444-F61B-4D1F-ACDC-A1C2AE26E1A6}" type="presOf" srcId="{2C51B949-01E0-4906-92F1-ABCD4A345571}" destId="{8F63A152-5FFB-4D6F-AFDA-FA8A79334529}" srcOrd="0" destOrd="0" presId="urn:microsoft.com/office/officeart/2005/8/layout/hierarchy1"/>
    <dgm:cxn modelId="{928BE764-2EED-40F1-8F0C-EC935B89BB73}" type="presOf" srcId="{9F8F32B8-8B5F-4CDF-A12B-85C30F3B46EE}" destId="{249EB355-F28F-4ADD-B069-36D4B2D9DF8E}" srcOrd="0" destOrd="0" presId="urn:microsoft.com/office/officeart/2005/8/layout/hierarchy1"/>
    <dgm:cxn modelId="{0797F567-5B94-4A75-9111-182DFFB59290}" type="presOf" srcId="{0AF41E23-0DE1-4002-9AC0-8924CFB13CD1}" destId="{E2A1FEE3-C35E-4773-A370-38892BA2DF4E}" srcOrd="0" destOrd="0" presId="urn:microsoft.com/office/officeart/2005/8/layout/hierarchy1"/>
    <dgm:cxn modelId="{8E687F68-D97F-44EA-8935-38D37B3419A3}" type="presOf" srcId="{52CFA002-8471-4C79-8413-81A25A6735C4}" destId="{A16190C0-9051-4E24-A63C-257D93FD8FB7}" srcOrd="0" destOrd="0" presId="urn:microsoft.com/office/officeart/2005/8/layout/hierarchy1"/>
    <dgm:cxn modelId="{23156149-82EF-4488-A7B3-3BBBFDD1E0B5}" type="presOf" srcId="{B180C0DE-932C-4413-9B62-82346E1D1424}" destId="{E5515644-9CBF-4D0B-833D-BB7FAC175136}" srcOrd="0" destOrd="0" presId="urn:microsoft.com/office/officeart/2005/8/layout/hierarchy1"/>
    <dgm:cxn modelId="{A7D0DD49-5037-47F3-90B6-946BCD50510A}" srcId="{2C51B949-01E0-4906-92F1-ABCD4A345571}" destId="{5469B019-9616-4AE3-8FF1-3E82302593AA}" srcOrd="0" destOrd="0" parTransId="{9AC0F1F8-00E3-4A70-881A-1FA4168CED5D}" sibTransId="{DE0F7E90-7144-436E-BD43-7F470C65E12E}"/>
    <dgm:cxn modelId="{90B9286B-D3C6-4ADE-97D4-5C6A13FCC8C9}" type="presOf" srcId="{C0427226-D2FA-47F8-9886-968B65FAE46C}" destId="{CF33849D-1000-4E23-8829-3905B3E7AF08}" srcOrd="0" destOrd="0" presId="urn:microsoft.com/office/officeart/2005/8/layout/hierarchy1"/>
    <dgm:cxn modelId="{2EE8CF6F-16EA-4B00-BBD1-324AAD52E78C}" srcId="{5EB5C016-7D1B-4FF5-A5C1-5FC6BDF8F3EA}" destId="{63E0F0A8-EC98-4A89-B457-834DC19E264E}" srcOrd="0" destOrd="0" parTransId="{9F2A48BB-6752-4777-B55F-F92D16C0D026}" sibTransId="{BECA054D-8CC6-4E64-9F85-D28041A08002}"/>
    <dgm:cxn modelId="{1A641850-C3AD-4415-AC1C-039F6A77DC19}" type="presOf" srcId="{433450AE-1D71-4BB7-8438-6F7CBA60B560}" destId="{1E33452F-5536-4A7B-9B2C-6EA2CF6767F8}" srcOrd="0" destOrd="0" presId="urn:microsoft.com/office/officeart/2005/8/layout/hierarchy1"/>
    <dgm:cxn modelId="{CCA11175-7FBF-4F9E-B89D-697FCD17CCC2}" type="presOf" srcId="{1F55FA86-486C-4671-86FB-21DF96B8BFC1}" destId="{2A565EA3-6F46-42B8-8EFA-323295629F90}" srcOrd="0" destOrd="0" presId="urn:microsoft.com/office/officeart/2005/8/layout/hierarchy1"/>
    <dgm:cxn modelId="{E81DDA56-39AA-488C-AE0B-AC8920C6799F}" srcId="{433450AE-1D71-4BB7-8438-6F7CBA60B560}" destId="{B7FC5176-8430-4449-B0BF-917EA5E3AA02}" srcOrd="0" destOrd="0" parTransId="{D6D78599-0804-49F2-9384-24B6223752E2}" sibTransId="{D0089505-A2DA-49B0-947D-59889C4250B5}"/>
    <dgm:cxn modelId="{F414F97E-A8E1-4404-8216-919B98A894AD}" srcId="{D7F747B1-099E-4E46-B614-850CFC01F53C}" destId="{353791E4-D777-41D5-ADD8-009435E27815}" srcOrd="2" destOrd="0" parTransId="{65B9B363-CF85-43B0-8A6B-3A3A780372F4}" sibTransId="{8613A125-6226-45A1-B947-95AE3059B1D7}"/>
    <dgm:cxn modelId="{2C8BDF83-3A56-4026-8F35-7BC9981B4113}" srcId="{353791E4-D777-41D5-ADD8-009435E27815}" destId="{433450AE-1D71-4BB7-8438-6F7CBA60B560}" srcOrd="0" destOrd="0" parTransId="{1136D50F-C48A-4538-B19F-14491E2518C1}" sibTransId="{6BC99D9C-5271-4FC0-8C84-D337F49E832E}"/>
    <dgm:cxn modelId="{AFFCEE84-CA69-4F7E-A85F-A7E64FB25DCB}" srcId="{0AF41E23-0DE1-4002-9AC0-8924CFB13CD1}" destId="{5EB5C016-7D1B-4FF5-A5C1-5FC6BDF8F3EA}" srcOrd="0" destOrd="0" parTransId="{9CA40849-4292-4D77-B1A9-C373100EADDD}" sibTransId="{43E9630F-D476-42C3-8F3F-92356DC7C240}"/>
    <dgm:cxn modelId="{66F1088C-5EFB-4F5B-B41D-21B712DC85A9}" type="presOf" srcId="{65B9B363-CF85-43B0-8A6B-3A3A780372F4}" destId="{9E481627-909B-4932-AA64-4889B2700C57}" srcOrd="0" destOrd="0" presId="urn:microsoft.com/office/officeart/2005/8/layout/hierarchy1"/>
    <dgm:cxn modelId="{52542990-1634-4C96-A2D9-25EA2765D5F7}" type="presOf" srcId="{B7FC5176-8430-4449-B0BF-917EA5E3AA02}" destId="{4F8607DB-D36E-4A97-ADF8-FCBC09BA1806}" srcOrd="0" destOrd="0" presId="urn:microsoft.com/office/officeart/2005/8/layout/hierarchy1"/>
    <dgm:cxn modelId="{FA59CC91-084B-4A3B-90D7-4D1A6E47E971}" type="presOf" srcId="{353791E4-D777-41D5-ADD8-009435E27815}" destId="{66DDCCB3-72FC-4507-8EE9-0BDD9B1F6F08}" srcOrd="0" destOrd="0" presId="urn:microsoft.com/office/officeart/2005/8/layout/hierarchy1"/>
    <dgm:cxn modelId="{858ABBAA-30BE-4565-A76E-26EFF895EF5E}" type="presOf" srcId="{5469B019-9616-4AE3-8FF1-3E82302593AA}" destId="{9E8493BB-C33A-4B9B-8D79-CEF7CE7CAA2C}" srcOrd="0" destOrd="0" presId="urn:microsoft.com/office/officeart/2005/8/layout/hierarchy1"/>
    <dgm:cxn modelId="{CE21F4AB-96BF-4AE6-9E85-EA4DF6C03A49}" type="presOf" srcId="{5EB5C016-7D1B-4FF5-A5C1-5FC6BDF8F3EA}" destId="{CA195228-1888-4D19-B03A-D700ADD33FD5}" srcOrd="0" destOrd="0" presId="urn:microsoft.com/office/officeart/2005/8/layout/hierarchy1"/>
    <dgm:cxn modelId="{4F9F29AE-A402-43E4-A873-5C344811AEB8}" type="presOf" srcId="{E8F85DA1-3D99-4086-AF4A-878067E01228}" destId="{AFF64D92-1754-4633-95E6-53D3131DC1B8}" srcOrd="0" destOrd="0" presId="urn:microsoft.com/office/officeart/2005/8/layout/hierarchy1"/>
    <dgm:cxn modelId="{9E1EFEB3-DC2C-438C-BBA3-489EA7DB20E4}" type="presOf" srcId="{9F2A48BB-6752-4777-B55F-F92D16C0D026}" destId="{5E4C2D5F-ACB8-482C-9AE4-58DDA6C11349}" srcOrd="0" destOrd="0" presId="urn:microsoft.com/office/officeart/2005/8/layout/hierarchy1"/>
    <dgm:cxn modelId="{4B1B05B5-B75B-4E90-8F8D-DF306526FC39}" type="presOf" srcId="{E16F42FC-D70D-48EB-A48C-E76FCF25A3BF}" destId="{70693B4C-C191-487D-9427-E2E29A47A450}" srcOrd="0" destOrd="0" presId="urn:microsoft.com/office/officeart/2005/8/layout/hierarchy1"/>
    <dgm:cxn modelId="{384810B6-9F52-4510-BC67-1954E1C7582E}" srcId="{B7FC5176-8430-4449-B0BF-917EA5E3AA02}" destId="{B180C0DE-932C-4413-9B62-82346E1D1424}" srcOrd="0" destOrd="0" parTransId="{E5C78DB6-A42D-495D-8001-E0CA2EFC40C3}" sibTransId="{FC09540A-C2A4-48B2-8D7F-1FB78E3584D8}"/>
    <dgm:cxn modelId="{E3F965B8-ECAB-4A34-A4FD-1E2AD4725838}" type="presOf" srcId="{C8417957-01B0-4FF7-849A-61E0B837910F}" destId="{A13A55BC-26E9-4042-BDE2-195BE84E2691}" srcOrd="0" destOrd="0" presId="urn:microsoft.com/office/officeart/2005/8/layout/hierarchy1"/>
    <dgm:cxn modelId="{91743CBB-E2CC-4D3A-9A2D-5093D85A90AD}" type="presOf" srcId="{D6D78599-0804-49F2-9384-24B6223752E2}" destId="{E2DE2C15-4460-4C5B-9CA3-45725216D20D}" srcOrd="0" destOrd="0" presId="urn:microsoft.com/office/officeart/2005/8/layout/hierarchy1"/>
    <dgm:cxn modelId="{7E5942EF-BE67-4809-BCFA-1495EBB37EC8}" srcId="{5469B019-9616-4AE3-8FF1-3E82302593AA}" destId="{E16F42FC-D70D-48EB-A48C-E76FCF25A3BF}" srcOrd="0" destOrd="0" parTransId="{1F55FA86-486C-4671-86FB-21DF96B8BFC1}" sibTransId="{51ABFE35-12C0-41DC-98EE-0AC77332CB11}"/>
    <dgm:cxn modelId="{D26BDCEF-33AC-4343-BC32-017D694ACEBB}" type="presOf" srcId="{CE3EC212-56C0-484D-9A26-622DCD9BF111}" destId="{11069731-340B-404E-9053-F3352C7074B6}" srcOrd="0" destOrd="0" presId="urn:microsoft.com/office/officeart/2005/8/layout/hierarchy1"/>
    <dgm:cxn modelId="{BA274AFF-77B3-46FB-9BEB-89A20386C3CE}" type="presOf" srcId="{CCD13AFC-9F5C-475A-950B-0788E8112A9B}" destId="{986E8741-B2E8-4B91-B53D-1733253F308E}" srcOrd="0" destOrd="0" presId="urn:microsoft.com/office/officeart/2005/8/layout/hierarchy1"/>
    <dgm:cxn modelId="{8C6BC5B6-A8BF-487A-9D7A-B2E360038DD7}" type="presParOf" srcId="{1ED1B20E-D8B6-42A7-88D6-A3414D4A7059}" destId="{26B2BFB0-BA12-475F-8A3F-AD452DB85992}" srcOrd="0" destOrd="0" presId="urn:microsoft.com/office/officeart/2005/8/layout/hierarchy1"/>
    <dgm:cxn modelId="{66EDC6E3-16A9-4F5F-91DC-75D61F9F97F1}" type="presParOf" srcId="{26B2BFB0-BA12-475F-8A3F-AD452DB85992}" destId="{16932608-6FFA-47DD-9455-DD5D1B88E40C}" srcOrd="0" destOrd="0" presId="urn:microsoft.com/office/officeart/2005/8/layout/hierarchy1"/>
    <dgm:cxn modelId="{261413A7-6C52-431B-ABDC-C1FB1A21FFDA}" type="presParOf" srcId="{16932608-6FFA-47DD-9455-DD5D1B88E40C}" destId="{20A4F424-DCCA-4198-B467-791C8D09A349}" srcOrd="0" destOrd="0" presId="urn:microsoft.com/office/officeart/2005/8/layout/hierarchy1"/>
    <dgm:cxn modelId="{F6CE18B6-B0C8-474C-93F3-DF42C6E482B8}" type="presParOf" srcId="{16932608-6FFA-47DD-9455-DD5D1B88E40C}" destId="{7A9220AA-329A-42F1-B2FF-75F720F76852}" srcOrd="1" destOrd="0" presId="urn:microsoft.com/office/officeart/2005/8/layout/hierarchy1"/>
    <dgm:cxn modelId="{6D8D7A2C-7C77-4D94-8F29-5C0BCFDBAA07}" type="presParOf" srcId="{26B2BFB0-BA12-475F-8A3F-AD452DB85992}" destId="{99FED573-6D37-4229-99C1-54ACB576624B}" srcOrd="1" destOrd="0" presId="urn:microsoft.com/office/officeart/2005/8/layout/hierarchy1"/>
    <dgm:cxn modelId="{EEEC3B11-3324-4D13-A78B-F55BDDE4CA9C}" type="presParOf" srcId="{99FED573-6D37-4229-99C1-54ACB576624B}" destId="{2147F1CA-8DD2-426E-9B26-2DAFA9C99078}" srcOrd="0" destOrd="0" presId="urn:microsoft.com/office/officeart/2005/8/layout/hierarchy1"/>
    <dgm:cxn modelId="{A05754C3-68FE-4AD4-82B2-6BE3DF6C947C}" type="presParOf" srcId="{99FED573-6D37-4229-99C1-54ACB576624B}" destId="{460CD567-1D0C-4AEA-A456-201B2603C8B5}" srcOrd="1" destOrd="0" presId="urn:microsoft.com/office/officeart/2005/8/layout/hierarchy1"/>
    <dgm:cxn modelId="{6F981082-6D24-4693-87FA-EC2079D73D36}" type="presParOf" srcId="{460CD567-1D0C-4AEA-A456-201B2603C8B5}" destId="{D8EB6D08-AED2-4D81-8538-5CDD29A79E94}" srcOrd="0" destOrd="0" presId="urn:microsoft.com/office/officeart/2005/8/layout/hierarchy1"/>
    <dgm:cxn modelId="{816CF5B0-F7AE-4003-8DA5-74C0B4B2B7ED}" type="presParOf" srcId="{D8EB6D08-AED2-4D81-8538-5CDD29A79E94}" destId="{8C823265-D01D-4DC2-BC5A-8162412A66C8}" srcOrd="0" destOrd="0" presId="urn:microsoft.com/office/officeart/2005/8/layout/hierarchy1"/>
    <dgm:cxn modelId="{4A50C2FE-A1B4-4637-9E3A-26BAD8A40C87}" type="presParOf" srcId="{D8EB6D08-AED2-4D81-8538-5CDD29A79E94}" destId="{249EB355-F28F-4ADD-B069-36D4B2D9DF8E}" srcOrd="1" destOrd="0" presId="urn:microsoft.com/office/officeart/2005/8/layout/hierarchy1"/>
    <dgm:cxn modelId="{BB03015B-D50F-4C05-8A5B-519DF4AD975D}" type="presParOf" srcId="{460CD567-1D0C-4AEA-A456-201B2603C8B5}" destId="{3429C381-EAE4-4F6E-AAEF-084E9540A453}" srcOrd="1" destOrd="0" presId="urn:microsoft.com/office/officeart/2005/8/layout/hierarchy1"/>
    <dgm:cxn modelId="{25F6CBF5-CA2B-458D-8340-3F81FD8BA69E}" type="presParOf" srcId="{3429C381-EAE4-4F6E-AAEF-084E9540A453}" destId="{CF33849D-1000-4E23-8829-3905B3E7AF08}" srcOrd="0" destOrd="0" presId="urn:microsoft.com/office/officeart/2005/8/layout/hierarchy1"/>
    <dgm:cxn modelId="{ABBB43CC-F148-4A87-A1A3-F9939D547F9C}" type="presParOf" srcId="{3429C381-EAE4-4F6E-AAEF-084E9540A453}" destId="{B132A3AC-CFB6-4A38-AF6D-CC6E430A907B}" srcOrd="1" destOrd="0" presId="urn:microsoft.com/office/officeart/2005/8/layout/hierarchy1"/>
    <dgm:cxn modelId="{C2D4BBA1-CC65-4672-8A53-F40B6220F8E4}" type="presParOf" srcId="{B132A3AC-CFB6-4A38-AF6D-CC6E430A907B}" destId="{1FFC0E2F-786F-4673-A838-E2D38BB78299}" srcOrd="0" destOrd="0" presId="urn:microsoft.com/office/officeart/2005/8/layout/hierarchy1"/>
    <dgm:cxn modelId="{B4F44A71-B197-4EE6-8C1D-6A53411F34D7}" type="presParOf" srcId="{1FFC0E2F-786F-4673-A838-E2D38BB78299}" destId="{EDFF2A5E-0168-423B-A25D-0899AA7F1871}" srcOrd="0" destOrd="0" presId="urn:microsoft.com/office/officeart/2005/8/layout/hierarchy1"/>
    <dgm:cxn modelId="{12ADF0EA-6C6F-44B9-92B5-2D8C2AEA224B}" type="presParOf" srcId="{1FFC0E2F-786F-4673-A838-E2D38BB78299}" destId="{986E8741-B2E8-4B91-B53D-1733253F308E}" srcOrd="1" destOrd="0" presId="urn:microsoft.com/office/officeart/2005/8/layout/hierarchy1"/>
    <dgm:cxn modelId="{3DB10013-5AD7-457D-9C71-F960E3C3A958}" type="presParOf" srcId="{B132A3AC-CFB6-4A38-AF6D-CC6E430A907B}" destId="{A64DAA57-8AD4-4A99-9DA7-A181F0562F16}" srcOrd="1" destOrd="0" presId="urn:microsoft.com/office/officeart/2005/8/layout/hierarchy1"/>
    <dgm:cxn modelId="{A6DAB4FD-83CE-4C27-B610-8EE521F1CBB6}" type="presParOf" srcId="{A64DAA57-8AD4-4A99-9DA7-A181F0562F16}" destId="{A13A55BC-26E9-4042-BDE2-195BE84E2691}" srcOrd="0" destOrd="0" presId="urn:microsoft.com/office/officeart/2005/8/layout/hierarchy1"/>
    <dgm:cxn modelId="{BC9F24D0-E1B1-4CC6-9D24-1E2362F10EA7}" type="presParOf" srcId="{A64DAA57-8AD4-4A99-9DA7-A181F0562F16}" destId="{69CEA63C-A635-4963-86B7-17FA334A60E4}" srcOrd="1" destOrd="0" presId="urn:microsoft.com/office/officeart/2005/8/layout/hierarchy1"/>
    <dgm:cxn modelId="{588F1907-D314-4070-83EF-4CCD0277F504}" type="presParOf" srcId="{69CEA63C-A635-4963-86B7-17FA334A60E4}" destId="{57C5AAC8-4817-4CA2-849B-AE52578628F5}" srcOrd="0" destOrd="0" presId="urn:microsoft.com/office/officeart/2005/8/layout/hierarchy1"/>
    <dgm:cxn modelId="{F9A425CA-CE53-4D0C-92E8-290295AA62D9}" type="presParOf" srcId="{57C5AAC8-4817-4CA2-849B-AE52578628F5}" destId="{7152CDD1-2737-4753-98E0-04D83D969B09}" srcOrd="0" destOrd="0" presId="urn:microsoft.com/office/officeart/2005/8/layout/hierarchy1"/>
    <dgm:cxn modelId="{61ABB8B4-3B69-4AE9-8B95-497307A9543E}" type="presParOf" srcId="{57C5AAC8-4817-4CA2-849B-AE52578628F5}" destId="{8F63A152-5FFB-4D6F-AFDA-FA8A79334529}" srcOrd="1" destOrd="0" presId="urn:microsoft.com/office/officeart/2005/8/layout/hierarchy1"/>
    <dgm:cxn modelId="{D862E99A-915E-425A-BACE-EFD73DE6852D}" type="presParOf" srcId="{69CEA63C-A635-4963-86B7-17FA334A60E4}" destId="{EC7A29B3-A0C3-4517-961F-39CCE1DBB51A}" srcOrd="1" destOrd="0" presId="urn:microsoft.com/office/officeart/2005/8/layout/hierarchy1"/>
    <dgm:cxn modelId="{9E0671B7-5AE2-49A3-B8D2-DC9115F9242F}" type="presParOf" srcId="{EC7A29B3-A0C3-4517-961F-39CCE1DBB51A}" destId="{21AE70BE-CD41-4559-BE14-34FDD8148150}" srcOrd="0" destOrd="0" presId="urn:microsoft.com/office/officeart/2005/8/layout/hierarchy1"/>
    <dgm:cxn modelId="{E9221F55-5B3E-49BE-8C72-A31F0359EF8E}" type="presParOf" srcId="{EC7A29B3-A0C3-4517-961F-39CCE1DBB51A}" destId="{C469B88D-004A-484D-8DD0-501E74E64DFC}" srcOrd="1" destOrd="0" presId="urn:microsoft.com/office/officeart/2005/8/layout/hierarchy1"/>
    <dgm:cxn modelId="{CE1A58BF-7AB1-4A06-AA1D-D232160FEA65}" type="presParOf" srcId="{C469B88D-004A-484D-8DD0-501E74E64DFC}" destId="{453DBDC6-8B01-4892-A653-B0A7F4BF3181}" srcOrd="0" destOrd="0" presId="urn:microsoft.com/office/officeart/2005/8/layout/hierarchy1"/>
    <dgm:cxn modelId="{E92494C3-29F6-4940-BBC5-67ECA79662F7}" type="presParOf" srcId="{453DBDC6-8B01-4892-A653-B0A7F4BF3181}" destId="{47F416EE-86E5-4E79-B1E9-2715044CB1F8}" srcOrd="0" destOrd="0" presId="urn:microsoft.com/office/officeart/2005/8/layout/hierarchy1"/>
    <dgm:cxn modelId="{5904B288-2E0E-4459-AB6F-2F7D1CCACF77}" type="presParOf" srcId="{453DBDC6-8B01-4892-A653-B0A7F4BF3181}" destId="{9E8493BB-C33A-4B9B-8D79-CEF7CE7CAA2C}" srcOrd="1" destOrd="0" presId="urn:microsoft.com/office/officeart/2005/8/layout/hierarchy1"/>
    <dgm:cxn modelId="{F246F033-30CF-4166-9EFF-F07EC266372F}" type="presParOf" srcId="{C469B88D-004A-484D-8DD0-501E74E64DFC}" destId="{93B2E960-DF45-43A1-B0F1-96BEF3AAB8E4}" srcOrd="1" destOrd="0" presId="urn:microsoft.com/office/officeart/2005/8/layout/hierarchy1"/>
    <dgm:cxn modelId="{C6B6CF19-D1C3-44EF-80CB-7503F7957C30}" type="presParOf" srcId="{93B2E960-DF45-43A1-B0F1-96BEF3AAB8E4}" destId="{2A565EA3-6F46-42B8-8EFA-323295629F90}" srcOrd="0" destOrd="0" presId="urn:microsoft.com/office/officeart/2005/8/layout/hierarchy1"/>
    <dgm:cxn modelId="{1AFDD433-340A-473F-A818-FDFE42C370D9}" type="presParOf" srcId="{93B2E960-DF45-43A1-B0F1-96BEF3AAB8E4}" destId="{96674A7B-B379-425D-A9E3-0C85183B7E01}" srcOrd="1" destOrd="0" presId="urn:microsoft.com/office/officeart/2005/8/layout/hierarchy1"/>
    <dgm:cxn modelId="{E07BEF51-62DA-453A-85EC-5DC7D197563B}" type="presParOf" srcId="{96674A7B-B379-425D-A9E3-0C85183B7E01}" destId="{2AF8A97F-C458-402F-BD13-92EDA2F888CE}" srcOrd="0" destOrd="0" presId="urn:microsoft.com/office/officeart/2005/8/layout/hierarchy1"/>
    <dgm:cxn modelId="{99E8EE9C-4E59-4308-AC2E-5C59EEBAA509}" type="presParOf" srcId="{2AF8A97F-C458-402F-BD13-92EDA2F888CE}" destId="{E28256E0-D30D-4B40-B6C4-664BE8806078}" srcOrd="0" destOrd="0" presId="urn:microsoft.com/office/officeart/2005/8/layout/hierarchy1"/>
    <dgm:cxn modelId="{3F346822-6E44-4845-A6D8-D63E0AF3FF30}" type="presParOf" srcId="{2AF8A97F-C458-402F-BD13-92EDA2F888CE}" destId="{70693B4C-C191-487D-9427-E2E29A47A450}" srcOrd="1" destOrd="0" presId="urn:microsoft.com/office/officeart/2005/8/layout/hierarchy1"/>
    <dgm:cxn modelId="{AF94EC4E-8579-4B3A-B443-326123E6F366}" type="presParOf" srcId="{96674A7B-B379-425D-A9E3-0C85183B7E01}" destId="{81276785-95A7-43FE-9CF6-047D6BE916A2}" srcOrd="1" destOrd="0" presId="urn:microsoft.com/office/officeart/2005/8/layout/hierarchy1"/>
    <dgm:cxn modelId="{BCD0BAC5-4E02-413F-8944-58CAC47CBA76}" type="presParOf" srcId="{99FED573-6D37-4229-99C1-54ACB576624B}" destId="{B50D4A39-3C82-4030-8638-A53733F477A2}" srcOrd="2" destOrd="0" presId="urn:microsoft.com/office/officeart/2005/8/layout/hierarchy1"/>
    <dgm:cxn modelId="{B826DC80-3831-4FB4-A216-1B4FB2CFE214}" type="presParOf" srcId="{99FED573-6D37-4229-99C1-54ACB576624B}" destId="{E4729F8B-46AE-466F-BA9E-14BC263AD304}" srcOrd="3" destOrd="0" presId="urn:microsoft.com/office/officeart/2005/8/layout/hierarchy1"/>
    <dgm:cxn modelId="{D69DB8E2-F461-4B7D-B4BD-5F17697109AA}" type="presParOf" srcId="{E4729F8B-46AE-466F-BA9E-14BC263AD304}" destId="{378082DE-0221-4DD9-9EDD-E53CC073E35A}" srcOrd="0" destOrd="0" presId="urn:microsoft.com/office/officeart/2005/8/layout/hierarchy1"/>
    <dgm:cxn modelId="{4CDA4FE3-CAAE-4972-9EF9-26E480C45882}" type="presParOf" srcId="{378082DE-0221-4DD9-9EDD-E53CC073E35A}" destId="{21AD05A4-909C-447F-9F14-01DC6038B6EB}" srcOrd="0" destOrd="0" presId="urn:microsoft.com/office/officeart/2005/8/layout/hierarchy1"/>
    <dgm:cxn modelId="{EEB90F55-4C22-466F-8B28-E621F676E6F1}" type="presParOf" srcId="{378082DE-0221-4DD9-9EDD-E53CC073E35A}" destId="{AFF64D92-1754-4633-95E6-53D3131DC1B8}" srcOrd="1" destOrd="0" presId="urn:microsoft.com/office/officeart/2005/8/layout/hierarchy1"/>
    <dgm:cxn modelId="{9D438E87-B4EE-45EB-ACBE-A75548DFD814}" type="presParOf" srcId="{E4729F8B-46AE-466F-BA9E-14BC263AD304}" destId="{50CD04BC-6F3E-42E9-A44C-5F7C2B4789CD}" srcOrd="1" destOrd="0" presId="urn:microsoft.com/office/officeart/2005/8/layout/hierarchy1"/>
    <dgm:cxn modelId="{86DB685C-A4F2-4102-9DCF-A942FC50DDA0}" type="presParOf" srcId="{50CD04BC-6F3E-42E9-A44C-5F7C2B4789CD}" destId="{66BE9C5E-77E0-4400-ACC6-44F3A59886C0}" srcOrd="0" destOrd="0" presId="urn:microsoft.com/office/officeart/2005/8/layout/hierarchy1"/>
    <dgm:cxn modelId="{D096B137-614F-4903-BCA8-14393E50B2F0}" type="presParOf" srcId="{50CD04BC-6F3E-42E9-A44C-5F7C2B4789CD}" destId="{A2807F32-29DB-4E58-9188-7974C934BB1E}" srcOrd="1" destOrd="0" presId="urn:microsoft.com/office/officeart/2005/8/layout/hierarchy1"/>
    <dgm:cxn modelId="{A02AA59D-E4B8-4361-B3F6-327D9F81B5EB}" type="presParOf" srcId="{A2807F32-29DB-4E58-9188-7974C934BB1E}" destId="{4F42822C-C0FB-4AD1-9800-71640A68A58C}" srcOrd="0" destOrd="0" presId="urn:microsoft.com/office/officeart/2005/8/layout/hierarchy1"/>
    <dgm:cxn modelId="{7C7FA4D9-3F16-464C-B291-5BBF77866CF2}" type="presParOf" srcId="{4F42822C-C0FB-4AD1-9800-71640A68A58C}" destId="{DC50DD1B-0A8C-44A4-B7BF-7CEBD9FB61B6}" srcOrd="0" destOrd="0" presId="urn:microsoft.com/office/officeart/2005/8/layout/hierarchy1"/>
    <dgm:cxn modelId="{0B356D13-A0FF-482C-9C04-67BF1A04E541}" type="presParOf" srcId="{4F42822C-C0FB-4AD1-9800-71640A68A58C}" destId="{A16190C0-9051-4E24-A63C-257D93FD8FB7}" srcOrd="1" destOrd="0" presId="urn:microsoft.com/office/officeart/2005/8/layout/hierarchy1"/>
    <dgm:cxn modelId="{D5581B0D-C3D5-4034-9F4D-48103918D167}" type="presParOf" srcId="{A2807F32-29DB-4E58-9188-7974C934BB1E}" destId="{A8BAE093-EAD6-41AF-8598-9FD2999B4C7F}" srcOrd="1" destOrd="0" presId="urn:microsoft.com/office/officeart/2005/8/layout/hierarchy1"/>
    <dgm:cxn modelId="{E5742B6A-D0BF-42FB-A33E-836590C568E5}" type="presParOf" srcId="{A8BAE093-EAD6-41AF-8598-9FD2999B4C7F}" destId="{11069731-340B-404E-9053-F3352C7074B6}" srcOrd="0" destOrd="0" presId="urn:microsoft.com/office/officeart/2005/8/layout/hierarchy1"/>
    <dgm:cxn modelId="{E75FE3DE-EE8E-4194-91EF-BAFE180EFFAF}" type="presParOf" srcId="{A8BAE093-EAD6-41AF-8598-9FD2999B4C7F}" destId="{5A5B7B00-EC9C-4FAC-970D-830E0F148735}" srcOrd="1" destOrd="0" presId="urn:microsoft.com/office/officeart/2005/8/layout/hierarchy1"/>
    <dgm:cxn modelId="{2A7D2F85-5C2C-4B1E-A24D-12C4F24EB420}" type="presParOf" srcId="{5A5B7B00-EC9C-4FAC-970D-830E0F148735}" destId="{1E933912-2C64-4635-BC5F-8FACA022711C}" srcOrd="0" destOrd="0" presId="urn:microsoft.com/office/officeart/2005/8/layout/hierarchy1"/>
    <dgm:cxn modelId="{36421813-3440-4984-9EBE-101AA5FFFC3D}" type="presParOf" srcId="{1E933912-2C64-4635-BC5F-8FACA022711C}" destId="{2EA62B33-7AB4-4DF6-8857-840F76A8D688}" srcOrd="0" destOrd="0" presId="urn:microsoft.com/office/officeart/2005/8/layout/hierarchy1"/>
    <dgm:cxn modelId="{A9A98C77-9F6F-450E-BE51-4EDFBD5935A1}" type="presParOf" srcId="{1E933912-2C64-4635-BC5F-8FACA022711C}" destId="{E2A1FEE3-C35E-4773-A370-38892BA2DF4E}" srcOrd="1" destOrd="0" presId="urn:microsoft.com/office/officeart/2005/8/layout/hierarchy1"/>
    <dgm:cxn modelId="{74C75DC6-B3A3-4749-A986-17F1421362CA}" type="presParOf" srcId="{5A5B7B00-EC9C-4FAC-970D-830E0F148735}" destId="{7108DD43-EB18-483A-925B-188FF932BAAB}" srcOrd="1" destOrd="0" presId="urn:microsoft.com/office/officeart/2005/8/layout/hierarchy1"/>
    <dgm:cxn modelId="{827F0DEC-913B-4FB1-A94A-0EF3A255B976}" type="presParOf" srcId="{7108DD43-EB18-483A-925B-188FF932BAAB}" destId="{302B3C0E-CDA6-4AC1-AE08-BC256C3CD537}" srcOrd="0" destOrd="0" presId="urn:microsoft.com/office/officeart/2005/8/layout/hierarchy1"/>
    <dgm:cxn modelId="{70EA6910-1811-4505-BA64-5786AC47292D}" type="presParOf" srcId="{7108DD43-EB18-483A-925B-188FF932BAAB}" destId="{773D87B8-F5AD-4CBC-91D3-404768F80ECE}" srcOrd="1" destOrd="0" presId="urn:microsoft.com/office/officeart/2005/8/layout/hierarchy1"/>
    <dgm:cxn modelId="{D0A2FACA-9248-4ECF-8913-138C4625EF30}" type="presParOf" srcId="{773D87B8-F5AD-4CBC-91D3-404768F80ECE}" destId="{8B9E65B4-7743-4853-B1AD-1272B36E8260}" srcOrd="0" destOrd="0" presId="urn:microsoft.com/office/officeart/2005/8/layout/hierarchy1"/>
    <dgm:cxn modelId="{16D664EE-D8EA-46AB-AD4D-4D174403014D}" type="presParOf" srcId="{8B9E65B4-7743-4853-B1AD-1272B36E8260}" destId="{E992D86F-DF2A-4FA9-A7B7-4782B980EBCF}" srcOrd="0" destOrd="0" presId="urn:microsoft.com/office/officeart/2005/8/layout/hierarchy1"/>
    <dgm:cxn modelId="{F9E11B03-3650-43F6-BC16-E8271FDD43B2}" type="presParOf" srcId="{8B9E65B4-7743-4853-B1AD-1272B36E8260}" destId="{CA195228-1888-4D19-B03A-D700ADD33FD5}" srcOrd="1" destOrd="0" presId="urn:microsoft.com/office/officeart/2005/8/layout/hierarchy1"/>
    <dgm:cxn modelId="{83EDD278-E6BD-4677-9D2E-AC28C6FA294F}" type="presParOf" srcId="{773D87B8-F5AD-4CBC-91D3-404768F80ECE}" destId="{AAADE543-00AD-4251-888B-40503B2C6B57}" srcOrd="1" destOrd="0" presId="urn:microsoft.com/office/officeart/2005/8/layout/hierarchy1"/>
    <dgm:cxn modelId="{E7A232E6-F776-49BB-BBB3-AA619394FFAD}" type="presParOf" srcId="{AAADE543-00AD-4251-888B-40503B2C6B57}" destId="{5E4C2D5F-ACB8-482C-9AE4-58DDA6C11349}" srcOrd="0" destOrd="0" presId="urn:microsoft.com/office/officeart/2005/8/layout/hierarchy1"/>
    <dgm:cxn modelId="{54D4479D-D4C7-40D7-B20C-61759B0E4E05}" type="presParOf" srcId="{AAADE543-00AD-4251-888B-40503B2C6B57}" destId="{FC6508C4-C353-43C0-A56E-5FE020D19B45}" srcOrd="1" destOrd="0" presId="urn:microsoft.com/office/officeart/2005/8/layout/hierarchy1"/>
    <dgm:cxn modelId="{CB3D7CCF-FEA9-4563-BE6D-20FAFA3CF137}" type="presParOf" srcId="{FC6508C4-C353-43C0-A56E-5FE020D19B45}" destId="{B4F7D8A1-0D12-4AA3-BB96-8ADD2F073968}" srcOrd="0" destOrd="0" presId="urn:microsoft.com/office/officeart/2005/8/layout/hierarchy1"/>
    <dgm:cxn modelId="{3F2897A1-A3D9-497D-B582-C788F5A72CC9}" type="presParOf" srcId="{B4F7D8A1-0D12-4AA3-BB96-8ADD2F073968}" destId="{9BCD328D-3E6A-4172-A1AA-582ED6C9DBA2}" srcOrd="0" destOrd="0" presId="urn:microsoft.com/office/officeart/2005/8/layout/hierarchy1"/>
    <dgm:cxn modelId="{BAC4D3B0-49E2-447C-8B24-25B1208C2532}" type="presParOf" srcId="{B4F7D8A1-0D12-4AA3-BB96-8ADD2F073968}" destId="{5D53BF42-3CBB-4F85-9539-0EFFE630EC1C}" srcOrd="1" destOrd="0" presId="urn:microsoft.com/office/officeart/2005/8/layout/hierarchy1"/>
    <dgm:cxn modelId="{DBA2C21A-DEC7-4C1C-85F7-35D93390F19F}" type="presParOf" srcId="{FC6508C4-C353-43C0-A56E-5FE020D19B45}" destId="{92C6ECC2-2906-402F-B589-FB07DE53AAAD}" srcOrd="1" destOrd="0" presId="urn:microsoft.com/office/officeart/2005/8/layout/hierarchy1"/>
    <dgm:cxn modelId="{D1C7FEB8-13F4-43E0-8893-BB62CDF7E8F5}" type="presParOf" srcId="{99FED573-6D37-4229-99C1-54ACB576624B}" destId="{9E481627-909B-4932-AA64-4889B2700C57}" srcOrd="4" destOrd="0" presId="urn:microsoft.com/office/officeart/2005/8/layout/hierarchy1"/>
    <dgm:cxn modelId="{476EDB1B-D312-4BA5-8395-A723A1A86CE9}" type="presParOf" srcId="{99FED573-6D37-4229-99C1-54ACB576624B}" destId="{9C910A4E-611D-4871-9F9F-7871F58AD78B}" srcOrd="5" destOrd="0" presId="urn:microsoft.com/office/officeart/2005/8/layout/hierarchy1"/>
    <dgm:cxn modelId="{77939C42-7601-494E-A8B7-887C070F81D2}" type="presParOf" srcId="{9C910A4E-611D-4871-9F9F-7871F58AD78B}" destId="{82C37479-7F2B-4FF6-898B-46C5C09A30E5}" srcOrd="0" destOrd="0" presId="urn:microsoft.com/office/officeart/2005/8/layout/hierarchy1"/>
    <dgm:cxn modelId="{3C7A0172-6E45-4E9C-BC03-8E33B07A2086}" type="presParOf" srcId="{82C37479-7F2B-4FF6-898B-46C5C09A30E5}" destId="{3FE522F3-0E68-4018-8F84-291267BE4569}" srcOrd="0" destOrd="0" presId="urn:microsoft.com/office/officeart/2005/8/layout/hierarchy1"/>
    <dgm:cxn modelId="{0C35E3CD-E061-4926-B43C-E0CD7A5BDAC8}" type="presParOf" srcId="{82C37479-7F2B-4FF6-898B-46C5C09A30E5}" destId="{66DDCCB3-72FC-4507-8EE9-0BDD9B1F6F08}" srcOrd="1" destOrd="0" presId="urn:microsoft.com/office/officeart/2005/8/layout/hierarchy1"/>
    <dgm:cxn modelId="{5BF70006-43EE-4F93-AEAD-A1B9E3F58E02}" type="presParOf" srcId="{9C910A4E-611D-4871-9F9F-7871F58AD78B}" destId="{F84FBA10-D2B5-4B0C-84DE-6E7C48F1F663}" srcOrd="1" destOrd="0" presId="urn:microsoft.com/office/officeart/2005/8/layout/hierarchy1"/>
    <dgm:cxn modelId="{E5BF4044-3805-4074-9387-C6531B860544}" type="presParOf" srcId="{F84FBA10-D2B5-4B0C-84DE-6E7C48F1F663}" destId="{8A1BCA7D-D4D8-4B86-942B-406064D112B6}" srcOrd="0" destOrd="0" presId="urn:microsoft.com/office/officeart/2005/8/layout/hierarchy1"/>
    <dgm:cxn modelId="{40D9E459-E7B8-49E1-BEA7-2EFF31B70B77}" type="presParOf" srcId="{F84FBA10-D2B5-4B0C-84DE-6E7C48F1F663}" destId="{325977BE-EA6D-41D9-849D-D1A9C505D6EC}" srcOrd="1" destOrd="0" presId="urn:microsoft.com/office/officeart/2005/8/layout/hierarchy1"/>
    <dgm:cxn modelId="{EE8481C4-4E2D-449B-9770-86CB515B023D}" type="presParOf" srcId="{325977BE-EA6D-41D9-849D-D1A9C505D6EC}" destId="{1A95D0A3-5BA2-4C15-A720-700BE84F2BE8}" srcOrd="0" destOrd="0" presId="urn:microsoft.com/office/officeart/2005/8/layout/hierarchy1"/>
    <dgm:cxn modelId="{0076267F-EA2C-4833-8A2C-40E161C04044}" type="presParOf" srcId="{1A95D0A3-5BA2-4C15-A720-700BE84F2BE8}" destId="{7265E492-4091-4643-B839-6415D47CCCB4}" srcOrd="0" destOrd="0" presId="urn:microsoft.com/office/officeart/2005/8/layout/hierarchy1"/>
    <dgm:cxn modelId="{7A762F02-2F97-4CD7-AFA1-E35426960729}" type="presParOf" srcId="{1A95D0A3-5BA2-4C15-A720-700BE84F2BE8}" destId="{1E33452F-5536-4A7B-9B2C-6EA2CF6767F8}" srcOrd="1" destOrd="0" presId="urn:microsoft.com/office/officeart/2005/8/layout/hierarchy1"/>
    <dgm:cxn modelId="{6B43E7AF-6E8A-4242-8BAF-B41DED0D9406}" type="presParOf" srcId="{325977BE-EA6D-41D9-849D-D1A9C505D6EC}" destId="{390C3957-AEA0-46A9-8BB2-D770E940FE9A}" srcOrd="1" destOrd="0" presId="urn:microsoft.com/office/officeart/2005/8/layout/hierarchy1"/>
    <dgm:cxn modelId="{B2CFA8F5-AB8F-4C34-828F-85CDD6D84BD7}" type="presParOf" srcId="{390C3957-AEA0-46A9-8BB2-D770E940FE9A}" destId="{E2DE2C15-4460-4C5B-9CA3-45725216D20D}" srcOrd="0" destOrd="0" presId="urn:microsoft.com/office/officeart/2005/8/layout/hierarchy1"/>
    <dgm:cxn modelId="{0EC1882C-133B-4155-BE5B-0BC50ABE2D74}" type="presParOf" srcId="{390C3957-AEA0-46A9-8BB2-D770E940FE9A}" destId="{695B202F-F949-48F2-ADA2-E15F0602AB0E}" srcOrd="1" destOrd="0" presId="urn:microsoft.com/office/officeart/2005/8/layout/hierarchy1"/>
    <dgm:cxn modelId="{E1710443-2ED8-4B23-85C3-F71CA06D0D58}" type="presParOf" srcId="{695B202F-F949-48F2-ADA2-E15F0602AB0E}" destId="{74E13A65-6A31-406F-867B-F5D44DCD8AD3}" srcOrd="0" destOrd="0" presId="urn:microsoft.com/office/officeart/2005/8/layout/hierarchy1"/>
    <dgm:cxn modelId="{676707DD-5785-4804-964C-D709AB8966B7}" type="presParOf" srcId="{74E13A65-6A31-406F-867B-F5D44DCD8AD3}" destId="{A4333309-B15C-427E-936E-1669932E791B}" srcOrd="0" destOrd="0" presId="urn:microsoft.com/office/officeart/2005/8/layout/hierarchy1"/>
    <dgm:cxn modelId="{F17BD66A-5358-40D9-B0CB-632AA8545190}" type="presParOf" srcId="{74E13A65-6A31-406F-867B-F5D44DCD8AD3}" destId="{4F8607DB-D36E-4A97-ADF8-FCBC09BA1806}" srcOrd="1" destOrd="0" presId="urn:microsoft.com/office/officeart/2005/8/layout/hierarchy1"/>
    <dgm:cxn modelId="{720D271D-8281-40D1-906D-649F9D23E677}" type="presParOf" srcId="{695B202F-F949-48F2-ADA2-E15F0602AB0E}" destId="{84EB2818-2094-4F21-B3EA-FC95484F1BB1}" srcOrd="1" destOrd="0" presId="urn:microsoft.com/office/officeart/2005/8/layout/hierarchy1"/>
    <dgm:cxn modelId="{5EE65BCB-F91A-4E95-9579-94BFD0800F16}" type="presParOf" srcId="{84EB2818-2094-4F21-B3EA-FC95484F1BB1}" destId="{8DA59725-ECDC-4FF6-ADA5-1CEDE6545404}" srcOrd="0" destOrd="0" presId="urn:microsoft.com/office/officeart/2005/8/layout/hierarchy1"/>
    <dgm:cxn modelId="{82756841-992D-41BA-96C6-867725120B1C}" type="presParOf" srcId="{84EB2818-2094-4F21-B3EA-FC95484F1BB1}" destId="{D06C6D2B-E60F-428B-9153-5392FAD036E0}" srcOrd="1" destOrd="0" presId="urn:microsoft.com/office/officeart/2005/8/layout/hierarchy1"/>
    <dgm:cxn modelId="{163EE12B-B6BE-4B2A-855E-967103FA7506}" type="presParOf" srcId="{D06C6D2B-E60F-428B-9153-5392FAD036E0}" destId="{F491653C-B035-4613-89B8-16F63F377D24}" srcOrd="0" destOrd="0" presId="urn:microsoft.com/office/officeart/2005/8/layout/hierarchy1"/>
    <dgm:cxn modelId="{DD425C37-A901-4AE9-9E69-C30D874A9073}" type="presParOf" srcId="{F491653C-B035-4613-89B8-16F63F377D24}" destId="{3755C0CD-B3F9-4CB2-A5C4-1795350531CA}" srcOrd="0" destOrd="0" presId="urn:microsoft.com/office/officeart/2005/8/layout/hierarchy1"/>
    <dgm:cxn modelId="{0D6E8343-A316-4D2D-9AEC-C176F853B080}" type="presParOf" srcId="{F491653C-B035-4613-89B8-16F63F377D24}" destId="{E5515644-9CBF-4D0B-833D-BB7FAC175136}" srcOrd="1" destOrd="0" presId="urn:microsoft.com/office/officeart/2005/8/layout/hierarchy1"/>
    <dgm:cxn modelId="{CB8771E2-B583-4025-B8A4-AB3762A0C2FB}" type="presParOf" srcId="{D06C6D2B-E60F-428B-9153-5392FAD036E0}" destId="{464DF810-1535-407E-B7EC-3B3BB2BD018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7289B-0412-48EA-83AD-38D99316C660}">
      <dsp:nvSpPr>
        <dsp:cNvPr id="0" name=""/>
        <dsp:cNvSpPr/>
      </dsp:nvSpPr>
      <dsp:spPr>
        <a:xfrm>
          <a:off x="548563" y="0"/>
          <a:ext cx="2836566" cy="283652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Assessing and treating medical problems</a:t>
          </a:r>
        </a:p>
      </dsp:txBody>
      <dsp:txXfrm>
        <a:off x="963968" y="415399"/>
        <a:ext cx="2005756" cy="2005727"/>
      </dsp:txXfrm>
    </dsp:sp>
    <dsp:sp modelId="{2513A717-3D43-4D11-A870-334BF2E3F768}">
      <dsp:nvSpPr>
        <dsp:cNvPr id="0" name=""/>
        <dsp:cNvSpPr/>
      </dsp:nvSpPr>
      <dsp:spPr>
        <a:xfrm>
          <a:off x="1989678" y="1891805"/>
          <a:ext cx="2836566" cy="2836525"/>
        </a:xfrm>
        <a:prstGeom prst="ellipse">
          <a:avLst/>
        </a:prstGeom>
        <a:solidFill>
          <a:schemeClr val="accent5">
            <a:alpha val="50000"/>
            <a:hueOff val="3110213"/>
            <a:satOff val="-30888"/>
            <a:lumOff val="11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Accessing appropriate specially formulated foods (SFFs) </a:t>
          </a:r>
        </a:p>
      </dsp:txBody>
      <dsp:txXfrm>
        <a:off x="2405083" y="2307204"/>
        <a:ext cx="2005756" cy="2005727"/>
      </dsp:txXfrm>
    </dsp:sp>
    <dsp:sp modelId="{D953B835-DEAA-4DD7-8472-2AEC5E7E166E}">
      <dsp:nvSpPr>
        <dsp:cNvPr id="0" name=""/>
        <dsp:cNvSpPr/>
      </dsp:nvSpPr>
      <dsp:spPr>
        <a:xfrm>
          <a:off x="3466848" y="0"/>
          <a:ext cx="2836566" cy="2836525"/>
        </a:xfrm>
        <a:prstGeom prst="ellipse">
          <a:avLst/>
        </a:prstGeom>
        <a:solidFill>
          <a:schemeClr val="accent5">
            <a:alpha val="50000"/>
            <a:hueOff val="6220425"/>
            <a:satOff val="-61776"/>
            <a:lumOff val="23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Accessing nutrient dense home diet for healthy growth</a:t>
          </a:r>
        </a:p>
      </dsp:txBody>
      <dsp:txXfrm>
        <a:off x="3882253" y="415399"/>
        <a:ext cx="2005756" cy="20057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81627-909B-4932-AA64-4889B2700C57}">
      <dsp:nvSpPr>
        <dsp:cNvPr id="0" name=""/>
        <dsp:cNvSpPr/>
      </dsp:nvSpPr>
      <dsp:spPr>
        <a:xfrm>
          <a:off x="3535648" y="1640933"/>
          <a:ext cx="2509169" cy="597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884"/>
              </a:lnTo>
              <a:lnTo>
                <a:pt x="2509169" y="406884"/>
              </a:lnTo>
              <a:lnTo>
                <a:pt x="2509169" y="59706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D4A39-3C82-4030-8638-A53733F477A2}">
      <dsp:nvSpPr>
        <dsp:cNvPr id="0" name=""/>
        <dsp:cNvSpPr/>
      </dsp:nvSpPr>
      <dsp:spPr>
        <a:xfrm>
          <a:off x="3489928" y="1640933"/>
          <a:ext cx="91440" cy="5970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706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7F1CA-8DD2-426E-9B26-2DAFA9C99078}">
      <dsp:nvSpPr>
        <dsp:cNvPr id="0" name=""/>
        <dsp:cNvSpPr/>
      </dsp:nvSpPr>
      <dsp:spPr>
        <a:xfrm>
          <a:off x="1026478" y="1640933"/>
          <a:ext cx="2509169" cy="597068"/>
        </a:xfrm>
        <a:custGeom>
          <a:avLst/>
          <a:gdLst/>
          <a:ahLst/>
          <a:cxnLst/>
          <a:rect l="0" t="0" r="0" b="0"/>
          <a:pathLst>
            <a:path>
              <a:moveTo>
                <a:pt x="2509169" y="0"/>
              </a:moveTo>
              <a:lnTo>
                <a:pt x="2509169" y="406884"/>
              </a:lnTo>
              <a:lnTo>
                <a:pt x="0" y="406884"/>
              </a:lnTo>
              <a:lnTo>
                <a:pt x="0" y="59706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4F424-DCCA-4198-B467-791C8D09A349}">
      <dsp:nvSpPr>
        <dsp:cNvPr id="0" name=""/>
        <dsp:cNvSpPr/>
      </dsp:nvSpPr>
      <dsp:spPr>
        <a:xfrm>
          <a:off x="2509169" y="337306"/>
          <a:ext cx="2052957" cy="13036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9220AA-329A-42F1-B2FF-75F720F76852}">
      <dsp:nvSpPr>
        <dsp:cNvPr id="0" name=""/>
        <dsp:cNvSpPr/>
      </dsp:nvSpPr>
      <dsp:spPr>
        <a:xfrm>
          <a:off x="2737276" y="554007"/>
          <a:ext cx="2052957" cy="1303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Operational Guidance </a:t>
          </a:r>
        </a:p>
      </dsp:txBody>
      <dsp:txXfrm>
        <a:off x="2775458" y="592189"/>
        <a:ext cx="1976593" cy="1227263"/>
      </dsp:txXfrm>
    </dsp:sp>
    <dsp:sp modelId="{8C823265-D01D-4DC2-BC5A-8162412A66C8}">
      <dsp:nvSpPr>
        <dsp:cNvPr id="0" name=""/>
        <dsp:cNvSpPr/>
      </dsp:nvSpPr>
      <dsp:spPr>
        <a:xfrm>
          <a:off x="0" y="2238002"/>
          <a:ext cx="2052957" cy="130362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249EB355-F28F-4ADD-B069-36D4B2D9DF8E}">
      <dsp:nvSpPr>
        <dsp:cNvPr id="0" name=""/>
        <dsp:cNvSpPr/>
      </dsp:nvSpPr>
      <dsp:spPr>
        <a:xfrm>
          <a:off x="228106" y="2454703"/>
          <a:ext cx="2052957" cy="130362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Guidance for Policy-Makers</a:t>
          </a:r>
        </a:p>
      </dsp:txBody>
      <dsp:txXfrm>
        <a:off x="266288" y="2492885"/>
        <a:ext cx="1976593" cy="1227263"/>
      </dsp:txXfrm>
    </dsp:sp>
    <dsp:sp modelId="{21AD05A4-909C-447F-9F14-01DC6038B6EB}">
      <dsp:nvSpPr>
        <dsp:cNvPr id="0" name=""/>
        <dsp:cNvSpPr/>
      </dsp:nvSpPr>
      <dsp:spPr>
        <a:xfrm>
          <a:off x="2509169" y="2238002"/>
          <a:ext cx="2052957" cy="130362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F64D92-1754-4633-95E6-53D3131DC1B8}">
      <dsp:nvSpPr>
        <dsp:cNvPr id="0" name=""/>
        <dsp:cNvSpPr/>
      </dsp:nvSpPr>
      <dsp:spPr>
        <a:xfrm>
          <a:off x="2737276" y="2454703"/>
          <a:ext cx="2052957" cy="130362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Guidance for Programme Managers</a:t>
          </a:r>
        </a:p>
      </dsp:txBody>
      <dsp:txXfrm>
        <a:off x="2775458" y="2492885"/>
        <a:ext cx="1976593" cy="1227263"/>
      </dsp:txXfrm>
    </dsp:sp>
    <dsp:sp modelId="{3FE522F3-0E68-4018-8F84-291267BE4569}">
      <dsp:nvSpPr>
        <dsp:cNvPr id="0" name=""/>
        <dsp:cNvSpPr/>
      </dsp:nvSpPr>
      <dsp:spPr>
        <a:xfrm>
          <a:off x="5018339" y="2238002"/>
          <a:ext cx="2052957" cy="130362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66DDCCB3-72FC-4507-8EE9-0BDD9B1F6F08}">
      <dsp:nvSpPr>
        <dsp:cNvPr id="0" name=""/>
        <dsp:cNvSpPr/>
      </dsp:nvSpPr>
      <dsp:spPr>
        <a:xfrm>
          <a:off x="5246445" y="2454703"/>
          <a:ext cx="2052957" cy="130362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Guidance for Health Care Workers</a:t>
          </a:r>
        </a:p>
      </dsp:txBody>
      <dsp:txXfrm>
        <a:off x="5284627" y="2492885"/>
        <a:ext cx="1976593" cy="12272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59725-ECDC-4FF6-ADA5-1CEDE6545404}">
      <dsp:nvSpPr>
        <dsp:cNvPr id="0" name=""/>
        <dsp:cNvSpPr/>
      </dsp:nvSpPr>
      <dsp:spPr>
        <a:xfrm>
          <a:off x="6343935" y="3480238"/>
          <a:ext cx="91440" cy="517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743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DE2C15-4460-4C5B-9CA3-45725216D20D}">
      <dsp:nvSpPr>
        <dsp:cNvPr id="0" name=""/>
        <dsp:cNvSpPr/>
      </dsp:nvSpPr>
      <dsp:spPr>
        <a:xfrm>
          <a:off x="6343935" y="2488261"/>
          <a:ext cx="91440" cy="517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743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1BCA7D-D4D8-4B86-942B-406064D112B6}">
      <dsp:nvSpPr>
        <dsp:cNvPr id="0" name=""/>
        <dsp:cNvSpPr/>
      </dsp:nvSpPr>
      <dsp:spPr>
        <a:xfrm>
          <a:off x="6343935" y="1496285"/>
          <a:ext cx="91440" cy="517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743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481627-909B-4932-AA64-4889B2700C57}">
      <dsp:nvSpPr>
        <dsp:cNvPr id="0" name=""/>
        <dsp:cNvSpPr/>
      </dsp:nvSpPr>
      <dsp:spPr>
        <a:xfrm>
          <a:off x="4749708" y="535286"/>
          <a:ext cx="1639946" cy="486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638"/>
              </a:lnTo>
              <a:lnTo>
                <a:pt x="1639946" y="321638"/>
              </a:lnTo>
              <a:lnTo>
                <a:pt x="1639946" y="48645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4C2D5F-ACB8-482C-9AE4-58DDA6C11349}">
      <dsp:nvSpPr>
        <dsp:cNvPr id="0" name=""/>
        <dsp:cNvSpPr/>
      </dsp:nvSpPr>
      <dsp:spPr>
        <a:xfrm>
          <a:off x="4703988" y="4472215"/>
          <a:ext cx="91440" cy="517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743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2B3C0E-CDA6-4AC1-AE08-BC256C3CD537}">
      <dsp:nvSpPr>
        <dsp:cNvPr id="0" name=""/>
        <dsp:cNvSpPr/>
      </dsp:nvSpPr>
      <dsp:spPr>
        <a:xfrm>
          <a:off x="4703988" y="3480238"/>
          <a:ext cx="91440" cy="517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743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069731-340B-404E-9053-F3352C7074B6}">
      <dsp:nvSpPr>
        <dsp:cNvPr id="0" name=""/>
        <dsp:cNvSpPr/>
      </dsp:nvSpPr>
      <dsp:spPr>
        <a:xfrm>
          <a:off x="4703988" y="2488261"/>
          <a:ext cx="91440" cy="517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743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E9C5E-77E0-4400-ACC6-44F3A59886C0}">
      <dsp:nvSpPr>
        <dsp:cNvPr id="0" name=""/>
        <dsp:cNvSpPr/>
      </dsp:nvSpPr>
      <dsp:spPr>
        <a:xfrm>
          <a:off x="4703988" y="1496285"/>
          <a:ext cx="91440" cy="517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743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D4A39-3C82-4030-8638-A53733F477A2}">
      <dsp:nvSpPr>
        <dsp:cNvPr id="0" name=""/>
        <dsp:cNvSpPr/>
      </dsp:nvSpPr>
      <dsp:spPr>
        <a:xfrm>
          <a:off x="4703988" y="535286"/>
          <a:ext cx="91440" cy="4864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645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565EA3-6F46-42B8-8EFA-323295629F90}">
      <dsp:nvSpPr>
        <dsp:cNvPr id="0" name=""/>
        <dsp:cNvSpPr/>
      </dsp:nvSpPr>
      <dsp:spPr>
        <a:xfrm>
          <a:off x="3064041" y="4472215"/>
          <a:ext cx="91440" cy="517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743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E70BE-CD41-4559-BE14-34FDD8148150}">
      <dsp:nvSpPr>
        <dsp:cNvPr id="0" name=""/>
        <dsp:cNvSpPr/>
      </dsp:nvSpPr>
      <dsp:spPr>
        <a:xfrm>
          <a:off x="3064041" y="3480238"/>
          <a:ext cx="91440" cy="517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743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3A55BC-26E9-4042-BDE2-195BE84E2691}">
      <dsp:nvSpPr>
        <dsp:cNvPr id="0" name=""/>
        <dsp:cNvSpPr/>
      </dsp:nvSpPr>
      <dsp:spPr>
        <a:xfrm>
          <a:off x="3064041" y="2488261"/>
          <a:ext cx="91440" cy="517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743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33849D-1000-4E23-8829-3905B3E7AF08}">
      <dsp:nvSpPr>
        <dsp:cNvPr id="0" name=""/>
        <dsp:cNvSpPr/>
      </dsp:nvSpPr>
      <dsp:spPr>
        <a:xfrm>
          <a:off x="3064041" y="1496285"/>
          <a:ext cx="91440" cy="517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743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7F1CA-8DD2-426E-9B26-2DAFA9C99078}">
      <dsp:nvSpPr>
        <dsp:cNvPr id="0" name=""/>
        <dsp:cNvSpPr/>
      </dsp:nvSpPr>
      <dsp:spPr>
        <a:xfrm>
          <a:off x="3109761" y="535286"/>
          <a:ext cx="1639946" cy="486456"/>
        </a:xfrm>
        <a:custGeom>
          <a:avLst/>
          <a:gdLst/>
          <a:ahLst/>
          <a:cxnLst/>
          <a:rect l="0" t="0" r="0" b="0"/>
          <a:pathLst>
            <a:path>
              <a:moveTo>
                <a:pt x="1639946" y="0"/>
              </a:moveTo>
              <a:lnTo>
                <a:pt x="1639946" y="321638"/>
              </a:lnTo>
              <a:lnTo>
                <a:pt x="0" y="321638"/>
              </a:lnTo>
              <a:lnTo>
                <a:pt x="0" y="48645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4F424-DCCA-4198-B467-791C8D09A349}">
      <dsp:nvSpPr>
        <dsp:cNvPr id="0" name=""/>
        <dsp:cNvSpPr/>
      </dsp:nvSpPr>
      <dsp:spPr>
        <a:xfrm>
          <a:off x="2868904" y="629"/>
          <a:ext cx="3761606" cy="5346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9220AA-329A-42F1-B2FF-75F720F76852}">
      <dsp:nvSpPr>
        <dsp:cNvPr id="0" name=""/>
        <dsp:cNvSpPr/>
      </dsp:nvSpPr>
      <dsp:spPr>
        <a:xfrm>
          <a:off x="3066587" y="188427"/>
          <a:ext cx="3761606" cy="534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Health Worker Ops Guidance</a:t>
          </a:r>
        </a:p>
      </dsp:txBody>
      <dsp:txXfrm>
        <a:off x="3082247" y="204087"/>
        <a:ext cx="3730286" cy="503336"/>
      </dsp:txXfrm>
    </dsp:sp>
    <dsp:sp modelId="{8C823265-D01D-4DC2-BC5A-8162412A66C8}">
      <dsp:nvSpPr>
        <dsp:cNvPr id="0" name=""/>
        <dsp:cNvSpPr/>
      </dsp:nvSpPr>
      <dsp:spPr>
        <a:xfrm>
          <a:off x="2487470" y="1021742"/>
          <a:ext cx="1244581" cy="4745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249EB355-F28F-4ADD-B069-36D4B2D9DF8E}">
      <dsp:nvSpPr>
        <dsp:cNvPr id="0" name=""/>
        <dsp:cNvSpPr/>
      </dsp:nvSpPr>
      <dsp:spPr>
        <a:xfrm>
          <a:off x="2685153" y="1209541"/>
          <a:ext cx="1244581" cy="4745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Inpatient</a:t>
          </a:r>
          <a:r>
            <a:rPr lang="en-US" sz="1400" kern="1200"/>
            <a:t> </a:t>
          </a:r>
        </a:p>
      </dsp:txBody>
      <dsp:txXfrm>
        <a:off x="2699052" y="1223440"/>
        <a:ext cx="1216783" cy="446744"/>
      </dsp:txXfrm>
    </dsp:sp>
    <dsp:sp modelId="{EDFF2A5E-0168-423B-A25D-0899AA7F1871}">
      <dsp:nvSpPr>
        <dsp:cNvPr id="0" name=""/>
        <dsp:cNvSpPr/>
      </dsp:nvSpPr>
      <dsp:spPr>
        <a:xfrm>
          <a:off x="2487470" y="2013719"/>
          <a:ext cx="1244581" cy="4745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986E8741-B2E8-4B91-B53D-1733253F308E}">
      <dsp:nvSpPr>
        <dsp:cNvPr id="0" name=""/>
        <dsp:cNvSpPr/>
      </dsp:nvSpPr>
      <dsp:spPr>
        <a:xfrm>
          <a:off x="2685153" y="2201517"/>
          <a:ext cx="1244581" cy="4745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MAM</a:t>
          </a:r>
          <a:endParaRPr lang="en-US" sz="1100" kern="1200"/>
        </a:p>
      </dsp:txBody>
      <dsp:txXfrm>
        <a:off x="2699052" y="2215416"/>
        <a:ext cx="1216783" cy="446744"/>
      </dsp:txXfrm>
    </dsp:sp>
    <dsp:sp modelId="{7152CDD1-2737-4753-98E0-04D83D969B09}">
      <dsp:nvSpPr>
        <dsp:cNvPr id="0" name=""/>
        <dsp:cNvSpPr/>
      </dsp:nvSpPr>
      <dsp:spPr>
        <a:xfrm>
          <a:off x="2487470" y="3005696"/>
          <a:ext cx="1244581" cy="4745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8F63A152-5FFB-4D6F-AFDA-FA8A79334529}">
      <dsp:nvSpPr>
        <dsp:cNvPr id="0" name=""/>
        <dsp:cNvSpPr/>
      </dsp:nvSpPr>
      <dsp:spPr>
        <a:xfrm>
          <a:off x="2685153" y="3193494"/>
          <a:ext cx="1244581" cy="4745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SAM</a:t>
          </a:r>
        </a:p>
      </dsp:txBody>
      <dsp:txXfrm>
        <a:off x="2699052" y="3207393"/>
        <a:ext cx="1216783" cy="446744"/>
      </dsp:txXfrm>
    </dsp:sp>
    <dsp:sp modelId="{47F416EE-86E5-4E79-B1E9-2715044CB1F8}">
      <dsp:nvSpPr>
        <dsp:cNvPr id="0" name=""/>
        <dsp:cNvSpPr/>
      </dsp:nvSpPr>
      <dsp:spPr>
        <a:xfrm>
          <a:off x="2487470" y="3997672"/>
          <a:ext cx="1244581" cy="4745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</dsp:sp>
    <dsp:sp modelId="{9E8493BB-C33A-4B9B-8D79-CEF7CE7CAA2C}">
      <dsp:nvSpPr>
        <dsp:cNvPr id="0" name=""/>
        <dsp:cNvSpPr/>
      </dsp:nvSpPr>
      <dsp:spPr>
        <a:xfrm>
          <a:off x="2685153" y="4185471"/>
          <a:ext cx="1244581" cy="4745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Infants &lt;6m</a:t>
          </a:r>
        </a:p>
      </dsp:txBody>
      <dsp:txXfrm>
        <a:off x="2699052" y="4199370"/>
        <a:ext cx="1216783" cy="446744"/>
      </dsp:txXfrm>
    </dsp:sp>
    <dsp:sp modelId="{E28256E0-D30D-4B40-B6C4-664BE8806078}">
      <dsp:nvSpPr>
        <dsp:cNvPr id="0" name=""/>
        <dsp:cNvSpPr/>
      </dsp:nvSpPr>
      <dsp:spPr>
        <a:xfrm>
          <a:off x="2487470" y="4989649"/>
          <a:ext cx="1244581" cy="4745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693B4C-C191-487D-9427-E2E29A47A450}">
      <dsp:nvSpPr>
        <dsp:cNvPr id="0" name=""/>
        <dsp:cNvSpPr/>
      </dsp:nvSpPr>
      <dsp:spPr>
        <a:xfrm>
          <a:off x="2685153" y="5177447"/>
          <a:ext cx="1244581" cy="474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Prevention</a:t>
          </a:r>
        </a:p>
      </dsp:txBody>
      <dsp:txXfrm>
        <a:off x="2699052" y="5191346"/>
        <a:ext cx="1216783" cy="446744"/>
      </dsp:txXfrm>
    </dsp:sp>
    <dsp:sp modelId="{21AD05A4-909C-447F-9F14-01DC6038B6EB}">
      <dsp:nvSpPr>
        <dsp:cNvPr id="0" name=""/>
        <dsp:cNvSpPr/>
      </dsp:nvSpPr>
      <dsp:spPr>
        <a:xfrm>
          <a:off x="4127417" y="1021742"/>
          <a:ext cx="1244581" cy="47454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F64D92-1754-4633-95E6-53D3131DC1B8}">
      <dsp:nvSpPr>
        <dsp:cNvPr id="0" name=""/>
        <dsp:cNvSpPr/>
      </dsp:nvSpPr>
      <dsp:spPr>
        <a:xfrm>
          <a:off x="4325099" y="1209541"/>
          <a:ext cx="1244581" cy="4745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Outpatient</a:t>
          </a:r>
        </a:p>
      </dsp:txBody>
      <dsp:txXfrm>
        <a:off x="4338998" y="1223440"/>
        <a:ext cx="1216783" cy="446744"/>
      </dsp:txXfrm>
    </dsp:sp>
    <dsp:sp modelId="{DC50DD1B-0A8C-44A4-B7BF-7CEBD9FB61B6}">
      <dsp:nvSpPr>
        <dsp:cNvPr id="0" name=""/>
        <dsp:cNvSpPr/>
      </dsp:nvSpPr>
      <dsp:spPr>
        <a:xfrm>
          <a:off x="4127417" y="2013719"/>
          <a:ext cx="1244581" cy="4745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A16190C0-9051-4E24-A63C-257D93FD8FB7}">
      <dsp:nvSpPr>
        <dsp:cNvPr id="0" name=""/>
        <dsp:cNvSpPr/>
      </dsp:nvSpPr>
      <dsp:spPr>
        <a:xfrm>
          <a:off x="4325099" y="2201517"/>
          <a:ext cx="1244581" cy="4745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MAM</a:t>
          </a:r>
        </a:p>
      </dsp:txBody>
      <dsp:txXfrm>
        <a:off x="4338998" y="2215416"/>
        <a:ext cx="1216783" cy="446744"/>
      </dsp:txXfrm>
    </dsp:sp>
    <dsp:sp modelId="{2EA62B33-7AB4-4DF6-8857-840F76A8D688}">
      <dsp:nvSpPr>
        <dsp:cNvPr id="0" name=""/>
        <dsp:cNvSpPr/>
      </dsp:nvSpPr>
      <dsp:spPr>
        <a:xfrm>
          <a:off x="4127417" y="3005696"/>
          <a:ext cx="1244581" cy="4745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E2A1FEE3-C35E-4773-A370-38892BA2DF4E}">
      <dsp:nvSpPr>
        <dsp:cNvPr id="0" name=""/>
        <dsp:cNvSpPr/>
      </dsp:nvSpPr>
      <dsp:spPr>
        <a:xfrm>
          <a:off x="4325099" y="3193494"/>
          <a:ext cx="1244581" cy="4745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SAM</a:t>
          </a:r>
        </a:p>
      </dsp:txBody>
      <dsp:txXfrm>
        <a:off x="4338998" y="3207393"/>
        <a:ext cx="1216783" cy="446744"/>
      </dsp:txXfrm>
    </dsp:sp>
    <dsp:sp modelId="{E992D86F-DF2A-4FA9-A7B7-4782B980EBCF}">
      <dsp:nvSpPr>
        <dsp:cNvPr id="0" name=""/>
        <dsp:cNvSpPr/>
      </dsp:nvSpPr>
      <dsp:spPr>
        <a:xfrm>
          <a:off x="4127417" y="3997672"/>
          <a:ext cx="1244581" cy="4745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</dsp:sp>
    <dsp:sp modelId="{CA195228-1888-4D19-B03A-D700ADD33FD5}">
      <dsp:nvSpPr>
        <dsp:cNvPr id="0" name=""/>
        <dsp:cNvSpPr/>
      </dsp:nvSpPr>
      <dsp:spPr>
        <a:xfrm>
          <a:off x="4325099" y="4185471"/>
          <a:ext cx="1244581" cy="4745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Infants &lt;6m</a:t>
          </a:r>
        </a:p>
      </dsp:txBody>
      <dsp:txXfrm>
        <a:off x="4338998" y="4199370"/>
        <a:ext cx="1216783" cy="446744"/>
      </dsp:txXfrm>
    </dsp:sp>
    <dsp:sp modelId="{9BCD328D-3E6A-4172-A1AA-582ED6C9DBA2}">
      <dsp:nvSpPr>
        <dsp:cNvPr id="0" name=""/>
        <dsp:cNvSpPr/>
      </dsp:nvSpPr>
      <dsp:spPr>
        <a:xfrm>
          <a:off x="4127417" y="4989649"/>
          <a:ext cx="1244581" cy="4745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3BF42-3CBB-4F85-9539-0EFFE630EC1C}">
      <dsp:nvSpPr>
        <dsp:cNvPr id="0" name=""/>
        <dsp:cNvSpPr/>
      </dsp:nvSpPr>
      <dsp:spPr>
        <a:xfrm>
          <a:off x="4325099" y="5177447"/>
          <a:ext cx="1244581" cy="474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Prevention</a:t>
          </a:r>
        </a:p>
      </dsp:txBody>
      <dsp:txXfrm>
        <a:off x="4338998" y="5191346"/>
        <a:ext cx="1216783" cy="446744"/>
      </dsp:txXfrm>
    </dsp:sp>
    <dsp:sp modelId="{3FE522F3-0E68-4018-8F84-291267BE4569}">
      <dsp:nvSpPr>
        <dsp:cNvPr id="0" name=""/>
        <dsp:cNvSpPr/>
      </dsp:nvSpPr>
      <dsp:spPr>
        <a:xfrm>
          <a:off x="5767364" y="1021742"/>
          <a:ext cx="1244581" cy="4745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66DDCCB3-72FC-4507-8EE9-0BDD9B1F6F08}">
      <dsp:nvSpPr>
        <dsp:cNvPr id="0" name=""/>
        <dsp:cNvSpPr/>
      </dsp:nvSpPr>
      <dsp:spPr>
        <a:xfrm>
          <a:off x="5965046" y="1209541"/>
          <a:ext cx="1244581" cy="4745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CHWs</a:t>
          </a:r>
        </a:p>
      </dsp:txBody>
      <dsp:txXfrm>
        <a:off x="5978945" y="1223440"/>
        <a:ext cx="1216783" cy="446744"/>
      </dsp:txXfrm>
    </dsp:sp>
    <dsp:sp modelId="{7265E492-4091-4643-B839-6415D47CCCB4}">
      <dsp:nvSpPr>
        <dsp:cNvPr id="0" name=""/>
        <dsp:cNvSpPr/>
      </dsp:nvSpPr>
      <dsp:spPr>
        <a:xfrm>
          <a:off x="5767364" y="2013719"/>
          <a:ext cx="1244581" cy="4745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1E33452F-5536-4A7B-9B2C-6EA2CF6767F8}">
      <dsp:nvSpPr>
        <dsp:cNvPr id="0" name=""/>
        <dsp:cNvSpPr/>
      </dsp:nvSpPr>
      <dsp:spPr>
        <a:xfrm>
          <a:off x="5965046" y="2201517"/>
          <a:ext cx="1244581" cy="4745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MAM</a:t>
          </a:r>
        </a:p>
      </dsp:txBody>
      <dsp:txXfrm>
        <a:off x="5978945" y="2215416"/>
        <a:ext cx="1216783" cy="446744"/>
      </dsp:txXfrm>
    </dsp:sp>
    <dsp:sp modelId="{A4333309-B15C-427E-936E-1669932E791B}">
      <dsp:nvSpPr>
        <dsp:cNvPr id="0" name=""/>
        <dsp:cNvSpPr/>
      </dsp:nvSpPr>
      <dsp:spPr>
        <a:xfrm>
          <a:off x="5767364" y="3005696"/>
          <a:ext cx="1244581" cy="4745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4F8607DB-D36E-4A97-ADF8-FCBC09BA1806}">
      <dsp:nvSpPr>
        <dsp:cNvPr id="0" name=""/>
        <dsp:cNvSpPr/>
      </dsp:nvSpPr>
      <dsp:spPr>
        <a:xfrm>
          <a:off x="5965046" y="3193494"/>
          <a:ext cx="1244581" cy="4745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SAM</a:t>
          </a:r>
        </a:p>
      </dsp:txBody>
      <dsp:txXfrm>
        <a:off x="5978945" y="3207393"/>
        <a:ext cx="1216783" cy="446744"/>
      </dsp:txXfrm>
    </dsp:sp>
    <dsp:sp modelId="{3755C0CD-B3F9-4CB2-A5C4-1795350531CA}">
      <dsp:nvSpPr>
        <dsp:cNvPr id="0" name=""/>
        <dsp:cNvSpPr/>
      </dsp:nvSpPr>
      <dsp:spPr>
        <a:xfrm>
          <a:off x="5767364" y="3997672"/>
          <a:ext cx="1244581" cy="4745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515644-9CBF-4D0B-833D-BB7FAC175136}">
      <dsp:nvSpPr>
        <dsp:cNvPr id="0" name=""/>
        <dsp:cNvSpPr/>
      </dsp:nvSpPr>
      <dsp:spPr>
        <a:xfrm>
          <a:off x="5965046" y="4185471"/>
          <a:ext cx="1244581" cy="474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Prevention</a:t>
          </a:r>
        </a:p>
      </dsp:txBody>
      <dsp:txXfrm>
        <a:off x="5978945" y="4199370"/>
        <a:ext cx="1216783" cy="446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8E57A-2D10-B54E-B69E-377DF1719788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5A1B8-54CF-D54C-816E-97536A130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2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WELCOME SLIDE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5A1B8-54CF-D54C-816E-97536A1308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00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1">
                <a:solidFill>
                  <a:srgbClr val="34495E"/>
                </a:solidFill>
                <a:effectLst/>
                <a:latin typeface="Helvetica" panose="020B0604020202020204" pitchFamily="34" charset="0"/>
              </a:rPr>
              <a:t>Infants with poor growth based on sequential measures</a:t>
            </a:r>
            <a:endParaRPr lang="en-US" b="0" i="0">
              <a:solidFill>
                <a:srgbClr val="34495E"/>
              </a:solidFill>
              <a:effectLst/>
              <a:latin typeface="Helvetica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34495E"/>
                </a:solidFill>
                <a:effectLst/>
                <a:latin typeface="Helvetica" panose="020B0604020202020204" pitchFamily="34" charset="0"/>
              </a:rPr>
              <a:t>No weight gain or weight loss from one measurement to the next; or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34495E"/>
                </a:solidFill>
                <a:effectLst/>
                <a:latin typeface="Helvetica" panose="020B0604020202020204" pitchFamily="34" charset="0"/>
              </a:rPr>
              <a:t>Downward crossing of weight-for-age centile lines</a:t>
            </a:r>
            <a:r>
              <a:rPr lang="en-US" b="0" i="0" baseline="30000">
                <a:solidFill>
                  <a:srgbClr val="34495E"/>
                </a:solidFill>
                <a:effectLst/>
                <a:latin typeface="Helvetica" panose="020B0604020202020204" pitchFamily="34" charset="0"/>
              </a:rPr>
              <a:t>1</a:t>
            </a:r>
            <a:r>
              <a:rPr lang="en-US" b="0" i="0">
                <a:solidFill>
                  <a:srgbClr val="34495E"/>
                </a:solidFill>
                <a:effectLst/>
                <a:latin typeface="Helvetica" panose="020B0604020202020204" pitchFamily="34" charset="0"/>
              </a:rPr>
              <a:t>; or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34495E"/>
                </a:solidFill>
                <a:effectLst/>
                <a:latin typeface="Helvetica" panose="020B0604020202020204" pitchFamily="34" charset="0"/>
              </a:rPr>
              <a:t>Insufficient weight gain (velocity standards</a:t>
            </a:r>
            <a:r>
              <a:rPr lang="en-US" b="0" i="0" baseline="30000">
                <a:solidFill>
                  <a:srgbClr val="34495E"/>
                </a:solidFill>
                <a:effectLst/>
                <a:latin typeface="Helvetica" panose="020B0604020202020204" pitchFamily="34" charset="0"/>
              </a:rPr>
              <a:t>2</a:t>
            </a:r>
            <a:r>
              <a:rPr lang="en-US" b="0" i="0">
                <a:solidFill>
                  <a:srgbClr val="34495E"/>
                </a:solidFill>
                <a:effectLst/>
                <a:latin typeface="Helvetica" panose="020B0604020202020204" pitchFamily="34" charset="0"/>
              </a:rPr>
              <a:t> or grams/per specific time period</a:t>
            </a:r>
            <a:r>
              <a:rPr lang="en-US" b="0" i="0" baseline="30000">
                <a:solidFill>
                  <a:srgbClr val="34495E"/>
                </a:solidFill>
                <a:effectLst/>
                <a:latin typeface="Helvetica" panose="020B0604020202020204" pitchFamily="34" charset="0"/>
              </a:rPr>
              <a:t>3</a:t>
            </a:r>
            <a:r>
              <a:rPr lang="en-US" b="0" i="0">
                <a:solidFill>
                  <a:srgbClr val="34495E"/>
                </a:solidFill>
                <a:effectLst/>
                <a:latin typeface="Helvetica" panose="020B0604020202020204" pitchFamily="34" charset="0"/>
              </a:rPr>
              <a:t>).</a:t>
            </a:r>
          </a:p>
          <a:p>
            <a:pPr algn="l"/>
            <a:r>
              <a:rPr lang="en-US" b="0" i="0">
                <a:solidFill>
                  <a:srgbClr val="34495E"/>
                </a:solidFill>
                <a:effectLst/>
                <a:latin typeface="Helvetica" panose="020B0604020202020204" pitchFamily="34" charset="0"/>
              </a:rPr>
              <a:t> </a:t>
            </a:r>
          </a:p>
          <a:p>
            <a:pPr algn="l"/>
            <a:r>
              <a:rPr lang="en-US" b="1" i="1">
                <a:solidFill>
                  <a:srgbClr val="34495E"/>
                </a:solidFill>
                <a:effectLst/>
                <a:latin typeface="Helvetica" panose="020B0604020202020204" pitchFamily="34" charset="0"/>
              </a:rPr>
              <a:t>Infants with poor anthropometry based on a single measure</a:t>
            </a:r>
            <a:endParaRPr lang="en-US" b="0" i="0">
              <a:solidFill>
                <a:srgbClr val="34495E"/>
              </a:solidFill>
              <a:effectLst/>
              <a:latin typeface="Helvetica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34495E"/>
                </a:solidFill>
                <a:effectLst/>
                <a:latin typeface="Helvetica" panose="020B0604020202020204" pitchFamily="34" charset="0"/>
              </a:rPr>
              <a:t>Weight-for-age z-score (WAZ) &lt;-2 SD; or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34495E"/>
                </a:solidFill>
                <a:effectLst/>
                <a:latin typeface="Helvetica" panose="020B0604020202020204" pitchFamily="34" charset="0"/>
              </a:rPr>
              <a:t>Weight-for-length z-score (WLZ) &lt;-2 SD; or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34495E"/>
                </a:solidFill>
                <a:effectLst/>
                <a:latin typeface="Helvetica" panose="020B0604020202020204" pitchFamily="34" charset="0"/>
              </a:rPr>
              <a:t>Nutritional oedema; or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34495E"/>
                </a:solidFill>
                <a:effectLst/>
                <a:latin typeface="Helvetica" panose="020B0604020202020204" pitchFamily="34" charset="0"/>
              </a:rPr>
              <a:t>Mid-upper arm circumference (MUAC) &lt;110mm for infants between 6 weeks to less than 6 months of age.</a:t>
            </a:r>
          </a:p>
          <a:p>
            <a:pPr algn="l"/>
            <a:r>
              <a:rPr lang="en-US" b="0" i="0">
                <a:solidFill>
                  <a:srgbClr val="34495E"/>
                </a:solidFill>
                <a:effectLst/>
                <a:latin typeface="Helvetica" panose="020B0604020202020204" pitchFamily="34" charset="0"/>
              </a:rPr>
              <a:t> </a:t>
            </a:r>
          </a:p>
          <a:p>
            <a:pPr algn="l"/>
            <a:r>
              <a:rPr lang="en-US" b="1" i="1">
                <a:solidFill>
                  <a:srgbClr val="34495E"/>
                </a:solidFill>
                <a:effectLst/>
                <a:latin typeface="Helvetica" panose="020B0604020202020204" pitchFamily="34" charset="0"/>
              </a:rPr>
              <a:t>Infants with known risk factors for poor growth and development</a:t>
            </a:r>
            <a:endParaRPr lang="en-US" b="0" i="0">
              <a:solidFill>
                <a:srgbClr val="34495E"/>
              </a:solidFill>
              <a:effectLst/>
              <a:latin typeface="Helvetica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34495E"/>
                </a:solidFill>
                <a:effectLst/>
                <a:latin typeface="Helvetica" panose="020B0604020202020204" pitchFamily="34" charset="0"/>
              </a:rPr>
              <a:t>Neurodevelopmental concerns; or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34495E"/>
                </a:solidFill>
                <a:effectLst/>
                <a:latin typeface="Helvetica" panose="020B0604020202020204" pitchFamily="34" charset="0"/>
              </a:rPr>
              <a:t>Infant feeding concerns; or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34495E"/>
                </a:solidFill>
                <a:effectLst/>
                <a:latin typeface="Helvetica" panose="020B0604020202020204" pitchFamily="34" charset="0"/>
              </a:rPr>
              <a:t>Maternal risk (physical or mental health problem(s) affecting caring practices); or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34495E"/>
                </a:solidFill>
                <a:effectLst/>
                <a:latin typeface="Helvetica" panose="020B0604020202020204" pitchFamily="34" charset="0"/>
              </a:rPr>
              <a:t>History of hospitalization.</a:t>
            </a:r>
          </a:p>
          <a:p>
            <a:pPr algn="l"/>
            <a:r>
              <a:rPr lang="en-US" b="0" i="0">
                <a:solidFill>
                  <a:srgbClr val="34495E"/>
                </a:solidFill>
                <a:effectLst/>
                <a:latin typeface="Helvetica" panose="020B0604020202020204" pitchFamily="34" charset="0"/>
              </a:rPr>
              <a:t> </a:t>
            </a:r>
          </a:p>
          <a:p>
            <a:pPr algn="l"/>
            <a:r>
              <a:rPr lang="en-US" b="1" i="1">
                <a:solidFill>
                  <a:srgbClr val="34495E"/>
                </a:solidFill>
                <a:effectLst/>
                <a:latin typeface="Helvetica" panose="020B0604020202020204" pitchFamily="34" charset="0"/>
              </a:rPr>
              <a:t>Infants at risk due to poor birth outcomes</a:t>
            </a:r>
            <a:endParaRPr lang="en-US" b="0" i="0">
              <a:solidFill>
                <a:srgbClr val="34495E"/>
              </a:solidFill>
              <a:effectLst/>
              <a:latin typeface="Helvetica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34495E"/>
                </a:solidFill>
                <a:effectLst/>
                <a:latin typeface="Helvetica" panose="020B0604020202020204" pitchFamily="34" charset="0"/>
              </a:rPr>
              <a:t>Preterm birth; or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34495E"/>
                </a:solidFill>
                <a:effectLst/>
                <a:latin typeface="Helvetica" panose="020B0604020202020204" pitchFamily="34" charset="0"/>
              </a:rPr>
              <a:t>Low birth weight; or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34495E"/>
                </a:solidFill>
                <a:effectLst/>
                <a:latin typeface="Helvetica" panose="020B0604020202020204" pitchFamily="34" charset="0"/>
              </a:rPr>
              <a:t>Small for gestational age</a:t>
            </a:r>
          </a:p>
          <a:p>
            <a:pPr algn="l"/>
            <a:r>
              <a:rPr lang="en-US" b="0" i="0">
                <a:solidFill>
                  <a:srgbClr val="34495E"/>
                </a:solidFill>
                <a:effectLst/>
                <a:latin typeface="Helvetica" panose="020B0604020202020204" pitchFamily="34" charset="0"/>
              </a:rPr>
              <a:t> </a:t>
            </a:r>
          </a:p>
          <a:p>
            <a:pPr algn="l"/>
            <a:r>
              <a:rPr lang="en-US" b="0" i="0" baseline="30000">
                <a:solidFill>
                  <a:srgbClr val="34495E"/>
                </a:solidFill>
                <a:effectLst/>
                <a:latin typeface="Helvetica" panose="020B0604020202020204" pitchFamily="34" charset="0"/>
              </a:rPr>
              <a:t>1</a:t>
            </a:r>
            <a:r>
              <a:rPr lang="en-US" b="0" i="0">
                <a:solidFill>
                  <a:srgbClr val="34495E"/>
                </a:solidFill>
                <a:effectLst/>
                <a:latin typeface="Helvetica" panose="020B0604020202020204" pitchFamily="34" charset="0"/>
              </a:rPr>
              <a:t>≥1 growth centile space if birth weight &lt;9th centile; ≥2 centile spaces if birth weight 9th-91st centile; ≥3 centile spaces if birth weight &gt;91st centile.</a:t>
            </a:r>
            <a:br>
              <a:rPr lang="en-US" b="0" i="0">
                <a:solidFill>
                  <a:srgbClr val="34495E"/>
                </a:solidFill>
                <a:effectLst/>
                <a:latin typeface="Helvetica" panose="020B0604020202020204" pitchFamily="34" charset="0"/>
              </a:rPr>
            </a:br>
            <a:r>
              <a:rPr lang="en-US" b="0" i="0" baseline="30000">
                <a:solidFill>
                  <a:srgbClr val="34495E"/>
                </a:solidFill>
                <a:effectLst/>
                <a:latin typeface="Helvetica" panose="020B0604020202020204" pitchFamily="34" charset="0"/>
              </a:rPr>
              <a:t>2</a:t>
            </a:r>
            <a:r>
              <a:rPr lang="en-US" b="0" i="0">
                <a:solidFill>
                  <a:srgbClr val="34495E"/>
                </a:solidFill>
                <a:effectLst/>
                <a:latin typeface="Helvetica" panose="020B0604020202020204" pitchFamily="34" charset="0"/>
              </a:rPr>
              <a:t> Less than 2 standard deviations (SD) below the median on the WHO growth velocity standards from one measurement to the next.</a:t>
            </a:r>
            <a:br>
              <a:rPr lang="en-US" b="0" i="0">
                <a:solidFill>
                  <a:srgbClr val="34495E"/>
                </a:solidFill>
                <a:effectLst/>
                <a:latin typeface="Helvetica" panose="020B0604020202020204" pitchFamily="34" charset="0"/>
              </a:rPr>
            </a:br>
            <a:r>
              <a:rPr lang="en-US" b="0" i="0" baseline="30000">
                <a:solidFill>
                  <a:srgbClr val="34495E"/>
                </a:solidFill>
                <a:effectLst/>
                <a:latin typeface="Helvetica" panose="020B0604020202020204" pitchFamily="34" charset="0"/>
              </a:rPr>
              <a:t>3</a:t>
            </a:r>
            <a:r>
              <a:rPr lang="en-US" b="0" i="0">
                <a:solidFill>
                  <a:srgbClr val="34495E"/>
                </a:solidFill>
                <a:effectLst/>
                <a:latin typeface="Helvetica" panose="020B0604020202020204" pitchFamily="34" charset="0"/>
              </a:rPr>
              <a:t> Approximately less than 500g/month, or if weekly measurements: birth to 3 months, approximately less than 150-200g/week and 3 to 6months approximately less than 100-150g per week.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5A1B8-54CF-D54C-816E-97536A13088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12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Jaden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5A1B8-54CF-D54C-816E-97536A13088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4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Supplementary foods should be given to infants and children 6-59 months of age with moderate wasting to provide </a:t>
            </a:r>
            <a:r>
              <a:rPr lang="en-US" sz="1000" b="1" u="sng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40-60%</a:t>
            </a:r>
            <a:r>
              <a:rPr lang="en-US" sz="10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of the total daily energy requirements (which are estimated to be around </a:t>
            </a:r>
            <a:r>
              <a:rPr lang="en-US" sz="1000" b="1" u="sng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100-130 kcal/kg/day </a:t>
            </a:r>
            <a:r>
              <a:rPr lang="en-US" sz="10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from the normal diet, including breastmilk</a:t>
            </a:r>
            <a:r>
              <a:rPr lang="en-US" sz="1000" b="1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) to achieve anthropometric recovery.</a:t>
            </a:r>
          </a:p>
          <a:p>
            <a:endParaRPr lang="en-US"/>
          </a:p>
          <a:p>
            <a:r>
              <a:rPr lang="en-GB" sz="1200" b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Lato Regular"/>
              </a:rPr>
              <a:t> </a:t>
            </a:r>
            <a:endParaRPr lang="en-US" sz="1200">
              <a:effectLst/>
              <a:latin typeface="Arial" panose="020B0604020202020204" pitchFamily="34" charset="0"/>
              <a:ea typeface="Yu Mincho" panose="02020400000000000000" pitchFamily="18" charset="-128"/>
              <a:cs typeface="Lato Regular"/>
            </a:endParaRPr>
          </a:p>
          <a:p>
            <a:r>
              <a:rPr lang="en-GB" sz="1200" b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Lato Regular"/>
              </a:rPr>
              <a:t>Supplementary foods</a:t>
            </a:r>
            <a:r>
              <a:rPr lang="en-GB" sz="1200">
                <a:effectLst/>
                <a:latin typeface="Calibri" panose="020F0502020204030204" pitchFamily="34" charset="0"/>
                <a:ea typeface="Yu Mincho" panose="02020400000000000000" pitchFamily="18" charset="-128"/>
                <a:cs typeface="Lato Regular"/>
              </a:rPr>
              <a:t> </a:t>
            </a:r>
            <a:endParaRPr lang="en-US" sz="1200">
              <a:effectLst/>
              <a:latin typeface="Arial" panose="020B0604020202020204" pitchFamily="34" charset="0"/>
              <a:ea typeface="Yu Mincho" panose="02020400000000000000" pitchFamily="18" charset="-128"/>
              <a:cs typeface="Lato Regular"/>
            </a:endParaRPr>
          </a:p>
          <a:p>
            <a:r>
              <a:rPr lang="en-GB" sz="1200">
                <a:effectLst/>
                <a:latin typeface="Calibri" panose="020F0502020204030204" pitchFamily="34" charset="0"/>
                <a:ea typeface="Yu Mincho" panose="02020400000000000000" pitchFamily="18" charset="-128"/>
                <a:cs typeface="Lato Regular"/>
              </a:rPr>
              <a:t>Supplementary foods, for the purpose of this guideline, refer to – in order of preference – local/home foods which can be given to supplement the child’s diet so that they can recover from moderate wasting and continue to grow and develop in a healthy way, and if it is not possible to supply this type of local/home food, to then consider specially formulated foods</a:t>
            </a:r>
            <a:r>
              <a:rPr lang="en-US" sz="1200">
                <a:effectLst/>
                <a:latin typeface="Arial" panose="020B0604020202020204" pitchFamily="34" charset="0"/>
                <a:ea typeface="Yu Mincho" panose="02020400000000000000" pitchFamily="18" charset="-128"/>
                <a:cs typeface="Lato Regular"/>
              </a:rPr>
              <a:t> </a:t>
            </a:r>
            <a:r>
              <a:rPr lang="en-GB" sz="1200">
                <a:effectLst/>
                <a:latin typeface="Calibri" panose="020F0502020204030204" pitchFamily="34" charset="0"/>
                <a:ea typeface="Yu Mincho" panose="02020400000000000000" pitchFamily="18" charset="-128"/>
                <a:cs typeface="Lato Regular"/>
              </a:rPr>
              <a:t> (SFFs)</a:t>
            </a:r>
            <a:endParaRPr lang="en-US" sz="1200">
              <a:effectLst/>
              <a:latin typeface="Arial" panose="020B0604020202020204" pitchFamily="34" charset="0"/>
              <a:ea typeface="Yu Mincho" panose="02020400000000000000" pitchFamily="18" charset="-128"/>
              <a:cs typeface="Lato Regular"/>
            </a:endParaRPr>
          </a:p>
          <a:p>
            <a:r>
              <a:rPr lang="en-US" sz="1200">
                <a:effectLst/>
                <a:latin typeface="Arial" panose="020B0604020202020204" pitchFamily="34" charset="0"/>
                <a:ea typeface="Yu Mincho" panose="02020400000000000000" pitchFamily="18" charset="-128"/>
                <a:cs typeface="Lato Regular"/>
              </a:rPr>
              <a:t> This needs to be added to magic app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5A1B8-54CF-D54C-816E-97536A1308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44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Kirrily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5A1B8-54CF-D54C-816E-97536A13088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57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Aft>
                <a:spcPts val="600"/>
              </a:spcAft>
            </a:pPr>
            <a:r>
              <a:rPr lang="en-US" sz="1200">
                <a:latin typeface="+mj-lt"/>
              </a:rPr>
              <a:t>PICO 1, 7, 8, 11, 12, 13, 14, 15, 16 – 8 questions – half</a:t>
            </a:r>
          </a:p>
          <a:p>
            <a:pPr lvl="1">
              <a:spcAft>
                <a:spcPts val="600"/>
              </a:spcAft>
            </a:pPr>
            <a:r>
              <a:rPr lang="en-US" sz="1200">
                <a:latin typeface="+mj-lt"/>
              </a:rPr>
              <a:t>Q13 COVERS CHWS</a:t>
            </a:r>
          </a:p>
          <a:p>
            <a:pPr lvl="1">
              <a:spcAft>
                <a:spcPts val="600"/>
              </a:spcAft>
            </a:pPr>
            <a:r>
              <a:rPr lang="en-US" sz="1200">
                <a:latin typeface="+mj-lt"/>
              </a:rPr>
              <a:t>‘which’ children </a:t>
            </a:r>
          </a:p>
          <a:p>
            <a:pPr lvl="1">
              <a:spcAft>
                <a:spcPts val="600"/>
              </a:spcAft>
            </a:pPr>
            <a:r>
              <a:rPr lang="en-US" sz="1200">
                <a:latin typeface="+mj-lt"/>
              </a:rPr>
              <a:t>Specially formulated foods – optimal type, dose and duration</a:t>
            </a:r>
          </a:p>
          <a:p>
            <a:pPr lvl="1">
              <a:spcAft>
                <a:spcPts val="600"/>
              </a:spcAft>
            </a:pPr>
            <a:r>
              <a:rPr lang="en-US" sz="1200">
                <a:latin typeface="+mj-lt"/>
              </a:rPr>
              <a:t>Dietary treatment of hospitalized children</a:t>
            </a:r>
          </a:p>
          <a:p>
            <a:pPr lvl="1">
              <a:spcAft>
                <a:spcPts val="600"/>
              </a:spcAft>
            </a:pPr>
            <a:r>
              <a:rPr lang="en-US" sz="1200">
                <a:latin typeface="+mj-lt"/>
              </a:rPr>
              <a:t>Fluid management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is most at risk in this big group of children?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needs what? 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è"/>
            </a:pP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Relevance to simplified approaches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è"/>
            </a:pP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on ‘high risk of mortality’ conditions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5A1B8-54CF-D54C-816E-97536A13088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04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Supplementary foods should be given to infants and children 6-59 months of age with moderate wasting to provide </a:t>
            </a:r>
            <a:r>
              <a:rPr lang="en-US" sz="1000" b="1" u="sng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40-60%</a:t>
            </a:r>
            <a:r>
              <a:rPr lang="en-US" sz="10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of the total daily energy requirements (which are estimated to be around </a:t>
            </a:r>
            <a:r>
              <a:rPr lang="en-US" sz="1000" b="1" u="sng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100-130 kcal/kg/day </a:t>
            </a:r>
            <a:r>
              <a:rPr lang="en-US" sz="10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from the normal diet, including breastmilk</a:t>
            </a:r>
            <a:r>
              <a:rPr lang="en-US" sz="1000" b="1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) to achieve anthropometric recovery.</a:t>
            </a:r>
          </a:p>
          <a:p>
            <a:endParaRPr lang="en-US"/>
          </a:p>
          <a:p>
            <a:r>
              <a:rPr lang="en-GB" sz="1200" b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Lato Regular"/>
              </a:rPr>
              <a:t> </a:t>
            </a:r>
            <a:endParaRPr lang="en-US" sz="1200">
              <a:effectLst/>
              <a:latin typeface="Arial" panose="020B0604020202020204" pitchFamily="34" charset="0"/>
              <a:ea typeface="Yu Mincho" panose="02020400000000000000" pitchFamily="18" charset="-128"/>
              <a:cs typeface="Lato Regular"/>
            </a:endParaRPr>
          </a:p>
          <a:p>
            <a:r>
              <a:rPr lang="en-GB" sz="1200" b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Lato Regular"/>
              </a:rPr>
              <a:t>Supplementary foods</a:t>
            </a:r>
            <a:r>
              <a:rPr lang="en-GB" sz="1200">
                <a:effectLst/>
                <a:latin typeface="Calibri" panose="020F0502020204030204" pitchFamily="34" charset="0"/>
                <a:ea typeface="Yu Mincho" panose="02020400000000000000" pitchFamily="18" charset="-128"/>
                <a:cs typeface="Lato Regular"/>
              </a:rPr>
              <a:t> </a:t>
            </a:r>
            <a:endParaRPr lang="en-US" sz="1200">
              <a:effectLst/>
              <a:latin typeface="Arial" panose="020B0604020202020204" pitchFamily="34" charset="0"/>
              <a:ea typeface="Yu Mincho" panose="02020400000000000000" pitchFamily="18" charset="-128"/>
              <a:cs typeface="Lato Regular"/>
            </a:endParaRPr>
          </a:p>
          <a:p>
            <a:r>
              <a:rPr lang="en-GB" sz="1200">
                <a:effectLst/>
                <a:latin typeface="Calibri" panose="020F0502020204030204" pitchFamily="34" charset="0"/>
                <a:ea typeface="Yu Mincho" panose="02020400000000000000" pitchFamily="18" charset="-128"/>
                <a:cs typeface="Lato Regular"/>
              </a:rPr>
              <a:t>Supplementary foods, for the purpose of this guideline, refer to – in order of preference – local/home foods which can be given to supplement the child’s diet so that they can recover from moderate wasting and continue to grow and develop in a healthy way, and if it is not possible to supply this type of local/home food, to then consider specially formulated foods</a:t>
            </a:r>
            <a:r>
              <a:rPr lang="en-US" sz="1200">
                <a:effectLst/>
                <a:latin typeface="Arial" panose="020B0604020202020204" pitchFamily="34" charset="0"/>
                <a:ea typeface="Yu Mincho" panose="02020400000000000000" pitchFamily="18" charset="-128"/>
                <a:cs typeface="Lato Regular"/>
              </a:rPr>
              <a:t> </a:t>
            </a:r>
            <a:r>
              <a:rPr lang="en-GB" sz="1200">
                <a:effectLst/>
                <a:latin typeface="Calibri" panose="020F0502020204030204" pitchFamily="34" charset="0"/>
                <a:ea typeface="Yu Mincho" panose="02020400000000000000" pitchFamily="18" charset="-128"/>
                <a:cs typeface="Lato Regular"/>
              </a:rPr>
              <a:t> (SFFs)</a:t>
            </a:r>
            <a:endParaRPr lang="en-US" sz="1200">
              <a:effectLst/>
              <a:latin typeface="Arial" panose="020B0604020202020204" pitchFamily="34" charset="0"/>
              <a:ea typeface="Yu Mincho" panose="02020400000000000000" pitchFamily="18" charset="-128"/>
              <a:cs typeface="Lato Regular"/>
            </a:endParaRPr>
          </a:p>
          <a:p>
            <a:r>
              <a:rPr lang="en-US" sz="1200">
                <a:effectLst/>
                <a:latin typeface="Arial" panose="020B0604020202020204" pitchFamily="34" charset="0"/>
                <a:ea typeface="Yu Mincho" panose="02020400000000000000" pitchFamily="18" charset="-128"/>
                <a:cs typeface="Lato Regular"/>
              </a:rPr>
              <a:t> This needs to be added to magic app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5A1B8-54CF-D54C-816E-97536A13088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41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Supplementary foods should be given to infants and children 6-59 months of age with moderate wasting to provide </a:t>
            </a:r>
            <a:r>
              <a:rPr lang="en-US" sz="1000" b="1" u="sng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40-60%</a:t>
            </a:r>
            <a:r>
              <a:rPr lang="en-US" sz="10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of the total daily energy requirements (which are estimated to be around </a:t>
            </a:r>
            <a:r>
              <a:rPr lang="en-US" sz="1000" b="1" u="sng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100-130 kcal/kg/day </a:t>
            </a:r>
            <a:r>
              <a:rPr lang="en-US" sz="10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from the normal diet, including breastmilk</a:t>
            </a:r>
            <a:r>
              <a:rPr lang="en-US" sz="1000" b="1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) to achieve anthropometric recovery.</a:t>
            </a:r>
          </a:p>
          <a:p>
            <a:endParaRPr lang="en-US"/>
          </a:p>
          <a:p>
            <a:r>
              <a:rPr lang="en-GB" sz="1200" b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Lato Regular"/>
              </a:rPr>
              <a:t> </a:t>
            </a:r>
            <a:endParaRPr lang="en-US" sz="1200">
              <a:effectLst/>
              <a:latin typeface="Arial" panose="020B0604020202020204" pitchFamily="34" charset="0"/>
              <a:ea typeface="Yu Mincho" panose="02020400000000000000" pitchFamily="18" charset="-128"/>
              <a:cs typeface="Lato Regular"/>
            </a:endParaRPr>
          </a:p>
          <a:p>
            <a:r>
              <a:rPr lang="en-GB" sz="1200" b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Lato Regular"/>
              </a:rPr>
              <a:t>Supplementary foods</a:t>
            </a:r>
            <a:r>
              <a:rPr lang="en-GB" sz="1200">
                <a:effectLst/>
                <a:latin typeface="Calibri" panose="020F0502020204030204" pitchFamily="34" charset="0"/>
                <a:ea typeface="Yu Mincho" panose="02020400000000000000" pitchFamily="18" charset="-128"/>
                <a:cs typeface="Lato Regular"/>
              </a:rPr>
              <a:t> </a:t>
            </a:r>
            <a:endParaRPr lang="en-US" sz="1200">
              <a:effectLst/>
              <a:latin typeface="Arial" panose="020B0604020202020204" pitchFamily="34" charset="0"/>
              <a:ea typeface="Yu Mincho" panose="02020400000000000000" pitchFamily="18" charset="-128"/>
              <a:cs typeface="Lato Regular"/>
            </a:endParaRPr>
          </a:p>
          <a:p>
            <a:r>
              <a:rPr lang="en-GB" sz="1200">
                <a:effectLst/>
                <a:latin typeface="Calibri" panose="020F0502020204030204" pitchFamily="34" charset="0"/>
                <a:ea typeface="Yu Mincho" panose="02020400000000000000" pitchFamily="18" charset="-128"/>
                <a:cs typeface="Lato Regular"/>
              </a:rPr>
              <a:t>Supplementary foods, for the purpose of this guideline, refer to – in order of preference – local/home foods which can be given to supplement the child’s diet so that they can recover from moderate wasting and continue to grow and develop in a healthy way, and if it is not possible to supply this type of local/home food, to then consider specially formulated foods</a:t>
            </a:r>
            <a:r>
              <a:rPr lang="en-US" sz="1200">
                <a:effectLst/>
                <a:latin typeface="Arial" panose="020B0604020202020204" pitchFamily="34" charset="0"/>
                <a:ea typeface="Yu Mincho" panose="02020400000000000000" pitchFamily="18" charset="-128"/>
                <a:cs typeface="Lato Regular"/>
              </a:rPr>
              <a:t> </a:t>
            </a:r>
            <a:r>
              <a:rPr lang="en-GB" sz="1200">
                <a:effectLst/>
                <a:latin typeface="Calibri" panose="020F0502020204030204" pitchFamily="34" charset="0"/>
                <a:ea typeface="Yu Mincho" panose="02020400000000000000" pitchFamily="18" charset="-128"/>
                <a:cs typeface="Lato Regular"/>
              </a:rPr>
              <a:t> (SFFs)</a:t>
            </a:r>
            <a:endParaRPr lang="en-US" sz="1200">
              <a:effectLst/>
              <a:latin typeface="Arial" panose="020B0604020202020204" pitchFamily="34" charset="0"/>
              <a:ea typeface="Yu Mincho" panose="02020400000000000000" pitchFamily="18" charset="-128"/>
              <a:cs typeface="Lato Regular"/>
            </a:endParaRPr>
          </a:p>
          <a:p>
            <a:r>
              <a:rPr lang="en-US" sz="1200">
                <a:effectLst/>
                <a:latin typeface="Arial" panose="020B0604020202020204" pitchFamily="34" charset="0"/>
                <a:ea typeface="Yu Mincho" panose="02020400000000000000" pitchFamily="18" charset="-128"/>
                <a:cs typeface="Lato Regular"/>
              </a:rPr>
              <a:t> This needs to be added to magic app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5A1B8-54CF-D54C-816E-97536A13088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76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Aft>
                <a:spcPts val="600"/>
              </a:spcAft>
            </a:pPr>
            <a:r>
              <a:rPr lang="en-US" sz="1200">
                <a:latin typeface="+mj-lt"/>
              </a:rPr>
              <a:t>PICO 1, 7, 8, 11, 12, 13, 14, 15, 16 – 8 questions – half</a:t>
            </a:r>
          </a:p>
          <a:p>
            <a:pPr lvl="1">
              <a:spcAft>
                <a:spcPts val="600"/>
              </a:spcAft>
            </a:pPr>
            <a:r>
              <a:rPr lang="en-US" sz="1200">
                <a:latin typeface="+mj-lt"/>
              </a:rPr>
              <a:t>Q13 COVERS CHWS</a:t>
            </a:r>
          </a:p>
          <a:p>
            <a:pPr lvl="1">
              <a:spcAft>
                <a:spcPts val="600"/>
              </a:spcAft>
            </a:pPr>
            <a:r>
              <a:rPr lang="en-US" sz="1200">
                <a:latin typeface="+mj-lt"/>
              </a:rPr>
              <a:t>‘which’ children </a:t>
            </a:r>
          </a:p>
          <a:p>
            <a:pPr lvl="1">
              <a:spcAft>
                <a:spcPts val="600"/>
              </a:spcAft>
            </a:pPr>
            <a:r>
              <a:rPr lang="en-US" sz="1200">
                <a:latin typeface="+mj-lt"/>
              </a:rPr>
              <a:t>Specially formulated foods – optimal type, dose and duration</a:t>
            </a:r>
          </a:p>
          <a:p>
            <a:pPr lvl="1">
              <a:spcAft>
                <a:spcPts val="600"/>
              </a:spcAft>
            </a:pPr>
            <a:r>
              <a:rPr lang="en-US" sz="1200">
                <a:latin typeface="+mj-lt"/>
              </a:rPr>
              <a:t>Dietary treatment of hospitalized children</a:t>
            </a:r>
          </a:p>
          <a:p>
            <a:pPr lvl="1">
              <a:spcAft>
                <a:spcPts val="600"/>
              </a:spcAft>
            </a:pPr>
            <a:r>
              <a:rPr lang="en-US" sz="1200">
                <a:latin typeface="+mj-lt"/>
              </a:rPr>
              <a:t>Fluid management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is most at risk in this big group of children?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needs what? 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è"/>
            </a:pP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Relevance to simplified approaches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è"/>
            </a:pP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on ‘high risk of mortality’ conditions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5A1B8-54CF-D54C-816E-97536A13088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45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Kirrily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5A1B8-54CF-D54C-816E-97536A13088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744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92CC"/>
                </a:solidFill>
              </a:rPr>
              <a:t>CONDITIONAL</a:t>
            </a:r>
            <a:r>
              <a:rPr lang="en-US" sz="2000"/>
              <a:t> recommendation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CHWs can </a:t>
            </a:r>
            <a:r>
              <a:rPr lang="en-US" sz="2000">
                <a:solidFill>
                  <a:srgbClr val="FF0000"/>
                </a:solidFill>
              </a:rPr>
              <a:t>ONLY</a:t>
            </a:r>
            <a:r>
              <a:rPr lang="en-US" sz="2000"/>
              <a:t> supplement/treat children with MAM/SAM if they receive adequate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>
                <a:solidFill>
                  <a:srgbClr val="0092CC"/>
                </a:solidFill>
              </a:rPr>
              <a:t>TRAINING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>
                <a:solidFill>
                  <a:srgbClr val="0092CC"/>
                </a:solidFill>
              </a:rPr>
              <a:t>REGULAR SUPERVISION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Ops guidance – giving checklist of what needs to be in place </a:t>
            </a:r>
            <a:r>
              <a:rPr lang="en-US" sz="2000">
                <a:solidFill>
                  <a:srgbClr val="FF0000"/>
                </a:solidFill>
              </a:rPr>
              <a:t>BEFORE</a:t>
            </a:r>
            <a:r>
              <a:rPr lang="en-US" sz="2000"/>
              <a:t> a CHW can supplement/treat children with MAM/SAM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If not possible, guidance will stand to </a:t>
            </a:r>
            <a:r>
              <a:rPr lang="en-US" sz="2000">
                <a:solidFill>
                  <a:srgbClr val="009CDE"/>
                </a:solidFill>
              </a:rPr>
              <a:t>assess, classify and refer </a:t>
            </a:r>
            <a:r>
              <a:rPr lang="en-US" sz="2000"/>
              <a:t>for further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country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RUTF per kg - weighing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5A1B8-54CF-D54C-816E-97536A13088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74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Please acknowledge the support of the interpreters by name, </a:t>
            </a:r>
            <a:r>
              <a:rPr lang="hr-HR"/>
              <a:t>XXXX </a:t>
            </a:r>
            <a:r>
              <a:rPr lang="en-GB"/>
              <a:t>(French), </a:t>
            </a:r>
            <a:r>
              <a:rPr lang="hr-HR"/>
              <a:t>XXXXX </a:t>
            </a:r>
            <a:r>
              <a:rPr lang="en-GB"/>
              <a:t>(Spanish), </a:t>
            </a:r>
            <a:r>
              <a:rPr lang="hr-HR"/>
              <a:t>XXXX </a:t>
            </a:r>
            <a:r>
              <a:rPr lang="en-GB"/>
              <a:t>(Arabic), </a:t>
            </a:r>
            <a:r>
              <a:rPr lang="hr-HR"/>
              <a:t>XXXXX </a:t>
            </a:r>
            <a:r>
              <a:rPr lang="en-GB"/>
              <a:t>(</a:t>
            </a:r>
            <a:r>
              <a:rPr lang="hr-HR"/>
              <a:t>Local language 1</a:t>
            </a:r>
            <a:r>
              <a:rPr lang="en-GB"/>
              <a:t>), </a:t>
            </a:r>
            <a:r>
              <a:rPr lang="hr-HR"/>
              <a:t>XXXXXX </a:t>
            </a:r>
            <a:r>
              <a:rPr lang="en-GB"/>
              <a:t>(</a:t>
            </a:r>
            <a:r>
              <a:rPr lang="hr-HR"/>
              <a:t>Local language 2</a:t>
            </a:r>
            <a:r>
              <a:rPr lang="en-GB"/>
              <a:t>)</a:t>
            </a:r>
            <a:r>
              <a:rPr lang="hr-HR"/>
              <a:t>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5A1B8-54CF-D54C-816E-97536A1308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53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Aft>
                <a:spcPts val="600"/>
              </a:spcAft>
            </a:pPr>
            <a:r>
              <a:rPr lang="en-US" sz="1200">
                <a:latin typeface="+mj-lt"/>
              </a:rPr>
              <a:t>PICO 1, 7, 8, 11, 12, 13, 14, 15, 16 – 8 questions – half</a:t>
            </a:r>
          </a:p>
          <a:p>
            <a:pPr lvl="1">
              <a:spcAft>
                <a:spcPts val="600"/>
              </a:spcAft>
            </a:pPr>
            <a:r>
              <a:rPr lang="en-US" sz="1200">
                <a:latin typeface="+mj-lt"/>
              </a:rPr>
              <a:t>Q13 COVERS CHWS</a:t>
            </a:r>
          </a:p>
          <a:p>
            <a:pPr lvl="1">
              <a:spcAft>
                <a:spcPts val="600"/>
              </a:spcAft>
            </a:pPr>
            <a:r>
              <a:rPr lang="en-US" sz="1200">
                <a:latin typeface="+mj-lt"/>
              </a:rPr>
              <a:t>‘which’ children </a:t>
            </a:r>
          </a:p>
          <a:p>
            <a:pPr lvl="1">
              <a:spcAft>
                <a:spcPts val="600"/>
              </a:spcAft>
            </a:pPr>
            <a:r>
              <a:rPr lang="en-US" sz="1200">
                <a:latin typeface="+mj-lt"/>
              </a:rPr>
              <a:t>Specially formulated foods – optimal type, dose and duration</a:t>
            </a:r>
          </a:p>
          <a:p>
            <a:pPr lvl="1">
              <a:spcAft>
                <a:spcPts val="600"/>
              </a:spcAft>
            </a:pPr>
            <a:r>
              <a:rPr lang="en-US" sz="1200">
                <a:latin typeface="+mj-lt"/>
              </a:rPr>
              <a:t>Dietary treatment of hospitalized children</a:t>
            </a:r>
          </a:p>
          <a:p>
            <a:pPr lvl="1">
              <a:spcAft>
                <a:spcPts val="600"/>
              </a:spcAft>
            </a:pPr>
            <a:r>
              <a:rPr lang="en-US" sz="1200">
                <a:latin typeface="+mj-lt"/>
              </a:rPr>
              <a:t>Fluid management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is most at risk in this big group of children?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needs what? 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è"/>
            </a:pP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Relevance to simplified approaches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è"/>
            </a:pP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on ‘high risk of mortality’ conditions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5A1B8-54CF-D54C-816E-97536A13088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640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/>
              <a:t>Allison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5A1B8-54CF-D54C-816E-97536A13088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447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Aft>
                <a:spcPts val="600"/>
              </a:spcAft>
            </a:pPr>
            <a:r>
              <a:rPr lang="en-US" sz="1200">
                <a:latin typeface="+mj-lt"/>
              </a:rPr>
              <a:t>PICO 1, 7, 8, 11, 12, 13, 14, 15, 16 – 8 questions – half</a:t>
            </a:r>
          </a:p>
          <a:p>
            <a:pPr lvl="1">
              <a:spcAft>
                <a:spcPts val="600"/>
              </a:spcAft>
            </a:pPr>
            <a:r>
              <a:rPr lang="en-US" sz="1200">
                <a:latin typeface="+mj-lt"/>
              </a:rPr>
              <a:t>Q13 COVERS CHWS</a:t>
            </a:r>
          </a:p>
          <a:p>
            <a:pPr lvl="1">
              <a:spcAft>
                <a:spcPts val="600"/>
              </a:spcAft>
            </a:pPr>
            <a:r>
              <a:rPr lang="en-US" sz="1200">
                <a:latin typeface="+mj-lt"/>
              </a:rPr>
              <a:t>‘which’ children </a:t>
            </a:r>
          </a:p>
          <a:p>
            <a:pPr lvl="1">
              <a:spcAft>
                <a:spcPts val="600"/>
              </a:spcAft>
            </a:pPr>
            <a:r>
              <a:rPr lang="en-US" sz="1200">
                <a:latin typeface="+mj-lt"/>
              </a:rPr>
              <a:t>Specially formulated foods – optimal type, dose and duration</a:t>
            </a:r>
          </a:p>
          <a:p>
            <a:pPr lvl="1">
              <a:spcAft>
                <a:spcPts val="600"/>
              </a:spcAft>
            </a:pPr>
            <a:r>
              <a:rPr lang="en-US" sz="1200">
                <a:latin typeface="+mj-lt"/>
              </a:rPr>
              <a:t>Dietary treatment of hospitalized children</a:t>
            </a:r>
          </a:p>
          <a:p>
            <a:pPr lvl="1">
              <a:spcAft>
                <a:spcPts val="600"/>
              </a:spcAft>
            </a:pPr>
            <a:r>
              <a:rPr lang="en-US" sz="1200">
                <a:latin typeface="+mj-lt"/>
              </a:rPr>
              <a:t>Fluid management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is most at risk in this big group of children?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needs what? 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è"/>
            </a:pP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Relevance to simplified approaches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è"/>
            </a:pP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on ‘high risk of mortality’ conditions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5A1B8-54CF-D54C-816E-97536A13088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290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/>
              <a:t>Tram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5A1B8-54CF-D54C-816E-97536A13088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804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/>
              <a:t>Tram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5A1B8-54CF-D54C-816E-97536A13088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43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/>
              <a:t>Tram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5A1B8-54CF-D54C-816E-97536A13088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32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/>
              <a:t>Tram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5A1B8-54CF-D54C-816E-97536A13088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726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/>
              <a:t>Tram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5A1B8-54CF-D54C-816E-97536A13088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73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/>
              <a:t>Tram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5A1B8-54CF-D54C-816E-97536A13088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01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Zita</a:t>
            </a:r>
            <a:endParaRPr lang="hr-H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5A1B8-54CF-D54C-816E-97536A1308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72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Zita</a:t>
            </a:r>
            <a:endParaRPr lang="hr-HR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5A1B8-54CF-D54C-816E-97536A1308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94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Zita</a:t>
            </a:r>
            <a:endParaRPr lang="hr-HR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5A1B8-54CF-D54C-816E-97536A1308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07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Zita</a:t>
            </a:r>
            <a:endParaRPr lang="hr-HR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5A1B8-54CF-D54C-816E-97536A1308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21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Zita</a:t>
            </a:r>
            <a:endParaRPr lang="hr-HR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5A1B8-54CF-D54C-816E-97536A1308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35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Zita</a:t>
            </a:r>
            <a:endParaRPr lang="hr-HR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5A1B8-54CF-D54C-816E-97536A1308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18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Zita</a:t>
            </a:r>
            <a:endParaRPr lang="hr-HR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5A1B8-54CF-D54C-816E-97536A1308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97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holding a baby&#10;&#10;Description automatically generated">
            <a:extLst>
              <a:ext uri="{FF2B5EF4-FFF2-40B4-BE49-F238E27FC236}">
                <a16:creationId xmlns:a16="http://schemas.microsoft.com/office/drawing/2014/main" id="{D113DF6B-1493-8A9A-4D95-A1DE6E9455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3C3B9C-582E-D680-AD95-3DEEDCC45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5040" y="1122362"/>
            <a:ext cx="6116320" cy="3165157"/>
          </a:xfrm>
        </p:spPr>
        <p:txBody>
          <a:bodyPr anchor="t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6C2595-6C20-B679-9C66-2EC93BC19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5040" y="4776947"/>
            <a:ext cx="6116320" cy="40703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18515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249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9893F53-2073-8966-6C93-C7A3DED7555C}"/>
              </a:ext>
            </a:extLst>
          </p:cNvPr>
          <p:cNvSpPr/>
          <p:nvPr userDrawn="1"/>
        </p:nvSpPr>
        <p:spPr>
          <a:xfrm>
            <a:off x="0" y="6122894"/>
            <a:ext cx="12192000" cy="735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BCCEECB-A27A-D040-BEDA-6041805678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680" y="6143214"/>
            <a:ext cx="1692910" cy="689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725FC7-F2E2-4C65-314B-022977AFF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10963656" cy="732155"/>
          </a:xfrm>
        </p:spPr>
        <p:txBody>
          <a:bodyPr lIns="0" tIns="0" rIns="0" bIns="0">
            <a:norm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992F6-F665-7EEC-FD13-B9F6BE385B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02403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B8A467-5F3A-7C73-58AA-C95CFA5A16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4704" y="1825625"/>
            <a:ext cx="5181600" cy="402403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B6B03-CCC6-40D8-4B7A-3BFF0189A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3104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9F63A6-69C8-0248-9A31-5DFE873F9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54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208C05-F13F-9FB7-EC6F-2A7A763255C4}"/>
              </a:ext>
            </a:extLst>
          </p:cNvPr>
          <p:cNvSpPr/>
          <p:nvPr userDrawn="1"/>
        </p:nvSpPr>
        <p:spPr>
          <a:xfrm>
            <a:off x="0" y="6122894"/>
            <a:ext cx="12192000" cy="735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AE4B0B3-7222-0457-19EF-A83F4EFCDC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680" y="6143214"/>
            <a:ext cx="1692910" cy="689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7E27AC-5E74-95B1-9F41-07D1A16E1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6"/>
            <a:ext cx="10963656" cy="925056"/>
          </a:xfrm>
        </p:spPr>
        <p:txBody>
          <a:bodyPr lIns="0" tIns="0" rIns="0" bIns="0">
            <a:norm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A4DF3-8D26-0C93-184F-8602502D3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1480747"/>
            <a:ext cx="5157787" cy="823912"/>
          </a:xfrm>
        </p:spPr>
        <p:txBody>
          <a:bodyPr lIns="0" tIns="0" rIns="0" b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0FB06D-5614-DC7D-184A-40952EFB5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48" y="2505075"/>
            <a:ext cx="5157787" cy="333205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28270-0335-40C9-D531-D642FA701B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3116" y="1480747"/>
            <a:ext cx="5183188" cy="823912"/>
          </a:xfrm>
        </p:spPr>
        <p:txBody>
          <a:bodyPr lIns="0" tIns="0" rIns="0" b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2C561-0DA7-987B-30F6-04E986D518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3116" y="2505075"/>
            <a:ext cx="5183188" cy="333205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0951C5-1722-E58E-BF08-F7DDA21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3104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88DDD1-A588-D145-AC62-66C19539FE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96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13DF6B-1493-8A9A-4D95-A1DE6E9455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3C3B9C-582E-D680-AD95-3DEEDCC45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5040" y="1122362"/>
            <a:ext cx="6116320" cy="3165157"/>
          </a:xfrm>
        </p:spPr>
        <p:txBody>
          <a:bodyPr anchor="t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6C2595-6C20-B679-9C66-2EC93BC19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5040" y="4776947"/>
            <a:ext cx="6116320" cy="40703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54258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13DF6B-1493-8A9A-4D95-A1DE6E9455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3C3B9C-582E-D680-AD95-3DEEDCC45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5040" y="1122362"/>
            <a:ext cx="6116320" cy="3165157"/>
          </a:xfrm>
        </p:spPr>
        <p:txBody>
          <a:bodyPr anchor="t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6C2595-6C20-B679-9C66-2EC93BC19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5040" y="4776947"/>
            <a:ext cx="6116320" cy="40703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29488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13DF6B-1493-8A9A-4D95-A1DE6E9455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3C3B9C-582E-D680-AD95-3DEEDCC45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5040" y="1122362"/>
            <a:ext cx="6116320" cy="3165157"/>
          </a:xfrm>
        </p:spPr>
        <p:txBody>
          <a:bodyPr anchor="t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6C2595-6C20-B679-9C66-2EC93BC19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5040" y="4776947"/>
            <a:ext cx="6116320" cy="40703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4800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13DF6B-1493-8A9A-4D95-A1DE6E9455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3C3B9C-582E-D680-AD95-3DEEDCC45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5040" y="1122362"/>
            <a:ext cx="6116320" cy="3165157"/>
          </a:xfrm>
        </p:spPr>
        <p:txBody>
          <a:bodyPr anchor="t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6C2595-6C20-B679-9C66-2EC93BC19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5040" y="4776947"/>
            <a:ext cx="6116320" cy="40703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4670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BD98C2-DFB7-E6CD-16DF-81695D9D3F46}"/>
              </a:ext>
            </a:extLst>
          </p:cNvPr>
          <p:cNvSpPr/>
          <p:nvPr userDrawn="1"/>
        </p:nvSpPr>
        <p:spPr>
          <a:xfrm>
            <a:off x="0" y="6122894"/>
            <a:ext cx="12192000" cy="735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37261B-9EC5-2460-28DD-38C5A4979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" y="365125"/>
            <a:ext cx="10996946" cy="732155"/>
          </a:xfrm>
        </p:spPr>
        <p:txBody>
          <a:bodyPr lIns="0" tIns="0" rIns="0" bIns="0">
            <a:normAutofit/>
          </a:bodyPr>
          <a:lstStyle>
            <a:lvl1pPr>
              <a:defRPr sz="4000" b="1" i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3D1A2-CF87-0968-AEF4-3F013FFA2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80" y="1595120"/>
            <a:ext cx="10996946" cy="4216718"/>
          </a:xfrm>
        </p:spPr>
        <p:txBody>
          <a:bodyPr lIns="0" tIns="0" rIns="0" bIns="0"/>
          <a:lstStyle>
            <a:lvl1pPr>
              <a:spcBef>
                <a:spcPts val="1500"/>
              </a:spcBef>
              <a:spcAft>
                <a:spcPts val="1000"/>
              </a:spcAft>
              <a:defRPr sz="2600"/>
            </a:lvl1pPr>
            <a:lvl2pPr marL="228600" indent="-228600">
              <a:spcAft>
                <a:spcPts val="500"/>
              </a:spcAft>
              <a:defRPr sz="2600"/>
            </a:lvl2pPr>
            <a:lvl3pPr>
              <a:spcAft>
                <a:spcPts val="500"/>
              </a:spcAft>
              <a:defRPr sz="2400"/>
            </a:lvl3pPr>
            <a:lvl4pPr>
              <a:defRPr sz="20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7E652-0AD9-8136-6692-3617A4B81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B21540-D465-CC45-B9E2-96FBECF144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4A6977-9979-67A3-D5B9-57147FDEDE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680" y="6143214"/>
            <a:ext cx="1692910" cy="6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6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BD98C2-DFB7-E6CD-16DF-81695D9D3F46}"/>
              </a:ext>
            </a:extLst>
          </p:cNvPr>
          <p:cNvSpPr/>
          <p:nvPr userDrawn="1"/>
        </p:nvSpPr>
        <p:spPr>
          <a:xfrm>
            <a:off x="0" y="6122894"/>
            <a:ext cx="12192000" cy="735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37261B-9EC5-2460-28DD-38C5A4979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" y="365125"/>
            <a:ext cx="10996946" cy="732155"/>
          </a:xfrm>
        </p:spPr>
        <p:txBody>
          <a:bodyPr lIns="0" tIns="0" rIns="0" bIns="0">
            <a:normAutofit/>
          </a:bodyPr>
          <a:lstStyle>
            <a:lvl1pPr>
              <a:defRPr sz="4000" b="1" i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3D1A2-CF87-0968-AEF4-3F013FFA2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80" y="1595120"/>
            <a:ext cx="4102286" cy="4216718"/>
          </a:xfrm>
        </p:spPr>
        <p:txBody>
          <a:bodyPr lIns="0" tIns="0" rIns="0" bIns="0"/>
          <a:lstStyle>
            <a:lvl1pPr>
              <a:spcBef>
                <a:spcPts val="1500"/>
              </a:spcBef>
              <a:spcAft>
                <a:spcPts val="1000"/>
              </a:spcAft>
              <a:defRPr sz="2600"/>
            </a:lvl1pPr>
            <a:lvl2pPr marL="228600" indent="-228600">
              <a:spcAft>
                <a:spcPts val="500"/>
              </a:spcAft>
              <a:defRPr sz="2600"/>
            </a:lvl2pPr>
            <a:lvl3pPr>
              <a:spcAft>
                <a:spcPts val="500"/>
              </a:spcAft>
              <a:defRPr sz="2400"/>
            </a:lvl3pPr>
            <a:lvl4pPr>
              <a:defRPr sz="20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7E652-0AD9-8136-6692-3617A4B81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B21540-D465-CC45-B9E2-96FBECF144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4A6977-9979-67A3-D5B9-57147FDEDE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680" y="6143214"/>
            <a:ext cx="1692910" cy="6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9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BEE1CE2-6B2D-03EB-4FA1-0A1652CBDF20}"/>
              </a:ext>
            </a:extLst>
          </p:cNvPr>
          <p:cNvSpPr/>
          <p:nvPr userDrawn="1"/>
        </p:nvSpPr>
        <p:spPr>
          <a:xfrm>
            <a:off x="0" y="6122894"/>
            <a:ext cx="12192000" cy="735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E4F1A96-07CD-5786-D670-D2B17EB0BF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680" y="6143214"/>
            <a:ext cx="1692910" cy="689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907F77-4969-F401-088D-E15471A84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10515600" cy="732155"/>
          </a:xfrm>
        </p:spPr>
        <p:txBody>
          <a:bodyPr lIns="0" tIns="0" rIns="0" bIns="0">
            <a:normAutofit/>
          </a:bodyPr>
          <a:lstStyle>
            <a:lvl1pPr>
              <a:defRPr sz="4000" b="1" i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048AD-0D6F-2EDE-6F6E-C31E42C81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3104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4C2191-D64F-C642-B897-F09B8C2D7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54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BEE1CE2-6B2D-03EB-4FA1-0A1652CBDF20}"/>
              </a:ext>
            </a:extLst>
          </p:cNvPr>
          <p:cNvSpPr/>
          <p:nvPr userDrawn="1"/>
        </p:nvSpPr>
        <p:spPr>
          <a:xfrm>
            <a:off x="0" y="6122894"/>
            <a:ext cx="12192000" cy="735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E4F1A96-07CD-5786-D670-D2B17EB0BF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680" y="6143214"/>
            <a:ext cx="1692910" cy="68970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048AD-0D6F-2EDE-6F6E-C31E42C81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3104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4C2191-D64F-C642-B897-F09B8C2D7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7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6BCD26-BD32-F992-56A7-39D4959E9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4058B-18AE-F5E7-2B4E-CDDF28567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605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ECD4A-3BF8-B67C-7031-65645BA4E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3B00A-70EE-AA40-85F0-722A69D40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6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9" r:id="rId3"/>
    <p:sldLayoutId id="2147483660" r:id="rId4"/>
    <p:sldLayoutId id="2147483661" r:id="rId5"/>
    <p:sldLayoutId id="2147483650" r:id="rId6"/>
    <p:sldLayoutId id="2147483656" r:id="rId7"/>
    <p:sldLayoutId id="2147483654" r:id="rId8"/>
    <p:sldLayoutId id="2147483658" r:id="rId9"/>
    <p:sldLayoutId id="2147483655" r:id="rId10"/>
    <p:sldLayoutId id="2147483652" r:id="rId11"/>
    <p:sldLayoutId id="214748365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8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11" Type="http://schemas.openxmlformats.org/officeDocument/2006/relationships/image" Target="../media/image46.svg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../media/image40.svg"/><Relationship Id="rId9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ECBED-DA30-1DD7-E4A6-804721FA7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5039" y="1122362"/>
            <a:ext cx="6455163" cy="3165157"/>
          </a:xfrm>
        </p:spPr>
        <p:txBody>
          <a:bodyPr>
            <a:normAutofit fontScale="90000"/>
          </a:bodyPr>
          <a:lstStyle/>
          <a:p>
            <a:r>
              <a:rPr lang="en-US"/>
              <a:t>WHO guideline on the </a:t>
            </a:r>
            <a:br>
              <a:rPr lang="en-US"/>
            </a:br>
            <a:r>
              <a:rPr lang="en-US" b="1"/>
              <a:t>prevention and management</a:t>
            </a:r>
            <a:br>
              <a:rPr lang="en-US" b="1"/>
            </a:br>
            <a:r>
              <a:rPr lang="en-US" b="1"/>
              <a:t>of wasting and nutritional oedema (acute malnutrition) in infants and children </a:t>
            </a:r>
            <a:br>
              <a:rPr lang="en-US" b="1"/>
            </a:br>
            <a:r>
              <a:rPr lang="en-US" b="1"/>
              <a:t>under 5 years</a:t>
            </a:r>
          </a:p>
        </p:txBody>
      </p:sp>
    </p:spTree>
    <p:extLst>
      <p:ext uri="{BB962C8B-B14F-4D97-AF65-F5344CB8AC3E}">
        <p14:creationId xmlns:p14="http://schemas.microsoft.com/office/powerpoint/2010/main" val="2961144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DDBCF-F341-BB46-831B-16C4574C3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Guiding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7E1FE-F1E2-F341-AF83-75C0F0559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/>
              <a:t>Child health approach</a:t>
            </a:r>
          </a:p>
          <a:p>
            <a:pPr lvl="1"/>
            <a:r>
              <a:rPr lang="en-US"/>
              <a:t>Mother-infant pair</a:t>
            </a:r>
          </a:p>
          <a:p>
            <a:pPr lvl="1"/>
            <a:r>
              <a:rPr lang="en-US"/>
              <a:t>Multisectoral action – Health system focus</a:t>
            </a:r>
          </a:p>
          <a:p>
            <a:pPr lvl="1"/>
            <a:r>
              <a:rPr lang="en-US"/>
              <a:t>Nutritious home foods</a:t>
            </a:r>
          </a:p>
          <a:p>
            <a:pPr lvl="1"/>
            <a:r>
              <a:rPr lang="en-US"/>
              <a:t>Gender equity</a:t>
            </a:r>
          </a:p>
          <a:p>
            <a:pPr lvl="1"/>
            <a:r>
              <a:rPr lang="en-US"/>
              <a:t>Local adaptation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F5E874-1B4A-1A94-818B-4A169F40CB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6037" y="1215483"/>
            <a:ext cx="3361283" cy="4404442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30EBD6-F2FE-556C-2DFB-23504B7BF0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0074" y="1125256"/>
            <a:ext cx="3451491" cy="449466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04D557C-A13C-DC41-619A-F7A3B080746C}"/>
              </a:ext>
            </a:extLst>
          </p:cNvPr>
          <p:cNvSpPr txBox="1">
            <a:spLocks/>
          </p:cNvSpPr>
          <p:nvPr/>
        </p:nvSpPr>
        <p:spPr>
          <a:xfrm>
            <a:off x="614680" y="5235977"/>
            <a:ext cx="3359426" cy="383948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>
                <a:solidFill>
                  <a:schemeClr val="bg1"/>
                </a:solidFill>
                <a:latin typeface="+mn-lt"/>
              </a:rPr>
              <a:t>www.childwasting.org/normative-guidance</a:t>
            </a:r>
          </a:p>
        </p:txBody>
      </p:sp>
    </p:spTree>
    <p:extLst>
      <p:ext uri="{BB962C8B-B14F-4D97-AF65-F5344CB8AC3E}">
        <p14:creationId xmlns:p14="http://schemas.microsoft.com/office/powerpoint/2010/main" val="4184645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7D5F0-AF7B-9FD7-F04C-856E01DA2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" y="365125"/>
            <a:ext cx="10996946" cy="732155"/>
          </a:xfrm>
        </p:spPr>
        <p:txBody>
          <a:bodyPr/>
          <a:lstStyle/>
          <a:p>
            <a:r>
              <a:rPr lang="en-US"/>
              <a:t>Child health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9B158-6542-5905-25C7-159BFD0BA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80" y="1595120"/>
            <a:ext cx="4102286" cy="4216718"/>
          </a:xfrm>
        </p:spPr>
        <p:txBody>
          <a:bodyPr>
            <a:normAutofit/>
          </a:bodyPr>
          <a:lstStyle/>
          <a:p>
            <a:r>
              <a:rPr lang="en-US" b="1" noProof="0">
                <a:solidFill>
                  <a:schemeClr val="accent1"/>
                </a:solidFill>
              </a:rPr>
              <a:t>What does the child need?</a:t>
            </a:r>
          </a:p>
          <a:p>
            <a:pPr lvl="1"/>
            <a:r>
              <a:rPr lang="en-US"/>
              <a:t>Wherever a child presents, they get ALL the services they need.</a:t>
            </a:r>
          </a:p>
          <a:p>
            <a:pPr lvl="1"/>
            <a:r>
              <a:rPr lang="en-US"/>
              <a:t> We need to work together to support services which work around the child, and not programmes which we try to fit children and their families into.</a:t>
            </a:r>
          </a:p>
          <a:p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A9C953B-BC02-FC27-0579-BC92975600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463" y="1595438"/>
            <a:ext cx="7319791" cy="382459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975200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F09695-38A3-86F5-3D4E-07F4A7C58A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9564" y="9555"/>
            <a:ext cx="4592436" cy="61173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30DA14-C669-2D64-CE5C-0A077C8D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Sub-sections of the guideline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98AA1-E69B-AACC-E00F-033446396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80" y="1595120"/>
            <a:ext cx="6845486" cy="4216718"/>
          </a:xfrm>
        </p:spPr>
        <p:txBody>
          <a:bodyPr>
            <a:normAutofit/>
          </a:bodyPr>
          <a:lstStyle/>
          <a:p>
            <a:r>
              <a:rPr lang="en-US"/>
              <a:t>A. Infants less than 6m of age at risk of poor growth and development</a:t>
            </a:r>
          </a:p>
          <a:p>
            <a:r>
              <a:rPr lang="en-US"/>
              <a:t>B. Infants and Children 6-59m with wasting and/or nutritional oedema</a:t>
            </a:r>
          </a:p>
          <a:p>
            <a:r>
              <a:rPr lang="en-US"/>
              <a:t>C. Post-exit interventions after recovery from wasting and/or nutritional oedema</a:t>
            </a:r>
          </a:p>
          <a:p>
            <a:r>
              <a:rPr lang="en-US"/>
              <a:t>D. Prevention</a:t>
            </a:r>
          </a:p>
        </p:txBody>
      </p:sp>
    </p:spTree>
    <p:extLst>
      <p:ext uri="{BB962C8B-B14F-4D97-AF65-F5344CB8AC3E}">
        <p14:creationId xmlns:p14="http://schemas.microsoft.com/office/powerpoint/2010/main" val="1670244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6478A-9C03-52DB-0428-0DFD25A32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 the remarks!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17CAF4-6B94-0C65-1546-D6DD918C08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778" y="1178684"/>
            <a:ext cx="7859427" cy="4500632"/>
          </a:xfrm>
          <a:prstGeom prst="rect">
            <a:avLst/>
          </a:prstGeom>
          <a:ln>
            <a:solidFill>
              <a:schemeClr val="bg2"/>
            </a:solidFill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067C5B7-1909-C474-A9B4-4E94B93181AA}"/>
              </a:ext>
            </a:extLst>
          </p:cNvPr>
          <p:cNvGrpSpPr/>
          <p:nvPr/>
        </p:nvGrpSpPr>
        <p:grpSpPr>
          <a:xfrm>
            <a:off x="9178359" y="2724616"/>
            <a:ext cx="2196548" cy="1635069"/>
            <a:chOff x="6482277" y="670809"/>
            <a:chExt cx="2196548" cy="1635069"/>
          </a:xfrm>
        </p:grpSpPr>
        <p:sp>
          <p:nvSpPr>
            <p:cNvPr id="5" name="Rectangle: Rounded Corners 6">
              <a:extLst>
                <a:ext uri="{FF2B5EF4-FFF2-40B4-BE49-F238E27FC236}">
                  <a16:creationId xmlns:a16="http://schemas.microsoft.com/office/drawing/2014/main" id="{E9FB2179-22A4-6374-BAEB-B5617517897B}"/>
                </a:ext>
              </a:extLst>
            </p:cNvPr>
            <p:cNvSpPr/>
            <p:nvPr/>
          </p:nvSpPr>
          <p:spPr>
            <a:xfrm>
              <a:off x="6482277" y="670809"/>
              <a:ext cx="2196548" cy="1635069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/>
                <a:t>Interpretation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/>
                <a:t>Implementation</a:t>
              </a:r>
            </a:p>
          </p:txBody>
        </p:sp>
        <p:pic>
          <p:nvPicPr>
            <p:cNvPr id="6" name="Graphic 5" descr="Warning with solid fill">
              <a:extLst>
                <a:ext uri="{FF2B5EF4-FFF2-40B4-BE49-F238E27FC236}">
                  <a16:creationId xmlns:a16="http://schemas.microsoft.com/office/drawing/2014/main" id="{737EC76B-3D81-CABB-BAC2-44400DC0B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174996" y="822905"/>
              <a:ext cx="715617" cy="715617"/>
            </a:xfrm>
            <a:prstGeom prst="rect">
              <a:avLst/>
            </a:prstGeom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B442350F-B697-D48C-DA08-07583A06A62C}"/>
              </a:ext>
            </a:extLst>
          </p:cNvPr>
          <p:cNvSpPr/>
          <p:nvPr/>
        </p:nvSpPr>
        <p:spPr>
          <a:xfrm>
            <a:off x="2564780" y="2977375"/>
            <a:ext cx="769435" cy="323385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22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A88A0-90A8-38B7-2C8A-039F8707D3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/>
              <a:t>Section A:</a:t>
            </a:r>
            <a:br>
              <a:rPr lang="en-US"/>
            </a:br>
            <a:r>
              <a:rPr lang="en-US"/>
              <a:t>Infants less than 6 months of age at risk for poor growth and development </a:t>
            </a:r>
          </a:p>
        </p:txBody>
      </p:sp>
    </p:spTree>
    <p:extLst>
      <p:ext uri="{BB962C8B-B14F-4D97-AF65-F5344CB8AC3E}">
        <p14:creationId xmlns:p14="http://schemas.microsoft.com/office/powerpoint/2010/main" val="2104275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37F329-C243-2BD4-2278-D31E344E86B3}"/>
              </a:ext>
            </a:extLst>
          </p:cNvPr>
          <p:cNvSpPr/>
          <p:nvPr/>
        </p:nvSpPr>
        <p:spPr>
          <a:xfrm>
            <a:off x="0" y="0"/>
            <a:ext cx="12192000" cy="61331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iagram of a baby&#10;&#10;Description automatically generated">
            <a:extLst>
              <a:ext uri="{FF2B5EF4-FFF2-40B4-BE49-F238E27FC236}">
                <a16:creationId xmlns:a16="http://schemas.microsoft.com/office/drawing/2014/main" id="{8966E632-0BDD-D83F-51F4-0DD0DC59DF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151" y="-362415"/>
            <a:ext cx="6483697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FC01475-6D1B-0B3D-1938-948A497F085A}"/>
              </a:ext>
            </a:extLst>
          </p:cNvPr>
          <p:cNvGrpSpPr/>
          <p:nvPr/>
        </p:nvGrpSpPr>
        <p:grpSpPr>
          <a:xfrm>
            <a:off x="508050" y="466159"/>
            <a:ext cx="3388631" cy="941481"/>
            <a:chOff x="8557261" y="731202"/>
            <a:chExt cx="2938307" cy="732155"/>
          </a:xfrm>
        </p:grpSpPr>
        <p:sp>
          <p:nvSpPr>
            <p:cNvPr id="8" name="Snip Diagonal Corner Rectangle 7">
              <a:extLst>
                <a:ext uri="{FF2B5EF4-FFF2-40B4-BE49-F238E27FC236}">
                  <a16:creationId xmlns:a16="http://schemas.microsoft.com/office/drawing/2014/main" id="{82DCBA89-B892-0176-E158-C05DA445F28D}"/>
                </a:ext>
              </a:extLst>
            </p:cNvPr>
            <p:cNvSpPr/>
            <p:nvPr/>
          </p:nvSpPr>
          <p:spPr>
            <a:xfrm>
              <a:off x="8557261" y="731202"/>
              <a:ext cx="2938307" cy="732155"/>
            </a:xfrm>
            <a:prstGeom prst="snip2Diag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C13F9E4-2D22-FE96-3A5D-2D4FE1D33808}"/>
                </a:ext>
              </a:extLst>
            </p:cNvPr>
            <p:cNvSpPr txBox="1"/>
            <p:nvPr/>
          </p:nvSpPr>
          <p:spPr>
            <a:xfrm>
              <a:off x="8675036" y="897224"/>
              <a:ext cx="2702755" cy="359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/>
                <a:t>Criteria NOT definition</a:t>
              </a:r>
            </a:p>
          </p:txBody>
        </p:sp>
      </p:grpSp>
      <p:sp>
        <p:nvSpPr>
          <p:cNvPr id="11" name="Left Arrow Callout 10">
            <a:extLst>
              <a:ext uri="{FF2B5EF4-FFF2-40B4-BE49-F238E27FC236}">
                <a16:creationId xmlns:a16="http://schemas.microsoft.com/office/drawing/2014/main" id="{EE0DB88C-EA24-603B-5F04-D27D97B57385}"/>
              </a:ext>
            </a:extLst>
          </p:cNvPr>
          <p:cNvSpPr/>
          <p:nvPr/>
        </p:nvSpPr>
        <p:spPr>
          <a:xfrm>
            <a:off x="7471316" y="4270917"/>
            <a:ext cx="4369939" cy="1464635"/>
          </a:xfrm>
          <a:prstGeom prst="leftArrowCallout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MUAC &lt;110mm 6w to &lt;6m </a:t>
            </a:r>
          </a:p>
          <a:p>
            <a:r>
              <a:rPr lang="en-US">
                <a:solidFill>
                  <a:schemeClr val="tx1"/>
                </a:solidFill>
              </a:rPr>
              <a:t>WAZ &lt;-2</a:t>
            </a:r>
          </a:p>
          <a:p>
            <a:r>
              <a:rPr lang="en-US">
                <a:solidFill>
                  <a:schemeClr val="tx1"/>
                </a:solidFill>
              </a:rPr>
              <a:t>WLZ &lt;-2</a:t>
            </a:r>
          </a:p>
          <a:p>
            <a:r>
              <a:rPr lang="en-US">
                <a:solidFill>
                  <a:schemeClr val="tx1"/>
                </a:solidFill>
              </a:rPr>
              <a:t>Nut oedema</a:t>
            </a:r>
          </a:p>
        </p:txBody>
      </p:sp>
      <p:sp>
        <p:nvSpPr>
          <p:cNvPr id="13" name="Right Arrow Callout 12">
            <a:extLst>
              <a:ext uri="{FF2B5EF4-FFF2-40B4-BE49-F238E27FC236}">
                <a16:creationId xmlns:a16="http://schemas.microsoft.com/office/drawing/2014/main" id="{39B83D84-CC02-674D-18DE-5F008677DC1B}"/>
              </a:ext>
            </a:extLst>
          </p:cNvPr>
          <p:cNvSpPr/>
          <p:nvPr/>
        </p:nvSpPr>
        <p:spPr>
          <a:xfrm>
            <a:off x="1271239" y="2302726"/>
            <a:ext cx="1862254" cy="1527717"/>
          </a:xfrm>
          <a:prstGeom prst="rightArrowCallout">
            <a:avLst/>
          </a:prstGeom>
          <a:solidFill>
            <a:srgbClr val="D3C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LBW</a:t>
            </a:r>
          </a:p>
          <a:p>
            <a:r>
              <a:rPr lang="en-US">
                <a:solidFill>
                  <a:schemeClr val="tx1"/>
                </a:solidFill>
              </a:rPr>
              <a:t>SGA</a:t>
            </a:r>
          </a:p>
          <a:p>
            <a:r>
              <a:rPr lang="en-US">
                <a:solidFill>
                  <a:schemeClr val="tx1"/>
                </a:solidFill>
              </a:rPr>
              <a:t>Preterm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2B703D-3838-8C22-6EF3-E8C6CB063BCE}"/>
              </a:ext>
            </a:extLst>
          </p:cNvPr>
          <p:cNvSpPr txBox="1">
            <a:spLocks/>
          </p:cNvSpPr>
          <p:nvPr/>
        </p:nvSpPr>
        <p:spPr>
          <a:xfrm>
            <a:off x="7706764" y="137857"/>
            <a:ext cx="6116320" cy="9845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solidFill>
                  <a:schemeClr val="bg1"/>
                </a:solidFill>
              </a:rPr>
              <a:t>Section A: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Infants less than 6 months of age </a:t>
            </a:r>
          </a:p>
          <a:p>
            <a:r>
              <a:rPr lang="en-US" sz="2000">
                <a:solidFill>
                  <a:schemeClr val="bg1"/>
                </a:solidFill>
              </a:rPr>
              <a:t>at risk for poor growth and development </a:t>
            </a:r>
          </a:p>
        </p:txBody>
      </p:sp>
    </p:spTree>
    <p:extLst>
      <p:ext uri="{BB962C8B-B14F-4D97-AF65-F5344CB8AC3E}">
        <p14:creationId xmlns:p14="http://schemas.microsoft.com/office/powerpoint/2010/main" val="18302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38C42-2C74-E29C-7DE5-5DEFF9CEC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" y="365125"/>
            <a:ext cx="10996946" cy="732155"/>
          </a:xfrm>
        </p:spPr>
        <p:txBody>
          <a:bodyPr/>
          <a:lstStyle/>
          <a:p>
            <a:r>
              <a:rPr lang="en-US"/>
              <a:t>Summary of recommendations and GPS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84F8E-BD76-3FAE-090F-334A5DC7D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363" y="1096963"/>
            <a:ext cx="6741178" cy="4821872"/>
          </a:xfrm>
        </p:spPr>
        <p:txBody>
          <a:bodyPr vert="horz" lIns="0" tIns="0" rIns="0" bIns="0" rtlCol="0" anchor="t">
            <a:noAutofit/>
          </a:bodyPr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/>
              <a:t>Mothers/caregivers and infants receive</a:t>
            </a:r>
            <a:r>
              <a:rPr lang="en-US" sz="2400">
                <a:solidFill>
                  <a:schemeClr val="accent1"/>
                </a:solidFill>
              </a:rPr>
              <a:t> </a:t>
            </a:r>
            <a:r>
              <a:rPr lang="en-US" sz="2400" b="1">
                <a:solidFill>
                  <a:schemeClr val="accent1"/>
                </a:solidFill>
              </a:rPr>
              <a:t>regular care and monitoring </a:t>
            </a:r>
            <a:r>
              <a:rPr lang="en-US" sz="2400"/>
              <a:t>by health professionals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accent1"/>
                </a:solidFill>
              </a:rPr>
              <a:t>Criteria</a:t>
            </a:r>
            <a:r>
              <a:rPr lang="en-US" sz="2400">
                <a:solidFill>
                  <a:schemeClr val="accent1"/>
                </a:solidFill>
              </a:rPr>
              <a:t> </a:t>
            </a:r>
            <a:r>
              <a:rPr lang="en-US" sz="2400"/>
              <a:t>for: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Inpatient admission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Outpatient enrollment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In-depth assessment (IP/OP?)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/>
              <a:t>Reduced frequency of follow-up and final assessment at </a:t>
            </a:r>
            <a:r>
              <a:rPr lang="en-US" sz="2400" b="1">
                <a:solidFill>
                  <a:schemeClr val="accent1"/>
                </a:solidFill>
              </a:rPr>
              <a:t>6 months of age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/>
              <a:t>Comprehensive assessments of </a:t>
            </a:r>
            <a:r>
              <a:rPr lang="en-US" sz="2400" b="1">
                <a:solidFill>
                  <a:schemeClr val="accent1"/>
                </a:solidFill>
              </a:rPr>
              <a:t>breastfeeding</a:t>
            </a:r>
            <a:r>
              <a:rPr lang="en-US" sz="2400">
                <a:solidFill>
                  <a:schemeClr val="accent1"/>
                </a:solidFill>
              </a:rPr>
              <a:t> </a:t>
            </a:r>
            <a:r>
              <a:rPr lang="en-US" sz="2400" b="1">
                <a:solidFill>
                  <a:schemeClr val="accent1"/>
                </a:solidFill>
              </a:rPr>
              <a:t>challenges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accent1"/>
                </a:solidFill>
              </a:rPr>
              <a:t>Supplemental milk </a:t>
            </a:r>
            <a:r>
              <a:rPr lang="en-US" sz="2400"/>
              <a:t>– decisions and types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accent1"/>
                </a:solidFill>
              </a:rPr>
              <a:t>Maternal</a:t>
            </a:r>
            <a:r>
              <a:rPr lang="en-US" sz="2400">
                <a:solidFill>
                  <a:schemeClr val="accent1"/>
                </a:solidFill>
              </a:rPr>
              <a:t> </a:t>
            </a:r>
            <a:r>
              <a:rPr lang="en-US" sz="2400" b="1">
                <a:solidFill>
                  <a:schemeClr val="accent1"/>
                </a:solidFill>
              </a:rPr>
              <a:t>support</a:t>
            </a:r>
            <a:r>
              <a:rPr lang="en-US" sz="2400">
                <a:solidFill>
                  <a:schemeClr val="tx2"/>
                </a:solidFill>
              </a:rPr>
              <a:t> </a:t>
            </a:r>
            <a:r>
              <a:rPr lang="en-US" sz="2400"/>
              <a:t>for physical and mental health and well-being</a:t>
            </a:r>
          </a:p>
        </p:txBody>
      </p:sp>
      <p:pic>
        <p:nvPicPr>
          <p:cNvPr id="6" name="Picture 5" descr="A picture containing person, indoor, baby, toddler&#10;&#10;Description automatically generated">
            <a:extLst>
              <a:ext uri="{FF2B5EF4-FFF2-40B4-BE49-F238E27FC236}">
                <a16:creationId xmlns:a16="http://schemas.microsoft.com/office/drawing/2014/main" id="{164594C9-9C74-CBE1-67BA-D7E646ACDF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1084" y="1096963"/>
            <a:ext cx="3606553" cy="4821872"/>
          </a:xfrm>
          <a:prstGeom prst="rect">
            <a:avLst/>
          </a:prstGeom>
        </p:spPr>
      </p:pic>
      <p:sp>
        <p:nvSpPr>
          <p:cNvPr id="8" name="Rectangle: Rounded Corners 3">
            <a:extLst>
              <a:ext uri="{FF2B5EF4-FFF2-40B4-BE49-F238E27FC236}">
                <a16:creationId xmlns:a16="http://schemas.microsoft.com/office/drawing/2014/main" id="{48E20236-43E1-C541-7140-244057B3608F}"/>
              </a:ext>
            </a:extLst>
          </p:cNvPr>
          <p:cNvSpPr/>
          <p:nvPr/>
        </p:nvSpPr>
        <p:spPr>
          <a:xfrm rot="1260000">
            <a:off x="4092431" y="2501472"/>
            <a:ext cx="2653748" cy="37768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Medical problems defined</a:t>
            </a:r>
          </a:p>
        </p:txBody>
      </p:sp>
    </p:spTree>
    <p:extLst>
      <p:ext uri="{BB962C8B-B14F-4D97-AF65-F5344CB8AC3E}">
        <p14:creationId xmlns:p14="http://schemas.microsoft.com/office/powerpoint/2010/main" val="282481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BC196-A68D-907D-2160-12E5A63EBE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/>
              <a:t>Section B: </a:t>
            </a:r>
            <a:r>
              <a:rPr lang="en-US" sz="4400"/>
              <a:t>Severe acute malnutrition (SAM)</a:t>
            </a:r>
            <a:br>
              <a:rPr lang="en-US" sz="4400"/>
            </a:b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8898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EAAA4-92B9-3499-9F5C-6128BA076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" y="365125"/>
            <a:ext cx="10996946" cy="732155"/>
          </a:xfrm>
        </p:spPr>
        <p:txBody>
          <a:bodyPr/>
          <a:lstStyle/>
          <a:p>
            <a:r>
              <a:rPr lang="en-US"/>
              <a:t>A few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99CEA-9317-FE15-A285-AD58AA07D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80" y="1595120"/>
            <a:ext cx="10996946" cy="4216718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chemeClr val="accent1"/>
                </a:solidFill>
              </a:rPr>
              <a:t>Nutritional Supplementation </a:t>
            </a:r>
            <a:r>
              <a:rPr lang="en-GB" b="1">
                <a:solidFill>
                  <a:schemeClr val="accent1"/>
                </a:solidFill>
                <a:sym typeface="Wingdings" panose="05000000000000000000" pitchFamily="2" charset="2"/>
              </a:rPr>
              <a:t> MAM</a:t>
            </a:r>
          </a:p>
          <a:p>
            <a:r>
              <a:rPr lang="en-GB">
                <a:sym typeface="Wingdings" panose="05000000000000000000" pitchFamily="2" charset="2"/>
              </a:rPr>
              <a:t>We are supplementing a child with MAM’s diet to meet their full nutrient needs for recovery – not providing SFFs to meet their full needs.</a:t>
            </a:r>
          </a:p>
          <a:p>
            <a:endParaRPr lang="en-US"/>
          </a:p>
          <a:p>
            <a:r>
              <a:rPr lang="en-GB" b="1">
                <a:solidFill>
                  <a:schemeClr val="accent1"/>
                </a:solidFill>
              </a:rPr>
              <a:t>Nutritional Treatment </a:t>
            </a:r>
            <a:r>
              <a:rPr lang="en-GB" b="1">
                <a:solidFill>
                  <a:schemeClr val="accent1"/>
                </a:solidFill>
                <a:sym typeface="Wingdings" panose="05000000000000000000" pitchFamily="2" charset="2"/>
              </a:rPr>
              <a:t> SAM</a:t>
            </a:r>
            <a:endParaRPr lang="en-US" b="1">
              <a:solidFill>
                <a:schemeClr val="accent1"/>
              </a:solidFill>
            </a:endParaRPr>
          </a:p>
          <a:p>
            <a:r>
              <a:rPr lang="en-US"/>
              <a:t>We are providing RUTF in an amount to meet their full nutrient needs for recovery. We are treating them.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3D4F93D-CDEE-57EE-E0C4-497D975A8D9B}"/>
              </a:ext>
            </a:extLst>
          </p:cNvPr>
          <p:cNvGrpSpPr/>
          <p:nvPr/>
        </p:nvGrpSpPr>
        <p:grpSpPr>
          <a:xfrm>
            <a:off x="8188689" y="404719"/>
            <a:ext cx="3388631" cy="941481"/>
            <a:chOff x="8188689" y="404719"/>
            <a:chExt cx="3388631" cy="941481"/>
          </a:xfrm>
        </p:grpSpPr>
        <p:sp>
          <p:nvSpPr>
            <p:cNvPr id="4" name="Snip Diagonal Corner Rectangle 3">
              <a:extLst>
                <a:ext uri="{FF2B5EF4-FFF2-40B4-BE49-F238E27FC236}">
                  <a16:creationId xmlns:a16="http://schemas.microsoft.com/office/drawing/2014/main" id="{19B1F1D2-5AE6-B569-1CCC-36F56237D4D8}"/>
                </a:ext>
              </a:extLst>
            </p:cNvPr>
            <p:cNvSpPr/>
            <p:nvPr/>
          </p:nvSpPr>
          <p:spPr>
            <a:xfrm>
              <a:off x="8188689" y="404719"/>
              <a:ext cx="3388631" cy="941481"/>
            </a:xfrm>
            <a:prstGeom prst="snip2Diag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5FB6456-5691-35E3-4671-FBD553D585B5}"/>
                </a:ext>
              </a:extLst>
            </p:cNvPr>
            <p:cNvSpPr txBox="1"/>
            <p:nvPr/>
          </p:nvSpPr>
          <p:spPr>
            <a:xfrm>
              <a:off x="8324515" y="635615"/>
              <a:ext cx="3116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/>
                <a:t>Glossary!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209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2E88-BEEB-BB2A-103C-C14EF85C6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" y="365125"/>
            <a:ext cx="10996946" cy="732155"/>
          </a:xfrm>
        </p:spPr>
        <p:txBody>
          <a:bodyPr/>
          <a:lstStyle/>
          <a:p>
            <a:r>
              <a:rPr lang="en-US"/>
              <a:t>SAM: Summary of recommendations and GPS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C35B3-18C0-AE41-6B83-DBFFA7C90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80" y="1595120"/>
            <a:ext cx="10996946" cy="4216718"/>
          </a:xfrm>
        </p:spPr>
        <p:txBody>
          <a:bodyPr>
            <a:normAutofit fontScale="85000" lnSpcReduction="20000"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err="1"/>
              <a:t>Emphasising</a:t>
            </a:r>
            <a:r>
              <a:rPr lang="en-US"/>
              <a:t> importance of </a:t>
            </a:r>
            <a:r>
              <a:rPr lang="en-US">
                <a:solidFill>
                  <a:schemeClr val="accent1"/>
                </a:solidFill>
              </a:rPr>
              <a:t>triage</a:t>
            </a:r>
            <a:r>
              <a:rPr lang="en-US"/>
              <a:t> and overall </a:t>
            </a:r>
            <a:r>
              <a:rPr lang="en-US">
                <a:solidFill>
                  <a:schemeClr val="accent1"/>
                </a:solidFill>
              </a:rPr>
              <a:t>health assessment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/>
                </a:solidFill>
              </a:rPr>
              <a:t>Criteria </a:t>
            </a:r>
            <a:r>
              <a:rPr lang="en-US"/>
              <a:t>for:</a:t>
            </a:r>
          </a:p>
          <a:p>
            <a:pPr lvl="2"/>
            <a:r>
              <a:rPr lang="en-US"/>
              <a:t>Inpatient admission</a:t>
            </a:r>
          </a:p>
          <a:p>
            <a:pPr lvl="2"/>
            <a:r>
              <a:rPr lang="en-US"/>
              <a:t>Outpatient Enrollment</a:t>
            </a:r>
          </a:p>
          <a:p>
            <a:pPr lvl="2"/>
            <a:r>
              <a:rPr lang="en-US"/>
              <a:t>In-depth assessment (IP/OP?)</a:t>
            </a:r>
          </a:p>
          <a:p>
            <a:pPr lvl="2"/>
            <a:r>
              <a:rPr lang="en-US"/>
              <a:t>Transfer Inpatient to outpatient</a:t>
            </a:r>
          </a:p>
          <a:p>
            <a:pPr lvl="2"/>
            <a:r>
              <a:rPr lang="en-US"/>
              <a:t>Exit from nutritional treatment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/>
                </a:solidFill>
              </a:rPr>
              <a:t>Dehydration assessment </a:t>
            </a:r>
            <a:r>
              <a:rPr lang="en-US"/>
              <a:t>and type of </a:t>
            </a:r>
            <a:r>
              <a:rPr lang="en-US">
                <a:solidFill>
                  <a:schemeClr val="accent1"/>
                </a:solidFill>
              </a:rPr>
              <a:t>rehydration fluids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accent1"/>
                </a:solidFill>
              </a:rPr>
              <a:t>Hydrolysed</a:t>
            </a:r>
            <a:r>
              <a:rPr lang="en-US">
                <a:solidFill>
                  <a:schemeClr val="accent1"/>
                </a:solidFill>
              </a:rPr>
              <a:t> milks </a:t>
            </a:r>
            <a:r>
              <a:rPr lang="en-US"/>
              <a:t>(IP)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/>
                </a:solidFill>
              </a:rPr>
              <a:t>Quantity of RUTF </a:t>
            </a:r>
            <a:r>
              <a:rPr lang="en-US"/>
              <a:t>(constant or reduced)</a:t>
            </a:r>
          </a:p>
        </p:txBody>
      </p:sp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id="{7FD7FC9B-BF60-1E59-69E1-CCE840B3DADC}"/>
              </a:ext>
            </a:extLst>
          </p:cNvPr>
          <p:cNvSpPr/>
          <p:nvPr/>
        </p:nvSpPr>
        <p:spPr>
          <a:xfrm>
            <a:off x="2719619" y="2028557"/>
            <a:ext cx="2653748" cy="37768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Medical problems defined</a:t>
            </a:r>
          </a:p>
        </p:txBody>
      </p:sp>
    </p:spTree>
    <p:extLst>
      <p:ext uri="{BB962C8B-B14F-4D97-AF65-F5344CB8AC3E}">
        <p14:creationId xmlns:p14="http://schemas.microsoft.com/office/powerpoint/2010/main" val="176728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C7EE9-2402-DA58-6248-8E7312F2F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" y="365125"/>
            <a:ext cx="10996946" cy="732155"/>
          </a:xfrm>
        </p:spPr>
        <p:txBody>
          <a:bodyPr/>
          <a:lstStyle/>
          <a:p>
            <a:r>
              <a:rPr lang="en-US"/>
              <a:t>Housekeeping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DC40B-FD5E-A841-9827-414A8A12B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779" y="1413641"/>
            <a:ext cx="11327847" cy="4398197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ym typeface="Calibri"/>
              </a:rPr>
              <a:t>Please ask questions in the </a:t>
            </a:r>
            <a:r>
              <a:rPr lang="en-US" sz="2400">
                <a:solidFill>
                  <a:schemeClr val="accent1"/>
                </a:solidFill>
                <a:sym typeface="Calibri"/>
              </a:rPr>
              <a:t>Q&amp;A</a:t>
            </a:r>
            <a:r>
              <a:rPr lang="en-US" sz="2400">
                <a:sym typeface="Calibri"/>
              </a:rPr>
              <a:t> box and not in the chat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>
              <a:sym typeface="Calibri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ym typeface="Calibri"/>
              </a:rPr>
              <a:t>A recording of this webinar will be available in due course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>
              <a:sym typeface="Calibri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1"/>
                </a:solidFill>
                <a:sym typeface="Calibri"/>
              </a:rPr>
              <a:t>Translation</a:t>
            </a:r>
            <a:r>
              <a:rPr lang="en-US" sz="2400">
                <a:sym typeface="Calibri"/>
              </a:rPr>
              <a:t> is accessible by clicking the globe icon on the bottom of your screen.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ym typeface="Calibri"/>
              </a:rPr>
              <a:t>La</a:t>
            </a:r>
            <a:r>
              <a:rPr lang="en-US" sz="2400">
                <a:solidFill>
                  <a:schemeClr val="accent1"/>
                </a:solidFill>
                <a:sym typeface="Calibri"/>
              </a:rPr>
              <a:t> </a:t>
            </a:r>
            <a:r>
              <a:rPr lang="en-US" sz="2400" err="1">
                <a:solidFill>
                  <a:schemeClr val="accent1"/>
                </a:solidFill>
                <a:sym typeface="Calibri"/>
              </a:rPr>
              <a:t>traduction</a:t>
            </a:r>
            <a:r>
              <a:rPr lang="en-US" sz="2400">
                <a:sym typeface="Calibri"/>
              </a:rPr>
              <a:t> </a:t>
            </a:r>
            <a:r>
              <a:rPr lang="en-US" sz="2400" err="1">
                <a:sym typeface="Calibri"/>
              </a:rPr>
              <a:t>est</a:t>
            </a:r>
            <a:r>
              <a:rPr lang="en-US" sz="2400">
                <a:sym typeface="Calibri"/>
              </a:rPr>
              <a:t> accessible </a:t>
            </a:r>
            <a:r>
              <a:rPr lang="en-US" sz="2400" err="1">
                <a:sym typeface="Calibri"/>
              </a:rPr>
              <a:t>en</a:t>
            </a:r>
            <a:r>
              <a:rPr lang="en-US" sz="2400">
                <a:sym typeface="Calibri"/>
              </a:rPr>
              <a:t> </a:t>
            </a:r>
            <a:r>
              <a:rPr lang="en-US" sz="2400" err="1">
                <a:sym typeface="Calibri"/>
              </a:rPr>
              <a:t>cliquant</a:t>
            </a:r>
            <a:r>
              <a:rPr lang="en-US" sz="2400">
                <a:sym typeface="Calibri"/>
              </a:rPr>
              <a:t> sur </a:t>
            </a:r>
            <a:r>
              <a:rPr lang="en-US" sz="2400" err="1">
                <a:sym typeface="Calibri"/>
              </a:rPr>
              <a:t>l'icône</a:t>
            </a:r>
            <a:r>
              <a:rPr lang="en-US" sz="2400">
                <a:sym typeface="Calibri"/>
              </a:rPr>
              <a:t> du globe </a:t>
            </a:r>
            <a:r>
              <a:rPr lang="en-US" sz="2400" err="1">
                <a:sym typeface="Calibri"/>
              </a:rPr>
              <a:t>terrestre</a:t>
            </a:r>
            <a:r>
              <a:rPr lang="en-US" sz="2400">
                <a:sym typeface="Calibri"/>
              </a:rPr>
              <a:t> au bas de </a:t>
            </a:r>
            <a:r>
              <a:rPr lang="en-US" sz="2400" err="1">
                <a:sym typeface="Calibri"/>
              </a:rPr>
              <a:t>votre</a:t>
            </a:r>
            <a:r>
              <a:rPr lang="en-US" sz="2400">
                <a:sym typeface="Calibri"/>
              </a:rPr>
              <a:t> </a:t>
            </a:r>
            <a:r>
              <a:rPr lang="en-US" sz="2400" err="1">
                <a:sym typeface="Calibri"/>
              </a:rPr>
              <a:t>écran</a:t>
            </a:r>
            <a:r>
              <a:rPr lang="en-US" sz="2400">
                <a:sym typeface="Calibri"/>
              </a:rPr>
              <a:t>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ym typeface="Calibri"/>
              </a:rPr>
              <a:t>Se </a:t>
            </a:r>
            <a:r>
              <a:rPr lang="en-US" sz="2400" err="1">
                <a:sym typeface="Calibri"/>
              </a:rPr>
              <a:t>puede</a:t>
            </a:r>
            <a:r>
              <a:rPr lang="en-US" sz="2400">
                <a:sym typeface="Calibri"/>
              </a:rPr>
              <a:t> acceder a la </a:t>
            </a:r>
            <a:r>
              <a:rPr lang="en-US" sz="2400" err="1">
                <a:solidFill>
                  <a:schemeClr val="accent1"/>
                </a:solidFill>
                <a:sym typeface="Calibri"/>
              </a:rPr>
              <a:t>traducción</a:t>
            </a:r>
            <a:r>
              <a:rPr lang="en-US" sz="2400">
                <a:sym typeface="Calibri"/>
              </a:rPr>
              <a:t> </a:t>
            </a:r>
            <a:r>
              <a:rPr lang="en-US" sz="2400" err="1">
                <a:sym typeface="Calibri"/>
              </a:rPr>
              <a:t>haciendo</a:t>
            </a:r>
            <a:r>
              <a:rPr lang="en-US" sz="2400">
                <a:sym typeface="Calibri"/>
              </a:rPr>
              <a:t> </a:t>
            </a:r>
            <a:r>
              <a:rPr lang="en-US" sz="2400" err="1">
                <a:sym typeface="Calibri"/>
              </a:rPr>
              <a:t>clic</a:t>
            </a:r>
            <a:r>
              <a:rPr lang="en-US" sz="2400">
                <a:sym typeface="Calibri"/>
              </a:rPr>
              <a:t> </a:t>
            </a:r>
            <a:r>
              <a:rPr lang="en-US" sz="2400" err="1">
                <a:sym typeface="Calibri"/>
              </a:rPr>
              <a:t>en</a:t>
            </a:r>
            <a:r>
              <a:rPr lang="en-US" sz="2400">
                <a:sym typeface="Calibri"/>
              </a:rPr>
              <a:t> </a:t>
            </a:r>
            <a:r>
              <a:rPr lang="en-US" sz="2400" err="1">
                <a:sym typeface="Calibri"/>
              </a:rPr>
              <a:t>el</a:t>
            </a:r>
            <a:r>
              <a:rPr lang="en-US" sz="2400">
                <a:sym typeface="Calibri"/>
              </a:rPr>
              <a:t> </a:t>
            </a:r>
            <a:r>
              <a:rPr lang="en-US" sz="2400" err="1">
                <a:sym typeface="Calibri"/>
              </a:rPr>
              <a:t>icono</a:t>
            </a:r>
            <a:r>
              <a:rPr lang="en-US" sz="2400">
                <a:sym typeface="Calibri"/>
              </a:rPr>
              <a:t> del </a:t>
            </a:r>
            <a:r>
              <a:rPr lang="en-US" sz="2400" err="1">
                <a:sym typeface="Calibri"/>
              </a:rPr>
              <a:t>globo</a:t>
            </a:r>
            <a:r>
              <a:rPr lang="en-US" sz="2400">
                <a:sym typeface="Calibri"/>
              </a:rPr>
              <a:t> </a:t>
            </a:r>
            <a:r>
              <a:rPr lang="en-US" sz="2400" err="1">
                <a:sym typeface="Calibri"/>
              </a:rPr>
              <a:t>en</a:t>
            </a:r>
            <a:r>
              <a:rPr lang="en-US" sz="2400">
                <a:sym typeface="Calibri"/>
              </a:rPr>
              <a:t> la </a:t>
            </a:r>
            <a:r>
              <a:rPr lang="en-US" sz="2400" err="1">
                <a:sym typeface="Calibri"/>
              </a:rPr>
              <a:t>parte</a:t>
            </a:r>
            <a:r>
              <a:rPr lang="en-US" sz="2400">
                <a:sym typeface="Calibri"/>
              </a:rPr>
              <a:t> inferior de la </a:t>
            </a:r>
            <a:r>
              <a:rPr lang="en-US" sz="2400" err="1">
                <a:sym typeface="Calibri"/>
              </a:rPr>
              <a:t>pantalla</a:t>
            </a:r>
            <a:r>
              <a:rPr lang="en-US" sz="2400">
                <a:sym typeface="Calibri"/>
              </a:rPr>
              <a:t>.</a:t>
            </a:r>
          </a:p>
        </p:txBody>
      </p:sp>
      <p:pic>
        <p:nvPicPr>
          <p:cNvPr id="7" name="Google Shape;37;p1">
            <a:extLst>
              <a:ext uri="{FF2B5EF4-FFF2-40B4-BE49-F238E27FC236}">
                <a16:creationId xmlns:a16="http://schemas.microsoft.com/office/drawing/2014/main" id="{C0736371-F0C0-E681-6CB6-379B2080F6A3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3687" y="4522374"/>
            <a:ext cx="5177742" cy="740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8;p1">
            <a:extLst>
              <a:ext uri="{FF2B5EF4-FFF2-40B4-BE49-F238E27FC236}">
                <a16:creationId xmlns:a16="http://schemas.microsoft.com/office/drawing/2014/main" id="{F95ED3A0-7FEA-3468-34C4-033AD2C1582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25938" y="4415638"/>
            <a:ext cx="3217749" cy="1396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54A16E9-5403-0501-D6F8-8A14443C6884}"/>
              </a:ext>
            </a:extLst>
          </p:cNvPr>
          <p:cNvCxnSpPr/>
          <p:nvPr/>
        </p:nvCxnSpPr>
        <p:spPr>
          <a:xfrm>
            <a:off x="1618593" y="4892468"/>
            <a:ext cx="1965435" cy="55189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725361BA-EB31-43F3-BF35-A749CBEFDE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394" y="6116577"/>
            <a:ext cx="1186898" cy="73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54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BC196-A68D-907D-2160-12E5A63EBE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5039" y="1122362"/>
            <a:ext cx="6413169" cy="3165157"/>
          </a:xfrm>
        </p:spPr>
        <p:txBody>
          <a:bodyPr/>
          <a:lstStyle/>
          <a:p>
            <a:r>
              <a:rPr lang="en-US" b="1"/>
              <a:t>Section B: </a:t>
            </a:r>
            <a:r>
              <a:rPr lang="en-US" sz="4400"/>
              <a:t>Moderate acute malnutrition (MAM)</a:t>
            </a:r>
            <a:br>
              <a:rPr lang="en-US" sz="4400"/>
            </a:b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7056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E8A0B-5B3A-EB54-B257-6FA8ED586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Priorities for moderate wasting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F89B621-D513-27DB-509D-84994929D7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8399262"/>
              </p:ext>
            </p:extLst>
          </p:nvPr>
        </p:nvGraphicFramePr>
        <p:xfrm>
          <a:off x="2670010" y="1183988"/>
          <a:ext cx="6851979" cy="4728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Arrow: Circular 5">
            <a:extLst>
              <a:ext uri="{FF2B5EF4-FFF2-40B4-BE49-F238E27FC236}">
                <a16:creationId xmlns:a16="http://schemas.microsoft.com/office/drawing/2014/main" id="{BE589FEC-A1C7-BB61-6C33-2D0264BDB67F}"/>
              </a:ext>
            </a:extLst>
          </p:cNvPr>
          <p:cNvSpPr/>
          <p:nvPr/>
        </p:nvSpPr>
        <p:spPr>
          <a:xfrm rot="8777613">
            <a:off x="7425911" y="3394249"/>
            <a:ext cx="2247172" cy="2067339"/>
          </a:xfrm>
          <a:prstGeom prst="circularArrow">
            <a:avLst>
              <a:gd name="adj1" fmla="val 5140"/>
              <a:gd name="adj2" fmla="val 1142319"/>
              <a:gd name="adj3" fmla="val 20220504"/>
              <a:gd name="adj4" fmla="val 8692058"/>
              <a:gd name="adj5" fmla="val 113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8AB01F-02DE-45DE-53B0-68C55009EDCF}"/>
              </a:ext>
            </a:extLst>
          </p:cNvPr>
          <p:cNvSpPr txBox="1"/>
          <p:nvPr/>
        </p:nvSpPr>
        <p:spPr>
          <a:xfrm>
            <a:off x="9302265" y="3316926"/>
            <a:ext cx="1586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9CDE"/>
                </a:solidFill>
              </a:rPr>
              <a:t>IF NOT POSSIBLE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0C6D524-1559-F781-308B-C783D6867A0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1100" y="279398"/>
            <a:ext cx="1586380" cy="1522314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15AED1B-17FC-D59F-EB1B-84196C5AFBF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2265" y="220361"/>
            <a:ext cx="1394924" cy="145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67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98746-C0EC-6880-55BB-80B1C6EF9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" y="365125"/>
            <a:ext cx="10996946" cy="732155"/>
          </a:xfrm>
        </p:spPr>
        <p:txBody>
          <a:bodyPr/>
          <a:lstStyle/>
          <a:p>
            <a:r>
              <a:rPr lang="en-US"/>
              <a:t>MAM: Summary of recommendations and GPS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C652E-0337-0879-3DA9-787A8A989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27" y="1320641"/>
            <a:ext cx="10996946" cy="4216718"/>
          </a:xfrm>
        </p:spPr>
        <p:txBody>
          <a:bodyPr>
            <a:noAutofit/>
          </a:bodyPr>
          <a:lstStyle/>
          <a:p>
            <a:pPr marL="457200" indent="-457200">
              <a:spcBef>
                <a:spcPts val="3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accent1"/>
                </a:solidFill>
              </a:rPr>
              <a:t>Not all </a:t>
            </a:r>
            <a:r>
              <a:rPr lang="en-US" sz="2000"/>
              <a:t>children with MAM need a specially formulated food (SFF) to supplement their diet.</a:t>
            </a:r>
          </a:p>
          <a:p>
            <a:pPr marL="457200" indent="-457200">
              <a:spcBef>
                <a:spcPts val="3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accent1"/>
                </a:solidFill>
              </a:rPr>
              <a:t>All</a:t>
            </a:r>
            <a:r>
              <a:rPr lang="en-US" sz="2000"/>
              <a:t> children with MAM need a </a:t>
            </a:r>
            <a:r>
              <a:rPr lang="en-US" sz="2000" b="1">
                <a:solidFill>
                  <a:schemeClr val="accent1"/>
                </a:solidFill>
              </a:rPr>
              <a:t>health assessment </a:t>
            </a:r>
            <a:r>
              <a:rPr lang="en-US" sz="2000"/>
              <a:t>to rule out medical problems that could be the cause or main driver of the MAM.</a:t>
            </a:r>
          </a:p>
          <a:p>
            <a:pPr marL="457200" indent="-457200">
              <a:spcBef>
                <a:spcPts val="3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accent1"/>
                </a:solidFill>
              </a:rPr>
              <a:t>All</a:t>
            </a:r>
            <a:r>
              <a:rPr lang="en-US" sz="2000"/>
              <a:t> children with MAM need </a:t>
            </a:r>
            <a:r>
              <a:rPr lang="en-US" sz="2000" b="1">
                <a:solidFill>
                  <a:schemeClr val="accent1"/>
                </a:solidFill>
              </a:rPr>
              <a:t>access to a nutrient-dense home diet </a:t>
            </a:r>
            <a:r>
              <a:rPr lang="en-US" sz="2000"/>
              <a:t>to meet their energetic and nutrient needs.</a:t>
            </a:r>
          </a:p>
          <a:p>
            <a:pPr marL="457200" indent="-457200">
              <a:spcBef>
                <a:spcPts val="3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accent1"/>
                </a:solidFill>
              </a:rPr>
              <a:t>Some</a:t>
            </a:r>
            <a:r>
              <a:rPr lang="en-US" sz="2000"/>
              <a:t> children with MAM have </a:t>
            </a:r>
            <a:r>
              <a:rPr lang="en-US" sz="2000" b="1">
                <a:solidFill>
                  <a:schemeClr val="accent1"/>
                </a:solidFill>
              </a:rPr>
              <a:t>risk factors </a:t>
            </a:r>
            <a:r>
              <a:rPr lang="en-US" sz="2000"/>
              <a:t>which make them more likely to die or not recover than others. </a:t>
            </a:r>
          </a:p>
          <a:p>
            <a:pPr marL="457200" indent="-457200">
              <a:spcBef>
                <a:spcPts val="3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/>
              <a:t>These risk factors are related to whether they live in a </a:t>
            </a:r>
            <a:r>
              <a:rPr lang="en-US" sz="2000" b="1">
                <a:solidFill>
                  <a:schemeClr val="accent1"/>
                </a:solidFill>
              </a:rPr>
              <a:t>high-risk context</a:t>
            </a:r>
            <a:r>
              <a:rPr lang="en-US" sz="2000" b="1">
                <a:solidFill>
                  <a:schemeClr val="tx2"/>
                </a:solidFill>
              </a:rPr>
              <a:t> </a:t>
            </a:r>
            <a:r>
              <a:rPr lang="en-US" sz="2000"/>
              <a:t>(such as </a:t>
            </a:r>
            <a:r>
              <a:rPr lang="en-US" sz="2000" b="1">
                <a:solidFill>
                  <a:schemeClr val="accent1"/>
                </a:solidFill>
              </a:rPr>
              <a:t>humanitarian crises</a:t>
            </a:r>
            <a:r>
              <a:rPr lang="en-US" sz="2000"/>
              <a:t>) as well as specific </a:t>
            </a:r>
            <a:r>
              <a:rPr lang="en-US" sz="2000" b="1">
                <a:solidFill>
                  <a:schemeClr val="accent1"/>
                </a:solidFill>
              </a:rPr>
              <a:t>individual</a:t>
            </a:r>
            <a:r>
              <a:rPr lang="en-US" sz="2000"/>
              <a:t> or </a:t>
            </a:r>
            <a:r>
              <a:rPr lang="en-US" sz="2000" b="1">
                <a:solidFill>
                  <a:schemeClr val="accent1"/>
                </a:solidFill>
              </a:rPr>
              <a:t>social</a:t>
            </a:r>
            <a:r>
              <a:rPr lang="en-US" sz="2000"/>
              <a:t> factors.</a:t>
            </a:r>
          </a:p>
          <a:p>
            <a:pPr marL="457200" indent="-457200">
              <a:spcBef>
                <a:spcPts val="3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/>
              <a:t>These factors can be used to consider which children with MAM should be </a:t>
            </a:r>
            <a:r>
              <a:rPr lang="en-US" sz="2000" b="1">
                <a:solidFill>
                  <a:schemeClr val="accent1"/>
                </a:solidFill>
              </a:rPr>
              <a:t>prioritized to receive SFFs </a:t>
            </a:r>
            <a:r>
              <a:rPr lang="en-US" sz="2000"/>
              <a:t>to supplement their home diet.</a:t>
            </a:r>
          </a:p>
          <a:p>
            <a:pPr marL="457200" indent="-457200">
              <a:spcBef>
                <a:spcPts val="3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accent1"/>
                </a:solidFill>
              </a:rPr>
              <a:t>SFFs</a:t>
            </a:r>
            <a:r>
              <a:rPr lang="en-US" sz="2000"/>
              <a:t> can be </a:t>
            </a:r>
            <a:r>
              <a:rPr lang="en-US" sz="2000" b="1">
                <a:solidFill>
                  <a:schemeClr val="accent1"/>
                </a:solidFill>
              </a:rPr>
              <a:t>RUTF, RUSF </a:t>
            </a:r>
            <a:r>
              <a:rPr lang="en-US" sz="2000"/>
              <a:t>or an </a:t>
            </a:r>
            <a:r>
              <a:rPr lang="en-US" sz="2000" b="1">
                <a:solidFill>
                  <a:schemeClr val="accent1"/>
                </a:solidFill>
              </a:rPr>
              <a:t>improved fortified blended food.</a:t>
            </a:r>
          </a:p>
          <a:p>
            <a:pPr marL="457200" indent="-457200">
              <a:spcBef>
                <a:spcPts val="3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accent1"/>
                </a:solidFill>
              </a:rPr>
              <a:t>All</a:t>
            </a:r>
            <a:r>
              <a:rPr lang="en-US" sz="2000"/>
              <a:t> children 6-59m with MAM need ≈</a:t>
            </a:r>
            <a:r>
              <a:rPr lang="en-US" sz="2000" b="1">
                <a:solidFill>
                  <a:schemeClr val="accent1"/>
                </a:solidFill>
              </a:rPr>
              <a:t>100-130kcal/kg/day </a:t>
            </a:r>
            <a:r>
              <a:rPr lang="en-US" sz="2000"/>
              <a:t>to recover from MAM (non-malnourished ≈ 80kcal/kg/d). </a:t>
            </a:r>
            <a:r>
              <a:rPr lang="en-US" sz="2000" b="1">
                <a:solidFill>
                  <a:schemeClr val="accent1"/>
                </a:solidFill>
              </a:rPr>
              <a:t>40-60%</a:t>
            </a:r>
            <a:r>
              <a:rPr lang="en-US" sz="2000" b="1">
                <a:solidFill>
                  <a:schemeClr val="tx2"/>
                </a:solidFill>
              </a:rPr>
              <a:t> </a:t>
            </a:r>
            <a:r>
              <a:rPr lang="en-US" sz="2000"/>
              <a:t>of this should be covered by a SFF (if giving a SFF).</a:t>
            </a:r>
          </a:p>
        </p:txBody>
      </p:sp>
    </p:spTree>
    <p:extLst>
      <p:ext uri="{BB962C8B-B14F-4D97-AF65-F5344CB8AC3E}">
        <p14:creationId xmlns:p14="http://schemas.microsoft.com/office/powerpoint/2010/main" val="109873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98746-C0EC-6880-55BB-80B1C6EF9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" y="365125"/>
            <a:ext cx="10996946" cy="732155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EF483AD-968D-B5D2-77B1-7DE41FA16A1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8600" y="195943"/>
          <a:ext cx="11734799" cy="58140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734799">
                  <a:extLst>
                    <a:ext uri="{9D8B030D-6E8A-4147-A177-3AD203B41FA5}">
                      <a16:colId xmlns:a16="http://schemas.microsoft.com/office/drawing/2014/main" val="4244953616"/>
                    </a:ext>
                  </a:extLst>
                </a:gridCol>
              </a:tblGrid>
              <a:tr h="488404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MAM: Summary of recommendations and GPS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177478"/>
                  </a:ext>
                </a:extLst>
              </a:tr>
              <a:tr h="4884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1"/>
                          </a:solidFill>
                        </a:rPr>
                        <a:t>Not all </a:t>
                      </a:r>
                      <a:r>
                        <a:rPr lang="en-US" sz="1800" dirty="0"/>
                        <a:t>children with MAM need a specially formulated food (SFF) to supplement their diet.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20638"/>
                  </a:ext>
                </a:extLst>
              </a:tr>
              <a:tr h="8429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1"/>
                          </a:solidFill>
                        </a:rPr>
                        <a:t>All</a:t>
                      </a:r>
                      <a:r>
                        <a:rPr lang="en-US" sz="1800" dirty="0"/>
                        <a:t> children with MAM need a </a:t>
                      </a:r>
                      <a:r>
                        <a:rPr lang="en-US" sz="1800" b="1" dirty="0">
                          <a:solidFill>
                            <a:schemeClr val="accent1"/>
                          </a:solidFill>
                        </a:rPr>
                        <a:t>health assessment </a:t>
                      </a:r>
                      <a:r>
                        <a:rPr lang="en-US" sz="1800" dirty="0"/>
                        <a:t>to rule out medical problems that could be the cause or main driver of the MAM.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466455"/>
                  </a:ext>
                </a:extLst>
              </a:tr>
              <a:tr h="4884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1"/>
                          </a:solidFill>
                        </a:rPr>
                        <a:t>All</a:t>
                      </a:r>
                      <a:r>
                        <a:rPr lang="en-US" sz="1800" dirty="0"/>
                        <a:t> children with MAM need </a:t>
                      </a:r>
                      <a:r>
                        <a:rPr lang="en-US" sz="1800" b="1" dirty="0">
                          <a:solidFill>
                            <a:schemeClr val="accent1"/>
                          </a:solidFill>
                        </a:rPr>
                        <a:t>access to a nutrient-dense home diet </a:t>
                      </a:r>
                      <a:r>
                        <a:rPr lang="en-US" sz="1800" dirty="0"/>
                        <a:t>to meet their energetic and nutrient needs.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766993"/>
                  </a:ext>
                </a:extLst>
              </a:tr>
              <a:tr h="4884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1"/>
                          </a:solidFill>
                        </a:rPr>
                        <a:t>Some</a:t>
                      </a:r>
                      <a:r>
                        <a:rPr lang="en-US" sz="1800" dirty="0"/>
                        <a:t> children with MAM have </a:t>
                      </a:r>
                      <a:r>
                        <a:rPr lang="en-US" sz="1800" b="1" dirty="0">
                          <a:solidFill>
                            <a:schemeClr val="accent1"/>
                          </a:solidFill>
                        </a:rPr>
                        <a:t>risk factors </a:t>
                      </a:r>
                      <a:r>
                        <a:rPr lang="en-US" sz="1800" dirty="0"/>
                        <a:t>which make them more likely to die or not recover than others.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800483"/>
                  </a:ext>
                </a:extLst>
              </a:tr>
              <a:tr h="8429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These risk factors are related to whether they live in a </a:t>
                      </a:r>
                      <a:r>
                        <a:rPr lang="en-US" sz="1800" b="1" dirty="0">
                          <a:solidFill>
                            <a:schemeClr val="accent1"/>
                          </a:solidFill>
                        </a:rPr>
                        <a:t>high-risk context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800" dirty="0"/>
                        <a:t>(such as </a:t>
                      </a:r>
                      <a:r>
                        <a:rPr lang="en-US" sz="1800" b="1" dirty="0">
                          <a:solidFill>
                            <a:schemeClr val="accent1"/>
                          </a:solidFill>
                        </a:rPr>
                        <a:t>humanitarian crises</a:t>
                      </a:r>
                      <a:r>
                        <a:rPr lang="en-US" sz="1800" dirty="0"/>
                        <a:t>) as well as specific </a:t>
                      </a:r>
                      <a:r>
                        <a:rPr lang="en-US" sz="1800" b="1" dirty="0">
                          <a:solidFill>
                            <a:schemeClr val="accent1"/>
                          </a:solidFill>
                        </a:rPr>
                        <a:t>individual</a:t>
                      </a:r>
                      <a:r>
                        <a:rPr lang="en-US" sz="1800" dirty="0"/>
                        <a:t> or </a:t>
                      </a:r>
                      <a:r>
                        <a:rPr lang="en-US" sz="1800" b="1" dirty="0">
                          <a:solidFill>
                            <a:schemeClr val="accent1"/>
                          </a:solidFill>
                        </a:rPr>
                        <a:t>social</a:t>
                      </a:r>
                      <a:r>
                        <a:rPr lang="en-US" sz="1800" dirty="0"/>
                        <a:t> factors.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018648"/>
                  </a:ext>
                </a:extLst>
              </a:tr>
              <a:tr h="8429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These factors can be used to consider which children with MAM should be </a:t>
                      </a:r>
                      <a:r>
                        <a:rPr lang="en-US" sz="1800" b="1" dirty="0">
                          <a:solidFill>
                            <a:schemeClr val="accent1"/>
                          </a:solidFill>
                        </a:rPr>
                        <a:t>prioritized to receive SFFs </a:t>
                      </a:r>
                      <a:r>
                        <a:rPr lang="en-US" sz="1800" dirty="0"/>
                        <a:t>to supplement their home diet.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52444"/>
                  </a:ext>
                </a:extLst>
              </a:tr>
              <a:tr h="4884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1"/>
                          </a:solidFill>
                        </a:rPr>
                        <a:t>SFFs</a:t>
                      </a:r>
                      <a:r>
                        <a:rPr lang="en-US" sz="1800" dirty="0"/>
                        <a:t> can be </a:t>
                      </a:r>
                      <a:r>
                        <a:rPr lang="en-US" sz="1800" b="1" dirty="0">
                          <a:solidFill>
                            <a:schemeClr val="accent1"/>
                          </a:solidFill>
                        </a:rPr>
                        <a:t>RUTF, RUSF </a:t>
                      </a:r>
                      <a:r>
                        <a:rPr lang="en-US" sz="1800" dirty="0"/>
                        <a:t>or an </a:t>
                      </a:r>
                      <a:r>
                        <a:rPr lang="en-US" sz="1800" b="1" dirty="0">
                          <a:solidFill>
                            <a:schemeClr val="accent1"/>
                          </a:solidFill>
                        </a:rPr>
                        <a:t>improved fortified blended food.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473619"/>
                  </a:ext>
                </a:extLst>
              </a:tr>
              <a:tr h="8429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1"/>
                          </a:solidFill>
                        </a:rPr>
                        <a:t>All</a:t>
                      </a:r>
                      <a:r>
                        <a:rPr lang="en-US" sz="1800" dirty="0"/>
                        <a:t> children 6-59m with MAM need ≈</a:t>
                      </a:r>
                      <a:r>
                        <a:rPr lang="en-US" sz="1800" b="1" dirty="0">
                          <a:solidFill>
                            <a:schemeClr val="accent1"/>
                          </a:solidFill>
                        </a:rPr>
                        <a:t>100-130kcal/kg/day </a:t>
                      </a:r>
                      <a:r>
                        <a:rPr lang="en-US" sz="1800" dirty="0"/>
                        <a:t>to recover from MAM (non-malnourished ≈ 80kcal/kg/d). </a:t>
                      </a:r>
                      <a:r>
                        <a:rPr lang="en-US" sz="1800" b="1" dirty="0">
                          <a:solidFill>
                            <a:schemeClr val="accent1"/>
                          </a:solidFill>
                        </a:rPr>
                        <a:t>40-60%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800" dirty="0"/>
                        <a:t>of this should be covered by a SFF (if giving a SFF).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97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713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DDE8-AE1F-21D1-D204-7B18E00C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Shift in focus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313B1C9-57FD-3C55-4E12-2EB6A620A15F}"/>
              </a:ext>
            </a:extLst>
          </p:cNvPr>
          <p:cNvSpPr/>
          <p:nvPr/>
        </p:nvSpPr>
        <p:spPr>
          <a:xfrm>
            <a:off x="616023" y="1595119"/>
            <a:ext cx="3490242" cy="421671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1" tIns="843344" rIns="177435" bIns="843345" numCol="1" spcCol="1270" anchor="ctr" anchorCtr="0">
            <a:noAutofit/>
          </a:bodyPr>
          <a:lstStyle/>
          <a:p>
            <a:pPr marL="0" lvl="0" indent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/>
              <a:t>We are not ‘treating MAM’ – need to shift our language, policies and protocols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1A146CD0-A1F5-9E1E-864A-C1AFDD831563}"/>
              </a:ext>
            </a:extLst>
          </p:cNvPr>
          <p:cNvSpPr/>
          <p:nvPr/>
        </p:nvSpPr>
        <p:spPr>
          <a:xfrm>
            <a:off x="4368032" y="1595119"/>
            <a:ext cx="3490242" cy="421671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276193"/>
              <a:satOff val="4971"/>
              <a:lumOff val="19215"/>
              <a:alphaOff val="0"/>
            </a:schemeClr>
          </a:fillRef>
          <a:effectRef idx="0">
            <a:schemeClr val="accent3">
              <a:hueOff val="2276193"/>
              <a:satOff val="4971"/>
              <a:lumOff val="192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1" tIns="843344" rIns="177435" bIns="843345" numCol="1" spcCol="1270" anchor="ctr" anchorCtr="0">
            <a:noAutofit/>
          </a:bodyPr>
          <a:lstStyle/>
          <a:p>
            <a:pPr marL="0" lvl="0" indent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/>
              <a:t>We are supplementing only 40-60% of the child’s needs – WE NEED TO ENSURE THE OTHER 60-40% IS COVERED! 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BB0A8438-3333-8362-8956-11DBC255453E}"/>
              </a:ext>
            </a:extLst>
          </p:cNvPr>
          <p:cNvSpPr/>
          <p:nvPr/>
        </p:nvSpPr>
        <p:spPr>
          <a:xfrm>
            <a:off x="8120041" y="1595119"/>
            <a:ext cx="3490242" cy="421671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552386"/>
              <a:satOff val="9942"/>
              <a:lumOff val="38431"/>
              <a:alphaOff val="0"/>
            </a:schemeClr>
          </a:fillRef>
          <a:effectRef idx="0">
            <a:schemeClr val="accent3">
              <a:hueOff val="4552386"/>
              <a:satOff val="9942"/>
              <a:lumOff val="3843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1" tIns="843344" rIns="177435" bIns="843345" numCol="1" spcCol="1270" anchor="ctr" anchorCtr="0">
            <a:noAutofit/>
          </a:bodyPr>
          <a:lstStyle/>
          <a:p>
            <a:pPr marL="0" lvl="0" indent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/>
              <a:t>The most sustainable approach is LOCAL/HOME FOODS </a:t>
            </a:r>
            <a:r>
              <a:rPr lang="en-US" sz="2800" kern="1200">
                <a:sym typeface="Wingdings" pitchFamily="2" charset="2"/>
              </a:rPr>
              <a:t></a:t>
            </a:r>
            <a:r>
              <a:rPr lang="en-US" sz="2800" kern="1200"/>
              <a:t> GAP PARTNERS AND FRAMEWORK!</a:t>
            </a:r>
          </a:p>
        </p:txBody>
      </p:sp>
    </p:spTree>
    <p:extLst>
      <p:ext uri="{BB962C8B-B14F-4D97-AF65-F5344CB8AC3E}">
        <p14:creationId xmlns:p14="http://schemas.microsoft.com/office/powerpoint/2010/main" val="115691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CBDF-B454-107B-933D-724929163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10839654" cy="1296407"/>
          </a:xfrm>
        </p:spPr>
        <p:txBody>
          <a:bodyPr>
            <a:normAutofit/>
          </a:bodyPr>
          <a:lstStyle/>
          <a:p>
            <a:r>
              <a:rPr lang="en-US"/>
              <a:t>What advice can we give for a nutrient-dense home diet?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DE5851-4E23-869A-8885-3EF880A614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2138" y="1013328"/>
            <a:ext cx="4107724" cy="48437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366413-161E-237D-BD94-6173BF60298B}"/>
              </a:ext>
            </a:extLst>
          </p:cNvPr>
          <p:cNvSpPr txBox="1"/>
          <p:nvPr/>
        </p:nvSpPr>
        <p:spPr>
          <a:xfrm>
            <a:off x="8547548" y="5108370"/>
            <a:ext cx="32636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 Health Organisation. </a:t>
            </a:r>
            <a:r>
              <a:rPr lang="en-US" sz="12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note: supplementary foods for the management of moderate acute malnutrition in infants and children 6–59 months of age</a:t>
            </a: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2012</a:t>
            </a:r>
            <a:endParaRPr lang="en-US" sz="1200"/>
          </a:p>
        </p:txBody>
      </p:sp>
      <p:sp>
        <p:nvSpPr>
          <p:cNvPr id="6" name="Speech Bubble: Oval 8">
            <a:extLst>
              <a:ext uri="{FF2B5EF4-FFF2-40B4-BE49-F238E27FC236}">
                <a16:creationId xmlns:a16="http://schemas.microsoft.com/office/drawing/2014/main" id="{A168D4DA-E0C9-B641-15FA-490EFBD24397}"/>
              </a:ext>
            </a:extLst>
          </p:cNvPr>
          <p:cNvSpPr/>
          <p:nvPr/>
        </p:nvSpPr>
        <p:spPr>
          <a:xfrm>
            <a:off x="6697393" y="1000881"/>
            <a:ext cx="4214191" cy="3625396"/>
          </a:xfrm>
          <a:prstGeom prst="wedgeEllipseCallout">
            <a:avLst/>
          </a:prstGeom>
          <a:solidFill>
            <a:schemeClr val="accent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2"/>
                </a:solidFill>
              </a:rPr>
              <a:t>Energy:</a:t>
            </a:r>
          </a:p>
          <a:p>
            <a:pPr algn="ctr"/>
            <a:r>
              <a:rPr lang="en-US" sz="2400" b="1"/>
              <a:t>Total </a:t>
            </a:r>
            <a:r>
              <a:rPr lang="en-US" sz="2400" b="1">
                <a:solidFill>
                  <a:schemeClr val="bg1"/>
                </a:solidFill>
              </a:rPr>
              <a:t>daily energy requirements  </a:t>
            </a:r>
          </a:p>
          <a:p>
            <a:pPr algn="ctr"/>
            <a:r>
              <a:rPr lang="en-US" sz="2400" b="1">
                <a:solidFill>
                  <a:schemeClr val="bg1"/>
                </a:solidFill>
              </a:rPr>
              <a:t>100-130 kcal/kg/day to recover</a:t>
            </a:r>
          </a:p>
          <a:p>
            <a:pPr algn="ctr"/>
            <a:r>
              <a:rPr lang="en-US" sz="2400" b="1">
                <a:solidFill>
                  <a:schemeClr val="accent2"/>
                </a:solidFill>
              </a:rPr>
              <a:t>Nutrients:</a:t>
            </a:r>
          </a:p>
          <a:p>
            <a:pPr algn="ctr"/>
            <a:r>
              <a:rPr lang="en-US" sz="2400" b="1">
                <a:solidFill>
                  <a:schemeClr val="bg1"/>
                </a:solidFill>
              </a:rPr>
              <a:t>MAM Technical Note</a:t>
            </a:r>
          </a:p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7" name="Speech Bubble: Oval 14">
            <a:extLst>
              <a:ext uri="{FF2B5EF4-FFF2-40B4-BE49-F238E27FC236}">
                <a16:creationId xmlns:a16="http://schemas.microsoft.com/office/drawing/2014/main" id="{161F630E-82BF-A64B-C89F-85F8E6E0CAEA}"/>
              </a:ext>
            </a:extLst>
          </p:cNvPr>
          <p:cNvSpPr/>
          <p:nvPr/>
        </p:nvSpPr>
        <p:spPr>
          <a:xfrm flipH="1">
            <a:off x="945976" y="1661532"/>
            <a:ext cx="3192986" cy="1992067"/>
          </a:xfrm>
          <a:prstGeom prst="wedgeEllipseCallout">
            <a:avLst/>
          </a:prstGeom>
          <a:solidFill>
            <a:schemeClr val="accent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NutVal? Other programmes?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8" name="Speech Bubble: Oval 12">
            <a:extLst>
              <a:ext uri="{FF2B5EF4-FFF2-40B4-BE49-F238E27FC236}">
                <a16:creationId xmlns:a16="http://schemas.microsoft.com/office/drawing/2014/main" id="{F0978EA6-45C5-B1C8-3880-4306F6314E41}"/>
              </a:ext>
            </a:extLst>
          </p:cNvPr>
          <p:cNvSpPr/>
          <p:nvPr/>
        </p:nvSpPr>
        <p:spPr>
          <a:xfrm>
            <a:off x="608710" y="3999929"/>
            <a:ext cx="2366775" cy="1510859"/>
          </a:xfrm>
          <a:prstGeom prst="wedgeEllipseCallout">
            <a:avLst/>
          </a:prstGeom>
          <a:solidFill>
            <a:schemeClr val="accent4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Local Recipes?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9" name="Speech Bubble: Oval 13">
            <a:extLst>
              <a:ext uri="{FF2B5EF4-FFF2-40B4-BE49-F238E27FC236}">
                <a16:creationId xmlns:a16="http://schemas.microsoft.com/office/drawing/2014/main" id="{E91BFF27-CFBE-03FC-8861-CF1A87510709}"/>
              </a:ext>
            </a:extLst>
          </p:cNvPr>
          <p:cNvSpPr/>
          <p:nvPr/>
        </p:nvSpPr>
        <p:spPr>
          <a:xfrm>
            <a:off x="3484623" y="3546372"/>
            <a:ext cx="2366775" cy="1510859"/>
          </a:xfrm>
          <a:prstGeom prst="wedgeEllipseCallout">
            <a:avLst/>
          </a:prstGeom>
          <a:solidFill>
            <a:schemeClr val="accent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Food rations?</a:t>
            </a:r>
            <a:endParaRPr lang="en-US" sz="2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74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1A39C-ADE5-00FA-A9C4-3B7992AA74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/>
              <a:t>Section B: </a:t>
            </a:r>
            <a:r>
              <a:rPr lang="en-US"/>
              <a:t>Management by CHWs</a:t>
            </a:r>
          </a:p>
        </p:txBody>
      </p:sp>
    </p:spTree>
    <p:extLst>
      <p:ext uri="{BB962C8B-B14F-4D97-AF65-F5344CB8AC3E}">
        <p14:creationId xmlns:p14="http://schemas.microsoft.com/office/powerpoint/2010/main" val="1643689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5D623-66C3-4CBE-8100-114C933F8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" y="365125"/>
            <a:ext cx="10996946" cy="732155"/>
          </a:xfrm>
        </p:spPr>
        <p:txBody>
          <a:bodyPr/>
          <a:lstStyle/>
          <a:p>
            <a:r>
              <a:rPr lang="en-US"/>
              <a:t>Management by CHWs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57630-DDF4-ACD0-9603-D4D3240DF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363" y="4270917"/>
            <a:ext cx="10996612" cy="1540920"/>
          </a:xfrm>
        </p:spPr>
        <p:txBody>
          <a:bodyPr>
            <a:normAutofit/>
          </a:bodyPr>
          <a:lstStyle/>
          <a:p>
            <a:pPr lvl="1"/>
            <a:r>
              <a:rPr lang="en-US"/>
              <a:t>No adequate training and supervision = </a:t>
            </a:r>
            <a:r>
              <a:rPr lang="en-US">
                <a:solidFill>
                  <a:schemeClr val="accent1"/>
                </a:solidFill>
              </a:rPr>
              <a:t>no CHW management of MAM or SAM</a:t>
            </a:r>
          </a:p>
          <a:p>
            <a:pPr lvl="1"/>
            <a:r>
              <a:rPr lang="en-US"/>
              <a:t>Nutritional Supplementation for MAM</a:t>
            </a:r>
          </a:p>
          <a:p>
            <a:pPr lvl="1"/>
            <a:r>
              <a:rPr lang="en-US"/>
              <a:t>Nutritional Treatment for SAM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2C62B2A-E441-32CE-1455-56061958F8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556152"/>
              </p:ext>
            </p:extLst>
          </p:nvPr>
        </p:nvGraphicFramePr>
        <p:xfrm>
          <a:off x="614680" y="1595121"/>
          <a:ext cx="10996946" cy="2263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96946">
                  <a:extLst>
                    <a:ext uri="{9D8B030D-6E8A-4147-A177-3AD203B41FA5}">
                      <a16:colId xmlns:a16="http://schemas.microsoft.com/office/drawing/2014/main" val="2989653992"/>
                    </a:ext>
                  </a:extLst>
                </a:gridCol>
              </a:tblGrid>
              <a:tr h="2263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solidFill>
                            <a:schemeClr val="tx2"/>
                          </a:solidFill>
                          <a:effectLst/>
                        </a:rPr>
                        <a:t>Recommendation B6 </a:t>
                      </a:r>
                      <a:endParaRPr lang="en-US" sz="28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Assessment, classification, </a:t>
                      </a:r>
                      <a:r>
                        <a:rPr lang="en-GB" sz="24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management 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referral of infants and children </a:t>
                      </a:r>
                      <a:br>
                        <a:rPr lang="en-GB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6-59 months of age with wasting and/or nutritional oedema can be carried out </a:t>
                      </a:r>
                      <a:br>
                        <a:rPr lang="en-GB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 community health workers as long as they receive adequate training, and </a:t>
                      </a:r>
                      <a:br>
                        <a:rPr lang="en-GB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regular supervision of their work is built into service delivery.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0" marT="91440" marB="9144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906762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BC329A00-5646-6005-D223-BAC81114CA3B}"/>
              </a:ext>
            </a:extLst>
          </p:cNvPr>
          <p:cNvSpPr/>
          <p:nvPr/>
        </p:nvSpPr>
        <p:spPr>
          <a:xfrm>
            <a:off x="4690948" y="2966224"/>
            <a:ext cx="1304693" cy="3791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32393F4-7F42-8612-2072-95194638990B}"/>
              </a:ext>
            </a:extLst>
          </p:cNvPr>
          <p:cNvGrpSpPr/>
          <p:nvPr/>
        </p:nvGrpSpPr>
        <p:grpSpPr>
          <a:xfrm>
            <a:off x="6347594" y="4821865"/>
            <a:ext cx="3392652" cy="706127"/>
            <a:chOff x="5946150" y="5234460"/>
            <a:chExt cx="3392652" cy="706127"/>
          </a:xfrm>
        </p:grpSpPr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65A55AD0-983F-1E8D-98D8-5325A2B26840}"/>
                </a:ext>
              </a:extLst>
            </p:cNvPr>
            <p:cNvSpPr/>
            <p:nvPr/>
          </p:nvSpPr>
          <p:spPr>
            <a:xfrm>
              <a:off x="5946150" y="5234460"/>
              <a:ext cx="372140" cy="706127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005C6B-1B32-732C-67AC-23BEEA7B58B5}"/>
                </a:ext>
              </a:extLst>
            </p:cNvPr>
            <p:cNvSpPr txBox="1"/>
            <p:nvPr/>
          </p:nvSpPr>
          <p:spPr>
            <a:xfrm>
              <a:off x="6364303" y="5321214"/>
              <a:ext cx="2974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</a:rPr>
                <a:t>kcal/kg/day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1DB0FB1-DE75-2329-D392-7DE32093443D}"/>
              </a:ext>
            </a:extLst>
          </p:cNvPr>
          <p:cNvSpPr/>
          <p:nvPr/>
        </p:nvSpPr>
        <p:spPr>
          <a:xfrm>
            <a:off x="7591868" y="2966224"/>
            <a:ext cx="2378927" cy="3791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713733-D209-6955-B8D2-0F1A9104DF9C}"/>
              </a:ext>
            </a:extLst>
          </p:cNvPr>
          <p:cNvSpPr/>
          <p:nvPr/>
        </p:nvSpPr>
        <p:spPr>
          <a:xfrm>
            <a:off x="817757" y="3345366"/>
            <a:ext cx="2527609" cy="3791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802967A4-A485-9B54-D067-91573B5FEE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8085" y="365125"/>
            <a:ext cx="2601958" cy="248320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2562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7B329-6D4C-964C-121A-0162D109E7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/>
              <a:t>Section C: </a:t>
            </a:r>
            <a:r>
              <a:rPr lang="en-US"/>
              <a:t>Post-exit interventions</a:t>
            </a:r>
          </a:p>
        </p:txBody>
      </p:sp>
    </p:spTree>
    <p:extLst>
      <p:ext uri="{BB962C8B-B14F-4D97-AF65-F5344CB8AC3E}">
        <p14:creationId xmlns:p14="http://schemas.microsoft.com/office/powerpoint/2010/main" val="5511634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08AB4-12FD-BF61-CB37-1AF29D995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" y="365125"/>
            <a:ext cx="10996946" cy="732155"/>
          </a:xfrm>
        </p:spPr>
        <p:txBody>
          <a:bodyPr/>
          <a:lstStyle/>
          <a:p>
            <a:r>
              <a:rPr lang="en-US"/>
              <a:t>Post-exit 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DCA8C-9F24-07F8-A07E-3D0C24D52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80" y="1595120"/>
            <a:ext cx="10996946" cy="421671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Reinforcing the importance of a </a:t>
            </a:r>
            <a:r>
              <a:rPr lang="en-US" b="1">
                <a:solidFill>
                  <a:schemeClr val="accent1"/>
                </a:solidFill>
              </a:rPr>
              <a:t>comprehensive approach </a:t>
            </a:r>
            <a:r>
              <a:rPr lang="en-US"/>
              <a:t>to post-exit interventions</a:t>
            </a:r>
          </a:p>
          <a:p>
            <a:pPr marL="685800" lvl="1" indent="-457200"/>
            <a:r>
              <a:rPr lang="en-US"/>
              <a:t>Counselling and education</a:t>
            </a:r>
          </a:p>
          <a:p>
            <a:pPr marL="685800" lvl="1" indent="-457200"/>
            <a:r>
              <a:rPr lang="en-US"/>
              <a:t>Support to provide responsive care</a:t>
            </a:r>
          </a:p>
          <a:p>
            <a:pPr marL="685800" lvl="1" indent="-457200"/>
            <a:r>
              <a:rPr lang="en-US"/>
              <a:t>Safe WASH interventions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accent1"/>
                </a:solidFill>
              </a:rPr>
              <a:t>Psychosocial stimulation </a:t>
            </a:r>
            <a:r>
              <a:rPr lang="en-US"/>
              <a:t>starting during treatment and continuing after exit</a:t>
            </a:r>
            <a:endParaRPr lang="en-US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accent1"/>
                </a:solidFill>
                <a:sym typeface="Wingdings" panose="05000000000000000000" pitchFamily="2" charset="2"/>
              </a:rPr>
              <a:t>C</a:t>
            </a:r>
            <a:r>
              <a:rPr lang="en-US" b="1">
                <a:solidFill>
                  <a:schemeClr val="accent1"/>
                </a:solidFill>
              </a:rPr>
              <a:t>ash transfers </a:t>
            </a:r>
            <a:r>
              <a:rPr lang="en-US"/>
              <a:t>as an option for children who were admitted/enrolled with SAM to decrease relapse</a:t>
            </a:r>
          </a:p>
          <a:p>
            <a:pPr marL="685800" lvl="1" indent="-457200"/>
            <a:r>
              <a:rPr lang="en-US"/>
              <a:t>Assess feasibility &amp; cost</a:t>
            </a:r>
          </a:p>
        </p:txBody>
      </p:sp>
    </p:spTree>
    <p:extLst>
      <p:ext uri="{BB962C8B-B14F-4D97-AF65-F5344CB8AC3E}">
        <p14:creationId xmlns:p14="http://schemas.microsoft.com/office/powerpoint/2010/main" val="196855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DA5A8-DE4F-C371-6874-A6AB0E6E1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48" y="290048"/>
            <a:ext cx="10515600" cy="732155"/>
          </a:xfrm>
        </p:spPr>
        <p:txBody>
          <a:bodyPr/>
          <a:lstStyle/>
          <a:p>
            <a:r>
              <a:rPr lang="en-US" dirty="0"/>
              <a:t>Speakers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1A0815-EBC4-6D58-F6A7-EA00561BB628}"/>
              </a:ext>
            </a:extLst>
          </p:cNvPr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35874" y="1228408"/>
            <a:ext cx="685800" cy="6858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DED0C9-DF04-4F7A-67F7-E015FC20C3D7}"/>
              </a:ext>
            </a:extLst>
          </p:cNvPr>
          <p:cNvSpPr/>
          <p:nvPr/>
        </p:nvSpPr>
        <p:spPr>
          <a:xfrm>
            <a:off x="2872091" y="1221711"/>
            <a:ext cx="3475711" cy="692497"/>
          </a:xfrm>
          <a:prstGeom prst="rect">
            <a:avLst/>
          </a:prstGeom>
        </p:spPr>
        <p:txBody>
          <a:bodyPr wrap="square" lIns="45720" tIns="22860" rIns="45720" bIns="22860" anchor="t">
            <a:spAutoFit/>
          </a:bodyPr>
          <a:lstStyle/>
          <a:p>
            <a:r>
              <a:rPr lang="en-US" sz="1400" b="1" dirty="0">
                <a:ea typeface="Source Sans Pro" panose="020B0503030403020204" pitchFamily="34" charset="0"/>
              </a:rPr>
              <a:t>Zita Weise </a:t>
            </a:r>
            <a:r>
              <a:rPr lang="en-US" sz="1400" b="1" dirty="0" err="1">
                <a:ea typeface="Source Sans Pro" panose="020B0503030403020204" pitchFamily="34" charset="0"/>
              </a:rPr>
              <a:t>Prinzo</a:t>
            </a:r>
            <a:endParaRPr lang="en-US" sz="1400" b="1" dirty="0">
              <a:ea typeface="Source Sans Pro" panose="020B0503030403020204" pitchFamily="34" charset="0"/>
            </a:endParaRPr>
          </a:p>
          <a:p>
            <a:r>
              <a:rPr lang="en-US" sz="1400" dirty="0">
                <a:ea typeface="Source Sans Pro" panose="020B0503030403020204" pitchFamily="34" charset="0"/>
              </a:rPr>
              <a:t>Department of Nutrition &amp; Food Safety, </a:t>
            </a:r>
          </a:p>
          <a:p>
            <a:r>
              <a:rPr lang="en-US" sz="1400" dirty="0">
                <a:ea typeface="Source Sans Pro" panose="020B0503030403020204" pitchFamily="34" charset="0"/>
              </a:rPr>
              <a:t>WHO HQ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279ED2-0F5A-9039-5D48-24EB8DDF527B}"/>
              </a:ext>
            </a:extLst>
          </p:cNvPr>
          <p:cNvSpPr txBox="1"/>
          <p:nvPr/>
        </p:nvSpPr>
        <p:spPr>
          <a:xfrm>
            <a:off x="2203995" y="695846"/>
            <a:ext cx="397833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100" b="1" dirty="0">
                <a:solidFill>
                  <a:schemeClr val="tx2"/>
                </a:solidFill>
                <a:ea typeface="MS PGothic"/>
                <a:cs typeface="Calibri"/>
              </a:rPr>
              <a:t>Speakers</a:t>
            </a:r>
            <a:endParaRPr lang="en-US" sz="2100" b="1" dirty="0">
              <a:solidFill>
                <a:schemeClr val="tx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603724-4C22-4B86-7451-32CBB1FA7EA2}"/>
              </a:ext>
            </a:extLst>
          </p:cNvPr>
          <p:cNvSpPr/>
          <p:nvPr/>
        </p:nvSpPr>
        <p:spPr>
          <a:xfrm>
            <a:off x="2872091" y="2113716"/>
            <a:ext cx="3296444" cy="692497"/>
          </a:xfrm>
          <a:prstGeom prst="rect">
            <a:avLst/>
          </a:prstGeom>
        </p:spPr>
        <p:txBody>
          <a:bodyPr wrap="square" lIns="45720" tIns="22860" rIns="45720" bIns="22860" anchor="t">
            <a:spAutoFit/>
          </a:bodyPr>
          <a:lstStyle/>
          <a:p>
            <a:r>
              <a:rPr lang="en-US" sz="1400" b="1" dirty="0">
                <a:ea typeface="Source Sans Pro" panose="020B0503030403020204" pitchFamily="34" charset="0"/>
              </a:rPr>
              <a:t>Allison Daniel</a:t>
            </a:r>
          </a:p>
          <a:p>
            <a:r>
              <a:rPr lang="en-US" sz="1400" dirty="0">
                <a:ea typeface="Source Sans Pro" panose="020B0503030403020204" pitchFamily="34" charset="0"/>
              </a:rPr>
              <a:t>Department of Nutrition &amp; Food Safety, </a:t>
            </a:r>
          </a:p>
          <a:p>
            <a:r>
              <a:rPr lang="en-US" sz="1400" dirty="0">
                <a:ea typeface="Source Sans Pro" panose="020B0503030403020204" pitchFamily="34" charset="0"/>
              </a:rPr>
              <a:t>WHO HQ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6C154A-E579-DDE8-0365-39F786B694DF}"/>
              </a:ext>
            </a:extLst>
          </p:cNvPr>
          <p:cNvSpPr/>
          <p:nvPr/>
        </p:nvSpPr>
        <p:spPr>
          <a:xfrm>
            <a:off x="2872091" y="3730428"/>
            <a:ext cx="3624435" cy="907941"/>
          </a:xfrm>
          <a:prstGeom prst="rect">
            <a:avLst/>
          </a:prstGeom>
        </p:spPr>
        <p:txBody>
          <a:bodyPr wrap="square" lIns="45720" tIns="22860" rIns="45720" bIns="22860" anchor="t">
            <a:spAutoFit/>
          </a:bodyPr>
          <a:lstStyle/>
          <a:p>
            <a:r>
              <a:rPr lang="en-US" sz="1400" b="1" dirty="0">
                <a:ea typeface="Source Sans Pro" panose="020B0503030403020204" pitchFamily="34" charset="0"/>
              </a:rPr>
              <a:t>Kirrily de Polnay</a:t>
            </a:r>
          </a:p>
          <a:p>
            <a:r>
              <a:rPr lang="en-US" sz="1400" dirty="0">
                <a:ea typeface="Source Sans Pro" panose="020B0503030403020204" pitchFamily="34" charset="0"/>
              </a:rPr>
              <a:t>Department of Nutrition &amp; Food Safety, </a:t>
            </a:r>
          </a:p>
          <a:p>
            <a:r>
              <a:rPr lang="en-US" sz="1400" dirty="0">
                <a:ea typeface="Source Sans Pro" panose="020B0503030403020204" pitchFamily="34" charset="0"/>
              </a:rPr>
              <a:t>WHO HQ</a:t>
            </a:r>
          </a:p>
          <a:p>
            <a:endParaRPr lang="en-US" sz="1400" dirty="0">
              <a:ea typeface="Source Sans Pro" panose="020B0503030403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56EECB-825F-7B3E-6338-201F25E1A1B4}"/>
              </a:ext>
            </a:extLst>
          </p:cNvPr>
          <p:cNvSpPr/>
          <p:nvPr/>
        </p:nvSpPr>
        <p:spPr>
          <a:xfrm>
            <a:off x="2872091" y="4565378"/>
            <a:ext cx="4301595" cy="692497"/>
          </a:xfrm>
          <a:prstGeom prst="rect">
            <a:avLst/>
          </a:prstGeom>
        </p:spPr>
        <p:txBody>
          <a:bodyPr wrap="square" lIns="45720" tIns="22860" rIns="45720" bIns="22860" anchor="t">
            <a:spAutoFit/>
          </a:bodyPr>
          <a:lstStyle/>
          <a:p>
            <a:r>
              <a:rPr lang="en-US" sz="1400" b="1" dirty="0">
                <a:ea typeface="Source Sans Pro" panose="020B0503030403020204" pitchFamily="34" charset="0"/>
              </a:rPr>
              <a:t>Minh Tram Le</a:t>
            </a:r>
          </a:p>
          <a:p>
            <a:r>
              <a:rPr lang="en-US" sz="1400" dirty="0">
                <a:ea typeface="Source Sans Pro" panose="020B0503030403020204" pitchFamily="34" charset="0"/>
              </a:rPr>
              <a:t>Nutrition and Child Development </a:t>
            </a:r>
            <a:r>
              <a:rPr lang="en-US" sz="1400" dirty="0" err="1">
                <a:ea typeface="Source Sans Pro" panose="020B0503030403020204" pitchFamily="34" charset="0"/>
              </a:rPr>
              <a:t>Programme</a:t>
            </a:r>
            <a:r>
              <a:rPr lang="en-US" sz="1400" dirty="0">
                <a:ea typeface="Source Sans Pro" panose="020B0503030403020204" pitchFamily="34" charset="0"/>
              </a:rPr>
              <a:t> Group, UNICEF HQ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4146E2-7E1C-7B09-27A6-1F964A820C43}"/>
              </a:ext>
            </a:extLst>
          </p:cNvPr>
          <p:cNvSpPr/>
          <p:nvPr/>
        </p:nvSpPr>
        <p:spPr>
          <a:xfrm>
            <a:off x="7453577" y="1207126"/>
            <a:ext cx="4047715" cy="692497"/>
          </a:xfrm>
          <a:prstGeom prst="rect">
            <a:avLst/>
          </a:prstGeom>
        </p:spPr>
        <p:txBody>
          <a:bodyPr wrap="square" lIns="45720" tIns="22860" rIns="45720" bIns="22860" anchor="t">
            <a:spAutoFit/>
          </a:bodyPr>
          <a:lstStyle/>
          <a:p>
            <a:r>
              <a:rPr lang="en-US" sz="1400" b="1" dirty="0">
                <a:ea typeface="Source Sans Pro" panose="020B0503030403020204" pitchFamily="34" charset="0"/>
              </a:rPr>
              <a:t>Grainne Maloney</a:t>
            </a:r>
          </a:p>
          <a:p>
            <a:r>
              <a:rPr lang="en-US" sz="1400" dirty="0">
                <a:ea typeface="Source Sans Pro" panose="020B0503030403020204" pitchFamily="34" charset="0"/>
              </a:rPr>
              <a:t>Nutrition and Child Development </a:t>
            </a:r>
            <a:r>
              <a:rPr lang="en-US" sz="1400" dirty="0" err="1">
                <a:ea typeface="Source Sans Pro" panose="020B0503030403020204" pitchFamily="34" charset="0"/>
              </a:rPr>
              <a:t>Programme</a:t>
            </a:r>
            <a:r>
              <a:rPr lang="en-US" sz="1400" dirty="0">
                <a:ea typeface="Source Sans Pro" panose="020B0503030403020204" pitchFamily="34" charset="0"/>
              </a:rPr>
              <a:t> Group, UNICEF HQ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DC87AD-0464-8E15-39F3-9A53A5C2E46D}"/>
              </a:ext>
            </a:extLst>
          </p:cNvPr>
          <p:cNvSpPr txBox="1"/>
          <p:nvPr/>
        </p:nvSpPr>
        <p:spPr>
          <a:xfrm>
            <a:off x="6648636" y="713498"/>
            <a:ext cx="3044996" cy="3539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ea typeface="MS PGothic"/>
                <a:cs typeface="Calibri"/>
              </a:rPr>
              <a:t>Q&amp;A Moderator</a:t>
            </a:r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E8DE09-1CDA-0ABC-288B-9AC3B530E07B}"/>
              </a:ext>
            </a:extLst>
          </p:cNvPr>
          <p:cNvSpPr/>
          <p:nvPr/>
        </p:nvSpPr>
        <p:spPr>
          <a:xfrm>
            <a:off x="2872454" y="2954735"/>
            <a:ext cx="3475348" cy="907941"/>
          </a:xfrm>
          <a:prstGeom prst="rect">
            <a:avLst/>
          </a:prstGeom>
        </p:spPr>
        <p:txBody>
          <a:bodyPr wrap="square" lIns="45720" tIns="22860" rIns="45720" bIns="22860" anchor="t">
            <a:spAutoFit/>
          </a:bodyPr>
          <a:lstStyle/>
          <a:p>
            <a:r>
              <a:rPr lang="en-US" sz="1400" b="1" dirty="0">
                <a:ea typeface="Source Sans Pro" panose="020B0503030403020204" pitchFamily="34" charset="0"/>
              </a:rPr>
              <a:t>Jaden Bendabenda</a:t>
            </a:r>
          </a:p>
          <a:p>
            <a:r>
              <a:rPr lang="en-US" sz="1400" dirty="0">
                <a:ea typeface="Source Sans Pro" panose="020B0503030403020204" pitchFamily="34" charset="0"/>
              </a:rPr>
              <a:t>Department of Nutrition &amp; Food Safety, </a:t>
            </a:r>
          </a:p>
          <a:p>
            <a:r>
              <a:rPr lang="en-US" sz="1400" dirty="0">
                <a:ea typeface="Source Sans Pro" panose="020B0503030403020204" pitchFamily="34" charset="0"/>
              </a:rPr>
              <a:t>WHO HQ</a:t>
            </a:r>
          </a:p>
          <a:p>
            <a:endParaRPr lang="en-US" sz="1400" dirty="0">
              <a:ea typeface="Source Sans Pro" panose="020B0503030403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DE4028-09F3-8DF0-B7B1-87070608704C}"/>
              </a:ext>
            </a:extLst>
          </p:cNvPr>
          <p:cNvPicPr/>
          <p:nvPr/>
        </p:nvPicPr>
        <p:blipFill>
          <a:blip r:embed="rId5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6189" y="2075193"/>
            <a:ext cx="685800" cy="6858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FF3CD1-6C99-8083-CE3D-FC132E2C9A42}"/>
              </a:ext>
            </a:extLst>
          </p:cNvPr>
          <p:cNvPicPr/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6189" y="4572075"/>
            <a:ext cx="685800" cy="6858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554E11-0CCD-C38C-29F1-9935A0AE116B}"/>
              </a:ext>
            </a:extLst>
          </p:cNvPr>
          <p:cNvPicPr/>
          <p:nvPr/>
        </p:nvPicPr>
        <p:blipFill>
          <a:blip r:embed="rId8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6189" y="3733777"/>
            <a:ext cx="685800" cy="6858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645EAA-69C6-8CAC-5BD6-11E38CC39E01}"/>
              </a:ext>
            </a:extLst>
          </p:cNvPr>
          <p:cNvPicPr/>
          <p:nvPr/>
        </p:nvPicPr>
        <p:blipFill>
          <a:blip r:embed="rId9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48636" y="1167849"/>
            <a:ext cx="773903" cy="800219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B6524BA-068C-6033-5677-B0C4C2457B5A}"/>
              </a:ext>
            </a:extLst>
          </p:cNvPr>
          <p:cNvPicPr/>
          <p:nvPr/>
        </p:nvPicPr>
        <p:blipFill>
          <a:blip r:embed="rId10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6189" y="2904485"/>
            <a:ext cx="685800" cy="6858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1D41F9E1-5551-4D11-8FB3-895B9C1F0AA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394" y="6116577"/>
            <a:ext cx="1186898" cy="7302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AB50D5E-2FAB-145D-F981-6A5F151C0402}"/>
              </a:ext>
            </a:extLst>
          </p:cNvPr>
          <p:cNvPicPr/>
          <p:nvPr/>
        </p:nvPicPr>
        <p:blipFill>
          <a:blip r:embed="rId12">
            <a:grayscl/>
          </a:blip>
          <a:srcRect t="11180" b="11180"/>
          <a:stretch/>
        </p:blipFill>
        <p:spPr bwMode="auto">
          <a:xfrm>
            <a:off x="2035874" y="5356884"/>
            <a:ext cx="685800" cy="6858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831C7-2C4C-4378-F5FA-FF8877768BCB}"/>
              </a:ext>
            </a:extLst>
          </p:cNvPr>
          <p:cNvSpPr/>
          <p:nvPr/>
        </p:nvSpPr>
        <p:spPr>
          <a:xfrm>
            <a:off x="2872091" y="5347140"/>
            <a:ext cx="4181852" cy="692497"/>
          </a:xfrm>
          <a:prstGeom prst="rect">
            <a:avLst/>
          </a:prstGeom>
        </p:spPr>
        <p:txBody>
          <a:bodyPr wrap="square" lIns="45720" tIns="22860" rIns="45720" bIns="22860" anchor="t">
            <a:spAutoFit/>
          </a:bodyPr>
          <a:lstStyle/>
          <a:p>
            <a:r>
              <a:rPr lang="en-US" sz="1400" b="1" dirty="0">
                <a:ea typeface="Source Sans Pro" panose="020B0503030403020204" pitchFamily="34" charset="0"/>
              </a:rPr>
              <a:t>Grace Funnell</a:t>
            </a:r>
          </a:p>
          <a:p>
            <a:r>
              <a:rPr lang="en-US" sz="1400" dirty="0">
                <a:ea typeface="Source Sans Pro" panose="020B0503030403020204" pitchFamily="34" charset="0"/>
              </a:rPr>
              <a:t>Nutrition and Child Development </a:t>
            </a:r>
            <a:r>
              <a:rPr lang="en-US" sz="1400" dirty="0" err="1">
                <a:ea typeface="Source Sans Pro" panose="020B0503030403020204" pitchFamily="34" charset="0"/>
              </a:rPr>
              <a:t>Programme</a:t>
            </a:r>
            <a:r>
              <a:rPr lang="en-US" sz="1400" dirty="0">
                <a:ea typeface="Source Sans Pro" panose="020B0503030403020204" pitchFamily="34" charset="0"/>
              </a:rPr>
              <a:t> Group, UNICEF HQ</a:t>
            </a:r>
          </a:p>
        </p:txBody>
      </p:sp>
    </p:spTree>
    <p:extLst>
      <p:ext uri="{BB962C8B-B14F-4D97-AF65-F5344CB8AC3E}">
        <p14:creationId xmlns:p14="http://schemas.microsoft.com/office/powerpoint/2010/main" val="1028962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web page&#10;&#10;Description automatically generated">
            <a:extLst>
              <a:ext uri="{FF2B5EF4-FFF2-40B4-BE49-F238E27FC236}">
                <a16:creationId xmlns:a16="http://schemas.microsoft.com/office/drawing/2014/main" id="{68201D7A-1ADD-1680-093A-51D5151B6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52" y="1093127"/>
            <a:ext cx="10515600" cy="48572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8D5D4C-7D98-E064-34C5-A26774068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Publication on MagicApp</a:t>
            </a:r>
          </a:p>
        </p:txBody>
      </p:sp>
      <p:sp>
        <p:nvSpPr>
          <p:cNvPr id="6" name="Rectangle: Rounded Corners 1">
            <a:extLst>
              <a:ext uri="{FF2B5EF4-FFF2-40B4-BE49-F238E27FC236}">
                <a16:creationId xmlns:a16="http://schemas.microsoft.com/office/drawing/2014/main" id="{D4143206-DA55-F939-3640-75E56A01EBB3}"/>
              </a:ext>
            </a:extLst>
          </p:cNvPr>
          <p:cNvSpPr/>
          <p:nvPr/>
        </p:nvSpPr>
        <p:spPr>
          <a:xfrm>
            <a:off x="9471235" y="898654"/>
            <a:ext cx="2418812" cy="1069570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Full pdf with all sections Q3/Q4</a:t>
            </a:r>
          </a:p>
        </p:txBody>
      </p:sp>
    </p:spTree>
    <p:extLst>
      <p:ext uri="{BB962C8B-B14F-4D97-AF65-F5344CB8AC3E}">
        <p14:creationId xmlns:p14="http://schemas.microsoft.com/office/powerpoint/2010/main" val="333201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2796E-9F2D-8CDD-A71B-3ADABBFBE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4154" y="1731962"/>
            <a:ext cx="6116320" cy="3165157"/>
          </a:xfrm>
        </p:spPr>
        <p:txBody>
          <a:bodyPr anchor="ctr"/>
          <a:lstStyle/>
          <a:p>
            <a:pPr>
              <a:spcBef>
                <a:spcPts val="1000"/>
              </a:spcBef>
              <a:spcAft>
                <a:spcPts val="2600"/>
              </a:spcAft>
            </a:pPr>
            <a:r>
              <a:rPr lang="en-US" b="1"/>
              <a:t>Next steps: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71BEC1F-9365-3F7E-CE0C-41589F4A2DB1}"/>
              </a:ext>
            </a:extLst>
          </p:cNvPr>
          <p:cNvSpPr txBox="1">
            <a:spLocks/>
          </p:cNvSpPr>
          <p:nvPr/>
        </p:nvSpPr>
        <p:spPr>
          <a:xfrm>
            <a:off x="5215615" y="1731961"/>
            <a:ext cx="6116320" cy="3165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  <a:spcAft>
                <a:spcPts val="2600"/>
              </a:spcAft>
            </a:pPr>
            <a:r>
              <a:rPr lang="en-US"/>
              <a:t>Operational guidance</a:t>
            </a:r>
            <a:br>
              <a:rPr lang="en-US"/>
            </a:br>
            <a:r>
              <a:rPr lang="en-US"/>
              <a:t>Research gaps</a:t>
            </a:r>
            <a:br>
              <a:rPr lang="en-US"/>
            </a:br>
            <a:r>
              <a:rPr lang="en-US"/>
              <a:t>Dissemination and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182929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02B6A8-9E05-EC8B-B9C4-42D783843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Operational guidance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1E663137-4E34-D19D-8D42-54FF385DCD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3521059"/>
              </p:ext>
            </p:extLst>
          </p:nvPr>
        </p:nvGraphicFramePr>
        <p:xfrm>
          <a:off x="2446298" y="731202"/>
          <a:ext cx="7299403" cy="4095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57AA5E3-829C-2707-7EB7-CC9FB50405A6}"/>
              </a:ext>
            </a:extLst>
          </p:cNvPr>
          <p:cNvSpPr txBox="1"/>
          <p:nvPr/>
        </p:nvSpPr>
        <p:spPr>
          <a:xfrm>
            <a:off x="7512422" y="4660025"/>
            <a:ext cx="2233280" cy="132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Updated Manual in a modular 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Training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Clinical decision-making tools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CE9375-5778-F1C7-FD1B-F79347494B90}"/>
              </a:ext>
            </a:extLst>
          </p:cNvPr>
          <p:cNvSpPr txBox="1"/>
          <p:nvPr/>
        </p:nvSpPr>
        <p:spPr>
          <a:xfrm>
            <a:off x="5047258" y="4660025"/>
            <a:ext cx="2201035" cy="13234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Setting up and running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Monitoring quality</a:t>
            </a:r>
          </a:p>
          <a:p>
            <a:endParaRPr lang="en-US" sz="1600">
              <a:solidFill>
                <a:schemeClr val="tx1"/>
              </a:solidFill>
            </a:endParaRPr>
          </a:p>
          <a:p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3B51F8-4363-E1CF-3190-A1F15DB48750}"/>
              </a:ext>
            </a:extLst>
          </p:cNvPr>
          <p:cNvSpPr txBox="1"/>
          <p:nvPr/>
        </p:nvSpPr>
        <p:spPr>
          <a:xfrm>
            <a:off x="2446298" y="4660025"/>
            <a:ext cx="2336832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Policy briefs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Advocacy materials and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</a:endParaRPr>
          </a:p>
          <a:p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F42EAF-355A-4699-5A44-4B8135671F00}"/>
              </a:ext>
            </a:extLst>
          </p:cNvPr>
          <p:cNvSpPr txBox="1"/>
          <p:nvPr/>
        </p:nvSpPr>
        <p:spPr>
          <a:xfrm>
            <a:off x="612648" y="1375057"/>
            <a:ext cx="3575039" cy="91940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accent1"/>
                </a:solidFill>
              </a:rPr>
              <a:t>How to </a:t>
            </a:r>
            <a:r>
              <a:rPr lang="en-US" sz="1600" b="1"/>
              <a:t>assess what is needed/</a:t>
            </a:r>
            <a:br>
              <a:rPr lang="en-US" sz="1600" b="1"/>
            </a:br>
            <a:r>
              <a:rPr lang="en-US" sz="1600" b="1"/>
              <a:t>feasible in a context and implement the recommendations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64B5A9-ED03-C112-4D23-EB9B66DB1717}"/>
              </a:ext>
            </a:extLst>
          </p:cNvPr>
          <p:cNvGrpSpPr/>
          <p:nvPr/>
        </p:nvGrpSpPr>
        <p:grpSpPr>
          <a:xfrm>
            <a:off x="9793971" y="604731"/>
            <a:ext cx="1654313" cy="1689727"/>
            <a:chOff x="7777990" y="3370493"/>
            <a:chExt cx="1278285" cy="1041383"/>
          </a:xfrm>
        </p:grpSpPr>
        <p:sp>
          <p:nvSpPr>
            <p:cNvPr id="11" name="Rectangle: Rounded Corners 28">
              <a:extLst>
                <a:ext uri="{FF2B5EF4-FFF2-40B4-BE49-F238E27FC236}">
                  <a16:creationId xmlns:a16="http://schemas.microsoft.com/office/drawing/2014/main" id="{8A108A4A-27CE-4D82-F03B-8311207841C5}"/>
                </a:ext>
              </a:extLst>
            </p:cNvPr>
            <p:cNvSpPr/>
            <p:nvPr/>
          </p:nvSpPr>
          <p:spPr>
            <a:xfrm>
              <a:off x="7777990" y="3790951"/>
              <a:ext cx="1267011" cy="22623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National level</a:t>
              </a:r>
            </a:p>
          </p:txBody>
        </p:sp>
        <p:sp>
          <p:nvSpPr>
            <p:cNvPr id="12" name="Rectangle: Rounded Corners 29">
              <a:extLst>
                <a:ext uri="{FF2B5EF4-FFF2-40B4-BE49-F238E27FC236}">
                  <a16:creationId xmlns:a16="http://schemas.microsoft.com/office/drawing/2014/main" id="{4F7AA4DC-FD1A-FADC-522D-DC3A593A7537}"/>
                </a:ext>
              </a:extLst>
            </p:cNvPr>
            <p:cNvSpPr/>
            <p:nvPr/>
          </p:nvSpPr>
          <p:spPr>
            <a:xfrm>
              <a:off x="7789264" y="4185638"/>
              <a:ext cx="1267011" cy="22623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District level</a:t>
              </a:r>
            </a:p>
          </p:txBody>
        </p:sp>
        <p:sp>
          <p:nvSpPr>
            <p:cNvPr id="13" name="Rectangle: Rounded Corners 30">
              <a:extLst>
                <a:ext uri="{FF2B5EF4-FFF2-40B4-BE49-F238E27FC236}">
                  <a16:creationId xmlns:a16="http://schemas.microsoft.com/office/drawing/2014/main" id="{086D7D9E-ED3F-FE92-0B06-CE770EAB7E16}"/>
                </a:ext>
              </a:extLst>
            </p:cNvPr>
            <p:cNvSpPr/>
            <p:nvPr/>
          </p:nvSpPr>
          <p:spPr>
            <a:xfrm>
              <a:off x="7777990" y="3370493"/>
              <a:ext cx="1267011" cy="22623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Regional level</a:t>
              </a:r>
            </a:p>
          </p:txBody>
        </p:sp>
      </p:grpSp>
      <p:pic>
        <p:nvPicPr>
          <p:cNvPr id="14" name="Picture 13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918085F8-2BF2-2A3D-9A4E-24B54323166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394" y="6116577"/>
            <a:ext cx="1186898" cy="73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570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D3959226-2B32-56C6-6A11-837B39A80F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6908403"/>
              </p:ext>
            </p:extLst>
          </p:nvPr>
        </p:nvGraphicFramePr>
        <p:xfrm>
          <a:off x="-792220" y="237701"/>
          <a:ext cx="9697099" cy="5683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269230A0-2FDA-046D-2895-80F877607E5B}"/>
              </a:ext>
            </a:extLst>
          </p:cNvPr>
          <p:cNvGrpSpPr/>
          <p:nvPr/>
        </p:nvGrpSpPr>
        <p:grpSpPr>
          <a:xfrm>
            <a:off x="8030570" y="1341871"/>
            <a:ext cx="2695126" cy="4174258"/>
            <a:chOff x="5554793" y="824462"/>
            <a:chExt cx="2695126" cy="41742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CF3EE30-5937-EDB0-0604-780281501DB0}"/>
                </a:ext>
              </a:extLst>
            </p:cNvPr>
            <p:cNvSpPr/>
            <p:nvPr/>
          </p:nvSpPr>
          <p:spPr>
            <a:xfrm>
              <a:off x="6210464" y="2800312"/>
              <a:ext cx="1216058" cy="271415"/>
            </a:xfrm>
            <a:prstGeom prst="rect">
              <a:avLst/>
            </a:prstGeom>
            <a:solidFill>
              <a:srgbClr val="FFCCFF"/>
            </a:solid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IMCI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8B5A068-FC40-63BD-90A5-03981FE93F67}"/>
                </a:ext>
              </a:extLst>
            </p:cNvPr>
            <p:cNvSpPr/>
            <p:nvPr/>
          </p:nvSpPr>
          <p:spPr>
            <a:xfrm>
              <a:off x="5933753" y="4191855"/>
              <a:ext cx="1940350" cy="443315"/>
            </a:xfrm>
            <a:prstGeom prst="rect">
              <a:avLst/>
            </a:prstGeom>
            <a:solidFill>
              <a:srgbClr val="FFCCFF"/>
            </a:solid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WHO Pocket Book </a:t>
              </a:r>
            </a:p>
            <a:p>
              <a:pPr algn="ctr"/>
              <a:r>
                <a:rPr lang="en-US" sz="1400">
                  <a:solidFill>
                    <a:schemeClr val="tx1"/>
                  </a:solidFill>
                </a:rPr>
                <a:t>Hospital Management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A60CFA3-9DD6-463B-2211-FD3072500AF5}"/>
                </a:ext>
              </a:extLst>
            </p:cNvPr>
            <p:cNvSpPr/>
            <p:nvPr/>
          </p:nvSpPr>
          <p:spPr>
            <a:xfrm>
              <a:off x="5933753" y="2020871"/>
              <a:ext cx="1769481" cy="423617"/>
            </a:xfrm>
            <a:prstGeom prst="rect">
              <a:avLst/>
            </a:prstGeom>
            <a:solidFill>
              <a:srgbClr val="FFCCFF"/>
            </a:solid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Baby-Friendly </a:t>
              </a:r>
            </a:p>
            <a:p>
              <a:pPr algn="ctr"/>
              <a:r>
                <a:rPr lang="en-US" sz="1400">
                  <a:solidFill>
                    <a:schemeClr val="tx1"/>
                  </a:solidFill>
                </a:rPr>
                <a:t>Hospital Initiative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6903BA8-63E5-FB6F-01DD-325271AF9E80}"/>
                </a:ext>
              </a:extLst>
            </p:cNvPr>
            <p:cNvSpPr/>
            <p:nvPr/>
          </p:nvSpPr>
          <p:spPr>
            <a:xfrm>
              <a:off x="5720416" y="1247286"/>
              <a:ext cx="2322921" cy="414286"/>
            </a:xfrm>
            <a:prstGeom prst="rect">
              <a:avLst/>
            </a:prstGeom>
            <a:solidFill>
              <a:srgbClr val="FFCCFF"/>
            </a:solid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Implementation Guidance </a:t>
              </a:r>
            </a:p>
            <a:p>
              <a:pPr algn="ctr"/>
              <a:r>
                <a:rPr lang="en-US" sz="1400">
                  <a:solidFill>
                    <a:schemeClr val="tx1"/>
                  </a:solidFill>
                </a:rPr>
                <a:t>LBW/prem GL</a:t>
              </a:r>
            </a:p>
          </p:txBody>
        </p:sp>
        <p:sp>
          <p:nvSpPr>
            <p:cNvPr id="9" name="Rectangle: Rounded Corners 12">
              <a:extLst>
                <a:ext uri="{FF2B5EF4-FFF2-40B4-BE49-F238E27FC236}">
                  <a16:creationId xmlns:a16="http://schemas.microsoft.com/office/drawing/2014/main" id="{19327C18-BA76-D170-BEBD-C86BE7B8FC9C}"/>
                </a:ext>
              </a:extLst>
            </p:cNvPr>
            <p:cNvSpPr/>
            <p:nvPr/>
          </p:nvSpPr>
          <p:spPr>
            <a:xfrm rot="5400000">
              <a:off x="4815227" y="1564028"/>
              <a:ext cx="4174258" cy="2695126"/>
            </a:xfrm>
            <a:prstGeom prst="roundRect">
              <a:avLst/>
            </a:prstGeom>
            <a:noFill/>
            <a:ln w="38100">
              <a:solidFill>
                <a:srgbClr val="FFCCFF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9D027D1-C7A9-1935-7430-F65FA914984E}"/>
                </a:ext>
              </a:extLst>
            </p:cNvPr>
            <p:cNvSpPr/>
            <p:nvPr/>
          </p:nvSpPr>
          <p:spPr>
            <a:xfrm>
              <a:off x="6273847" y="3445113"/>
              <a:ext cx="1216058" cy="271415"/>
            </a:xfrm>
            <a:prstGeom prst="rect">
              <a:avLst/>
            </a:prstGeom>
            <a:solidFill>
              <a:srgbClr val="FFCCFF"/>
            </a:solid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iCCM</a:t>
              </a:r>
            </a:p>
          </p:txBody>
        </p:sp>
      </p:grpSp>
      <p:sp>
        <p:nvSpPr>
          <p:cNvPr id="11" name="Rectangle: Rounded Corners 1">
            <a:extLst>
              <a:ext uri="{FF2B5EF4-FFF2-40B4-BE49-F238E27FC236}">
                <a16:creationId xmlns:a16="http://schemas.microsoft.com/office/drawing/2014/main" id="{89CA8AA3-0EC1-25A4-7EA6-93EB912A68CE}"/>
              </a:ext>
            </a:extLst>
          </p:cNvPr>
          <p:cNvSpPr/>
          <p:nvPr/>
        </p:nvSpPr>
        <p:spPr>
          <a:xfrm rot="5400000">
            <a:off x="3186823" y="-1759367"/>
            <a:ext cx="5887263" cy="9697100"/>
          </a:xfrm>
          <a:prstGeom prst="roundRect">
            <a:avLst/>
          </a:prstGeom>
          <a:noFill/>
          <a:ln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4">
            <a:extLst>
              <a:ext uri="{FF2B5EF4-FFF2-40B4-BE49-F238E27FC236}">
                <a16:creationId xmlns:a16="http://schemas.microsoft.com/office/drawing/2014/main" id="{B47818D9-6BB8-FB2D-262A-0BA78629AE50}"/>
              </a:ext>
            </a:extLst>
          </p:cNvPr>
          <p:cNvSpPr/>
          <p:nvPr/>
        </p:nvSpPr>
        <p:spPr>
          <a:xfrm>
            <a:off x="6527965" y="2902478"/>
            <a:ext cx="1374489" cy="510028"/>
          </a:xfrm>
          <a:prstGeom prst="righ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INTEGRATION</a:t>
            </a:r>
          </a:p>
        </p:txBody>
      </p:sp>
      <p:pic>
        <p:nvPicPr>
          <p:cNvPr id="13" name="Picture 12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DAE83613-6B18-4842-9992-CE7893CAD20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394" y="6116577"/>
            <a:ext cx="1186898" cy="73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544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7E8DB-E57D-392A-B58D-6A886DB9D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" y="365125"/>
            <a:ext cx="10996946" cy="732155"/>
          </a:xfrm>
        </p:spPr>
        <p:txBody>
          <a:bodyPr/>
          <a:lstStyle/>
          <a:p>
            <a:r>
              <a:rPr lang="en-US"/>
              <a:t>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8971C-0AFC-EC5C-F911-E7BD0144F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80" y="1595120"/>
            <a:ext cx="4102286" cy="4216718"/>
          </a:xfrm>
        </p:spPr>
        <p:txBody>
          <a:bodyPr/>
          <a:lstStyle/>
          <a:p>
            <a:r>
              <a:rPr lang="en-US"/>
              <a:t>Identify research gaps</a:t>
            </a:r>
          </a:p>
          <a:p>
            <a:r>
              <a:rPr lang="en-US"/>
              <a:t>Identify important aspects of protocol design – Evidence to Decision making process (GRADE)</a:t>
            </a:r>
          </a:p>
        </p:txBody>
      </p:sp>
      <p:pic>
        <p:nvPicPr>
          <p:cNvPr id="4" name="Graphic 3" descr="Microscope with solid fill">
            <a:extLst>
              <a:ext uri="{FF2B5EF4-FFF2-40B4-BE49-F238E27FC236}">
                <a16:creationId xmlns:a16="http://schemas.microsoft.com/office/drawing/2014/main" id="{9747B7AD-54C0-A3D2-8A24-7F9488F15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22586" y="2513320"/>
            <a:ext cx="3253839" cy="3253839"/>
          </a:xfrm>
          <a:prstGeom prst="rect">
            <a:avLst/>
          </a:prstGeom>
        </p:spPr>
      </p:pic>
      <p:pic>
        <p:nvPicPr>
          <p:cNvPr id="5" name="Graphic 4" descr="Mathematics with solid fill">
            <a:extLst>
              <a:ext uri="{FF2B5EF4-FFF2-40B4-BE49-F238E27FC236}">
                <a16:creationId xmlns:a16="http://schemas.microsoft.com/office/drawing/2014/main" id="{C8B060E2-3A20-4183-971F-47044CC70C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49020" y="2414704"/>
            <a:ext cx="2018371" cy="2018371"/>
          </a:xfrm>
          <a:prstGeom prst="rect">
            <a:avLst/>
          </a:prstGeom>
        </p:spPr>
      </p:pic>
      <p:pic>
        <p:nvPicPr>
          <p:cNvPr id="6" name="Graphic 5" descr="Magnifying glass with solid fill">
            <a:extLst>
              <a:ext uri="{FF2B5EF4-FFF2-40B4-BE49-F238E27FC236}">
                <a16:creationId xmlns:a16="http://schemas.microsoft.com/office/drawing/2014/main" id="{6CF077FC-FEBF-722C-D87D-D60E2B0A5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85814" y="736090"/>
            <a:ext cx="1803789" cy="1803789"/>
          </a:xfrm>
          <a:prstGeom prst="rect">
            <a:avLst/>
          </a:prstGeom>
        </p:spPr>
      </p:pic>
      <p:pic>
        <p:nvPicPr>
          <p:cNvPr id="9" name="Picture 8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702CBA34-8E75-F3B7-BAEE-E7F2AEB2725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394" y="6116577"/>
            <a:ext cx="1186898" cy="730272"/>
          </a:xfrm>
          <a:prstGeom prst="rect">
            <a:avLst/>
          </a:prstGeom>
        </p:spPr>
      </p:pic>
      <p:pic>
        <p:nvPicPr>
          <p:cNvPr id="8" name="Graphic 7" descr="Scientific Thought outline">
            <a:extLst>
              <a:ext uri="{FF2B5EF4-FFF2-40B4-BE49-F238E27FC236}">
                <a16:creationId xmlns:a16="http://schemas.microsoft.com/office/drawing/2014/main" id="{E1330628-38E9-842A-42BC-61A552D065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87262" y="731202"/>
            <a:ext cx="1654264" cy="1654264"/>
          </a:xfrm>
          <a:prstGeom prst="rect">
            <a:avLst/>
          </a:prstGeom>
        </p:spPr>
      </p:pic>
      <p:pic>
        <p:nvPicPr>
          <p:cNvPr id="11" name="Graphic 10" descr="Storytelling with solid fill">
            <a:extLst>
              <a:ext uri="{FF2B5EF4-FFF2-40B4-BE49-F238E27FC236}">
                <a16:creationId xmlns:a16="http://schemas.microsoft.com/office/drawing/2014/main" id="{46627063-73A5-136F-3198-3CF9463DC3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139631" y="4001259"/>
            <a:ext cx="1654264" cy="165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884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0AC31C-28FC-2B02-1123-3FE1119D49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018" y="500882"/>
            <a:ext cx="6645897" cy="29615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67DFD0-5FC4-2C5C-E86B-65141E651B69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0251" y="2288240"/>
            <a:ext cx="5820109" cy="305319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19C700D2-A5BF-6C3F-4B9F-867B13CD2FF0}"/>
              </a:ext>
            </a:extLst>
          </p:cNvPr>
          <p:cNvSpPr/>
          <p:nvPr/>
        </p:nvSpPr>
        <p:spPr>
          <a:xfrm>
            <a:off x="1449658" y="3769112"/>
            <a:ext cx="3746809" cy="1438508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Core group = 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Country representation and CSOs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Subgroups – ops guidance, research, CHWs, definitions and terminologies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1EBE369-0F4B-5341-2318-F9582A037E4E}"/>
              </a:ext>
            </a:extLst>
          </p:cNvPr>
          <p:cNvSpPr txBox="1">
            <a:spLocks/>
          </p:cNvSpPr>
          <p:nvPr/>
        </p:nvSpPr>
        <p:spPr>
          <a:xfrm>
            <a:off x="2270228" y="5550905"/>
            <a:ext cx="7651545" cy="383948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>
                <a:solidFill>
                  <a:schemeClr val="bg1"/>
                </a:solidFill>
                <a:latin typeface="+mn-lt"/>
              </a:rPr>
              <a:t>https://www.who.int/groups/unicef-who-technical-advisory-group-on-wasting-and-nutritional-oedema-(acute-malnutrition)</a:t>
            </a:r>
          </a:p>
        </p:txBody>
      </p:sp>
      <p:pic>
        <p:nvPicPr>
          <p:cNvPr id="7" name="Picture 6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1DCCE5EA-0F3F-486D-8530-62792D5CBB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394" y="6116577"/>
            <a:ext cx="1186898" cy="73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7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2E568C-A405-D721-FFEF-ED00CC82B6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2817" y="471826"/>
            <a:ext cx="4681331" cy="4562061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4B1F92-C9D9-53A7-CB0B-C27EF3E136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217" t="9807" r="25000" b="7294"/>
          <a:stretch/>
        </p:blipFill>
        <p:spPr>
          <a:xfrm>
            <a:off x="6096000" y="953522"/>
            <a:ext cx="4552122" cy="4263887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5F50AF-47DB-0135-A10C-54F70953D8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46772" y="1162469"/>
            <a:ext cx="2720207" cy="354236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68B0D59-875C-7433-00F9-FEF426DC0569}"/>
              </a:ext>
            </a:extLst>
          </p:cNvPr>
          <p:cNvSpPr txBox="1">
            <a:spLocks/>
          </p:cNvSpPr>
          <p:nvPr/>
        </p:nvSpPr>
        <p:spPr>
          <a:xfrm>
            <a:off x="4185303" y="5560943"/>
            <a:ext cx="3821395" cy="343535"/>
          </a:xfrm>
          <a:prstGeom prst="rect">
            <a:avLst/>
          </a:prstGeom>
          <a:solidFill>
            <a:srgbClr val="00B0F0"/>
          </a:solidFill>
        </p:spPr>
        <p:txBody>
          <a:bodyPr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>
                <a:solidFill>
                  <a:schemeClr val="bg1"/>
                </a:solidFill>
                <a:latin typeface="+mn-lt"/>
              </a:rPr>
              <a:t>https://www.childwasting.org/normative-guidance</a:t>
            </a:r>
          </a:p>
        </p:txBody>
      </p:sp>
      <p:pic>
        <p:nvPicPr>
          <p:cNvPr id="6" name="Picture 5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FD1219FC-6194-4AE9-9645-8CB42AA6327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394" y="6116577"/>
            <a:ext cx="1186898" cy="73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79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F125D-5C2B-0F37-7F6D-D5DB773E4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" y="365125"/>
            <a:ext cx="10996946" cy="732155"/>
          </a:xfrm>
        </p:spPr>
        <p:txBody>
          <a:bodyPr/>
          <a:lstStyle/>
          <a:p>
            <a:r>
              <a:rPr lang="en-US"/>
              <a:t>Dissemination and local adaptation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FF8F5-12BE-85AA-13C6-A40489D59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363" y="1595438"/>
            <a:ext cx="7045394" cy="42164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Working with </a:t>
            </a:r>
            <a:r>
              <a:rPr lang="en-US" b="1">
                <a:solidFill>
                  <a:schemeClr val="accent1"/>
                </a:solidFill>
              </a:rPr>
              <a:t>countries</a:t>
            </a:r>
            <a:r>
              <a:rPr lang="en-US"/>
              <a:t> to </a:t>
            </a:r>
            <a:r>
              <a:rPr lang="en-US" b="1">
                <a:solidFill>
                  <a:schemeClr val="accent1"/>
                </a:solidFill>
              </a:rPr>
              <a:t>integrate</a:t>
            </a:r>
            <a:r>
              <a:rPr lang="en-US"/>
              <a:t> recommendations and operational guidance into national </a:t>
            </a:r>
            <a:r>
              <a:rPr lang="en-US" b="1">
                <a:solidFill>
                  <a:schemeClr val="accent1"/>
                </a:solidFill>
              </a:rPr>
              <a:t>HEALTH AND NUTRITION </a:t>
            </a:r>
            <a:r>
              <a:rPr lang="en-US"/>
              <a:t>policies, protocol and guidance </a:t>
            </a:r>
            <a:r>
              <a:rPr lang="en-US" i="1"/>
              <a:t>(N4G Commitment)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With our UN partners – GAP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Stakeholder meetings regional and country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BA65FC-88A4-C406-7D17-0D7807A996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35316" y="0"/>
            <a:ext cx="3656684" cy="61225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88BD6634-F5C6-08A1-2147-B437D4C001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394" y="6116577"/>
            <a:ext cx="1186898" cy="73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1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11106-3D11-D9BE-FF58-14C289778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5040" y="1745214"/>
            <a:ext cx="4849412" cy="3165157"/>
          </a:xfrm>
        </p:spPr>
        <p:txBody>
          <a:bodyPr>
            <a:normAutofit/>
          </a:bodyPr>
          <a:lstStyle/>
          <a:p>
            <a:r>
              <a:rPr lang="en-US" sz="4800" b="1" i="1"/>
              <a:t>Thank you for your attention!</a:t>
            </a:r>
            <a:br>
              <a:rPr lang="en-US" sz="4800"/>
            </a:br>
            <a:br>
              <a:rPr lang="en-US" sz="4800"/>
            </a:br>
            <a:r>
              <a:rPr lang="en-US" sz="48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86446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F96B3C-1AF5-0073-6A77-1782AF9953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9564" y="9555"/>
            <a:ext cx="4592436" cy="61173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28D8EB-5564-5F36-F9D8-D4FF14DC1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" y="365125"/>
            <a:ext cx="10996946" cy="732155"/>
          </a:xfrm>
        </p:spPr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7EBFF-6FA6-B465-96C7-A0199219C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363" y="1595438"/>
            <a:ext cx="6615777" cy="42164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accent1"/>
                </a:solidFill>
              </a:rPr>
              <a:t>Brief introduction </a:t>
            </a:r>
            <a:r>
              <a:rPr lang="en-US"/>
              <a:t>to the recommendations and good practice statements of the management section of the new WHO guideline</a:t>
            </a:r>
          </a:p>
          <a:p>
            <a:r>
              <a:rPr lang="en-US">
                <a:solidFill>
                  <a:schemeClr val="accent1"/>
                </a:solidFill>
              </a:rPr>
              <a:t>Next steps </a:t>
            </a:r>
            <a:r>
              <a:rPr lang="en-US"/>
              <a:t>in terms of:</a:t>
            </a:r>
          </a:p>
          <a:p>
            <a:pPr lvl="2"/>
            <a:r>
              <a:rPr lang="en-US"/>
              <a:t>Operational guidance</a:t>
            </a:r>
          </a:p>
          <a:p>
            <a:pPr lvl="2"/>
            <a:r>
              <a:rPr lang="en-US"/>
              <a:t>Research gaps consolidation</a:t>
            </a:r>
          </a:p>
          <a:p>
            <a:pPr lvl="2"/>
            <a:r>
              <a:rPr lang="en-US"/>
              <a:t>Dissemination – country assessments and updates of national protocols/guidelines</a:t>
            </a:r>
          </a:p>
        </p:txBody>
      </p:sp>
    </p:spTree>
    <p:extLst>
      <p:ext uri="{BB962C8B-B14F-4D97-AF65-F5344CB8AC3E}">
        <p14:creationId xmlns:p14="http://schemas.microsoft.com/office/powerpoint/2010/main" val="1591116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F09695-38A3-86F5-3D4E-07F4A7C58A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9564" y="9555"/>
            <a:ext cx="4592436" cy="61173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30DA14-C669-2D64-CE5C-0A077C8D0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" y="365125"/>
            <a:ext cx="10996946" cy="732155"/>
          </a:xfrm>
        </p:spPr>
        <p:txBody>
          <a:bodyPr/>
          <a:lstStyle/>
          <a:p>
            <a:r>
              <a:rPr lang="en-US"/>
              <a:t>Key messages (management section)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98AA1-E69B-AACC-E00F-033446396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363" y="1595438"/>
            <a:ext cx="6734291" cy="4216400"/>
          </a:xfrm>
        </p:spPr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Nutritional status must not be seen in isolation. </a:t>
            </a:r>
            <a:r>
              <a:rPr lang="en-US"/>
              <a:t>Assessment of an infant’s or child’s </a:t>
            </a:r>
            <a:r>
              <a:rPr lang="en-US" b="1">
                <a:solidFill>
                  <a:schemeClr val="accent1"/>
                </a:solidFill>
              </a:rPr>
              <a:t>health</a:t>
            </a:r>
            <a:r>
              <a:rPr lang="en-US"/>
              <a:t> is key for decision-making.</a:t>
            </a:r>
          </a:p>
          <a:p>
            <a:r>
              <a:rPr lang="en-US"/>
              <a:t>Mothers and their infants less than six months at-risk of poor growth and development must be identified </a:t>
            </a:r>
            <a:r>
              <a:rPr lang="en-US" b="1">
                <a:solidFill>
                  <a:schemeClr val="accent1"/>
                </a:solidFill>
              </a:rPr>
              <a:t>early</a:t>
            </a:r>
            <a:r>
              <a:rPr lang="en-US"/>
              <a:t> and cared for as an </a:t>
            </a:r>
            <a:r>
              <a:rPr lang="en-US" b="1">
                <a:solidFill>
                  <a:schemeClr val="accent1"/>
                </a:solidFill>
              </a:rPr>
              <a:t>inter-dependent unit</a:t>
            </a:r>
            <a:r>
              <a:rPr lang="en-US">
                <a:solidFill>
                  <a:schemeClr val="accent1"/>
                </a:solidFill>
              </a:rPr>
              <a:t>. </a:t>
            </a:r>
            <a:r>
              <a:rPr lang="en-US"/>
              <a:t>Sensitive and effective care of infants and their mothers is one of the most effective </a:t>
            </a:r>
            <a:r>
              <a:rPr lang="en-US" b="1">
                <a:solidFill>
                  <a:schemeClr val="accent1"/>
                </a:solidFill>
              </a:rPr>
              <a:t>preventative</a:t>
            </a:r>
            <a:r>
              <a:rPr lang="en-US"/>
              <a:t> actions of all.</a:t>
            </a:r>
          </a:p>
        </p:txBody>
      </p:sp>
    </p:spTree>
    <p:extLst>
      <p:ext uri="{BB962C8B-B14F-4D97-AF65-F5344CB8AC3E}">
        <p14:creationId xmlns:p14="http://schemas.microsoft.com/office/powerpoint/2010/main" val="3535789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F09695-38A3-86F5-3D4E-07F4A7C58A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9564" y="9555"/>
            <a:ext cx="4592436" cy="61173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30DA14-C669-2D64-CE5C-0A077C8D0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" y="365125"/>
            <a:ext cx="10996946" cy="732155"/>
          </a:xfrm>
        </p:spPr>
        <p:txBody>
          <a:bodyPr/>
          <a:lstStyle/>
          <a:p>
            <a:r>
              <a:rPr lang="en-US"/>
              <a:t>Key messages (management section)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98AA1-E69B-AACC-E00F-033446396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363" y="1595438"/>
            <a:ext cx="7347608" cy="4216400"/>
          </a:xfrm>
        </p:spPr>
        <p:txBody>
          <a:bodyPr>
            <a:normAutofit fontScale="92500"/>
          </a:bodyPr>
          <a:lstStyle/>
          <a:p>
            <a:r>
              <a:rPr lang="en-US" b="1">
                <a:solidFill>
                  <a:schemeClr val="accent1"/>
                </a:solidFill>
              </a:rPr>
              <a:t>Not all </a:t>
            </a:r>
            <a:r>
              <a:rPr lang="en-US"/>
              <a:t>children with </a:t>
            </a:r>
            <a:r>
              <a:rPr lang="en-US" b="1"/>
              <a:t>MAM</a:t>
            </a:r>
            <a:r>
              <a:rPr lang="en-US"/>
              <a:t> need a specially formulated food to supplement their diet. </a:t>
            </a:r>
          </a:p>
          <a:p>
            <a:pPr lvl="2"/>
            <a:r>
              <a:rPr lang="en-US" i="1"/>
              <a:t>Risk-factors to </a:t>
            </a:r>
            <a:r>
              <a:rPr lang="en-US" i="1" err="1"/>
              <a:t>proritise</a:t>
            </a:r>
            <a:r>
              <a:rPr lang="en-US" i="1"/>
              <a:t> which MAM children to consider for SFFs (high-risk contexts -such as humanitarian crises- as well as specific individual or social factors) </a:t>
            </a:r>
          </a:p>
          <a:p>
            <a:r>
              <a:rPr lang="en-US"/>
              <a:t>Children with </a:t>
            </a:r>
            <a:r>
              <a:rPr lang="en-US" b="1"/>
              <a:t>SAM</a:t>
            </a:r>
            <a:r>
              <a:rPr lang="en-US"/>
              <a:t> should receive nutritional treatment with an </a:t>
            </a:r>
            <a:r>
              <a:rPr lang="en-US" b="1">
                <a:solidFill>
                  <a:schemeClr val="accent1"/>
                </a:solidFill>
              </a:rPr>
              <a:t>RUTF</a:t>
            </a:r>
            <a:r>
              <a:rPr lang="en-US"/>
              <a:t> that meets the Codex specification.</a:t>
            </a:r>
          </a:p>
          <a:p>
            <a:pPr lvl="2"/>
            <a:r>
              <a:rPr lang="en-US" i="1"/>
              <a:t>Amount RUTF given can be either constant until anthropometric recovery or reduced after reaching MAM (depends on capacity and context)</a:t>
            </a:r>
          </a:p>
        </p:txBody>
      </p:sp>
    </p:spTree>
    <p:extLst>
      <p:ext uri="{BB962C8B-B14F-4D97-AF65-F5344CB8AC3E}">
        <p14:creationId xmlns:p14="http://schemas.microsoft.com/office/powerpoint/2010/main" val="1669862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F09695-38A3-86F5-3D4E-07F4A7C58A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9564" y="9555"/>
            <a:ext cx="4592436" cy="61173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30DA14-C669-2D64-CE5C-0A077C8D0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" y="365125"/>
            <a:ext cx="10996946" cy="732155"/>
          </a:xfrm>
        </p:spPr>
        <p:txBody>
          <a:bodyPr/>
          <a:lstStyle/>
          <a:p>
            <a:r>
              <a:rPr lang="en-US"/>
              <a:t>Key messages (management section)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98AA1-E69B-AACC-E00F-033446396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363" y="1595438"/>
            <a:ext cx="6700837" cy="421640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CHWs</a:t>
            </a:r>
            <a:r>
              <a:rPr lang="en-US"/>
              <a:t> can manage children 6-59 months of age with acute malnutrition in the community as long as they are adequately trained and receive ongoing supervision and support. </a:t>
            </a:r>
          </a:p>
          <a:p>
            <a:r>
              <a:rPr lang="en-US"/>
              <a:t>Countries must be supported to adopt these recommendations taking into account their </a:t>
            </a:r>
            <a:r>
              <a:rPr lang="en-US" b="1">
                <a:solidFill>
                  <a:schemeClr val="accent1"/>
                </a:solidFill>
              </a:rPr>
              <a:t>specific contexts</a:t>
            </a:r>
            <a:r>
              <a:rPr lang="en-US"/>
              <a:t>, needs and capacities at national and sub-national levels.</a:t>
            </a:r>
          </a:p>
        </p:txBody>
      </p:sp>
    </p:spTree>
    <p:extLst>
      <p:ext uri="{BB962C8B-B14F-4D97-AF65-F5344CB8AC3E}">
        <p14:creationId xmlns:p14="http://schemas.microsoft.com/office/powerpoint/2010/main" val="4172244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40BE8-D642-FC91-F1FF-75137ADA7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" y="365125"/>
            <a:ext cx="10996946" cy="732155"/>
          </a:xfrm>
        </p:spPr>
        <p:txBody>
          <a:bodyPr/>
          <a:lstStyle/>
          <a:p>
            <a:r>
              <a:rPr lang="en-US"/>
              <a:t>Terminologies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8E321-EA4D-CAB5-E696-A26FEBF61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80" y="1595120"/>
            <a:ext cx="10996946" cy="4216718"/>
          </a:xfrm>
        </p:spPr>
        <p:txBody>
          <a:bodyPr>
            <a:normAutofit lnSpcReduction="10000"/>
          </a:bodyPr>
          <a:lstStyle/>
          <a:p>
            <a:r>
              <a:rPr lang="en-US"/>
              <a:t>WHO Guideline document title: </a:t>
            </a:r>
            <a:r>
              <a:rPr lang="en-US" b="1" i="1">
                <a:solidFill>
                  <a:schemeClr val="accent1"/>
                </a:solidFill>
              </a:rPr>
              <a:t>Prevention and Management of Wasting and Nutritional Oedema (Acute Malnutrition)</a:t>
            </a:r>
          </a:p>
          <a:p>
            <a:r>
              <a:rPr lang="en-US"/>
              <a:t>WHO Guideline document </a:t>
            </a:r>
            <a:r>
              <a:rPr lang="en-US" b="1">
                <a:solidFill>
                  <a:schemeClr val="accent1"/>
                </a:solidFill>
              </a:rPr>
              <a:t>text</a:t>
            </a:r>
            <a:r>
              <a:rPr lang="en-US">
                <a:solidFill>
                  <a:schemeClr val="accent1"/>
                </a:solidFill>
              </a:rPr>
              <a:t>:</a:t>
            </a:r>
            <a:r>
              <a:rPr lang="en-US"/>
              <a:t> </a:t>
            </a:r>
          </a:p>
          <a:p>
            <a:pPr lvl="2"/>
            <a:r>
              <a:rPr lang="en-US"/>
              <a:t>wasting and/or nutritional oedema</a:t>
            </a:r>
          </a:p>
          <a:p>
            <a:pPr lvl="2"/>
            <a:r>
              <a:rPr lang="en-US"/>
              <a:t>moderate wasting </a:t>
            </a:r>
          </a:p>
          <a:p>
            <a:pPr lvl="2"/>
            <a:r>
              <a:rPr lang="en-US"/>
              <a:t>severe wasting and/or nutritional oedema</a:t>
            </a:r>
          </a:p>
          <a:p>
            <a:r>
              <a:rPr lang="en-US"/>
              <a:t>UNICEF-WHO </a:t>
            </a:r>
            <a:r>
              <a:rPr lang="en-US" b="1">
                <a:solidFill>
                  <a:schemeClr val="accent1"/>
                </a:solidFill>
              </a:rPr>
              <a:t>Operational guidance</a:t>
            </a:r>
            <a:r>
              <a:rPr lang="en-US">
                <a:solidFill>
                  <a:schemeClr val="accent1"/>
                </a:solidFill>
              </a:rPr>
              <a:t>:</a:t>
            </a:r>
          </a:p>
          <a:p>
            <a:pPr lvl="2"/>
            <a:r>
              <a:rPr lang="en-US"/>
              <a:t>MAM</a:t>
            </a:r>
          </a:p>
          <a:p>
            <a:pPr lvl="2"/>
            <a:r>
              <a:rPr lang="en-US"/>
              <a:t>SAM</a:t>
            </a:r>
          </a:p>
          <a:p>
            <a:pPr lvl="0"/>
            <a:endParaRPr lang="en-US"/>
          </a:p>
          <a:p>
            <a:endParaRPr lang="en-US"/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D0C89EF3-DB6A-1854-D1B2-C549E8486A1B}"/>
              </a:ext>
            </a:extLst>
          </p:cNvPr>
          <p:cNvSpPr/>
          <p:nvPr/>
        </p:nvSpPr>
        <p:spPr>
          <a:xfrm>
            <a:off x="8803532" y="3142034"/>
            <a:ext cx="2773788" cy="257060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/>
              <a:t>See section on Definitions and Terminologies in the Introduction section of the Guideline.</a:t>
            </a:r>
          </a:p>
        </p:txBody>
      </p:sp>
      <p:pic>
        <p:nvPicPr>
          <p:cNvPr id="8" name="Graphic 7" descr="Lights On with solid fill">
            <a:extLst>
              <a:ext uri="{FF2B5EF4-FFF2-40B4-BE49-F238E27FC236}">
                <a16:creationId xmlns:a16="http://schemas.microsoft.com/office/drawing/2014/main" id="{D96B540B-8720-DD2A-B913-AC15D3348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33226" y="32462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39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06E71-F159-2D13-2CEA-C9D8FA314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Scope of the guideline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F9B612-CE75-388F-324D-78A4A1B26615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648" y="1704239"/>
            <a:ext cx="6567451" cy="36948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2948A0-3A44-4EFC-0847-101103E2A241}"/>
              </a:ext>
            </a:extLst>
          </p:cNvPr>
          <p:cNvSpPr txBox="1"/>
          <p:nvPr/>
        </p:nvSpPr>
        <p:spPr>
          <a:xfrm>
            <a:off x="7647808" y="2105112"/>
            <a:ext cx="371299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/>
              <a:t>Management section release: July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/>
              <a:t>Full guideline publication (management and prevention): Q3/Q4 2023</a:t>
            </a:r>
          </a:p>
        </p:txBody>
      </p:sp>
    </p:spTree>
    <p:extLst>
      <p:ext uri="{BB962C8B-B14F-4D97-AF65-F5344CB8AC3E}">
        <p14:creationId xmlns:p14="http://schemas.microsoft.com/office/powerpoint/2010/main" val="1678008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HO Guidelines">
      <a:dk1>
        <a:srgbClr val="1A3845"/>
      </a:dk1>
      <a:lt1>
        <a:srgbClr val="FFFFFF"/>
      </a:lt1>
      <a:dk2>
        <a:srgbClr val="227F61"/>
      </a:dk2>
      <a:lt2>
        <a:srgbClr val="E7E6E6"/>
      </a:lt2>
      <a:accent1>
        <a:srgbClr val="008DC9"/>
      </a:accent1>
      <a:accent2>
        <a:srgbClr val="F1D376"/>
      </a:accent2>
      <a:accent3>
        <a:srgbClr val="3E987B"/>
      </a:accent3>
      <a:accent4>
        <a:srgbClr val="B3B6E7"/>
      </a:accent4>
      <a:accent5>
        <a:srgbClr val="5EC9F1"/>
      </a:accent5>
      <a:accent6>
        <a:srgbClr val="EADEEA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0BD40A42700F408C9163D0A50CEDDC" ma:contentTypeVersion="15" ma:contentTypeDescription="Create a new document." ma:contentTypeScope="" ma:versionID="c0b593470d9c62f759904c808ef40ee3">
  <xsd:schema xmlns:xsd="http://www.w3.org/2001/XMLSchema" xmlns:xs="http://www.w3.org/2001/XMLSchema" xmlns:p="http://schemas.microsoft.com/office/2006/metadata/properties" xmlns:ns2="e0947761-d943-4880-9cac-fa5fdc405ecb" xmlns:ns3="10a58792-6a38-42e3-b025-b1ebf3178c89" targetNamespace="http://schemas.microsoft.com/office/2006/metadata/properties" ma:root="true" ma:fieldsID="6ec11b7b461bc5b7ba8855d2ab6fce11" ns2:_="" ns3:_="">
    <xsd:import namespace="e0947761-d943-4880-9cac-fa5fdc405ecb"/>
    <xsd:import namespace="10a58792-6a38-42e3-b025-b1ebf3178c8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Topic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947761-d943-4880-9cac-fa5fdc405ec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58792-6a38-42e3-b025-b1ebf3178c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Topic" ma:index="14" nillable="true" ma:displayName="Abstract" ma:format="Dropdown" ma:internalName="Topic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0947761-d943-4880-9cac-fa5fdc405ecb">
      <UserInfo>
        <DisplayName>WEISE PRINZO, Zita C.</DisplayName>
        <AccountId>19</AccountId>
        <AccountType/>
      </UserInfo>
      <UserInfo>
        <DisplayName>BENDABENDA, Jaden</DisplayName>
        <AccountId>13</AccountId>
        <AccountType/>
      </UserInfo>
      <UserInfo>
        <DisplayName>DANIEL, Allison</DisplayName>
        <AccountId>15</AccountId>
        <AccountType/>
      </UserInfo>
      <UserInfo>
        <DisplayName>DE POLNAY, Kirrily</DisplayName>
        <AccountId>11</AccountId>
        <AccountType/>
      </UserInfo>
    </SharedWithUsers>
    <Topic xmlns="10a58792-6a38-42e3-b025-b1ebf3178c89" xsi:nil="true"/>
    <_dlc_DocId xmlns="e0947761-d943-4880-9cac-fa5fdc405ecb">5TDMMJUCHSZA-363502543-345</_dlc_DocId>
    <_dlc_DocIdUrl xmlns="e0947761-d943-4880-9cac-fa5fdc405ecb">
      <Url>https://unicef.sharepoint.com/sites/PD-Strategy/_layouts/15/DocIdRedir.aspx?ID=5TDMMJUCHSZA-363502543-345</Url>
      <Description>5TDMMJUCHSZA-363502543-345</Description>
    </_dlc_DocIdUrl>
  </documentManagement>
</p:properties>
</file>

<file path=customXml/itemProps1.xml><?xml version="1.0" encoding="utf-8"?>
<ds:datastoreItem xmlns:ds="http://schemas.openxmlformats.org/officeDocument/2006/customXml" ds:itemID="{E1EBEB9C-99C3-44DF-9D6D-A873FD4C1D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ED47CA-D87D-476F-9799-EF5AD9C2F4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947761-d943-4880-9cac-fa5fdc405ecb"/>
    <ds:schemaRef ds:uri="10a58792-6a38-42e3-b025-b1ebf3178c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8EF2C8-B920-4DC9-AEBC-1CADC2B2FFFE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2FB2704-CF9D-4197-9F12-53B844E7C5BC}">
  <ds:schemaRefs>
    <ds:schemaRef ds:uri="2858f1cb-ebe3-4b6d-a255-5fcfa229cea8"/>
    <ds:schemaRef ds:uri="c1eb24cf-6db1-439b-aaa1-086194822f8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e0947761-d943-4880-9cac-fa5fdc405ecb"/>
    <ds:schemaRef ds:uri="10a58792-6a38-42e3-b025-b1ebf3178c8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2978</Words>
  <Application>Microsoft Office PowerPoint</Application>
  <PresentationFormat>Widescreen</PresentationFormat>
  <Paragraphs>370</Paragraphs>
  <Slides>38</Slides>
  <Notes>28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Helvetica</vt:lpstr>
      <vt:lpstr>Wingdings</vt:lpstr>
      <vt:lpstr>Office Theme</vt:lpstr>
      <vt:lpstr>WHO guideline on the  prevention and management of wasting and nutritional oedema (acute malnutrition) in infants and children  under 5 years</vt:lpstr>
      <vt:lpstr>Housekeeping</vt:lpstr>
      <vt:lpstr>Speakers</vt:lpstr>
      <vt:lpstr>Objectives</vt:lpstr>
      <vt:lpstr>Key messages (management section)</vt:lpstr>
      <vt:lpstr>Key messages (management section)</vt:lpstr>
      <vt:lpstr>Key messages (management section)</vt:lpstr>
      <vt:lpstr>Terminologies</vt:lpstr>
      <vt:lpstr>Scope of the guideline</vt:lpstr>
      <vt:lpstr>Guiding principles</vt:lpstr>
      <vt:lpstr>Child health approach</vt:lpstr>
      <vt:lpstr>Sub-sections of the guideline</vt:lpstr>
      <vt:lpstr>Read the remarks!</vt:lpstr>
      <vt:lpstr>Section A: Infants less than 6 months of age at risk for poor growth and development </vt:lpstr>
      <vt:lpstr>PowerPoint Presentation</vt:lpstr>
      <vt:lpstr>Summary of recommendations and GPS</vt:lpstr>
      <vt:lpstr>Section B: Severe acute malnutrition (SAM)  </vt:lpstr>
      <vt:lpstr>A few definitions</vt:lpstr>
      <vt:lpstr>SAM: Summary of recommendations and GPS</vt:lpstr>
      <vt:lpstr>Section B: Moderate acute malnutrition (MAM)  </vt:lpstr>
      <vt:lpstr>Priorities for moderate wasting</vt:lpstr>
      <vt:lpstr>MAM: Summary of recommendations and GPS</vt:lpstr>
      <vt:lpstr>PowerPoint Presentation</vt:lpstr>
      <vt:lpstr>Shift in focus</vt:lpstr>
      <vt:lpstr>What advice can we give for a nutrient-dense home diet?</vt:lpstr>
      <vt:lpstr>Section B: Management by CHWs</vt:lpstr>
      <vt:lpstr>Management by CHWs</vt:lpstr>
      <vt:lpstr>Section C: Post-exit interventions</vt:lpstr>
      <vt:lpstr>Post-exit interventions</vt:lpstr>
      <vt:lpstr>Publication on MagicApp</vt:lpstr>
      <vt:lpstr>Next steps:</vt:lpstr>
      <vt:lpstr>Operational guidance</vt:lpstr>
      <vt:lpstr>PowerPoint Presentation</vt:lpstr>
      <vt:lpstr>Research</vt:lpstr>
      <vt:lpstr>PowerPoint Presentation</vt:lpstr>
      <vt:lpstr>PowerPoint Presentation</vt:lpstr>
      <vt:lpstr>Dissemination and local adaptation</vt:lpstr>
      <vt:lpstr>Thank you for your attention! 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Serrin Ransom (GMMB)</dc:creator>
  <cp:lastModifiedBy>mabasa farawo</cp:lastModifiedBy>
  <cp:revision>3</cp:revision>
  <dcterms:created xsi:type="dcterms:W3CDTF">2023-07-14T14:17:02Z</dcterms:created>
  <dcterms:modified xsi:type="dcterms:W3CDTF">2023-07-27T04:00:01Z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0x010100CD0BD40A42700F408C9163D0A50CEDDC</vt:lpwstr>
  </property>
  <property fmtid="{D5CDD505-2E9C-101B-9397-08002B2CF9AE}" pid="3" name="MediaServiceImageTags">
    <vt:lpwstr/>
  </property>
  <property fmtid="{D5CDD505-2E9C-101B-9397-08002B2CF9AE}" pid="4" name="SystemDTAC">
    <vt:lpwstr/>
  </property>
  <property fmtid="{D5CDD505-2E9C-101B-9397-08002B2CF9AE}" pid="5" name="TaxKeyword">
    <vt:lpwstr/>
  </property>
  <property fmtid="{D5CDD505-2E9C-101B-9397-08002B2CF9AE}" pid="6" name="Topic">
    <vt:lpwstr/>
  </property>
  <property fmtid="{D5CDD505-2E9C-101B-9397-08002B2CF9AE}" pid="7" name="OfficeDivision">
    <vt:lpwstr>2;#Programme Division-456D|b599cc08-53d0-4ecf-afce-40bdcdf910e2</vt:lpwstr>
  </property>
  <property fmtid="{D5CDD505-2E9C-101B-9397-08002B2CF9AE}" pid="8" name="CriticalForLongTermRetention">
    <vt:lpwstr/>
  </property>
  <property fmtid="{D5CDD505-2E9C-101B-9397-08002B2CF9AE}" pid="9" name="DocumentType">
    <vt:lpwstr/>
  </property>
  <property fmtid="{D5CDD505-2E9C-101B-9397-08002B2CF9AE}" pid="10" name="GeographicScope">
    <vt:lpwstr/>
  </property>
  <property fmtid="{D5CDD505-2E9C-101B-9397-08002B2CF9AE}" pid="11" name="_dlc_DocIdItemGuid">
    <vt:lpwstr>65246dd4-5b83-4f04-8f79-d93d4600d881</vt:lpwstr>
  </property>
</Properties>
</file>