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59" r:id="rId3"/>
    <p:sldId id="515" r:id="rId4"/>
    <p:sldId id="497" r:id="rId5"/>
    <p:sldId id="464" r:id="rId6"/>
    <p:sldId id="484" r:id="rId7"/>
    <p:sldId id="404" r:id="rId8"/>
    <p:sldId id="556" r:id="rId9"/>
    <p:sldId id="262" r:id="rId10"/>
    <p:sldId id="561" r:id="rId11"/>
    <p:sldId id="268" r:id="rId12"/>
    <p:sldId id="270" r:id="rId13"/>
    <p:sldId id="413" r:id="rId14"/>
    <p:sldId id="569" r:id="rId15"/>
    <p:sldId id="570" r:id="rId16"/>
    <p:sldId id="539" r:id="rId17"/>
    <p:sldId id="547" r:id="rId18"/>
    <p:sldId id="548" r:id="rId19"/>
    <p:sldId id="386" r:id="rId20"/>
    <p:sldId id="516" r:id="rId21"/>
    <p:sldId id="535" r:id="rId22"/>
    <p:sldId id="562" r:id="rId23"/>
    <p:sldId id="563" r:id="rId24"/>
    <p:sldId id="560" r:id="rId25"/>
    <p:sldId id="572" r:id="rId26"/>
    <p:sldId id="565" r:id="rId27"/>
    <p:sldId id="573" r:id="rId28"/>
    <p:sldId id="568" r:id="rId29"/>
    <p:sldId id="325" r:id="rId3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00"/>
    <a:srgbClr val="D7BC77"/>
    <a:srgbClr val="715A21"/>
    <a:srgbClr val="996633"/>
    <a:srgbClr val="F5BB93"/>
    <a:srgbClr val="276399"/>
    <a:srgbClr val="5195D3"/>
    <a:srgbClr val="7EB0DE"/>
    <a:srgbClr val="79ADDD"/>
    <a:srgbClr val="327E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532" autoAdjust="0"/>
  </p:normalViewPr>
  <p:slideViewPr>
    <p:cSldViewPr snapToGrid="0">
      <p:cViewPr>
        <p:scale>
          <a:sx n="66" d="100"/>
          <a:sy n="66" d="100"/>
        </p:scale>
        <p:origin x="-15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93B01-0BB9-44F9-B412-68D669E9734B}" type="datetimeFigureOut">
              <a:rPr lang="en-AU" smtClean="0"/>
              <a:pPr/>
              <a:t>21/01/2014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FF774-6853-471A-AF79-0A1B92172B7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0915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4A18-83CD-4390-B1FD-896E5EC05ADF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46A59-DA77-4240-93BA-38212569C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05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0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64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48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7"/>
            <a:ext cx="7886700" cy="671194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6545"/>
            <a:ext cx="78867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111" b="7556"/>
          <a:stretch/>
        </p:blipFill>
        <p:spPr>
          <a:xfrm>
            <a:off x="0" y="6339840"/>
            <a:ext cx="9144000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685"/>
          <a:stretch/>
        </p:blipFill>
        <p:spPr>
          <a:xfrm>
            <a:off x="0" y="0"/>
            <a:ext cx="9144000" cy="638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91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1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16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0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95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2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944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1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93E8-6EF7-4C0A-ADCC-6924BA8F55C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F72C-F8C8-4B67-B9E4-93F03791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4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iafoundation.org/conflictstud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333300"/>
                </a:solidFill>
              </a:rPr>
              <a:t>Subnational Conflict and Education </a:t>
            </a:r>
            <a:r>
              <a:rPr lang="en-US" dirty="0">
                <a:solidFill>
                  <a:srgbClr val="333300"/>
                </a:solidFill>
              </a:rPr>
              <a:t>A</a:t>
            </a:r>
            <a:r>
              <a:rPr lang="en-US" dirty="0" smtClean="0">
                <a:solidFill>
                  <a:srgbClr val="333300"/>
                </a:solidFill>
              </a:rPr>
              <a:t>ssistance in Myanmar</a:t>
            </a:r>
            <a:endParaRPr lang="en-US" dirty="0">
              <a:solidFill>
                <a:srgbClr val="33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3916"/>
            <a:ext cx="6858000" cy="16557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33300"/>
                </a:solidFill>
              </a:rPr>
              <a:t>Myanmar Education Consortium </a:t>
            </a:r>
          </a:p>
          <a:p>
            <a:pPr algn="l"/>
            <a:r>
              <a:rPr lang="en-US" sz="2000" i="1" dirty="0" smtClean="0">
                <a:solidFill>
                  <a:srgbClr val="333300"/>
                </a:solidFill>
              </a:rPr>
              <a:t>January 15, 2014 </a:t>
            </a:r>
            <a:endParaRPr lang="en-US" sz="2000" i="1" dirty="0">
              <a:solidFill>
                <a:srgbClr val="33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2855" y="0"/>
            <a:ext cx="551145" cy="6858000"/>
          </a:xfrm>
          <a:prstGeom prst="rect">
            <a:avLst/>
          </a:prstGeom>
          <a:solidFill>
            <a:srgbClr val="71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571088" y="348343"/>
            <a:ext cx="275572" cy="6522880"/>
          </a:xfrm>
          <a:prstGeom prst="rect">
            <a:avLst/>
          </a:prstGeom>
          <a:solidFill>
            <a:srgbClr val="D7BC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 rot="16200000">
            <a:off x="4661124" y="-190791"/>
            <a:ext cx="68893" cy="7794569"/>
          </a:xfrm>
          <a:prstGeom prst="rect">
            <a:avLst/>
          </a:prstGeom>
          <a:solidFill>
            <a:srgbClr val="D7B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4192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/>
          <a:srcRect t="6508" b="82822"/>
          <a:stretch>
            <a:fillRect/>
          </a:stretch>
        </p:blipFill>
        <p:spPr bwMode="auto">
          <a:xfrm>
            <a:off x="0" y="0"/>
            <a:ext cx="9144000" cy="7311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t="85109" b="7555"/>
          <a:stretch>
            <a:fillRect/>
          </a:stretch>
        </p:blipFill>
        <p:spPr bwMode="auto">
          <a:xfrm>
            <a:off x="0" y="6338962"/>
            <a:ext cx="9144000" cy="5034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Challenges to Conventional Wisdom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8650" y="1566545"/>
            <a:ext cx="8366760" cy="4351338"/>
          </a:xfrm>
          <a:ln/>
        </p:spPr>
        <p:txBody>
          <a:bodyPr>
            <a:normAutofit/>
          </a:bodyPr>
          <a:lstStyle/>
          <a:p>
            <a:pPr marL="133941" indent="-133941"/>
            <a:r>
              <a:rPr lang="en-US" dirty="0" smtClean="0"/>
              <a:t>Economic growth, service delivery, democracy, and increased state capacity will NOT end subnational conflicts</a:t>
            </a:r>
            <a:endParaRPr lang="en-US" dirty="0"/>
          </a:p>
          <a:p>
            <a:pPr marL="133941" indent="-133941"/>
            <a:r>
              <a:rPr lang="en-US" dirty="0"/>
              <a:t>State legitimacy—NOT capacity—is </a:t>
            </a:r>
            <a:r>
              <a:rPr lang="en-US" dirty="0" smtClean="0"/>
              <a:t>a core </a:t>
            </a:r>
            <a:r>
              <a:rPr lang="en-US" dirty="0"/>
              <a:t>issue</a:t>
            </a:r>
          </a:p>
          <a:p>
            <a:pPr marL="133941" indent="-133941"/>
            <a:r>
              <a:rPr lang="en-US" dirty="0" smtClean="0"/>
              <a:t>Aid programs cannot avoid the highly-charged politics of a subnational conflict area</a:t>
            </a:r>
          </a:p>
          <a:p>
            <a:pPr marL="133941" indent="-133941"/>
            <a:r>
              <a:rPr lang="en-US" dirty="0" smtClean="0"/>
              <a:t>However, even traditional sectoral programs CAN help address conflict through encouraging key government reforms, and adjusting program design based on politics of the conflict</a:t>
            </a:r>
          </a:p>
        </p:txBody>
      </p:sp>
    </p:spTree>
    <p:extLst>
      <p:ext uri="{BB962C8B-B14F-4D97-AF65-F5344CB8AC3E}">
        <p14:creationId xmlns="" xmlns:p14="http://schemas.microsoft.com/office/powerpoint/2010/main" val="238017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economic growth has not ended SNCs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7286"/>
            <a:ext cx="8300197" cy="69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Comparisons of National GDP per capita and Active Subnational Conflicts (1950-2010)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4708542"/>
            <a:ext cx="3017520" cy="1828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24" y="2534941"/>
            <a:ext cx="3017520" cy="1852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6511" y="2189847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Sri Lanka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8366" y="4375713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8756" y="2546913"/>
            <a:ext cx="2989515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8744" y="221408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8756" y="4708542"/>
            <a:ext cx="3017520" cy="1852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0567" y="4357462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" y="4720514"/>
            <a:ext cx="3017520" cy="18288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" y="2570764"/>
            <a:ext cx="3017520" cy="1828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5376" y="2201432"/>
            <a:ext cx="20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 Composite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5104" y="439956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Thailand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23658" y="6581001"/>
            <a:ext cx="481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1200" i="1" dirty="0" smtClean="0"/>
              <a:t>Source: </a:t>
            </a:r>
            <a:r>
              <a:rPr lang="en-US" sz="1200" dirty="0" smtClean="0"/>
              <a:t>Uppsala Armed Conflict Dataset, Penn World Tables (</a:t>
            </a:r>
            <a:r>
              <a:rPr lang="en-US" sz="1200" dirty="0" err="1" smtClean="0"/>
              <a:t>Heston</a:t>
            </a:r>
            <a:r>
              <a:rPr lang="en-US" sz="1200" dirty="0" smtClean="0"/>
              <a:t> et al.)</a:t>
            </a:r>
          </a:p>
        </p:txBody>
      </p:sp>
    </p:spTree>
    <p:extLst>
      <p:ext uri="{BB962C8B-B14F-4D97-AF65-F5344CB8AC3E}">
        <p14:creationId xmlns="" xmlns:p14="http://schemas.microsoft.com/office/powerpoint/2010/main" val="13313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30887"/>
            <a:ext cx="8515351" cy="671194"/>
          </a:xfrm>
        </p:spPr>
        <p:txBody>
          <a:bodyPr>
            <a:normAutofit/>
          </a:bodyPr>
          <a:lstStyle/>
          <a:p>
            <a:r>
              <a:rPr lang="en-US" dirty="0" smtClean="0"/>
              <a:t>SNCs are not benefiting from national 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456" y="1921552"/>
            <a:ext cx="2780179" cy="4377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SNCs show a declining share of national income over time</a:t>
            </a:r>
          </a:p>
          <a:p>
            <a:r>
              <a:rPr lang="en-US" dirty="0" smtClean="0"/>
              <a:t>Within SNCs, benefits of growth concentrate in groups with connections to state</a:t>
            </a:r>
          </a:p>
          <a:p>
            <a:r>
              <a:rPr lang="en-US" dirty="0" smtClean="0"/>
              <a:t>Creates perception of unfairness and marginalization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557" y="1549097"/>
            <a:ext cx="586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Share of National Income (1995-2010), excluding </a:t>
            </a:r>
            <a:r>
              <a:rPr lang="en-US" b="1" dirty="0"/>
              <a:t>c</a:t>
            </a:r>
            <a:r>
              <a:rPr lang="en-US" b="1" dirty="0" smtClean="0"/>
              <a:t>apital city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974"/>
            <a:ext cx="6075081" cy="4866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9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6049" y="1497286"/>
            <a:ext cx="6901703" cy="4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Literacy Rate: Comparison </a:t>
            </a:r>
            <a:r>
              <a:rPr lang="en-US" sz="2000" b="1" dirty="0"/>
              <a:t>of National </a:t>
            </a:r>
            <a:r>
              <a:rPr lang="en-US" sz="2000" b="1" dirty="0" smtClean="0"/>
              <a:t>average and SNC average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95654" y="1921552"/>
            <a:ext cx="2086981" cy="437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levels of government (and local) spending on education</a:t>
            </a:r>
          </a:p>
          <a:p>
            <a:r>
              <a:rPr lang="en-US" dirty="0" smtClean="0"/>
              <a:t>Schools often play a key role in socialization and identity formation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11" t="13170" r="9538" b="12180"/>
          <a:stretch/>
        </p:blipFill>
        <p:spPr bwMode="auto">
          <a:xfrm>
            <a:off x="-6050" y="1921552"/>
            <a:ext cx="6718821" cy="4936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49" y="730887"/>
            <a:ext cx="8375501" cy="671194"/>
          </a:xfrm>
        </p:spPr>
        <p:txBody>
          <a:bodyPr>
            <a:normAutofit/>
          </a:bodyPr>
          <a:lstStyle/>
          <a:p>
            <a:r>
              <a:rPr lang="en-US" dirty="0" smtClean="0"/>
              <a:t>Some surprising results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54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7"/>
            <a:ext cx="7886700" cy="835658"/>
          </a:xfrm>
        </p:spPr>
        <p:txBody>
          <a:bodyPr>
            <a:normAutofit/>
          </a:bodyPr>
          <a:lstStyle/>
          <a:p>
            <a:r>
              <a:rPr lang="en-US" dirty="0" smtClean="0"/>
              <a:t>Key Findings   </a:t>
            </a:r>
            <a:r>
              <a:rPr lang="en-US" b="0" dirty="0" smtClean="0"/>
              <a:t>(</a:t>
            </a:r>
            <a:r>
              <a:rPr lang="en-US" b="0" i="1" dirty="0" smtClean="0"/>
              <a:t>for our purposes today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 smtClean="0"/>
              <a:t>Contested Governance </a:t>
            </a:r>
            <a:r>
              <a:rPr lang="en-US" sz="2800" dirty="0" smtClean="0"/>
              <a:t>– why the ethnic minority areas are different from the rest of Myanmar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 smtClean="0"/>
              <a:t>Transformational vs. developmental </a:t>
            </a:r>
            <a:r>
              <a:rPr lang="en-US" sz="2800" dirty="0" smtClean="0"/>
              <a:t>assistance – how programs </a:t>
            </a:r>
            <a:r>
              <a:rPr lang="en-US" sz="2800" dirty="0"/>
              <a:t>can contribute </a:t>
            </a:r>
            <a:r>
              <a:rPr lang="en-US" sz="2800" dirty="0" smtClean="0"/>
              <a:t>to (or undermine) long term peace</a:t>
            </a:r>
            <a:endParaRPr lang="en-US" sz="28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 smtClean="0"/>
              <a:t>Confidence building </a:t>
            </a:r>
            <a:r>
              <a:rPr lang="en-US" sz="2800" dirty="0" smtClean="0"/>
              <a:t>and </a:t>
            </a:r>
            <a:r>
              <a:rPr lang="en-US" sz="2800" b="1" dirty="0" smtClean="0"/>
              <a:t>stages of transition – </a:t>
            </a:r>
            <a:r>
              <a:rPr lang="en-US" sz="2800" dirty="0" smtClean="0"/>
              <a:t>why small investments in ethnic education can have a major impact at this critical time in the peace process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46943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7"/>
            <a:ext cx="7886700" cy="835658"/>
          </a:xfrm>
        </p:spPr>
        <p:txBody>
          <a:bodyPr>
            <a:normAutofit/>
          </a:bodyPr>
          <a:lstStyle/>
          <a:p>
            <a:r>
              <a:rPr lang="en-US" dirty="0" smtClean="0"/>
              <a:t>Contested Governance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66545"/>
            <a:ext cx="8239579" cy="4964884"/>
          </a:xfrm>
        </p:spPr>
        <p:txBody>
          <a:bodyPr>
            <a:normAutofit/>
          </a:bodyPr>
          <a:lstStyle/>
          <a:p>
            <a:pPr lvl="1"/>
            <a:r>
              <a:rPr lang="en-US" sz="2400" i="1" dirty="0" smtClean="0"/>
              <a:t>“… active struggle over the presence, role, authority, and legitimacy of government actors and institutions in local governance.”</a:t>
            </a:r>
          </a:p>
          <a:p>
            <a:pPr lvl="1"/>
            <a:r>
              <a:rPr lang="en-US" sz="2400" dirty="0" smtClean="0"/>
              <a:t>Contestation over governance is one of the primary drivers of conflict in these regions</a:t>
            </a:r>
          </a:p>
          <a:p>
            <a:pPr lvl="1"/>
            <a:r>
              <a:rPr lang="en-US" sz="2400" dirty="0" smtClean="0"/>
              <a:t>A significant portion of the population (in SNC areas) may be unwilling (or unable) to rely on the state for key services</a:t>
            </a: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Implications:</a:t>
            </a:r>
          </a:p>
          <a:p>
            <a:pPr lvl="1"/>
            <a:r>
              <a:rPr lang="en-US" sz="2400" dirty="0" smtClean="0"/>
              <a:t>Strengthening or extending state capacity is highly problematic</a:t>
            </a:r>
          </a:p>
          <a:p>
            <a:pPr lvl="1"/>
            <a:r>
              <a:rPr lang="en-US" sz="2400" dirty="0" smtClean="0"/>
              <a:t>Reaching conflict-affected population usually requires non-state channels of delivery</a:t>
            </a:r>
          </a:p>
        </p:txBody>
      </p:sp>
    </p:spTree>
    <p:extLst>
      <p:ext uri="{BB962C8B-B14F-4D97-AF65-F5344CB8AC3E}">
        <p14:creationId xmlns="" xmlns:p14="http://schemas.microsoft.com/office/powerpoint/2010/main" val="3615100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vs. Developmental Strategies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9848" y="1409249"/>
          <a:ext cx="8832031" cy="47979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3794"/>
                <a:gridCol w="1731982"/>
                <a:gridCol w="2746437"/>
                <a:gridCol w="1794909"/>
                <a:gridCol w="1794909"/>
              </a:tblGrid>
              <a:tr h="4977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Strategy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Outcome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Impact on conflict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Risks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204859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Transformational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Confidence-building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Improved confidence in the transition to peace, and increased likelihood that armed actors will stop violence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Direct, immediate impact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Exaggerated expectations that cannot be met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9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Institution-transforming</a:t>
                      </a:r>
                      <a:endParaRPr lang="en-US" sz="18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More legitimate and effective processes, rules or mechanisms for improving security, justice, and jobs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Direct, short to medium-term impact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Backlash by some groups that benefit from status quo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50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Developmental</a:t>
                      </a:r>
                      <a:endParaRPr lang="en-US" sz="18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Reduced poverty, improved health and </a:t>
                      </a:r>
                      <a:r>
                        <a:rPr lang="en-US" sz="1600" dirty="0" smtClean="0">
                          <a:effectLst/>
                        </a:rPr>
                        <a:t>education 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(among others)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Indirect, depends</a:t>
                      </a:r>
                      <a:r>
                        <a:rPr lang="en-US" sz="1600" baseline="0" dirty="0" smtClean="0">
                          <a:effectLst/>
                        </a:rPr>
                        <a:t> on targeting and institutional changes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Benefits may exacerbate conflict if they are concentrated in one group, or lead to competition between local rivals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93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Building confidence </a:t>
            </a:r>
            <a:r>
              <a:rPr lang="en-US" dirty="0" smtClean="0"/>
              <a:t>of </a:t>
            </a:r>
            <a:r>
              <a:rPr lang="en-US" dirty="0"/>
              <a:t>key actors in the transition to </a:t>
            </a:r>
            <a:r>
              <a:rPr lang="en-US" dirty="0" smtClean="0"/>
              <a:t>peace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id </a:t>
            </a:r>
            <a:r>
              <a:rPr lang="en-US" dirty="0"/>
              <a:t>programs can play an influential role in shoring up confidence in a transitional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uy </a:t>
            </a:r>
            <a:r>
              <a:rPr lang="en-US" dirty="0"/>
              <a:t>political space and time for institutional changes to make lasting contributions to stability and peace. </a:t>
            </a:r>
            <a:endParaRPr lang="en-US" dirty="0" smtClean="0"/>
          </a:p>
          <a:p>
            <a:pPr lvl="1"/>
            <a:r>
              <a:rPr lang="en-US" dirty="0" smtClean="0"/>
              <a:t>Not necessarily the same as confidence in the state or government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Transforming institutions </a:t>
            </a:r>
            <a:r>
              <a:rPr lang="en-US" dirty="0" smtClean="0"/>
              <a:t>that </a:t>
            </a:r>
            <a:r>
              <a:rPr lang="en-US" dirty="0"/>
              <a:t>are directly related to the sources of conflict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daptation </a:t>
            </a:r>
            <a:r>
              <a:rPr lang="en-US" dirty="0"/>
              <a:t>(or establishment) of institutions that can change the dynamics that fuel contestation and conflict </a:t>
            </a:r>
            <a:endParaRPr lang="en-US" dirty="0" smtClean="0"/>
          </a:p>
          <a:p>
            <a:pPr lvl="1"/>
            <a:r>
              <a:rPr lang="en-US" dirty="0" smtClean="0"/>
              <a:t>In SNCs, usually related to identity </a:t>
            </a:r>
            <a:r>
              <a:rPr lang="en-US" dirty="0"/>
              <a:t>group marginalization, inequitable service delivery, and abusive state practices</a:t>
            </a:r>
          </a:p>
        </p:txBody>
      </p:sp>
    </p:spTree>
    <p:extLst>
      <p:ext uri="{BB962C8B-B14F-4D97-AF65-F5344CB8AC3E}">
        <p14:creationId xmlns="" xmlns:p14="http://schemas.microsoft.com/office/powerpoint/2010/main" val="218582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22810" y="5410200"/>
            <a:ext cx="2743200" cy="1143000"/>
          </a:xfrm>
          <a:prstGeom prst="round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Transition</a:t>
            </a:r>
            <a:endParaRPr lang="th-TH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222810" y="3962400"/>
            <a:ext cx="2743200" cy="1143000"/>
          </a:xfrm>
          <a:prstGeom prst="roundRect">
            <a:avLst/>
          </a:prstGeom>
          <a:solidFill>
            <a:srgbClr val="3C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Fragile Transition</a:t>
            </a:r>
            <a:endParaRPr lang="th-TH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3222810" y="2514600"/>
            <a:ext cx="2743200" cy="1143000"/>
          </a:xfrm>
          <a:prstGeom prst="roundRect">
            <a:avLst/>
          </a:prstGeom>
          <a:solidFill>
            <a:srgbClr val="739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Accelerated Transition</a:t>
            </a:r>
            <a:endParaRPr lang="th-TH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222810" y="1066800"/>
            <a:ext cx="27432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Consolidation</a:t>
            </a:r>
            <a:endParaRPr lang="th-TH" sz="2800" dirty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5966010" y="4648200"/>
            <a:ext cx="12700" cy="1447800"/>
          </a:xfrm>
          <a:prstGeom prst="curvedConnector3">
            <a:avLst>
              <a:gd name="adj1" fmla="val 681265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80410" y="4798992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HIGHEST PRIORITY</a:t>
            </a:r>
          </a:p>
          <a:p>
            <a:r>
              <a:rPr lang="en-US" sz="1400" dirty="0" smtClean="0"/>
              <a:t>Start politic al transition (e.g., negotiations) (S-M);</a:t>
            </a:r>
          </a:p>
          <a:p>
            <a:r>
              <a:rPr lang="en-US" sz="1400" dirty="0" smtClean="0"/>
              <a:t>Reform key security and justice institutions (S-M)</a:t>
            </a:r>
            <a:endParaRPr lang="th-TH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5010" y="81130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Transform Institutions</a:t>
            </a:r>
            <a:endParaRPr lang="th-T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810" y="81130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Restore Confidence</a:t>
            </a:r>
            <a:endParaRPr lang="th-TH" sz="2000" b="1" dirty="0"/>
          </a:p>
        </p:txBody>
      </p:sp>
      <p:cxnSp>
        <p:nvCxnSpPr>
          <p:cNvPr id="12" name="Curved Connector 11"/>
          <p:cNvCxnSpPr>
            <a:stCxn id="5" idx="1"/>
            <a:endCxn id="6" idx="1"/>
          </p:cNvCxnSpPr>
          <p:nvPr/>
        </p:nvCxnSpPr>
        <p:spPr>
          <a:xfrm rot="10800000">
            <a:off x="3222810" y="3086100"/>
            <a:ext cx="12700" cy="1447800"/>
          </a:xfrm>
          <a:prstGeom prst="curvedConnector3">
            <a:avLst>
              <a:gd name="adj1" fmla="val 5992409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810" y="4976336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Expand political space for debate on key issues (S-M);</a:t>
            </a:r>
          </a:p>
          <a:p>
            <a:r>
              <a:rPr lang="en-US" sz="1400" dirty="0" smtClean="0"/>
              <a:t>Encourage public support for transition (S-M)</a:t>
            </a:r>
            <a:endParaRPr lang="th-TH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80410" y="318700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Establish transitional institutions (S-M);</a:t>
            </a:r>
          </a:p>
          <a:p>
            <a:r>
              <a:rPr lang="en-US" sz="1400" dirty="0" smtClean="0"/>
              <a:t>Reform institutions that address local identity (S-M);</a:t>
            </a:r>
          </a:p>
          <a:p>
            <a:r>
              <a:rPr lang="en-US" sz="1400" dirty="0" smtClean="0"/>
              <a:t>Strengthen local security institutions (I-E)</a:t>
            </a:r>
            <a:endParaRPr lang="th-TH" sz="1400" dirty="0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5966010" y="3048000"/>
            <a:ext cx="12700" cy="1447800"/>
          </a:xfrm>
          <a:prstGeom prst="curvedConnector3">
            <a:avLst>
              <a:gd name="adj1" fmla="val 681265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3146611" y="4724400"/>
            <a:ext cx="12700" cy="1447800"/>
          </a:xfrm>
          <a:prstGeom prst="curvedConnector3">
            <a:avLst>
              <a:gd name="adj1" fmla="val 5992409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80410" y="1371600"/>
            <a:ext cx="2133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HIGHEST PRIORITY </a:t>
            </a:r>
            <a:r>
              <a:rPr lang="en-US" sz="1400" dirty="0" smtClean="0"/>
              <a:t>Implement/establish new self-governance institutions (S-M);</a:t>
            </a:r>
          </a:p>
          <a:p>
            <a:r>
              <a:rPr lang="en-US" sz="1400" dirty="0" smtClean="0"/>
              <a:t>Expand local institutions that strengthen trust and social capital (I-E)</a:t>
            </a:r>
            <a:endParaRPr lang="th-TH" sz="1400" dirty="0"/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5966010" y="1447800"/>
            <a:ext cx="12700" cy="1447800"/>
          </a:xfrm>
          <a:prstGeom prst="curvedConnector3">
            <a:avLst>
              <a:gd name="adj1" fmla="val 681265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4810" y="31242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HIGHEST PRIORITY</a:t>
            </a:r>
          </a:p>
          <a:p>
            <a:r>
              <a:rPr lang="en-US" sz="1400" dirty="0" smtClean="0"/>
              <a:t>Bolster confidence in transition through intl. support (S-M);</a:t>
            </a:r>
          </a:p>
          <a:p>
            <a:r>
              <a:rPr lang="en-US" sz="1400" dirty="0" smtClean="0"/>
              <a:t>Clear commitments to support crucial actors (S-M)</a:t>
            </a:r>
            <a:endParaRPr lang="th-TH" sz="1400" dirty="0"/>
          </a:p>
        </p:txBody>
      </p:sp>
      <p:cxnSp>
        <p:nvCxnSpPr>
          <p:cNvPr id="20" name="Curved Connector 19"/>
          <p:cNvCxnSpPr/>
          <p:nvPr/>
        </p:nvCxnSpPr>
        <p:spPr>
          <a:xfrm rot="10800000">
            <a:off x="3222811" y="1523999"/>
            <a:ext cx="12700" cy="1447800"/>
          </a:xfrm>
          <a:prstGeom prst="curvedConnector3">
            <a:avLst>
              <a:gd name="adj1" fmla="val 5992409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810" y="1649849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Broaden/deepen confidence in transition (S-M);</a:t>
            </a:r>
          </a:p>
          <a:p>
            <a:r>
              <a:rPr lang="en-US" sz="1400" dirty="0" smtClean="0"/>
              <a:t>Local elites more confident in state security provision (I-E)</a:t>
            </a:r>
            <a:endParaRPr lang="th-TH" sz="1400" dirty="0"/>
          </a:p>
        </p:txBody>
      </p:sp>
      <p:sp>
        <p:nvSpPr>
          <p:cNvPr id="22" name="Rectangle 21"/>
          <p:cNvSpPr/>
          <p:nvPr/>
        </p:nvSpPr>
        <p:spPr>
          <a:xfrm>
            <a:off x="-53790" y="6400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S-M = State-Minority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I-E = Inter-elite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2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6"/>
            <a:ext cx="8397016" cy="1050813"/>
          </a:xfrm>
        </p:spPr>
        <p:txBody>
          <a:bodyPr>
            <a:normAutofit/>
          </a:bodyPr>
          <a:lstStyle/>
          <a:p>
            <a:r>
              <a:rPr lang="en-US" dirty="0" smtClean="0"/>
              <a:t>Education programs can be transformational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1700"/>
            <a:ext cx="8095802" cy="474483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NOT arguing that all programs focus entirely on transformational outcomes</a:t>
            </a:r>
            <a:endParaRPr lang="en-US" dirty="0"/>
          </a:p>
          <a:p>
            <a:r>
              <a:rPr lang="en-US" dirty="0" smtClean="0"/>
              <a:t>HOW we work matters as much as what we work on</a:t>
            </a:r>
          </a:p>
          <a:p>
            <a:r>
              <a:rPr lang="en-US" dirty="0" smtClean="0"/>
              <a:t>Conflict sensitive approaches based on deep understanding of local political and conflict dynamics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u="sng" dirty="0" smtClean="0"/>
              <a:t>Key challenges</a:t>
            </a:r>
            <a:r>
              <a:rPr lang="en-US" dirty="0" smtClean="0"/>
              <a:t>:  </a:t>
            </a:r>
            <a:endParaRPr lang="en-US" dirty="0"/>
          </a:p>
          <a:p>
            <a:r>
              <a:rPr lang="en-US" dirty="0" smtClean="0"/>
              <a:t>Automatic alignment with central government agenda may be problematic</a:t>
            </a:r>
          </a:p>
          <a:p>
            <a:r>
              <a:rPr lang="en-US" dirty="0"/>
              <a:t>Influencing government </a:t>
            </a:r>
            <a:r>
              <a:rPr lang="en-US" dirty="0" smtClean="0"/>
              <a:t>and non-state actors may </a:t>
            </a:r>
            <a:r>
              <a:rPr lang="en-US" dirty="0"/>
              <a:t>be the most important </a:t>
            </a:r>
            <a:r>
              <a:rPr lang="en-US" dirty="0" smtClean="0"/>
              <a:t>outcome, but often requires building relationship through developmental approaches first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49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6658"/>
            <a:ext cx="8515350" cy="671194"/>
          </a:xfrm>
          <a:solidFill>
            <a:schemeClr val="bg2">
              <a:lumMod val="5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Education in subnational conflict areas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532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/>
          <a:srcRect t="6508" b="82822"/>
          <a:stretch>
            <a:fillRect/>
          </a:stretch>
        </p:blipFill>
        <p:spPr bwMode="auto">
          <a:xfrm>
            <a:off x="0" y="0"/>
            <a:ext cx="9144000" cy="7311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t="85109" b="7555"/>
          <a:stretch>
            <a:fillRect/>
          </a:stretch>
        </p:blipFill>
        <p:spPr bwMode="auto">
          <a:xfrm>
            <a:off x="0" y="6338962"/>
            <a:ext cx="9144000" cy="5034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Why Education is so important in SNC areas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8650" y="1566545"/>
            <a:ext cx="8366760" cy="4351338"/>
          </a:xfrm>
          <a:ln/>
        </p:spPr>
        <p:txBody>
          <a:bodyPr>
            <a:normAutofit/>
          </a:bodyPr>
          <a:lstStyle/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Education shapes identity </a:t>
            </a:r>
            <a:r>
              <a:rPr lang="en-US" dirty="0" smtClean="0"/>
              <a:t>– used by governments and armed groups to influence loyalties and beliefs of ethnic minorities</a:t>
            </a:r>
          </a:p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Minority language and culture </a:t>
            </a:r>
            <a:r>
              <a:rPr lang="en-US" dirty="0" smtClean="0"/>
              <a:t>- education can preserve (or undermine) minority language and culture</a:t>
            </a:r>
            <a:endParaRPr lang="en-US" dirty="0"/>
          </a:p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Reversing marginalization </a:t>
            </a:r>
            <a:r>
              <a:rPr lang="en-US" dirty="0" smtClean="0"/>
              <a:t>– people in SNC areas have major barriers to participation in national economy and politics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285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/>
          <a:srcRect t="6508" b="82822"/>
          <a:stretch>
            <a:fillRect/>
          </a:stretch>
        </p:blipFill>
        <p:spPr bwMode="auto">
          <a:xfrm>
            <a:off x="0" y="0"/>
            <a:ext cx="9144000" cy="7311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t="85109" b="7555"/>
          <a:stretch>
            <a:fillRect/>
          </a:stretch>
        </p:blipFill>
        <p:spPr bwMode="auto">
          <a:xfrm>
            <a:off x="0" y="6338962"/>
            <a:ext cx="9144000" cy="5034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Contestation over education systems 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8650" y="1566545"/>
            <a:ext cx="8366760" cy="4351338"/>
          </a:xfrm>
          <a:ln/>
        </p:spPr>
        <p:txBody>
          <a:bodyPr>
            <a:normAutofit lnSpcReduction="10000"/>
          </a:bodyPr>
          <a:lstStyle/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State education system cannot reach some SNC areas – </a:t>
            </a:r>
            <a:r>
              <a:rPr lang="en-US" dirty="0" smtClean="0"/>
              <a:t>due to control by ethnic armed group, resistance/suspicion by local population, refusal of teachers and administrators to operate</a:t>
            </a:r>
          </a:p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State education policy reflects central government interests </a:t>
            </a:r>
            <a:r>
              <a:rPr lang="en-US" dirty="0"/>
              <a:t>– education policy </a:t>
            </a:r>
            <a:r>
              <a:rPr lang="en-US" dirty="0" smtClean="0"/>
              <a:t>usually requires single language and curriculum</a:t>
            </a:r>
            <a:endParaRPr lang="en-US" dirty="0"/>
          </a:p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Parallel “ethnic” education systems </a:t>
            </a:r>
            <a:r>
              <a:rPr lang="en-US" dirty="0" smtClean="0"/>
              <a:t>– many SNC areas have education systems administered by ethnic armed groups</a:t>
            </a:r>
            <a:endParaRPr lang="en-US" dirty="0"/>
          </a:p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Education politicized and sometimes targeted </a:t>
            </a:r>
            <a:r>
              <a:rPr lang="en-US" dirty="0" smtClean="0"/>
              <a:t>– examples of state schools and teachers in SNC areas being threatened or targeted</a:t>
            </a:r>
          </a:p>
          <a:p>
            <a:pPr marL="133941" indent="-133941">
              <a:spcBef>
                <a:spcPts val="1200"/>
              </a:spcBef>
            </a:pPr>
            <a:r>
              <a:rPr lang="en-US" b="1" dirty="0" smtClean="0"/>
              <a:t>Battles over curriculum </a:t>
            </a:r>
            <a:r>
              <a:rPr lang="en-US" dirty="0" smtClean="0"/>
              <a:t>– competing versions of history; religious symbolism and lessons</a:t>
            </a:r>
          </a:p>
        </p:txBody>
      </p:sp>
    </p:spTree>
    <p:extLst>
      <p:ext uri="{BB962C8B-B14F-4D97-AF65-F5344CB8AC3E}">
        <p14:creationId xmlns="" xmlns:p14="http://schemas.microsoft.com/office/powerpoint/2010/main" val="424425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/>
          <a:srcRect t="6508" b="82822"/>
          <a:stretch>
            <a:fillRect/>
          </a:stretch>
        </p:blipFill>
        <p:spPr bwMode="auto">
          <a:xfrm>
            <a:off x="0" y="0"/>
            <a:ext cx="9144000" cy="7311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t="85109" b="7555"/>
          <a:stretch>
            <a:fillRect/>
          </a:stretch>
        </p:blipFill>
        <p:spPr bwMode="auto">
          <a:xfrm>
            <a:off x="0" y="6338962"/>
            <a:ext cx="9144000" cy="5034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Supporting education in SNC areas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8650" y="1479461"/>
            <a:ext cx="8366760" cy="5275828"/>
          </a:xfrm>
          <a:ln/>
        </p:spPr>
        <p:txBody>
          <a:bodyPr>
            <a:normAutofit/>
          </a:bodyPr>
          <a:lstStyle/>
          <a:p>
            <a:pPr marL="133941" indent="-133941"/>
            <a:r>
              <a:rPr lang="en-US" dirty="0" smtClean="0"/>
              <a:t>Aid programs cannot avoid the highly-charged politics of a subnational conflict area</a:t>
            </a:r>
          </a:p>
          <a:p>
            <a:pPr marL="133941" indent="-133941"/>
            <a:r>
              <a:rPr lang="en-US" dirty="0" smtClean="0"/>
              <a:t>Need for </a:t>
            </a:r>
            <a:r>
              <a:rPr lang="en-US" i="1" dirty="0" smtClean="0"/>
              <a:t>balanced</a:t>
            </a:r>
            <a:r>
              <a:rPr lang="en-US" dirty="0" smtClean="0"/>
              <a:t> assistance</a:t>
            </a:r>
          </a:p>
          <a:p>
            <a:pPr marL="133941" indent="-133941"/>
            <a:r>
              <a:rPr lang="en-US" dirty="0" smtClean="0"/>
              <a:t>Transformational aid:</a:t>
            </a:r>
          </a:p>
          <a:p>
            <a:pPr marL="591141" lvl="1" indent="-133941"/>
            <a:r>
              <a:rPr lang="en-US" dirty="0"/>
              <a:t>P</a:t>
            </a:r>
            <a:r>
              <a:rPr lang="en-US" dirty="0" smtClean="0"/>
              <a:t>romotes </a:t>
            </a:r>
            <a:r>
              <a:rPr lang="en-US" dirty="0"/>
              <a:t>compromise, reform, and engagement between </a:t>
            </a:r>
            <a:r>
              <a:rPr lang="en-US" dirty="0" smtClean="0"/>
              <a:t>factions</a:t>
            </a:r>
          </a:p>
          <a:p>
            <a:pPr marL="591141" lvl="1" indent="-133941"/>
            <a:r>
              <a:rPr lang="en-US" dirty="0" smtClean="0"/>
              <a:t>Supports models for compromise and complementary systems</a:t>
            </a:r>
          </a:p>
          <a:p>
            <a:pPr marL="591141" lvl="1" indent="-133941"/>
            <a:r>
              <a:rPr lang="en-US" dirty="0" smtClean="0"/>
              <a:t>Education that respects ethnic minority identity, culture, and language</a:t>
            </a:r>
          </a:p>
          <a:p>
            <a:pPr marL="591141" lvl="1" indent="-133941"/>
            <a:r>
              <a:rPr lang="en-US" dirty="0" smtClean="0"/>
              <a:t>Provide opportunities to hard to reach population</a:t>
            </a:r>
            <a:endParaRPr lang="en-US" dirty="0"/>
          </a:p>
          <a:p>
            <a:pPr marL="133941" indent="-133941"/>
            <a:r>
              <a:rPr lang="en-US" dirty="0" smtClean="0"/>
              <a:t>What to avoid:</a:t>
            </a:r>
          </a:p>
          <a:p>
            <a:pPr marL="591141" lvl="1" indent="-133941"/>
            <a:r>
              <a:rPr lang="en-US" dirty="0" smtClean="0"/>
              <a:t>Strengthening or extending state education system, without consent of ethnic minority</a:t>
            </a:r>
          </a:p>
          <a:p>
            <a:pPr marL="591141" lvl="1" indent="-133941"/>
            <a:r>
              <a:rPr lang="en-US" dirty="0" smtClean="0"/>
              <a:t>Promoting a unified service delivery system while the political negotiations are still ongoing </a:t>
            </a:r>
          </a:p>
        </p:txBody>
      </p:sp>
    </p:spTree>
    <p:extLst>
      <p:ext uri="{BB962C8B-B14F-4D97-AF65-F5344CB8AC3E}">
        <p14:creationId xmlns="" xmlns:p14="http://schemas.microsoft.com/office/powerpoint/2010/main" val="340174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6658"/>
            <a:ext cx="8515350" cy="671194"/>
          </a:xfrm>
          <a:solidFill>
            <a:schemeClr val="bg2">
              <a:lumMod val="5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Myanmar context – Ethnic conflicts and education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213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/>
          <a:srcRect t="6508" b="82822"/>
          <a:stretch>
            <a:fillRect/>
          </a:stretch>
        </p:blipFill>
        <p:spPr bwMode="auto">
          <a:xfrm>
            <a:off x="0" y="0"/>
            <a:ext cx="9144000" cy="7311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t="85109" b="7555"/>
          <a:stretch>
            <a:fillRect/>
          </a:stretch>
        </p:blipFill>
        <p:spPr bwMode="auto">
          <a:xfrm>
            <a:off x="0" y="6338962"/>
            <a:ext cx="9144000" cy="5034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ducation in border states of Myanmar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8650" y="1479461"/>
            <a:ext cx="8366760" cy="5275828"/>
          </a:xfrm>
          <a:ln/>
        </p:spPr>
        <p:txBody>
          <a:bodyPr>
            <a:normAutofit/>
          </a:bodyPr>
          <a:lstStyle/>
          <a:p>
            <a:pPr marL="133941" indent="-133941"/>
            <a:r>
              <a:rPr lang="en-US" dirty="0" smtClean="0"/>
              <a:t>Wide diversity of conditions at local level</a:t>
            </a:r>
          </a:p>
          <a:p>
            <a:pPr marL="591141" lvl="1" indent="-133941"/>
            <a:r>
              <a:rPr lang="en-US" dirty="0" smtClean="0"/>
              <a:t>MIMU map</a:t>
            </a:r>
          </a:p>
          <a:p>
            <a:pPr marL="591141" lvl="1" indent="-133941"/>
            <a:r>
              <a:rPr lang="en-US" dirty="0" smtClean="0"/>
              <a:t>TBC map</a:t>
            </a:r>
          </a:p>
          <a:p>
            <a:pPr marL="133941" indent="-133941">
              <a:spcBef>
                <a:spcPts val="1800"/>
              </a:spcBef>
            </a:pPr>
            <a:r>
              <a:rPr lang="en-US" dirty="0" smtClean="0"/>
              <a:t>Mix of state and non-state providers</a:t>
            </a:r>
          </a:p>
          <a:p>
            <a:pPr marL="133941" indent="-133941">
              <a:spcBef>
                <a:spcPts val="1800"/>
              </a:spcBef>
            </a:pPr>
            <a:r>
              <a:rPr lang="en-US" dirty="0" smtClean="0"/>
              <a:t>Some regions only covered by ethnic education systems</a:t>
            </a:r>
          </a:p>
          <a:p>
            <a:pPr marL="133941" indent="-133941">
              <a:spcBef>
                <a:spcPts val="1800"/>
              </a:spcBef>
            </a:pPr>
            <a:r>
              <a:rPr lang="en-US" dirty="0" smtClean="0"/>
              <a:t>Most ethnic armed groups have ethnic education departments, with a long history of providing basic education</a:t>
            </a:r>
          </a:p>
          <a:p>
            <a:pPr marL="133941" indent="-133941">
              <a:spcBef>
                <a:spcPts val="1800"/>
              </a:spcBef>
            </a:pPr>
            <a:r>
              <a:rPr lang="en-US" dirty="0" smtClean="0"/>
              <a:t>Ethnic armed groups put a high priority on ethnic education systems</a:t>
            </a:r>
          </a:p>
          <a:p>
            <a:pPr marL="591141" lvl="1" indent="-133941"/>
            <a:r>
              <a:rPr lang="en-US" dirty="0" smtClean="0"/>
              <a:t>NMSP letter</a:t>
            </a:r>
          </a:p>
        </p:txBody>
      </p:sp>
    </p:spTree>
    <p:extLst>
      <p:ext uri="{BB962C8B-B14F-4D97-AF65-F5344CB8AC3E}">
        <p14:creationId xmlns="" xmlns:p14="http://schemas.microsoft.com/office/powerpoint/2010/main" val="153230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organizations involved in education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Ethnic education departments </a:t>
            </a:r>
            <a:r>
              <a:rPr lang="en-AU" dirty="0"/>
              <a:t>- </a:t>
            </a:r>
            <a:r>
              <a:rPr lang="en-AU" dirty="0" smtClean="0"/>
              <a:t>direct association with </a:t>
            </a:r>
            <a:r>
              <a:rPr lang="en-AU" dirty="0"/>
              <a:t>ethnic armed </a:t>
            </a:r>
            <a:r>
              <a:rPr lang="en-AU" dirty="0" smtClean="0"/>
              <a:t>groups; highly symbolic role</a:t>
            </a:r>
          </a:p>
          <a:p>
            <a:r>
              <a:rPr lang="en-AU" b="1" dirty="0" smtClean="0"/>
              <a:t>Ethnic </a:t>
            </a:r>
            <a:r>
              <a:rPr lang="en-AU" b="1" dirty="0"/>
              <a:t>civil society organizations </a:t>
            </a:r>
            <a:r>
              <a:rPr lang="en-AU" dirty="0"/>
              <a:t>- </a:t>
            </a:r>
            <a:r>
              <a:rPr lang="en-AU" dirty="0" smtClean="0"/>
              <a:t>closely </a:t>
            </a:r>
            <a:r>
              <a:rPr lang="en-AU" dirty="0"/>
              <a:t>affiliated with the ethnic minority </a:t>
            </a:r>
            <a:r>
              <a:rPr lang="en-AU" dirty="0" smtClean="0"/>
              <a:t>group, do </a:t>
            </a:r>
            <a:r>
              <a:rPr lang="en-AU" dirty="0"/>
              <a:t>not necessarily have formal ties with the ethnic armed </a:t>
            </a:r>
            <a:r>
              <a:rPr lang="en-AU" dirty="0" smtClean="0"/>
              <a:t>groups</a:t>
            </a:r>
            <a:endParaRPr lang="en-AU" dirty="0"/>
          </a:p>
          <a:p>
            <a:r>
              <a:rPr lang="en-AU" b="1" dirty="0" smtClean="0"/>
              <a:t>External NGOs </a:t>
            </a:r>
            <a:r>
              <a:rPr lang="en-AU" b="1" dirty="0"/>
              <a:t>focused on ethnic minority areas </a:t>
            </a:r>
            <a:r>
              <a:rPr lang="en-AU" dirty="0" smtClean="0"/>
              <a:t>– civil </a:t>
            </a:r>
            <a:r>
              <a:rPr lang="en-AU" dirty="0"/>
              <a:t>society groups based in Yangon </a:t>
            </a:r>
            <a:r>
              <a:rPr lang="en-AU" dirty="0" smtClean="0"/>
              <a:t>focused </a:t>
            </a:r>
            <a:r>
              <a:rPr lang="en-AU" dirty="0"/>
              <a:t>on development and peace-building in the conflict-affected minority </a:t>
            </a:r>
            <a:r>
              <a:rPr lang="en-AU" dirty="0" smtClean="0"/>
              <a:t>areas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92889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Myanmar ethnic conflicts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6545"/>
            <a:ext cx="7886700" cy="4689112"/>
          </a:xfrm>
        </p:spPr>
        <p:txBody>
          <a:bodyPr>
            <a:normAutofit/>
          </a:bodyPr>
          <a:lstStyle/>
          <a:p>
            <a:r>
              <a:rPr lang="en-AU" dirty="0"/>
              <a:t>Longest running conflicts in the world – more than 60 years</a:t>
            </a:r>
          </a:p>
          <a:p>
            <a:r>
              <a:rPr lang="en-AU" dirty="0"/>
              <a:t>19 established ethnic insurgent groups </a:t>
            </a:r>
          </a:p>
          <a:p>
            <a:r>
              <a:rPr lang="en-AU" dirty="0" smtClean="0"/>
              <a:t>Reform process and the peace process are highly interdependent – failure of one could lead to collapse of the other</a:t>
            </a:r>
          </a:p>
          <a:p>
            <a:r>
              <a:rPr lang="en-AU" dirty="0" smtClean="0"/>
              <a:t>Fragile </a:t>
            </a:r>
            <a:r>
              <a:rPr lang="en-AU" dirty="0"/>
              <a:t>peace process </a:t>
            </a:r>
            <a:r>
              <a:rPr lang="en-AU" dirty="0" smtClean="0"/>
              <a:t>over past 2 years, reaching new stage</a:t>
            </a:r>
            <a:endParaRPr lang="en-AU" dirty="0"/>
          </a:p>
          <a:p>
            <a:r>
              <a:rPr lang="en-AU" dirty="0" smtClean="0"/>
              <a:t>Negotiations over </a:t>
            </a:r>
            <a:r>
              <a:rPr lang="en-AU" dirty="0"/>
              <a:t>a national </a:t>
            </a:r>
            <a:r>
              <a:rPr lang="en-AU" dirty="0" smtClean="0"/>
              <a:t>ceasefire – could be a major turning point </a:t>
            </a:r>
            <a:endParaRPr lang="en-AU" dirty="0"/>
          </a:p>
          <a:p>
            <a:r>
              <a:rPr lang="en-AU" dirty="0" smtClean="0"/>
              <a:t>Political </a:t>
            </a:r>
            <a:r>
              <a:rPr lang="en-AU" dirty="0"/>
              <a:t>negotiations over long-standing grievances seem likely in 2014 </a:t>
            </a:r>
          </a:p>
          <a:p>
            <a:r>
              <a:rPr lang="en-AU" dirty="0"/>
              <a:t>Fighting still continues in </a:t>
            </a:r>
            <a:r>
              <a:rPr lang="en-AU" dirty="0" err="1"/>
              <a:t>Kachin</a:t>
            </a:r>
            <a:r>
              <a:rPr lang="en-AU" dirty="0"/>
              <a:t> and Shan states</a:t>
            </a:r>
          </a:p>
        </p:txBody>
      </p:sp>
    </p:spTree>
    <p:extLst>
      <p:ext uri="{BB962C8B-B14F-4D97-AF65-F5344CB8AC3E}">
        <p14:creationId xmlns="" xmlns:p14="http://schemas.microsoft.com/office/powerpoint/2010/main" val="328037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Inter-religious and inter-communal conflicts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Rakhine state – </a:t>
            </a:r>
          </a:p>
          <a:p>
            <a:pPr lvl="1"/>
            <a:r>
              <a:rPr lang="en-AU" dirty="0" smtClean="0"/>
              <a:t>Long-running tensions between Rakhine Buddhists and </a:t>
            </a:r>
            <a:r>
              <a:rPr lang="en-AU" dirty="0" err="1" smtClean="0"/>
              <a:t>Rohingya</a:t>
            </a:r>
            <a:endParaRPr lang="en-AU" dirty="0" smtClean="0"/>
          </a:p>
          <a:p>
            <a:pPr lvl="1"/>
            <a:r>
              <a:rPr lang="en-AU" dirty="0"/>
              <a:t>O</a:t>
            </a:r>
            <a:r>
              <a:rPr lang="en-AU" dirty="0" smtClean="0"/>
              <a:t>verlapping inter-religious and state-minority conflicts</a:t>
            </a:r>
          </a:p>
          <a:p>
            <a:pPr lvl="1"/>
            <a:r>
              <a:rPr lang="en-AU" dirty="0" smtClean="0"/>
              <a:t>Potential for inter-religious/communal violence is high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dirty="0" smtClean="0"/>
              <a:t>2013 Anti-Muslim violence</a:t>
            </a:r>
          </a:p>
          <a:p>
            <a:pPr lvl="1"/>
            <a:r>
              <a:rPr lang="en-AU" dirty="0" smtClean="0"/>
              <a:t>Anti-Muslim violence across central Myanmar </a:t>
            </a:r>
          </a:p>
          <a:p>
            <a:pPr lvl="1"/>
            <a:r>
              <a:rPr lang="en-AU" dirty="0" smtClean="0"/>
              <a:t>Deep concerns over potential for more violence 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649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3320"/>
            <a:ext cx="7886700" cy="671194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85801"/>
            <a:ext cx="7886700" cy="2714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Report and data visualization available at:</a:t>
            </a:r>
            <a:endParaRPr lang="en-US" dirty="0"/>
          </a:p>
          <a:p>
            <a:pPr marL="0" indent="0" algn="ctr">
              <a:buNone/>
            </a:pPr>
            <a:r>
              <a:rPr lang="en-US" u="sng" dirty="0" smtClean="0">
                <a:hlinkClick r:id="rId2"/>
              </a:rPr>
              <a:t>www.asiafoundation.org/conflictstudy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845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6545"/>
            <a:ext cx="8267924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Contested corners of Asia – key findings</a:t>
            </a:r>
            <a:endParaRPr lang="en-US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Education in subnational conflict areas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Myanmar context – ethnic conflicts and education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Implications for MEC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9141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Overview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6544"/>
            <a:ext cx="8252460" cy="5165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Purpose - </a:t>
            </a:r>
            <a:r>
              <a:rPr lang="en-US" dirty="0" smtClean="0"/>
              <a:t>Improve aid effectiveness in subnational conflict areas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 smtClean="0"/>
              <a:t>Research Areas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3 in-depth case studies (Aceh, Mindanao, southern Thailand)</a:t>
            </a:r>
          </a:p>
          <a:p>
            <a:r>
              <a:rPr lang="en-US" dirty="0" smtClean="0"/>
              <a:t>Regional analysis of subnational conflicts and aid to these areas (south and southeast Asia)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Methods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Perception surveys in SNC areas (n=1600)</a:t>
            </a:r>
            <a:endParaRPr lang="en-US" dirty="0"/>
          </a:p>
          <a:p>
            <a:r>
              <a:rPr lang="en-US" dirty="0" smtClean="0"/>
              <a:t>Local level case studies, including political-economy analysis</a:t>
            </a:r>
          </a:p>
          <a:p>
            <a:r>
              <a:rPr lang="en-US" dirty="0" smtClean="0"/>
              <a:t>Review of donor practices through interviews and review of project documents</a:t>
            </a:r>
          </a:p>
          <a:p>
            <a:r>
              <a:rPr lang="en-US" dirty="0" smtClean="0"/>
              <a:t>Extensive mapping of SNC conditions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18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“Subnational Conflict”?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Defined as </a:t>
            </a:r>
            <a:r>
              <a:rPr lang="en-US" b="1" i="1" dirty="0"/>
              <a:t>armed conflict over control of a subnational territory, within a sovereign state</a:t>
            </a:r>
          </a:p>
          <a:p>
            <a:r>
              <a:rPr lang="en-US" dirty="0"/>
              <a:t>Primarily found in </a:t>
            </a:r>
            <a:r>
              <a:rPr lang="en-US" b="1" i="1" dirty="0"/>
              <a:t>remote, border regions </a:t>
            </a:r>
            <a:r>
              <a:rPr lang="en-US" dirty="0"/>
              <a:t>that are home to </a:t>
            </a:r>
            <a:r>
              <a:rPr lang="en-US" b="1" i="1" dirty="0"/>
              <a:t>ethnic minority populations </a:t>
            </a:r>
            <a:r>
              <a:rPr lang="en-US" dirty="0"/>
              <a:t>with a history of autonomous self-governance</a:t>
            </a:r>
          </a:p>
          <a:p>
            <a:r>
              <a:rPr lang="en-US" dirty="0"/>
              <a:t>Conflict usually driven by </a:t>
            </a:r>
            <a:r>
              <a:rPr lang="en-US" b="1" i="1" dirty="0"/>
              <a:t>ethno-nationalist movements</a:t>
            </a:r>
            <a:r>
              <a:rPr lang="en-US" dirty="0"/>
              <a:t>, who are in conflict with the central government or its allies and agents in the conflict </a:t>
            </a:r>
            <a:r>
              <a:rPr lang="en-US" dirty="0" smtClean="0"/>
              <a:t>area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3878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Why subnational conflict matters for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Most widespread </a:t>
            </a:r>
            <a:r>
              <a:rPr lang="en-US" b="1" dirty="0" smtClean="0"/>
              <a:t>form of conflict </a:t>
            </a:r>
            <a:r>
              <a:rPr lang="en-US" dirty="0" smtClean="0"/>
              <a:t>– </a:t>
            </a:r>
            <a:r>
              <a:rPr lang="en-US" dirty="0"/>
              <a:t>affects half of countries in south/southeast Asia, 26 SNCs over past 20 years</a:t>
            </a:r>
          </a:p>
          <a:p>
            <a:r>
              <a:rPr lang="en-US" b="1" dirty="0"/>
              <a:t>Most enduring </a:t>
            </a:r>
            <a:r>
              <a:rPr lang="en-US" b="1" dirty="0" smtClean="0"/>
              <a:t>form of conflict </a:t>
            </a:r>
            <a:r>
              <a:rPr lang="en-US" dirty="0" smtClean="0"/>
              <a:t>– </a:t>
            </a:r>
            <a:r>
              <a:rPr lang="en-US" dirty="0"/>
              <a:t>45 years duration on average, by far the longest running form of conflict in Asia, among the oldest active conflicts in the world</a:t>
            </a:r>
          </a:p>
          <a:p>
            <a:r>
              <a:rPr lang="en-US" b="1" dirty="0"/>
              <a:t>Most deadly </a:t>
            </a:r>
            <a:r>
              <a:rPr lang="en-US" b="1" dirty="0" smtClean="0"/>
              <a:t>form of conflict</a:t>
            </a:r>
            <a:r>
              <a:rPr lang="en-US" dirty="0" smtClean="0"/>
              <a:t>– </a:t>
            </a:r>
            <a:r>
              <a:rPr lang="en-US" dirty="0"/>
              <a:t>from 1999-2008, more people died in SNCs than all other forms of conflict </a:t>
            </a:r>
            <a:r>
              <a:rPr lang="en-US" dirty="0" smtClean="0"/>
              <a:t>combined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2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Subnational conflicts in South/SE Asia (1992-2012)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1713" y="168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9" t="20968" r="5500"/>
          <a:stretch/>
        </p:blipFill>
        <p:spPr>
          <a:xfrm>
            <a:off x="5865" y="1402081"/>
            <a:ext cx="9138135" cy="4784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69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30887"/>
            <a:ext cx="8310955" cy="671194"/>
          </a:xfrm>
        </p:spPr>
        <p:txBody>
          <a:bodyPr>
            <a:normAutofit/>
          </a:bodyPr>
          <a:lstStyle/>
          <a:p>
            <a:r>
              <a:rPr lang="en-US" dirty="0" smtClean="0"/>
              <a:t>Subnational conflicts are different from fragile </a:t>
            </a:r>
            <a:r>
              <a:rPr lang="en-US" dirty="0"/>
              <a:t>s</a:t>
            </a:r>
            <a:r>
              <a:rPr lang="en-US" dirty="0" smtClean="0"/>
              <a:t>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08206"/>
            <a:ext cx="7886700" cy="2528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Some overlap:</a:t>
            </a:r>
          </a:p>
          <a:p>
            <a:pPr lvl="1"/>
            <a:r>
              <a:rPr lang="en-US" sz="1800" dirty="0" smtClean="0"/>
              <a:t>Fragile states often have ethno-nationalist motivated conflicts in their peripheries </a:t>
            </a:r>
          </a:p>
          <a:p>
            <a:pPr lvl="1"/>
            <a:r>
              <a:rPr lang="en-US" sz="1800" dirty="0" smtClean="0"/>
              <a:t>Of the 26 SNC’s in this study, only Nepal has clear overlap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Fragile states in the region:</a:t>
            </a:r>
            <a:endParaRPr lang="en-US" sz="2000" dirty="0"/>
          </a:p>
          <a:p>
            <a:pPr lvl="1"/>
            <a:r>
              <a:rPr lang="en-US" sz="1800" dirty="0"/>
              <a:t>Afghanistan (1979-present), Nepal (1996-2006), Timor-Leste (1999-present) and Cambodia (</a:t>
            </a:r>
            <a:r>
              <a:rPr lang="en-US" sz="1800" dirty="0" smtClean="0"/>
              <a:t>1970-1998)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1821" y="2162291"/>
          <a:ext cx="8272632" cy="142329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57544"/>
                <a:gridCol w="2757544"/>
                <a:gridCol w="2757544"/>
              </a:tblGrid>
              <a:tr h="41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Fragile State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Subnational Conflict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</a:t>
                      </a:r>
                      <a:r>
                        <a:rPr lang="en-US" baseline="0" dirty="0" smtClean="0"/>
                        <a:t>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and weak states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Contestation</a:t>
                      </a:r>
                      <a:r>
                        <a:rPr lang="en-US" baseline="0" dirty="0" smtClean="0"/>
                        <a:t> fueling violence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of central</a:t>
                      </a:r>
                      <a:r>
                        <a:rPr lang="en-US" baseline="0" dirty="0" smtClean="0"/>
                        <a:t> 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of subnational</a:t>
                      </a:r>
                      <a:r>
                        <a:rPr lang="en-US" baseline="0" dirty="0" smtClean="0"/>
                        <a:t> territory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30441" y="1636960"/>
            <a:ext cx="7886700" cy="46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Key areas of difference:</a:t>
            </a:r>
          </a:p>
        </p:txBody>
      </p:sp>
    </p:spTree>
    <p:extLst>
      <p:ext uri="{BB962C8B-B14F-4D97-AF65-F5344CB8AC3E}">
        <p14:creationId xmlns="" xmlns:p14="http://schemas.microsoft.com/office/powerpoint/2010/main" val="925795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build-up of SNCs over 60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60" y="1523513"/>
            <a:ext cx="7886700" cy="38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Number of Internal </a:t>
            </a:r>
            <a:r>
              <a:rPr lang="en-US" sz="1800" b="1" dirty="0" smtClean="0"/>
              <a:t>Conflicts </a:t>
            </a:r>
            <a:r>
              <a:rPr lang="en-US" sz="1800" b="1" dirty="0"/>
              <a:t>by Year (1946-2011)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317130" y="6351305"/>
            <a:ext cx="270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5938" indent="-515938"/>
            <a:r>
              <a:rPr lang="en-US" sz="1200" i="1" dirty="0" smtClean="0"/>
              <a:t>Source: </a:t>
            </a:r>
            <a:r>
              <a:rPr lang="en-US" sz="1200" dirty="0" smtClean="0"/>
              <a:t>Uppsala Armed Conflict Dataset,</a:t>
            </a:r>
          </a:p>
          <a:p>
            <a:pPr marL="515938" indent="-515938"/>
            <a:r>
              <a:rPr lang="en-US" sz="1200" dirty="0"/>
              <a:t>	</a:t>
            </a:r>
            <a:r>
              <a:rPr lang="en-US" sz="1200" dirty="0" smtClean="0"/>
              <a:t>Heidelberg Conflict Barometer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48"/>
          <a:stretch/>
        </p:blipFill>
        <p:spPr>
          <a:xfrm>
            <a:off x="0" y="1948486"/>
            <a:ext cx="9144000" cy="429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2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1824</TotalTime>
  <Words>1658</Words>
  <Application>Microsoft Office PowerPoint</Application>
  <PresentationFormat>On-screen Show (4:3)</PresentationFormat>
  <Paragraphs>199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Subnational Conflict and Education Assistance in Myanmar</vt:lpstr>
      <vt:lpstr>Slide 2</vt:lpstr>
      <vt:lpstr>Roadmap</vt:lpstr>
      <vt:lpstr>Overview of the study</vt:lpstr>
      <vt:lpstr>What is a “Subnational Conflict”?</vt:lpstr>
      <vt:lpstr>Why subnational conflict matters for Asia</vt:lpstr>
      <vt:lpstr>Subnational conflicts in South/SE Asia (1992-2012)</vt:lpstr>
      <vt:lpstr>Subnational conflicts are different from fragile states</vt:lpstr>
      <vt:lpstr>Steady build-up of SNCs over 60 years</vt:lpstr>
      <vt:lpstr>Challenges to Conventional Wisdom</vt:lpstr>
      <vt:lpstr>National economic growth has not ended SNCs</vt:lpstr>
      <vt:lpstr>SNCs are not benefiting from national economic growth</vt:lpstr>
      <vt:lpstr>Some surprising results</vt:lpstr>
      <vt:lpstr>Key Findings   (for our purposes today)</vt:lpstr>
      <vt:lpstr>Contested Governance</vt:lpstr>
      <vt:lpstr>Transformational vs. Developmental Strategies</vt:lpstr>
      <vt:lpstr>Transformational strategies</vt:lpstr>
      <vt:lpstr>Slide 18</vt:lpstr>
      <vt:lpstr>Education programs can be transformational</vt:lpstr>
      <vt:lpstr>Education in subnational conflict areas</vt:lpstr>
      <vt:lpstr>Why Education is so important in SNC areas</vt:lpstr>
      <vt:lpstr>Contestation over education systems </vt:lpstr>
      <vt:lpstr>Supporting education in SNC areas</vt:lpstr>
      <vt:lpstr>Myanmar context – Ethnic conflicts and education</vt:lpstr>
      <vt:lpstr>Education in border states of Myanmar</vt:lpstr>
      <vt:lpstr>Types of organizations involved in education</vt:lpstr>
      <vt:lpstr>Myanmar ethnic conflicts</vt:lpstr>
      <vt:lpstr>Inter-religious and inter-communal conflicts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 Parks</dc:creator>
  <cp:lastModifiedBy>akitchingman</cp:lastModifiedBy>
  <cp:revision>219</cp:revision>
  <cp:lastPrinted>2013-11-04T03:45:58Z</cp:lastPrinted>
  <dcterms:created xsi:type="dcterms:W3CDTF">2013-05-21T08:13:52Z</dcterms:created>
  <dcterms:modified xsi:type="dcterms:W3CDTF">2014-01-21T07:24:55Z</dcterms:modified>
</cp:coreProperties>
</file>