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1" r:id="rId3"/>
    <p:sldId id="257" r:id="rId4"/>
    <p:sldId id="258" r:id="rId5"/>
    <p:sldId id="268" r:id="rId6"/>
    <p:sldId id="269" r:id="rId7"/>
    <p:sldId id="259" r:id="rId8"/>
    <p:sldId id="262" r:id="rId9"/>
    <p:sldId id="265" r:id="rId10"/>
    <p:sldId id="263" r:id="rId11"/>
    <p:sldId id="264" r:id="rId12"/>
    <p:sldId id="270" r:id="rId13"/>
    <p:sldId id="266"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795D651-D8E8-45BD-8CAF-1CE76BF89B26}" type="datetimeFigureOut">
              <a:rPr lang="en-SG" smtClean="0"/>
              <a:t>26/1/2014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normAutofit/>
          </a:bodyPr>
          <a:lstStyle/>
          <a:p>
            <a:fld id="{C498FD6D-472F-41A7-BDB6-7E211D53A5D4}" type="slidenum">
              <a:rPr lang="en-SG" smtClean="0"/>
              <a:t>‹#›</a:t>
            </a:fld>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95D651-D8E8-45BD-8CAF-1CE76BF89B26}" type="datetimeFigureOut">
              <a:rPr lang="en-SG" smtClean="0"/>
              <a:t>26/1/2014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498FD6D-472F-41A7-BDB6-7E211D53A5D4}" type="slidenum">
              <a:rPr lang="en-SG" smtClean="0"/>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95D651-D8E8-45BD-8CAF-1CE76BF89B26}" type="datetimeFigureOut">
              <a:rPr lang="en-SG" smtClean="0"/>
              <a:t>26/1/2014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498FD6D-472F-41A7-BDB6-7E211D53A5D4}" type="slidenum">
              <a:rPr lang="en-SG" smtClean="0"/>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795D651-D8E8-45BD-8CAF-1CE76BF89B26}" type="datetimeFigureOut">
              <a:rPr lang="en-SG" smtClean="0"/>
              <a:t>26/1/2014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498FD6D-472F-41A7-BDB6-7E211D53A5D4}" type="slidenum">
              <a:rPr lang="en-SG" smtClean="0"/>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795D651-D8E8-45BD-8CAF-1CE76BF89B26}" type="datetimeFigureOut">
              <a:rPr lang="en-SG" smtClean="0"/>
              <a:t>26/1/2014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498FD6D-472F-41A7-BDB6-7E211D53A5D4}" type="slidenum">
              <a:rPr lang="en-SG" smtClean="0"/>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795D651-D8E8-45BD-8CAF-1CE76BF89B26}" type="datetimeFigureOut">
              <a:rPr lang="en-SG" smtClean="0"/>
              <a:t>26/1/2014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498FD6D-472F-41A7-BDB6-7E211D53A5D4}" type="slidenum">
              <a:rPr lang="en-SG" smtClean="0"/>
              <a:t>‹#›</a:t>
            </a:fld>
            <a:endParaRPr lang="en-SG"/>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4795D651-D8E8-45BD-8CAF-1CE76BF89B26}" type="datetimeFigureOut">
              <a:rPr lang="en-SG" smtClean="0"/>
              <a:t>26/1/2014</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C498FD6D-472F-41A7-BDB6-7E211D53A5D4}" type="slidenum">
              <a:rPr lang="en-SG" smtClean="0"/>
              <a:t>‹#›</a:t>
            </a:fld>
            <a:endParaRPr lang="en-SG"/>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4795D651-D8E8-45BD-8CAF-1CE76BF89B26}" type="datetimeFigureOut">
              <a:rPr lang="en-SG" smtClean="0"/>
              <a:t>26/1/2014</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C498FD6D-472F-41A7-BDB6-7E211D53A5D4}" type="slidenum">
              <a:rPr lang="en-SG" smtClean="0"/>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4795D651-D8E8-45BD-8CAF-1CE76BF89B26}" type="datetimeFigureOut">
              <a:rPr lang="en-SG" smtClean="0"/>
              <a:t>26/1/2014</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C498FD6D-472F-41A7-BDB6-7E211D53A5D4}" type="slidenum">
              <a:rPr lang="en-SG" smtClean="0"/>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795D651-D8E8-45BD-8CAF-1CE76BF89B26}" type="datetimeFigureOut">
              <a:rPr lang="en-SG" smtClean="0"/>
              <a:t>26/1/2014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498FD6D-472F-41A7-BDB6-7E211D53A5D4}" type="slidenum">
              <a:rPr lang="en-SG" smtClean="0"/>
              <a:t>‹#›</a:t>
            </a:fld>
            <a:endParaRPr lang="en-SG"/>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795D651-D8E8-45BD-8CAF-1CE76BF89B26}" type="datetimeFigureOut">
              <a:rPr lang="en-SG" smtClean="0"/>
              <a:t>26/1/2014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498FD6D-472F-41A7-BDB6-7E211D53A5D4}" type="slidenum">
              <a:rPr lang="en-SG" smtClean="0"/>
              <a:t>‹#›</a:t>
            </a:fld>
            <a:endParaRPr lang="en-SG"/>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4795D651-D8E8-45BD-8CAF-1CE76BF89B26}" type="datetimeFigureOut">
              <a:rPr lang="en-SG" smtClean="0"/>
              <a:t>26/1/2014</a:t>
            </a:fld>
            <a:endParaRPr lang="en-SG"/>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SG"/>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C498FD6D-472F-41A7-BDB6-7E211D53A5D4}" type="slidenum">
              <a:rPr lang="en-SG" smtClean="0"/>
              <a:t>‹#›</a:t>
            </a:fld>
            <a:endParaRPr lang="en-SG"/>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16633"/>
            <a:ext cx="8749480" cy="4320480"/>
          </a:xfrm>
        </p:spPr>
        <p:txBody>
          <a:bodyPr>
            <a:normAutofit fontScale="90000"/>
          </a:bodyPr>
          <a:lstStyle/>
          <a:p>
            <a:pPr algn="ctr"/>
            <a:r>
              <a:rPr lang="en-US" sz="3600" b="1" dirty="0" smtClean="0"/>
              <a:t/>
            </a:r>
            <a:br>
              <a:rPr lang="en-US" sz="3600" b="1" dirty="0" smtClean="0"/>
            </a:br>
            <a:r>
              <a:rPr lang="en-US" sz="3600" b="1" dirty="0"/>
              <a:t/>
            </a:r>
            <a:br>
              <a:rPr lang="en-US" sz="3600" b="1" dirty="0"/>
            </a:br>
            <a:r>
              <a:rPr lang="en-US" sz="3600" b="1" dirty="0"/>
              <a:t/>
            </a:r>
            <a:br>
              <a:rPr lang="en-US" sz="3600" b="1" dirty="0"/>
            </a:br>
            <a:r>
              <a:rPr lang="en-US" sz="2000" dirty="0" smtClean="0">
                <a:solidFill>
                  <a:schemeClr val="accent1"/>
                </a:solidFill>
                <a:latin typeface="Arial" panose="020B0604020202020204" pitchFamily="34" charset="0"/>
                <a:cs typeface="Arial" panose="020B0604020202020204" pitchFamily="34" charset="0"/>
              </a:rPr>
              <a:t>Second </a:t>
            </a:r>
            <a:r>
              <a:rPr lang="en-US" sz="2000" dirty="0">
                <a:solidFill>
                  <a:schemeClr val="accent1"/>
                </a:solidFill>
                <a:latin typeface="Arial" panose="020B0604020202020204" pitchFamily="34" charset="0"/>
                <a:cs typeface="Arial" panose="020B0604020202020204" pitchFamily="34" charset="0"/>
              </a:rPr>
              <a:t>Myanmar Development Cooperation </a:t>
            </a:r>
            <a:r>
              <a:rPr lang="en-US" sz="2000" dirty="0" smtClean="0">
                <a:solidFill>
                  <a:schemeClr val="accent1"/>
                </a:solidFill>
                <a:latin typeface="Arial" panose="020B0604020202020204" pitchFamily="34" charset="0"/>
                <a:cs typeface="Arial" panose="020B0604020202020204" pitchFamily="34" charset="0"/>
              </a:rPr>
              <a:t>Forum</a:t>
            </a:r>
            <a:r>
              <a:rPr lang="en-SG" sz="2700" dirty="0" smtClean="0">
                <a:latin typeface="Arial" panose="020B0604020202020204" pitchFamily="34" charset="0"/>
                <a:cs typeface="Arial" panose="020B0604020202020204" pitchFamily="34" charset="0"/>
              </a:rPr>
              <a:t/>
            </a:r>
            <a:br>
              <a:rPr lang="en-SG" sz="2700" dirty="0" smtClean="0">
                <a:latin typeface="Arial" panose="020B0604020202020204" pitchFamily="34" charset="0"/>
                <a:cs typeface="Arial" panose="020B0604020202020204" pitchFamily="34" charset="0"/>
              </a:rPr>
            </a:br>
            <a:r>
              <a:rPr lang="en-US" sz="2000" dirty="0" smtClean="0">
                <a:solidFill>
                  <a:schemeClr val="accent1"/>
                </a:solidFill>
                <a:latin typeface="Arial" panose="020B0604020202020204" pitchFamily="34" charset="0"/>
                <a:cs typeface="Arial" panose="020B0604020202020204" pitchFamily="34" charset="0"/>
              </a:rPr>
              <a:t>“</a:t>
            </a:r>
            <a:r>
              <a:rPr lang="en-US" sz="2000" dirty="0">
                <a:solidFill>
                  <a:schemeClr val="accent1"/>
                </a:solidFill>
                <a:latin typeface="Arial" panose="020B0604020202020204" pitchFamily="34" charset="0"/>
                <a:cs typeface="Arial" panose="020B0604020202020204" pitchFamily="34" charset="0"/>
              </a:rPr>
              <a:t>Accelerating Actions for Progress through </a:t>
            </a:r>
            <a:r>
              <a:rPr lang="en-US" sz="2000" dirty="0" smtClean="0">
                <a:solidFill>
                  <a:schemeClr val="accent1"/>
                </a:solidFill>
                <a:latin typeface="Arial" panose="020B0604020202020204" pitchFamily="34" charset="0"/>
                <a:cs typeface="Arial" panose="020B0604020202020204" pitchFamily="34" charset="0"/>
              </a:rPr>
              <a:t/>
            </a:r>
            <a:br>
              <a:rPr lang="en-US" sz="2000" dirty="0" smtClean="0">
                <a:solidFill>
                  <a:schemeClr val="accent1"/>
                </a:solidFill>
                <a:latin typeface="Arial" panose="020B0604020202020204" pitchFamily="34" charset="0"/>
                <a:cs typeface="Arial" panose="020B0604020202020204" pitchFamily="34" charset="0"/>
              </a:rPr>
            </a:br>
            <a:r>
              <a:rPr lang="en-US" sz="2000" dirty="0" smtClean="0">
                <a:solidFill>
                  <a:schemeClr val="accent1"/>
                </a:solidFill>
                <a:latin typeface="Arial" panose="020B0604020202020204" pitchFamily="34" charset="0"/>
                <a:cs typeface="Arial" panose="020B0604020202020204" pitchFamily="34" charset="0"/>
              </a:rPr>
              <a:t>Enhancing </a:t>
            </a:r>
            <a:r>
              <a:rPr lang="en-US" sz="2000" dirty="0">
                <a:solidFill>
                  <a:schemeClr val="accent1"/>
                </a:solidFill>
                <a:latin typeface="Arial" panose="020B0604020202020204" pitchFamily="34" charset="0"/>
                <a:cs typeface="Arial" panose="020B0604020202020204" pitchFamily="34" charset="0"/>
              </a:rPr>
              <a:t>Inclusive Coordination</a:t>
            </a:r>
            <a:r>
              <a:rPr lang="en-US" sz="2000" dirty="0" smtClean="0">
                <a:solidFill>
                  <a:schemeClr val="accent1"/>
                </a:solidFill>
                <a:latin typeface="Arial" panose="020B0604020202020204" pitchFamily="34" charset="0"/>
                <a:cs typeface="Arial" panose="020B0604020202020204" pitchFamily="34" charset="0"/>
              </a:rPr>
              <a:t>”</a:t>
            </a:r>
            <a:br>
              <a:rPr lang="en-US" sz="2000" dirty="0" smtClean="0">
                <a:solidFill>
                  <a:schemeClr val="accent1"/>
                </a:solidFill>
                <a:latin typeface="Arial" panose="020B0604020202020204" pitchFamily="34" charset="0"/>
                <a:cs typeface="Arial" panose="020B0604020202020204" pitchFamily="34" charset="0"/>
              </a:rPr>
            </a:br>
            <a:r>
              <a:rPr lang="en-US" sz="2700" b="1" i="1" dirty="0">
                <a:solidFill>
                  <a:srgbClr val="FFFF00"/>
                </a:solidFill>
                <a:latin typeface="Arial" panose="020B0604020202020204" pitchFamily="34" charset="0"/>
                <a:cs typeface="Arial" panose="020B0604020202020204" pitchFamily="34" charset="0"/>
              </a:rPr>
              <a:t/>
            </a:r>
            <a:br>
              <a:rPr lang="en-US" sz="2700" b="1" i="1" dirty="0">
                <a:solidFill>
                  <a:srgbClr val="FFFF00"/>
                </a:solidFill>
                <a:latin typeface="Arial" panose="020B0604020202020204" pitchFamily="34" charset="0"/>
                <a:cs typeface="Arial" panose="020B0604020202020204" pitchFamily="34" charset="0"/>
              </a:rPr>
            </a:br>
            <a:r>
              <a:rPr lang="en-US" sz="2700" b="1" i="1" dirty="0">
                <a:solidFill>
                  <a:srgbClr val="FFFF00"/>
                </a:solidFill>
                <a:latin typeface="+mn-lt"/>
                <a:cs typeface="Arial" panose="020B0604020202020204" pitchFamily="34" charset="0"/>
              </a:rPr>
              <a:t>Strengthening Culture </a:t>
            </a:r>
            <a:r>
              <a:rPr lang="en-US" sz="2700" b="1" i="1" dirty="0" smtClean="0">
                <a:solidFill>
                  <a:srgbClr val="FFFF00"/>
                </a:solidFill>
                <a:latin typeface="+mn-lt"/>
                <a:cs typeface="Arial" panose="020B0604020202020204" pitchFamily="34" charset="0"/>
              </a:rPr>
              <a:t>of Democracy </a:t>
            </a:r>
            <a:br>
              <a:rPr lang="en-US" sz="2700" b="1" i="1" dirty="0" smtClean="0">
                <a:solidFill>
                  <a:srgbClr val="FFFF00"/>
                </a:solidFill>
                <a:latin typeface="+mn-lt"/>
                <a:cs typeface="Arial" panose="020B0604020202020204" pitchFamily="34" charset="0"/>
              </a:rPr>
            </a:br>
            <a:r>
              <a:rPr lang="en-US" sz="2700" b="1" i="1" dirty="0" smtClean="0">
                <a:solidFill>
                  <a:srgbClr val="FFFF00"/>
                </a:solidFill>
                <a:latin typeface="+mn-lt"/>
                <a:cs typeface="Arial" panose="020B0604020202020204" pitchFamily="34" charset="0"/>
              </a:rPr>
              <a:t>and </a:t>
            </a:r>
            <a:br>
              <a:rPr lang="en-US" sz="2700" b="1" i="1" dirty="0" smtClean="0">
                <a:solidFill>
                  <a:srgbClr val="FFFF00"/>
                </a:solidFill>
                <a:latin typeface="+mn-lt"/>
                <a:cs typeface="Arial" panose="020B0604020202020204" pitchFamily="34" charset="0"/>
              </a:rPr>
            </a:br>
            <a:r>
              <a:rPr lang="en-US" sz="2700" b="1" i="1" dirty="0" smtClean="0">
                <a:solidFill>
                  <a:srgbClr val="FFFF00"/>
                </a:solidFill>
                <a:latin typeface="+mn-lt"/>
                <a:cs typeface="Arial" panose="020B0604020202020204" pitchFamily="34" charset="0"/>
              </a:rPr>
              <a:t>Civil </a:t>
            </a:r>
            <a:r>
              <a:rPr lang="en-US" sz="2700" b="1" i="1" dirty="0">
                <a:solidFill>
                  <a:srgbClr val="FFFF00"/>
                </a:solidFill>
                <a:latin typeface="+mn-lt"/>
                <a:cs typeface="Arial" panose="020B0604020202020204" pitchFamily="34" charset="0"/>
              </a:rPr>
              <a:t>Society</a:t>
            </a:r>
            <a:r>
              <a:rPr lang="en-US" sz="2700" b="1" i="1" dirty="0">
                <a:latin typeface="+mn-lt"/>
                <a:cs typeface="Arial" panose="020B0604020202020204" pitchFamily="34" charset="0"/>
              </a:rPr>
              <a:t> </a:t>
            </a:r>
            <a:r>
              <a:rPr lang="en-US" sz="2700" b="1" i="1" dirty="0" smtClean="0">
                <a:latin typeface="+mn-lt"/>
                <a:cs typeface="Arial" panose="020B0604020202020204" pitchFamily="34" charset="0"/>
              </a:rPr>
              <a:t> </a:t>
            </a:r>
            <a:r>
              <a:rPr lang="en-US" sz="2700" b="1" i="1" dirty="0" smtClean="0">
                <a:solidFill>
                  <a:srgbClr val="FFFF00"/>
                </a:solidFill>
                <a:latin typeface="+mn-lt"/>
                <a:cs typeface="Arial" panose="020B0604020202020204" pitchFamily="34" charset="0"/>
              </a:rPr>
              <a:t>participation</a:t>
            </a:r>
            <a:r>
              <a:rPr lang="en-SG" sz="2700" dirty="0">
                <a:solidFill>
                  <a:srgbClr val="FFFF00"/>
                </a:solidFill>
                <a:latin typeface="Arial" panose="020B0604020202020204" pitchFamily="34" charset="0"/>
                <a:cs typeface="Arial" panose="020B0604020202020204" pitchFamily="34" charset="0"/>
              </a:rPr>
              <a:t/>
            </a:r>
            <a:br>
              <a:rPr lang="en-SG" sz="2700" dirty="0">
                <a:solidFill>
                  <a:srgbClr val="FFFF00"/>
                </a:solidFill>
                <a:latin typeface="Arial" panose="020B0604020202020204" pitchFamily="34" charset="0"/>
                <a:cs typeface="Arial" panose="020B0604020202020204" pitchFamily="34" charset="0"/>
              </a:rPr>
            </a:br>
            <a:r>
              <a:rPr lang="en-SG" dirty="0" smtClean="0"/>
              <a:t/>
            </a:r>
            <a:br>
              <a:rPr lang="en-SG" dirty="0" smtClean="0"/>
            </a:br>
            <a:r>
              <a:rPr lang="en-SG" dirty="0"/>
              <a:t/>
            </a:r>
            <a:br>
              <a:rPr lang="en-SG" dirty="0"/>
            </a:br>
            <a:endParaRPr lang="en-SG" dirty="0"/>
          </a:p>
        </p:txBody>
      </p:sp>
      <p:sp>
        <p:nvSpPr>
          <p:cNvPr id="3" name="Subtitle 2"/>
          <p:cNvSpPr>
            <a:spLocks noGrp="1"/>
          </p:cNvSpPr>
          <p:nvPr>
            <p:ph type="subTitle" idx="1"/>
          </p:nvPr>
        </p:nvSpPr>
        <p:spPr>
          <a:xfrm>
            <a:off x="323528" y="3068960"/>
            <a:ext cx="8496944" cy="2088232"/>
          </a:xfrm>
        </p:spPr>
        <p:txBody>
          <a:bodyPr>
            <a:normAutofit fontScale="92500" lnSpcReduction="10000"/>
          </a:bodyPr>
          <a:lstStyle/>
          <a:p>
            <a:pPr algn="ctr"/>
            <a:r>
              <a:rPr lang="en-US" dirty="0" smtClean="0">
                <a:solidFill>
                  <a:srgbClr val="FFC000"/>
                </a:solidFill>
              </a:rPr>
              <a:t>U Tin </a:t>
            </a:r>
            <a:r>
              <a:rPr lang="en-US" dirty="0" err="1" smtClean="0">
                <a:solidFill>
                  <a:srgbClr val="FFC000"/>
                </a:solidFill>
              </a:rPr>
              <a:t>Htut</a:t>
            </a:r>
            <a:r>
              <a:rPr lang="en-US" dirty="0" smtClean="0">
                <a:solidFill>
                  <a:srgbClr val="FFC000"/>
                </a:solidFill>
              </a:rPr>
              <a:t> </a:t>
            </a:r>
            <a:r>
              <a:rPr lang="en-US" dirty="0" err="1" smtClean="0">
                <a:solidFill>
                  <a:srgbClr val="FFC000"/>
                </a:solidFill>
              </a:rPr>
              <a:t>Oo</a:t>
            </a:r>
            <a:r>
              <a:rPr lang="en-US" dirty="0" smtClean="0">
                <a:solidFill>
                  <a:srgbClr val="FFC000"/>
                </a:solidFill>
              </a:rPr>
              <a:t>, Chairman, NESAC</a:t>
            </a:r>
          </a:p>
          <a:p>
            <a:pPr algn="ctr"/>
            <a:endParaRPr lang="en-US" dirty="0" smtClean="0">
              <a:solidFill>
                <a:srgbClr val="FFC000"/>
              </a:solidFill>
            </a:endParaRPr>
          </a:p>
          <a:p>
            <a:pPr algn="ctr"/>
            <a:endParaRPr lang="en-US" dirty="0">
              <a:solidFill>
                <a:srgbClr val="FFC000"/>
              </a:solidFill>
            </a:endParaRPr>
          </a:p>
          <a:p>
            <a:pPr algn="ctr"/>
            <a:r>
              <a:rPr lang="en-US" dirty="0" smtClean="0">
                <a:solidFill>
                  <a:srgbClr val="FFC000"/>
                </a:solidFill>
              </a:rPr>
              <a:t>Myanmar International Convention Center (MICC), </a:t>
            </a:r>
          </a:p>
          <a:p>
            <a:pPr algn="ctr"/>
            <a:r>
              <a:rPr lang="en-US" dirty="0" smtClean="0">
                <a:solidFill>
                  <a:srgbClr val="FFC000"/>
                </a:solidFill>
              </a:rPr>
              <a:t>Nay </a:t>
            </a:r>
            <a:r>
              <a:rPr lang="en-US" dirty="0" err="1" smtClean="0">
                <a:solidFill>
                  <a:srgbClr val="FFC000"/>
                </a:solidFill>
              </a:rPr>
              <a:t>Pyi</a:t>
            </a:r>
            <a:r>
              <a:rPr lang="en-US" dirty="0" smtClean="0">
                <a:solidFill>
                  <a:srgbClr val="FFC000"/>
                </a:solidFill>
              </a:rPr>
              <a:t> Taw</a:t>
            </a:r>
            <a:r>
              <a:rPr lang="en-SG" dirty="0" smtClean="0">
                <a:solidFill>
                  <a:srgbClr val="FFC000"/>
                </a:solidFill>
              </a:rPr>
              <a:t>, </a:t>
            </a:r>
            <a:r>
              <a:rPr lang="en-US" dirty="0" smtClean="0">
                <a:solidFill>
                  <a:srgbClr val="FFC000"/>
                </a:solidFill>
              </a:rPr>
              <a:t>January 27-28, 2014</a:t>
            </a:r>
            <a:r>
              <a:rPr lang="en-SG" dirty="0" smtClean="0">
                <a:solidFill>
                  <a:srgbClr val="FFC000"/>
                </a:solidFill>
              </a:rPr>
              <a:t/>
            </a:r>
            <a:br>
              <a:rPr lang="en-SG" dirty="0" smtClean="0">
                <a:solidFill>
                  <a:srgbClr val="FFC000"/>
                </a:solidFill>
              </a:rPr>
            </a:br>
            <a:endParaRPr lang="en-SG" dirty="0">
              <a:solidFill>
                <a:srgbClr val="FFC000"/>
              </a:solidFill>
            </a:endParaRPr>
          </a:p>
        </p:txBody>
      </p:sp>
    </p:spTree>
    <p:extLst>
      <p:ext uri="{BB962C8B-B14F-4D97-AF65-F5344CB8AC3E}">
        <p14:creationId xmlns:p14="http://schemas.microsoft.com/office/powerpoint/2010/main" val="17175055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r>
              <a:rPr lang="en-US" sz="2400" dirty="0" smtClean="0"/>
              <a:t> </a:t>
            </a:r>
            <a:endParaRPr lang="en-SG" sz="2400" dirty="0"/>
          </a:p>
        </p:txBody>
      </p:sp>
      <p:sp>
        <p:nvSpPr>
          <p:cNvPr id="3" name="Content Placeholder 2"/>
          <p:cNvSpPr>
            <a:spLocks noGrp="1"/>
          </p:cNvSpPr>
          <p:nvPr>
            <p:ph idx="1"/>
          </p:nvPr>
        </p:nvSpPr>
        <p:spPr/>
        <p:txBody>
          <a:bodyPr>
            <a:normAutofit lnSpcReduction="10000"/>
          </a:bodyPr>
          <a:lstStyle/>
          <a:p>
            <a:pPr marL="68580" indent="0">
              <a:buNone/>
            </a:pPr>
            <a:r>
              <a:rPr lang="en-US" dirty="0">
                <a:solidFill>
                  <a:schemeClr val="accent1"/>
                </a:solidFill>
              </a:rPr>
              <a:t>How independent, voluntary, law-abiding, tolerant and pluralistic organizations of civil society should strengthen the </a:t>
            </a:r>
            <a:r>
              <a:rPr lang="en-US" dirty="0" smtClean="0">
                <a:solidFill>
                  <a:schemeClr val="accent1"/>
                </a:solidFill>
              </a:rPr>
              <a:t>democratic culture?</a:t>
            </a:r>
            <a:endParaRPr lang="en-US" dirty="0">
              <a:solidFill>
                <a:schemeClr val="accent1"/>
              </a:solidFill>
            </a:endParaRPr>
          </a:p>
          <a:p>
            <a:pPr marL="68580" indent="0">
              <a:buNone/>
            </a:pPr>
            <a:r>
              <a:rPr lang="en-US" dirty="0" smtClean="0"/>
              <a:t>1) to </a:t>
            </a:r>
            <a:r>
              <a:rPr lang="en-US" dirty="0"/>
              <a:t>limit and control the power of the </a:t>
            </a:r>
            <a:r>
              <a:rPr lang="en-US" dirty="0" smtClean="0"/>
              <a:t>state</a:t>
            </a:r>
            <a:r>
              <a:rPr lang="en-US" dirty="0"/>
              <a:t>;</a:t>
            </a:r>
            <a:endParaRPr lang="en-US" dirty="0" smtClean="0"/>
          </a:p>
          <a:p>
            <a:pPr marL="68580" indent="0">
              <a:buNone/>
            </a:pPr>
            <a:r>
              <a:rPr lang="en-US" dirty="0" smtClean="0"/>
              <a:t>2) to </a:t>
            </a:r>
            <a:r>
              <a:rPr lang="en-US" dirty="0"/>
              <a:t>expose the corrupt conduct of public officials and lobby for good governance </a:t>
            </a:r>
            <a:r>
              <a:rPr lang="en-US" dirty="0" smtClean="0"/>
              <a:t>reforms;</a:t>
            </a:r>
          </a:p>
          <a:p>
            <a:pPr marL="68580" indent="0">
              <a:buNone/>
            </a:pPr>
            <a:r>
              <a:rPr lang="en-US" dirty="0" smtClean="0"/>
              <a:t>3) to </a:t>
            </a:r>
            <a:r>
              <a:rPr lang="en-US" dirty="0"/>
              <a:t>promote political </a:t>
            </a:r>
            <a:r>
              <a:rPr lang="en-US" dirty="0" smtClean="0"/>
              <a:t>participation;</a:t>
            </a:r>
          </a:p>
          <a:p>
            <a:pPr marL="68580" indent="0">
              <a:buNone/>
            </a:pPr>
            <a:r>
              <a:rPr lang="en-US" dirty="0" smtClean="0"/>
              <a:t>4) to </a:t>
            </a:r>
            <a:r>
              <a:rPr lang="en-US" dirty="0"/>
              <a:t>develop the other values of democratic life:  tolerance, moderation, compromise, and respect for opposing points of </a:t>
            </a:r>
            <a:r>
              <a:rPr lang="en-US" dirty="0" smtClean="0"/>
              <a:t>view;</a:t>
            </a:r>
          </a:p>
          <a:p>
            <a:pPr marL="68580" indent="0">
              <a:buNone/>
            </a:pPr>
            <a:r>
              <a:rPr lang="en-US" dirty="0" smtClean="0"/>
              <a:t>5) to </a:t>
            </a:r>
            <a:r>
              <a:rPr lang="en-US" dirty="0"/>
              <a:t>develop programs for democratic civic education in the schools as </a:t>
            </a:r>
            <a:r>
              <a:rPr lang="en-US" dirty="0" smtClean="0"/>
              <a:t>well;</a:t>
            </a:r>
          </a:p>
          <a:p>
            <a:pPr marL="525780" indent="-457200">
              <a:buAutoNum type="arabicParenR"/>
            </a:pPr>
            <a:endParaRPr lang="en-SG" dirty="0"/>
          </a:p>
        </p:txBody>
      </p:sp>
    </p:spTree>
    <p:extLst>
      <p:ext uri="{BB962C8B-B14F-4D97-AF65-F5344CB8AC3E}">
        <p14:creationId xmlns:p14="http://schemas.microsoft.com/office/powerpoint/2010/main" val="2492742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endParaRPr lang="en-SG" sz="2400" dirty="0"/>
          </a:p>
        </p:txBody>
      </p:sp>
      <p:sp>
        <p:nvSpPr>
          <p:cNvPr id="3" name="Content Placeholder 2"/>
          <p:cNvSpPr>
            <a:spLocks noGrp="1"/>
          </p:cNvSpPr>
          <p:nvPr>
            <p:ph idx="1"/>
          </p:nvPr>
        </p:nvSpPr>
        <p:spPr/>
        <p:txBody>
          <a:bodyPr>
            <a:normAutofit fontScale="92500" lnSpcReduction="20000"/>
          </a:bodyPr>
          <a:lstStyle/>
          <a:p>
            <a:pPr marL="68580" indent="0">
              <a:buNone/>
            </a:pPr>
            <a:r>
              <a:rPr lang="en-US" dirty="0">
                <a:solidFill>
                  <a:schemeClr val="accent1"/>
                </a:solidFill>
              </a:rPr>
              <a:t>How independent, voluntary, law-abiding, tolerant and pluralistic organizations of civil society should strengthen the culture of democracy</a:t>
            </a:r>
            <a:r>
              <a:rPr lang="en-US" dirty="0" smtClean="0">
                <a:solidFill>
                  <a:schemeClr val="accent1"/>
                </a:solidFill>
              </a:rPr>
              <a:t>? (contd.)</a:t>
            </a:r>
          </a:p>
          <a:p>
            <a:pPr marL="68580" indent="0">
              <a:buNone/>
            </a:pPr>
            <a:r>
              <a:rPr lang="en-US" dirty="0" smtClean="0"/>
              <a:t>6) to </a:t>
            </a:r>
            <a:r>
              <a:rPr lang="en-US" dirty="0"/>
              <a:t>function as an arena for the expression of diverse </a:t>
            </a:r>
            <a:r>
              <a:rPr lang="en-US" dirty="0" smtClean="0"/>
              <a:t>interests;</a:t>
            </a:r>
            <a:endParaRPr lang="en-US" dirty="0"/>
          </a:p>
          <a:p>
            <a:pPr marL="68580" indent="0">
              <a:buNone/>
            </a:pPr>
            <a:r>
              <a:rPr lang="en-US" dirty="0"/>
              <a:t>7) to provide new forms of </a:t>
            </a:r>
            <a:r>
              <a:rPr lang="en-US" dirty="0" smtClean="0"/>
              <a:t>interest </a:t>
            </a:r>
            <a:r>
              <a:rPr lang="en-US" dirty="0"/>
              <a:t>that cut across old forms of race, linguistic, religious, and other identity </a:t>
            </a:r>
            <a:r>
              <a:rPr lang="en-US" dirty="0" smtClean="0"/>
              <a:t>ties;</a:t>
            </a:r>
            <a:endParaRPr lang="en-US" dirty="0"/>
          </a:p>
          <a:p>
            <a:pPr marL="68580" indent="0">
              <a:buNone/>
            </a:pPr>
            <a:r>
              <a:rPr lang="en-US" dirty="0"/>
              <a:t>8) to provide a training ground for future citizens and political </a:t>
            </a:r>
            <a:r>
              <a:rPr lang="en-US" dirty="0" smtClean="0"/>
              <a:t>leaders;</a:t>
            </a:r>
            <a:endParaRPr lang="en-US" dirty="0"/>
          </a:p>
          <a:p>
            <a:pPr marL="68580" indent="0">
              <a:buNone/>
            </a:pPr>
            <a:r>
              <a:rPr lang="en-US" dirty="0"/>
              <a:t>9) to inform the public about important public </a:t>
            </a:r>
            <a:r>
              <a:rPr lang="en-US" dirty="0" smtClean="0"/>
              <a:t>issues; and</a:t>
            </a:r>
            <a:endParaRPr lang="en-US" dirty="0"/>
          </a:p>
          <a:p>
            <a:pPr marL="68580" indent="0">
              <a:buNone/>
            </a:pPr>
            <a:r>
              <a:rPr lang="en-US" dirty="0"/>
              <a:t>10) to play in monitoring the conduct of elections </a:t>
            </a:r>
            <a:r>
              <a:rPr lang="en-US" dirty="0" smtClean="0"/>
              <a:t>to </a:t>
            </a:r>
            <a:r>
              <a:rPr lang="en-US" dirty="0"/>
              <a:t>ensure that the voting and vote counting is entirely free, fair, peaceful, and </a:t>
            </a:r>
            <a:r>
              <a:rPr lang="en-US" dirty="0" smtClean="0"/>
              <a:t>transparent.</a:t>
            </a:r>
            <a:endParaRPr lang="en-US" dirty="0"/>
          </a:p>
          <a:p>
            <a:pPr marL="68580" indent="0">
              <a:buNone/>
            </a:pPr>
            <a:endParaRPr lang="en-US" dirty="0" smtClean="0"/>
          </a:p>
          <a:p>
            <a:pPr marL="68580" indent="0">
              <a:buNone/>
            </a:pPr>
            <a:r>
              <a:rPr lang="en-US" dirty="0" smtClean="0"/>
              <a:t>      </a:t>
            </a:r>
          </a:p>
          <a:p>
            <a:pPr marL="525780" indent="-457200">
              <a:buAutoNum type="arabicParenR"/>
            </a:pPr>
            <a:endParaRPr lang="en-US" dirty="0"/>
          </a:p>
          <a:p>
            <a:pPr marL="68580" indent="0">
              <a:buNone/>
            </a:pPr>
            <a:endParaRPr lang="en-SG" dirty="0"/>
          </a:p>
        </p:txBody>
      </p:sp>
    </p:spTree>
    <p:extLst>
      <p:ext uri="{BB962C8B-B14F-4D97-AF65-F5344CB8AC3E}">
        <p14:creationId xmlns:p14="http://schemas.microsoft.com/office/powerpoint/2010/main" val="725220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32656"/>
            <a:ext cx="7772400" cy="1143000"/>
          </a:xfrm>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endParaRPr lang="en-SG" sz="2400" dirty="0"/>
          </a:p>
        </p:txBody>
      </p:sp>
      <p:sp>
        <p:nvSpPr>
          <p:cNvPr id="3" name="Content Placeholder 2"/>
          <p:cNvSpPr>
            <a:spLocks noGrp="1"/>
          </p:cNvSpPr>
          <p:nvPr>
            <p:ph idx="1"/>
          </p:nvPr>
        </p:nvSpPr>
        <p:spPr/>
        <p:txBody>
          <a:bodyPr>
            <a:normAutofit fontScale="85000" lnSpcReduction="10000"/>
          </a:bodyPr>
          <a:lstStyle/>
          <a:p>
            <a:pPr marL="68580" indent="0">
              <a:buNone/>
            </a:pPr>
            <a:r>
              <a:rPr lang="en-US" sz="2600" b="1" dirty="0" smtClean="0">
                <a:solidFill>
                  <a:schemeClr val="accent1"/>
                </a:solidFill>
              </a:rPr>
              <a:t>Challenges</a:t>
            </a:r>
          </a:p>
          <a:p>
            <a:r>
              <a:rPr lang="en-US" dirty="0" smtClean="0"/>
              <a:t>Although </a:t>
            </a:r>
            <a:r>
              <a:rPr lang="en-US" dirty="0"/>
              <a:t>civil society networks have been established, the state of social capital  still needs to be improved. </a:t>
            </a:r>
            <a:endParaRPr lang="en-SG" dirty="0"/>
          </a:p>
          <a:p>
            <a:r>
              <a:rPr lang="en-US" dirty="0" smtClean="0"/>
              <a:t>Many </a:t>
            </a:r>
            <a:r>
              <a:rPr lang="en-US" dirty="0"/>
              <a:t>in the government are still not </a:t>
            </a:r>
            <a:r>
              <a:rPr lang="en-US" dirty="0" smtClean="0"/>
              <a:t>comfortable working </a:t>
            </a:r>
            <a:r>
              <a:rPr lang="en-US" dirty="0"/>
              <a:t>with civil society groups. Such officials cannot still look at civil society as partners. They look at them as societal groups that should simply follow the order or instructions of the government</a:t>
            </a:r>
            <a:r>
              <a:rPr lang="en-US" dirty="0" smtClean="0"/>
              <a:t>.</a:t>
            </a:r>
          </a:p>
          <a:p>
            <a:r>
              <a:rPr lang="en-US" dirty="0"/>
              <a:t>There still are rules that made the registration of civil society organizations very difficult. As a result, many civil society organizations have to function like informal groups  even though they are well-structured organizations.</a:t>
            </a:r>
            <a:endParaRPr lang="en-SG" dirty="0"/>
          </a:p>
          <a:p>
            <a:r>
              <a:rPr lang="en-US" dirty="0" smtClean="0"/>
              <a:t>Many </a:t>
            </a:r>
            <a:r>
              <a:rPr lang="en-US" dirty="0"/>
              <a:t>international </a:t>
            </a:r>
            <a:r>
              <a:rPr lang="en-US" dirty="0" smtClean="0"/>
              <a:t>development partners and think-tanks are </a:t>
            </a:r>
            <a:r>
              <a:rPr lang="en-US" dirty="0"/>
              <a:t>steering local civil society groups towards doing things that are not relevant to the strength of the organizations.</a:t>
            </a:r>
            <a:endParaRPr lang="en-SG" dirty="0"/>
          </a:p>
        </p:txBody>
      </p:sp>
    </p:spTree>
    <p:extLst>
      <p:ext uri="{BB962C8B-B14F-4D97-AF65-F5344CB8AC3E}">
        <p14:creationId xmlns:p14="http://schemas.microsoft.com/office/powerpoint/2010/main" val="794272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endParaRPr lang="en-SG" sz="2400" dirty="0"/>
          </a:p>
        </p:txBody>
      </p:sp>
      <p:sp>
        <p:nvSpPr>
          <p:cNvPr id="3" name="Content Placeholder 2"/>
          <p:cNvSpPr>
            <a:spLocks noGrp="1"/>
          </p:cNvSpPr>
          <p:nvPr>
            <p:ph idx="1"/>
          </p:nvPr>
        </p:nvSpPr>
        <p:spPr/>
        <p:txBody>
          <a:bodyPr>
            <a:normAutofit fontScale="92500" lnSpcReduction="10000"/>
          </a:bodyPr>
          <a:lstStyle/>
          <a:p>
            <a:pPr marL="68580" indent="0">
              <a:buNone/>
            </a:pPr>
            <a:r>
              <a:rPr lang="en-US" sz="2600" b="1" dirty="0" smtClean="0">
                <a:solidFill>
                  <a:schemeClr val="accent1"/>
                </a:solidFill>
              </a:rPr>
              <a:t>Recommendations</a:t>
            </a:r>
            <a:endParaRPr lang="en-SG" sz="2600" b="1" dirty="0" smtClean="0">
              <a:solidFill>
                <a:schemeClr val="accent1"/>
              </a:solidFill>
            </a:endParaRPr>
          </a:p>
          <a:p>
            <a:r>
              <a:rPr lang="en-SG" dirty="0" smtClean="0"/>
              <a:t>National Public </a:t>
            </a:r>
            <a:r>
              <a:rPr lang="en-SG" dirty="0"/>
              <a:t>C</a:t>
            </a:r>
            <a:r>
              <a:rPr lang="en-SG" dirty="0" smtClean="0"/>
              <a:t>onference </a:t>
            </a:r>
            <a:r>
              <a:rPr lang="en-SG" dirty="0"/>
              <a:t>to take stock of civil </a:t>
            </a:r>
            <a:r>
              <a:rPr lang="en-SG" dirty="0" smtClean="0"/>
              <a:t>society initiatives </a:t>
            </a:r>
            <a:r>
              <a:rPr lang="en-SG" dirty="0"/>
              <a:t>in </a:t>
            </a:r>
            <a:r>
              <a:rPr lang="en-SG" dirty="0" smtClean="0"/>
              <a:t>Myanmar </a:t>
            </a:r>
            <a:r>
              <a:rPr lang="en-SG" dirty="0"/>
              <a:t>in light of evolving political realities and the status of </a:t>
            </a:r>
            <a:r>
              <a:rPr lang="en-SG" dirty="0" smtClean="0"/>
              <a:t>multilateral efforts with the participation of Civil </a:t>
            </a:r>
            <a:r>
              <a:rPr lang="en-SG" dirty="0"/>
              <a:t>S</a:t>
            </a:r>
            <a:r>
              <a:rPr lang="en-SG" dirty="0" smtClean="0"/>
              <a:t>ociety </a:t>
            </a:r>
            <a:r>
              <a:rPr lang="en-SG" dirty="0"/>
              <a:t>practitioners and academics </a:t>
            </a:r>
            <a:r>
              <a:rPr lang="en-SG" dirty="0" smtClean="0"/>
              <a:t>, development partners, government officials. </a:t>
            </a:r>
          </a:p>
          <a:p>
            <a:pPr marL="68580" indent="0">
              <a:buNone/>
            </a:pPr>
            <a:r>
              <a:rPr lang="en-SG" dirty="0" smtClean="0"/>
              <a:t>    The </a:t>
            </a:r>
            <a:r>
              <a:rPr lang="en-SG" dirty="0"/>
              <a:t>goals of </a:t>
            </a:r>
            <a:r>
              <a:rPr lang="en-SG" dirty="0" smtClean="0"/>
              <a:t>the National Public Conference is </a:t>
            </a:r>
            <a:r>
              <a:rPr lang="en-SG" dirty="0"/>
              <a:t>to:</a:t>
            </a:r>
          </a:p>
          <a:p>
            <a:pPr marL="525780" indent="-457200">
              <a:buFont typeface="+mj-lt"/>
              <a:buAutoNum type="arabicParenR"/>
            </a:pPr>
            <a:r>
              <a:rPr lang="en-SG" dirty="0" smtClean="0"/>
              <a:t>Identify </a:t>
            </a:r>
            <a:r>
              <a:rPr lang="en-SG" dirty="0"/>
              <a:t>the internal and external challenges currently facing </a:t>
            </a:r>
            <a:r>
              <a:rPr lang="en-SG" dirty="0" smtClean="0"/>
              <a:t>CSOs;</a:t>
            </a:r>
          </a:p>
          <a:p>
            <a:pPr marL="525780" indent="-457200">
              <a:buFont typeface="+mj-lt"/>
              <a:buAutoNum type="arabicParenR"/>
            </a:pPr>
            <a:r>
              <a:rPr lang="en-SG" dirty="0" smtClean="0"/>
              <a:t>Reach </a:t>
            </a:r>
            <a:r>
              <a:rPr lang="en-SG" dirty="0"/>
              <a:t>common </a:t>
            </a:r>
            <a:r>
              <a:rPr lang="en-SG" dirty="0" smtClean="0"/>
              <a:t>ground on </a:t>
            </a:r>
            <a:r>
              <a:rPr lang="en-SG" dirty="0"/>
              <a:t>key goals and priorities, and identify innovative models and practical strategies for </a:t>
            </a:r>
            <a:r>
              <a:rPr lang="en-SG" dirty="0" smtClean="0"/>
              <a:t>future initiatives</a:t>
            </a:r>
            <a:r>
              <a:rPr lang="en-SG" dirty="0"/>
              <a:t>; and </a:t>
            </a:r>
            <a:endParaRPr lang="en-SG" dirty="0" smtClean="0"/>
          </a:p>
          <a:p>
            <a:pPr marL="525780" indent="-457200">
              <a:buFont typeface="+mj-lt"/>
              <a:buAutoNum type="arabicParenR"/>
            </a:pPr>
            <a:r>
              <a:rPr lang="en-SG" dirty="0" smtClean="0"/>
              <a:t>Explore </a:t>
            </a:r>
            <a:r>
              <a:rPr lang="en-SG" dirty="0"/>
              <a:t>how CSOs can work effectively with other </a:t>
            </a:r>
            <a:r>
              <a:rPr lang="en-SG" dirty="0" smtClean="0"/>
              <a:t>national and international </a:t>
            </a:r>
            <a:r>
              <a:rPr lang="en-SG" dirty="0"/>
              <a:t>actors </a:t>
            </a:r>
            <a:r>
              <a:rPr lang="en-SG" dirty="0" smtClean="0"/>
              <a:t>(governments</a:t>
            </a:r>
            <a:r>
              <a:rPr lang="en-SG" dirty="0"/>
              <a:t>, </a:t>
            </a:r>
            <a:r>
              <a:rPr lang="en-SG" dirty="0" smtClean="0"/>
              <a:t>donors, INGOs </a:t>
            </a:r>
            <a:r>
              <a:rPr lang="en-SG" dirty="0"/>
              <a:t>and political parties</a:t>
            </a:r>
            <a:r>
              <a:rPr lang="en-SG" dirty="0" smtClean="0"/>
              <a:t>).</a:t>
            </a:r>
            <a:endParaRPr lang="en-SG" dirty="0"/>
          </a:p>
        </p:txBody>
      </p:sp>
    </p:spTree>
    <p:extLst>
      <p:ext uri="{BB962C8B-B14F-4D97-AF65-F5344CB8AC3E}">
        <p14:creationId xmlns:p14="http://schemas.microsoft.com/office/powerpoint/2010/main" val="13330378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endParaRPr lang="en-SG" sz="2400" dirty="0"/>
          </a:p>
        </p:txBody>
      </p:sp>
      <p:sp>
        <p:nvSpPr>
          <p:cNvPr id="3" name="Content Placeholder 2"/>
          <p:cNvSpPr>
            <a:spLocks noGrp="1"/>
          </p:cNvSpPr>
          <p:nvPr>
            <p:ph idx="1"/>
          </p:nvPr>
        </p:nvSpPr>
        <p:spPr/>
        <p:txBody>
          <a:bodyPr>
            <a:normAutofit fontScale="85000" lnSpcReduction="20000"/>
          </a:bodyPr>
          <a:lstStyle/>
          <a:p>
            <a:r>
              <a:rPr lang="en-SG" dirty="0" smtClean="0"/>
              <a:t>There should be more fora to provide </a:t>
            </a:r>
            <a:r>
              <a:rPr lang="en-SG" dirty="0"/>
              <a:t>insights into current challenges and highlight </a:t>
            </a:r>
            <a:r>
              <a:rPr lang="en-SG" dirty="0" smtClean="0"/>
              <a:t>particular areas </a:t>
            </a:r>
            <a:r>
              <a:rPr lang="en-SG" dirty="0"/>
              <a:t>of action and possible future strategies. </a:t>
            </a:r>
            <a:r>
              <a:rPr lang="en-SG" dirty="0" smtClean="0"/>
              <a:t>Frank and open discussions will allow </a:t>
            </a:r>
            <a:r>
              <a:rPr lang="en-SG" dirty="0"/>
              <a:t>participants to identify areas </a:t>
            </a:r>
            <a:r>
              <a:rPr lang="en-SG" dirty="0" smtClean="0"/>
              <a:t>of convergence </a:t>
            </a:r>
            <a:r>
              <a:rPr lang="en-SG" dirty="0"/>
              <a:t>and divergence of opinion, relationships that should be nurtured, and good ideas </a:t>
            </a:r>
            <a:r>
              <a:rPr lang="en-SG" dirty="0" smtClean="0"/>
              <a:t>that may </a:t>
            </a:r>
            <a:r>
              <a:rPr lang="en-SG" dirty="0"/>
              <a:t>provide the seed for future initiatives</a:t>
            </a:r>
            <a:r>
              <a:rPr lang="en-SG" dirty="0" smtClean="0"/>
              <a:t>.</a:t>
            </a:r>
          </a:p>
          <a:p>
            <a:r>
              <a:rPr lang="en-US" dirty="0"/>
              <a:t>The government should try to establish more institutions (rules and regulations) that will allow civil society organizations to do their work more effectively and efficiently.</a:t>
            </a:r>
            <a:endParaRPr lang="en-SG" dirty="0" smtClean="0"/>
          </a:p>
          <a:p>
            <a:r>
              <a:rPr lang="en-US" dirty="0"/>
              <a:t>International </a:t>
            </a:r>
            <a:r>
              <a:rPr lang="en-US" dirty="0" smtClean="0"/>
              <a:t>development partners </a:t>
            </a:r>
            <a:r>
              <a:rPr lang="en-US" dirty="0"/>
              <a:t>should try to understand the need of the </a:t>
            </a:r>
            <a:r>
              <a:rPr lang="en-US" dirty="0" smtClean="0"/>
              <a:t>CSOs in terms of capacity building as well as funding to deliver the need of the people </a:t>
            </a:r>
            <a:r>
              <a:rPr lang="en-US" dirty="0"/>
              <a:t>in the country. The funding should be given to the projects which are not what the </a:t>
            </a:r>
            <a:r>
              <a:rPr lang="en-US" dirty="0" smtClean="0"/>
              <a:t>IDPs </a:t>
            </a:r>
            <a:r>
              <a:rPr lang="en-US" dirty="0"/>
              <a:t>think the Myanmar people should do but what Myanmar people really need</a:t>
            </a:r>
            <a:r>
              <a:rPr lang="en-US" dirty="0" smtClean="0"/>
              <a:t>.</a:t>
            </a:r>
            <a:endParaRPr lang="en-US" dirty="0"/>
          </a:p>
          <a:p>
            <a:pPr marL="68580" indent="0">
              <a:buNone/>
            </a:pPr>
            <a:r>
              <a:rPr lang="en-US" sz="3600" b="1" dirty="0" smtClean="0">
                <a:solidFill>
                  <a:schemeClr val="accent1"/>
                </a:solidFill>
              </a:rPr>
              <a:t>Thank you.</a:t>
            </a:r>
            <a:endParaRPr lang="en-SG" sz="3600" b="1" dirty="0">
              <a:solidFill>
                <a:schemeClr val="accent1"/>
              </a:solidFill>
            </a:endParaRPr>
          </a:p>
        </p:txBody>
      </p:sp>
    </p:spTree>
    <p:extLst>
      <p:ext uri="{BB962C8B-B14F-4D97-AF65-F5344CB8AC3E}">
        <p14:creationId xmlns:p14="http://schemas.microsoft.com/office/powerpoint/2010/main" val="30744357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r>
              <a:rPr lang="en-US" sz="2400" dirty="0" smtClean="0"/>
              <a:t> </a:t>
            </a:r>
            <a:endParaRPr lang="en-SG" sz="2400" dirty="0"/>
          </a:p>
        </p:txBody>
      </p:sp>
      <p:sp>
        <p:nvSpPr>
          <p:cNvPr id="3" name="Content Placeholder 2"/>
          <p:cNvSpPr>
            <a:spLocks noGrp="1"/>
          </p:cNvSpPr>
          <p:nvPr>
            <p:ph idx="1"/>
          </p:nvPr>
        </p:nvSpPr>
        <p:spPr/>
        <p:txBody>
          <a:bodyPr/>
          <a:lstStyle/>
          <a:p>
            <a:pPr marL="68580" indent="0">
              <a:buNone/>
            </a:pPr>
            <a:r>
              <a:rPr lang="en-US" sz="2400" b="1" dirty="0" smtClean="0">
                <a:solidFill>
                  <a:schemeClr val="accent1"/>
                </a:solidFill>
              </a:rPr>
              <a:t>Contents</a:t>
            </a:r>
          </a:p>
          <a:p>
            <a:r>
              <a:rPr lang="en-US" dirty="0" smtClean="0"/>
              <a:t>Civil Society Organizations in Myanmar</a:t>
            </a:r>
          </a:p>
          <a:p>
            <a:r>
              <a:rPr lang="en-US" dirty="0" smtClean="0"/>
              <a:t>Strengthening culture of </a:t>
            </a:r>
            <a:r>
              <a:rPr lang="en-US" dirty="0" smtClean="0"/>
              <a:t>democracy and CSO</a:t>
            </a:r>
            <a:endParaRPr lang="en-US" dirty="0" smtClean="0"/>
          </a:p>
          <a:p>
            <a:r>
              <a:rPr lang="en-US" dirty="0" smtClean="0"/>
              <a:t>Challenges</a:t>
            </a:r>
          </a:p>
          <a:p>
            <a:r>
              <a:rPr lang="en-US" dirty="0" smtClean="0"/>
              <a:t>Recommendations</a:t>
            </a:r>
          </a:p>
          <a:p>
            <a:endParaRPr lang="en-US" dirty="0" smtClean="0"/>
          </a:p>
          <a:p>
            <a:endParaRPr lang="en-SG" dirty="0"/>
          </a:p>
        </p:txBody>
      </p:sp>
    </p:spTree>
    <p:extLst>
      <p:ext uri="{BB962C8B-B14F-4D97-AF65-F5344CB8AC3E}">
        <p14:creationId xmlns:p14="http://schemas.microsoft.com/office/powerpoint/2010/main" val="1607973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r>
              <a:rPr lang="en-US" sz="2400" dirty="0" smtClean="0"/>
              <a:t> </a:t>
            </a:r>
            <a:endParaRPr lang="en-SG" sz="2400" dirty="0"/>
          </a:p>
        </p:txBody>
      </p:sp>
      <p:sp>
        <p:nvSpPr>
          <p:cNvPr id="3" name="Content Placeholder 2"/>
          <p:cNvSpPr>
            <a:spLocks noGrp="1"/>
          </p:cNvSpPr>
          <p:nvPr>
            <p:ph idx="1"/>
          </p:nvPr>
        </p:nvSpPr>
        <p:spPr/>
        <p:txBody>
          <a:bodyPr>
            <a:normAutofit/>
          </a:bodyPr>
          <a:lstStyle/>
          <a:p>
            <a:r>
              <a:rPr lang="en-US" sz="2800" b="1" dirty="0" smtClean="0">
                <a:solidFill>
                  <a:schemeClr val="accent1"/>
                </a:solidFill>
                <a:cs typeface="Arial" panose="020B0604020202020204" pitchFamily="34" charset="0"/>
              </a:rPr>
              <a:t>Civil society </a:t>
            </a:r>
            <a:r>
              <a:rPr lang="en-US" dirty="0" smtClean="0">
                <a:cs typeface="Arial" panose="020B0604020202020204" pitchFamily="34" charset="0"/>
              </a:rPr>
              <a:t>… </a:t>
            </a:r>
            <a:r>
              <a:rPr lang="en-US" dirty="0">
                <a:cs typeface="Arial" panose="020B0604020202020204" pitchFamily="34" charset="0"/>
              </a:rPr>
              <a:t>the entire range of organized groups and institutions that are independent of the state, voluntary, and at least to some extent self-generating and </a:t>
            </a:r>
            <a:r>
              <a:rPr lang="en-US" dirty="0" smtClean="0">
                <a:cs typeface="Arial" panose="020B0604020202020204" pitchFamily="34" charset="0"/>
              </a:rPr>
              <a:t>self-reliant, </a:t>
            </a:r>
          </a:p>
          <a:p>
            <a:r>
              <a:rPr lang="en-US" sz="2800" b="1" dirty="0">
                <a:solidFill>
                  <a:schemeClr val="accent1"/>
                </a:solidFill>
                <a:cs typeface="Arial" panose="020B0604020202020204" pitchFamily="34" charset="0"/>
              </a:rPr>
              <a:t>Civil society</a:t>
            </a:r>
            <a:r>
              <a:rPr lang="en-US" dirty="0">
                <a:cs typeface="Arial" panose="020B0604020202020204" pitchFamily="34" charset="0"/>
              </a:rPr>
              <a:t>… must meet some other conditions such as respect for the law, for the rights of individuals, and for the rights of other groups to express their interests and opinions.</a:t>
            </a:r>
          </a:p>
          <a:p>
            <a:r>
              <a:rPr lang="en-US" dirty="0">
                <a:cs typeface="Arial" panose="020B0604020202020204" pitchFamily="34" charset="0"/>
              </a:rPr>
              <a:t>Civil society groups may establish ties to political parties and the state, but they must retain their independence, and they do not seek political power for themselves.</a:t>
            </a:r>
          </a:p>
          <a:p>
            <a:endParaRPr lang="en-SG" dirty="0"/>
          </a:p>
        </p:txBody>
      </p:sp>
    </p:spTree>
    <p:extLst>
      <p:ext uri="{BB962C8B-B14F-4D97-AF65-F5344CB8AC3E}">
        <p14:creationId xmlns:p14="http://schemas.microsoft.com/office/powerpoint/2010/main" val="3990830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FF00"/>
                </a:solidFill>
              </a:rPr>
              <a:t>Strengthening Culture of Democracy and Civil Society</a:t>
            </a:r>
            <a:r>
              <a:rPr lang="en-US" sz="2400" dirty="0"/>
              <a:t> </a:t>
            </a:r>
            <a:r>
              <a:rPr lang="en-US" sz="2400" dirty="0" smtClean="0">
                <a:solidFill>
                  <a:srgbClr val="FFFF00"/>
                </a:solidFill>
              </a:rPr>
              <a:t>PARTICIPATION</a:t>
            </a:r>
            <a:endParaRPr lang="en-SG" sz="2400" dirty="0">
              <a:solidFill>
                <a:srgbClr val="FFFF00"/>
              </a:solidFill>
            </a:endParaRPr>
          </a:p>
        </p:txBody>
      </p:sp>
      <p:sp>
        <p:nvSpPr>
          <p:cNvPr id="3" name="Content Placeholder 2"/>
          <p:cNvSpPr>
            <a:spLocks noGrp="1"/>
          </p:cNvSpPr>
          <p:nvPr>
            <p:ph idx="1"/>
          </p:nvPr>
        </p:nvSpPr>
        <p:spPr/>
        <p:txBody>
          <a:bodyPr>
            <a:normAutofit fontScale="85000" lnSpcReduction="20000"/>
          </a:bodyPr>
          <a:lstStyle/>
          <a:p>
            <a:r>
              <a:rPr lang="en-US" b="1" dirty="0" smtClean="0">
                <a:solidFill>
                  <a:schemeClr val="accent1"/>
                </a:solidFill>
                <a:cs typeface="Arial" panose="020B0604020202020204" pitchFamily="34" charset="0"/>
              </a:rPr>
              <a:t>Myanmar Civil Society </a:t>
            </a:r>
            <a:r>
              <a:rPr lang="en-US" dirty="0" smtClean="0">
                <a:cs typeface="Arial" panose="020B0604020202020204" pitchFamily="34" charset="0"/>
              </a:rPr>
              <a:t>includes non-governmental associations and organizations</a:t>
            </a:r>
            <a:r>
              <a:rPr lang="en-US" dirty="0">
                <a:cs typeface="Arial" panose="020B0604020202020204" pitchFamily="34" charset="0"/>
              </a:rPr>
              <a:t>, but also independent mass media, think tanks, universities, and social and religious </a:t>
            </a:r>
            <a:r>
              <a:rPr lang="en-US" dirty="0" smtClean="0">
                <a:cs typeface="Arial" panose="020B0604020202020204" pitchFamily="34" charset="0"/>
              </a:rPr>
              <a:t>groups.</a:t>
            </a:r>
          </a:p>
          <a:p>
            <a:r>
              <a:rPr lang="en-US" dirty="0" smtClean="0">
                <a:cs typeface="Arial" panose="020B0604020202020204" pitchFamily="34" charset="0"/>
              </a:rPr>
              <a:t>By tradition the religious groups such as Buddhist associations donating rice, robes and other needs to monasteries are well established and very active at all levels of society. “MALUN RICE DONATION ASSOCIATION” is the first of its kind established since 1896. “KATHAINTAW” Mandalay Religious Donation Association continuously functions as Mandalay Agricultural Commodity Exchange even under previous state monopoly era.</a:t>
            </a:r>
          </a:p>
          <a:p>
            <a:r>
              <a:rPr lang="en-US" dirty="0" smtClean="0">
                <a:cs typeface="Arial" panose="020B0604020202020204" pitchFamily="34" charset="0"/>
              </a:rPr>
              <a:t>Likewise Christian, Muslim and Hindi religious, social and health associations and funeral associations are functioning. Other social associations which thrives well are various township associations formed by their respective native citizens.</a:t>
            </a:r>
          </a:p>
          <a:p>
            <a:r>
              <a:rPr lang="en-SG" dirty="0"/>
              <a:t>They </a:t>
            </a:r>
            <a:r>
              <a:rPr lang="en-SG" dirty="0" smtClean="0"/>
              <a:t>usually are well-established and well-structured organisations and </a:t>
            </a:r>
            <a:r>
              <a:rPr lang="en-SG" dirty="0"/>
              <a:t>are closely embedded in society. Many have existed </a:t>
            </a:r>
            <a:r>
              <a:rPr lang="en-SG" dirty="0" smtClean="0"/>
              <a:t>for decades</a:t>
            </a:r>
            <a:r>
              <a:rPr lang="en-SG" dirty="0"/>
              <a:t>, some dating back to the pre-independence era</a:t>
            </a:r>
            <a:r>
              <a:rPr lang="en-SG" dirty="0" smtClean="0"/>
              <a:t>.</a:t>
            </a:r>
            <a:endParaRPr lang="en-US" dirty="0" smtClean="0">
              <a:cs typeface="Arial" panose="020B0604020202020204" pitchFamily="34" charset="0"/>
            </a:endParaRPr>
          </a:p>
        </p:txBody>
      </p:sp>
    </p:spTree>
    <p:extLst>
      <p:ext uri="{BB962C8B-B14F-4D97-AF65-F5344CB8AC3E}">
        <p14:creationId xmlns:p14="http://schemas.microsoft.com/office/powerpoint/2010/main" val="2222861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7772400" cy="1143000"/>
          </a:xfrm>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r>
              <a:rPr lang="en-US" sz="2400" dirty="0" smtClean="0"/>
              <a:t> </a:t>
            </a:r>
            <a:endParaRPr lang="en-SG" sz="2400" dirty="0"/>
          </a:p>
        </p:txBody>
      </p:sp>
      <p:sp>
        <p:nvSpPr>
          <p:cNvPr id="3" name="Content Placeholder 2"/>
          <p:cNvSpPr>
            <a:spLocks noGrp="1"/>
          </p:cNvSpPr>
          <p:nvPr>
            <p:ph idx="1"/>
          </p:nvPr>
        </p:nvSpPr>
        <p:spPr/>
        <p:txBody>
          <a:bodyPr>
            <a:normAutofit fontScale="85000" lnSpcReduction="20000"/>
          </a:bodyPr>
          <a:lstStyle/>
          <a:p>
            <a:r>
              <a:rPr lang="en-SG" dirty="0" smtClean="0"/>
              <a:t>Following </a:t>
            </a:r>
            <a:r>
              <a:rPr lang="en-SG" dirty="0"/>
              <a:t>Cyclone </a:t>
            </a:r>
            <a:r>
              <a:rPr lang="en-SG" dirty="0" err="1"/>
              <a:t>Nargis</a:t>
            </a:r>
            <a:r>
              <a:rPr lang="en-SG" dirty="0"/>
              <a:t> in May </a:t>
            </a:r>
            <a:r>
              <a:rPr lang="en-SG" dirty="0" smtClean="0"/>
              <a:t>2008 and other natural disasters such as </a:t>
            </a:r>
            <a:r>
              <a:rPr lang="en-SG" dirty="0" err="1" smtClean="0"/>
              <a:t>Giri</a:t>
            </a:r>
            <a:r>
              <a:rPr lang="en-SG" dirty="0" smtClean="0"/>
              <a:t> cyclone and floods that occurred in the later years, </a:t>
            </a:r>
            <a:r>
              <a:rPr lang="en-SG" dirty="0"/>
              <a:t>the space for civil society </a:t>
            </a:r>
            <a:r>
              <a:rPr lang="en-SG" dirty="0" smtClean="0"/>
              <a:t>further expanded. Awareness of new threats to </a:t>
            </a:r>
            <a:r>
              <a:rPr lang="en-SG" dirty="0"/>
              <a:t>natural resources and the </a:t>
            </a:r>
            <a:r>
              <a:rPr lang="en-SG" dirty="0" smtClean="0"/>
              <a:t>environment, under the market economy further </a:t>
            </a:r>
            <a:r>
              <a:rPr lang="en-SG" dirty="0"/>
              <a:t>stimulated their </a:t>
            </a:r>
            <a:r>
              <a:rPr lang="en-SG" dirty="0" smtClean="0"/>
              <a:t>growth.</a:t>
            </a:r>
          </a:p>
          <a:p>
            <a:r>
              <a:rPr lang="en-SG" dirty="0"/>
              <a:t>The first Myanmar Local NGO Directory, published </a:t>
            </a:r>
            <a:r>
              <a:rPr lang="en-SG" dirty="0" smtClean="0"/>
              <a:t>in March 2004 listed 60 </a:t>
            </a:r>
            <a:r>
              <a:rPr lang="en-SG" dirty="0"/>
              <a:t>local </a:t>
            </a:r>
            <a:r>
              <a:rPr lang="en-SG" dirty="0" smtClean="0"/>
              <a:t>NGOs</a:t>
            </a:r>
            <a:r>
              <a:rPr lang="en-SG" dirty="0"/>
              <a:t> </a:t>
            </a:r>
            <a:r>
              <a:rPr lang="en-SG" dirty="0" smtClean="0"/>
              <a:t>– in 2005 </a:t>
            </a:r>
            <a:r>
              <a:rPr lang="en-SG" dirty="0"/>
              <a:t>second </a:t>
            </a:r>
            <a:r>
              <a:rPr lang="en-SG" dirty="0" smtClean="0"/>
              <a:t>edition this </a:t>
            </a:r>
            <a:r>
              <a:rPr lang="en-SG" dirty="0"/>
              <a:t>number had increased to </a:t>
            </a:r>
            <a:r>
              <a:rPr lang="en-SG" dirty="0" smtClean="0"/>
              <a:t>86 and in 2011 </a:t>
            </a:r>
            <a:r>
              <a:rPr lang="en-SG" dirty="0"/>
              <a:t>online directory had further increased </a:t>
            </a:r>
            <a:r>
              <a:rPr lang="en-SG" dirty="0" smtClean="0"/>
              <a:t>to 119. Some study estimated the number of NGOs at around 270 using their own criteria and distinguishing with several thousands of CBOs.</a:t>
            </a:r>
          </a:p>
          <a:p>
            <a:r>
              <a:rPr lang="en-SG" dirty="0" smtClean="0"/>
              <a:t>The striking diversity </a:t>
            </a:r>
            <a:r>
              <a:rPr lang="en-SG" dirty="0"/>
              <a:t>of local </a:t>
            </a:r>
            <a:r>
              <a:rPr lang="en-SG" dirty="0" smtClean="0"/>
              <a:t>CBO in Myanmar </a:t>
            </a:r>
            <a:r>
              <a:rPr lang="en-SG" dirty="0"/>
              <a:t>is a reflection of the cultural and ethnic </a:t>
            </a:r>
            <a:r>
              <a:rPr lang="en-SG" dirty="0" smtClean="0"/>
              <a:t>landscape and also </a:t>
            </a:r>
            <a:r>
              <a:rPr lang="en-SG" dirty="0"/>
              <a:t>a testimony to the dynamics of social organising in </a:t>
            </a:r>
            <a:r>
              <a:rPr lang="en-SG" dirty="0" smtClean="0"/>
              <a:t>the country.</a:t>
            </a:r>
          </a:p>
          <a:p>
            <a:r>
              <a:rPr lang="en-SG" dirty="0" smtClean="0"/>
              <a:t>The </a:t>
            </a:r>
            <a:r>
              <a:rPr lang="en-SG" dirty="0"/>
              <a:t>number of local </a:t>
            </a:r>
            <a:r>
              <a:rPr lang="en-SG" dirty="0" smtClean="0"/>
              <a:t>CBO </a:t>
            </a:r>
            <a:r>
              <a:rPr lang="en-SG" dirty="0"/>
              <a:t>is still </a:t>
            </a:r>
            <a:r>
              <a:rPr lang="en-SG" dirty="0" smtClean="0"/>
              <a:t>growing, and </a:t>
            </a:r>
            <a:r>
              <a:rPr lang="en-SG" dirty="0"/>
              <a:t>they vary widely in size, structure, goal, and strategy</a:t>
            </a:r>
            <a:r>
              <a:rPr lang="en-SG" dirty="0" smtClean="0"/>
              <a:t>. CBOs typically </a:t>
            </a:r>
            <a:r>
              <a:rPr lang="en-SG" dirty="0"/>
              <a:t>rely </a:t>
            </a:r>
            <a:r>
              <a:rPr lang="en-SG" dirty="0" smtClean="0"/>
              <a:t> mainly on </a:t>
            </a:r>
            <a:r>
              <a:rPr lang="en-SG" dirty="0"/>
              <a:t>local private donors to </a:t>
            </a:r>
            <a:r>
              <a:rPr lang="en-SG" dirty="0" smtClean="0"/>
              <a:t>finance their activities.</a:t>
            </a:r>
            <a:endParaRPr lang="en-SG" dirty="0" smtClean="0">
              <a:cs typeface="Arial" panose="020B0604020202020204" pitchFamily="34" charset="0"/>
            </a:endParaRPr>
          </a:p>
        </p:txBody>
      </p:sp>
    </p:spTree>
    <p:extLst>
      <p:ext uri="{BB962C8B-B14F-4D97-AF65-F5344CB8AC3E}">
        <p14:creationId xmlns:p14="http://schemas.microsoft.com/office/powerpoint/2010/main" val="737124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r>
              <a:rPr lang="en-US" sz="2400" dirty="0" smtClean="0"/>
              <a:t> </a:t>
            </a:r>
            <a:endParaRPr lang="en-SG" sz="2400" dirty="0"/>
          </a:p>
        </p:txBody>
      </p:sp>
      <p:sp>
        <p:nvSpPr>
          <p:cNvPr id="3" name="Content Placeholder 2"/>
          <p:cNvSpPr>
            <a:spLocks noGrp="1"/>
          </p:cNvSpPr>
          <p:nvPr>
            <p:ph idx="1"/>
          </p:nvPr>
        </p:nvSpPr>
        <p:spPr/>
        <p:txBody>
          <a:bodyPr>
            <a:normAutofit fontScale="85000" lnSpcReduction="10000"/>
          </a:bodyPr>
          <a:lstStyle/>
          <a:p>
            <a:r>
              <a:rPr lang="en-US" dirty="0"/>
              <a:t>In 2013 alone, more than 50 civil society groups have organized mobile training program on democracy, good governance and constitutions in various parts of the country including remote areas in Chin and </a:t>
            </a:r>
            <a:r>
              <a:rPr lang="en-US" dirty="0" err="1"/>
              <a:t>Rakhine</a:t>
            </a:r>
            <a:r>
              <a:rPr lang="en-US" dirty="0"/>
              <a:t> states.  </a:t>
            </a:r>
            <a:endParaRPr lang="en-US" dirty="0" smtClean="0"/>
          </a:p>
          <a:p>
            <a:r>
              <a:rPr lang="en-US" dirty="0" smtClean="0"/>
              <a:t>More </a:t>
            </a:r>
            <a:r>
              <a:rPr lang="en-US" dirty="0"/>
              <a:t>than 100 organizations have organized workshops and training programs on gender, education, interfaith environmental issues in major cities in the country. </a:t>
            </a:r>
            <a:endParaRPr lang="en-US" dirty="0" smtClean="0"/>
          </a:p>
          <a:p>
            <a:r>
              <a:rPr lang="en-US" dirty="0" smtClean="0"/>
              <a:t>Furthermore</a:t>
            </a:r>
            <a:r>
              <a:rPr lang="en-US" dirty="0"/>
              <a:t>, more than 15 civil society groups have organized training and workshop on the roles civil society groups and political parties should play in the ongoing peace process. </a:t>
            </a:r>
            <a:endParaRPr lang="en-US" dirty="0" smtClean="0"/>
          </a:p>
          <a:p>
            <a:r>
              <a:rPr lang="en-US" dirty="0" smtClean="0"/>
              <a:t>More </a:t>
            </a:r>
            <a:r>
              <a:rPr lang="en-US" dirty="0"/>
              <a:t>than two thousand community based organizations are involved in community development programs and campaigns in their respective areas. Furthermore, labor activists have also organized labor unions in various parts of the country to resolve labor issues in an organized manner.</a:t>
            </a:r>
            <a:endParaRPr lang="en-SG" dirty="0"/>
          </a:p>
        </p:txBody>
      </p:sp>
    </p:spTree>
    <p:extLst>
      <p:ext uri="{BB962C8B-B14F-4D97-AF65-F5344CB8AC3E}">
        <p14:creationId xmlns:p14="http://schemas.microsoft.com/office/powerpoint/2010/main" val="413615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496944" cy="1143000"/>
          </a:xfrm>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r>
              <a:rPr lang="en-US" sz="2400" dirty="0" smtClean="0"/>
              <a:t> </a:t>
            </a:r>
            <a:endParaRPr lang="en-SG" sz="2400" dirty="0"/>
          </a:p>
        </p:txBody>
      </p:sp>
      <p:sp>
        <p:nvSpPr>
          <p:cNvPr id="3" name="Content Placeholder 2"/>
          <p:cNvSpPr>
            <a:spLocks noGrp="1"/>
          </p:cNvSpPr>
          <p:nvPr>
            <p:ph idx="1"/>
          </p:nvPr>
        </p:nvSpPr>
        <p:spPr/>
        <p:txBody>
          <a:bodyPr>
            <a:normAutofit fontScale="92500" lnSpcReduction="20000"/>
          </a:bodyPr>
          <a:lstStyle/>
          <a:p>
            <a:pPr marL="68580" indent="0">
              <a:buNone/>
            </a:pPr>
            <a:r>
              <a:rPr lang="en-US" dirty="0" smtClean="0"/>
              <a:t>As Myanmar </a:t>
            </a:r>
            <a:r>
              <a:rPr lang="en-US" dirty="0"/>
              <a:t>is emerging from decades of authoritative state, it also needs to find ways to check, monitor, and restrain the power of political leaders and state officials</a:t>
            </a:r>
            <a:r>
              <a:rPr lang="en-US" dirty="0" smtClean="0"/>
              <a:t>.</a:t>
            </a:r>
          </a:p>
          <a:p>
            <a:pPr marL="68580" indent="0">
              <a:buNone/>
            </a:pPr>
            <a:r>
              <a:rPr lang="en-US" dirty="0" smtClean="0"/>
              <a:t>Myanmar being </a:t>
            </a:r>
            <a:r>
              <a:rPr lang="en-US" dirty="0"/>
              <a:t>in </a:t>
            </a:r>
            <a:r>
              <a:rPr lang="en-US" dirty="0" smtClean="0"/>
              <a:t>democratic transition, caution is needed in forming groups:</a:t>
            </a:r>
          </a:p>
          <a:p>
            <a:r>
              <a:rPr lang="en-US" dirty="0" smtClean="0"/>
              <a:t>that </a:t>
            </a:r>
            <a:r>
              <a:rPr lang="en-US" dirty="0"/>
              <a:t>seek to monopolize the lives and thinking of their </a:t>
            </a:r>
            <a:r>
              <a:rPr lang="en-US" dirty="0" smtClean="0"/>
              <a:t>members,</a:t>
            </a:r>
          </a:p>
          <a:p>
            <a:r>
              <a:rPr lang="en-US" dirty="0" smtClean="0"/>
              <a:t>that do </a:t>
            </a:r>
            <a:r>
              <a:rPr lang="en-US" dirty="0"/>
              <a:t>not tolerate the right of their members to </a:t>
            </a:r>
            <a:r>
              <a:rPr lang="en-US" dirty="0" smtClean="0"/>
              <a:t>dissent,</a:t>
            </a:r>
          </a:p>
          <a:p>
            <a:r>
              <a:rPr lang="en-US" dirty="0" smtClean="0"/>
              <a:t>that do </a:t>
            </a:r>
            <a:r>
              <a:rPr lang="en-US" dirty="0"/>
              <a:t>not respect other groups that disagree with them.  </a:t>
            </a:r>
            <a:endParaRPr lang="en-US" dirty="0" smtClean="0"/>
          </a:p>
          <a:p>
            <a:pPr marL="68580" indent="0">
              <a:buNone/>
            </a:pPr>
            <a:r>
              <a:rPr lang="en-US" dirty="0" smtClean="0"/>
              <a:t>Some </a:t>
            </a:r>
            <a:r>
              <a:rPr lang="en-US" dirty="0"/>
              <a:t>of these groups may merely be fronts for political parties or movements that seek to win control </a:t>
            </a:r>
            <a:r>
              <a:rPr lang="en-US" dirty="0" smtClean="0"/>
              <a:t>in </a:t>
            </a:r>
            <a:r>
              <a:rPr lang="en-US" dirty="0"/>
              <a:t>the </a:t>
            </a:r>
            <a:r>
              <a:rPr lang="en-US" dirty="0" smtClean="0"/>
              <a:t>affairs of the state</a:t>
            </a:r>
            <a:r>
              <a:rPr lang="en-US" dirty="0"/>
              <a:t>. </a:t>
            </a:r>
            <a:endParaRPr lang="en-US" dirty="0" smtClean="0"/>
          </a:p>
          <a:p>
            <a:pPr marL="68580" indent="0">
              <a:buNone/>
            </a:pPr>
            <a:r>
              <a:rPr lang="en-US" dirty="0" smtClean="0"/>
              <a:t>These </a:t>
            </a:r>
            <a:r>
              <a:rPr lang="en-US" dirty="0"/>
              <a:t>groups are not part of civil society and they do not contribute to building a democracy.</a:t>
            </a:r>
            <a:endParaRPr lang="en-SG" dirty="0"/>
          </a:p>
        </p:txBody>
      </p:sp>
    </p:spTree>
    <p:extLst>
      <p:ext uri="{BB962C8B-B14F-4D97-AF65-F5344CB8AC3E}">
        <p14:creationId xmlns:p14="http://schemas.microsoft.com/office/powerpoint/2010/main" val="40395708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solidFill>
                  <a:srgbClr val="FFFF00"/>
                </a:solidFill>
              </a:rPr>
              <a:t>Strengthening Culture of Democracy and Civil Society PARTICIPATION</a:t>
            </a:r>
            <a:r>
              <a:rPr lang="en-US" sz="2400" dirty="0" smtClean="0"/>
              <a:t> </a:t>
            </a:r>
            <a:endParaRPr lang="en-SG" sz="2400" dirty="0"/>
          </a:p>
        </p:txBody>
      </p:sp>
      <p:sp>
        <p:nvSpPr>
          <p:cNvPr id="3" name="Content Placeholder 2"/>
          <p:cNvSpPr>
            <a:spLocks noGrp="1"/>
          </p:cNvSpPr>
          <p:nvPr>
            <p:ph idx="1"/>
          </p:nvPr>
        </p:nvSpPr>
        <p:spPr/>
        <p:txBody>
          <a:bodyPr>
            <a:normAutofit/>
          </a:bodyPr>
          <a:lstStyle/>
          <a:p>
            <a:r>
              <a:rPr lang="en-US" dirty="0"/>
              <a:t>C</a:t>
            </a:r>
            <a:r>
              <a:rPr lang="en-US" dirty="0" smtClean="0"/>
              <a:t>ivil </a:t>
            </a:r>
            <a:r>
              <a:rPr lang="en-US" dirty="0"/>
              <a:t>society is independent of the state doesn’t mean that it must always criticize and oppose the state.  </a:t>
            </a:r>
            <a:r>
              <a:rPr lang="en-US" dirty="0" smtClean="0"/>
              <a:t>It helps the state more legitimate by </a:t>
            </a:r>
            <a:r>
              <a:rPr lang="en-US" dirty="0"/>
              <a:t>making the </a:t>
            </a:r>
            <a:r>
              <a:rPr lang="en-US" dirty="0" smtClean="0"/>
              <a:t>state </a:t>
            </a:r>
            <a:r>
              <a:rPr lang="en-US" dirty="0"/>
              <a:t>more accountable, responsive, inclusive, </a:t>
            </a:r>
            <a:r>
              <a:rPr lang="en-US" dirty="0" smtClean="0"/>
              <a:t>effective at all levels,</a:t>
            </a:r>
          </a:p>
          <a:p>
            <a:r>
              <a:rPr lang="en-US" dirty="0" smtClean="0"/>
              <a:t>Civil </a:t>
            </a:r>
            <a:r>
              <a:rPr lang="en-US" dirty="0"/>
              <a:t>society strengthens citizens’ respect for the state and promotes their positive engagement with </a:t>
            </a:r>
            <a:r>
              <a:rPr lang="en-US" dirty="0" smtClean="0"/>
              <a:t>it;</a:t>
            </a:r>
          </a:p>
          <a:p>
            <a:r>
              <a:rPr lang="en-US" dirty="0" smtClean="0"/>
              <a:t>Civil </a:t>
            </a:r>
            <a:r>
              <a:rPr lang="en-US" dirty="0"/>
              <a:t>society is a check, a monitor, but also a vital partner in the quest for </a:t>
            </a:r>
            <a:r>
              <a:rPr lang="en-US" dirty="0" smtClean="0"/>
              <a:t>the </a:t>
            </a:r>
            <a:r>
              <a:rPr lang="en-US" dirty="0"/>
              <a:t>positive relationship between the democratic state and its </a:t>
            </a:r>
            <a:r>
              <a:rPr lang="en-US" dirty="0" smtClean="0"/>
              <a:t>citizens;</a:t>
            </a:r>
          </a:p>
          <a:p>
            <a:pPr marL="68580" indent="0">
              <a:buNone/>
            </a:pPr>
            <a:r>
              <a:rPr lang="en-US" dirty="0" smtClean="0"/>
              <a:t>Myanmar cannot be a stable democratic state </a:t>
            </a:r>
            <a:r>
              <a:rPr lang="en-US" dirty="0"/>
              <a:t>unless it is effective and legitimate, with the respect and support of its </a:t>
            </a:r>
            <a:r>
              <a:rPr lang="en-US" dirty="0" smtClean="0"/>
              <a:t>citizens.</a:t>
            </a:r>
            <a:endParaRPr lang="en-SG" dirty="0"/>
          </a:p>
        </p:txBody>
      </p:sp>
    </p:spTree>
    <p:extLst>
      <p:ext uri="{BB962C8B-B14F-4D97-AF65-F5344CB8AC3E}">
        <p14:creationId xmlns:p14="http://schemas.microsoft.com/office/powerpoint/2010/main" val="40620022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FF00"/>
                </a:solidFill>
              </a:rPr>
              <a:t>Strengthening Culture of Democracy and Civil </a:t>
            </a:r>
            <a:r>
              <a:rPr lang="en-US" sz="2400" dirty="0" smtClean="0">
                <a:solidFill>
                  <a:srgbClr val="FFFF00"/>
                </a:solidFill>
              </a:rPr>
              <a:t>Society PARTICIPATION</a:t>
            </a:r>
            <a:endParaRPr lang="en-SG" sz="2400" dirty="0">
              <a:solidFill>
                <a:srgbClr val="FFFF00"/>
              </a:solidFill>
            </a:endParaRPr>
          </a:p>
        </p:txBody>
      </p:sp>
      <p:sp>
        <p:nvSpPr>
          <p:cNvPr id="3" name="Content Placeholder 2"/>
          <p:cNvSpPr>
            <a:spLocks noGrp="1"/>
          </p:cNvSpPr>
          <p:nvPr>
            <p:ph idx="1"/>
          </p:nvPr>
        </p:nvSpPr>
        <p:spPr/>
        <p:txBody>
          <a:bodyPr>
            <a:normAutofit fontScale="77500" lnSpcReduction="20000"/>
          </a:bodyPr>
          <a:lstStyle/>
          <a:p>
            <a:pPr marL="68580" indent="0">
              <a:buNone/>
            </a:pPr>
            <a:endParaRPr lang="en-AU" dirty="0" smtClean="0"/>
          </a:p>
          <a:p>
            <a:r>
              <a:rPr lang="en-AU" dirty="0" smtClean="0"/>
              <a:t>The President, at the </a:t>
            </a:r>
            <a:r>
              <a:rPr lang="en-AU" dirty="0" smtClean="0">
                <a:solidFill>
                  <a:srgbClr val="FFFF00"/>
                </a:solidFill>
              </a:rPr>
              <a:t>Civil Society Forum on Peace, National Harmony and State Building held in Yangon on 30</a:t>
            </a:r>
            <a:r>
              <a:rPr lang="en-AU" baseline="30000" dirty="0" smtClean="0">
                <a:solidFill>
                  <a:srgbClr val="FFFF00"/>
                </a:solidFill>
              </a:rPr>
              <a:t>th</a:t>
            </a:r>
            <a:r>
              <a:rPr lang="en-AU" dirty="0" smtClean="0">
                <a:solidFill>
                  <a:srgbClr val="FFFF00"/>
                </a:solidFill>
              </a:rPr>
              <a:t> November 2013</a:t>
            </a:r>
            <a:r>
              <a:rPr lang="en-AU" dirty="0" smtClean="0"/>
              <a:t>, recognizes the important role of CSOs and </a:t>
            </a:r>
            <a:r>
              <a:rPr lang="en-AU" b="1" dirty="0" smtClean="0">
                <a:solidFill>
                  <a:schemeClr val="accent1"/>
                </a:solidFill>
              </a:rPr>
              <a:t>encourages CSOs to freely participate </a:t>
            </a:r>
            <a:r>
              <a:rPr lang="en-AU" b="1" dirty="0">
                <a:solidFill>
                  <a:schemeClr val="accent1"/>
                </a:solidFill>
              </a:rPr>
              <a:t>in the </a:t>
            </a:r>
            <a:r>
              <a:rPr lang="en-AU" b="1" dirty="0" smtClean="0">
                <a:solidFill>
                  <a:schemeClr val="accent1"/>
                </a:solidFill>
              </a:rPr>
              <a:t>socio-economic development </a:t>
            </a:r>
            <a:r>
              <a:rPr lang="en-AU" b="1" dirty="0">
                <a:solidFill>
                  <a:schemeClr val="accent1"/>
                </a:solidFill>
              </a:rPr>
              <a:t>and state building process</a:t>
            </a:r>
            <a:r>
              <a:rPr lang="en-AU" dirty="0" smtClean="0"/>
              <a:t> base on their respective vision and mission </a:t>
            </a:r>
          </a:p>
          <a:p>
            <a:r>
              <a:rPr lang="en-SG" dirty="0" smtClean="0"/>
              <a:t>The President also urges the government organizations to cooperate with CSOs as </a:t>
            </a:r>
            <a:r>
              <a:rPr lang="en-SG" b="1" dirty="0" smtClean="0">
                <a:solidFill>
                  <a:schemeClr val="accent1"/>
                </a:solidFill>
              </a:rPr>
              <a:t>all are in the same boat travelling together to the same destination</a:t>
            </a:r>
            <a:r>
              <a:rPr lang="en-SG" dirty="0" smtClean="0"/>
              <a:t>.</a:t>
            </a:r>
          </a:p>
          <a:p>
            <a:r>
              <a:rPr lang="en-US" dirty="0" smtClean="0"/>
              <a:t>The </a:t>
            </a:r>
            <a:r>
              <a:rPr lang="en-US" dirty="0"/>
              <a:t>nature of the relations between the government and civil society has changed since the reforms started in the country</a:t>
            </a:r>
            <a:r>
              <a:rPr lang="en-US" dirty="0" smtClean="0"/>
              <a:t>.</a:t>
            </a:r>
            <a:r>
              <a:rPr lang="en-US" dirty="0"/>
              <a:t> It is fair to say that </a:t>
            </a:r>
            <a:r>
              <a:rPr lang="en-US" b="1" dirty="0">
                <a:solidFill>
                  <a:schemeClr val="accent1"/>
                </a:solidFill>
              </a:rPr>
              <a:t>the nature of state </a:t>
            </a:r>
            <a:r>
              <a:rPr lang="en-US" b="1" dirty="0" smtClean="0">
                <a:solidFill>
                  <a:schemeClr val="accent1"/>
                </a:solidFill>
              </a:rPr>
              <a:t>-society </a:t>
            </a:r>
            <a:r>
              <a:rPr lang="en-US" b="1" dirty="0">
                <a:solidFill>
                  <a:schemeClr val="accent1"/>
                </a:solidFill>
              </a:rPr>
              <a:t>relations have shifted from </a:t>
            </a:r>
            <a:r>
              <a:rPr lang="en-US" b="1" dirty="0" smtClean="0">
                <a:solidFill>
                  <a:schemeClr val="accent1"/>
                </a:solidFill>
              </a:rPr>
              <a:t>‘transgressive contention’ </a:t>
            </a:r>
            <a:r>
              <a:rPr lang="en-US" b="1" dirty="0">
                <a:solidFill>
                  <a:schemeClr val="accent1"/>
                </a:solidFill>
              </a:rPr>
              <a:t>to </a:t>
            </a:r>
            <a:r>
              <a:rPr lang="en-US" b="1" dirty="0" smtClean="0">
                <a:solidFill>
                  <a:schemeClr val="accent1"/>
                </a:solidFill>
              </a:rPr>
              <a:t>‘continued contention’.</a:t>
            </a:r>
            <a:endParaRPr lang="en-SG" b="1" dirty="0">
              <a:solidFill>
                <a:schemeClr val="accent1"/>
              </a:solidFill>
            </a:endParaRPr>
          </a:p>
          <a:p>
            <a:r>
              <a:rPr lang="en-SG" dirty="0"/>
              <a:t>CSOs are becoming more active and gaining ground in promoting participation, advocating for transparency and accountability and defending human rights, working together with government and the international community</a:t>
            </a:r>
            <a:r>
              <a:rPr lang="en-SG" dirty="0" smtClean="0"/>
              <a:t>.</a:t>
            </a:r>
            <a:r>
              <a:rPr lang="en-SG" b="1" dirty="0" smtClean="0">
                <a:solidFill>
                  <a:schemeClr val="accent1"/>
                </a:solidFill>
              </a:rPr>
              <a:t>   </a:t>
            </a:r>
            <a:endParaRPr lang="en-SG" b="1" dirty="0">
              <a:solidFill>
                <a:schemeClr val="accent1"/>
              </a:solidFill>
            </a:endParaRPr>
          </a:p>
        </p:txBody>
      </p:sp>
    </p:spTree>
    <p:extLst>
      <p:ext uri="{BB962C8B-B14F-4D97-AF65-F5344CB8AC3E}">
        <p14:creationId xmlns:p14="http://schemas.microsoft.com/office/powerpoint/2010/main" val="37912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TC101859862[[fn=Urban Pop]]</Template>
  <TotalTime>1108</TotalTime>
  <Words>1473</Words>
  <Application>Microsoft Office PowerPoint</Application>
  <PresentationFormat>On-screen Show (4:3)</PresentationFormat>
  <Paragraphs>84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Urban Pop</vt:lpstr>
      <vt:lpstr>   Second Myanmar Development Cooperation Forum “Accelerating Actions for Progress through  Enhancing Inclusive Coordination”  Strengthening Culture of Democracy  and  Civil Society  participation   </vt:lpstr>
      <vt:lpstr>Strengthening Culture of Democracy and Civil Society PARTICIPATION </vt:lpstr>
      <vt:lpstr>Strengthening Culture of Democracy and Civil Society PARTICIPATION </vt:lpstr>
      <vt:lpstr>Strengthening Culture of Democracy and Civil Society PARTICIPATION</vt:lpstr>
      <vt:lpstr>Strengthening Culture of Democracy and Civil Society PARTICIPATION </vt:lpstr>
      <vt:lpstr>Strengthening Culture of Democracy and Civil Society PARTICIPATION </vt:lpstr>
      <vt:lpstr>Strengthening Culture of Democracy and Civil Society PARTICIPATION </vt:lpstr>
      <vt:lpstr>Strengthening Culture of Democracy and Civil Society PARTICIPATION </vt:lpstr>
      <vt:lpstr>Strengthening Culture of Democracy and Civil Society PARTICIPATION</vt:lpstr>
      <vt:lpstr>Strengthening Culture of Democracy and Civil Society PARTICIPATION </vt:lpstr>
      <vt:lpstr>Strengthening Culture of Democracy and Civil Society PARTICIPATION</vt:lpstr>
      <vt:lpstr>Strengthening Culture of Democracy and Civil Society PARTICIPATION</vt:lpstr>
      <vt:lpstr>Strengthening Culture of Democracy and Civil Society PARTICIPATION</vt:lpstr>
      <vt:lpstr>Strengthening Culture of Democracy and Civil Society PARTICIPATION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Second Myanmar Development Cooperation Forum  “Accelerating Actions for Progress through  Enhancing Inclusive Coordination”</dc:title>
  <dc:creator>U Tin Htut Oo</dc:creator>
  <cp:lastModifiedBy>U Tin Htut Oo</cp:lastModifiedBy>
  <cp:revision>52</cp:revision>
  <dcterms:created xsi:type="dcterms:W3CDTF">2014-01-22T03:10:00Z</dcterms:created>
  <dcterms:modified xsi:type="dcterms:W3CDTF">2014-01-26T13:36:38Z</dcterms:modified>
</cp:coreProperties>
</file>