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3"/>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00" autoAdjust="0"/>
    <p:restoredTop sz="94660"/>
  </p:normalViewPr>
  <p:slideViewPr>
    <p:cSldViewPr snapToGrid="0">
      <p:cViewPr varScale="1">
        <p:scale>
          <a:sx n="88" d="100"/>
          <a:sy n="88" d="100"/>
        </p:scale>
        <p:origin x="-570" y="-96"/>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4820"/>
          </a:xfrm>
          <a:prstGeom prst="rect">
            <a:avLst/>
          </a:prstGeom>
        </p:spPr>
        <p:txBody>
          <a:bodyPr vert="horz" lIns="92446" tIns="46223" rIns="92446" bIns="46223" rtlCol="0"/>
          <a:lstStyle>
            <a:lvl1pPr algn="r">
              <a:defRPr sz="1200"/>
            </a:lvl1pPr>
          </a:lstStyle>
          <a:p>
            <a:fld id="{D5ACCC06-26A0-41E6-9F14-5C0019D4D63C}" type="datetimeFigureOut">
              <a:rPr lang="en-US" smtClean="0"/>
              <a:t>1/28/2014</a:t>
            </a:fld>
            <a:endParaRPr lang="en-US"/>
          </a:p>
        </p:txBody>
      </p:sp>
      <p:sp>
        <p:nvSpPr>
          <p:cNvPr id="4" name="Footer Placeholder 3"/>
          <p:cNvSpPr>
            <a:spLocks noGrp="1"/>
          </p:cNvSpPr>
          <p:nvPr>
            <p:ph type="ftr" sz="quarter" idx="2"/>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2446" tIns="46223" rIns="92446" bIns="46223" rtlCol="0" anchor="b"/>
          <a:lstStyle>
            <a:lvl1pPr algn="r">
              <a:defRPr sz="1200"/>
            </a:lvl1pPr>
          </a:lstStyle>
          <a:p>
            <a:fld id="{E26C4C1A-B9F2-48E6-A1E2-E81DE40F7BE3}"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3C4E44A-185F-4E83-BC5F-811AD78FF6F9}" type="datetimeFigureOut">
              <a:rPr lang="en-US" smtClean="0"/>
              <a:pPr/>
              <a:t>1/28/2014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A9ED43-1E73-4584-B4E3-AFD37058A053}" type="slidenum">
              <a:rPr lang="en-US" smtClean="0"/>
              <a:pPr/>
              <a:t>‹#›</a:t>
            </a:fld>
            <a:endParaRPr lang="en-US"/>
          </a:p>
        </p:txBody>
      </p:sp>
    </p:spTree>
    <p:extLst>
      <p:ext uri="{BB962C8B-B14F-4D97-AF65-F5344CB8AC3E}">
        <p14:creationId xmlns="" xmlns:p14="http://schemas.microsoft.com/office/powerpoint/2010/main" val="16144630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C4E44A-185F-4E83-BC5F-811AD78FF6F9}" type="datetimeFigureOut">
              <a:rPr lang="en-US" smtClean="0"/>
              <a:pPr/>
              <a:t>1/28/2014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A9ED43-1E73-4584-B4E3-AFD37058A053}" type="slidenum">
              <a:rPr lang="en-US" smtClean="0"/>
              <a:pPr/>
              <a:t>‹#›</a:t>
            </a:fld>
            <a:endParaRPr lang="en-US"/>
          </a:p>
        </p:txBody>
      </p:sp>
    </p:spTree>
    <p:extLst>
      <p:ext uri="{BB962C8B-B14F-4D97-AF65-F5344CB8AC3E}">
        <p14:creationId xmlns="" xmlns:p14="http://schemas.microsoft.com/office/powerpoint/2010/main" val="2337332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C4E44A-185F-4E83-BC5F-811AD78FF6F9}" type="datetimeFigureOut">
              <a:rPr lang="en-US" smtClean="0"/>
              <a:pPr/>
              <a:t>1/28/2014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A9ED43-1E73-4584-B4E3-AFD37058A053}" type="slidenum">
              <a:rPr lang="en-US" smtClean="0"/>
              <a:pPr/>
              <a:t>‹#›</a:t>
            </a:fld>
            <a:endParaRPr lang="en-US"/>
          </a:p>
        </p:txBody>
      </p:sp>
    </p:spTree>
    <p:extLst>
      <p:ext uri="{BB962C8B-B14F-4D97-AF65-F5344CB8AC3E}">
        <p14:creationId xmlns="" xmlns:p14="http://schemas.microsoft.com/office/powerpoint/2010/main" val="2128644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C4E44A-185F-4E83-BC5F-811AD78FF6F9}" type="datetimeFigureOut">
              <a:rPr lang="en-US" smtClean="0"/>
              <a:pPr/>
              <a:t>1/28/2014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A9ED43-1E73-4584-B4E3-AFD37058A053}" type="slidenum">
              <a:rPr lang="en-US" smtClean="0"/>
              <a:pPr/>
              <a:t>‹#›</a:t>
            </a:fld>
            <a:endParaRPr lang="en-US"/>
          </a:p>
        </p:txBody>
      </p:sp>
    </p:spTree>
    <p:extLst>
      <p:ext uri="{BB962C8B-B14F-4D97-AF65-F5344CB8AC3E}">
        <p14:creationId xmlns="" xmlns:p14="http://schemas.microsoft.com/office/powerpoint/2010/main" val="2292067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C4E44A-185F-4E83-BC5F-811AD78FF6F9}" type="datetimeFigureOut">
              <a:rPr lang="en-US" smtClean="0"/>
              <a:pPr/>
              <a:t>1/28/2014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A9ED43-1E73-4584-B4E3-AFD37058A053}" type="slidenum">
              <a:rPr lang="en-US" smtClean="0"/>
              <a:pPr/>
              <a:t>‹#›</a:t>
            </a:fld>
            <a:endParaRPr lang="en-US"/>
          </a:p>
        </p:txBody>
      </p:sp>
    </p:spTree>
    <p:extLst>
      <p:ext uri="{BB962C8B-B14F-4D97-AF65-F5344CB8AC3E}">
        <p14:creationId xmlns="" xmlns:p14="http://schemas.microsoft.com/office/powerpoint/2010/main" val="438134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C4E44A-185F-4E83-BC5F-811AD78FF6F9}" type="datetimeFigureOut">
              <a:rPr lang="en-US" smtClean="0"/>
              <a:pPr/>
              <a:t>1/28/2014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A9ED43-1E73-4584-B4E3-AFD37058A053}" type="slidenum">
              <a:rPr lang="en-US" smtClean="0"/>
              <a:pPr/>
              <a:t>‹#›</a:t>
            </a:fld>
            <a:endParaRPr lang="en-US"/>
          </a:p>
        </p:txBody>
      </p:sp>
    </p:spTree>
    <p:extLst>
      <p:ext uri="{BB962C8B-B14F-4D97-AF65-F5344CB8AC3E}">
        <p14:creationId xmlns="" xmlns:p14="http://schemas.microsoft.com/office/powerpoint/2010/main" val="493151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3C4E44A-185F-4E83-BC5F-811AD78FF6F9}" type="datetimeFigureOut">
              <a:rPr lang="en-US" smtClean="0"/>
              <a:pPr/>
              <a:t>1/28/2014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A9ED43-1E73-4584-B4E3-AFD37058A053}" type="slidenum">
              <a:rPr lang="en-US" smtClean="0"/>
              <a:pPr/>
              <a:t>‹#›</a:t>
            </a:fld>
            <a:endParaRPr lang="en-US"/>
          </a:p>
        </p:txBody>
      </p:sp>
    </p:spTree>
    <p:extLst>
      <p:ext uri="{BB962C8B-B14F-4D97-AF65-F5344CB8AC3E}">
        <p14:creationId xmlns="" xmlns:p14="http://schemas.microsoft.com/office/powerpoint/2010/main" val="2554735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C4E44A-185F-4E83-BC5F-811AD78FF6F9}" type="datetimeFigureOut">
              <a:rPr lang="en-US" smtClean="0"/>
              <a:pPr/>
              <a:t>1/28/2014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A9ED43-1E73-4584-B4E3-AFD37058A053}" type="slidenum">
              <a:rPr lang="en-US" smtClean="0"/>
              <a:pPr/>
              <a:t>‹#›</a:t>
            </a:fld>
            <a:endParaRPr lang="en-US"/>
          </a:p>
        </p:txBody>
      </p:sp>
    </p:spTree>
    <p:extLst>
      <p:ext uri="{BB962C8B-B14F-4D97-AF65-F5344CB8AC3E}">
        <p14:creationId xmlns="" xmlns:p14="http://schemas.microsoft.com/office/powerpoint/2010/main" val="4046125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C4E44A-185F-4E83-BC5F-811AD78FF6F9}" type="datetimeFigureOut">
              <a:rPr lang="en-US" smtClean="0"/>
              <a:pPr/>
              <a:t>1/28/2014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A9ED43-1E73-4584-B4E3-AFD37058A053}" type="slidenum">
              <a:rPr lang="en-US" smtClean="0"/>
              <a:pPr/>
              <a:t>‹#›</a:t>
            </a:fld>
            <a:endParaRPr lang="en-US"/>
          </a:p>
        </p:txBody>
      </p:sp>
    </p:spTree>
    <p:extLst>
      <p:ext uri="{BB962C8B-B14F-4D97-AF65-F5344CB8AC3E}">
        <p14:creationId xmlns="" xmlns:p14="http://schemas.microsoft.com/office/powerpoint/2010/main" val="1279276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C4E44A-185F-4E83-BC5F-811AD78FF6F9}" type="datetimeFigureOut">
              <a:rPr lang="en-US" smtClean="0"/>
              <a:pPr/>
              <a:t>1/28/2014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A9ED43-1E73-4584-B4E3-AFD37058A053}" type="slidenum">
              <a:rPr lang="en-US" smtClean="0"/>
              <a:pPr/>
              <a:t>‹#›</a:t>
            </a:fld>
            <a:endParaRPr lang="en-US"/>
          </a:p>
        </p:txBody>
      </p:sp>
    </p:spTree>
    <p:extLst>
      <p:ext uri="{BB962C8B-B14F-4D97-AF65-F5344CB8AC3E}">
        <p14:creationId xmlns="" xmlns:p14="http://schemas.microsoft.com/office/powerpoint/2010/main" val="636494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C4E44A-185F-4E83-BC5F-811AD78FF6F9}" type="datetimeFigureOut">
              <a:rPr lang="en-US" smtClean="0"/>
              <a:pPr/>
              <a:t>1/28/2014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A9ED43-1E73-4584-B4E3-AFD37058A053}" type="slidenum">
              <a:rPr lang="en-US" smtClean="0"/>
              <a:pPr/>
              <a:t>‹#›</a:t>
            </a:fld>
            <a:endParaRPr lang="en-US"/>
          </a:p>
        </p:txBody>
      </p:sp>
    </p:spTree>
    <p:extLst>
      <p:ext uri="{BB962C8B-B14F-4D97-AF65-F5344CB8AC3E}">
        <p14:creationId xmlns="" xmlns:p14="http://schemas.microsoft.com/office/powerpoint/2010/main" val="84328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C4E44A-185F-4E83-BC5F-811AD78FF6F9}" type="datetimeFigureOut">
              <a:rPr lang="en-US" smtClean="0"/>
              <a:pPr/>
              <a:t>1/28/2014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A9ED43-1E73-4584-B4E3-AFD37058A053}" type="slidenum">
              <a:rPr lang="en-US" smtClean="0"/>
              <a:pPr/>
              <a:t>‹#›</a:t>
            </a:fld>
            <a:endParaRPr lang="en-US"/>
          </a:p>
        </p:txBody>
      </p:sp>
    </p:spTree>
    <p:extLst>
      <p:ext uri="{BB962C8B-B14F-4D97-AF65-F5344CB8AC3E}">
        <p14:creationId xmlns="" xmlns:p14="http://schemas.microsoft.com/office/powerpoint/2010/main" val="11113729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Strengthening National Harmony and  Development of  Peace Process</a:t>
            </a:r>
            <a:endParaRPr lang="en-US" dirty="0"/>
          </a:p>
        </p:txBody>
      </p:sp>
      <p:sp>
        <p:nvSpPr>
          <p:cNvPr id="3" name="Subtitle 2"/>
          <p:cNvSpPr>
            <a:spLocks noGrp="1"/>
          </p:cNvSpPr>
          <p:nvPr>
            <p:ph type="subTitle" idx="1"/>
          </p:nvPr>
        </p:nvSpPr>
        <p:spPr/>
        <p:txBody>
          <a:bodyPr/>
          <a:lstStyle/>
          <a:p>
            <a:r>
              <a:rPr lang="en-US" dirty="0" err="1" smtClean="0"/>
              <a:t>Kyaw</a:t>
            </a:r>
            <a:r>
              <a:rPr lang="en-US" dirty="0" smtClean="0"/>
              <a:t> Yin </a:t>
            </a:r>
            <a:r>
              <a:rPr lang="en-US" dirty="0" err="1" smtClean="0"/>
              <a:t>Hlaing</a:t>
            </a:r>
            <a:endParaRPr lang="en-US" dirty="0" smtClean="0"/>
          </a:p>
          <a:p>
            <a:r>
              <a:rPr lang="en-US" dirty="0" smtClean="0"/>
              <a:t>Myanmar Peace Center</a:t>
            </a:r>
            <a:endParaRPr lang="en-US" dirty="0"/>
          </a:p>
        </p:txBody>
      </p:sp>
    </p:spTree>
    <p:extLst>
      <p:ext uri="{BB962C8B-B14F-4D97-AF65-F5344CB8AC3E}">
        <p14:creationId xmlns="" xmlns:p14="http://schemas.microsoft.com/office/powerpoint/2010/main" val="1506114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All stakeholders should realize that  trust building is not to be done by the government alone; all actors in the peace process must be involved in  trust building activities. </a:t>
            </a:r>
          </a:p>
          <a:p>
            <a:r>
              <a:rPr lang="en-US" dirty="0" smtClean="0"/>
              <a:t>Many of the actors have been exposed to negative socialization for many years. measures that will expose all stakeholders in the peace process to positive socialization should be undertaken. </a:t>
            </a:r>
          </a:p>
          <a:p>
            <a:r>
              <a:rPr lang="en-US" dirty="0" smtClean="0"/>
              <a:t>New institutions that will enhance trust among peace shapers should be established. The enforcement of such institutions should be undertaken in coherent and transparent manners.</a:t>
            </a:r>
          </a:p>
          <a:p>
            <a:r>
              <a:rPr lang="en-US" dirty="0" smtClean="0"/>
              <a:t>All stakeholders should be more proactive than reactive in dealing with the issues related to the peace process.</a:t>
            </a:r>
          </a:p>
          <a:p>
            <a:r>
              <a:rPr lang="en-US" dirty="0" smtClean="0"/>
              <a:t>All stakeholders should work together to manage un-pragmatic public expectations and unfounded rumors.</a:t>
            </a:r>
            <a:endParaRPr lang="en-US" dirty="0"/>
          </a:p>
        </p:txBody>
      </p:sp>
    </p:spTree>
    <p:extLst>
      <p:ext uri="{BB962C8B-B14F-4D97-AF65-F5344CB8AC3E}">
        <p14:creationId xmlns="" xmlns:p14="http://schemas.microsoft.com/office/powerpoint/2010/main" val="403315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Shifting from nation-state building to state-nation building</a:t>
            </a:r>
          </a:p>
          <a:p>
            <a:r>
              <a:rPr lang="en-US" dirty="0"/>
              <a:t>A</a:t>
            </a:r>
            <a:r>
              <a:rPr lang="en-US" dirty="0" smtClean="0"/>
              <a:t>ll stakeholders including the government and international organizations should address the problems they encountered in the peace process with fair and reasonable attitude. Reason should prevail over emotion and excitement. </a:t>
            </a:r>
          </a:p>
          <a:p>
            <a:r>
              <a:rPr lang="en-US" dirty="0" smtClean="0"/>
              <a:t>International organizations should be allowed to play a major role I the peace process. However, international organizations should  view Myanmar more than a place where they can test their new theories or ideas or more than an issue that can help them get large funding.</a:t>
            </a:r>
            <a:endParaRPr lang="en-US" dirty="0"/>
          </a:p>
        </p:txBody>
      </p:sp>
    </p:spTree>
    <p:extLst>
      <p:ext uri="{BB962C8B-B14F-4D97-AF65-F5344CB8AC3E}">
        <p14:creationId xmlns="" xmlns:p14="http://schemas.microsoft.com/office/powerpoint/2010/main" val="923692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Myanmar </a:t>
            </a:r>
            <a:r>
              <a:rPr lang="en-US" dirty="0" smtClean="0">
                <a:sym typeface="Wingdings" panose="05000000000000000000" pitchFamily="2" charset="2"/>
              </a:rPr>
              <a:t> a country with diverse ethnic and religious groups; also a society with a long history of ethnic and communal problems</a:t>
            </a:r>
          </a:p>
          <a:p>
            <a:r>
              <a:rPr lang="en-US" dirty="0" smtClean="0">
                <a:sym typeface="Wingdings" panose="05000000000000000000" pitchFamily="2" charset="2"/>
              </a:rPr>
              <a:t>A country undergoing peace, state and nation building processes</a:t>
            </a:r>
          </a:p>
          <a:p>
            <a:r>
              <a:rPr lang="en-US" dirty="0" smtClean="0">
                <a:sym typeface="Wingdings" panose="05000000000000000000" pitchFamily="2" charset="2"/>
              </a:rPr>
              <a:t>The outcome of the reforms will be influenced by peace and stability in the country. </a:t>
            </a:r>
          </a:p>
          <a:p>
            <a:r>
              <a:rPr lang="en-US" dirty="0" smtClean="0">
                <a:sym typeface="Wingdings" panose="05000000000000000000" pitchFamily="2" charset="2"/>
              </a:rPr>
              <a:t>Since it took control of the government, President U </a:t>
            </a:r>
            <a:r>
              <a:rPr lang="en-US" dirty="0" err="1" smtClean="0">
                <a:sym typeface="Wingdings" panose="05000000000000000000" pitchFamily="2" charset="2"/>
              </a:rPr>
              <a:t>Thein</a:t>
            </a:r>
            <a:r>
              <a:rPr lang="en-US" dirty="0" smtClean="0">
                <a:sym typeface="Wingdings" panose="05000000000000000000" pitchFamily="2" charset="2"/>
              </a:rPr>
              <a:t> </a:t>
            </a:r>
            <a:r>
              <a:rPr lang="en-US" dirty="0" err="1" smtClean="0">
                <a:sym typeface="Wingdings" panose="05000000000000000000" pitchFamily="2" charset="2"/>
              </a:rPr>
              <a:t>Sein</a:t>
            </a:r>
            <a:r>
              <a:rPr lang="en-US" dirty="0">
                <a:sym typeface="Wingdings" panose="05000000000000000000" pitchFamily="2" charset="2"/>
              </a:rPr>
              <a:t> </a:t>
            </a:r>
            <a:r>
              <a:rPr lang="en-US" dirty="0" smtClean="0">
                <a:sym typeface="Wingdings" panose="05000000000000000000" pitchFamily="2" charset="2"/>
              </a:rPr>
              <a:t>administration has tried to do everything it could to achieve peace with ethnic armed groups. </a:t>
            </a:r>
            <a:endParaRPr lang="en-US" dirty="0"/>
          </a:p>
        </p:txBody>
      </p:sp>
    </p:spTree>
    <p:extLst>
      <p:ext uri="{BB962C8B-B14F-4D97-AF65-F5344CB8AC3E}">
        <p14:creationId xmlns="" xmlns:p14="http://schemas.microsoft.com/office/powerpoint/2010/main" val="2392416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At the present moment, 14 ethnic armed groups have signed ceasefire agreements; one (</a:t>
            </a:r>
            <a:r>
              <a:rPr lang="en-US" dirty="0" err="1" smtClean="0"/>
              <a:t>Kachin</a:t>
            </a:r>
            <a:r>
              <a:rPr lang="en-US" dirty="0" smtClean="0"/>
              <a:t> Independence Organization (KIO) has signed an agreement which is more comprehensive than many existing ceasefire agreements; Only </a:t>
            </a:r>
            <a:r>
              <a:rPr lang="en-US" dirty="0" err="1" smtClean="0"/>
              <a:t>Palong</a:t>
            </a:r>
            <a:r>
              <a:rPr lang="en-US" dirty="0" smtClean="0"/>
              <a:t> ethnic armed group has yet to sign the agreement. </a:t>
            </a:r>
          </a:p>
          <a:p>
            <a:r>
              <a:rPr lang="en-US" dirty="0" smtClean="0"/>
              <a:t>Currently, both the government and ethnic armed groups are working towards the nationwide ceasefire agreement. All parties have said that they were committed to doing everything they needed to do to conclude the nationwide ceasefire agreement. </a:t>
            </a:r>
            <a:endParaRPr lang="en-US" dirty="0"/>
          </a:p>
        </p:txBody>
      </p:sp>
    </p:spTree>
    <p:extLst>
      <p:ext uri="{BB962C8B-B14F-4D97-AF65-F5344CB8AC3E}">
        <p14:creationId xmlns="" xmlns:p14="http://schemas.microsoft.com/office/powerpoint/2010/main" val="37531940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Roadmap</a:t>
            </a:r>
            <a:endParaRPr lang="en-US" dirty="0"/>
          </a:p>
        </p:txBody>
      </p:sp>
      <p:sp>
        <p:nvSpPr>
          <p:cNvPr id="3" name="Content Placeholder 2"/>
          <p:cNvSpPr>
            <a:spLocks noGrp="1"/>
          </p:cNvSpPr>
          <p:nvPr>
            <p:ph idx="1"/>
          </p:nvPr>
        </p:nvSpPr>
        <p:spPr/>
        <p:txBody>
          <a:bodyPr/>
          <a:lstStyle/>
          <a:p>
            <a:r>
              <a:rPr lang="en-US" dirty="0" smtClean="0"/>
              <a:t>Nationwide ceasefire agreement</a:t>
            </a:r>
          </a:p>
          <a:p>
            <a:r>
              <a:rPr lang="en-US" dirty="0" smtClean="0"/>
              <a:t>Formulating framework for political dialogue</a:t>
            </a:r>
          </a:p>
          <a:p>
            <a:r>
              <a:rPr lang="en-US" dirty="0" smtClean="0"/>
              <a:t>Holding political dialogue and national peace conference</a:t>
            </a:r>
          </a:p>
          <a:p>
            <a:r>
              <a:rPr lang="en-US" dirty="0" smtClean="0"/>
              <a:t>The signing of national peace accord</a:t>
            </a:r>
          </a:p>
          <a:p>
            <a:r>
              <a:rPr lang="en-US" dirty="0" smtClean="0"/>
              <a:t>Implementation of the peace accord</a:t>
            </a:r>
          </a:p>
          <a:p>
            <a:r>
              <a:rPr lang="en-US" dirty="0" smtClean="0"/>
              <a:t>The tacit agreement</a:t>
            </a:r>
            <a:r>
              <a:rPr lang="en-US" dirty="0" smtClean="0">
                <a:sym typeface="Wingdings" panose="05000000000000000000" pitchFamily="2" charset="2"/>
              </a:rPr>
              <a:t> anything other than the issues that could lead to undermining national sovereignty, disintegration of the union and ethnic unity could be up for discussion.</a:t>
            </a:r>
            <a:endParaRPr lang="en-US" dirty="0"/>
          </a:p>
        </p:txBody>
      </p:sp>
    </p:spTree>
    <p:extLst>
      <p:ext uri="{BB962C8B-B14F-4D97-AF65-F5344CB8AC3E}">
        <p14:creationId xmlns="" xmlns:p14="http://schemas.microsoft.com/office/powerpoint/2010/main" val="4031393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a:t>
            </a:r>
            <a:endParaRPr lang="en-US" dirty="0"/>
          </a:p>
        </p:txBody>
      </p:sp>
      <p:sp>
        <p:nvSpPr>
          <p:cNvPr id="3" name="Content Placeholder 2"/>
          <p:cNvSpPr>
            <a:spLocks noGrp="1"/>
          </p:cNvSpPr>
          <p:nvPr>
            <p:ph idx="1"/>
          </p:nvPr>
        </p:nvSpPr>
        <p:spPr/>
        <p:txBody>
          <a:bodyPr>
            <a:normAutofit lnSpcReduction="10000"/>
          </a:bodyPr>
          <a:lstStyle/>
          <a:p>
            <a:r>
              <a:rPr lang="en-US" dirty="0" smtClean="0"/>
              <a:t>Solving more than six decade old ethnic problem is not an easy job and all peace shapers are bound to face many challenges.</a:t>
            </a:r>
          </a:p>
          <a:p>
            <a:r>
              <a:rPr lang="en-US" dirty="0" smtClean="0"/>
              <a:t>Many challenges lying ahead. However, due to time constraint, this presentation will focus mainly on one issue: trust building. </a:t>
            </a:r>
          </a:p>
          <a:p>
            <a:r>
              <a:rPr lang="en-US" dirty="0" smtClean="0"/>
              <a:t>All stakeholders must trust each other enough to work together to peace and national harmony into the country.</a:t>
            </a:r>
          </a:p>
          <a:p>
            <a:r>
              <a:rPr lang="en-US" dirty="0" smtClean="0"/>
              <a:t>Is Myanmar a low trust society? (the answer is yes and no).</a:t>
            </a:r>
          </a:p>
          <a:p>
            <a:r>
              <a:rPr lang="en-US" dirty="0" smtClean="0"/>
              <a:t>Being a closed country for several decades, the trust of political and economic collective actions low but the social capital for social collective actions relatively strong.</a:t>
            </a:r>
            <a:endParaRPr lang="en-US" dirty="0"/>
          </a:p>
        </p:txBody>
      </p:sp>
    </p:spTree>
    <p:extLst>
      <p:ext uri="{BB962C8B-B14F-4D97-AF65-F5344CB8AC3E}">
        <p14:creationId xmlns="" xmlns:p14="http://schemas.microsoft.com/office/powerpoint/2010/main" val="896404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state of social capital in Myanmar: Do you trust your fellow citizens with regards to political, economic and social collective actions</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1204718203"/>
              </p:ext>
            </p:extLst>
          </p:nvPr>
        </p:nvGraphicFramePr>
        <p:xfrm>
          <a:off x="838200" y="1825625"/>
          <a:ext cx="10515600" cy="1752600"/>
        </p:xfrm>
        <a:graphic>
          <a:graphicData uri="http://schemas.openxmlformats.org/drawingml/2006/table">
            <a:tbl>
              <a:tblPr firstRow="1" bandRow="1">
                <a:tableStyleId>{5C22544A-7EE6-4342-B048-85BDC9FD1C3A}</a:tableStyleId>
              </a:tblPr>
              <a:tblGrid>
                <a:gridCol w="2628900"/>
                <a:gridCol w="2628900"/>
                <a:gridCol w="2628900"/>
                <a:gridCol w="2628900"/>
              </a:tblGrid>
              <a:tr h="370840">
                <a:tc>
                  <a:txBody>
                    <a:bodyPr/>
                    <a:lstStyle/>
                    <a:p>
                      <a:endParaRPr lang="en-US" dirty="0"/>
                    </a:p>
                  </a:txBody>
                  <a:tcPr/>
                </a:tc>
                <a:tc>
                  <a:txBody>
                    <a:bodyPr/>
                    <a:lstStyle/>
                    <a:p>
                      <a:r>
                        <a:rPr lang="en-US" dirty="0" smtClean="0"/>
                        <a:t>2004</a:t>
                      </a:r>
                      <a:endParaRPr lang="en-US" dirty="0"/>
                    </a:p>
                  </a:txBody>
                  <a:tcPr/>
                </a:tc>
                <a:tc>
                  <a:txBody>
                    <a:bodyPr/>
                    <a:lstStyle/>
                    <a:p>
                      <a:r>
                        <a:rPr lang="en-US" dirty="0" smtClean="0"/>
                        <a:t>2008</a:t>
                      </a:r>
                      <a:endParaRPr lang="en-US" dirty="0"/>
                    </a:p>
                  </a:txBody>
                  <a:tcPr/>
                </a:tc>
                <a:tc>
                  <a:txBody>
                    <a:bodyPr/>
                    <a:lstStyle/>
                    <a:p>
                      <a:r>
                        <a:rPr lang="en-US" dirty="0" smtClean="0"/>
                        <a:t>2013</a:t>
                      </a:r>
                      <a:endParaRPr lang="en-US" dirty="0"/>
                    </a:p>
                  </a:txBody>
                  <a:tcPr/>
                </a:tc>
              </a:tr>
              <a:tr h="370840">
                <a:tc>
                  <a:txBody>
                    <a:bodyPr/>
                    <a:lstStyle/>
                    <a:p>
                      <a:r>
                        <a:rPr lang="en-US" dirty="0" smtClean="0"/>
                        <a:t>Political</a:t>
                      </a:r>
                      <a:r>
                        <a:rPr lang="en-US" baseline="0" dirty="0" smtClean="0"/>
                        <a:t> collective action</a:t>
                      </a:r>
                      <a:endParaRPr lang="en-US" dirty="0"/>
                    </a:p>
                  </a:txBody>
                  <a:tcPr/>
                </a:tc>
                <a:tc>
                  <a:txBody>
                    <a:bodyPr/>
                    <a:lstStyle/>
                    <a:p>
                      <a:r>
                        <a:rPr lang="en-US" dirty="0" smtClean="0"/>
                        <a:t>Less than 20 %</a:t>
                      </a:r>
                      <a:endParaRPr lang="en-US" dirty="0"/>
                    </a:p>
                  </a:txBody>
                  <a:tcPr/>
                </a:tc>
                <a:tc>
                  <a:txBody>
                    <a:bodyPr/>
                    <a:lstStyle/>
                    <a:p>
                      <a:r>
                        <a:rPr lang="en-US" dirty="0" smtClean="0"/>
                        <a:t>Less than</a:t>
                      </a:r>
                      <a:r>
                        <a:rPr lang="en-US" baseline="0" dirty="0" smtClean="0"/>
                        <a:t> 20 %</a:t>
                      </a:r>
                      <a:endParaRPr lang="en-US" dirty="0"/>
                    </a:p>
                  </a:txBody>
                  <a:tcPr/>
                </a:tc>
                <a:tc>
                  <a:txBody>
                    <a:bodyPr/>
                    <a:lstStyle/>
                    <a:p>
                      <a:r>
                        <a:rPr lang="en-US" dirty="0" smtClean="0"/>
                        <a:t>38%</a:t>
                      </a:r>
                      <a:endParaRPr lang="en-US" dirty="0"/>
                    </a:p>
                  </a:txBody>
                  <a:tcPr/>
                </a:tc>
              </a:tr>
              <a:tr h="370840">
                <a:tc>
                  <a:txBody>
                    <a:bodyPr/>
                    <a:lstStyle/>
                    <a:p>
                      <a:r>
                        <a:rPr lang="en-US" dirty="0" smtClean="0"/>
                        <a:t>Economic collective action</a:t>
                      </a:r>
                      <a:endParaRPr lang="en-US" dirty="0"/>
                    </a:p>
                  </a:txBody>
                  <a:tcPr/>
                </a:tc>
                <a:tc>
                  <a:txBody>
                    <a:bodyPr/>
                    <a:lstStyle/>
                    <a:p>
                      <a:r>
                        <a:rPr lang="en-US" dirty="0" smtClean="0"/>
                        <a:t>Less than 20 %</a:t>
                      </a:r>
                      <a:endParaRPr lang="en-US" dirty="0"/>
                    </a:p>
                  </a:txBody>
                  <a:tcPr/>
                </a:tc>
                <a:tc>
                  <a:txBody>
                    <a:bodyPr/>
                    <a:lstStyle/>
                    <a:p>
                      <a:r>
                        <a:rPr lang="en-US" dirty="0" smtClean="0"/>
                        <a:t>Less than 20 %</a:t>
                      </a:r>
                      <a:endParaRPr lang="en-US" dirty="0"/>
                    </a:p>
                  </a:txBody>
                  <a:tcPr/>
                </a:tc>
                <a:tc>
                  <a:txBody>
                    <a:bodyPr/>
                    <a:lstStyle/>
                    <a:p>
                      <a:r>
                        <a:rPr lang="en-US" dirty="0" smtClean="0"/>
                        <a:t>Less than</a:t>
                      </a:r>
                      <a:r>
                        <a:rPr lang="en-US" baseline="0" dirty="0" smtClean="0"/>
                        <a:t> 20%</a:t>
                      </a:r>
                      <a:endParaRPr lang="en-US" dirty="0"/>
                    </a:p>
                  </a:txBody>
                  <a:tcPr/>
                </a:tc>
              </a:tr>
              <a:tr h="370840">
                <a:tc>
                  <a:txBody>
                    <a:bodyPr/>
                    <a:lstStyle/>
                    <a:p>
                      <a:r>
                        <a:rPr lang="en-US" dirty="0" smtClean="0"/>
                        <a:t>Social collective</a:t>
                      </a:r>
                      <a:r>
                        <a:rPr lang="en-US" baseline="0" dirty="0" smtClean="0"/>
                        <a:t> action</a:t>
                      </a:r>
                      <a:endParaRPr lang="en-US" dirty="0"/>
                    </a:p>
                  </a:txBody>
                  <a:tcPr/>
                </a:tc>
                <a:tc>
                  <a:txBody>
                    <a:bodyPr/>
                    <a:lstStyle/>
                    <a:p>
                      <a:r>
                        <a:rPr lang="en-US" dirty="0" smtClean="0"/>
                        <a:t>65 %</a:t>
                      </a:r>
                      <a:endParaRPr lang="en-US" dirty="0"/>
                    </a:p>
                  </a:txBody>
                  <a:tcPr/>
                </a:tc>
                <a:tc>
                  <a:txBody>
                    <a:bodyPr/>
                    <a:lstStyle/>
                    <a:p>
                      <a:r>
                        <a:rPr lang="en-US" dirty="0" smtClean="0"/>
                        <a:t>75%</a:t>
                      </a:r>
                      <a:endParaRPr lang="en-US" dirty="0"/>
                    </a:p>
                  </a:txBody>
                  <a:tcPr/>
                </a:tc>
                <a:tc>
                  <a:txBody>
                    <a:bodyPr/>
                    <a:lstStyle/>
                    <a:p>
                      <a:r>
                        <a:rPr lang="en-US" dirty="0" smtClean="0"/>
                        <a:t>70 %</a:t>
                      </a:r>
                    </a:p>
                  </a:txBody>
                  <a:tcPr/>
                </a:tc>
              </a:tr>
            </a:tbl>
          </a:graphicData>
        </a:graphic>
      </p:graphicFrame>
    </p:spTree>
    <p:extLst>
      <p:ext uri="{BB962C8B-B14F-4D97-AF65-F5344CB8AC3E}">
        <p14:creationId xmlns="" xmlns:p14="http://schemas.microsoft.com/office/powerpoint/2010/main" val="2745531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err="1" smtClean="0"/>
              <a:t>Rakhine</a:t>
            </a:r>
            <a:r>
              <a:rPr lang="en-US" dirty="0" smtClean="0"/>
              <a:t> State (an exception):  level of trust between </a:t>
            </a:r>
            <a:r>
              <a:rPr lang="en-US" dirty="0" err="1" smtClean="0"/>
              <a:t>Rakhine</a:t>
            </a:r>
            <a:r>
              <a:rPr lang="en-US" dirty="0" smtClean="0"/>
              <a:t> and Muslim (2008: 25 %, 2012-2013: less than 1 %)</a:t>
            </a:r>
          </a:p>
          <a:p>
            <a:r>
              <a:rPr lang="en-US" dirty="0" smtClean="0"/>
              <a:t>Particularistic trust</a:t>
            </a:r>
            <a:r>
              <a:rPr lang="en-US" dirty="0" smtClean="0">
                <a:sym typeface="Wingdings" panose="05000000000000000000" pitchFamily="2" charset="2"/>
              </a:rPr>
              <a:t> </a:t>
            </a:r>
            <a:r>
              <a:rPr lang="en-US" dirty="0" smtClean="0"/>
              <a:t> high</a:t>
            </a:r>
          </a:p>
          <a:p>
            <a:r>
              <a:rPr lang="en-US" dirty="0" smtClean="0"/>
              <a:t>General trust </a:t>
            </a:r>
            <a:r>
              <a:rPr lang="en-US" dirty="0" smtClean="0">
                <a:sym typeface="Wingdings" panose="05000000000000000000" pitchFamily="2" charset="2"/>
              </a:rPr>
              <a:t> low</a:t>
            </a:r>
          </a:p>
          <a:p>
            <a:pPr marL="0" indent="0">
              <a:buNone/>
            </a:pPr>
            <a:r>
              <a:rPr lang="en-US" dirty="0" smtClean="0">
                <a:sym typeface="Wingdings" panose="05000000000000000000" pitchFamily="2" charset="2"/>
              </a:rPr>
              <a:t>Caveat: The level of trust within each interest group (</a:t>
            </a:r>
            <a:r>
              <a:rPr lang="en-US" dirty="0" err="1" smtClean="0">
                <a:sym typeface="Wingdings" panose="05000000000000000000" pitchFamily="2" charset="2"/>
              </a:rPr>
              <a:t>e.g</a:t>
            </a:r>
            <a:r>
              <a:rPr lang="en-US" dirty="0" smtClean="0">
                <a:sym typeface="Wingdings" panose="05000000000000000000" pitchFamily="2" charset="2"/>
              </a:rPr>
              <a:t> labor) has proved to be high (labor 60 %)</a:t>
            </a:r>
          </a:p>
          <a:p>
            <a:pPr marL="0" indent="0">
              <a:buNone/>
            </a:pPr>
            <a:r>
              <a:rPr lang="en-US" dirty="0" smtClean="0">
                <a:sym typeface="Wingdings" panose="05000000000000000000" pitchFamily="2" charset="2"/>
              </a:rPr>
              <a:t>Peace network (65 %)</a:t>
            </a:r>
            <a:endParaRPr lang="en-US" dirty="0"/>
          </a:p>
        </p:txBody>
      </p:sp>
    </p:spTree>
    <p:extLst>
      <p:ext uri="{BB962C8B-B14F-4D97-AF65-F5344CB8AC3E}">
        <p14:creationId xmlns="" xmlns:p14="http://schemas.microsoft.com/office/powerpoint/2010/main" val="8441007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Trust for the government and political leaders</a:t>
            </a:r>
            <a:endParaRPr lang="en-US" dirty="0"/>
          </a:p>
        </p:txBody>
      </p:sp>
      <p:sp>
        <p:nvSpPr>
          <p:cNvPr id="3" name="Content Placeholder 2"/>
          <p:cNvSpPr>
            <a:spLocks noGrp="1"/>
          </p:cNvSpPr>
          <p:nvPr>
            <p:ph idx="1"/>
          </p:nvPr>
        </p:nvSpPr>
        <p:spPr/>
        <p:txBody>
          <a:bodyPr/>
          <a:lstStyle/>
          <a:p>
            <a:r>
              <a:rPr lang="en-US" dirty="0" smtClean="0"/>
              <a:t>Trust for the top government or political leaders (people in powerful positions in the government) Less than 10 % said they at least trust two out of the three top officials in 2004;  More than 70 % said they had trust in at least two of the top three leaders of the country in 2013.</a:t>
            </a:r>
          </a:p>
          <a:p>
            <a:r>
              <a:rPr lang="en-US" dirty="0" smtClean="0"/>
              <a:t>Trust in government institutions: In 2004 less than 20 %; in 2013, less than 35 %</a:t>
            </a:r>
          </a:p>
          <a:p>
            <a:r>
              <a:rPr lang="en-US" dirty="0" smtClean="0"/>
              <a:t>Peace dialogue partners (ethnic groups): Trust in President U </a:t>
            </a:r>
            <a:r>
              <a:rPr lang="en-US" dirty="0" err="1" smtClean="0"/>
              <a:t>Thein</a:t>
            </a:r>
            <a:r>
              <a:rPr lang="en-US" dirty="0" smtClean="0"/>
              <a:t> </a:t>
            </a:r>
            <a:r>
              <a:rPr lang="en-US" dirty="0" err="1" smtClean="0"/>
              <a:t>Sein</a:t>
            </a:r>
            <a:r>
              <a:rPr lang="en-US" dirty="0" smtClean="0"/>
              <a:t> and Chief Negotiator (higher than 60 %)</a:t>
            </a:r>
          </a:p>
          <a:p>
            <a:r>
              <a:rPr lang="en-US" dirty="0" smtClean="0"/>
              <a:t>Institutions: less than 30 %</a:t>
            </a:r>
          </a:p>
        </p:txBody>
      </p:sp>
    </p:spTree>
    <p:extLst>
      <p:ext uri="{BB962C8B-B14F-4D97-AF65-F5344CB8AC3E}">
        <p14:creationId xmlns="" xmlns:p14="http://schemas.microsoft.com/office/powerpoint/2010/main" val="1006361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Ethnic armed groups trusted the government, especially leaders, enough to start the peace negotiation. However, the trust level among all stakeholders must improve in order for the country to have a peaceful and harmonious society.</a:t>
            </a:r>
          </a:p>
          <a:p>
            <a:r>
              <a:rPr lang="en-US" dirty="0" smtClean="0"/>
              <a:t>Ethnic and communal problems in the country are deeply rooted in almost every part of the society. All stakeholders should realize that many of the problems in the peace process could be resolved quickly once there is high level of trust among stakeholders.</a:t>
            </a:r>
          </a:p>
          <a:p>
            <a:endParaRPr lang="en-US" dirty="0"/>
          </a:p>
        </p:txBody>
      </p:sp>
    </p:spTree>
    <p:extLst>
      <p:ext uri="{BB962C8B-B14F-4D97-AF65-F5344CB8AC3E}">
        <p14:creationId xmlns="" xmlns:p14="http://schemas.microsoft.com/office/powerpoint/2010/main" val="10159646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877</Words>
  <Application>Microsoft Office PowerPoint</Application>
  <PresentationFormat>Custom</PresentationFormat>
  <Paragraphs>59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Strengthening National Harmony and  Development of  Peace Process</vt:lpstr>
      <vt:lpstr>Slide 2</vt:lpstr>
      <vt:lpstr>Slide 3</vt:lpstr>
      <vt:lpstr>Roadmap</vt:lpstr>
      <vt:lpstr>Challenge(s)</vt:lpstr>
      <vt:lpstr>The state of social capital in Myanmar: Do you trust your fellow citizens with regards to political, economic and social collective actions</vt:lpstr>
      <vt:lpstr>Slide 7</vt:lpstr>
      <vt:lpstr>Trust for the government and political leaders</vt:lpstr>
      <vt:lpstr>Slide 9</vt:lpstr>
      <vt:lpstr>Recommendations</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Strengthening National Harmony and  Development of  Peace Process</dc:title>
  <dc:creator>MPC-OFFICE</dc:creator>
  <cp:lastModifiedBy>FERD</cp:lastModifiedBy>
  <cp:revision>11</cp:revision>
  <dcterms:created xsi:type="dcterms:W3CDTF">2014-01-26T17:58:57Z</dcterms:created>
  <dcterms:modified xsi:type="dcterms:W3CDTF">2014-01-28T09:18:27Z</dcterms:modified>
</cp:coreProperties>
</file>