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8" r:id="rId3"/>
    <p:sldId id="282" r:id="rId4"/>
    <p:sldId id="257" r:id="rId5"/>
    <p:sldId id="283" r:id="rId6"/>
    <p:sldId id="285" r:id="rId7"/>
    <p:sldId id="263" r:id="rId8"/>
    <p:sldId id="260" r:id="rId9"/>
    <p:sldId id="262" r:id="rId10"/>
    <p:sldId id="266" r:id="rId11"/>
    <p:sldId id="265" r:id="rId12"/>
    <p:sldId id="267" r:id="rId13"/>
    <p:sldId id="268" r:id="rId14"/>
    <p:sldId id="269" r:id="rId15"/>
    <p:sldId id="270" r:id="rId16"/>
    <p:sldId id="271" r:id="rId17"/>
    <p:sldId id="273" r:id="rId18"/>
    <p:sldId id="272" r:id="rId19"/>
    <p:sldId id="286" r:id="rId20"/>
    <p:sldId id="274" r:id="rId21"/>
    <p:sldId id="275" r:id="rId22"/>
    <p:sldId id="276" r:id="rId23"/>
    <p:sldId id="288" r:id="rId24"/>
    <p:sldId id="281" r:id="rId25"/>
    <p:sldId id="287" r:id="rId26"/>
    <p:sldId id="25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4991" autoAdjust="0"/>
  </p:normalViewPr>
  <p:slideViewPr>
    <p:cSldViewPr snapToGrid="0">
      <p:cViewPr varScale="1">
        <p:scale>
          <a:sx n="48" d="100"/>
          <a:sy n="48" d="100"/>
        </p:scale>
        <p:origin x="157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8D2220-9C74-4D1B-B5BE-968C4BD7DC5A}" type="datetimeFigureOut">
              <a:rPr lang="en-US" smtClean="0"/>
              <a:t>5/10/2017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32F7D7-553D-4D32-B271-7D974093FEC7}" type="slidenum">
              <a:rPr lang="en-US" smtClean="0"/>
              <a:t>‹#›</a:t>
            </a:fld>
            <a:endParaRPr lang="en-US"/>
          </a:p>
        </p:txBody>
      </p:sp>
    </p:spTree>
    <p:extLst>
      <p:ext uri="{BB962C8B-B14F-4D97-AF65-F5344CB8AC3E}">
        <p14:creationId xmlns:p14="http://schemas.microsoft.com/office/powerpoint/2010/main" val="2749189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v=0BOlZphKCjQ"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Time: </a:t>
            </a:r>
            <a:r>
              <a:rPr lang="en-US" sz="1200" b="0" i="0" u="none" strike="noStrike" kern="1200" baseline="0" dirty="0" smtClean="0">
                <a:solidFill>
                  <a:schemeClr val="tx1"/>
                </a:solidFill>
                <a:latin typeface="+mn-lt"/>
                <a:ea typeface="+mn-ea"/>
                <a:cs typeface="+mn-cs"/>
              </a:rPr>
              <a:t>4 hours</a:t>
            </a:r>
          </a:p>
          <a:p>
            <a:r>
              <a:rPr lang="en-US" sz="1200" b="1" i="0" u="none" strike="noStrike" kern="1200" baseline="0" dirty="0" smtClean="0">
                <a:solidFill>
                  <a:schemeClr val="tx1"/>
                </a:solidFill>
                <a:latin typeface="+mn-lt"/>
                <a:ea typeface="+mn-ea"/>
                <a:cs typeface="+mn-cs"/>
              </a:rPr>
              <a:t>Target Audience: </a:t>
            </a:r>
            <a:r>
              <a:rPr lang="en-US" sz="1200" b="0" i="0" u="none" strike="noStrike" kern="1200" baseline="0" dirty="0" smtClean="0">
                <a:solidFill>
                  <a:schemeClr val="tx1"/>
                </a:solidFill>
                <a:latin typeface="+mn-lt"/>
                <a:ea typeface="+mn-ea"/>
                <a:cs typeface="+mn-cs"/>
              </a:rPr>
              <a:t>Non-protection staff working at the field level in a specific sector (CCCM/Shelter, WASH, Health, Education, Food Security). </a:t>
            </a:r>
          </a:p>
          <a:p>
            <a:r>
              <a:rPr lang="en-US" sz="1200" b="1" i="0" u="none" strike="noStrike" kern="1200" baseline="0" dirty="0" smtClean="0">
                <a:solidFill>
                  <a:schemeClr val="tx1"/>
                </a:solidFill>
                <a:latin typeface="+mn-lt"/>
                <a:ea typeface="+mn-ea"/>
                <a:cs typeface="+mn-cs"/>
              </a:rPr>
              <a:t>Module Aim: </a:t>
            </a:r>
            <a:r>
              <a:rPr lang="en-US" sz="1200" b="0" i="0" u="none" strike="noStrike" kern="1200" baseline="0" dirty="0" smtClean="0">
                <a:solidFill>
                  <a:schemeClr val="tx1"/>
                </a:solidFill>
                <a:latin typeface="+mn-lt"/>
                <a:ea typeface="+mn-ea"/>
                <a:cs typeface="+mn-cs"/>
              </a:rPr>
              <a:t>The session specifically targets field staff / frontline workers aiming at providing a comprehensive half-day training on the concept of protection mainstreaming. It introduces participants with concrete tools (sector-specific checklists) to put protection mainstreaming in practice. The module aims to encourage participants to reflect on their roles and responsibilities to promote protection mainstreaming within their daily work at the field level.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This is a </a:t>
            </a:r>
            <a:r>
              <a:rPr lang="en-US" sz="1200" b="0" i="0" u="sng" strike="noStrike" kern="1200" baseline="0" dirty="0" smtClean="0">
                <a:solidFill>
                  <a:schemeClr val="tx1"/>
                </a:solidFill>
                <a:latin typeface="+mn-lt"/>
                <a:ea typeface="+mn-ea"/>
                <a:cs typeface="+mn-cs"/>
              </a:rPr>
              <a:t>standard presentation</a:t>
            </a:r>
            <a:r>
              <a:rPr lang="en-US" sz="1200" b="0" i="0" u="none" strike="noStrike" kern="1200" baseline="0" dirty="0" smtClean="0">
                <a:solidFill>
                  <a:schemeClr val="tx1"/>
                </a:solidFill>
                <a:latin typeface="+mn-lt"/>
                <a:ea typeface="+mn-ea"/>
                <a:cs typeface="+mn-cs"/>
              </a:rPr>
              <a:t> for Myanmar. It should be adapted depending on the location and targeted sector. Use as much as possible examples from the local context and specific to the sector.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Training Tips: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Make sure you explain the purpose of each exercise to the participants before you start.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Explain the exercise to the participants, and give them a chance to discuss amongst themselves; you want to hear their views!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Make sure you do a brief summary at the end of each exercise, to explain what the main concepts were (have it ready on a flipchart, if it can help)</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Support the participants during the exercises. Do not tell them what to do and what to say, but support them and encourage participation from everyone in the group.</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Keep an eye on the time, and support your fellow facilitators.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Remember to stop for a coffee break.</a:t>
            </a:r>
            <a:r>
              <a:rPr lang="en-US" sz="1200" kern="1200" baseline="0" dirty="0" smtClean="0">
                <a:solidFill>
                  <a:schemeClr val="tx1"/>
                </a:solidFill>
                <a:effectLst/>
                <a:latin typeface="+mn-lt"/>
                <a:ea typeface="+mn-ea"/>
                <a:cs typeface="+mn-cs"/>
              </a:rPr>
              <a:t> </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032F7D7-553D-4D32-B271-7D974093FEC7}" type="slidenum">
              <a:rPr lang="en-US" smtClean="0"/>
              <a:t>1</a:t>
            </a:fld>
            <a:endParaRPr lang="en-US"/>
          </a:p>
        </p:txBody>
      </p:sp>
    </p:spTree>
    <p:extLst>
      <p:ext uri="{BB962C8B-B14F-4D97-AF65-F5344CB8AC3E}">
        <p14:creationId xmlns:p14="http://schemas.microsoft.com/office/powerpoint/2010/main" val="3459164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DB5431-CA2C-4025-BD9B-2A1DF52CBF9C}" type="slidenum">
              <a:rPr lang="en-US" smtClean="0">
                <a:solidFill>
                  <a:srgbClr val="000000"/>
                </a:solidFill>
              </a:rPr>
              <a:pPr/>
              <a:t>11</a:t>
            </a:fld>
            <a:endParaRPr lang="en-US">
              <a:solidFill>
                <a:srgbClr val="000000"/>
              </a:solidFill>
            </a:endParaRPr>
          </a:p>
        </p:txBody>
      </p:sp>
    </p:spTree>
    <p:extLst>
      <p:ext uri="{BB962C8B-B14F-4D97-AF65-F5344CB8AC3E}">
        <p14:creationId xmlns:p14="http://schemas.microsoft.com/office/powerpoint/2010/main" val="3626967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tx1"/>
                </a:solidFill>
              </a:rPr>
              <a:t>Show</a:t>
            </a:r>
            <a:r>
              <a:rPr lang="en-US" dirty="0" smtClean="0">
                <a:solidFill>
                  <a:schemeClr val="tx1"/>
                </a:solidFill>
              </a:rPr>
              <a:t> the </a:t>
            </a:r>
            <a:r>
              <a:rPr lang="en-US" dirty="0" smtClean="0"/>
              <a:t>Protection Mainstreaming Video </a:t>
            </a:r>
            <a:r>
              <a:rPr lang="en-US" dirty="0" smtClean="0">
                <a:solidFill>
                  <a:schemeClr val="tx1"/>
                </a:solidFill>
              </a:rPr>
              <a:t>about the key elements of protection mainstreaming</a:t>
            </a:r>
            <a:r>
              <a:rPr lang="en-US" baseline="0" dirty="0" smtClean="0">
                <a:solidFill>
                  <a:schemeClr val="tx1"/>
                </a:solidFill>
              </a:rPr>
              <a:t> </a:t>
            </a:r>
            <a:r>
              <a:rPr lang="en-GB" dirty="0" smtClean="0">
                <a:hlinkClick r:id="rId3"/>
              </a:rPr>
              <a:t>https://www.youtube.com/watch?v=0BOlZphKCjQ</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12</a:t>
            </a:fld>
            <a:endParaRPr lang="en-US"/>
          </a:p>
        </p:txBody>
      </p:sp>
    </p:spTree>
    <p:extLst>
      <p:ext uri="{BB962C8B-B14F-4D97-AF65-F5344CB8AC3E}">
        <p14:creationId xmlns:p14="http://schemas.microsoft.com/office/powerpoint/2010/main" val="793438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Use </a:t>
            </a:r>
            <a:r>
              <a:rPr lang="en-US" b="0" dirty="0" smtClean="0"/>
              <a:t>the </a:t>
            </a:r>
            <a:r>
              <a:rPr lang="en-US" b="0" dirty="0" smtClean="0">
                <a:solidFill>
                  <a:srgbClr val="FF0000"/>
                </a:solidFill>
              </a:rPr>
              <a:t>Exercise #2 – Definition of Abuse. </a:t>
            </a:r>
          </a:p>
          <a:p>
            <a:endParaRPr lang="en-US" b="1" dirty="0" smtClean="0"/>
          </a:p>
          <a:p>
            <a:r>
              <a:rPr lang="en-US" b="1" dirty="0" smtClean="0"/>
              <a:t>Explain</a:t>
            </a:r>
            <a:r>
              <a:rPr lang="en-US" dirty="0" smtClean="0"/>
              <a:t> that</a:t>
            </a:r>
            <a:r>
              <a:rPr lang="en-US" sz="1200" b="0" i="0" u="none" strike="noStrike" kern="1200" baseline="0" dirty="0" smtClean="0">
                <a:solidFill>
                  <a:schemeClr val="tx1"/>
                </a:solidFill>
                <a:latin typeface="+mn-lt"/>
                <a:ea typeface="+mn-ea"/>
                <a:cs typeface="+mn-cs"/>
              </a:rPr>
              <a:t> safety can be impeded by physical threats such as violence, assault, coercion and environmental threats. </a:t>
            </a:r>
          </a:p>
          <a:p>
            <a:r>
              <a:rPr lang="en-US" sz="1200" b="1" i="0" u="none" strike="noStrike" kern="1200" baseline="0" dirty="0" smtClean="0">
                <a:solidFill>
                  <a:schemeClr val="tx1"/>
                </a:solidFill>
                <a:latin typeface="+mn-lt"/>
                <a:ea typeface="+mn-ea"/>
                <a:cs typeface="+mn-cs"/>
              </a:rPr>
              <a:t>Explain</a:t>
            </a:r>
            <a:r>
              <a:rPr lang="en-US" sz="1200" b="0" i="0" u="none" strike="noStrike" kern="1200" baseline="0" dirty="0" smtClean="0">
                <a:solidFill>
                  <a:schemeClr val="tx1"/>
                </a:solidFill>
                <a:latin typeface="+mn-lt"/>
                <a:ea typeface="+mn-ea"/>
                <a:cs typeface="+mn-cs"/>
              </a:rPr>
              <a:t> that dignity can be impeded by physical and psychological threats such as lack of respect, lack of confidentiality and privacy, and lack of consultation and participation.</a:t>
            </a:r>
            <a:r>
              <a:rPr lang="en-US" baseline="0" dirty="0" smtClean="0"/>
              <a:t> </a:t>
            </a:r>
            <a:endParaRPr lang="en-US" sz="1200" dirty="0" smtClean="0">
              <a:solidFill>
                <a:schemeClr val="tx1"/>
              </a:solidFill>
            </a:endParaRPr>
          </a:p>
          <a:p>
            <a:r>
              <a:rPr lang="en-US" b="1" dirty="0" smtClean="0"/>
              <a:t>Give</a:t>
            </a:r>
            <a:r>
              <a:rPr lang="en-US" dirty="0" smtClean="0"/>
              <a:t> examples</a:t>
            </a:r>
            <a:r>
              <a:rPr lang="en-US" baseline="0" dirty="0" smtClean="0"/>
              <a:t>: </a:t>
            </a:r>
          </a:p>
          <a:p>
            <a:pPr marL="171450" indent="-171450" algn="just">
              <a:buFont typeface="Arial" panose="020B0604020202020204" pitchFamily="34" charset="0"/>
              <a:buChar char="•"/>
            </a:pPr>
            <a:r>
              <a:rPr lang="en-US" sz="1200" dirty="0" smtClean="0">
                <a:solidFill>
                  <a:schemeClr val="tx1"/>
                </a:solidFill>
              </a:rPr>
              <a:t>Provide assistance in safe and secure locations. </a:t>
            </a:r>
          </a:p>
          <a:p>
            <a:pPr marL="171450" indent="-171450" algn="just">
              <a:buFont typeface="Arial" panose="020B0604020202020204" pitchFamily="34" charset="0"/>
              <a:buChar char="•"/>
            </a:pPr>
            <a:r>
              <a:rPr lang="en-US" sz="1200" dirty="0" smtClean="0">
                <a:solidFill>
                  <a:schemeClr val="tx1"/>
                </a:solidFill>
              </a:rPr>
              <a:t>Ensure the design of facilities preserve the safety and dignity of individuals.</a:t>
            </a:r>
          </a:p>
          <a:p>
            <a:pPr marL="171450" indent="-171450" algn="just">
              <a:buFont typeface="Arial" panose="020B0604020202020204" pitchFamily="34" charset="0"/>
              <a:buChar char="•"/>
            </a:pPr>
            <a:r>
              <a:rPr lang="en-US" sz="1200" dirty="0" smtClean="0">
                <a:solidFill>
                  <a:schemeClr val="tx1"/>
                </a:solidFill>
              </a:rPr>
              <a:t>Do not share identifiable information unless informed consent has been given. </a:t>
            </a:r>
          </a:p>
          <a:p>
            <a:pPr marL="171450" indent="-171450" algn="just">
              <a:buFont typeface="Arial" panose="020B0604020202020204" pitchFamily="34" charset="0"/>
              <a:buChar char="•"/>
            </a:pPr>
            <a:r>
              <a:rPr lang="en-US" sz="1200" dirty="0" smtClean="0">
                <a:solidFill>
                  <a:schemeClr val="tx1"/>
                </a:solidFill>
              </a:rPr>
              <a:t>Ensure confidentiality and privacy in any form of consultation. </a:t>
            </a:r>
          </a:p>
          <a:p>
            <a:pPr marL="171450" indent="-171450" algn="just">
              <a:buFont typeface="Arial" panose="020B0604020202020204" pitchFamily="34" charset="0"/>
              <a:buChar char="•"/>
            </a:pPr>
            <a:r>
              <a:rPr lang="en-US" sz="1200" dirty="0" smtClean="0">
                <a:solidFill>
                  <a:schemeClr val="tx1"/>
                </a:solidFill>
              </a:rPr>
              <a:t>Consider potential tensions between affected population and host communities. </a:t>
            </a:r>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13</a:t>
            </a:fld>
            <a:endParaRPr lang="en-US"/>
          </a:p>
        </p:txBody>
      </p:sp>
    </p:spTree>
    <p:extLst>
      <p:ext uri="{BB962C8B-B14F-4D97-AF65-F5344CB8AC3E}">
        <p14:creationId xmlns:p14="http://schemas.microsoft.com/office/powerpoint/2010/main" val="3791222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Give</a:t>
            </a:r>
            <a:r>
              <a:rPr lang="en-US" dirty="0" smtClean="0"/>
              <a:t> an example:</a:t>
            </a:r>
            <a:r>
              <a:rPr lang="en-US" baseline="0" dirty="0" smtClean="0"/>
              <a:t> </a:t>
            </a:r>
            <a:r>
              <a:rPr lang="en-US" sz="1200" dirty="0" smtClean="0"/>
              <a:t>In an IDP camp, specific shelters are assigned to vulnerable individuals or families. The word “vulnerable” is written on the outside of the shelter to help NGO staff identify the individuals.</a:t>
            </a:r>
            <a:r>
              <a:rPr lang="en-US" sz="1200" baseline="0" dirty="0" smtClean="0"/>
              <a:t> </a:t>
            </a:r>
            <a:r>
              <a:rPr lang="en-US" sz="1200" dirty="0" smtClean="0"/>
              <a:t>This puts them at risk of exploitation and stigmatization which arguably constitutes a violation of their right not to be treated in a degrading way and to live in dignity as far as possible.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Try</a:t>
            </a:r>
            <a:r>
              <a:rPr lang="en-US" sz="1200" dirty="0" smtClean="0"/>
              <a:t> to give an </a:t>
            </a:r>
            <a:r>
              <a:rPr lang="en-US" sz="1200" baseline="0" dirty="0" smtClean="0"/>
              <a:t>example from the Myanmar context.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14</a:t>
            </a:fld>
            <a:endParaRPr lang="en-US"/>
          </a:p>
        </p:txBody>
      </p:sp>
    </p:spTree>
    <p:extLst>
      <p:ext uri="{BB962C8B-B14F-4D97-AF65-F5344CB8AC3E}">
        <p14:creationId xmlns:p14="http://schemas.microsoft.com/office/powerpoint/2010/main" val="4253831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Use</a:t>
            </a:r>
            <a:r>
              <a:rPr lang="en-US" baseline="0" dirty="0" smtClean="0"/>
              <a:t> the Exercise #3 – Give me your Disability </a:t>
            </a:r>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15</a:t>
            </a:fld>
            <a:endParaRPr lang="en-US"/>
          </a:p>
        </p:txBody>
      </p:sp>
    </p:spTree>
    <p:extLst>
      <p:ext uri="{BB962C8B-B14F-4D97-AF65-F5344CB8AC3E}">
        <p14:creationId xmlns:p14="http://schemas.microsoft.com/office/powerpoint/2010/main" val="1436817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chemeClr val="tx1"/>
                </a:solidFill>
              </a:rPr>
              <a:t>Explain</a:t>
            </a:r>
            <a:r>
              <a:rPr lang="en-GB" sz="1200" dirty="0" smtClean="0">
                <a:solidFill>
                  <a:schemeClr val="tx1"/>
                </a:solidFill>
              </a:rPr>
              <a:t> that humanitarian services and assistance should be accessible to all without barriers.</a:t>
            </a:r>
            <a:r>
              <a:rPr lang="en-GB" sz="1200" baseline="0" dirty="0" smtClean="0">
                <a:solidFill>
                  <a:schemeClr val="tx1"/>
                </a:solidFill>
              </a:rPr>
              <a:t> </a:t>
            </a:r>
          </a:p>
          <a:p>
            <a:r>
              <a:rPr lang="en-GB" sz="1200" b="1" baseline="0" dirty="0" smtClean="0">
                <a:solidFill>
                  <a:schemeClr val="tx1"/>
                </a:solidFill>
              </a:rPr>
              <a:t>Explain</a:t>
            </a:r>
            <a:r>
              <a:rPr lang="en-GB" sz="1200" baseline="0" dirty="0" smtClean="0">
                <a:solidFill>
                  <a:schemeClr val="tx1"/>
                </a:solidFill>
              </a:rPr>
              <a:t> </a:t>
            </a:r>
            <a:r>
              <a:rPr lang="en-US" sz="1200" b="0" i="0" u="none" strike="noStrike" kern="1200" baseline="0" dirty="0" smtClean="0">
                <a:solidFill>
                  <a:schemeClr val="tx1"/>
                </a:solidFill>
                <a:latin typeface="+mn-lt"/>
                <a:ea typeface="+mn-ea"/>
                <a:cs typeface="+mn-cs"/>
              </a:rPr>
              <a:t>that in order for access to be meaningful, assistance and services must be:</a:t>
            </a:r>
          </a:p>
          <a:p>
            <a:pPr marL="171450" indent="-171450">
              <a:buFont typeface="Arial" panose="020B0604020202020204" pitchFamily="34" charset="0"/>
              <a:buChar char="•"/>
            </a:pPr>
            <a:r>
              <a:rPr lang="en-GB" sz="1200" dirty="0" smtClean="0">
                <a:solidFill>
                  <a:schemeClr val="tx1"/>
                </a:solidFill>
              </a:rPr>
              <a:t>Known by the intended target population</a:t>
            </a:r>
          </a:p>
          <a:p>
            <a:pPr marL="171450" indent="-171450">
              <a:buFont typeface="Arial" panose="020B0604020202020204" pitchFamily="34" charset="0"/>
              <a:buChar char="•"/>
            </a:pPr>
            <a:r>
              <a:rPr lang="en-GB" sz="1200" dirty="0" smtClean="0">
                <a:solidFill>
                  <a:schemeClr val="tx1"/>
                </a:solidFill>
              </a:rPr>
              <a:t>In sufficient quantity and quality</a:t>
            </a:r>
          </a:p>
          <a:p>
            <a:pPr marL="171450" indent="-171450">
              <a:buFont typeface="Arial" panose="020B0604020202020204" pitchFamily="34" charset="0"/>
              <a:buChar char="•"/>
            </a:pPr>
            <a:r>
              <a:rPr lang="en-GB" sz="1200" dirty="0" smtClean="0">
                <a:solidFill>
                  <a:schemeClr val="tx1"/>
                </a:solidFill>
              </a:rPr>
              <a:t>Provided to those who actually need it (the most) and without discrimination</a:t>
            </a:r>
          </a:p>
          <a:p>
            <a:pPr marL="171450" indent="-171450">
              <a:buFont typeface="Arial" panose="020B0604020202020204" pitchFamily="34" charset="0"/>
              <a:buChar char="•"/>
            </a:pPr>
            <a:r>
              <a:rPr lang="en-GB" sz="1200" dirty="0" smtClean="0">
                <a:solidFill>
                  <a:schemeClr val="tx1"/>
                </a:solidFill>
              </a:rPr>
              <a:t>Physically accessible and without security risks</a:t>
            </a:r>
          </a:p>
          <a:p>
            <a:pPr marL="171450" indent="-171450">
              <a:buFont typeface="Arial" panose="020B0604020202020204" pitchFamily="34" charset="0"/>
              <a:buChar char="•"/>
            </a:pPr>
            <a:r>
              <a:rPr lang="en-GB" sz="1200" dirty="0" smtClean="0">
                <a:solidFill>
                  <a:schemeClr val="tx1"/>
                </a:solidFill>
              </a:rPr>
              <a:t>Financially accessible</a:t>
            </a:r>
          </a:p>
          <a:p>
            <a:pPr marL="171450" indent="-171450">
              <a:buFont typeface="Arial" panose="020B0604020202020204" pitchFamily="34" charset="0"/>
              <a:buChar char="•"/>
            </a:pPr>
            <a:r>
              <a:rPr lang="en-GB" sz="1200" dirty="0" smtClean="0">
                <a:solidFill>
                  <a:schemeClr val="tx1"/>
                </a:solidFill>
              </a:rPr>
              <a:t>Culturally appropriate and adapted to age and gender</a:t>
            </a:r>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16</a:t>
            </a:fld>
            <a:endParaRPr lang="en-US"/>
          </a:p>
        </p:txBody>
      </p:sp>
    </p:spTree>
    <p:extLst>
      <p:ext uri="{BB962C8B-B14F-4D97-AF65-F5344CB8AC3E}">
        <p14:creationId xmlns:p14="http://schemas.microsoft.com/office/powerpoint/2010/main" val="1821529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17</a:t>
            </a:fld>
            <a:endParaRPr lang="en-US"/>
          </a:p>
        </p:txBody>
      </p:sp>
    </p:spTree>
    <p:extLst>
      <p:ext uri="{BB962C8B-B14F-4D97-AF65-F5344CB8AC3E}">
        <p14:creationId xmlns:p14="http://schemas.microsoft.com/office/powerpoint/2010/main" val="1945107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032F7D7-553D-4D32-B271-7D974093FEC7}" type="slidenum">
              <a:rPr lang="en-US" smtClean="0"/>
              <a:t>18</a:t>
            </a:fld>
            <a:endParaRPr lang="en-US"/>
          </a:p>
        </p:txBody>
      </p:sp>
    </p:spTree>
    <p:extLst>
      <p:ext uri="{BB962C8B-B14F-4D97-AF65-F5344CB8AC3E}">
        <p14:creationId xmlns:p14="http://schemas.microsoft.com/office/powerpoint/2010/main" val="699713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Use</a:t>
            </a:r>
            <a:r>
              <a:rPr lang="en-US" baseline="0" dirty="0" smtClean="0"/>
              <a:t> the Exercise #4 – Vulnerability Card or Exercise #5 – Power Walk.</a:t>
            </a:r>
          </a:p>
          <a:p>
            <a:endParaRPr lang="en-US" dirty="0"/>
          </a:p>
        </p:txBody>
      </p:sp>
      <p:sp>
        <p:nvSpPr>
          <p:cNvPr id="4" name="Slide Number Placeholder 3"/>
          <p:cNvSpPr>
            <a:spLocks noGrp="1"/>
          </p:cNvSpPr>
          <p:nvPr>
            <p:ph type="sldNum" sz="quarter" idx="10"/>
          </p:nvPr>
        </p:nvSpPr>
        <p:spPr/>
        <p:txBody>
          <a:bodyPr/>
          <a:lstStyle/>
          <a:p>
            <a:fld id="{CA3B4D0E-DFD3-41C7-8D3B-A2C66351E9B9}" type="slidenum">
              <a:rPr lang="en-US" smtClean="0"/>
              <a:t>19</a:t>
            </a:fld>
            <a:endParaRPr lang="en-US"/>
          </a:p>
        </p:txBody>
      </p:sp>
    </p:spTree>
    <p:extLst>
      <p:ext uri="{BB962C8B-B14F-4D97-AF65-F5344CB8AC3E}">
        <p14:creationId xmlns:p14="http://schemas.microsoft.com/office/powerpoint/2010/main" val="4060684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Explain </a:t>
            </a:r>
            <a:r>
              <a:rPr lang="en-US" sz="1200" b="0" i="0" u="none" strike="noStrike" kern="1200" baseline="0" dirty="0" smtClean="0">
                <a:solidFill>
                  <a:schemeClr val="tx1"/>
                </a:solidFill>
                <a:latin typeface="+mn-lt"/>
                <a:ea typeface="+mn-ea"/>
                <a:cs typeface="+mn-cs"/>
              </a:rPr>
              <a:t>that participation and empowerment is important because: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builds dignity and self-esteem</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helps to ensure that interventions are appropriate and effective</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develops skills for life after displacement</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It puts people back in control of their own lives – decreases dependency and increases self-reliance</a:t>
            </a:r>
            <a:endParaRPr lang="en-US" b="1" dirty="0" smtClean="0"/>
          </a:p>
          <a:p>
            <a:endParaRPr lang="en-US" b="1" dirty="0" smtClean="0"/>
          </a:p>
          <a:p>
            <a:r>
              <a:rPr lang="en-US" b="1" dirty="0" smtClean="0"/>
              <a:t>Explain</a:t>
            </a:r>
            <a:r>
              <a:rPr lang="en-US" baseline="0" dirty="0" smtClean="0"/>
              <a:t> that there are different levels of participation using the participation ladder. </a:t>
            </a:r>
          </a:p>
          <a:p>
            <a:pPr marL="640091" lvl="1" indent="-174570">
              <a:buFont typeface="Wingdings" panose="05000000000000000000" pitchFamily="2" charset="2"/>
              <a:buChar char="Ø"/>
            </a:pPr>
            <a:r>
              <a:rPr lang="en-US" b="0" i="1" dirty="0" smtClean="0"/>
              <a:t>Ownership</a:t>
            </a:r>
            <a:r>
              <a:rPr lang="en-US" b="1" dirty="0" smtClean="0"/>
              <a:t> </a:t>
            </a:r>
            <a:r>
              <a:rPr lang="en-US" dirty="0" smtClean="0"/>
              <a:t>- The community controls decision-making.</a:t>
            </a:r>
          </a:p>
          <a:p>
            <a:pPr marL="640091" lvl="1" indent="-174570">
              <a:buFont typeface="Wingdings" panose="05000000000000000000" pitchFamily="2" charset="2"/>
              <a:buChar char="Ø"/>
            </a:pPr>
            <a:r>
              <a:rPr lang="en-US" b="0" i="1" dirty="0" smtClean="0"/>
              <a:t>Partnership/Interactive</a:t>
            </a:r>
            <a:r>
              <a:rPr lang="en-US" dirty="0" smtClean="0"/>
              <a:t> - The community is wholly involved in decision-making with other actors.</a:t>
            </a:r>
          </a:p>
          <a:p>
            <a:pPr marL="640091" lvl="1" indent="-174570">
              <a:buFont typeface="Wingdings" panose="05000000000000000000" pitchFamily="2" charset="2"/>
              <a:buChar char="Ø"/>
            </a:pPr>
            <a:r>
              <a:rPr lang="en-US" b="0" i="1" dirty="0" smtClean="0"/>
              <a:t>Functiona</a:t>
            </a:r>
            <a:r>
              <a:rPr lang="en-US" b="1" dirty="0" smtClean="0"/>
              <a:t>l</a:t>
            </a:r>
            <a:r>
              <a:rPr lang="en-US" dirty="0" smtClean="0"/>
              <a:t> - The community fulfils only a particular role with limited decision-making power (for example, forming a water committee which is then supervised by an NGO staff member).</a:t>
            </a:r>
          </a:p>
          <a:p>
            <a:pPr marL="640091" lvl="1" indent="-174570">
              <a:buFont typeface="Wingdings" panose="05000000000000000000" pitchFamily="2" charset="2"/>
              <a:buChar char="Ø"/>
            </a:pPr>
            <a:r>
              <a:rPr lang="en-US" b="0" i="1" dirty="0" smtClean="0"/>
              <a:t>Material Motivation </a:t>
            </a:r>
            <a:r>
              <a:rPr lang="en-US" dirty="0" smtClean="0"/>
              <a:t>- The community receives goods or cash in return for a service or role.</a:t>
            </a:r>
          </a:p>
          <a:p>
            <a:pPr marL="640091" lvl="1" indent="-174570">
              <a:buFont typeface="Wingdings" panose="05000000000000000000" pitchFamily="2" charset="2"/>
              <a:buChar char="Ø"/>
            </a:pPr>
            <a:r>
              <a:rPr lang="en-US" b="0" i="1" dirty="0" smtClean="0"/>
              <a:t>Consultation</a:t>
            </a:r>
            <a:r>
              <a:rPr lang="en-US" dirty="0" smtClean="0"/>
              <a:t> - The community is asked for their opinion on what they would like to see, but their opinion has limited sway in decision-making.</a:t>
            </a:r>
          </a:p>
          <a:p>
            <a:pPr marL="640091" lvl="1" indent="-174570">
              <a:buFont typeface="Wingdings" panose="05000000000000000000" pitchFamily="2" charset="2"/>
              <a:buChar char="Ø"/>
            </a:pPr>
            <a:r>
              <a:rPr lang="en-US" b="0" i="1" dirty="0" smtClean="0"/>
              <a:t>Information Transfer </a:t>
            </a:r>
            <a:r>
              <a:rPr lang="en-US" dirty="0" smtClean="0"/>
              <a:t>- Information is gathered from the community, but they are not involved in the resulting discussions which inform decisions.</a:t>
            </a:r>
          </a:p>
          <a:p>
            <a:pPr marL="640091" lvl="1" indent="-174570">
              <a:buFont typeface="Wingdings" panose="05000000000000000000" pitchFamily="2" charset="2"/>
              <a:buChar char="Ø"/>
            </a:pPr>
            <a:r>
              <a:rPr lang="en-US" b="0" i="1" dirty="0" smtClean="0"/>
              <a:t>Passive</a:t>
            </a:r>
            <a:r>
              <a:rPr lang="en-US" dirty="0" smtClean="0"/>
              <a:t> - The community is informed of decisions and actions, but have no say in either the process or the result.</a:t>
            </a:r>
          </a:p>
          <a:p>
            <a:pPr marL="640091" lvl="1" indent="-174570">
              <a:buFont typeface="Wingdings" panose="05000000000000000000" pitchFamily="2" charset="2"/>
              <a:buChar char="Ø"/>
            </a:pPr>
            <a:endParaRPr lang="en-US" dirty="0" smtClean="0"/>
          </a:p>
          <a:p>
            <a:pPr marL="1105612" lvl="2" indent="-174570">
              <a:buFont typeface="Wingdings" panose="05000000000000000000" pitchFamily="2" charset="2"/>
              <a:buChar char="Ø"/>
            </a:pPr>
            <a:endParaRPr lang="en-US" dirty="0" smtClean="0"/>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22</a:t>
            </a:fld>
            <a:endParaRPr lang="en-US"/>
          </a:p>
        </p:txBody>
      </p:sp>
    </p:spTree>
    <p:extLst>
      <p:ext uri="{BB962C8B-B14F-4D97-AF65-F5344CB8AC3E}">
        <p14:creationId xmlns:p14="http://schemas.microsoft.com/office/powerpoint/2010/main" val="1875444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Introduce </a:t>
            </a:r>
            <a:r>
              <a:rPr lang="en-US" sz="1200" b="0" i="0" u="none" strike="noStrike" kern="1200" baseline="0" dirty="0" smtClean="0">
                <a:solidFill>
                  <a:schemeClr val="tx1"/>
                </a:solidFill>
                <a:latin typeface="+mn-lt"/>
                <a:ea typeface="+mn-ea"/>
                <a:cs typeface="+mn-cs"/>
              </a:rPr>
              <a:t>yourself and the training team.</a:t>
            </a:r>
          </a:p>
          <a:p>
            <a:r>
              <a:rPr lang="en-US" sz="1200" b="1" i="0" u="none" strike="noStrike" kern="1200" baseline="0" dirty="0" smtClean="0">
                <a:solidFill>
                  <a:schemeClr val="tx1"/>
                </a:solidFill>
                <a:latin typeface="+mn-lt"/>
                <a:ea typeface="+mn-ea"/>
                <a:cs typeface="+mn-cs"/>
              </a:rPr>
              <a:t>Present </a:t>
            </a:r>
            <a:r>
              <a:rPr lang="en-US" sz="1200" b="0" i="0" u="none" strike="noStrike" kern="1200" baseline="0" dirty="0" smtClean="0">
                <a:solidFill>
                  <a:schemeClr val="tx1"/>
                </a:solidFill>
                <a:latin typeface="+mn-lt"/>
                <a:ea typeface="+mn-ea"/>
                <a:cs typeface="+mn-cs"/>
              </a:rPr>
              <a:t>the session objectives.</a:t>
            </a:r>
          </a:p>
          <a:p>
            <a:r>
              <a:rPr lang="en-US" sz="1200" b="1" i="0" u="none" strike="noStrike" kern="1200" baseline="0" dirty="0" smtClean="0">
                <a:solidFill>
                  <a:schemeClr val="tx1"/>
                </a:solidFill>
                <a:latin typeface="+mn-lt"/>
                <a:ea typeface="+mn-ea"/>
                <a:cs typeface="+mn-cs"/>
              </a:rPr>
              <a:t>Ask </a:t>
            </a:r>
            <a:r>
              <a:rPr lang="en-US" sz="1200" b="0" i="0" u="none" strike="noStrike" kern="1200" baseline="0" dirty="0" smtClean="0">
                <a:solidFill>
                  <a:schemeClr val="tx1"/>
                </a:solidFill>
                <a:latin typeface="+mn-lt"/>
                <a:ea typeface="+mn-ea"/>
                <a:cs typeface="+mn-cs"/>
              </a:rPr>
              <a:t>participants to introduce themselves: their name and the agency they are working with.</a:t>
            </a:r>
          </a:p>
          <a:p>
            <a:r>
              <a:rPr lang="en-US" sz="1200" b="1" i="0" u="none" strike="noStrike" kern="1200" baseline="0" dirty="0" smtClean="0">
                <a:solidFill>
                  <a:schemeClr val="tx1"/>
                </a:solidFill>
                <a:latin typeface="+mn-lt"/>
                <a:ea typeface="+mn-ea"/>
                <a:cs typeface="+mn-cs"/>
              </a:rPr>
              <a:t>Note</a:t>
            </a:r>
            <a:r>
              <a:rPr lang="en-US" sz="1200" b="0" i="0" u="none" strike="noStrike" kern="1200" baseline="0" dirty="0" smtClean="0">
                <a:solidFill>
                  <a:schemeClr val="tx1"/>
                </a:solidFill>
                <a:latin typeface="+mn-lt"/>
                <a:ea typeface="+mn-ea"/>
                <a:cs typeface="+mn-cs"/>
              </a:rPr>
              <a:t> the number of participants / represented organizations to be able to report the information to the Protection Sector. </a:t>
            </a:r>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2</a:t>
            </a:fld>
            <a:endParaRPr lang="en-US"/>
          </a:p>
        </p:txBody>
      </p:sp>
    </p:spTree>
    <p:extLst>
      <p:ext uri="{BB962C8B-B14F-4D97-AF65-F5344CB8AC3E}">
        <p14:creationId xmlns:p14="http://schemas.microsoft.com/office/powerpoint/2010/main" val="12199514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Use</a:t>
            </a:r>
            <a:r>
              <a:rPr lang="en-US" dirty="0" smtClean="0"/>
              <a:t> the</a:t>
            </a:r>
            <a:r>
              <a:rPr lang="en-US" baseline="0" dirty="0" smtClean="0"/>
              <a:t> Exercise #7 – Safe Response to Protection Issues </a:t>
            </a:r>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23</a:t>
            </a:fld>
            <a:endParaRPr lang="en-US"/>
          </a:p>
        </p:txBody>
      </p:sp>
    </p:spTree>
    <p:extLst>
      <p:ext uri="{BB962C8B-B14F-4D97-AF65-F5344CB8AC3E}">
        <p14:creationId xmlns:p14="http://schemas.microsoft.com/office/powerpoint/2010/main" val="4184048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Use </a:t>
            </a:r>
            <a:r>
              <a:rPr lang="en-US" sz="1200" b="0" i="0" u="none" strike="noStrike" kern="1200" baseline="0" dirty="0" smtClean="0">
                <a:solidFill>
                  <a:schemeClr val="tx1"/>
                </a:solidFill>
                <a:latin typeface="+mn-lt"/>
                <a:ea typeface="+mn-ea"/>
                <a:cs typeface="+mn-cs"/>
              </a:rPr>
              <a:t>the Exercise #6 – Simulation of a Focus Group Discussion</a:t>
            </a: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24</a:t>
            </a:fld>
            <a:endParaRPr lang="en-US"/>
          </a:p>
        </p:txBody>
      </p:sp>
    </p:spTree>
    <p:extLst>
      <p:ext uri="{BB962C8B-B14F-4D97-AF65-F5344CB8AC3E}">
        <p14:creationId xmlns:p14="http://schemas.microsoft.com/office/powerpoint/2010/main" val="2095558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Provide</a:t>
            </a:r>
            <a:r>
              <a:rPr lang="en-US" baseline="0" dirty="0" smtClean="0"/>
              <a:t> a summary of key messages. </a:t>
            </a:r>
          </a:p>
          <a:p>
            <a:r>
              <a:rPr lang="en-US" b="1" baseline="0" dirty="0" smtClean="0"/>
              <a:t>Answer</a:t>
            </a:r>
            <a:r>
              <a:rPr lang="en-US" baseline="0" dirty="0" smtClean="0"/>
              <a:t> any question from participants. </a:t>
            </a:r>
          </a:p>
          <a:p>
            <a:r>
              <a:rPr lang="en-US" b="1" baseline="0" dirty="0" smtClean="0"/>
              <a:t>Thank </a:t>
            </a:r>
            <a:r>
              <a:rPr lang="en-US" baseline="0" dirty="0" smtClean="0"/>
              <a:t>participants for their attendance and close the session. </a:t>
            </a:r>
          </a:p>
          <a:p>
            <a:endParaRPr lang="en-US" baseline="0" dirty="0" smtClean="0"/>
          </a:p>
          <a:p>
            <a:r>
              <a:rPr lang="en-US" b="1" baseline="0" dirty="0" smtClean="0"/>
              <a:t>Do not forget </a:t>
            </a:r>
            <a:r>
              <a:rPr lang="en-US" baseline="0" dirty="0" smtClean="0"/>
              <a:t>to report to the Protection Sector information about this training (number of participants, location, organizations present). </a:t>
            </a:r>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26</a:t>
            </a:fld>
            <a:endParaRPr lang="en-US"/>
          </a:p>
        </p:txBody>
      </p:sp>
    </p:spTree>
    <p:extLst>
      <p:ext uri="{BB962C8B-B14F-4D97-AF65-F5344CB8AC3E}">
        <p14:creationId xmlns:p14="http://schemas.microsoft.com/office/powerpoint/2010/main" val="1832613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Write</a:t>
            </a:r>
            <a:r>
              <a:rPr lang="en-US" dirty="0" smtClean="0"/>
              <a:t> the keys words on a flipchart.</a:t>
            </a:r>
            <a:r>
              <a:rPr lang="en-US" baseline="0" dirty="0" smtClean="0"/>
              <a:t> </a:t>
            </a:r>
            <a:r>
              <a:rPr lang="en-US" dirty="0" smtClean="0"/>
              <a:t>Some</a:t>
            </a:r>
            <a:r>
              <a:rPr lang="en-US" baseline="0" dirty="0" smtClean="0"/>
              <a:t> of the words that should come up by participants are: security, protect, prevention, rights, vulnerable groups, risk, integrity, respect, dignity </a:t>
            </a:r>
            <a:r>
              <a:rPr lang="en-US" baseline="0" dirty="0" err="1" smtClean="0"/>
              <a:t>etc</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3</a:t>
            </a:fld>
            <a:endParaRPr lang="en-US"/>
          </a:p>
        </p:txBody>
      </p:sp>
    </p:spTree>
    <p:extLst>
      <p:ext uri="{BB962C8B-B14F-4D97-AF65-F5344CB8AC3E}">
        <p14:creationId xmlns:p14="http://schemas.microsoft.com/office/powerpoint/2010/main" val="911054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Ask</a:t>
            </a:r>
            <a:r>
              <a:rPr lang="en-US" baseline="0" dirty="0" smtClean="0"/>
              <a:t> participants to </a:t>
            </a:r>
            <a:r>
              <a:rPr lang="en-US" baseline="0" dirty="0" smtClean="0">
                <a:solidFill>
                  <a:schemeClr val="tx1"/>
                </a:solidFill>
              </a:rPr>
              <a:t>t</a:t>
            </a:r>
            <a:r>
              <a:rPr lang="en-US" dirty="0" smtClean="0">
                <a:solidFill>
                  <a:schemeClr val="tx1"/>
                </a:solidFill>
              </a:rPr>
              <a:t>ake three minutes to write their definition of </a:t>
            </a:r>
            <a:r>
              <a:rPr lang="en-US" u="none" dirty="0" smtClean="0">
                <a:solidFill>
                  <a:schemeClr val="tx1"/>
                </a:solidFill>
              </a:rPr>
              <a:t>Protection. </a:t>
            </a:r>
            <a:r>
              <a:rPr lang="en-US" dirty="0" smtClean="0">
                <a:solidFill>
                  <a:schemeClr val="tx1"/>
                </a:solidFill>
              </a:rPr>
              <a:t>They can work in pairs.</a:t>
            </a:r>
            <a:endParaRPr lang="en-US" u="sng" dirty="0" smtClean="0">
              <a:solidFill>
                <a:schemeClr val="tx1"/>
              </a:solidFill>
            </a:endParaRPr>
          </a:p>
          <a:p>
            <a:r>
              <a:rPr lang="en-US" b="1" dirty="0" smtClean="0"/>
              <a:t>Emphasize </a:t>
            </a:r>
            <a:r>
              <a:rPr lang="en-US" sz="1200" b="0" i="0" u="none" strike="noStrike" kern="1200" baseline="0" dirty="0" smtClean="0">
                <a:solidFill>
                  <a:schemeClr val="tx1"/>
                </a:solidFill>
                <a:latin typeface="+mn-lt"/>
                <a:ea typeface="+mn-ea"/>
                <a:cs typeface="+mn-cs"/>
              </a:rPr>
              <a:t>that protection activities are the responsibility of protection actors. It is not recommended that the session focuses on providing a comprehensive explanation of the definition of protection. The trainer should emphasize that this session focuses on </a:t>
            </a:r>
            <a:r>
              <a:rPr lang="en-US" sz="1200" b="0" i="0" u="sng" strike="noStrike" kern="1200" baseline="0" dirty="0" smtClean="0">
                <a:solidFill>
                  <a:schemeClr val="tx1"/>
                </a:solidFill>
                <a:latin typeface="+mn-lt"/>
                <a:ea typeface="+mn-ea"/>
                <a:cs typeface="+mn-cs"/>
              </a:rPr>
              <a:t>protection mainstreaming</a:t>
            </a:r>
            <a:r>
              <a:rPr lang="en-US" sz="1200" b="0" i="0" u="none" strike="noStrike" kern="1200" baseline="0" dirty="0" smtClean="0">
                <a:solidFill>
                  <a:schemeClr val="tx1"/>
                </a:solidFill>
                <a:latin typeface="+mn-lt"/>
                <a:ea typeface="+mn-ea"/>
                <a:cs typeface="+mn-cs"/>
              </a:rPr>
              <a:t> as the responsibility of all humanitarian actors. </a:t>
            </a:r>
            <a:endParaRPr lang="en-US" dirty="0" smtClean="0"/>
          </a:p>
        </p:txBody>
      </p:sp>
      <p:sp>
        <p:nvSpPr>
          <p:cNvPr id="4" name="Slide Number Placeholder 3"/>
          <p:cNvSpPr>
            <a:spLocks noGrp="1"/>
          </p:cNvSpPr>
          <p:nvPr>
            <p:ph type="sldNum" sz="quarter" idx="10"/>
          </p:nvPr>
        </p:nvSpPr>
        <p:spPr/>
        <p:txBody>
          <a:bodyPr/>
          <a:lstStyle/>
          <a:p>
            <a:fld id="{8032F7D7-553D-4D32-B271-7D974093FEC7}" type="slidenum">
              <a:rPr lang="en-US" smtClean="0"/>
              <a:t>4</a:t>
            </a:fld>
            <a:endParaRPr lang="en-US"/>
          </a:p>
        </p:txBody>
      </p:sp>
    </p:spTree>
    <p:extLst>
      <p:ext uri="{BB962C8B-B14F-4D97-AF65-F5344CB8AC3E}">
        <p14:creationId xmlns:p14="http://schemas.microsoft.com/office/powerpoint/2010/main" val="62331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List </a:t>
            </a:r>
            <a:r>
              <a:rPr lang="en-US" dirty="0" smtClean="0"/>
              <a:t>on a flipchart the</a:t>
            </a:r>
            <a:r>
              <a:rPr lang="en-US" baseline="0" dirty="0" smtClean="0"/>
              <a:t> answer of the participants separated in two columns: </a:t>
            </a:r>
          </a:p>
          <a:p>
            <a:pPr marL="171450" indent="-171450">
              <a:buFont typeface="Arial" panose="020B0604020202020204" pitchFamily="34" charset="0"/>
              <a:buChar char="•"/>
            </a:pPr>
            <a:r>
              <a:rPr lang="en-US" baseline="0" dirty="0" smtClean="0"/>
              <a:t>Body: Food, Water, House, Medicines, Clothes, Life/Security, Movement </a:t>
            </a:r>
            <a:r>
              <a:rPr lang="en-US" baseline="0" dirty="0" err="1" smtClean="0"/>
              <a:t>etc</a:t>
            </a:r>
            <a:r>
              <a:rPr lang="en-US" baseline="0" dirty="0" smtClean="0"/>
              <a:t> …</a:t>
            </a:r>
          </a:p>
          <a:p>
            <a:pPr marL="171450" indent="-171450">
              <a:buFont typeface="Arial" panose="020B0604020202020204" pitchFamily="34" charset="0"/>
              <a:buChar char="•"/>
            </a:pPr>
            <a:r>
              <a:rPr lang="en-US" baseline="0" dirty="0" smtClean="0"/>
              <a:t>Mind and Soul: Education, Religion, Culture </a:t>
            </a:r>
            <a:r>
              <a:rPr lang="en-US" baseline="0" dirty="0" err="1" smtClean="0"/>
              <a:t>etc</a:t>
            </a:r>
            <a:r>
              <a:rPr lang="en-US" baseline="0" dirty="0" smtClean="0"/>
              <a:t> …</a:t>
            </a:r>
          </a:p>
          <a:p>
            <a:pPr marL="171450" indent="-171450">
              <a:buFont typeface="Arial" panose="020B0604020202020204" pitchFamily="34" charset="0"/>
              <a:buChar char="•"/>
            </a:pPr>
            <a:endParaRPr lang="en-US" baseline="0" dirty="0" smtClean="0"/>
          </a:p>
          <a:p>
            <a:r>
              <a:rPr lang="en-US" b="1" baseline="0" dirty="0" smtClean="0"/>
              <a:t>Explain </a:t>
            </a:r>
            <a:r>
              <a:rPr lang="en-US" b="0" baseline="0" dirty="0" smtClean="0"/>
              <a:t>that human rights are c</a:t>
            </a:r>
            <a:r>
              <a:rPr lang="en-US" dirty="0" smtClean="0">
                <a:solidFill>
                  <a:schemeClr val="tx1"/>
                </a:solidFill>
              </a:rPr>
              <a:t>ommonly understood as being those rights which are </a:t>
            </a:r>
            <a:r>
              <a:rPr lang="en-US" u="none" dirty="0" smtClean="0">
                <a:solidFill>
                  <a:schemeClr val="tx1"/>
                </a:solidFill>
              </a:rPr>
              <a:t>inherent to the human being.</a:t>
            </a:r>
            <a:r>
              <a:rPr lang="en-US" u="none" baseline="0" dirty="0" smtClean="0">
                <a:solidFill>
                  <a:schemeClr val="tx1"/>
                </a:solidFill>
              </a:rPr>
              <a:t> </a:t>
            </a:r>
            <a:r>
              <a:rPr lang="en-US" dirty="0" smtClean="0">
                <a:solidFill>
                  <a:schemeClr val="tx1"/>
                </a:solidFill>
              </a:rPr>
              <a:t>Human rights are universal.</a:t>
            </a:r>
            <a:endParaRPr lang="en-US" b="0" dirty="0"/>
          </a:p>
        </p:txBody>
      </p:sp>
      <p:sp>
        <p:nvSpPr>
          <p:cNvPr id="4" name="Slide Number Placeholder 3"/>
          <p:cNvSpPr>
            <a:spLocks noGrp="1"/>
          </p:cNvSpPr>
          <p:nvPr>
            <p:ph type="sldNum" sz="quarter" idx="10"/>
          </p:nvPr>
        </p:nvSpPr>
        <p:spPr/>
        <p:txBody>
          <a:bodyPr/>
          <a:lstStyle/>
          <a:p>
            <a:fld id="{8032F7D7-553D-4D32-B271-7D974093FEC7}" type="slidenum">
              <a:rPr lang="en-US" smtClean="0"/>
              <a:t>5</a:t>
            </a:fld>
            <a:endParaRPr lang="en-US"/>
          </a:p>
        </p:txBody>
      </p:sp>
    </p:spTree>
    <p:extLst>
      <p:ext uri="{BB962C8B-B14F-4D97-AF65-F5344CB8AC3E}">
        <p14:creationId xmlns:p14="http://schemas.microsoft.com/office/powerpoint/2010/main" val="1841014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Use</a:t>
            </a:r>
            <a:r>
              <a:rPr lang="en-US" baseline="0" dirty="0" smtClean="0"/>
              <a:t> the Exercise #1 – Who is Responsible for Protection?</a:t>
            </a:r>
            <a:endParaRPr lang="en-US" dirty="0"/>
          </a:p>
        </p:txBody>
      </p:sp>
      <p:sp>
        <p:nvSpPr>
          <p:cNvPr id="4" name="Slide Number Placeholder 3"/>
          <p:cNvSpPr>
            <a:spLocks noGrp="1"/>
          </p:cNvSpPr>
          <p:nvPr>
            <p:ph type="sldNum" sz="quarter" idx="10"/>
          </p:nvPr>
        </p:nvSpPr>
        <p:spPr/>
        <p:txBody>
          <a:bodyPr/>
          <a:lstStyle/>
          <a:p>
            <a:fld id="{CA3B4D0E-DFD3-41C7-8D3B-A2C66351E9B9}" type="slidenum">
              <a:rPr lang="en-US" smtClean="0"/>
              <a:t>6</a:t>
            </a:fld>
            <a:endParaRPr lang="en-US"/>
          </a:p>
        </p:txBody>
      </p:sp>
    </p:spTree>
    <p:extLst>
      <p:ext uri="{BB962C8B-B14F-4D97-AF65-F5344CB8AC3E}">
        <p14:creationId xmlns:p14="http://schemas.microsoft.com/office/powerpoint/2010/main" val="2847320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rgbClr val="FF0000"/>
                </a:solidFill>
                <a:latin typeface="+mn-lt"/>
                <a:ea typeface="+mn-ea"/>
                <a:cs typeface="+mn-cs"/>
              </a:rPr>
              <a:t>It is recommended to choose a picture from Myanmar and specific to the sector.</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Show </a:t>
            </a:r>
            <a:r>
              <a:rPr lang="en-US" sz="1200" b="0" i="0" u="none" strike="noStrike" kern="1200" baseline="0" dirty="0" smtClean="0">
                <a:solidFill>
                  <a:schemeClr val="tx1"/>
                </a:solidFill>
                <a:latin typeface="+mn-lt"/>
                <a:ea typeface="+mn-ea"/>
                <a:cs typeface="+mn-cs"/>
              </a:rPr>
              <a:t>the picture of the boy from Haiti crossing the waterway on his crutches.</a:t>
            </a:r>
          </a:p>
          <a:p>
            <a:r>
              <a:rPr lang="en-US" sz="1200" b="1" i="0" u="none" strike="noStrike" kern="1200" baseline="0" dirty="0" smtClean="0">
                <a:solidFill>
                  <a:schemeClr val="tx1"/>
                </a:solidFill>
                <a:latin typeface="+mn-lt"/>
                <a:ea typeface="+mn-ea"/>
                <a:cs typeface="+mn-cs"/>
              </a:rPr>
              <a:t>Ask </a:t>
            </a:r>
            <a:r>
              <a:rPr lang="en-US" sz="1200" b="0" i="0" u="none" strike="noStrike" kern="1200" baseline="0" dirty="0" smtClean="0">
                <a:solidFill>
                  <a:schemeClr val="tx1"/>
                </a:solidFill>
                <a:latin typeface="+mn-lt"/>
                <a:ea typeface="+mn-ea"/>
                <a:cs typeface="+mn-cs"/>
              </a:rPr>
              <a:t>participants in plenary the following questions: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Where do you think the boy is going?</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Do you think he has meaningful access to those services? Why / why not?</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What barriers might he experience and why?</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Is he safe accessing those services?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Do you think he has been consulted on the location and access routes to those services?</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Who is responsible for ensuring he can safely access those services?</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Explain </a:t>
            </a:r>
            <a:r>
              <a:rPr lang="en-US" sz="1200" b="0" i="0" u="none" strike="noStrike" kern="1200" baseline="0" dirty="0" smtClean="0">
                <a:solidFill>
                  <a:schemeClr val="tx1"/>
                </a:solidFill>
                <a:latin typeface="+mn-lt"/>
                <a:ea typeface="+mn-ea"/>
                <a:cs typeface="+mn-cs"/>
              </a:rPr>
              <a:t>that this case is an example of protection mainstreaming. Protection mainstreaming is the responsibility of all actors. They may have to work with specialized agencies for some things (e.g. provision of prosthetics), but they are all responsible for ensuring the meaningful access in safety and dignity to their services.</a:t>
            </a:r>
          </a:p>
        </p:txBody>
      </p:sp>
      <p:sp>
        <p:nvSpPr>
          <p:cNvPr id="4" name="Slide Number Placeholder 3"/>
          <p:cNvSpPr>
            <a:spLocks noGrp="1"/>
          </p:cNvSpPr>
          <p:nvPr>
            <p:ph type="sldNum" sz="quarter" idx="10"/>
          </p:nvPr>
        </p:nvSpPr>
        <p:spPr/>
        <p:txBody>
          <a:bodyPr/>
          <a:lstStyle/>
          <a:p>
            <a:fld id="{CA3B4D0E-DFD3-41C7-8D3B-A2C66351E9B9}" type="slidenum">
              <a:rPr lang="en-US" smtClean="0"/>
              <a:t>7</a:t>
            </a:fld>
            <a:endParaRPr lang="en-US"/>
          </a:p>
        </p:txBody>
      </p:sp>
    </p:spTree>
    <p:extLst>
      <p:ext uri="{BB962C8B-B14F-4D97-AF65-F5344CB8AC3E}">
        <p14:creationId xmlns:p14="http://schemas.microsoft.com/office/powerpoint/2010/main" val="3315287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Read</a:t>
            </a:r>
            <a:r>
              <a:rPr lang="en-US" sz="1200" b="0" i="0" u="none" strike="noStrike" kern="1200" baseline="0" dirty="0" smtClean="0">
                <a:solidFill>
                  <a:schemeClr val="tx1"/>
                </a:solidFill>
                <a:latin typeface="+mn-lt"/>
                <a:ea typeface="+mn-ea"/>
                <a:cs typeface="+mn-cs"/>
              </a:rPr>
              <a:t> the GPC definition of protection mainstreaming.</a:t>
            </a:r>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8</a:t>
            </a:fld>
            <a:endParaRPr lang="en-US"/>
          </a:p>
        </p:txBody>
      </p:sp>
    </p:spTree>
    <p:extLst>
      <p:ext uri="{BB962C8B-B14F-4D97-AF65-F5344CB8AC3E}">
        <p14:creationId xmlns:p14="http://schemas.microsoft.com/office/powerpoint/2010/main" val="2478094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Explain </a:t>
            </a:r>
            <a:r>
              <a:rPr lang="en-US" sz="1200" b="0" i="0" u="none" strike="noStrike" kern="1200" baseline="0" dirty="0" smtClean="0">
                <a:solidFill>
                  <a:schemeClr val="tx1"/>
                </a:solidFill>
                <a:latin typeface="+mn-lt"/>
                <a:ea typeface="+mn-ea"/>
                <a:cs typeface="+mn-cs"/>
              </a:rPr>
              <a:t>that protection mainstreaming is one part of humanitarian protection. It is the part of protection that is the responsibility of all humanitarian practitioners. Protection mainstreaming in your day-to-day work does not require the support of protection specialists.</a:t>
            </a:r>
            <a:endParaRPr lang="en-US" dirty="0"/>
          </a:p>
        </p:txBody>
      </p:sp>
      <p:sp>
        <p:nvSpPr>
          <p:cNvPr id="4" name="Slide Number Placeholder 3"/>
          <p:cNvSpPr>
            <a:spLocks noGrp="1"/>
          </p:cNvSpPr>
          <p:nvPr>
            <p:ph type="sldNum" sz="quarter" idx="10"/>
          </p:nvPr>
        </p:nvSpPr>
        <p:spPr/>
        <p:txBody>
          <a:bodyPr/>
          <a:lstStyle/>
          <a:p>
            <a:fld id="{8032F7D7-553D-4D32-B271-7D974093FEC7}" type="slidenum">
              <a:rPr lang="en-US" smtClean="0"/>
              <a:t>9</a:t>
            </a:fld>
            <a:endParaRPr lang="en-US"/>
          </a:p>
        </p:txBody>
      </p:sp>
    </p:spTree>
    <p:extLst>
      <p:ext uri="{BB962C8B-B14F-4D97-AF65-F5344CB8AC3E}">
        <p14:creationId xmlns:p14="http://schemas.microsoft.com/office/powerpoint/2010/main" val="1913377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83719B-0766-4DA0-BF59-168116522BFF}"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672993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3719B-0766-4DA0-BF59-168116522BFF}"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2075715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3719B-0766-4DA0-BF59-168116522BFF}"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569280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83719B-0766-4DA0-BF59-168116522BFF}"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181648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83719B-0766-4DA0-BF59-168116522BFF}" type="datetimeFigureOut">
              <a:rPr lang="en-US" smtClean="0"/>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1623947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83719B-0766-4DA0-BF59-168116522BFF}"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283594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83719B-0766-4DA0-BF59-168116522BFF}" type="datetimeFigureOut">
              <a:rPr lang="en-US" smtClean="0"/>
              <a:t>5/10/2017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2953511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83719B-0766-4DA0-BF59-168116522BFF}" type="datetimeFigureOut">
              <a:rPr lang="en-US" smtClean="0"/>
              <a:t>5/10/2017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4296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3719B-0766-4DA0-BF59-168116522BFF}" type="datetimeFigureOut">
              <a:rPr lang="en-US" smtClean="0"/>
              <a:t>5/10/2017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1792034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83719B-0766-4DA0-BF59-168116522BFF}"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186932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83719B-0766-4DA0-BF59-168116522BFF}" type="datetimeFigureOut">
              <a:rPr lang="en-US" smtClean="0"/>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3B737F-F698-4FCD-80C4-4C7F986CC175}" type="slidenum">
              <a:rPr lang="en-US" smtClean="0"/>
              <a:t>‹#›</a:t>
            </a:fld>
            <a:endParaRPr lang="en-US"/>
          </a:p>
        </p:txBody>
      </p:sp>
    </p:spTree>
    <p:extLst>
      <p:ext uri="{BB962C8B-B14F-4D97-AF65-F5344CB8AC3E}">
        <p14:creationId xmlns:p14="http://schemas.microsoft.com/office/powerpoint/2010/main" val="3860798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83719B-0766-4DA0-BF59-168116522BFF}" type="datetimeFigureOut">
              <a:rPr lang="en-US" smtClean="0"/>
              <a:t>5/10/2017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3B737F-F698-4FCD-80C4-4C7F986CC175}" type="slidenum">
              <a:rPr lang="en-US" smtClean="0"/>
              <a:t>‹#›</a:t>
            </a:fld>
            <a:endParaRPr lang="en-US"/>
          </a:p>
        </p:txBody>
      </p:sp>
    </p:spTree>
    <p:extLst>
      <p:ext uri="{BB962C8B-B14F-4D97-AF65-F5344CB8AC3E}">
        <p14:creationId xmlns:p14="http://schemas.microsoft.com/office/powerpoint/2010/main" val="1909736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PROTECTION MAINSTREAMING</a:t>
            </a:r>
            <a:endParaRPr lang="en-US" dirty="0"/>
          </a:p>
        </p:txBody>
      </p:sp>
      <p:sp>
        <p:nvSpPr>
          <p:cNvPr id="3" name="Subtitle 2"/>
          <p:cNvSpPr>
            <a:spLocks noGrp="1"/>
          </p:cNvSpPr>
          <p:nvPr>
            <p:ph type="subTitle" idx="1"/>
          </p:nvPr>
        </p:nvSpPr>
        <p:spPr/>
        <p:txBody>
          <a:bodyPr/>
          <a:lstStyle/>
          <a:p>
            <a:r>
              <a:rPr lang="en-US" dirty="0" smtClean="0"/>
              <a:t>Training for (</a:t>
            </a:r>
            <a:r>
              <a:rPr lang="en-US" i="1" dirty="0" smtClean="0"/>
              <a:t>name of the sector</a:t>
            </a:r>
            <a:r>
              <a:rPr lang="en-US" dirty="0" smtClean="0"/>
              <a:t>) Field Staff  </a:t>
            </a:r>
          </a:p>
          <a:p>
            <a:r>
              <a:rPr lang="en-US" dirty="0" smtClean="0"/>
              <a:t>Date</a:t>
            </a:r>
          </a:p>
          <a:p>
            <a:r>
              <a:rPr lang="en-US" dirty="0" smtClean="0"/>
              <a:t>Location, Myanmar </a:t>
            </a:r>
            <a:endParaRPr lang="en-US" dirty="0"/>
          </a:p>
        </p:txBody>
      </p:sp>
    </p:spTree>
    <p:extLst>
      <p:ext uri="{BB962C8B-B14F-4D97-AF65-F5344CB8AC3E}">
        <p14:creationId xmlns:p14="http://schemas.microsoft.com/office/powerpoint/2010/main" val="2458128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SHOULD YOU THINK OF ? </a:t>
            </a:r>
            <a:endParaRPr lang="en-US" dirty="0"/>
          </a:p>
        </p:txBody>
      </p:sp>
      <p:sp>
        <p:nvSpPr>
          <p:cNvPr id="3" name="Content Placeholder 2"/>
          <p:cNvSpPr>
            <a:spLocks noGrp="1"/>
          </p:cNvSpPr>
          <p:nvPr>
            <p:ph idx="1"/>
          </p:nvPr>
        </p:nvSpPr>
        <p:spPr/>
        <p:txBody>
          <a:bodyPr/>
          <a:lstStyle/>
          <a:p>
            <a:pPr algn="just"/>
            <a:r>
              <a:rPr lang="en-US" sz="2800" dirty="0" smtClean="0">
                <a:solidFill>
                  <a:schemeClr val="tx1"/>
                </a:solidFill>
              </a:rPr>
              <a:t>Are </a:t>
            </a:r>
            <a:r>
              <a:rPr lang="en-US" sz="2800" dirty="0">
                <a:solidFill>
                  <a:schemeClr val="tx1"/>
                </a:solidFill>
              </a:rPr>
              <a:t>people </a:t>
            </a:r>
            <a:r>
              <a:rPr lang="en-US" sz="2800" dirty="0" smtClean="0">
                <a:solidFill>
                  <a:schemeClr val="tx1"/>
                </a:solidFill>
              </a:rPr>
              <a:t>safe?</a:t>
            </a:r>
            <a:endParaRPr lang="en-US" sz="2800" dirty="0">
              <a:solidFill>
                <a:schemeClr val="tx1"/>
              </a:solidFill>
            </a:endParaRPr>
          </a:p>
          <a:p>
            <a:pPr algn="just"/>
            <a:r>
              <a:rPr lang="en-US" sz="2800" dirty="0" smtClean="0">
                <a:solidFill>
                  <a:schemeClr val="tx1"/>
                </a:solidFill>
              </a:rPr>
              <a:t>Are people’s </a:t>
            </a:r>
            <a:r>
              <a:rPr lang="en-US" sz="2800" dirty="0">
                <a:solidFill>
                  <a:schemeClr val="tx1"/>
                </a:solidFill>
              </a:rPr>
              <a:t>rights </a:t>
            </a:r>
            <a:r>
              <a:rPr lang="en-US" sz="2800" dirty="0" smtClean="0">
                <a:solidFill>
                  <a:schemeClr val="tx1"/>
                </a:solidFill>
              </a:rPr>
              <a:t>respected? </a:t>
            </a:r>
            <a:endParaRPr lang="en-US" sz="2800" dirty="0">
              <a:solidFill>
                <a:schemeClr val="tx1"/>
              </a:solidFill>
            </a:endParaRPr>
          </a:p>
          <a:p>
            <a:pPr algn="just"/>
            <a:r>
              <a:rPr lang="en-US" sz="2800" dirty="0" smtClean="0">
                <a:solidFill>
                  <a:schemeClr val="tx1"/>
                </a:solidFill>
              </a:rPr>
              <a:t>Are vulnerable groups considered </a:t>
            </a:r>
            <a:r>
              <a:rPr lang="en-US" sz="2800" dirty="0">
                <a:solidFill>
                  <a:schemeClr val="tx1"/>
                </a:solidFill>
              </a:rPr>
              <a:t>in </a:t>
            </a:r>
            <a:r>
              <a:rPr lang="en-US" sz="2800" dirty="0" smtClean="0">
                <a:solidFill>
                  <a:schemeClr val="tx1"/>
                </a:solidFill>
              </a:rPr>
              <a:t>your program? </a:t>
            </a:r>
            <a:endParaRPr lang="en-US" sz="2800" dirty="0">
              <a:solidFill>
                <a:schemeClr val="tx1"/>
              </a:solidFill>
            </a:endParaRPr>
          </a:p>
          <a:p>
            <a:pPr algn="just"/>
            <a:r>
              <a:rPr lang="en-US" sz="2800" dirty="0" smtClean="0">
                <a:solidFill>
                  <a:schemeClr val="tx1"/>
                </a:solidFill>
              </a:rPr>
              <a:t>Are all groups participating?</a:t>
            </a:r>
            <a:endParaRPr lang="en-US" sz="2800" dirty="0">
              <a:solidFill>
                <a:schemeClr val="tx1"/>
              </a:solidFill>
            </a:endParaRPr>
          </a:p>
          <a:p>
            <a:pPr algn="just"/>
            <a:r>
              <a:rPr lang="en-US" sz="2800" dirty="0" smtClean="0">
                <a:solidFill>
                  <a:schemeClr val="tx1"/>
                </a:solidFill>
              </a:rPr>
              <a:t>Are you aware of the potential </a:t>
            </a:r>
            <a:r>
              <a:rPr lang="en-US" sz="2800" dirty="0">
                <a:solidFill>
                  <a:schemeClr val="tx1"/>
                </a:solidFill>
              </a:rPr>
              <a:t>protection risks </a:t>
            </a:r>
            <a:r>
              <a:rPr lang="en-US" sz="2800" dirty="0" smtClean="0">
                <a:solidFill>
                  <a:schemeClr val="tx1"/>
                </a:solidFill>
              </a:rPr>
              <a:t>in your program?</a:t>
            </a:r>
            <a:endParaRPr lang="en-US" sz="2800" dirty="0">
              <a:solidFill>
                <a:schemeClr val="tx1"/>
              </a:solidFill>
            </a:endParaRPr>
          </a:p>
          <a:p>
            <a:pPr algn="just"/>
            <a:r>
              <a:rPr lang="en-US" sz="2800" dirty="0" smtClean="0">
                <a:solidFill>
                  <a:schemeClr val="tx1"/>
                </a:solidFill>
              </a:rPr>
              <a:t>What are the </a:t>
            </a:r>
            <a:r>
              <a:rPr lang="en-US" sz="2800" dirty="0">
                <a:solidFill>
                  <a:schemeClr val="tx1"/>
                </a:solidFill>
              </a:rPr>
              <a:t>positive impacts of </a:t>
            </a:r>
            <a:r>
              <a:rPr lang="en-US" sz="2800" dirty="0" smtClean="0">
                <a:solidFill>
                  <a:schemeClr val="tx1"/>
                </a:solidFill>
              </a:rPr>
              <a:t>your program </a:t>
            </a:r>
            <a:r>
              <a:rPr lang="en-US" sz="2800" dirty="0">
                <a:solidFill>
                  <a:schemeClr val="tx1"/>
                </a:solidFill>
              </a:rPr>
              <a:t>on people’s safety, dignity </a:t>
            </a:r>
            <a:r>
              <a:rPr lang="en-US" sz="2800" dirty="0" smtClean="0">
                <a:solidFill>
                  <a:schemeClr val="tx1"/>
                </a:solidFill>
              </a:rPr>
              <a:t>and rights?</a:t>
            </a:r>
            <a:endParaRPr lang="en-US" sz="2800" dirty="0">
              <a:solidFill>
                <a:schemeClr val="tx1"/>
              </a:solidFill>
            </a:endParaRPr>
          </a:p>
        </p:txBody>
      </p:sp>
    </p:spTree>
    <p:extLst>
      <p:ext uri="{BB962C8B-B14F-4D97-AF65-F5344CB8AC3E}">
        <p14:creationId xmlns:p14="http://schemas.microsoft.com/office/powerpoint/2010/main" val="2387541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KEY MESSAGE </a:t>
            </a:r>
            <a:endParaRPr lang="en-GB" dirty="0"/>
          </a:p>
        </p:txBody>
      </p:sp>
      <p:sp>
        <p:nvSpPr>
          <p:cNvPr id="3" name="Content Placeholder 2"/>
          <p:cNvSpPr>
            <a:spLocks noGrp="1"/>
          </p:cNvSpPr>
          <p:nvPr>
            <p:ph idx="1"/>
          </p:nvPr>
        </p:nvSpPr>
        <p:spPr/>
        <p:txBody>
          <a:bodyPr/>
          <a:lstStyle/>
          <a:p>
            <a:endParaRPr lang="en-GB" dirty="0" smtClean="0"/>
          </a:p>
          <a:p>
            <a:pPr marL="0" indent="0">
              <a:buNone/>
            </a:pPr>
            <a:endParaRPr lang="en-GB" dirty="0"/>
          </a:p>
          <a:p>
            <a:pPr marL="0" indent="0" algn="just">
              <a:buNone/>
            </a:pPr>
            <a:r>
              <a:rPr lang="en-US" dirty="0" smtClean="0">
                <a:solidFill>
                  <a:schemeClr val="tx1"/>
                </a:solidFill>
              </a:rPr>
              <a:t>Protection Mainstreaming focuses not on </a:t>
            </a:r>
            <a:r>
              <a:rPr lang="en-US" dirty="0" smtClean="0">
                <a:solidFill>
                  <a:srgbClr val="FF0000"/>
                </a:solidFill>
              </a:rPr>
              <a:t>WHAT</a:t>
            </a:r>
            <a:r>
              <a:rPr lang="en-US" dirty="0" smtClean="0"/>
              <a:t> </a:t>
            </a:r>
            <a:r>
              <a:rPr lang="en-US" dirty="0" smtClean="0">
                <a:solidFill>
                  <a:schemeClr val="tx1"/>
                </a:solidFill>
              </a:rPr>
              <a:t>we </a:t>
            </a:r>
            <a:r>
              <a:rPr lang="en-US" dirty="0">
                <a:solidFill>
                  <a:schemeClr val="tx1"/>
                </a:solidFill>
              </a:rPr>
              <a:t>do (the product) but rather on </a:t>
            </a:r>
            <a:r>
              <a:rPr lang="en-US" dirty="0" smtClean="0">
                <a:solidFill>
                  <a:srgbClr val="FF0000"/>
                </a:solidFill>
              </a:rPr>
              <a:t>HOW</a:t>
            </a:r>
            <a:r>
              <a:rPr lang="en-US" dirty="0" smtClean="0"/>
              <a:t> </a:t>
            </a:r>
            <a:r>
              <a:rPr lang="en-US" dirty="0">
                <a:solidFill>
                  <a:schemeClr val="tx1"/>
                </a:solidFill>
              </a:rPr>
              <a:t>we do it (the process</a:t>
            </a:r>
            <a:r>
              <a:rPr lang="en-US" dirty="0" smtClean="0">
                <a:solidFill>
                  <a:schemeClr val="tx1"/>
                </a:solidFill>
              </a:rPr>
              <a:t>). </a:t>
            </a:r>
            <a:endParaRPr lang="en-US" dirty="0">
              <a:solidFill>
                <a:schemeClr val="tx1"/>
              </a:solidFill>
            </a:endParaRPr>
          </a:p>
          <a:p>
            <a:pPr marL="0" indent="0">
              <a:buNone/>
            </a:pPr>
            <a:endParaRPr lang="en-GB" dirty="0" smtClean="0"/>
          </a:p>
        </p:txBody>
      </p:sp>
    </p:spTree>
    <p:extLst>
      <p:ext uri="{BB962C8B-B14F-4D97-AF65-F5344CB8AC3E}">
        <p14:creationId xmlns:p14="http://schemas.microsoft.com/office/powerpoint/2010/main" val="37465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FOUR KEY ELEMENTS OF </a:t>
            </a:r>
            <a:br>
              <a:rPr lang="en-US" dirty="0" smtClean="0"/>
            </a:br>
            <a:r>
              <a:rPr lang="en-US" dirty="0" smtClean="0"/>
              <a:t>PROTECTION MAINSTREAMING</a:t>
            </a:r>
            <a:endParaRPr lang="en-US" dirty="0"/>
          </a:p>
        </p:txBody>
      </p:sp>
      <p:sp>
        <p:nvSpPr>
          <p:cNvPr id="3" name="Content Placeholder 2"/>
          <p:cNvSpPr>
            <a:spLocks noGrp="1"/>
          </p:cNvSpPr>
          <p:nvPr>
            <p:ph idx="1"/>
          </p:nvPr>
        </p:nvSpPr>
        <p:spPr/>
        <p:txBody>
          <a:bodyPr/>
          <a:lstStyle/>
          <a:p>
            <a:pPr algn="just">
              <a:spcBef>
                <a:spcPts val="2400"/>
              </a:spcBef>
              <a:spcAft>
                <a:spcPts val="2400"/>
              </a:spcAft>
            </a:pPr>
            <a:r>
              <a:rPr lang="en-GB" dirty="0" smtClean="0">
                <a:solidFill>
                  <a:schemeClr val="tx1"/>
                </a:solidFill>
              </a:rPr>
              <a:t>Prioritize Safety and Dignity and Avoid Causing Harm </a:t>
            </a:r>
          </a:p>
          <a:p>
            <a:pPr>
              <a:spcBef>
                <a:spcPts val="2400"/>
              </a:spcBef>
              <a:spcAft>
                <a:spcPts val="2400"/>
              </a:spcAft>
            </a:pPr>
            <a:r>
              <a:rPr lang="en-GB" dirty="0" smtClean="0">
                <a:solidFill>
                  <a:schemeClr val="tx1"/>
                </a:solidFill>
              </a:rPr>
              <a:t>Ensure Meaningful </a:t>
            </a:r>
            <a:r>
              <a:rPr lang="en-GB" dirty="0"/>
              <a:t>A</a:t>
            </a:r>
            <a:r>
              <a:rPr lang="en-GB" dirty="0" smtClean="0">
                <a:solidFill>
                  <a:schemeClr val="tx1"/>
                </a:solidFill>
              </a:rPr>
              <a:t>ccess</a:t>
            </a:r>
          </a:p>
          <a:p>
            <a:pPr>
              <a:spcBef>
                <a:spcPts val="2400"/>
              </a:spcBef>
              <a:spcAft>
                <a:spcPts val="2400"/>
              </a:spcAft>
            </a:pPr>
            <a:r>
              <a:rPr lang="en-GB" dirty="0" smtClean="0">
                <a:solidFill>
                  <a:schemeClr val="tx1"/>
                </a:solidFill>
              </a:rPr>
              <a:t>Accountability</a:t>
            </a:r>
          </a:p>
          <a:p>
            <a:pPr>
              <a:spcBef>
                <a:spcPts val="2400"/>
              </a:spcBef>
              <a:spcAft>
                <a:spcPts val="2400"/>
              </a:spcAft>
            </a:pPr>
            <a:r>
              <a:rPr lang="en-GB" dirty="0" smtClean="0">
                <a:solidFill>
                  <a:schemeClr val="tx1"/>
                </a:solidFill>
              </a:rPr>
              <a:t>Participation and Empowerment</a:t>
            </a:r>
          </a:p>
          <a:p>
            <a:pPr marL="514350" indent="-514350">
              <a:buFont typeface="+mj-lt"/>
              <a:buAutoNum type="arabicPeriod"/>
            </a:pPr>
            <a:endParaRPr lang="en-US" dirty="0"/>
          </a:p>
        </p:txBody>
      </p:sp>
    </p:spTree>
    <p:extLst>
      <p:ext uri="{BB962C8B-B14F-4D97-AF65-F5344CB8AC3E}">
        <p14:creationId xmlns:p14="http://schemas.microsoft.com/office/powerpoint/2010/main" val="29713855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SAFETY &amp; DIGNITY </a:t>
            </a:r>
            <a:endParaRPr lang="en-US" dirty="0"/>
          </a:p>
        </p:txBody>
      </p:sp>
      <p:sp>
        <p:nvSpPr>
          <p:cNvPr id="3" name="Content Placeholder 2"/>
          <p:cNvSpPr>
            <a:spLocks noGrp="1"/>
          </p:cNvSpPr>
          <p:nvPr>
            <p:ph idx="1"/>
          </p:nvPr>
        </p:nvSpPr>
        <p:spPr/>
        <p:txBody>
          <a:bodyPr/>
          <a:lstStyle/>
          <a:p>
            <a:endParaRPr lang="en-GB" dirty="0" smtClean="0"/>
          </a:p>
          <a:p>
            <a:endParaRPr lang="en-GB" dirty="0"/>
          </a:p>
          <a:p>
            <a:pPr marL="0" indent="0" algn="just">
              <a:buNone/>
            </a:pPr>
            <a:r>
              <a:rPr lang="en-GB" dirty="0" smtClean="0"/>
              <a:t>Prevent </a:t>
            </a:r>
            <a:r>
              <a:rPr lang="en-GB" dirty="0"/>
              <a:t>and minimize the potential </a:t>
            </a:r>
            <a:r>
              <a:rPr lang="en-GB" dirty="0">
                <a:solidFill>
                  <a:srgbClr val="FF0000"/>
                </a:solidFill>
              </a:rPr>
              <a:t>physical</a:t>
            </a:r>
            <a:r>
              <a:rPr lang="en-GB" dirty="0"/>
              <a:t> and </a:t>
            </a:r>
            <a:r>
              <a:rPr lang="en-GB" dirty="0">
                <a:solidFill>
                  <a:srgbClr val="FF0000"/>
                </a:solidFill>
              </a:rPr>
              <a:t>psychological RISKS </a:t>
            </a:r>
            <a:r>
              <a:rPr lang="en-GB" dirty="0"/>
              <a:t>and the negative effect of our intervention which can increase the vulnerability of the affected populations. </a:t>
            </a:r>
          </a:p>
          <a:p>
            <a:endParaRPr lang="en-US" dirty="0"/>
          </a:p>
        </p:txBody>
      </p:sp>
    </p:spTree>
    <p:extLst>
      <p:ext uri="{BB962C8B-B14F-4D97-AF65-F5344CB8AC3E}">
        <p14:creationId xmlns:p14="http://schemas.microsoft.com/office/powerpoint/2010/main" val="34969757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AVOID CAUSING HARM</a:t>
            </a:r>
            <a:endParaRPr lang="en-US" dirty="0"/>
          </a:p>
        </p:txBody>
      </p:sp>
      <p:sp>
        <p:nvSpPr>
          <p:cNvPr id="3" name="Content Placeholder 2"/>
          <p:cNvSpPr>
            <a:spLocks noGrp="1"/>
          </p:cNvSpPr>
          <p:nvPr>
            <p:ph idx="1"/>
          </p:nvPr>
        </p:nvSpPr>
        <p:spPr/>
        <p:txBody>
          <a:bodyPr/>
          <a:lstStyle/>
          <a:p>
            <a:pPr algn="just"/>
            <a:r>
              <a:rPr lang="en-US" dirty="0" smtClean="0">
                <a:solidFill>
                  <a:schemeClr val="tx1"/>
                </a:solidFill>
              </a:rPr>
              <a:t>Sometimes despite our good intentions, humanitarian workers do </a:t>
            </a:r>
            <a:r>
              <a:rPr lang="en-US" u="sng" dirty="0" smtClean="0">
                <a:solidFill>
                  <a:schemeClr val="tx1"/>
                </a:solidFill>
              </a:rPr>
              <a:t>more harm than good</a:t>
            </a:r>
            <a:r>
              <a:rPr lang="en-US" dirty="0" smtClean="0">
                <a:solidFill>
                  <a:schemeClr val="tx1"/>
                </a:solidFill>
              </a:rPr>
              <a:t>. </a:t>
            </a:r>
          </a:p>
          <a:p>
            <a:pPr>
              <a:buFont typeface="Wingdings" pitchFamily="2" charset="2"/>
              <a:buNone/>
            </a:pPr>
            <a:endParaRPr lang="en-US" dirty="0" smtClean="0">
              <a:solidFill>
                <a:schemeClr val="tx1"/>
              </a:solidFill>
            </a:endParaRPr>
          </a:p>
          <a:p>
            <a:pPr algn="just"/>
            <a:r>
              <a:rPr lang="en-US" dirty="0" smtClean="0">
                <a:solidFill>
                  <a:schemeClr val="tx1"/>
                </a:solidFill>
              </a:rPr>
              <a:t>Ensure that all aspects of aid planning and programming do not cause adverse and unintended effects on the population of concern.</a:t>
            </a:r>
            <a:endParaRPr lang="en-US" dirty="0">
              <a:solidFill>
                <a:schemeClr val="tx1"/>
              </a:solidFill>
            </a:endParaRPr>
          </a:p>
        </p:txBody>
      </p:sp>
    </p:spTree>
    <p:extLst>
      <p:ext uri="{BB962C8B-B14F-4D97-AF65-F5344CB8AC3E}">
        <p14:creationId xmlns:p14="http://schemas.microsoft.com/office/powerpoint/2010/main" val="1824742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MEANINGFUL ACCESS</a:t>
            </a:r>
            <a:endParaRPr lang="en-US" dirty="0"/>
          </a:p>
        </p:txBody>
      </p:sp>
      <p:sp>
        <p:nvSpPr>
          <p:cNvPr id="3" name="Content Placeholder 2"/>
          <p:cNvSpPr>
            <a:spLocks noGrp="1"/>
          </p:cNvSpPr>
          <p:nvPr>
            <p:ph idx="1"/>
          </p:nvPr>
        </p:nvSpPr>
        <p:spPr/>
        <p:txBody>
          <a:bodyPr/>
          <a:lstStyle/>
          <a:p>
            <a:pPr marL="0" indent="0" algn="just">
              <a:buNone/>
            </a:pPr>
            <a:endParaRPr lang="en-GB" dirty="0"/>
          </a:p>
          <a:p>
            <a:pPr algn="just"/>
            <a:r>
              <a:rPr lang="en-GB" dirty="0"/>
              <a:t>Meaningful access for </a:t>
            </a:r>
            <a:r>
              <a:rPr lang="en-GB" u="sng" dirty="0"/>
              <a:t>all</a:t>
            </a:r>
            <a:r>
              <a:rPr lang="en-GB" dirty="0"/>
              <a:t> individuals (non-discrimination</a:t>
            </a:r>
            <a:r>
              <a:rPr lang="en-GB" dirty="0" smtClean="0"/>
              <a:t>).</a:t>
            </a:r>
            <a:endParaRPr lang="en-GB" dirty="0"/>
          </a:p>
          <a:p>
            <a:pPr algn="just"/>
            <a:endParaRPr lang="en-GB" dirty="0"/>
          </a:p>
          <a:p>
            <a:pPr algn="just"/>
            <a:r>
              <a:rPr lang="en-GB" dirty="0"/>
              <a:t>Assistance based on </a:t>
            </a:r>
            <a:r>
              <a:rPr lang="en-GB" u="sng" dirty="0"/>
              <a:t>needs</a:t>
            </a:r>
            <a:r>
              <a:rPr lang="en-GB" dirty="0"/>
              <a:t> and not on </a:t>
            </a:r>
            <a:r>
              <a:rPr lang="en-GB" dirty="0" smtClean="0"/>
              <a:t>status.</a:t>
            </a:r>
            <a:endParaRPr lang="en-GB" dirty="0"/>
          </a:p>
          <a:p>
            <a:endParaRPr lang="en-US" dirty="0"/>
          </a:p>
        </p:txBody>
      </p:sp>
    </p:spTree>
    <p:extLst>
      <p:ext uri="{BB962C8B-B14F-4D97-AF65-F5344CB8AC3E}">
        <p14:creationId xmlns:p14="http://schemas.microsoft.com/office/powerpoint/2010/main" val="3898803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WITHOUT BARRIERS</a:t>
            </a:r>
            <a:endParaRPr lang="en-US" dirty="0"/>
          </a:p>
        </p:txBody>
      </p:sp>
      <p:sp>
        <p:nvSpPr>
          <p:cNvPr id="3" name="Content Placeholder 2"/>
          <p:cNvSpPr>
            <a:spLocks noGrp="1"/>
          </p:cNvSpPr>
          <p:nvPr>
            <p:ph idx="1"/>
          </p:nvPr>
        </p:nvSpPr>
        <p:spPr/>
        <p:txBody>
          <a:bodyPr/>
          <a:lstStyle/>
          <a:p>
            <a:r>
              <a:rPr lang="en-GB" dirty="0"/>
              <a:t>Physical (distance, time, design)</a:t>
            </a:r>
          </a:p>
          <a:p>
            <a:r>
              <a:rPr lang="en-GB" dirty="0"/>
              <a:t>Insecurity</a:t>
            </a:r>
          </a:p>
          <a:p>
            <a:r>
              <a:rPr lang="en-GB" dirty="0"/>
              <a:t>Social/Cultural</a:t>
            </a:r>
          </a:p>
          <a:p>
            <a:r>
              <a:rPr lang="en-GB" dirty="0"/>
              <a:t>Political/Religious</a:t>
            </a:r>
          </a:p>
          <a:p>
            <a:r>
              <a:rPr lang="en-GB" dirty="0"/>
              <a:t>Administrative/legal</a:t>
            </a:r>
          </a:p>
          <a:p>
            <a:r>
              <a:rPr lang="en-GB" dirty="0"/>
              <a:t>Financial</a:t>
            </a:r>
          </a:p>
          <a:p>
            <a:r>
              <a:rPr lang="en-GB" dirty="0"/>
              <a:t>Lack of information</a:t>
            </a:r>
          </a:p>
          <a:p>
            <a:r>
              <a:rPr lang="en-GB" dirty="0"/>
              <a:t>Age /Gender </a:t>
            </a:r>
          </a:p>
          <a:p>
            <a:endParaRPr lang="en-US" dirty="0"/>
          </a:p>
        </p:txBody>
      </p:sp>
    </p:spTree>
    <p:extLst>
      <p:ext uri="{BB962C8B-B14F-4D97-AF65-F5344CB8AC3E}">
        <p14:creationId xmlns:p14="http://schemas.microsoft.com/office/powerpoint/2010/main" val="3889349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CAN YOU DO TO ENSURE MEANINGFUL ACCESS?</a:t>
            </a:r>
            <a:endParaRPr lang="en-US" dirty="0"/>
          </a:p>
        </p:txBody>
      </p:sp>
      <p:sp>
        <p:nvSpPr>
          <p:cNvPr id="3" name="Content Placeholder 2"/>
          <p:cNvSpPr>
            <a:spLocks noGrp="1"/>
          </p:cNvSpPr>
          <p:nvPr>
            <p:ph idx="1"/>
          </p:nvPr>
        </p:nvSpPr>
        <p:spPr/>
        <p:txBody>
          <a:bodyPr/>
          <a:lstStyle/>
          <a:p>
            <a:pPr algn="just"/>
            <a:r>
              <a:rPr lang="en-GB" dirty="0"/>
              <a:t>Consult with all population groups </a:t>
            </a:r>
          </a:p>
          <a:p>
            <a:pPr algn="just"/>
            <a:r>
              <a:rPr lang="en-GB" dirty="0"/>
              <a:t>Identify vulnerable groups </a:t>
            </a:r>
          </a:p>
          <a:p>
            <a:pPr algn="just"/>
            <a:r>
              <a:rPr lang="en-GB" dirty="0"/>
              <a:t>Make adaptation to infrastructures</a:t>
            </a:r>
          </a:p>
          <a:p>
            <a:pPr algn="just"/>
            <a:r>
              <a:rPr lang="en-GB" dirty="0"/>
              <a:t>Understand power dynamics</a:t>
            </a:r>
          </a:p>
          <a:p>
            <a:pPr algn="just"/>
            <a:r>
              <a:rPr lang="en-GB" dirty="0"/>
              <a:t>Understand barriers</a:t>
            </a:r>
          </a:p>
          <a:p>
            <a:pPr algn="just"/>
            <a:r>
              <a:rPr lang="en-GB" dirty="0"/>
              <a:t>Monitor access to services</a:t>
            </a:r>
            <a:endParaRPr lang="en-US" dirty="0"/>
          </a:p>
          <a:p>
            <a:endParaRPr lang="en-US" dirty="0"/>
          </a:p>
        </p:txBody>
      </p:sp>
    </p:spTree>
    <p:extLst>
      <p:ext uri="{BB962C8B-B14F-4D97-AF65-F5344CB8AC3E}">
        <p14:creationId xmlns:p14="http://schemas.microsoft.com/office/powerpoint/2010/main" val="134890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AGD APPROACH</a:t>
            </a:r>
            <a:endParaRPr lang="en-US" dirty="0"/>
          </a:p>
        </p:txBody>
      </p:sp>
      <p:sp>
        <p:nvSpPr>
          <p:cNvPr id="3" name="Content Placeholder 2"/>
          <p:cNvSpPr>
            <a:spLocks noGrp="1"/>
          </p:cNvSpPr>
          <p:nvPr>
            <p:ph idx="1"/>
          </p:nvPr>
        </p:nvSpPr>
        <p:spPr/>
        <p:txBody>
          <a:bodyPr>
            <a:normAutofit fontScale="92500"/>
          </a:bodyPr>
          <a:lstStyle/>
          <a:p>
            <a:r>
              <a:rPr lang="en-US" dirty="0"/>
              <a:t>Men</a:t>
            </a:r>
          </a:p>
          <a:p>
            <a:r>
              <a:rPr lang="en-US" dirty="0" smtClean="0"/>
              <a:t>Boys			</a:t>
            </a:r>
            <a:r>
              <a:rPr lang="en-US" dirty="0"/>
              <a:t>	</a:t>
            </a:r>
            <a:r>
              <a:rPr lang="en-US" dirty="0" smtClean="0"/>
              <a:t>		</a:t>
            </a:r>
            <a:r>
              <a:rPr lang="en-US" dirty="0" smtClean="0">
                <a:solidFill>
                  <a:srgbClr val="FF0000"/>
                </a:solidFill>
              </a:rPr>
              <a:t>6 categories p</a:t>
            </a:r>
            <a:r>
              <a:rPr lang="en-US" dirty="0" smtClean="0">
                <a:solidFill>
                  <a:srgbClr val="FF0000"/>
                </a:solidFill>
              </a:rPr>
              <a:t>resent in all context </a:t>
            </a:r>
            <a:endParaRPr lang="en-US" dirty="0">
              <a:solidFill>
                <a:srgbClr val="FF0000"/>
              </a:solidFill>
            </a:endParaRPr>
          </a:p>
          <a:p>
            <a:r>
              <a:rPr lang="en-US" dirty="0" smtClean="0"/>
              <a:t>Women						</a:t>
            </a:r>
            <a:r>
              <a:rPr lang="en-US" dirty="0" smtClean="0">
                <a:solidFill>
                  <a:srgbClr val="FF0000"/>
                </a:solidFill>
              </a:rPr>
              <a:t>To be consulted absolutely!</a:t>
            </a:r>
            <a:endParaRPr lang="en-US" dirty="0">
              <a:solidFill>
                <a:srgbClr val="FF0000"/>
              </a:solidFill>
            </a:endParaRPr>
          </a:p>
          <a:p>
            <a:r>
              <a:rPr lang="en-US" dirty="0"/>
              <a:t>Girls</a:t>
            </a:r>
          </a:p>
          <a:p>
            <a:r>
              <a:rPr lang="en-US" dirty="0"/>
              <a:t>Older people</a:t>
            </a:r>
          </a:p>
          <a:p>
            <a:r>
              <a:rPr lang="en-US" dirty="0"/>
              <a:t>Persons with disabilities </a:t>
            </a:r>
          </a:p>
          <a:p>
            <a:endParaRPr lang="en-US" dirty="0"/>
          </a:p>
          <a:p>
            <a:pPr algn="just"/>
            <a:r>
              <a:rPr lang="en-US" dirty="0"/>
              <a:t>Context-specific categories: ethnic/religious minorities, sexual orientation, marginalized groups</a:t>
            </a:r>
          </a:p>
        </p:txBody>
      </p:sp>
      <p:sp>
        <p:nvSpPr>
          <p:cNvPr id="4" name="Right Brace 3"/>
          <p:cNvSpPr/>
          <p:nvPr/>
        </p:nvSpPr>
        <p:spPr>
          <a:xfrm>
            <a:off x="4989443" y="1825625"/>
            <a:ext cx="1470992" cy="25873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640017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VULNERABLE GROUPS</a:t>
            </a:r>
            <a:endParaRPr lang="en-US" dirty="0"/>
          </a:p>
        </p:txBody>
      </p:sp>
      <p:sp>
        <p:nvSpPr>
          <p:cNvPr id="3" name="Content Placeholder 2"/>
          <p:cNvSpPr>
            <a:spLocks noGrp="1"/>
          </p:cNvSpPr>
          <p:nvPr>
            <p:ph idx="1"/>
          </p:nvPr>
        </p:nvSpPr>
        <p:spPr/>
        <p:txBody>
          <a:bodyPr/>
          <a:lstStyle/>
          <a:p>
            <a:pPr algn="just"/>
            <a:r>
              <a:rPr lang="en-US" sz="2800" dirty="0" smtClean="0">
                <a:solidFill>
                  <a:schemeClr val="tx1"/>
                </a:solidFill>
              </a:rPr>
              <a:t>Vulnerability is not inherent to an individual or a specific group. </a:t>
            </a:r>
          </a:p>
          <a:p>
            <a:pPr algn="just"/>
            <a:r>
              <a:rPr lang="en-US" sz="2800" dirty="0" smtClean="0">
                <a:solidFill>
                  <a:schemeClr val="tx1"/>
                </a:solidFill>
              </a:rPr>
              <a:t>Factors of vulnerability can be: </a:t>
            </a:r>
          </a:p>
          <a:p>
            <a:pPr lvl="1"/>
            <a:r>
              <a:rPr lang="en-US" sz="2400" dirty="0" smtClean="0">
                <a:solidFill>
                  <a:schemeClr val="tx1"/>
                </a:solidFill>
              </a:rPr>
              <a:t>Gender</a:t>
            </a:r>
          </a:p>
          <a:p>
            <a:pPr lvl="1"/>
            <a:r>
              <a:rPr lang="en-US" sz="2400" dirty="0" smtClean="0">
                <a:solidFill>
                  <a:schemeClr val="tx1"/>
                </a:solidFill>
              </a:rPr>
              <a:t>Age</a:t>
            </a:r>
          </a:p>
          <a:p>
            <a:pPr lvl="1"/>
            <a:r>
              <a:rPr lang="en-US" sz="2400" dirty="0" smtClean="0">
                <a:solidFill>
                  <a:schemeClr val="tx1"/>
                </a:solidFill>
              </a:rPr>
              <a:t>Disability</a:t>
            </a:r>
          </a:p>
          <a:p>
            <a:pPr lvl="1"/>
            <a:r>
              <a:rPr lang="en-US" sz="2400" dirty="0" smtClean="0">
                <a:solidFill>
                  <a:schemeClr val="tx1"/>
                </a:solidFill>
              </a:rPr>
              <a:t>Ethnic/religious group</a:t>
            </a:r>
          </a:p>
          <a:p>
            <a:pPr lvl="1"/>
            <a:r>
              <a:rPr lang="en-US" sz="2400" dirty="0" smtClean="0">
                <a:solidFill>
                  <a:schemeClr val="tx1"/>
                </a:solidFill>
              </a:rPr>
              <a:t>Displacement status </a:t>
            </a:r>
          </a:p>
          <a:p>
            <a:pPr lvl="1"/>
            <a:r>
              <a:rPr lang="en-US" sz="2400" dirty="0" smtClean="0">
                <a:solidFill>
                  <a:schemeClr val="tx1"/>
                </a:solidFill>
              </a:rPr>
              <a:t>But also the location of services, the timing of the activity, the lack of knowledge about rig</a:t>
            </a:r>
            <a:r>
              <a:rPr lang="en-US" dirty="0" smtClean="0">
                <a:solidFill>
                  <a:schemeClr val="tx1"/>
                </a:solidFill>
              </a:rPr>
              <a:t>hts </a:t>
            </a:r>
            <a:endParaRPr lang="en-US" dirty="0">
              <a:solidFill>
                <a:schemeClr val="tx1"/>
              </a:solidFill>
            </a:endParaRPr>
          </a:p>
        </p:txBody>
      </p:sp>
    </p:spTree>
    <p:extLst>
      <p:ext uri="{BB962C8B-B14F-4D97-AF65-F5344CB8AC3E}">
        <p14:creationId xmlns:p14="http://schemas.microsoft.com/office/powerpoint/2010/main" val="562545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a:t>
            </a:r>
            <a:endParaRPr lang="en-US" dirty="0"/>
          </a:p>
        </p:txBody>
      </p:sp>
      <p:sp>
        <p:nvSpPr>
          <p:cNvPr id="3" name="Content Placeholder 2"/>
          <p:cNvSpPr>
            <a:spLocks noGrp="1"/>
          </p:cNvSpPr>
          <p:nvPr>
            <p:ph idx="1"/>
          </p:nvPr>
        </p:nvSpPr>
        <p:spPr/>
        <p:txBody>
          <a:bodyPr>
            <a:normAutofit/>
          </a:bodyPr>
          <a:lstStyle/>
          <a:p>
            <a:pPr algn="just"/>
            <a:r>
              <a:rPr lang="en-US" dirty="0" smtClean="0"/>
              <a:t>Demonstrate </a:t>
            </a:r>
            <a:r>
              <a:rPr lang="en-US" dirty="0"/>
              <a:t>the importance and relevance of protection </a:t>
            </a:r>
            <a:r>
              <a:rPr lang="en-US" dirty="0" smtClean="0"/>
              <a:t>mainstreaming in humanitarian work.</a:t>
            </a:r>
            <a:endParaRPr lang="en-US" dirty="0"/>
          </a:p>
          <a:p>
            <a:pPr algn="just"/>
            <a:r>
              <a:rPr lang="en-US" dirty="0" smtClean="0"/>
              <a:t>Explain </a:t>
            </a:r>
            <a:r>
              <a:rPr lang="en-US" dirty="0"/>
              <a:t>the </a:t>
            </a:r>
            <a:r>
              <a:rPr lang="en-US" dirty="0" smtClean="0"/>
              <a:t>definition </a:t>
            </a:r>
            <a:r>
              <a:rPr lang="en-US" dirty="0"/>
              <a:t>of protection </a:t>
            </a:r>
            <a:r>
              <a:rPr lang="en-US" dirty="0" smtClean="0"/>
              <a:t>mainstreaming and </a:t>
            </a:r>
            <a:r>
              <a:rPr lang="en-US" dirty="0"/>
              <a:t>its application </a:t>
            </a:r>
            <a:r>
              <a:rPr lang="en-US" dirty="0" smtClean="0"/>
              <a:t>to participants daily work. </a:t>
            </a:r>
            <a:endParaRPr lang="en-US" dirty="0"/>
          </a:p>
          <a:p>
            <a:pPr algn="just"/>
            <a:r>
              <a:rPr lang="en-US" dirty="0" smtClean="0"/>
              <a:t>Describe </a:t>
            </a:r>
            <a:r>
              <a:rPr lang="en-US" dirty="0"/>
              <a:t>the four key elements of protection mainstreaming, highlight </a:t>
            </a:r>
            <a:r>
              <a:rPr lang="en-US" dirty="0" smtClean="0"/>
              <a:t>the requirements </a:t>
            </a:r>
            <a:r>
              <a:rPr lang="en-US" dirty="0"/>
              <a:t>of each and apply them to the </a:t>
            </a:r>
            <a:r>
              <a:rPr lang="en-US" dirty="0" smtClean="0"/>
              <a:t>specific context of participants work.</a:t>
            </a:r>
            <a:endParaRPr lang="en-US" dirty="0"/>
          </a:p>
          <a:p>
            <a:pPr algn="just"/>
            <a:r>
              <a:rPr lang="en-US" dirty="0" smtClean="0"/>
              <a:t>Encourage </a:t>
            </a:r>
            <a:r>
              <a:rPr lang="en-US" dirty="0"/>
              <a:t>a commitment to </a:t>
            </a:r>
            <a:r>
              <a:rPr lang="en-US" dirty="0" smtClean="0"/>
              <a:t>mainstream </a:t>
            </a:r>
            <a:r>
              <a:rPr lang="en-US" dirty="0"/>
              <a:t>protection </a:t>
            </a:r>
            <a:r>
              <a:rPr lang="en-US" dirty="0" smtClean="0"/>
              <a:t>in participants daily work. </a:t>
            </a:r>
            <a:endParaRPr lang="en-US" dirty="0" smtClean="0">
              <a:solidFill>
                <a:schemeClr val="tx1"/>
              </a:solidFill>
            </a:endParaRPr>
          </a:p>
        </p:txBody>
      </p:sp>
    </p:spTree>
    <p:extLst>
      <p:ext uri="{BB962C8B-B14F-4D97-AF65-F5344CB8AC3E}">
        <p14:creationId xmlns:p14="http://schemas.microsoft.com/office/powerpoint/2010/main" val="1547173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ACCOUNTABILITY</a:t>
            </a:r>
            <a:endParaRPr lang="en-US" dirty="0"/>
          </a:p>
        </p:txBody>
      </p:sp>
      <p:sp>
        <p:nvSpPr>
          <p:cNvPr id="3" name="Content Placeholder 2"/>
          <p:cNvSpPr>
            <a:spLocks noGrp="1"/>
          </p:cNvSpPr>
          <p:nvPr>
            <p:ph idx="1"/>
          </p:nvPr>
        </p:nvSpPr>
        <p:spPr/>
        <p:txBody>
          <a:bodyPr/>
          <a:lstStyle/>
          <a:p>
            <a:pPr marL="0" indent="0" algn="just">
              <a:buNone/>
            </a:pPr>
            <a:endParaRPr lang="en-US" dirty="0" smtClean="0"/>
          </a:p>
          <a:p>
            <a:pPr marL="0" indent="0" algn="just">
              <a:buNone/>
            </a:pPr>
            <a:endParaRPr lang="en-US" dirty="0"/>
          </a:p>
          <a:p>
            <a:pPr marL="0" indent="0" algn="just">
              <a:buNone/>
            </a:pPr>
            <a:r>
              <a:rPr lang="en-US" dirty="0" smtClean="0"/>
              <a:t>Set-up </a:t>
            </a:r>
            <a:r>
              <a:rPr lang="en-US" dirty="0"/>
              <a:t>appropriate mechanisms through which affected populations can </a:t>
            </a:r>
            <a:r>
              <a:rPr lang="en-US" dirty="0">
                <a:solidFill>
                  <a:schemeClr val="accent1"/>
                </a:solidFill>
              </a:rPr>
              <a:t>measure the adequacy </a:t>
            </a:r>
            <a:r>
              <a:rPr lang="en-US" dirty="0"/>
              <a:t>of interventions, or </a:t>
            </a:r>
            <a:r>
              <a:rPr lang="en-US" dirty="0">
                <a:solidFill>
                  <a:schemeClr val="accent1"/>
                </a:solidFill>
              </a:rPr>
              <a:t>address concerns </a:t>
            </a:r>
            <a:r>
              <a:rPr lang="en-US" dirty="0"/>
              <a:t>and </a:t>
            </a:r>
            <a:r>
              <a:rPr lang="en-US" dirty="0">
                <a:solidFill>
                  <a:schemeClr val="accent1"/>
                </a:solidFill>
              </a:rPr>
              <a:t>complaints</a:t>
            </a:r>
            <a:r>
              <a:rPr lang="en-US" dirty="0" smtClean="0"/>
              <a:t>.</a:t>
            </a:r>
          </a:p>
          <a:p>
            <a:pPr marL="0" indent="0" algn="just">
              <a:buNone/>
            </a:pPr>
            <a:endParaRPr lang="en-US" dirty="0"/>
          </a:p>
          <a:p>
            <a:pPr marL="0" indent="0" algn="just">
              <a:buNone/>
            </a:pPr>
            <a:endParaRPr lang="en-GB" dirty="0"/>
          </a:p>
        </p:txBody>
      </p:sp>
    </p:spTree>
    <p:extLst>
      <p:ext uri="{BB962C8B-B14F-4D97-AF65-F5344CB8AC3E}">
        <p14:creationId xmlns:p14="http://schemas.microsoft.com/office/powerpoint/2010/main" val="3697885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IASC FIVE COMMITMENTS ON ACCOUNTABILITY</a:t>
            </a:r>
            <a:endParaRPr lang="en-US" dirty="0"/>
          </a:p>
        </p:txBody>
      </p:sp>
      <p:sp>
        <p:nvSpPr>
          <p:cNvPr id="3" name="Content Placeholder 2"/>
          <p:cNvSpPr>
            <a:spLocks noGrp="1"/>
          </p:cNvSpPr>
          <p:nvPr>
            <p:ph idx="1"/>
          </p:nvPr>
        </p:nvSpPr>
        <p:spPr/>
        <p:txBody>
          <a:bodyPr/>
          <a:lstStyle/>
          <a:p>
            <a:r>
              <a:rPr lang="en-GB" dirty="0"/>
              <a:t>Responsibility (Quality of our programs/services + Quality of our behaviour)</a:t>
            </a:r>
          </a:p>
          <a:p>
            <a:r>
              <a:rPr lang="en-GB" dirty="0"/>
              <a:t>Transparency</a:t>
            </a:r>
          </a:p>
          <a:p>
            <a:r>
              <a:rPr lang="en-GB" dirty="0"/>
              <a:t>Competence &amp; Code de conduct</a:t>
            </a:r>
          </a:p>
          <a:p>
            <a:r>
              <a:rPr lang="en-US" altLang="ja-JP" dirty="0"/>
              <a:t>Set-up appropriate feedback and complaints mechanisms</a:t>
            </a:r>
          </a:p>
          <a:p>
            <a:r>
              <a:rPr lang="en-GB" dirty="0"/>
              <a:t>Respond to expressed concerns</a:t>
            </a:r>
          </a:p>
          <a:p>
            <a:endParaRPr lang="en-US" dirty="0"/>
          </a:p>
        </p:txBody>
      </p:sp>
    </p:spTree>
    <p:extLst>
      <p:ext uri="{BB962C8B-B14F-4D97-AF65-F5344CB8AC3E}">
        <p14:creationId xmlns:p14="http://schemas.microsoft.com/office/powerpoint/2010/main" val="8143507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PARTICIPATION &amp; EMPOWERMENT </a:t>
            </a:r>
            <a:endParaRPr lang="en-US" dirty="0"/>
          </a:p>
        </p:txBody>
      </p:sp>
      <p:sp>
        <p:nvSpPr>
          <p:cNvPr id="3" name="Content Placeholder 2"/>
          <p:cNvSpPr>
            <a:spLocks noGrp="1"/>
          </p:cNvSpPr>
          <p:nvPr>
            <p:ph idx="1"/>
          </p:nvPr>
        </p:nvSpPr>
        <p:spPr/>
        <p:txBody>
          <a:bodyPr/>
          <a:lstStyle/>
          <a:p>
            <a:pPr algn="just"/>
            <a:r>
              <a:rPr lang="en-GB" u="sng" dirty="0" smtClean="0"/>
              <a:t>Participation</a:t>
            </a:r>
            <a:r>
              <a:rPr lang="en-GB" dirty="0" smtClean="0"/>
              <a:t>: Allow </a:t>
            </a:r>
            <a:r>
              <a:rPr lang="en-GB" dirty="0"/>
              <a:t>affected populations to play an active role in the decision-making process on issues that affect them and ensure that most vulnerable and marginalised populations are represented. </a:t>
            </a:r>
          </a:p>
          <a:p>
            <a:pPr marL="0" indent="0" algn="just">
              <a:buNone/>
            </a:pPr>
            <a:endParaRPr lang="en-GB" dirty="0"/>
          </a:p>
          <a:p>
            <a:pPr algn="just"/>
            <a:r>
              <a:rPr lang="en-US" u="sng" dirty="0" smtClean="0"/>
              <a:t>Empowerment</a:t>
            </a:r>
            <a:r>
              <a:rPr lang="en-US" dirty="0" smtClean="0"/>
              <a:t>: The </a:t>
            </a:r>
            <a:r>
              <a:rPr lang="en-US" dirty="0"/>
              <a:t>process by which individuals gain the knowledge, resources, and capacities to claim their rights and take action</a:t>
            </a:r>
            <a:r>
              <a:rPr lang="fr-CH" dirty="0"/>
              <a:t>.</a:t>
            </a:r>
          </a:p>
          <a:p>
            <a:pPr algn="just"/>
            <a:endParaRPr lang="fr-CH" dirty="0"/>
          </a:p>
          <a:p>
            <a:endParaRPr lang="en-US" dirty="0"/>
          </a:p>
        </p:txBody>
      </p:sp>
    </p:spTree>
    <p:extLst>
      <p:ext uri="{BB962C8B-B14F-4D97-AF65-F5344CB8AC3E}">
        <p14:creationId xmlns:p14="http://schemas.microsoft.com/office/powerpoint/2010/main" val="20842315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SAFE RESPONSE TO PROTECTION ISSUES</a:t>
            </a:r>
            <a:endParaRPr lang="en-US" dirty="0"/>
          </a:p>
        </p:txBody>
      </p:sp>
      <p:sp>
        <p:nvSpPr>
          <p:cNvPr id="3" name="Content Placeholder 2"/>
          <p:cNvSpPr>
            <a:spLocks noGrp="1"/>
          </p:cNvSpPr>
          <p:nvPr>
            <p:ph idx="1"/>
          </p:nvPr>
        </p:nvSpPr>
        <p:spPr/>
        <p:txBody>
          <a:bodyPr>
            <a:normAutofit/>
          </a:bodyPr>
          <a:lstStyle/>
          <a:p>
            <a:pPr algn="just"/>
            <a:r>
              <a:rPr lang="en-US" dirty="0"/>
              <a:t>Avoiding causing harm should be central to all agency responses </a:t>
            </a:r>
            <a:r>
              <a:rPr lang="en-US" dirty="0" smtClean="0"/>
              <a:t>to allegations </a:t>
            </a:r>
            <a:r>
              <a:rPr lang="en-US" dirty="0"/>
              <a:t>or incidents of abuse.</a:t>
            </a:r>
          </a:p>
          <a:p>
            <a:pPr algn="just"/>
            <a:r>
              <a:rPr lang="en-US" dirty="0" smtClean="0"/>
              <a:t>Agencies </a:t>
            </a:r>
            <a:r>
              <a:rPr lang="en-US" dirty="0"/>
              <a:t>should document referral pathways and contact details </a:t>
            </a:r>
            <a:r>
              <a:rPr lang="en-US" dirty="0" smtClean="0"/>
              <a:t>for specialist </a:t>
            </a:r>
            <a:r>
              <a:rPr lang="en-US" dirty="0"/>
              <a:t>medical, legal, psychosocial and protection services, </a:t>
            </a:r>
            <a:r>
              <a:rPr lang="en-US" dirty="0" smtClean="0"/>
              <a:t>ensuring this </a:t>
            </a:r>
            <a:r>
              <a:rPr lang="en-US" dirty="0"/>
              <a:t>information is regularly updated and available to all staff.</a:t>
            </a:r>
          </a:p>
          <a:p>
            <a:pPr algn="just"/>
            <a:r>
              <a:rPr lang="en-US" dirty="0" smtClean="0"/>
              <a:t>Only </a:t>
            </a:r>
            <a:r>
              <a:rPr lang="en-US" dirty="0"/>
              <a:t>agencies with special mandates or trained human rights </a:t>
            </a:r>
            <a:r>
              <a:rPr lang="en-US" dirty="0" smtClean="0"/>
              <a:t>or protection </a:t>
            </a:r>
            <a:r>
              <a:rPr lang="en-US" dirty="0"/>
              <a:t>monitors should engage in systematic monitoring </a:t>
            </a:r>
            <a:r>
              <a:rPr lang="en-US" dirty="0" smtClean="0"/>
              <a:t>and reporting </a:t>
            </a:r>
            <a:r>
              <a:rPr lang="en-US" dirty="0"/>
              <a:t>of human rights violations.</a:t>
            </a:r>
            <a:endParaRPr lang="en-US" dirty="0"/>
          </a:p>
        </p:txBody>
      </p:sp>
    </p:spTree>
    <p:extLst>
      <p:ext uri="{BB962C8B-B14F-4D97-AF65-F5344CB8AC3E}">
        <p14:creationId xmlns:p14="http://schemas.microsoft.com/office/powerpoint/2010/main" val="965566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PROTECTION RISKS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lgn="just">
              <a:buNone/>
            </a:pPr>
            <a:endParaRPr lang="en-US" dirty="0" smtClean="0"/>
          </a:p>
          <a:p>
            <a:pPr marL="0" indent="0" algn="just">
              <a:buNone/>
            </a:pPr>
            <a:r>
              <a:rPr lang="en-US" dirty="0" smtClean="0"/>
              <a:t>The first step of protection mainstreaming is to identify </a:t>
            </a:r>
            <a:r>
              <a:rPr lang="en-US" dirty="0" smtClean="0"/>
              <a:t>protection risks in your sector / program.</a:t>
            </a:r>
            <a:r>
              <a:rPr lang="en-US" dirty="0" smtClean="0"/>
              <a:t> </a:t>
            </a:r>
            <a:endParaRPr lang="en-US" dirty="0"/>
          </a:p>
        </p:txBody>
      </p:sp>
    </p:spTree>
    <p:extLst>
      <p:ext uri="{BB962C8B-B14F-4D97-AF65-F5344CB8AC3E}">
        <p14:creationId xmlns:p14="http://schemas.microsoft.com/office/powerpoint/2010/main" val="39472550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TAKE ACTION !</a:t>
            </a:r>
            <a:endParaRPr lang="en-US" dirty="0"/>
          </a:p>
        </p:txBody>
      </p:sp>
      <p:sp>
        <p:nvSpPr>
          <p:cNvPr id="3" name="Content Placeholder 2"/>
          <p:cNvSpPr>
            <a:spLocks noGrp="1"/>
          </p:cNvSpPr>
          <p:nvPr>
            <p:ph idx="1"/>
          </p:nvPr>
        </p:nvSpPr>
        <p:spPr/>
        <p:txBody>
          <a:bodyPr/>
          <a:lstStyle/>
          <a:p>
            <a:pPr marL="0" indent="0" algn="just">
              <a:buNone/>
            </a:pPr>
            <a:endParaRPr lang="en-US" dirty="0" smtClean="0"/>
          </a:p>
          <a:p>
            <a:pPr marL="0" indent="0" algn="just">
              <a:buNone/>
            </a:pPr>
            <a:endParaRPr lang="en-US" dirty="0"/>
          </a:p>
          <a:p>
            <a:pPr marL="0" indent="0" algn="just">
              <a:buNone/>
            </a:pPr>
            <a:r>
              <a:rPr lang="en-US" dirty="0" smtClean="0"/>
              <a:t>Present the Checklist that is specific to the sector and encourage participants to use it in their program. </a:t>
            </a:r>
            <a:endParaRPr lang="en-US" dirty="0"/>
          </a:p>
        </p:txBody>
      </p:sp>
    </p:spTree>
    <p:extLst>
      <p:ext uri="{BB962C8B-B14F-4D97-AF65-F5344CB8AC3E}">
        <p14:creationId xmlns:p14="http://schemas.microsoft.com/office/powerpoint/2010/main" val="4172156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MESSAGES</a:t>
            </a:r>
            <a:endParaRPr lang="en-US" dirty="0"/>
          </a:p>
        </p:txBody>
      </p:sp>
      <p:sp>
        <p:nvSpPr>
          <p:cNvPr id="3" name="Content Placeholder 2"/>
          <p:cNvSpPr>
            <a:spLocks noGrp="1"/>
          </p:cNvSpPr>
          <p:nvPr>
            <p:ph idx="1"/>
          </p:nvPr>
        </p:nvSpPr>
        <p:spPr/>
        <p:txBody>
          <a:bodyPr>
            <a:normAutofit/>
          </a:bodyPr>
          <a:lstStyle/>
          <a:p>
            <a:pPr algn="just"/>
            <a:r>
              <a:rPr lang="en-US" dirty="0"/>
              <a:t>Protection mainstreaming enables people to access and enjoy their </a:t>
            </a:r>
            <a:r>
              <a:rPr lang="en-US" dirty="0" smtClean="0"/>
              <a:t>rights within </a:t>
            </a:r>
            <a:r>
              <a:rPr lang="en-US" dirty="0"/>
              <a:t>any sector program</a:t>
            </a:r>
            <a:r>
              <a:rPr lang="en-US" dirty="0" smtClean="0"/>
              <a:t>.</a:t>
            </a:r>
          </a:p>
          <a:p>
            <a:pPr algn="just"/>
            <a:r>
              <a:rPr lang="en-US" dirty="0" smtClean="0"/>
              <a:t>Protection </a:t>
            </a:r>
            <a:r>
              <a:rPr lang="en-US" dirty="0"/>
              <a:t>mainstreaming is </a:t>
            </a:r>
            <a:r>
              <a:rPr lang="en-US" dirty="0" smtClean="0"/>
              <a:t>defined </a:t>
            </a:r>
            <a:r>
              <a:rPr lang="en-US" dirty="0"/>
              <a:t>as: “The process of </a:t>
            </a:r>
            <a:r>
              <a:rPr lang="en-US" dirty="0" smtClean="0"/>
              <a:t>incorporating protection </a:t>
            </a:r>
            <a:r>
              <a:rPr lang="en-US" dirty="0"/>
              <a:t>principles and promoting meaningful access, safety </a:t>
            </a:r>
            <a:r>
              <a:rPr lang="en-US" dirty="0" smtClean="0"/>
              <a:t>and dignity </a:t>
            </a:r>
            <a:r>
              <a:rPr lang="en-US" dirty="0"/>
              <a:t>in humanitarian aid.”</a:t>
            </a:r>
          </a:p>
          <a:p>
            <a:pPr algn="just"/>
            <a:r>
              <a:rPr lang="en-US" dirty="0" smtClean="0"/>
              <a:t>There </a:t>
            </a:r>
            <a:r>
              <a:rPr lang="en-US" dirty="0"/>
              <a:t>are four key elements of protection mainstreaming: </a:t>
            </a:r>
            <a:r>
              <a:rPr lang="en-US" dirty="0" smtClean="0"/>
              <a:t>Prioritize Safety and </a:t>
            </a:r>
            <a:r>
              <a:rPr lang="en-US" dirty="0"/>
              <a:t>D</a:t>
            </a:r>
            <a:r>
              <a:rPr lang="en-US" dirty="0" smtClean="0"/>
              <a:t>ignity </a:t>
            </a:r>
            <a:r>
              <a:rPr lang="en-US" dirty="0"/>
              <a:t>and </a:t>
            </a:r>
            <a:r>
              <a:rPr lang="en-US" dirty="0" smtClean="0"/>
              <a:t>Avoid </a:t>
            </a:r>
            <a:r>
              <a:rPr lang="en-US" dirty="0"/>
              <a:t>C</a:t>
            </a:r>
            <a:r>
              <a:rPr lang="en-US" dirty="0" smtClean="0"/>
              <a:t>ausing </a:t>
            </a:r>
            <a:r>
              <a:rPr lang="en-US" dirty="0"/>
              <a:t>H</a:t>
            </a:r>
            <a:r>
              <a:rPr lang="en-US" dirty="0" smtClean="0"/>
              <a:t>arm</a:t>
            </a:r>
            <a:r>
              <a:rPr lang="en-US" dirty="0"/>
              <a:t>; Meaningful Access; Accountability</a:t>
            </a:r>
            <a:r>
              <a:rPr lang="en-US" dirty="0" smtClean="0"/>
              <a:t>; and </a:t>
            </a:r>
            <a:r>
              <a:rPr lang="en-US" dirty="0"/>
              <a:t>Participation and Empowerment.</a:t>
            </a:r>
          </a:p>
        </p:txBody>
      </p:sp>
    </p:spTree>
    <p:extLst>
      <p:ext uri="{BB962C8B-B14F-4D97-AF65-F5344CB8AC3E}">
        <p14:creationId xmlns:p14="http://schemas.microsoft.com/office/powerpoint/2010/main" val="690905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GROUP EXERCISE</a:t>
            </a:r>
            <a:endParaRPr lang="en-US" dirty="0"/>
          </a:p>
        </p:txBody>
      </p:sp>
      <p:sp>
        <p:nvSpPr>
          <p:cNvPr id="3" name="Content Placeholder 2"/>
          <p:cNvSpPr>
            <a:spLocks noGrp="1"/>
          </p:cNvSpPr>
          <p:nvPr>
            <p:ph idx="1"/>
          </p:nvPr>
        </p:nvSpPr>
        <p:spPr/>
        <p:txBody>
          <a:bodyPr/>
          <a:lstStyle/>
          <a:p>
            <a:r>
              <a:rPr lang="en-US" dirty="0" smtClean="0"/>
              <a:t>What is protection? </a:t>
            </a:r>
            <a:endParaRPr lang="en-US" dirty="0"/>
          </a:p>
          <a:p>
            <a:r>
              <a:rPr lang="en-US" dirty="0"/>
              <a:t>Take three minutes to write your definition of </a:t>
            </a:r>
            <a:r>
              <a:rPr lang="en-US" u="sng" dirty="0"/>
              <a:t>Protection</a:t>
            </a:r>
            <a:r>
              <a:rPr lang="en-US" dirty="0"/>
              <a:t>. You can work in pairs</a:t>
            </a:r>
            <a:r>
              <a:rPr lang="en-US" dirty="0" smtClean="0"/>
              <a:t>.</a:t>
            </a:r>
          </a:p>
        </p:txBody>
      </p:sp>
    </p:spTree>
    <p:extLst>
      <p:ext uri="{BB962C8B-B14F-4D97-AF65-F5344CB8AC3E}">
        <p14:creationId xmlns:p14="http://schemas.microsoft.com/office/powerpoint/2010/main" val="2462742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PROTECTION</a:t>
            </a:r>
            <a:endParaRPr lang="en-US" dirty="0"/>
          </a:p>
        </p:txBody>
      </p:sp>
      <p:sp>
        <p:nvSpPr>
          <p:cNvPr id="3" name="Content Placeholder 2"/>
          <p:cNvSpPr>
            <a:spLocks noGrp="1"/>
          </p:cNvSpPr>
          <p:nvPr>
            <p:ph idx="1"/>
          </p:nvPr>
        </p:nvSpPr>
        <p:spPr/>
        <p:txBody>
          <a:bodyPr>
            <a:normAutofit/>
          </a:bodyPr>
          <a:lstStyle/>
          <a:p>
            <a:pPr algn="just"/>
            <a:endParaRPr lang="en-US" dirty="0" smtClean="0">
              <a:solidFill>
                <a:schemeClr val="tx1"/>
              </a:solidFill>
            </a:endParaRPr>
          </a:p>
          <a:p>
            <a:pPr marL="0" indent="0" algn="just">
              <a:buNone/>
            </a:pPr>
            <a:endParaRPr lang="en-US" dirty="0" smtClean="0">
              <a:solidFill>
                <a:schemeClr val="tx1"/>
              </a:solidFill>
            </a:endParaRPr>
          </a:p>
          <a:p>
            <a:pPr marL="0" indent="0" algn="just">
              <a:buNone/>
            </a:pPr>
            <a:r>
              <a:rPr lang="en-US" dirty="0" smtClean="0"/>
              <a:t>“</a:t>
            </a:r>
            <a:r>
              <a:rPr lang="en-US" dirty="0">
                <a:solidFill>
                  <a:schemeClr val="accent1"/>
                </a:solidFill>
              </a:rPr>
              <a:t>All activities </a:t>
            </a:r>
            <a:r>
              <a:rPr lang="en-US" dirty="0"/>
              <a:t>aimed at obtaining full respect for the </a:t>
            </a:r>
            <a:r>
              <a:rPr lang="en-US" dirty="0">
                <a:solidFill>
                  <a:schemeClr val="accent1"/>
                </a:solidFill>
              </a:rPr>
              <a:t>rights </a:t>
            </a:r>
            <a:r>
              <a:rPr lang="en-US" dirty="0"/>
              <a:t>of the individual in accordance with the </a:t>
            </a:r>
            <a:r>
              <a:rPr lang="en-US" dirty="0" smtClean="0"/>
              <a:t>letter and </a:t>
            </a:r>
            <a:r>
              <a:rPr lang="en-US" dirty="0"/>
              <a:t>spirit of the relevant bodies of </a:t>
            </a:r>
            <a:r>
              <a:rPr lang="en-US" dirty="0">
                <a:solidFill>
                  <a:schemeClr val="accent1"/>
                </a:solidFill>
              </a:rPr>
              <a:t>law</a:t>
            </a:r>
            <a:r>
              <a:rPr lang="en-US" dirty="0"/>
              <a:t> (i.e., human rights law, international humanitarian law, </a:t>
            </a:r>
            <a:r>
              <a:rPr lang="en-US" dirty="0" smtClean="0"/>
              <a:t>refugee law).”</a:t>
            </a:r>
          </a:p>
          <a:p>
            <a:pPr marL="0" indent="0" algn="just">
              <a:buNone/>
            </a:pPr>
            <a:endParaRPr lang="en-US" sz="1800" dirty="0" smtClean="0">
              <a:solidFill>
                <a:schemeClr val="accent1"/>
              </a:solidFill>
            </a:endParaRPr>
          </a:p>
          <a:p>
            <a:pPr marL="0" indent="0" algn="r">
              <a:buNone/>
            </a:pPr>
            <a:r>
              <a:rPr lang="en-US" sz="1800" dirty="0" smtClean="0">
                <a:solidFill>
                  <a:schemeClr val="accent1"/>
                </a:solidFill>
              </a:rPr>
              <a:t>				</a:t>
            </a:r>
            <a:r>
              <a:rPr lang="en-US" sz="1800" dirty="0" smtClean="0">
                <a:solidFill>
                  <a:schemeClr val="bg2">
                    <a:lumMod val="75000"/>
                  </a:schemeClr>
                </a:solidFill>
              </a:rPr>
              <a:t>Inter-Agency Standing Committee (IASC, 1999)</a:t>
            </a:r>
          </a:p>
          <a:p>
            <a:pPr algn="just"/>
            <a:endParaRPr lang="en-GB" sz="1800" dirty="0" smtClean="0">
              <a:solidFill>
                <a:schemeClr val="bg2">
                  <a:lumMod val="75000"/>
                </a:schemeClr>
              </a:solidFill>
            </a:endParaRPr>
          </a:p>
          <a:p>
            <a:endParaRPr lang="en-US" dirty="0"/>
          </a:p>
        </p:txBody>
      </p:sp>
    </p:spTree>
    <p:extLst>
      <p:ext uri="{BB962C8B-B14F-4D97-AF65-F5344CB8AC3E}">
        <p14:creationId xmlns:p14="http://schemas.microsoft.com/office/powerpoint/2010/main" val="309914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HUMAN RIGHTS </a:t>
            </a:r>
            <a:endParaRPr lang="en-US" dirty="0"/>
          </a:p>
        </p:txBody>
      </p:sp>
      <p:sp>
        <p:nvSpPr>
          <p:cNvPr id="3" name="Content Placeholder 2"/>
          <p:cNvSpPr>
            <a:spLocks noGrp="1"/>
          </p:cNvSpPr>
          <p:nvPr>
            <p:ph idx="1"/>
          </p:nvPr>
        </p:nvSpPr>
        <p:spPr/>
        <p:txBody>
          <a:bodyPr/>
          <a:lstStyle/>
          <a:p>
            <a:r>
              <a:rPr lang="en-US" dirty="0"/>
              <a:t>What makes us human? </a:t>
            </a:r>
            <a:r>
              <a:rPr lang="en-US" dirty="0" smtClean="0"/>
              <a:t>What do we need to be human?</a:t>
            </a:r>
            <a:endParaRPr lang="en-US" dirty="0"/>
          </a:p>
          <a:p>
            <a:pPr marL="0" indent="0">
              <a:buNone/>
            </a:pPr>
            <a:endParaRPr lang="en-US" dirty="0"/>
          </a:p>
          <a:p>
            <a:r>
              <a:rPr lang="en-US" dirty="0"/>
              <a:t>The combination of body, mind and soul</a:t>
            </a:r>
            <a:r>
              <a:rPr lang="en-US" dirty="0" smtClean="0"/>
              <a:t>.</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349679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IS RESPONSIBLE FOR PROTECTION? </a:t>
            </a:r>
            <a:endParaRPr lang="en-US" dirty="0"/>
          </a:p>
        </p:txBody>
      </p:sp>
      <p:sp>
        <p:nvSpPr>
          <p:cNvPr id="3" name="Content Placeholder 2"/>
          <p:cNvSpPr>
            <a:spLocks noGrp="1"/>
          </p:cNvSpPr>
          <p:nvPr>
            <p:ph idx="1"/>
          </p:nvPr>
        </p:nvSpPr>
        <p:spPr/>
        <p:txBody>
          <a:bodyPr/>
          <a:lstStyle/>
          <a:p>
            <a:r>
              <a:rPr lang="en-US" dirty="0" smtClean="0">
                <a:solidFill>
                  <a:schemeClr val="tx1"/>
                </a:solidFill>
              </a:rPr>
              <a:t>States (including armed groups)</a:t>
            </a:r>
          </a:p>
          <a:p>
            <a:r>
              <a:rPr lang="en-US" dirty="0">
                <a:solidFill>
                  <a:schemeClr val="tx1"/>
                </a:solidFill>
              </a:rPr>
              <a:t>U</a:t>
            </a:r>
            <a:r>
              <a:rPr lang="en-US" dirty="0" smtClean="0">
                <a:solidFill>
                  <a:schemeClr val="tx1"/>
                </a:solidFill>
              </a:rPr>
              <a:t>N agencies with a protection mandate</a:t>
            </a:r>
          </a:p>
          <a:p>
            <a:r>
              <a:rPr lang="en-US" dirty="0" smtClean="0">
                <a:solidFill>
                  <a:schemeClr val="tx1"/>
                </a:solidFill>
              </a:rPr>
              <a:t>ICRC</a:t>
            </a:r>
          </a:p>
          <a:p>
            <a:r>
              <a:rPr lang="en-US" dirty="0" smtClean="0">
                <a:solidFill>
                  <a:schemeClr val="tx1"/>
                </a:solidFill>
              </a:rPr>
              <a:t>NGOs with protection programs </a:t>
            </a:r>
          </a:p>
          <a:p>
            <a:r>
              <a:rPr lang="en-US" dirty="0" smtClean="0">
                <a:solidFill>
                  <a:schemeClr val="tx1"/>
                </a:solidFill>
              </a:rPr>
              <a:t>Civil-Society Organizations </a:t>
            </a:r>
          </a:p>
          <a:p>
            <a:r>
              <a:rPr lang="en-US" dirty="0" smtClean="0">
                <a:solidFill>
                  <a:schemeClr val="tx1"/>
                </a:solidFill>
              </a:rPr>
              <a:t>Communities </a:t>
            </a:r>
          </a:p>
          <a:p>
            <a:r>
              <a:rPr lang="en-US" dirty="0" smtClean="0">
                <a:solidFill>
                  <a:schemeClr val="tx1"/>
                </a:solidFill>
              </a:rPr>
              <a:t>Individuals </a:t>
            </a:r>
          </a:p>
          <a:p>
            <a:endParaRPr lang="en-US" dirty="0" smtClean="0"/>
          </a:p>
          <a:p>
            <a:endParaRPr lang="en-US" dirty="0"/>
          </a:p>
        </p:txBody>
      </p:sp>
    </p:spTree>
    <p:extLst>
      <p:ext uri="{BB962C8B-B14F-4D97-AF65-F5344CB8AC3E}">
        <p14:creationId xmlns:p14="http://schemas.microsoft.com/office/powerpoint/2010/main" val="353639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Sebastian, A Child Displaced and Disabled by the 2010 Haitian Earthquate - Port-au-Prince, Haiti (Photo Credit - CBM Shelley).JPG"/>
          <p:cNvPicPr>
            <a:picLocks/>
          </p:cNvPicPr>
          <p:nvPr/>
        </p:nvPicPr>
        <p:blipFill>
          <a:blip r:embed="rId3" cstate="email"/>
          <a:stretch>
            <a:fillRect/>
          </a:stretch>
        </p:blipFill>
        <p:spPr>
          <a:xfrm>
            <a:off x="1591733" y="118533"/>
            <a:ext cx="9313334" cy="6519333"/>
          </a:xfrm>
          <a:prstGeom prst="rect">
            <a:avLst/>
          </a:prstGeom>
        </p:spPr>
      </p:pic>
    </p:spTree>
    <p:extLst>
      <p:ext uri="{BB962C8B-B14F-4D97-AF65-F5344CB8AC3E}">
        <p14:creationId xmlns:p14="http://schemas.microsoft.com/office/powerpoint/2010/main" val="22486509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PROTECTION MAINSTREAMING</a:t>
            </a:r>
            <a:endParaRPr lang="en-US" dirty="0"/>
          </a:p>
        </p:txBody>
      </p:sp>
      <p:sp>
        <p:nvSpPr>
          <p:cNvPr id="3" name="Content Placeholder 2"/>
          <p:cNvSpPr>
            <a:spLocks noGrp="1"/>
          </p:cNvSpPr>
          <p:nvPr>
            <p:ph idx="1"/>
          </p:nvPr>
        </p:nvSpPr>
        <p:spPr/>
        <p:txBody>
          <a:bodyPr/>
          <a:lstStyle/>
          <a:p>
            <a:pPr marL="0" indent="0" algn="just">
              <a:buNone/>
            </a:pPr>
            <a:endParaRPr lang="en-GB" altLang="ja-JP" sz="2000" dirty="0" smtClean="0">
              <a:solidFill>
                <a:schemeClr val="tx1"/>
              </a:solidFill>
            </a:endParaRPr>
          </a:p>
          <a:p>
            <a:pPr marL="0" indent="0" algn="just">
              <a:buNone/>
            </a:pPr>
            <a:endParaRPr lang="en-US" altLang="ja-JP" dirty="0" smtClean="0"/>
          </a:p>
          <a:p>
            <a:pPr marL="0" indent="0" algn="just">
              <a:buNone/>
            </a:pPr>
            <a:r>
              <a:rPr lang="en-US" altLang="ja-JP" dirty="0" smtClean="0"/>
              <a:t>The </a:t>
            </a:r>
            <a:r>
              <a:rPr lang="en-US" altLang="ja-JP" dirty="0">
                <a:solidFill>
                  <a:schemeClr val="accent1"/>
                </a:solidFill>
              </a:rPr>
              <a:t>process </a:t>
            </a:r>
            <a:r>
              <a:rPr lang="en-US" altLang="ja-JP" dirty="0"/>
              <a:t>of incorporating </a:t>
            </a:r>
            <a:r>
              <a:rPr lang="en-US" altLang="ja-JP" dirty="0">
                <a:solidFill>
                  <a:schemeClr val="accent1"/>
                </a:solidFill>
              </a:rPr>
              <a:t>protection principles </a:t>
            </a:r>
            <a:r>
              <a:rPr lang="en-US" altLang="ja-JP" dirty="0"/>
              <a:t>and promoting meaningful access, safety and dignity </a:t>
            </a:r>
            <a:r>
              <a:rPr lang="en-US" altLang="ja-JP" dirty="0">
                <a:solidFill>
                  <a:schemeClr val="accent1"/>
                </a:solidFill>
              </a:rPr>
              <a:t>in humanitarian aid</a:t>
            </a:r>
            <a:r>
              <a:rPr lang="en-US" altLang="ja-JP" dirty="0"/>
              <a:t>. </a:t>
            </a:r>
          </a:p>
          <a:p>
            <a:pPr algn="just">
              <a:buFont typeface="Wingdings" panose="05000000000000000000" pitchFamily="2" charset="2"/>
              <a:buChar char="Ø"/>
            </a:pPr>
            <a:endParaRPr lang="en-US" altLang="ja-JP" sz="2000" dirty="0" smtClean="0">
              <a:solidFill>
                <a:schemeClr val="tx1"/>
              </a:solidFill>
            </a:endParaRPr>
          </a:p>
          <a:p>
            <a:pPr algn="just">
              <a:buFont typeface="Wingdings" panose="05000000000000000000" pitchFamily="2" charset="2"/>
              <a:buChar char="Ø"/>
            </a:pPr>
            <a:endParaRPr lang="en-GB" sz="2000" dirty="0" smtClean="0">
              <a:solidFill>
                <a:schemeClr val="tx1"/>
              </a:solidFill>
            </a:endParaRPr>
          </a:p>
          <a:p>
            <a:pPr algn="just">
              <a:buFont typeface="Wingdings" panose="05000000000000000000" pitchFamily="2" charset="2"/>
              <a:buChar char="Ø"/>
            </a:pPr>
            <a:endParaRPr lang="en-GB" sz="2000" dirty="0" smtClean="0">
              <a:solidFill>
                <a:schemeClr val="tx1"/>
              </a:solidFill>
            </a:endParaRPr>
          </a:p>
          <a:p>
            <a:pPr marL="0" indent="0" algn="r">
              <a:buNone/>
            </a:pPr>
            <a:r>
              <a:rPr lang="en-GB" sz="2000" dirty="0" smtClean="0">
                <a:solidFill>
                  <a:schemeClr val="bg2">
                    <a:lumMod val="75000"/>
                  </a:schemeClr>
                </a:solidFill>
              </a:rPr>
              <a:t>						GPC Brief on Protection Mainstreaming </a:t>
            </a:r>
          </a:p>
          <a:p>
            <a:endParaRPr lang="en-US" dirty="0"/>
          </a:p>
        </p:txBody>
      </p:sp>
    </p:spTree>
    <p:extLst>
      <p:ext uri="{BB962C8B-B14F-4D97-AF65-F5344CB8AC3E}">
        <p14:creationId xmlns:p14="http://schemas.microsoft.com/office/powerpoint/2010/main" val="1671504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APPLICABILITY </a:t>
            </a:r>
            <a:endParaRPr lang="en-US" dirty="0"/>
          </a:p>
        </p:txBody>
      </p:sp>
      <p:sp>
        <p:nvSpPr>
          <p:cNvPr id="3" name="Content Placeholder 2"/>
          <p:cNvSpPr>
            <a:spLocks noGrp="1"/>
          </p:cNvSpPr>
          <p:nvPr>
            <p:ph idx="1"/>
          </p:nvPr>
        </p:nvSpPr>
        <p:spPr/>
        <p:txBody>
          <a:bodyPr/>
          <a:lstStyle/>
          <a:p>
            <a:r>
              <a:rPr lang="en-GB" dirty="0" smtClean="0">
                <a:solidFill>
                  <a:schemeClr val="tx1"/>
                </a:solidFill>
              </a:rPr>
              <a:t>All humanitarian sectors</a:t>
            </a:r>
          </a:p>
          <a:p>
            <a:endParaRPr lang="en-GB" dirty="0" smtClean="0">
              <a:solidFill>
                <a:schemeClr val="tx1"/>
              </a:solidFill>
            </a:endParaRPr>
          </a:p>
          <a:p>
            <a:pPr algn="just"/>
            <a:r>
              <a:rPr lang="en-GB" dirty="0" smtClean="0">
                <a:solidFill>
                  <a:schemeClr val="tx1"/>
                </a:solidFill>
              </a:rPr>
              <a:t>All humanitarian actors </a:t>
            </a:r>
          </a:p>
          <a:p>
            <a:pPr marL="0" indent="0">
              <a:buNone/>
            </a:pPr>
            <a:endParaRPr lang="en-GB" dirty="0" smtClean="0">
              <a:solidFill>
                <a:schemeClr val="tx1"/>
              </a:solidFill>
            </a:endParaRPr>
          </a:p>
          <a:p>
            <a:r>
              <a:rPr lang="en-GB" dirty="0" smtClean="0">
                <a:solidFill>
                  <a:schemeClr val="tx1"/>
                </a:solidFill>
              </a:rPr>
              <a:t>Always and everywhere</a:t>
            </a:r>
          </a:p>
          <a:p>
            <a:pPr algn="just"/>
            <a:endParaRPr lang="en-GB" dirty="0" smtClean="0">
              <a:solidFill>
                <a:schemeClr val="tx1"/>
              </a:solidFill>
            </a:endParaRPr>
          </a:p>
          <a:p>
            <a:pPr algn="just"/>
            <a:r>
              <a:rPr lang="en-GB" dirty="0" smtClean="0">
                <a:solidFill>
                  <a:schemeClr val="tx1"/>
                </a:solidFill>
              </a:rPr>
              <a:t>Throughout all phases of the program cycle</a:t>
            </a:r>
          </a:p>
          <a:p>
            <a:pPr marL="0" indent="0">
              <a:buNone/>
            </a:pPr>
            <a:endParaRPr lang="en-US" dirty="0"/>
          </a:p>
        </p:txBody>
      </p:sp>
    </p:spTree>
    <p:extLst>
      <p:ext uri="{BB962C8B-B14F-4D97-AF65-F5344CB8AC3E}">
        <p14:creationId xmlns:p14="http://schemas.microsoft.com/office/powerpoint/2010/main" val="2561754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Presentation - Training on Protection Mainstreaming (4 hours)</Template>
  <TotalTime>14</TotalTime>
  <Words>2131</Words>
  <Application>Microsoft Office PowerPoint</Application>
  <PresentationFormat>Widescreen</PresentationFormat>
  <Paragraphs>247</Paragraphs>
  <Slides>26</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ＭＳ Ｐゴシック</vt:lpstr>
      <vt:lpstr>Arial</vt:lpstr>
      <vt:lpstr>Calibri</vt:lpstr>
      <vt:lpstr>Calibri Light</vt:lpstr>
      <vt:lpstr>Wingdings</vt:lpstr>
      <vt:lpstr>Office Theme</vt:lpstr>
      <vt:lpstr>PROTECTION MAINSTREAMING</vt:lpstr>
      <vt:lpstr>OBJECTIVES</vt:lpstr>
      <vt:lpstr>GROUP EXERCISE</vt:lpstr>
      <vt:lpstr>PROTECTION</vt:lpstr>
      <vt:lpstr>HUMAN RIGHTS </vt:lpstr>
      <vt:lpstr>WHO IS RESPONSIBLE FOR PROTECTION? </vt:lpstr>
      <vt:lpstr>PowerPoint Presentation</vt:lpstr>
      <vt:lpstr>PROTECTION MAINSTREAMING</vt:lpstr>
      <vt:lpstr>APPLICABILITY </vt:lpstr>
      <vt:lpstr>WHAT SHOULD YOU THINK OF ? </vt:lpstr>
      <vt:lpstr>KEY MESSAGE </vt:lpstr>
      <vt:lpstr>FOUR KEY ELEMENTS OF  PROTECTION MAINSTREAMING</vt:lpstr>
      <vt:lpstr>SAFETY &amp; DIGNITY </vt:lpstr>
      <vt:lpstr>AVOID CAUSING HARM</vt:lpstr>
      <vt:lpstr>MEANINGFUL ACCESS</vt:lpstr>
      <vt:lpstr>WITHOUT BARRIERS</vt:lpstr>
      <vt:lpstr>WHAT CAN YOU DO TO ENSURE MEANINGFUL ACCESS?</vt:lpstr>
      <vt:lpstr>AGD APPROACH</vt:lpstr>
      <vt:lpstr>VULNERABLE GROUPS</vt:lpstr>
      <vt:lpstr>ACCOUNTABILITY</vt:lpstr>
      <vt:lpstr>IASC FIVE COMMITMENTS ON ACCOUNTABILITY</vt:lpstr>
      <vt:lpstr>PARTICIPATION &amp; EMPOWERMENT </vt:lpstr>
      <vt:lpstr>SAFE RESPONSE TO PROTECTION ISSUES</vt:lpstr>
      <vt:lpstr>PROTECTION RISKS </vt:lpstr>
      <vt:lpstr>TAKE ACTION !</vt:lpstr>
      <vt:lpstr>KEY MESSAGES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MAINSTREAMING</dc:title>
  <dc:creator>Marie Dozin</dc:creator>
  <cp:lastModifiedBy>Marie Dozin</cp:lastModifiedBy>
  <cp:revision>2</cp:revision>
  <dcterms:created xsi:type="dcterms:W3CDTF">2017-05-10T14:07:07Z</dcterms:created>
  <dcterms:modified xsi:type="dcterms:W3CDTF">2017-05-10T14:21:50Z</dcterms:modified>
</cp:coreProperties>
</file>