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357" r:id="rId2"/>
    <p:sldId id="492" r:id="rId3"/>
    <p:sldId id="493" r:id="rId4"/>
    <p:sldId id="494" r:id="rId5"/>
    <p:sldId id="496" r:id="rId6"/>
    <p:sldId id="497" r:id="rId7"/>
  </p:sldIdLst>
  <p:sldSz cx="9144000" cy="6858000" type="screen4x3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740"/>
    <a:srgbClr val="0000CC"/>
    <a:srgbClr val="8DC63F"/>
    <a:srgbClr val="A294C8"/>
    <a:srgbClr val="FFC000"/>
    <a:srgbClr val="CDE6AC"/>
    <a:srgbClr val="D0E3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40" autoAdjust="0"/>
    <p:restoredTop sz="93663" autoAdjust="0"/>
  </p:normalViewPr>
  <p:slideViewPr>
    <p:cSldViewPr>
      <p:cViewPr varScale="1">
        <p:scale>
          <a:sx n="67" d="100"/>
          <a:sy n="67" d="100"/>
        </p:scale>
        <p:origin x="135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54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3" d="100"/>
        <a:sy n="93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1986" y="-102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robertson\Documents\Myanmar2\aug5estimate.csv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693763963385965E-2"/>
          <c:y val="2.4774774774774775E-2"/>
          <c:w val="0.92675628365705032"/>
          <c:h val="0.844204085975739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aug5estimate!$E$1</c:f>
              <c:strCache>
                <c:ptCount val="1"/>
                <c:pt idx="0">
                  <c:v>popAffec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aug5estimate!$C$2:$C$91</c:f>
              <c:strCache>
                <c:ptCount val="90"/>
                <c:pt idx="0">
                  <c:v>Kale</c:v>
                </c:pt>
                <c:pt idx="1">
                  <c:v>Buthidaung</c:v>
                </c:pt>
                <c:pt idx="2">
                  <c:v>Bago</c:v>
                </c:pt>
                <c:pt idx="3">
                  <c:v>Pwintbyu</c:v>
                </c:pt>
                <c:pt idx="4">
                  <c:v>Ann</c:v>
                </c:pt>
                <c:pt idx="5">
                  <c:v>Kawlin</c:v>
                </c:pt>
                <c:pt idx="6">
                  <c:v>Shwedaung</c:v>
                </c:pt>
                <c:pt idx="7">
                  <c:v>Wetlet</c:v>
                </c:pt>
                <c:pt idx="8">
                  <c:v>Sagaing</c:v>
                </c:pt>
                <c:pt idx="9">
                  <c:v>Kanbalu</c:v>
                </c:pt>
                <c:pt idx="10">
                  <c:v>Nyaung-U</c:v>
                </c:pt>
                <c:pt idx="11">
                  <c:v>Sidoktaya</c:v>
                </c:pt>
                <c:pt idx="12">
                  <c:v>Mindat</c:v>
                </c:pt>
                <c:pt idx="13">
                  <c:v>Indaw</c:v>
                </c:pt>
                <c:pt idx="14">
                  <c:v>Monyo</c:v>
                </c:pt>
                <c:pt idx="15">
                  <c:v>Mrauk-U</c:v>
                </c:pt>
                <c:pt idx="16">
                  <c:v>Budalin</c:v>
                </c:pt>
                <c:pt idx="17">
                  <c:v>Mogaung</c:v>
                </c:pt>
                <c:pt idx="18">
                  <c:v>Ye-U</c:v>
                </c:pt>
                <c:pt idx="19">
                  <c:v>Hpa-An</c:v>
                </c:pt>
                <c:pt idx="20">
                  <c:v>Hakha</c:v>
                </c:pt>
                <c:pt idx="21">
                  <c:v>Kyunhla</c:v>
                </c:pt>
                <c:pt idx="22">
                  <c:v>Minbya</c:v>
                </c:pt>
                <c:pt idx="23">
                  <c:v>Kyauktaw</c:v>
                </c:pt>
                <c:pt idx="24">
                  <c:v>Pyay</c:v>
                </c:pt>
                <c:pt idx="25">
                  <c:v>Shwegyin</c:v>
                </c:pt>
                <c:pt idx="26">
                  <c:v>Mongmit</c:v>
                </c:pt>
                <c:pt idx="27">
                  <c:v>Kalaw</c:v>
                </c:pt>
                <c:pt idx="28">
                  <c:v>Ayadaw</c:v>
                </c:pt>
                <c:pt idx="29">
                  <c:v>Ingapu</c:v>
                </c:pt>
                <c:pt idx="30">
                  <c:v>Bilin</c:v>
                </c:pt>
                <c:pt idx="31">
                  <c:v>Myebon</c:v>
                </c:pt>
                <c:pt idx="32">
                  <c:v>Pauktaw</c:v>
                </c:pt>
                <c:pt idx="33">
                  <c:v>Ponnagyun</c:v>
                </c:pt>
                <c:pt idx="34">
                  <c:v>Nyaunglebin</c:v>
                </c:pt>
                <c:pt idx="35">
                  <c:v>Maungdaw</c:v>
                </c:pt>
                <c:pt idx="36">
                  <c:v>Monywa</c:v>
                </c:pt>
                <c:pt idx="37">
                  <c:v>Padaung</c:v>
                </c:pt>
                <c:pt idx="38">
                  <c:v>Salin</c:v>
                </c:pt>
                <c:pt idx="39">
                  <c:v>Homalin</c:v>
                </c:pt>
                <c:pt idx="40">
                  <c:v>Sittwe</c:v>
                </c:pt>
                <c:pt idx="41">
                  <c:v>Mohnyin</c:v>
                </c:pt>
                <c:pt idx="42">
                  <c:v>Paletwa</c:v>
                </c:pt>
                <c:pt idx="43">
                  <c:v>Gyobingauk</c:v>
                </c:pt>
                <c:pt idx="44">
                  <c:v>Zalun</c:v>
                </c:pt>
                <c:pt idx="45">
                  <c:v>Hlegu</c:v>
                </c:pt>
                <c:pt idx="46">
                  <c:v>Kalewa</c:v>
                </c:pt>
                <c:pt idx="47">
                  <c:v>Danubyu</c:v>
                </c:pt>
                <c:pt idx="48">
                  <c:v>Okpho</c:v>
                </c:pt>
                <c:pt idx="49">
                  <c:v>Hlaingbwe</c:v>
                </c:pt>
                <c:pt idx="50">
                  <c:v>Kyaikto</c:v>
                </c:pt>
                <c:pt idx="51">
                  <c:v>Shwepyithar</c:v>
                </c:pt>
                <c:pt idx="52">
                  <c:v>Samee</c:v>
                </c:pt>
                <c:pt idx="53">
                  <c:v>Kawa</c:v>
                </c:pt>
                <c:pt idx="54">
                  <c:v>Kyangin</c:v>
                </c:pt>
                <c:pt idx="55">
                  <c:v>Thaton</c:v>
                </c:pt>
                <c:pt idx="56">
                  <c:v>Nattalin</c:v>
                </c:pt>
                <c:pt idx="57">
                  <c:v>Thandwe</c:v>
                </c:pt>
                <c:pt idx="58">
                  <c:v>Kyaukkyi</c:v>
                </c:pt>
                <c:pt idx="59">
                  <c:v>Khin-U</c:v>
                </c:pt>
                <c:pt idx="60">
                  <c:v>Myaungmya</c:v>
                </c:pt>
                <c:pt idx="61">
                  <c:v>Minhla</c:v>
                </c:pt>
                <c:pt idx="62">
                  <c:v>Tonzang</c:v>
                </c:pt>
                <c:pt idx="63">
                  <c:v>Myanaung</c:v>
                </c:pt>
                <c:pt idx="64">
                  <c:v>Thabeikkyin</c:v>
                </c:pt>
                <c:pt idx="65">
                  <c:v>Toungup</c:v>
                </c:pt>
                <c:pt idx="66">
                  <c:v>Mogoke</c:v>
                </c:pt>
                <c:pt idx="67">
                  <c:v>Magway</c:v>
                </c:pt>
                <c:pt idx="68">
                  <c:v>Hmawbi</c:v>
                </c:pt>
                <c:pt idx="69">
                  <c:v>Hinthada</c:v>
                </c:pt>
                <c:pt idx="70">
                  <c:v>Hpakant</c:v>
                </c:pt>
                <c:pt idx="71">
                  <c:v>Mingin</c:v>
                </c:pt>
                <c:pt idx="72">
                  <c:v>Myinmu</c:v>
                </c:pt>
                <c:pt idx="73">
                  <c:v>Tedim</c:v>
                </c:pt>
                <c:pt idx="74">
                  <c:v>Tigyaing</c:v>
                </c:pt>
                <c:pt idx="75">
                  <c:v>Dagon Myothit (East)</c:v>
                </c:pt>
                <c:pt idx="76">
                  <c:v>Singu</c:v>
                </c:pt>
                <c:pt idx="77">
                  <c:v>Munaung</c:v>
                </c:pt>
                <c:pt idx="78">
                  <c:v>Kani</c:v>
                </c:pt>
                <c:pt idx="79">
                  <c:v>Hsipaw</c:v>
                </c:pt>
                <c:pt idx="80">
                  <c:v>Thayarwady</c:v>
                </c:pt>
                <c:pt idx="81">
                  <c:v>Hpapun</c:v>
                </c:pt>
                <c:pt idx="82">
                  <c:v>Matupi</c:v>
                </c:pt>
                <c:pt idx="83">
                  <c:v>Mawlaik</c:v>
                </c:pt>
                <c:pt idx="84">
                  <c:v>Gwa</c:v>
                </c:pt>
                <c:pt idx="85">
                  <c:v>Gangaw</c:v>
                </c:pt>
                <c:pt idx="86">
                  <c:v>Tangyan</c:v>
                </c:pt>
                <c:pt idx="87">
                  <c:v>Kyaukpyu</c:v>
                </c:pt>
                <c:pt idx="88">
                  <c:v>Rathedaung</c:v>
                </c:pt>
                <c:pt idx="89">
                  <c:v>Saw</c:v>
                </c:pt>
              </c:strCache>
            </c:strRef>
          </c:cat>
          <c:val>
            <c:numRef>
              <c:f>aug5estimate!$E$2:$E$91</c:f>
              <c:numCache>
                <c:formatCode>General</c:formatCode>
                <c:ptCount val="90"/>
                <c:pt idx="0">
                  <c:v>44344</c:v>
                </c:pt>
                <c:pt idx="1">
                  <c:v>25078</c:v>
                </c:pt>
                <c:pt idx="2">
                  <c:v>13808</c:v>
                </c:pt>
                <c:pt idx="3">
                  <c:v>13083</c:v>
                </c:pt>
                <c:pt idx="4">
                  <c:v>10254</c:v>
                </c:pt>
                <c:pt idx="5">
                  <c:v>9561</c:v>
                </c:pt>
                <c:pt idx="6">
                  <c:v>9010</c:v>
                </c:pt>
                <c:pt idx="7">
                  <c:v>8387</c:v>
                </c:pt>
                <c:pt idx="8">
                  <c:v>8265</c:v>
                </c:pt>
                <c:pt idx="9">
                  <c:v>8208</c:v>
                </c:pt>
                <c:pt idx="10">
                  <c:v>6122</c:v>
                </c:pt>
                <c:pt idx="11">
                  <c:v>6106</c:v>
                </c:pt>
                <c:pt idx="12">
                  <c:v>5225</c:v>
                </c:pt>
                <c:pt idx="13">
                  <c:v>4529</c:v>
                </c:pt>
                <c:pt idx="14">
                  <c:v>4464</c:v>
                </c:pt>
                <c:pt idx="15">
                  <c:v>4454</c:v>
                </c:pt>
                <c:pt idx="16">
                  <c:v>4259</c:v>
                </c:pt>
                <c:pt idx="17">
                  <c:v>4148</c:v>
                </c:pt>
                <c:pt idx="18">
                  <c:v>3988</c:v>
                </c:pt>
                <c:pt idx="19">
                  <c:v>3696</c:v>
                </c:pt>
                <c:pt idx="20">
                  <c:v>3330</c:v>
                </c:pt>
                <c:pt idx="21">
                  <c:v>3105</c:v>
                </c:pt>
                <c:pt idx="22">
                  <c:v>2625</c:v>
                </c:pt>
                <c:pt idx="23">
                  <c:v>2600</c:v>
                </c:pt>
                <c:pt idx="24">
                  <c:v>2545</c:v>
                </c:pt>
                <c:pt idx="25">
                  <c:v>2367</c:v>
                </c:pt>
                <c:pt idx="26">
                  <c:v>2282</c:v>
                </c:pt>
                <c:pt idx="27">
                  <c:v>2140</c:v>
                </c:pt>
                <c:pt idx="28">
                  <c:v>2088</c:v>
                </c:pt>
                <c:pt idx="29">
                  <c:v>2049</c:v>
                </c:pt>
                <c:pt idx="30">
                  <c:v>1942</c:v>
                </c:pt>
                <c:pt idx="31">
                  <c:v>1928</c:v>
                </c:pt>
                <c:pt idx="32">
                  <c:v>1810</c:v>
                </c:pt>
                <c:pt idx="33">
                  <c:v>1666</c:v>
                </c:pt>
                <c:pt idx="34">
                  <c:v>1665</c:v>
                </c:pt>
                <c:pt idx="35">
                  <c:v>1602</c:v>
                </c:pt>
                <c:pt idx="36">
                  <c:v>1481</c:v>
                </c:pt>
                <c:pt idx="37">
                  <c:v>1472</c:v>
                </c:pt>
                <c:pt idx="38">
                  <c:v>1400</c:v>
                </c:pt>
                <c:pt idx="39">
                  <c:v>1305</c:v>
                </c:pt>
                <c:pt idx="40">
                  <c:v>1024</c:v>
                </c:pt>
                <c:pt idx="41">
                  <c:v>1011</c:v>
                </c:pt>
                <c:pt idx="42">
                  <c:v>928</c:v>
                </c:pt>
                <c:pt idx="43">
                  <c:v>920</c:v>
                </c:pt>
                <c:pt idx="44">
                  <c:v>855</c:v>
                </c:pt>
                <c:pt idx="45">
                  <c:v>839</c:v>
                </c:pt>
                <c:pt idx="46">
                  <c:v>827</c:v>
                </c:pt>
                <c:pt idx="47">
                  <c:v>779</c:v>
                </c:pt>
                <c:pt idx="48">
                  <c:v>591</c:v>
                </c:pt>
                <c:pt idx="49">
                  <c:v>571</c:v>
                </c:pt>
                <c:pt idx="50">
                  <c:v>513</c:v>
                </c:pt>
                <c:pt idx="51">
                  <c:v>500</c:v>
                </c:pt>
                <c:pt idx="52">
                  <c:v>443</c:v>
                </c:pt>
                <c:pt idx="53">
                  <c:v>442</c:v>
                </c:pt>
                <c:pt idx="54">
                  <c:v>425</c:v>
                </c:pt>
                <c:pt idx="55">
                  <c:v>392</c:v>
                </c:pt>
                <c:pt idx="56">
                  <c:v>384</c:v>
                </c:pt>
                <c:pt idx="57">
                  <c:v>383</c:v>
                </c:pt>
                <c:pt idx="58">
                  <c:v>381</c:v>
                </c:pt>
                <c:pt idx="59">
                  <c:v>380</c:v>
                </c:pt>
                <c:pt idx="60">
                  <c:v>269</c:v>
                </c:pt>
                <c:pt idx="61">
                  <c:v>261</c:v>
                </c:pt>
                <c:pt idx="62">
                  <c:v>250</c:v>
                </c:pt>
                <c:pt idx="63">
                  <c:v>245</c:v>
                </c:pt>
                <c:pt idx="64">
                  <c:v>244</c:v>
                </c:pt>
                <c:pt idx="65">
                  <c:v>233</c:v>
                </c:pt>
                <c:pt idx="66">
                  <c:v>232</c:v>
                </c:pt>
                <c:pt idx="67">
                  <c:v>224</c:v>
                </c:pt>
                <c:pt idx="68">
                  <c:v>188</c:v>
                </c:pt>
                <c:pt idx="69">
                  <c:v>184</c:v>
                </c:pt>
                <c:pt idx="70">
                  <c:v>180</c:v>
                </c:pt>
                <c:pt idx="71">
                  <c:v>179</c:v>
                </c:pt>
                <c:pt idx="72">
                  <c:v>172</c:v>
                </c:pt>
                <c:pt idx="73">
                  <c:v>154</c:v>
                </c:pt>
                <c:pt idx="74">
                  <c:v>154</c:v>
                </c:pt>
                <c:pt idx="75">
                  <c:v>150</c:v>
                </c:pt>
                <c:pt idx="76">
                  <c:v>145</c:v>
                </c:pt>
                <c:pt idx="77">
                  <c:v>135</c:v>
                </c:pt>
                <c:pt idx="78">
                  <c:v>127</c:v>
                </c:pt>
                <c:pt idx="79">
                  <c:v>126</c:v>
                </c:pt>
                <c:pt idx="80">
                  <c:v>112</c:v>
                </c:pt>
                <c:pt idx="81">
                  <c:v>97</c:v>
                </c:pt>
                <c:pt idx="82">
                  <c:v>92</c:v>
                </c:pt>
                <c:pt idx="83">
                  <c:v>83</c:v>
                </c:pt>
                <c:pt idx="84">
                  <c:v>59</c:v>
                </c:pt>
                <c:pt idx="85">
                  <c:v>55</c:v>
                </c:pt>
                <c:pt idx="86">
                  <c:v>37</c:v>
                </c:pt>
                <c:pt idx="87">
                  <c:v>18</c:v>
                </c:pt>
                <c:pt idx="88">
                  <c:v>17</c:v>
                </c:pt>
                <c:pt idx="89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73140424"/>
        <c:axId val="173140816"/>
      </c:barChart>
      <c:catAx>
        <c:axId val="173140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140816"/>
        <c:crosses val="autoZero"/>
        <c:auto val="1"/>
        <c:lblAlgn val="ctr"/>
        <c:lblOffset val="100"/>
        <c:noMultiLvlLbl val="0"/>
      </c:catAx>
      <c:valAx>
        <c:axId val="1731408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140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862" y="0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5B6DE82-8C77-4E02-9950-C1C839658D65}" type="datetimeFigureOut">
              <a:rPr lang="en-US"/>
              <a:pPr>
                <a:defRPr/>
              </a:pPr>
              <a:t>07-Aug-15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79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862" y="9429779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C997C17-F10C-494C-BCFE-CC49B20BE3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4548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75" cy="496751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862" y="0"/>
            <a:ext cx="2946275" cy="496751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4AD2C12-D8A4-452F-9659-5A100877FE6A}" type="datetimeFigureOut">
              <a:rPr lang="en-US"/>
              <a:pPr>
                <a:defRPr/>
              </a:pPr>
              <a:t>07-Aug-15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6" tIns="46588" rIns="93176" bIns="46588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383" y="4716585"/>
            <a:ext cx="5436909" cy="4467363"/>
          </a:xfrm>
          <a:prstGeom prst="rect">
            <a:avLst/>
          </a:prstGeom>
        </p:spPr>
        <p:txBody>
          <a:bodyPr vert="horz" lIns="93176" tIns="46588" rIns="93176" bIns="46588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79"/>
            <a:ext cx="2946275" cy="496751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862" y="9429779"/>
            <a:ext cx="2946275" cy="496751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9003B21-85A4-4BA2-A7DD-E2EB80369B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260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003B21-85A4-4BA2-A7DD-E2EB80369BA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101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003B21-85A4-4BA2-A7DD-E2EB80369BA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0978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003B21-85A4-4BA2-A7DD-E2EB80369BA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3729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003B21-85A4-4BA2-A7DD-E2EB80369BA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0630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003B21-85A4-4BA2-A7DD-E2EB80369BA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2221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003B21-85A4-4BA2-A7DD-E2EB80369BA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46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66800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86200" y="6400800"/>
            <a:ext cx="1371600" cy="273050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E88C3D47-AE63-417A-BD8A-9829F713E1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0" y="1066800"/>
            <a:ext cx="9144000" cy="128588"/>
          </a:xfrm>
          <a:prstGeom prst="rect">
            <a:avLst/>
          </a:prstGeom>
          <a:solidFill>
            <a:srgbClr val="8DC63F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867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86200" y="6400800"/>
            <a:ext cx="1371600" cy="273050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A15CF691-2E30-437F-923F-0A166390ED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extBox 6"/>
          <p:cNvSpPr txBox="1">
            <a:spLocks noChangeArrowheads="1"/>
          </p:cNvSpPr>
          <p:nvPr userDrawn="1"/>
        </p:nvSpPr>
        <p:spPr bwMode="auto">
          <a:xfrm>
            <a:off x="0" y="1066800"/>
            <a:ext cx="9144000" cy="128588"/>
          </a:xfrm>
          <a:prstGeom prst="rect">
            <a:avLst/>
          </a:prstGeom>
          <a:solidFill>
            <a:srgbClr val="8DC63F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996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86200" y="6400800"/>
            <a:ext cx="1371600" cy="273050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166A73EF-C495-43D5-A32A-4AF00A0198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505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382000" cy="4876800"/>
          </a:xfrm>
        </p:spPr>
        <p:txBody>
          <a:bodyPr/>
          <a:lstStyle>
            <a:lvl1pPr marL="358775" indent="-358775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75000"/>
              <a:buFont typeface="Wingdings" panose="05000000000000000000" pitchFamily="2" charset="2"/>
              <a:buChar char="q"/>
              <a:tabLst>
                <a:tab pos="3148013" algn="l"/>
              </a:tabLst>
              <a:defRPr sz="2600"/>
            </a:lvl1pPr>
            <a:lvl2pPr marL="719138" indent="-261938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§"/>
              <a:tabLst>
                <a:tab pos="3148013" algn="l"/>
              </a:tabLst>
              <a:defRPr sz="2200"/>
            </a:lvl2pPr>
            <a:lvl3pPr marL="1143000" indent="-22860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§"/>
              <a:tabLst>
                <a:tab pos="3148013" algn="l"/>
              </a:tabLst>
              <a:defRPr/>
            </a:lvl3pPr>
            <a:lvl4pPr marL="1600200" indent="-22860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§"/>
              <a:tabLst>
                <a:tab pos="3148013" algn="l"/>
              </a:tabLst>
              <a:defRPr/>
            </a:lvl4pPr>
            <a:lvl5pPr marL="2057400" indent="-22860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§"/>
              <a:tabLst>
                <a:tab pos="3148013" algn="l"/>
              </a:tabLst>
              <a:defRPr/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66800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Box 6"/>
          <p:cNvSpPr txBox="1">
            <a:spLocks noChangeArrowheads="1"/>
          </p:cNvSpPr>
          <p:nvPr userDrawn="1"/>
        </p:nvSpPr>
        <p:spPr bwMode="auto">
          <a:xfrm>
            <a:off x="0" y="1066800"/>
            <a:ext cx="9144000" cy="128588"/>
          </a:xfrm>
          <a:prstGeom prst="rect">
            <a:avLst/>
          </a:prstGeom>
          <a:solidFill>
            <a:srgbClr val="8DC63F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endParaRPr lang="en-US" dirty="0" smtClean="0">
              <a:solidFill>
                <a:srgbClr val="0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281057"/>
            <a:ext cx="1533147" cy="371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555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86200" y="6400800"/>
            <a:ext cx="1371600" cy="273050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C4293312-9766-4A8D-AC9F-3AC72EEC19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705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886200" y="6400800"/>
            <a:ext cx="1371600" cy="273050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C476BA6F-8F6D-43EF-BC76-E1D662146A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0" y="1066800"/>
            <a:ext cx="9144000" cy="128588"/>
          </a:xfrm>
          <a:prstGeom prst="rect">
            <a:avLst/>
          </a:prstGeom>
          <a:solidFill>
            <a:srgbClr val="8DC63F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490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261938" indent="-261938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 marL="261938" indent="-261938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3886200" y="6400800"/>
            <a:ext cx="1371600" cy="273050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C91CC6AB-A19B-490C-95C5-2A1467A3E9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TextBox 6"/>
          <p:cNvSpPr txBox="1">
            <a:spLocks noChangeArrowheads="1"/>
          </p:cNvSpPr>
          <p:nvPr userDrawn="1"/>
        </p:nvSpPr>
        <p:spPr bwMode="auto">
          <a:xfrm>
            <a:off x="0" y="1066800"/>
            <a:ext cx="9144000" cy="128588"/>
          </a:xfrm>
          <a:prstGeom prst="rect">
            <a:avLst/>
          </a:prstGeom>
          <a:solidFill>
            <a:srgbClr val="8DC63F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556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886200" y="6400800"/>
            <a:ext cx="1371600" cy="273050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DA68002F-0244-4756-B837-E23B09D4DA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TextBox 6"/>
          <p:cNvSpPr txBox="1">
            <a:spLocks noChangeArrowheads="1"/>
          </p:cNvSpPr>
          <p:nvPr userDrawn="1"/>
        </p:nvSpPr>
        <p:spPr bwMode="auto">
          <a:xfrm>
            <a:off x="0" y="1066800"/>
            <a:ext cx="9144000" cy="128588"/>
          </a:xfrm>
          <a:prstGeom prst="rect">
            <a:avLst/>
          </a:prstGeom>
          <a:solidFill>
            <a:srgbClr val="8DC63F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165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886200" y="6400800"/>
            <a:ext cx="1371600" cy="273050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A142A53E-56D2-4C78-89D2-7C7B037767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121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886200" y="6400800"/>
            <a:ext cx="1371600" cy="273050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DE39415C-82E8-41C5-8118-F3CF8D9969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3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886200" y="6400800"/>
            <a:ext cx="1371600" cy="273050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ADCC9C8D-5ED2-4955-884C-A68EC6922A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25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1066800"/>
          </a:xfrm>
          <a:prstGeom prst="rect">
            <a:avLst/>
          </a:prstGeom>
          <a:gradFill flip="none" rotWithShape="1">
            <a:gsLst>
              <a:gs pos="85000">
                <a:srgbClr val="78BF3F"/>
              </a:gs>
              <a:gs pos="0">
                <a:srgbClr val="009740"/>
              </a:gs>
              <a:gs pos="100000">
                <a:srgbClr val="8DC63F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3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8" r:id="rId1"/>
    <p:sldLayoutId id="2147484119" r:id="rId2"/>
    <p:sldLayoutId id="2147484120" r:id="rId3"/>
    <p:sldLayoutId id="2147484121" r:id="rId4"/>
    <p:sldLayoutId id="2147484122" r:id="rId5"/>
    <p:sldLayoutId id="2147484123" r:id="rId6"/>
    <p:sldLayoutId id="2147484124" r:id="rId7"/>
    <p:sldLayoutId id="2147484125" r:id="rId8"/>
    <p:sldLayoutId id="2147484126" r:id="rId9"/>
    <p:sldLayoutId id="2147484127" r:id="rId10"/>
    <p:sldLayoutId id="2147484128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marL="338138"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marL="338138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338138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338138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338138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795338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1252538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709738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2166938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DE2414"/>
        </a:buClr>
        <a:buFont typeface="Wingdings" panose="05000000000000000000" pitchFamily="2" charset="2"/>
        <a:buChar char="§"/>
        <a:defRPr sz="2600" kern="1200">
          <a:solidFill>
            <a:srgbClr val="002060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7941D"/>
        </a:buClr>
        <a:buFont typeface="Arial" panose="020B0604020202020204" pitchFamily="34" charset="0"/>
        <a:buChar char="–"/>
        <a:defRPr sz="2400" kern="1200">
          <a:solidFill>
            <a:srgbClr val="002060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99"/>
        </a:buClr>
        <a:buFont typeface="Arial" panose="020B0604020202020204" pitchFamily="34" charset="0"/>
        <a:buChar char="•"/>
        <a:defRPr sz="2000" kern="1200">
          <a:solidFill>
            <a:srgbClr val="002060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49000"/>
        <a:buFont typeface="Wingdings" panose="05000000000000000000" pitchFamily="2" charset="2"/>
        <a:buChar char="v"/>
        <a:defRPr kern="1200">
          <a:solidFill>
            <a:srgbClr val="002060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rgbClr val="002060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Myanmar Floods 2015</a:t>
            </a:r>
            <a:endParaRPr lang="en-GB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1483899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 of August 5</a:t>
            </a:r>
            <a:r>
              <a:rPr lang="en-US" baseline="30000" dirty="0" smtClean="0"/>
              <a:t>th</a:t>
            </a:r>
            <a:r>
              <a:rPr lang="en-US" dirty="0" smtClean="0"/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2761" y="2333220"/>
            <a:ext cx="4267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255,400 Affected Population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12 States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77 Townships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" y="4038600"/>
            <a:ext cx="2667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84% of the population in 4 states/regions</a:t>
            </a:r>
            <a:endParaRPr lang="en-US" sz="28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428240"/>
              </p:ext>
            </p:extLst>
          </p:nvPr>
        </p:nvGraphicFramePr>
        <p:xfrm>
          <a:off x="5055358" y="1524000"/>
          <a:ext cx="4114800" cy="2430780"/>
        </p:xfrm>
        <a:graphic>
          <a:graphicData uri="http://schemas.openxmlformats.org/drawingml/2006/table">
            <a:tbl>
              <a:tblPr/>
              <a:tblGrid>
                <a:gridCol w="1981789"/>
                <a:gridCol w="2133011"/>
              </a:tblGrid>
              <a:tr h="60769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Sagaing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101,442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769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Rakhine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53,886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7695">
                <a:tc>
                  <a:txBody>
                    <a:bodyPr/>
                    <a:lstStyle/>
                    <a:p>
                      <a:pPr algn="l" fontAlgn="b"/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38,422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769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Magway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20,872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953000" y="2979550"/>
            <a:ext cx="8927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Bago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9961" y="5100429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Chin – longer term impacts expected. Little information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Most affected Townships</a:t>
            </a:r>
            <a:endParaRPr lang="en-GB" sz="2800" dirty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1851156"/>
              </p:ext>
            </p:extLst>
          </p:nvPr>
        </p:nvGraphicFramePr>
        <p:xfrm>
          <a:off x="327546" y="1219201"/>
          <a:ext cx="8435454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43000" y="1371600"/>
            <a:ext cx="2667000" cy="121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59% of the population in just 10 Townships</a:t>
            </a:r>
            <a:endParaRPr lang="en-US" sz="2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402706"/>
              </p:ext>
            </p:extLst>
          </p:nvPr>
        </p:nvGraphicFramePr>
        <p:xfrm>
          <a:off x="3886200" y="1942531"/>
          <a:ext cx="4876800" cy="321894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655844"/>
                <a:gridCol w="1837305"/>
                <a:gridCol w="1383651"/>
              </a:tblGrid>
              <a:tr h="293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>
                          <a:effectLst/>
                        </a:rPr>
                        <a:t>Sagaing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Kale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44,344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293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>
                          <a:effectLst/>
                        </a:rPr>
                        <a:t>Rakhine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Buthidaung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      25,078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293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Bago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Bago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      13,808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293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Magway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Pwintbyu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13,083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293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Rakhine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Ann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10,254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293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Sagaing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Kawlin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9,561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293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>
                          <a:effectLst/>
                        </a:rPr>
                        <a:t>Bago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Shwedaung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9,010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293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Sagaing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Wetlet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        8,387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293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Sagaing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Sagaing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8,265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293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Sagaing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</a:rPr>
                        <a:t>Kanbalu</a:t>
                      </a:r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        8,208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248198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3767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Myanmar Floods 2015</a:t>
            </a:r>
            <a:endParaRPr lang="en-GB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1154668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 of August 5</a:t>
            </a:r>
            <a:r>
              <a:rPr lang="en-US" baseline="30000" dirty="0" smtClean="0"/>
              <a:t>th</a:t>
            </a:r>
            <a:r>
              <a:rPr lang="en-US" dirty="0" smtClean="0"/>
              <a:t>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13648"/>
            <a:ext cx="4758519" cy="68621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44621" y="37531"/>
            <a:ext cx="5080379" cy="733507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2400" y="1752600"/>
            <a:ext cx="376791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High Impact areas remain localized within townships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Floodwaters receding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Key information gaps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Ann – </a:t>
            </a:r>
            <a:r>
              <a:rPr lang="en-US" dirty="0" err="1" smtClean="0"/>
              <a:t>Rakhine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Bago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Ayerwaddy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28403" y="171165"/>
            <a:ext cx="4847790" cy="6915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765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Myanmar Floods 2015</a:t>
            </a:r>
            <a:endParaRPr lang="en-GB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1154668"/>
            <a:ext cx="678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 of August </a:t>
            </a:r>
            <a:r>
              <a:rPr lang="en-US" sz="3200" b="1" dirty="0" smtClean="0">
                <a:solidFill>
                  <a:srgbClr val="FF0000"/>
                </a:solidFill>
              </a:rPr>
              <a:t>3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rd</a:t>
            </a:r>
            <a:endParaRPr lang="en-US" sz="3200" b="1" dirty="0" smtClean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9261" y="0"/>
            <a:ext cx="4184073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3400" y="2362200"/>
            <a:ext cx="3276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Not much rain!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River levels in lower delta increasing.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No new data from www.dmh.gov.mm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284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Myanmar Floods 2015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9261" y="0"/>
            <a:ext cx="4184073" cy="6858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9766" y="1010679"/>
            <a:ext cx="3253767" cy="583253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87905" y="697468"/>
            <a:ext cx="23626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Forecasts from 3</a:t>
            </a:r>
            <a:r>
              <a:rPr lang="en-US" baseline="30000" dirty="0" smtClean="0"/>
              <a:t>rd</a:t>
            </a:r>
            <a:r>
              <a:rPr lang="en-US" dirty="0" smtClean="0"/>
              <a:t> April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86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Myanmar Floods 2015</a:t>
            </a:r>
            <a:endParaRPr lang="en-GB" sz="2800" dirty="0"/>
          </a:p>
        </p:txBody>
      </p:sp>
      <p:sp>
        <p:nvSpPr>
          <p:cNvPr id="3" name="Rectangle 2"/>
          <p:cNvSpPr/>
          <p:nvPr/>
        </p:nvSpPr>
        <p:spPr>
          <a:xfrm>
            <a:off x="304800" y="1342746"/>
            <a:ext cx="9503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Latest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981200"/>
            <a:ext cx="73152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People not staying in camps for more than one week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Exceptions: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Kale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Hakha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Govt</a:t>
            </a:r>
            <a:r>
              <a:rPr lang="en-US" dirty="0" smtClean="0"/>
              <a:t> requests from international community: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Focus on </a:t>
            </a:r>
            <a:r>
              <a:rPr lang="en-US" b="1" dirty="0" smtClean="0"/>
              <a:t>recovery</a:t>
            </a:r>
            <a:r>
              <a:rPr lang="en-US" dirty="0" smtClean="0"/>
              <a:t> – immediate needs at evacuation </a:t>
            </a:r>
            <a:r>
              <a:rPr lang="en-US" dirty="0" err="1" smtClean="0"/>
              <a:t>centres</a:t>
            </a:r>
            <a:r>
              <a:rPr lang="en-US" dirty="0" smtClean="0"/>
              <a:t> being met.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Think </a:t>
            </a:r>
            <a:r>
              <a:rPr lang="en-US" b="1" dirty="0" smtClean="0"/>
              <a:t>cash </a:t>
            </a:r>
            <a:r>
              <a:rPr lang="en-US" b="1" dirty="0" smtClean="0"/>
              <a:t>assistance</a:t>
            </a:r>
            <a:endParaRPr lang="en-US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Joint Assessments: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Ayerwaddy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Bago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13099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UNICEFSkelTemp(2)Draf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211</Words>
  <Application>Microsoft Office PowerPoint</Application>
  <PresentationFormat>On-screen Show (4:3)</PresentationFormat>
  <Paragraphs>86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UNICEFSkelTemp(2)Draft</vt:lpstr>
      <vt:lpstr>Myanmar Floods 2015</vt:lpstr>
      <vt:lpstr>Most affected Townships</vt:lpstr>
      <vt:lpstr>Myanmar Floods 2015</vt:lpstr>
      <vt:lpstr>Myanmar Floods 2015</vt:lpstr>
      <vt:lpstr>Myanmar Floods 2015</vt:lpstr>
      <vt:lpstr>Myanmar Floods 2015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2015-08-07T02:59:25Z</dcterms:created>
  <dcterms:modified xsi:type="dcterms:W3CDTF">2015-08-07T02:59:31Z</dcterms:modified>
</cp:coreProperties>
</file>