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  <p:sldMasterId id="2147483725" r:id="rId2"/>
    <p:sldMasterId id="2147483785" r:id="rId3"/>
    <p:sldMasterId id="2147483723" r:id="rId4"/>
  </p:sldMasterIdLst>
  <p:notesMasterIdLst>
    <p:notesMasterId r:id="rId25"/>
  </p:notesMasterIdLst>
  <p:handoutMasterIdLst>
    <p:handoutMasterId r:id="rId26"/>
  </p:handoutMasterIdLst>
  <p:sldIdLst>
    <p:sldId id="266" r:id="rId5"/>
    <p:sldId id="332" r:id="rId6"/>
    <p:sldId id="301" r:id="rId7"/>
    <p:sldId id="363" r:id="rId8"/>
    <p:sldId id="350" r:id="rId9"/>
    <p:sldId id="353" r:id="rId10"/>
    <p:sldId id="374" r:id="rId11"/>
    <p:sldId id="375" r:id="rId12"/>
    <p:sldId id="376" r:id="rId13"/>
    <p:sldId id="359" r:id="rId14"/>
    <p:sldId id="361" r:id="rId15"/>
    <p:sldId id="341" r:id="rId16"/>
    <p:sldId id="377" r:id="rId17"/>
    <p:sldId id="344" r:id="rId18"/>
    <p:sldId id="365" r:id="rId19"/>
    <p:sldId id="366" r:id="rId20"/>
    <p:sldId id="367" r:id="rId21"/>
    <p:sldId id="379" r:id="rId22"/>
    <p:sldId id="368" r:id="rId23"/>
    <p:sldId id="258" r:id="rId24"/>
  </p:sldIdLst>
  <p:sldSz cx="12192000" cy="6858000"/>
  <p:notesSz cx="6858000" cy="9144000"/>
  <p:defaultTextStyle>
    <a:defPPr>
      <a:defRPr lang="fi-FI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4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77" autoAdjust="0"/>
  </p:normalViewPr>
  <p:slideViewPr>
    <p:cSldViewPr snapToGrid="0" snapToObjects="1" showGuides="1">
      <p:cViewPr>
        <p:scale>
          <a:sx n="70" d="100"/>
          <a:sy n="70" d="100"/>
        </p:scale>
        <p:origin x="-2118" y="-10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5" d="100"/>
          <a:sy n="105" d="100"/>
        </p:scale>
        <p:origin x="-42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61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ph760\Dropbox\MEMS%20data\CreditTable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C7-4042-8552-57CCFD0D6F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C7-4042-8552-57CCFD0D6F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C7-4042-8552-57CCFD0D6F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C7-4042-8552-57CCFD0D6F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9C7-4042-8552-57CCFD0D6F0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9C7-4042-8552-57CCFD0D6F0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9C7-4042-8552-57CCFD0D6F05}"/>
              </c:ext>
            </c:extLst>
          </c:dPt>
          <c:dLbls>
            <c:dLbl>
              <c:idx val="0"/>
              <c:layout>
                <c:manualLayout>
                  <c:x val="-4.0776902887139053E-2"/>
                  <c:y val="7.29104695246427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C7-4042-8552-57CCFD0D6F05}"/>
                </c:ext>
              </c:extLst>
            </c:dLbl>
            <c:dLbl>
              <c:idx val="4"/>
              <c:layout>
                <c:manualLayout>
                  <c:x val="4.7451006124234446E-2"/>
                  <c:y val="4.62532808398950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9C7-4042-8552-57CCFD0D6F05}"/>
                </c:ext>
              </c:extLst>
            </c:dLbl>
            <c:dLbl>
              <c:idx val="6"/>
              <c:layout>
                <c:manualLayout>
                  <c:x val="3.5219378827646544E-2"/>
                  <c:y val="6.828083989501308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9C7-4042-8552-57CCFD0D6F0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'Figure 3'!$A$4:$A$10</c:f>
              <c:strCache>
                <c:ptCount val="7"/>
                <c:pt idx="0">
                  <c:v>Inadequate collateral</c:v>
                </c:pt>
                <c:pt idx="1">
                  <c:v>Don’t want to incur debt</c:v>
                </c:pt>
                <c:pt idx="2">
                  <c:v>Process too difficult</c:v>
                </c:pt>
                <c:pt idx="3">
                  <c:v>Didn’t need one</c:v>
                </c:pt>
                <c:pt idx="4">
                  <c:v>Interest rate too high</c:v>
                </c:pt>
                <c:pt idx="5">
                  <c:v>Already heavily indebted</c:v>
                </c:pt>
                <c:pt idx="6">
                  <c:v>Other</c:v>
                </c:pt>
              </c:strCache>
            </c:strRef>
          </c:cat>
          <c:val>
            <c:numRef>
              <c:f>'Figure 3'!$B$4:$B$10</c:f>
              <c:numCache>
                <c:formatCode>General</c:formatCode>
                <c:ptCount val="7"/>
                <c:pt idx="0">
                  <c:v>8.42</c:v>
                </c:pt>
                <c:pt idx="1">
                  <c:v>40.270000000000003</c:v>
                </c:pt>
                <c:pt idx="2">
                  <c:v>18.11</c:v>
                </c:pt>
                <c:pt idx="3">
                  <c:v>20.29</c:v>
                </c:pt>
                <c:pt idx="4">
                  <c:v>2.84</c:v>
                </c:pt>
                <c:pt idx="5">
                  <c:v>1.44</c:v>
                </c:pt>
                <c:pt idx="6">
                  <c:v>8.64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9C7-4042-8552-57CCFD0D6F0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a-DK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9A8C2-FD19-F741-8BFE-F6B90B318A27}" type="datetime1">
              <a:rPr lang="en-GB" smtClean="0"/>
              <a:pPr/>
              <a:t>23/05/2018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A56E2-FB66-0D45-A68A-DB32D5B1B71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103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97A43-C841-3248-A470-60EEB4B09855}" type="datetime1">
              <a:rPr lang="en-GB" smtClean="0"/>
              <a:pPr/>
              <a:t>23/05/2018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496CD-AE48-5F40-B191-0B724F69E0F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557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96CD-AE48-5F40-B191-0B724F69E0F6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189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96CD-AE48-5F40-B191-0B724F69E0F6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608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96CD-AE48-5F40-B191-0B724F69E0F6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608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96CD-AE48-5F40-B191-0B724F69E0F6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608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96CD-AE48-5F40-B191-0B724F69E0F6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53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96CD-AE48-5F40-B191-0B724F69E0F6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608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96CD-AE48-5F40-B191-0B724F69E0F6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22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96CD-AE48-5F40-B191-0B724F69E0F6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22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96CD-AE48-5F40-B191-0B724F69E0F6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22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96CD-AE48-5F40-B191-0B724F69E0F6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952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96CD-AE48-5F40-B191-0B724F69E0F6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2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96CD-AE48-5F40-B191-0B724F69E0F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608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96CD-AE48-5F40-B191-0B724F69E0F6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22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96CD-AE48-5F40-B191-0B724F69E0F6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608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96CD-AE48-5F40-B191-0B724F69E0F6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608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96CD-AE48-5F40-B191-0B724F69E0F6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608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96CD-AE48-5F40-B191-0B724F69E0F6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608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96CD-AE48-5F40-B191-0B724F69E0F6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356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96CD-AE48-5F40-B191-0B724F69E0F6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911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96CD-AE48-5F40-B191-0B724F69E0F6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85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016501"/>
            <a:ext cx="7086600" cy="1047751"/>
          </a:xfrm>
          <a:prstGeom prst="rect">
            <a:avLst/>
          </a:prstGeom>
        </p:spPr>
        <p:txBody>
          <a:bodyPr/>
          <a:lstStyle>
            <a:lvl1pPr>
              <a:defRPr sz="4533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416425"/>
            <a:ext cx="6527800" cy="600075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26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4826-29D1-4E89-8468-DEBEA582DC97}" type="datetimeFigureOut">
              <a:rPr lang="en-GB" smtClean="0"/>
              <a:pPr/>
              <a:t>23/05/2018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0EDF-4DD0-49B0-ABAD-51A3DBD952A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37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4826-29D1-4E89-8468-DEBEA582DC97}" type="datetimeFigureOut">
              <a:rPr lang="en-GB" smtClean="0"/>
              <a:pPr/>
              <a:t>23/05/2018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0EDF-4DD0-49B0-ABAD-51A3DBD952A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4826-29D1-4E89-8468-DEBEA582DC97}" type="datetimeFigureOut">
              <a:rPr lang="en-GB" smtClean="0"/>
              <a:pPr/>
              <a:t>23/05/2018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0EDF-4DD0-49B0-ABAD-51A3DBD952A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4826-29D1-4E89-8468-DEBEA582DC97}" type="datetimeFigureOut">
              <a:rPr lang="en-GB" smtClean="0"/>
              <a:pPr/>
              <a:t>23/05/2018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0EDF-4DD0-49B0-ABAD-51A3DBD952A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4826-29D1-4E89-8468-DEBEA582DC97}" type="datetimeFigureOut">
              <a:rPr lang="en-GB" smtClean="0"/>
              <a:pPr/>
              <a:t>23/05/2018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0EDF-4DD0-49B0-ABAD-51A3DBD952A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42875"/>
            <a:ext cx="12192000" cy="700087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534400" cy="17526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4826-29D1-4E89-8468-DEBEA582DC97}" type="datetimeFigureOut">
              <a:rPr lang="en-GB" smtClean="0"/>
              <a:pPr/>
              <a:t>23/05/2018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67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0EDF-4DD0-49B0-ABAD-51A3DBD952A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534400" cy="17526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4826-29D1-4E89-8468-DEBEA582DC97}" type="datetimeFigureOut">
              <a:rPr lang="en-GB" smtClean="0"/>
              <a:pPr/>
              <a:t>23/05/2018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67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0EDF-4DD0-49B0-ABAD-51A3DBD952A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4826-29D1-4E89-8468-DEBEA582DC97}" type="datetimeFigureOut">
              <a:rPr lang="en-GB" smtClean="0"/>
              <a:pPr/>
              <a:t>23/05/2018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0EDF-4DD0-49B0-ABAD-51A3DBD952A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82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C43ED7-1270-4919-A389-0971BF1159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6622"/>
          <a:stretch/>
        </p:blipFill>
        <p:spPr>
          <a:xfrm>
            <a:off x="0" y="-40106"/>
            <a:ext cx="12192000" cy="41803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878" y="4610561"/>
            <a:ext cx="1608503" cy="504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AD13E8A-AB3F-455C-9CAE-1B517E9E0AD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56000" y="4422370"/>
            <a:ext cx="1243171" cy="8811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60DBF67-D12D-4B07-BB29-ECF6CE971EE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31825" y="4497887"/>
            <a:ext cx="1103468" cy="7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7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67" b="1" kern="1200">
          <a:solidFill>
            <a:schemeClr val="tx1"/>
          </a:solidFill>
          <a:latin typeface="Arial (Headings)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276518" indent="-228594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21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694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D4826-29D1-4E89-8468-DEBEA582DC97}" type="datetimeFigureOut">
              <a:rPr lang="en-GB" smtClean="0"/>
              <a:pPr/>
              <a:t>23/05/2018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9103" y="6356352"/>
            <a:ext cx="232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90EDF-4DD0-49B0-ABAD-51A3DBD952A8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5981700"/>
            <a:ext cx="1097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8A801C3-150F-4CDE-9D17-CB5E4BB4256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13" y="6162026"/>
            <a:ext cx="1608503" cy="504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67C52E6-DA00-47D6-B1DD-E9E4957F47D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936917" y="6041681"/>
            <a:ext cx="1051730" cy="7454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928A582-549C-4367-A9D2-3D3A9E5EE91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89955" y="6122688"/>
            <a:ext cx="881795" cy="5834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29" r:id="rId2"/>
    <p:sldLayoutId id="2147483730" r:id="rId3"/>
    <p:sldLayoutId id="2147483733" r:id="rId4"/>
    <p:sldLayoutId id="2147483734" r:id="rId5"/>
    <p:sldLayoutId id="2147483726" r:id="rId6"/>
    <p:sldLayoutId id="2147483738" r:id="rId7"/>
  </p:sldLayoutIdLst>
  <p:txStyles>
    <p:titleStyle>
      <a:lvl1pPr algn="l" defTabSz="1219170" rtl="0" eaLnBrk="1" latinLnBrk="0" hangingPunct="1">
        <a:spcBef>
          <a:spcPct val="0"/>
        </a:spcBef>
        <a:buNone/>
        <a:defRPr sz="4800" b="1" kern="1200">
          <a:solidFill>
            <a:schemeClr val="tx2"/>
          </a:solidFill>
          <a:latin typeface="Arial (Headings)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spcAft>
          <a:spcPts val="1600"/>
        </a:spcAft>
        <a:buFont typeface="Arial" pitchFamily="34" charset="0"/>
        <a:buChar char="•"/>
        <a:defRPr sz="42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spcAft>
          <a:spcPts val="1600"/>
        </a:spcAft>
        <a:buFont typeface="Arial" pitchFamily="34" charset="0"/>
        <a:buChar char="–"/>
        <a:defRPr sz="4267" b="0" kern="1200">
          <a:solidFill>
            <a:srgbClr val="464646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spcAft>
          <a:spcPts val="1600"/>
        </a:spcAft>
        <a:buFont typeface="Arial" pitchFamily="34" charset="0"/>
        <a:buChar char="•"/>
        <a:defRPr sz="3733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spcAft>
          <a:spcPts val="1600"/>
        </a:spcAft>
        <a:buFont typeface="Arial" pitchFamily="34" charset="0"/>
        <a:buChar char="–"/>
        <a:defRPr sz="3733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21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694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D4826-29D1-4E89-8468-DEBEA582DC97}" type="datetimeFigureOut">
              <a:rPr lang="en-GB" smtClean="0"/>
              <a:pPr/>
              <a:t>23/05/2018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67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9103" y="6356352"/>
            <a:ext cx="232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90EDF-4DD0-49B0-ABAD-51A3DBD952A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80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xStyles>
    <p:titleStyle>
      <a:lvl1pPr algn="l" defTabSz="1219170" rtl="0" eaLnBrk="1" latinLnBrk="0" hangingPunct="1">
        <a:spcBef>
          <a:spcPct val="0"/>
        </a:spcBef>
        <a:buNone/>
        <a:defRPr sz="4800" b="1" kern="1200">
          <a:solidFill>
            <a:schemeClr val="tx2"/>
          </a:solidFill>
          <a:latin typeface="Arial (Headings)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spcAft>
          <a:spcPts val="1600"/>
        </a:spcAft>
        <a:buFont typeface="Arial" pitchFamily="34" charset="0"/>
        <a:buChar char="•"/>
        <a:defRPr sz="42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spcAft>
          <a:spcPts val="1600"/>
        </a:spcAft>
        <a:buFont typeface="Arial" pitchFamily="34" charset="0"/>
        <a:buChar char="–"/>
        <a:defRPr sz="4267" b="0" kern="1200">
          <a:solidFill>
            <a:srgbClr val="464646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spcAft>
          <a:spcPts val="1600"/>
        </a:spcAft>
        <a:buFont typeface="Arial" pitchFamily="34" charset="0"/>
        <a:buChar char="•"/>
        <a:defRPr sz="3733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spcAft>
          <a:spcPts val="1600"/>
        </a:spcAft>
        <a:buFont typeface="Arial" pitchFamily="34" charset="0"/>
        <a:buChar char="–"/>
        <a:defRPr sz="3733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342" y="2916770"/>
            <a:ext cx="3264577" cy="10244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E7DAE63-E2C2-427D-A00C-94A1886570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38946" y="2200275"/>
            <a:ext cx="3467100" cy="2457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BC4D31E-C2A2-467F-A0FA-AB395EB54C5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1000" y="2590800"/>
            <a:ext cx="2533650" cy="1676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67" b="1" kern="1200">
          <a:solidFill>
            <a:schemeClr val="tx1"/>
          </a:solidFill>
          <a:latin typeface="Arial (Headings)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 (Headings)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276518" indent="-228594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Document1.docx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5257737"/>
            <a:ext cx="11071412" cy="1047751"/>
          </a:xfrm>
        </p:spPr>
        <p:txBody>
          <a:bodyPr/>
          <a:lstStyle/>
          <a:p>
            <a:r>
              <a:rPr lang="en-GB" sz="3600" dirty="0" smtClean="0"/>
              <a:t>Results MEMS</a:t>
            </a:r>
            <a:endParaRPr lang="en-GB" sz="3600" b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586755"/>
            <a:ext cx="6527800" cy="600075"/>
          </a:xfrm>
        </p:spPr>
        <p:txBody>
          <a:bodyPr/>
          <a:lstStyle/>
          <a:p>
            <a:r>
              <a:rPr lang="en-GB" sz="2000" dirty="0" smtClean="0"/>
              <a:t>Nay </a:t>
            </a:r>
            <a:r>
              <a:rPr lang="en-GB" sz="2000" dirty="0" err="1" smtClean="0"/>
              <a:t>Pyi</a:t>
            </a:r>
            <a:r>
              <a:rPr lang="en-GB" sz="2000" dirty="0" smtClean="0"/>
              <a:t> Taw, 29 May 2018</a:t>
            </a:r>
            <a:endParaRPr lang="en-GB" sz="2000" dirty="0"/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752475" y="6039824"/>
            <a:ext cx="6527800" cy="600075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John Rand, Finn Tarp, Neda Trifkovic</a:t>
            </a:r>
            <a:endParaRPr lang="en-GB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76" y="4186263"/>
            <a:ext cx="7279186" cy="172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4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EAA407-B1E0-4B5A-AEA2-2CA60DD7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Access to </a:t>
            </a:r>
            <a:r>
              <a:rPr lang="en-GB" sz="3200" dirty="0"/>
              <a:t>C</a:t>
            </a:r>
            <a:r>
              <a:rPr lang="en-GB" sz="3200" dirty="0" smtClean="0"/>
              <a:t>redit</a:t>
            </a:r>
            <a:endParaRPr lang="en-US" sz="3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44679784"/>
              </p:ext>
            </p:extLst>
          </p:nvPr>
        </p:nvGraphicFramePr>
        <p:xfrm>
          <a:off x="6320295" y="1662545"/>
          <a:ext cx="5498666" cy="367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62515"/>
              </p:ext>
            </p:extLst>
          </p:nvPr>
        </p:nvGraphicFramePr>
        <p:xfrm>
          <a:off x="-3062634" y="1662546"/>
          <a:ext cx="12493410" cy="2353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" name="Dokument" r:id="rId5" imgW="6243699" imgH="1178356" progId="Word.Document.12">
                  <p:embed/>
                </p:oleObj>
              </mc:Choice>
              <mc:Fallback>
                <p:oleObj name="Dokument" r:id="rId5" imgW="6243699" imgH="11783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062634" y="1662546"/>
                        <a:ext cx="12493410" cy="2353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15280" y="374239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Compared to other comparable Asian countries very little unfulfilled demand </a:t>
            </a:r>
            <a:r>
              <a:rPr lang="en-US" dirty="0"/>
              <a:t>for </a:t>
            </a:r>
            <a:r>
              <a:rPr lang="en-US" dirty="0" smtClean="0"/>
              <a:t>formal finance </a:t>
            </a:r>
            <a:r>
              <a:rPr lang="en-US" dirty="0"/>
              <a:t>is met through informal loans.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Most new investments come through retained earnings.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3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EAA407-B1E0-4B5A-AEA2-2CA60DD7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Market Structure and Concentration</a:t>
            </a:r>
            <a:endParaRPr lang="en-US" sz="3200" b="0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305265" y="1556087"/>
            <a:ext cx="5254425" cy="437900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" y="1556086"/>
            <a:ext cx="5593277" cy="40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EAA407-B1E0-4B5A-AEA2-2CA60DD7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dirty="0"/>
              <a:t/>
            </a:r>
            <a:br>
              <a:rPr lang="en-GB" sz="3200" b="0" dirty="0"/>
            </a:br>
            <a:r>
              <a:rPr lang="en-US" sz="3200" dirty="0" smtClean="0"/>
              <a:t>Wages by </a:t>
            </a:r>
            <a:r>
              <a:rPr lang="en-US" sz="3200" dirty="0" smtClean="0"/>
              <a:t>Firm Size and Formality Status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586706"/>
            <a:ext cx="5040313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608138"/>
            <a:ext cx="5293519" cy="384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5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Wages and Education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Employees </a:t>
            </a:r>
            <a:r>
              <a:rPr lang="en-US" dirty="0"/>
              <a:t>with post-secondary education earn higher wages than </a:t>
            </a:r>
            <a:r>
              <a:rPr lang="en-US" dirty="0" smtClean="0"/>
              <a:t>others.</a:t>
            </a:r>
          </a:p>
          <a:p>
            <a:r>
              <a:rPr lang="en-US" dirty="0" smtClean="0"/>
              <a:t>No difference between uneducated and workers with primary </a:t>
            </a:r>
            <a:r>
              <a:rPr lang="en-US" dirty="0"/>
              <a:t>school education. </a:t>
            </a:r>
            <a:endParaRPr lang="en-US" dirty="0" smtClean="0"/>
          </a:p>
          <a:p>
            <a:r>
              <a:rPr lang="en-US" dirty="0" smtClean="0"/>
              <a:t>Only premium </a:t>
            </a:r>
            <a:r>
              <a:rPr lang="en-US" dirty="0"/>
              <a:t>for skills over lower-level formal education in the </a:t>
            </a:r>
            <a:r>
              <a:rPr lang="en-US" dirty="0" smtClean="0"/>
              <a:t>labor</a:t>
            </a:r>
            <a:r>
              <a:rPr lang="en-US" dirty="0"/>
              <a:t> </a:t>
            </a:r>
            <a:r>
              <a:rPr lang="en-US" dirty="0" smtClean="0"/>
              <a:t>market</a:t>
            </a:r>
            <a:r>
              <a:rPr lang="en-US" dirty="0"/>
              <a:t>. </a:t>
            </a:r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100" y="1600200"/>
            <a:ext cx="5721540" cy="414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90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EAA407-B1E0-4B5A-AEA2-2CA60DD7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G</a:t>
            </a:r>
            <a:r>
              <a:rPr lang="en-US" sz="3200" dirty="0" smtClean="0"/>
              <a:t>ender </a:t>
            </a:r>
            <a:r>
              <a:rPr lang="en-US" sz="3200" dirty="0" smtClean="0"/>
              <a:t>Gap </a:t>
            </a:r>
            <a:r>
              <a:rPr lang="en-US" sz="3200" dirty="0" smtClean="0"/>
              <a:t>in </a:t>
            </a:r>
            <a:r>
              <a:rPr lang="en-US" sz="3200" dirty="0" smtClean="0"/>
              <a:t>Wages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</a:t>
            </a:r>
            <a:r>
              <a:rPr lang="en-US" dirty="0" smtClean="0"/>
              <a:t>emale </a:t>
            </a:r>
            <a:r>
              <a:rPr lang="en-US" dirty="0"/>
              <a:t>employees receive on average 23 per cent </a:t>
            </a:r>
            <a:r>
              <a:rPr lang="en-US" dirty="0" smtClean="0"/>
              <a:t>lower </a:t>
            </a:r>
            <a:r>
              <a:rPr lang="en-GB" dirty="0" smtClean="0"/>
              <a:t>wages.</a:t>
            </a:r>
          </a:p>
          <a:p>
            <a:r>
              <a:rPr lang="en-US" dirty="0"/>
              <a:t>Most of the gap is </a:t>
            </a:r>
            <a:r>
              <a:rPr lang="en-US" dirty="0" smtClean="0"/>
              <a:t>unexplained </a:t>
            </a:r>
            <a:r>
              <a:rPr lang="en-GB" dirty="0" smtClean="0"/>
              <a:t>suggesting significant wage </a:t>
            </a:r>
            <a:r>
              <a:rPr lang="en-US" dirty="0" smtClean="0"/>
              <a:t>discrimination </a:t>
            </a:r>
            <a:r>
              <a:rPr lang="en-US" dirty="0"/>
              <a:t>against women in the </a:t>
            </a:r>
            <a:r>
              <a:rPr lang="en-US" dirty="0" smtClean="0"/>
              <a:t>labor </a:t>
            </a:r>
            <a:r>
              <a:rPr lang="en-US" dirty="0"/>
              <a:t>market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Unobserved firm level differences (fixed effects) can account </a:t>
            </a:r>
            <a:r>
              <a:rPr lang="en-US" dirty="0"/>
              <a:t>for the </a:t>
            </a:r>
            <a:r>
              <a:rPr lang="en-US" dirty="0" smtClean="0"/>
              <a:t>differences </a:t>
            </a:r>
            <a:r>
              <a:rPr lang="en-US" dirty="0"/>
              <a:t>in wages between female and male </a:t>
            </a:r>
            <a:r>
              <a:rPr lang="en-US" dirty="0" smtClean="0"/>
              <a:t>employees.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036" y="1600201"/>
            <a:ext cx="5725364" cy="416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83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Conclusion/Policy Recommendations (1)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1. Reduce bureaucratic </a:t>
            </a:r>
            <a:r>
              <a:rPr lang="en-US" b="1" dirty="0" smtClean="0"/>
              <a:t>obstacles and improve </a:t>
            </a:r>
            <a:r>
              <a:rPr lang="en-US" b="1" dirty="0"/>
              <a:t>coherence among different government authorities.</a:t>
            </a:r>
          </a:p>
          <a:p>
            <a:pPr>
              <a:buFontTx/>
              <a:buChar char="-"/>
            </a:pPr>
            <a:r>
              <a:rPr lang="en-US" b="1" dirty="0" smtClean="0"/>
              <a:t>Streamline </a:t>
            </a:r>
            <a:r>
              <a:rPr lang="en-US" b="1" dirty="0"/>
              <a:t>procedures</a:t>
            </a:r>
            <a:r>
              <a:rPr lang="en-US" dirty="0"/>
              <a:t> for business registration, which requires great coordination effort of </a:t>
            </a:r>
            <a:r>
              <a:rPr lang="en-US" dirty="0" smtClean="0"/>
              <a:t>different </a:t>
            </a:r>
            <a:r>
              <a:rPr lang="en-GB" dirty="0" smtClean="0"/>
              <a:t>line ministries.</a:t>
            </a:r>
          </a:p>
          <a:p>
            <a:pPr>
              <a:buFontTx/>
              <a:buChar char="-"/>
            </a:pPr>
            <a:r>
              <a:rPr lang="en-US" dirty="0" smtClean="0"/>
              <a:t>Have </a:t>
            </a:r>
            <a:r>
              <a:rPr lang="en-US" dirty="0"/>
              <a:t>different licensing and registration services under one or as few government authorities </a:t>
            </a:r>
            <a:r>
              <a:rPr lang="en-US" dirty="0" smtClean="0"/>
              <a:t>as possible </a:t>
            </a:r>
            <a:r>
              <a:rPr lang="en-US" dirty="0"/>
              <a:t>with </a:t>
            </a:r>
            <a:r>
              <a:rPr lang="en-US" b="1" dirty="0"/>
              <a:t>‘one-window’ offices</a:t>
            </a:r>
            <a:r>
              <a:rPr lang="en-US" dirty="0"/>
              <a:t> in all townships to facilitate business </a:t>
            </a:r>
            <a:r>
              <a:rPr lang="en-US" dirty="0" smtClean="0"/>
              <a:t>registration.</a:t>
            </a:r>
          </a:p>
          <a:p>
            <a:pPr lvl="1">
              <a:buFontTx/>
              <a:buChar char="-"/>
            </a:pPr>
            <a:r>
              <a:rPr lang="en-US" dirty="0" smtClean="0"/>
              <a:t>Where </a:t>
            </a:r>
            <a:r>
              <a:rPr lang="en-US" dirty="0"/>
              <a:t>not available, establish at least movable offices to assist businesses with registration and </a:t>
            </a:r>
            <a:r>
              <a:rPr lang="en-US" dirty="0" smtClean="0"/>
              <a:t>tax </a:t>
            </a:r>
            <a:r>
              <a:rPr lang="en-GB" dirty="0" smtClean="0"/>
              <a:t>payment.</a:t>
            </a:r>
          </a:p>
          <a:p>
            <a:pPr>
              <a:buFontTx/>
              <a:buChar char="-"/>
            </a:pPr>
            <a:r>
              <a:rPr lang="en-US" dirty="0" smtClean="0"/>
              <a:t>Create </a:t>
            </a:r>
            <a:r>
              <a:rPr lang="en-US" dirty="0"/>
              <a:t>a culture of </a:t>
            </a:r>
            <a:r>
              <a:rPr lang="en-US" b="1" dirty="0"/>
              <a:t>trust</a:t>
            </a:r>
            <a:r>
              <a:rPr lang="en-US" dirty="0"/>
              <a:t> in the government by showing a return for taxes paid</a:t>
            </a:r>
            <a:r>
              <a:rPr lang="en-US" dirty="0" smtClean="0"/>
              <a:t>. (</a:t>
            </a:r>
            <a:r>
              <a:rPr lang="en-US" b="1" dirty="0" smtClean="0"/>
              <a:t>Transparency)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360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Conclusion/Policy Recommendations </a:t>
            </a:r>
            <a:r>
              <a:rPr lang="en-GB" dirty="0" smtClean="0"/>
              <a:t>(2)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800" b="1" dirty="0"/>
              <a:t>2. Improve access to services.</a:t>
            </a:r>
          </a:p>
          <a:p>
            <a:pPr>
              <a:buFontTx/>
              <a:buChar char="-"/>
            </a:pPr>
            <a:r>
              <a:rPr lang="en-US" sz="3800" dirty="0" smtClean="0"/>
              <a:t>Improve </a:t>
            </a:r>
            <a:r>
              <a:rPr lang="en-US" sz="3800" dirty="0"/>
              <a:t>access to </a:t>
            </a:r>
            <a:r>
              <a:rPr lang="en-US" sz="3800" b="1" dirty="0" smtClean="0"/>
              <a:t>credit</a:t>
            </a:r>
          </a:p>
          <a:p>
            <a:pPr lvl="1">
              <a:buFontTx/>
              <a:buChar char="-"/>
            </a:pPr>
            <a:r>
              <a:rPr lang="en-US" sz="3667" dirty="0" smtClean="0"/>
              <a:t>simplify procedures </a:t>
            </a:r>
            <a:r>
              <a:rPr lang="en-US" sz="3667" dirty="0"/>
              <a:t>and conditions for obtaining loans, introducing longer-term loan options, cutting </a:t>
            </a:r>
            <a:r>
              <a:rPr lang="en-US" sz="3667" dirty="0" smtClean="0"/>
              <a:t>the loan-processing </a:t>
            </a:r>
            <a:r>
              <a:rPr lang="en-US" sz="3667" dirty="0"/>
              <a:t>time</a:t>
            </a:r>
            <a:r>
              <a:rPr lang="en-US" sz="3667" dirty="0" smtClean="0"/>
              <a:t>, </a:t>
            </a:r>
            <a:r>
              <a:rPr lang="en-US" sz="3667" dirty="0"/>
              <a:t>activating more loan </a:t>
            </a:r>
            <a:r>
              <a:rPr lang="en-US" sz="3667" dirty="0" smtClean="0"/>
              <a:t>programs aimed at </a:t>
            </a:r>
            <a:r>
              <a:rPr lang="en-US" sz="3667" dirty="0"/>
              <a:t>small and medium enterprises (SMEs</a:t>
            </a:r>
            <a:r>
              <a:rPr lang="en-US" sz="3667" dirty="0" smtClean="0"/>
              <a:t>), and opening additional bank branches in smaller townships.</a:t>
            </a:r>
          </a:p>
          <a:p>
            <a:pPr>
              <a:buFontTx/>
              <a:buChar char="-"/>
            </a:pPr>
            <a:r>
              <a:rPr lang="en-US" sz="3800" dirty="0" smtClean="0"/>
              <a:t>Increase </a:t>
            </a:r>
            <a:r>
              <a:rPr lang="en-US" sz="3800" dirty="0"/>
              <a:t>efforts related to disseminating information about loan opportunities and </a:t>
            </a:r>
            <a:r>
              <a:rPr lang="en-US" sz="3800" dirty="0" smtClean="0"/>
              <a:t>requirements throughout </a:t>
            </a:r>
            <a:r>
              <a:rPr lang="en-US" sz="3800" dirty="0"/>
              <a:t>the country to improve </a:t>
            </a:r>
            <a:r>
              <a:rPr lang="en-US" sz="3800" b="1" dirty="0"/>
              <a:t>equality of </a:t>
            </a:r>
            <a:r>
              <a:rPr lang="en-US" sz="3800" b="1" dirty="0" smtClean="0"/>
              <a:t>opportunity</a:t>
            </a:r>
            <a:r>
              <a:rPr lang="en-US" sz="3800" dirty="0" smtClean="0"/>
              <a:t>.</a:t>
            </a:r>
          </a:p>
          <a:p>
            <a:pPr>
              <a:buFontTx/>
              <a:buChar char="-"/>
            </a:pPr>
            <a:r>
              <a:rPr lang="en-US" sz="3800" dirty="0" smtClean="0"/>
              <a:t>Strengthen </a:t>
            </a:r>
            <a:r>
              <a:rPr lang="en-US" sz="3800" dirty="0"/>
              <a:t>the formalization of </a:t>
            </a:r>
            <a:r>
              <a:rPr lang="en-US" sz="3800" b="1" dirty="0"/>
              <a:t>property rights</a:t>
            </a:r>
            <a:r>
              <a:rPr lang="en-US" sz="3800" dirty="0"/>
              <a:t>, such as in relation to private property </a:t>
            </a:r>
            <a:r>
              <a:rPr lang="en-US" sz="3800" dirty="0" smtClean="0"/>
              <a:t>ownership and </a:t>
            </a:r>
            <a:r>
              <a:rPr lang="en-US" sz="3800" dirty="0"/>
              <a:t>land titles, which would improve both access to formal loans and investment </a:t>
            </a:r>
            <a:r>
              <a:rPr lang="en-US" sz="3800" dirty="0" smtClean="0"/>
              <a:t>security.</a:t>
            </a:r>
          </a:p>
          <a:p>
            <a:pPr>
              <a:buFontTx/>
              <a:buChar char="-"/>
            </a:pPr>
            <a:r>
              <a:rPr lang="en-US" sz="3800" dirty="0" smtClean="0"/>
              <a:t>Scale </a:t>
            </a:r>
            <a:r>
              <a:rPr lang="en-US" sz="3800" dirty="0"/>
              <a:t>up investments and improve access to </a:t>
            </a:r>
            <a:r>
              <a:rPr lang="en-US" sz="3800" b="1" dirty="0"/>
              <a:t>public goods</a:t>
            </a:r>
            <a:r>
              <a:rPr lang="en-US" sz="3800" dirty="0"/>
              <a:t>, such as electricity, water, and </a:t>
            </a:r>
            <a:r>
              <a:rPr lang="en-US" sz="3800" dirty="0" smtClean="0"/>
              <a:t>transport infrastructure</a:t>
            </a:r>
            <a:r>
              <a:rPr lang="en-US" sz="3800" dirty="0"/>
              <a:t>. </a:t>
            </a:r>
            <a:endParaRPr lang="en-GB" sz="38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8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1291248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Conclusion/Policy Recommendations </a:t>
            </a:r>
            <a:r>
              <a:rPr lang="en-GB" dirty="0" smtClean="0"/>
              <a:t>(3a)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b="1" dirty="0"/>
              <a:t>3. Support technical and innovative capacity of firms to improve growth and foreign market access</a:t>
            </a:r>
            <a:r>
              <a:rPr lang="en-US" sz="7200" b="1" dirty="0" smtClean="0"/>
              <a:t>.</a:t>
            </a:r>
          </a:p>
          <a:p>
            <a:pPr>
              <a:buFontTx/>
              <a:buChar char="-"/>
            </a:pPr>
            <a:r>
              <a:rPr lang="en-US" sz="7200" dirty="0" smtClean="0"/>
              <a:t>Improve </a:t>
            </a:r>
            <a:r>
              <a:rPr lang="en-US" sz="7200" dirty="0"/>
              <a:t>access to </a:t>
            </a:r>
            <a:r>
              <a:rPr lang="en-US" sz="7200" b="1" dirty="0"/>
              <a:t>modern technology </a:t>
            </a:r>
            <a:endParaRPr lang="en-US" sz="7200" b="1" dirty="0"/>
          </a:p>
          <a:p>
            <a:pPr lvl="1">
              <a:buFontTx/>
              <a:buChar char="-"/>
            </a:pPr>
            <a:r>
              <a:rPr lang="en-US" sz="6400" dirty="0" smtClean="0"/>
              <a:t>streamline </a:t>
            </a:r>
            <a:r>
              <a:rPr lang="en-US" sz="6400" dirty="0"/>
              <a:t>import procedures or opening special lines </a:t>
            </a:r>
            <a:r>
              <a:rPr lang="en-US" sz="6400" dirty="0" smtClean="0"/>
              <a:t>of credit </a:t>
            </a:r>
            <a:r>
              <a:rPr lang="en-US" sz="6400" dirty="0"/>
              <a:t>or grants for this purpose to yield more efficient production </a:t>
            </a:r>
            <a:r>
              <a:rPr lang="en-US" sz="6400" dirty="0" smtClean="0"/>
              <a:t>processes.</a:t>
            </a:r>
          </a:p>
          <a:p>
            <a:r>
              <a:rPr lang="en-US" sz="7200" b="1" dirty="0" smtClean="0"/>
              <a:t>Subsidize R&amp;D</a:t>
            </a:r>
            <a:r>
              <a:rPr lang="en-US" sz="7200" dirty="0" smtClean="0"/>
              <a:t> </a:t>
            </a:r>
            <a:r>
              <a:rPr lang="en-US" sz="7200" dirty="0"/>
              <a:t>efforts or provide tax deductions for purchases of </a:t>
            </a:r>
            <a:r>
              <a:rPr lang="en-US" sz="7200" dirty="0" smtClean="0"/>
              <a:t>new technology</a:t>
            </a:r>
            <a:r>
              <a:rPr lang="en-US" sz="7200" dirty="0"/>
              <a:t>, new product development, and certification according to international standards</a:t>
            </a:r>
            <a:r>
              <a:rPr lang="en-US" sz="7200" dirty="0" smtClean="0"/>
              <a:t>. Positive externalities may be significant</a:t>
            </a:r>
            <a:endParaRPr lang="en-US" sz="7200" dirty="0"/>
          </a:p>
          <a:p>
            <a:r>
              <a:rPr lang="en-US" sz="7200" dirty="0" smtClean="0"/>
              <a:t>Support </a:t>
            </a:r>
            <a:r>
              <a:rPr lang="en-US" sz="7200" dirty="0"/>
              <a:t>development of </a:t>
            </a:r>
            <a:r>
              <a:rPr lang="en-US" sz="7200" b="1" dirty="0"/>
              <a:t>industry clubs or associations </a:t>
            </a:r>
            <a:r>
              <a:rPr lang="en-US" sz="7200" dirty="0"/>
              <a:t>that could link more and </a:t>
            </a:r>
            <a:r>
              <a:rPr lang="en-US" sz="7200" dirty="0" smtClean="0"/>
              <a:t>less-successful entrepreneurs </a:t>
            </a:r>
            <a:r>
              <a:rPr lang="en-US" sz="7200" dirty="0"/>
              <a:t>in sharing knowledge and market information.</a:t>
            </a:r>
          </a:p>
          <a:p>
            <a:r>
              <a:rPr lang="en-US" sz="7200" b="1" dirty="0" smtClean="0"/>
              <a:t>Simplify </a:t>
            </a:r>
            <a:r>
              <a:rPr lang="en-US" sz="7200" b="1" dirty="0"/>
              <a:t>export procedures </a:t>
            </a:r>
            <a:r>
              <a:rPr lang="en-US" sz="7200" dirty="0"/>
              <a:t>related to registration, licensing, and customs requirements, </a:t>
            </a:r>
            <a:r>
              <a:rPr lang="en-US" sz="7200" dirty="0" smtClean="0"/>
              <a:t>preferably by </a:t>
            </a:r>
            <a:r>
              <a:rPr lang="en-US" sz="7200" dirty="0"/>
              <a:t>relaxing existing product-specific restrictions and opening a ‘single-window’ service</a:t>
            </a:r>
            <a:r>
              <a:rPr lang="en-US" sz="7200" dirty="0" smtClean="0"/>
              <a:t>.</a:t>
            </a:r>
            <a:endParaRPr lang="en-GB" sz="72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7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1263952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Conclusion/Policy Recommendations (</a:t>
            </a:r>
            <a:r>
              <a:rPr lang="en-GB" dirty="0" smtClean="0"/>
              <a:t>3b)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Improve </a:t>
            </a:r>
            <a:r>
              <a:rPr lang="en-US" dirty="0"/>
              <a:t>dissemination of </a:t>
            </a:r>
            <a:r>
              <a:rPr lang="en-US" b="1" dirty="0"/>
              <a:t>information about export and import procedures</a:t>
            </a:r>
            <a:r>
              <a:rPr lang="en-US" dirty="0"/>
              <a:t>, permits, and </a:t>
            </a:r>
            <a:r>
              <a:rPr lang="en-US" dirty="0" smtClean="0"/>
              <a:t>licenses.</a:t>
            </a:r>
          </a:p>
          <a:p>
            <a:pPr>
              <a:buFontTx/>
              <a:buChar char="-"/>
            </a:pPr>
            <a:r>
              <a:rPr lang="en-US" b="1" dirty="0" smtClean="0"/>
              <a:t>Support logistics </a:t>
            </a:r>
            <a:r>
              <a:rPr lang="en-US" b="1" dirty="0"/>
              <a:t>services and infrastructure</a:t>
            </a:r>
            <a:r>
              <a:rPr lang="en-US" dirty="0"/>
              <a:t>, as well as </a:t>
            </a:r>
            <a:r>
              <a:rPr lang="en-US" dirty="0" smtClean="0"/>
              <a:t>use </a:t>
            </a:r>
            <a:r>
              <a:rPr lang="en-US" dirty="0"/>
              <a:t>of </a:t>
            </a:r>
            <a:r>
              <a:rPr lang="en-US" dirty="0" smtClean="0"/>
              <a:t>internet and online </a:t>
            </a:r>
            <a:r>
              <a:rPr lang="en-US" dirty="0"/>
              <a:t>commerce platforms through public investment, service-sharing initiatives, and </a:t>
            </a:r>
            <a:r>
              <a:rPr lang="en-US" dirty="0" smtClean="0"/>
              <a:t>training.</a:t>
            </a:r>
          </a:p>
          <a:p>
            <a:pPr>
              <a:buFontTx/>
              <a:buChar char="-"/>
            </a:pPr>
            <a:r>
              <a:rPr lang="en-US" b="1" dirty="0" smtClean="0"/>
              <a:t>Overcome </a:t>
            </a:r>
            <a:r>
              <a:rPr lang="en-US" b="1" dirty="0"/>
              <a:t>geographic dispersion and language barriers </a:t>
            </a:r>
            <a:r>
              <a:rPr lang="en-US" dirty="0"/>
              <a:t>by establishing an intermediary </a:t>
            </a:r>
            <a:r>
              <a:rPr lang="en-US" dirty="0" smtClean="0"/>
              <a:t>body between </a:t>
            </a:r>
            <a:r>
              <a:rPr lang="en-US" dirty="0"/>
              <a:t>international customers and producers within </a:t>
            </a:r>
            <a:r>
              <a:rPr lang="en-US" dirty="0" smtClean="0"/>
              <a:t>Myanmar</a:t>
            </a:r>
          </a:p>
        </p:txBody>
      </p:sp>
    </p:spTree>
    <p:extLst>
      <p:ext uri="{BB962C8B-B14F-4D97-AF65-F5344CB8AC3E}">
        <p14:creationId xmlns:p14="http://schemas.microsoft.com/office/powerpoint/2010/main" val="41283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Conclusion/Policy Recommendations </a:t>
            </a:r>
            <a:r>
              <a:rPr lang="en-GB" dirty="0" smtClean="0"/>
              <a:t>(4)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4. Facilitate development of better working conditions</a:t>
            </a:r>
            <a:r>
              <a:rPr lang="en-US" b="1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Support </a:t>
            </a:r>
            <a:r>
              <a:rPr lang="en-US" dirty="0"/>
              <a:t>for </a:t>
            </a:r>
            <a:r>
              <a:rPr lang="en-US" b="1" dirty="0"/>
              <a:t>better working conditions</a:t>
            </a:r>
            <a:r>
              <a:rPr lang="en-US" dirty="0"/>
              <a:t>, education, and employee training should become a key </a:t>
            </a:r>
            <a:r>
              <a:rPr lang="en-US" dirty="0" smtClean="0"/>
              <a:t>part of </a:t>
            </a:r>
            <a:r>
              <a:rPr lang="en-US" dirty="0"/>
              <a:t>policies for improving enterprise </a:t>
            </a:r>
            <a:r>
              <a:rPr lang="en-US" dirty="0" smtClean="0"/>
              <a:t>performance.</a:t>
            </a:r>
          </a:p>
          <a:p>
            <a:pPr>
              <a:buFontTx/>
              <a:buChar char="-"/>
            </a:pPr>
            <a:r>
              <a:rPr lang="en-US" dirty="0" smtClean="0"/>
              <a:t>Continue </a:t>
            </a:r>
            <a:r>
              <a:rPr lang="en-US" dirty="0"/>
              <a:t>the </a:t>
            </a:r>
            <a:r>
              <a:rPr lang="en-US" b="1" dirty="0"/>
              <a:t>expansion of social security</a:t>
            </a:r>
            <a:r>
              <a:rPr lang="en-US" dirty="0"/>
              <a:t>, public health insurance, and pension </a:t>
            </a:r>
            <a:r>
              <a:rPr lang="en-US" dirty="0" smtClean="0"/>
              <a:t>programs.</a:t>
            </a:r>
            <a:endParaRPr lang="en-US" dirty="0"/>
          </a:p>
          <a:p>
            <a:pPr>
              <a:buFontTx/>
              <a:buChar char="-"/>
            </a:pPr>
            <a:r>
              <a:rPr lang="en-GB" dirty="0" smtClean="0"/>
              <a:t>Improve </a:t>
            </a:r>
            <a:r>
              <a:rPr lang="en-GB" dirty="0"/>
              <a:t>efforts for disseminating information about social protection, insurance programmes, </a:t>
            </a:r>
            <a:r>
              <a:rPr lang="en-GB" dirty="0" smtClean="0"/>
              <a:t>and </a:t>
            </a:r>
            <a:r>
              <a:rPr lang="en-US" dirty="0" smtClean="0"/>
              <a:t>labor </a:t>
            </a:r>
            <a:r>
              <a:rPr lang="en-US" dirty="0"/>
              <a:t>laws, so both employees and employers become </a:t>
            </a:r>
            <a:r>
              <a:rPr lang="en-US" b="1" dirty="0"/>
              <a:t>better informed </a:t>
            </a:r>
            <a:r>
              <a:rPr lang="en-US" dirty="0"/>
              <a:t>about their rights </a:t>
            </a:r>
            <a:r>
              <a:rPr lang="en-US" dirty="0" smtClean="0"/>
              <a:t>and </a:t>
            </a:r>
            <a:r>
              <a:rPr lang="en-GB" dirty="0" smtClean="0"/>
              <a:t>obligations.</a:t>
            </a:r>
          </a:p>
          <a:p>
            <a:pPr>
              <a:buFontTx/>
              <a:buChar char="-"/>
            </a:pPr>
            <a:r>
              <a:rPr lang="en-US" dirty="0" smtClean="0"/>
              <a:t>Increase </a:t>
            </a:r>
            <a:r>
              <a:rPr lang="en-US" dirty="0"/>
              <a:t>support for higher education, vocational </a:t>
            </a:r>
            <a:r>
              <a:rPr lang="en-US" dirty="0" smtClean="0"/>
              <a:t>programs</a:t>
            </a:r>
            <a:r>
              <a:rPr lang="en-US" dirty="0"/>
              <a:t>, and off-the-job training targeted </a:t>
            </a:r>
            <a:r>
              <a:rPr lang="en-US" dirty="0" smtClean="0"/>
              <a:t>at </a:t>
            </a:r>
            <a:r>
              <a:rPr lang="en-US" b="1" dirty="0" smtClean="0"/>
              <a:t>developing </a:t>
            </a:r>
            <a:r>
              <a:rPr lang="en-US" b="1" dirty="0"/>
              <a:t>industry-relevant skills</a:t>
            </a:r>
            <a:r>
              <a:rPr lang="en-US" dirty="0"/>
              <a:t> and more general management and public </a:t>
            </a:r>
            <a:r>
              <a:rPr lang="en-US" dirty="0" smtClean="0"/>
              <a:t>administration </a:t>
            </a:r>
            <a:r>
              <a:rPr lang="en-GB" dirty="0" smtClean="0"/>
              <a:t>knowledge.</a:t>
            </a:r>
          </a:p>
          <a:p>
            <a:pPr>
              <a:buFontTx/>
              <a:buChar char="-"/>
            </a:pPr>
            <a:r>
              <a:rPr lang="en-US" dirty="0" smtClean="0"/>
              <a:t>Introduce </a:t>
            </a:r>
            <a:r>
              <a:rPr lang="en-US" b="1" dirty="0"/>
              <a:t>tax exemptions </a:t>
            </a:r>
            <a:r>
              <a:rPr lang="en-US" dirty="0"/>
              <a:t>for firms that pay </a:t>
            </a:r>
            <a:r>
              <a:rPr lang="en-US" b="1" dirty="0"/>
              <a:t>for the education and training </a:t>
            </a:r>
            <a:r>
              <a:rPr lang="en-US" dirty="0"/>
              <a:t>of their </a:t>
            </a:r>
            <a:r>
              <a:rPr lang="en-US" dirty="0" smtClean="0"/>
              <a:t>employees – especially if the training is embedded within the worker (and not specific to the firm).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Develop </a:t>
            </a:r>
            <a:r>
              <a:rPr lang="en-US" dirty="0"/>
              <a:t>and support </a:t>
            </a:r>
            <a:r>
              <a:rPr lang="en-US" b="1" dirty="0"/>
              <a:t>gender-based training initiatives </a:t>
            </a:r>
            <a:r>
              <a:rPr lang="en-US" dirty="0"/>
              <a:t>to address the </a:t>
            </a:r>
            <a:r>
              <a:rPr lang="en-US" dirty="0" smtClean="0"/>
              <a:t>challenges facing female-owned </a:t>
            </a:r>
            <a:r>
              <a:rPr lang="en-GB" dirty="0" smtClean="0"/>
              <a:t>firms.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9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EAA407-B1E0-4B5A-AEA2-2CA60DD7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dirty="0"/>
              <a:t/>
            </a:r>
            <a:br>
              <a:rPr lang="en-GB" sz="3200" b="0" dirty="0"/>
            </a:br>
            <a:r>
              <a:rPr lang="en-US" sz="3200" dirty="0" smtClean="0"/>
              <a:t>Introduction</a:t>
            </a:r>
            <a:endParaRPr lang="en-US" sz="3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C9850B-BD4B-4C0F-9F61-269D639D0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4525963"/>
          </a:xfrm>
        </p:spPr>
        <p:txBody>
          <a:bodyPr>
            <a:noAutofit/>
          </a:bodyPr>
          <a:lstStyle/>
          <a:p>
            <a:r>
              <a:rPr lang="en-GB" sz="2000" dirty="0"/>
              <a:t>Towards inclusive development in </a:t>
            </a:r>
            <a:r>
              <a:rPr lang="en-GB" sz="2000" dirty="0" smtClean="0"/>
              <a:t>Myanmar</a:t>
            </a:r>
          </a:p>
          <a:p>
            <a:r>
              <a:rPr lang="en-GB" sz="2000" dirty="0"/>
              <a:t>Myanmar Enterprise Monitoring System (MEMS</a:t>
            </a:r>
            <a:r>
              <a:rPr lang="en-GB" sz="2000" dirty="0" smtClean="0"/>
              <a:t>) – Strong focus on MSMEs  </a:t>
            </a:r>
          </a:p>
          <a:p>
            <a:r>
              <a:rPr lang="en-GB" sz="2000" dirty="0" smtClean="0"/>
              <a:t>Evidence </a:t>
            </a:r>
            <a:r>
              <a:rPr lang="en-GB" sz="2000" dirty="0"/>
              <a:t>supporting the government in </a:t>
            </a:r>
            <a:r>
              <a:rPr lang="en-GB" sz="2000" dirty="0" smtClean="0"/>
              <a:t>implementing </a:t>
            </a:r>
            <a:r>
              <a:rPr lang="en-GB" sz="2000" dirty="0"/>
              <a:t>relevant industrial </a:t>
            </a:r>
            <a:r>
              <a:rPr lang="en-GB" sz="2000" dirty="0" smtClean="0"/>
              <a:t>policies</a:t>
            </a:r>
          </a:p>
          <a:p>
            <a:r>
              <a:rPr lang="en-GB" sz="2000" dirty="0" smtClean="0"/>
              <a:t>Results presented are based on the </a:t>
            </a:r>
            <a:r>
              <a:rPr lang="en-GB" sz="2000" u="sng" dirty="0" smtClean="0"/>
              <a:t>first</a:t>
            </a:r>
            <a:r>
              <a:rPr lang="en-GB" sz="2000" dirty="0" smtClean="0"/>
              <a:t> quantitative </a:t>
            </a:r>
            <a:r>
              <a:rPr lang="en-GB" sz="2000" dirty="0"/>
              <a:t>survey of manufacturing enterprises in Myanmar and their </a:t>
            </a:r>
            <a:r>
              <a:rPr lang="en-GB" sz="2000" dirty="0" smtClean="0"/>
              <a:t>employees – matched employer-employee data.</a:t>
            </a:r>
          </a:p>
          <a:p>
            <a:r>
              <a:rPr lang="en-US" sz="2000" dirty="0" smtClean="0"/>
              <a:t>Breadth </a:t>
            </a:r>
            <a:r>
              <a:rPr lang="en-US" sz="2000" dirty="0"/>
              <a:t>of information </a:t>
            </a:r>
            <a:r>
              <a:rPr lang="en-US" sz="2000" dirty="0" smtClean="0"/>
              <a:t>unprecedented</a:t>
            </a:r>
            <a:r>
              <a:rPr lang="en-GB" sz="2000" dirty="0" smtClean="0"/>
              <a:t> </a:t>
            </a:r>
          </a:p>
          <a:p>
            <a:endParaRPr lang="en-GB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509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81" y="2224584"/>
            <a:ext cx="11698701" cy="277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EAA407-B1E0-4B5A-AEA2-2CA60DD7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dirty="0"/>
              <a:t/>
            </a:r>
            <a:br>
              <a:rPr lang="en-GB" sz="3200" b="0" dirty="0"/>
            </a:br>
            <a:r>
              <a:rPr lang="en-US" sz="3200" dirty="0" smtClean="0"/>
              <a:t>Sample</a:t>
            </a:r>
            <a:endParaRPr lang="en-US" sz="3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C9850B-BD4B-4C0F-9F61-269D639D0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4525963"/>
          </a:xfrm>
        </p:spPr>
        <p:txBody>
          <a:bodyPr>
            <a:noAutofit/>
          </a:bodyPr>
          <a:lstStyle/>
          <a:p>
            <a:r>
              <a:rPr lang="en-GB" sz="2200" dirty="0"/>
              <a:t>A representative sample of 2,496 enterprises and their 6,722 employees </a:t>
            </a:r>
            <a:endParaRPr lang="en-GB" sz="2200" dirty="0" smtClean="0"/>
          </a:p>
          <a:p>
            <a:pPr lvl="1"/>
            <a:r>
              <a:rPr lang="en-GB" sz="1800" dirty="0" smtClean="0"/>
              <a:t>176 rice mills; 381 informal firms; 1,939 formal firms</a:t>
            </a:r>
          </a:p>
          <a:p>
            <a:pPr lvl="1"/>
            <a:r>
              <a:rPr lang="en-GB" sz="1800" dirty="0" smtClean="0"/>
              <a:t>Covering 35 townships in all states/regions.</a:t>
            </a:r>
            <a:endParaRPr lang="en-GB" sz="1400" dirty="0"/>
          </a:p>
          <a:p>
            <a:r>
              <a:rPr lang="en-GB" sz="2200" dirty="0"/>
              <a:t>The sample is statistically representative of more than 71,000 manufacturing firms in </a:t>
            </a:r>
            <a:r>
              <a:rPr lang="en-GB" sz="2200" dirty="0" smtClean="0"/>
              <a:t>Myanmar.</a:t>
            </a:r>
            <a:endParaRPr lang="en-GB" sz="2200" dirty="0"/>
          </a:p>
          <a:p>
            <a:r>
              <a:rPr lang="en-GB" sz="2200" dirty="0"/>
              <a:t>Formal and informal firms</a:t>
            </a:r>
          </a:p>
          <a:p>
            <a:r>
              <a:rPr lang="en-GB" sz="2200" dirty="0" smtClean="0"/>
              <a:t>Matched </a:t>
            </a:r>
            <a:r>
              <a:rPr lang="en-GB" sz="2200" dirty="0"/>
              <a:t>employer-employee dataset </a:t>
            </a:r>
            <a:endParaRPr lang="en-GB" sz="2200" dirty="0" smtClean="0"/>
          </a:p>
          <a:p>
            <a:r>
              <a:rPr lang="en-GB" sz="2200" dirty="0" smtClean="0"/>
              <a:t>Face-to-face </a:t>
            </a:r>
            <a:r>
              <a:rPr lang="en-GB" sz="2200" dirty="0"/>
              <a:t>interviews </a:t>
            </a:r>
            <a:r>
              <a:rPr lang="en-GB" sz="2200" dirty="0" smtClean="0"/>
              <a:t>took </a:t>
            </a:r>
            <a:r>
              <a:rPr lang="en-GB" sz="2200" dirty="0"/>
              <a:t>place in </a:t>
            </a:r>
            <a:r>
              <a:rPr lang="en-GB" sz="2200" dirty="0" smtClean="0"/>
              <a:t>June </a:t>
            </a:r>
            <a:r>
              <a:rPr lang="en-GB" sz="2200" dirty="0"/>
              <a:t>and July </a:t>
            </a:r>
            <a:r>
              <a:rPr lang="en-GB" sz="2200" dirty="0" smtClean="0"/>
              <a:t>2017 – re-visits during the fall 2017</a:t>
            </a:r>
          </a:p>
        </p:txBody>
      </p:sp>
    </p:spTree>
    <p:extLst>
      <p:ext uri="{BB962C8B-B14F-4D97-AF65-F5344CB8AC3E}">
        <p14:creationId xmlns:p14="http://schemas.microsoft.com/office/powerpoint/2010/main" val="54120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EAA407-B1E0-4B5A-AEA2-2CA60DD7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Types of constraints </a:t>
            </a:r>
            <a:r>
              <a:rPr lang="en-GB" sz="3200" dirty="0"/>
              <a:t>to growth</a:t>
            </a:r>
            <a:endParaRPr lang="en-US" sz="3200" b="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44" y="1388615"/>
            <a:ext cx="6460175" cy="4472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4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EAA407-B1E0-4B5A-AEA2-2CA60DD7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dirty="0"/>
              <a:t/>
            </a:r>
            <a:br>
              <a:rPr lang="en-GB" sz="3200" b="0" dirty="0"/>
            </a:br>
            <a:r>
              <a:rPr lang="en-US" sz="3200" dirty="0" smtClean="0"/>
              <a:t>Proximity</a:t>
            </a:r>
            <a:endParaRPr lang="en-US" sz="3200" b="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10" y="491319"/>
            <a:ext cx="7805803" cy="54107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9266" y="1525896"/>
            <a:ext cx="4226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Manufacturing activity follows the </a:t>
            </a:r>
            <a:r>
              <a:rPr lang="en-US" b="1" dirty="0"/>
              <a:t>topographical</a:t>
            </a:r>
            <a:r>
              <a:rPr lang="en-US" dirty="0"/>
              <a:t> circumstances of the country</a:t>
            </a:r>
          </a:p>
        </p:txBody>
      </p:sp>
      <p:sp>
        <p:nvSpPr>
          <p:cNvPr id="4" name="Rectangle 3"/>
          <p:cNvSpPr/>
          <p:nvPr/>
        </p:nvSpPr>
        <p:spPr>
          <a:xfrm>
            <a:off x="209266" y="2794104"/>
            <a:ext cx="3530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Enterprises appear to be taking advantage of </a:t>
            </a:r>
            <a:r>
              <a:rPr lang="en-US" b="1" dirty="0"/>
              <a:t>agglomeration</a:t>
            </a:r>
            <a:r>
              <a:rPr lang="en-US" dirty="0"/>
              <a:t> benefits in the form of industrial zones and clusters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209266" y="4740359"/>
            <a:ext cx="3530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But </a:t>
            </a:r>
            <a:r>
              <a:rPr lang="en-US" dirty="0" smtClean="0"/>
              <a:t>significant </a:t>
            </a:r>
            <a:r>
              <a:rPr lang="en-US" b="1" dirty="0" smtClean="0"/>
              <a:t>infrastructure</a:t>
            </a:r>
            <a:r>
              <a:rPr lang="en-US" dirty="0" smtClean="0"/>
              <a:t> challenges identified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7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EAA407-B1E0-4B5A-AEA2-2CA60DD7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Fragmented Value Chains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87" y="1253863"/>
            <a:ext cx="6921386" cy="45318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1190595"/>
            <a:ext cx="40442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Apparel </a:t>
            </a:r>
            <a:r>
              <a:rPr lang="en-US" dirty="0"/>
              <a:t>and textiles firms are rarely located close to each </a:t>
            </a:r>
            <a:r>
              <a:rPr lang="en-US" dirty="0" smtClean="0"/>
              <a:t>other (and </a:t>
            </a:r>
            <a:r>
              <a:rPr lang="en-GB" b="1" dirty="0" smtClean="0"/>
              <a:t>limited </a:t>
            </a:r>
            <a:r>
              <a:rPr lang="en-GB" b="1" dirty="0"/>
              <a:t>range</a:t>
            </a:r>
            <a:r>
              <a:rPr lang="en-GB" dirty="0"/>
              <a:t> </a:t>
            </a:r>
            <a:r>
              <a:rPr lang="en-GB" dirty="0" smtClean="0"/>
              <a:t>of </a:t>
            </a:r>
            <a:r>
              <a:rPr lang="en-US" dirty="0" smtClean="0"/>
              <a:t>activities </a:t>
            </a:r>
            <a:r>
              <a:rPr lang="en-US" dirty="0"/>
              <a:t>in the garment </a:t>
            </a:r>
            <a:r>
              <a:rPr lang="en-US" dirty="0" smtClean="0"/>
              <a:t>sector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09600" y="3025159"/>
            <a:ext cx="39487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Metallic </a:t>
            </a:r>
            <a:r>
              <a:rPr lang="en-US" dirty="0"/>
              <a:t>and non-metallic mineral production </a:t>
            </a:r>
            <a:r>
              <a:rPr lang="en-US" dirty="0" smtClean="0"/>
              <a:t>are more </a:t>
            </a:r>
            <a:r>
              <a:rPr lang="en-US" dirty="0"/>
              <a:t>prone to </a:t>
            </a:r>
            <a:r>
              <a:rPr lang="en-US" b="1" dirty="0"/>
              <a:t>industrial </a:t>
            </a:r>
            <a:r>
              <a:rPr lang="en-US" b="1" dirty="0" smtClean="0"/>
              <a:t>clustering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609600" y="4510659"/>
            <a:ext cx="4044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 smtClean="0"/>
              <a:t>Cut-</a:t>
            </a:r>
            <a:r>
              <a:rPr lang="da-DK" b="1" dirty="0" err="1" smtClean="0"/>
              <a:t>make</a:t>
            </a:r>
            <a:r>
              <a:rPr lang="da-DK" b="1" dirty="0" smtClean="0"/>
              <a:t>-</a:t>
            </a:r>
            <a:r>
              <a:rPr lang="da-DK" b="1" dirty="0" err="1" smtClean="0"/>
              <a:t>pack</a:t>
            </a:r>
            <a:r>
              <a:rPr lang="da-DK" dirty="0" smtClean="0"/>
              <a:t> versus </a:t>
            </a:r>
            <a:r>
              <a:rPr lang="da-DK" b="1" dirty="0" err="1" smtClean="0"/>
              <a:t>free</a:t>
            </a:r>
            <a:r>
              <a:rPr lang="da-DK" b="1" dirty="0" smtClean="0"/>
              <a:t>-on-</a:t>
            </a:r>
            <a:r>
              <a:rPr lang="da-DK" b="1" dirty="0" err="1" smtClean="0"/>
              <a:t>board</a:t>
            </a:r>
            <a:r>
              <a:rPr lang="da-DK" dirty="0" smtClean="0"/>
              <a:t> </a:t>
            </a:r>
            <a:r>
              <a:rPr lang="da-DK" dirty="0" err="1" smtClean="0"/>
              <a:t>production</a:t>
            </a:r>
            <a:r>
              <a:rPr lang="da-DK" dirty="0" smtClean="0"/>
              <a:t> systems?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40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Informality and Taxes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177051" cy="4307595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The regulatory environment is complex and dispersed among several </a:t>
            </a:r>
            <a:r>
              <a:rPr lang="en-US" sz="2000" dirty="0" smtClean="0"/>
              <a:t>institutions</a:t>
            </a:r>
          </a:p>
          <a:p>
            <a:r>
              <a:rPr lang="en-GB" sz="2000" dirty="0"/>
              <a:t>Formalization </a:t>
            </a:r>
            <a:r>
              <a:rPr lang="en-GB" sz="2000" dirty="0" smtClean="0"/>
              <a:t>rates quite high (84%) </a:t>
            </a:r>
            <a:r>
              <a:rPr lang="en-GB" sz="2000" dirty="0"/>
              <a:t>– </a:t>
            </a:r>
            <a:r>
              <a:rPr lang="en-GB" sz="2000" dirty="0" smtClean="0"/>
              <a:t>but </a:t>
            </a:r>
            <a:r>
              <a:rPr lang="en-US" sz="2000" dirty="0" smtClean="0"/>
              <a:t>the rate of registration with the Directorate </a:t>
            </a:r>
            <a:r>
              <a:rPr lang="en-US" sz="2000" dirty="0"/>
              <a:t>of Investment and Company Administration (DICA) relatively </a:t>
            </a:r>
            <a:r>
              <a:rPr lang="en-US" sz="2000" dirty="0" smtClean="0"/>
              <a:t>low</a:t>
            </a:r>
          </a:p>
          <a:p>
            <a:r>
              <a:rPr lang="en-US" sz="2000" dirty="0" smtClean="0"/>
              <a:t>Taxes and formality? 68% informal firms (instead of 16%) if “pay corporate taxes” is added to the definition.</a:t>
            </a:r>
          </a:p>
          <a:p>
            <a:r>
              <a:rPr lang="en-US" sz="2000" dirty="0" smtClean="0"/>
              <a:t>95% pay fees (municipal level) – but </a:t>
            </a:r>
            <a:r>
              <a:rPr lang="en-US" sz="2000" dirty="0"/>
              <a:t>adherence to tax regulation </a:t>
            </a:r>
            <a:r>
              <a:rPr lang="en-US" sz="2000" dirty="0" smtClean="0"/>
              <a:t>is weak</a:t>
            </a:r>
          </a:p>
          <a:p>
            <a:r>
              <a:rPr lang="en-US" sz="2000" dirty="0" smtClean="0"/>
              <a:t>Most employees do not have labor contracts</a:t>
            </a:r>
            <a:endParaRPr lang="en-GB" sz="2000" dirty="0"/>
          </a:p>
          <a:p>
            <a:endParaRPr lang="en-US" sz="2000" dirty="0"/>
          </a:p>
          <a:p>
            <a:endParaRPr lang="en-GB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93" y="1600201"/>
            <a:ext cx="5952090" cy="430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0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Innovation and knowledge transfers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High </a:t>
            </a:r>
            <a:r>
              <a:rPr lang="en-US" sz="2000" dirty="0"/>
              <a:t>levels of specialization – vulnerability</a:t>
            </a:r>
            <a:r>
              <a:rPr lang="en-US" sz="2000" dirty="0" smtClean="0"/>
              <a:t>?</a:t>
            </a:r>
          </a:p>
          <a:p>
            <a:r>
              <a:rPr lang="en-US" sz="2000" dirty="0"/>
              <a:t>Innovation rates </a:t>
            </a:r>
            <a:r>
              <a:rPr lang="en-US" sz="2000" dirty="0" smtClean="0"/>
              <a:t>low. (6 per cent)</a:t>
            </a:r>
          </a:p>
          <a:p>
            <a:r>
              <a:rPr lang="en-US" sz="2000" dirty="0" smtClean="0"/>
              <a:t>New </a:t>
            </a:r>
            <a:r>
              <a:rPr lang="en-US" sz="2000" dirty="0"/>
              <a:t>technology adoption and technical adaptation </a:t>
            </a:r>
            <a:r>
              <a:rPr lang="en-US" sz="2000" dirty="0" smtClean="0"/>
              <a:t>not related to </a:t>
            </a:r>
            <a:r>
              <a:rPr lang="en-GB" sz="2000" dirty="0" smtClean="0"/>
              <a:t>productivity </a:t>
            </a:r>
            <a:r>
              <a:rPr lang="en-GB" sz="2000" dirty="0"/>
              <a:t>improvements</a:t>
            </a:r>
            <a:r>
              <a:rPr lang="en-GB" sz="2000" dirty="0" smtClean="0"/>
              <a:t>.</a:t>
            </a:r>
          </a:p>
          <a:p>
            <a:r>
              <a:rPr lang="en-GB" sz="2000" dirty="0"/>
              <a:t>Utilized technology relatively basic – Fewer </a:t>
            </a:r>
            <a:r>
              <a:rPr lang="en-US" sz="2000" dirty="0"/>
              <a:t>than 20 per cent of the enterprises have acquired technology through imports.</a:t>
            </a:r>
          </a:p>
          <a:p>
            <a:r>
              <a:rPr lang="en-US" sz="2000" dirty="0" smtClean="0"/>
              <a:t>Scope </a:t>
            </a:r>
            <a:r>
              <a:rPr lang="en-US" sz="2000" dirty="0"/>
              <a:t>for international knowledge transfers significantly lower than in many other Asian countries.</a:t>
            </a:r>
          </a:p>
          <a:p>
            <a:endParaRPr lang="en-US" sz="2000" dirty="0" smtClean="0"/>
          </a:p>
          <a:p>
            <a:endParaRPr lang="en-GB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915" y="1600201"/>
            <a:ext cx="5949966" cy="428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4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Risk, Gender and Investments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80% of surveyed firms are owned by men.</a:t>
            </a:r>
          </a:p>
          <a:p>
            <a:r>
              <a:rPr lang="en-US" dirty="0" smtClean="0"/>
              <a:t>Females </a:t>
            </a:r>
            <a:r>
              <a:rPr lang="en-US" dirty="0"/>
              <a:t>display lower willingness to take </a:t>
            </a:r>
            <a:r>
              <a:rPr lang="en-US" dirty="0" smtClean="0"/>
              <a:t>risk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Risk strongly correlated with investment probabilities and firm performance </a:t>
            </a:r>
            <a:endParaRPr lang="en-US" dirty="0"/>
          </a:p>
          <a:p>
            <a:r>
              <a:rPr lang="en-US" dirty="0" smtClean="0"/>
              <a:t>Business </a:t>
            </a:r>
            <a:r>
              <a:rPr lang="en-US" dirty="0"/>
              <a:t>practices, measured as a combination of marketing, buying, record </a:t>
            </a:r>
            <a:r>
              <a:rPr lang="en-US" dirty="0" smtClean="0"/>
              <a:t>keeping, and </a:t>
            </a:r>
            <a:r>
              <a:rPr lang="en-US" dirty="0"/>
              <a:t>financial planning practices, are found to positively affect firm productivity. </a:t>
            </a:r>
            <a:endParaRPr lang="en-US" dirty="0"/>
          </a:p>
          <a:p>
            <a:pPr lvl="1"/>
            <a:r>
              <a:rPr lang="en-US" dirty="0" smtClean="0"/>
              <a:t>Female </a:t>
            </a:r>
            <a:r>
              <a:rPr lang="en-US" dirty="0"/>
              <a:t>entrepreneurs </a:t>
            </a:r>
            <a:r>
              <a:rPr lang="en-US" dirty="0" smtClean="0"/>
              <a:t>are less likely to rely on </a:t>
            </a:r>
            <a:r>
              <a:rPr lang="en-US" dirty="0" smtClean="0"/>
              <a:t>business practice upgrading.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1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_ReCom">
  <a:themeElements>
    <a:clrScheme name="UNU-WIDER">
      <a:dk1>
        <a:srgbClr val="464646"/>
      </a:dk1>
      <a:lt1>
        <a:srgbClr val="FFFFFF"/>
      </a:lt1>
      <a:dk2>
        <a:srgbClr val="00559C"/>
      </a:dk2>
      <a:lt2>
        <a:srgbClr val="E8EAE9"/>
      </a:lt2>
      <a:accent1>
        <a:srgbClr val="9BC1E4"/>
      </a:accent1>
      <a:accent2>
        <a:srgbClr val="C4C5C6"/>
      </a:accent2>
      <a:accent3>
        <a:srgbClr val="FCE400"/>
      </a:accent3>
      <a:accent4>
        <a:srgbClr val="FFA40F"/>
      </a:accent4>
      <a:accent5>
        <a:srgbClr val="D5D5D5"/>
      </a:accent5>
      <a:accent6>
        <a:srgbClr val="00A3E0"/>
      </a:accent6>
      <a:hlink>
        <a:srgbClr val="0181B7"/>
      </a:hlink>
      <a:folHlink>
        <a:srgbClr val="0181B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PM - Theme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1A00B"/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NU-WIDER logo">
  <a:themeElements>
    <a:clrScheme name="UNU WIDER">
      <a:dk1>
        <a:srgbClr val="464646"/>
      </a:dk1>
      <a:lt1>
        <a:srgbClr val="FFFFFF"/>
      </a:lt1>
      <a:dk2>
        <a:srgbClr val="00559C"/>
      </a:dk2>
      <a:lt2>
        <a:srgbClr val="E8EAE9"/>
      </a:lt2>
      <a:accent1>
        <a:srgbClr val="9BC1E4"/>
      </a:accent1>
      <a:accent2>
        <a:srgbClr val="C4C5C6"/>
      </a:accent2>
      <a:accent3>
        <a:srgbClr val="FCE400"/>
      </a:accent3>
      <a:accent4>
        <a:srgbClr val="FFA40F"/>
      </a:accent4>
      <a:accent5>
        <a:srgbClr val="D5D5D5"/>
      </a:accent5>
      <a:accent6>
        <a:srgbClr val="00A3E0"/>
      </a:accent6>
      <a:hlink>
        <a:srgbClr val="0181B7"/>
      </a:hlink>
      <a:folHlink>
        <a:srgbClr val="0181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Design">
  <a:themeElements>
    <a:clrScheme name="UNU WIDER">
      <a:dk1>
        <a:srgbClr val="464646"/>
      </a:dk1>
      <a:lt1>
        <a:srgbClr val="FFFFFF"/>
      </a:lt1>
      <a:dk2>
        <a:srgbClr val="00559C"/>
      </a:dk2>
      <a:lt2>
        <a:srgbClr val="E8EAE9"/>
      </a:lt2>
      <a:accent1>
        <a:srgbClr val="9BC1E4"/>
      </a:accent1>
      <a:accent2>
        <a:srgbClr val="C4C5C6"/>
      </a:accent2>
      <a:accent3>
        <a:srgbClr val="FCE400"/>
      </a:accent3>
      <a:accent4>
        <a:srgbClr val="FFA40F"/>
      </a:accent4>
      <a:accent5>
        <a:srgbClr val="D5D5D5"/>
      </a:accent5>
      <a:accent6>
        <a:srgbClr val="00A3E0"/>
      </a:accent6>
      <a:hlink>
        <a:srgbClr val="0181B7"/>
      </a:hlink>
      <a:folHlink>
        <a:srgbClr val="0181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ReCom">
  <a:themeElements>
    <a:clrScheme name="UNU WIDER">
      <a:dk1>
        <a:srgbClr val="464646"/>
      </a:dk1>
      <a:lt1>
        <a:srgbClr val="FFFFFF"/>
      </a:lt1>
      <a:dk2>
        <a:srgbClr val="00559C"/>
      </a:dk2>
      <a:lt2>
        <a:srgbClr val="E8EAE9"/>
      </a:lt2>
      <a:accent1>
        <a:srgbClr val="9BC1E4"/>
      </a:accent1>
      <a:accent2>
        <a:srgbClr val="C4C5C6"/>
      </a:accent2>
      <a:accent3>
        <a:srgbClr val="FCE400"/>
      </a:accent3>
      <a:accent4>
        <a:srgbClr val="FFA40F"/>
      </a:accent4>
      <a:accent5>
        <a:srgbClr val="D5D5D5"/>
      </a:accent5>
      <a:accent6>
        <a:srgbClr val="00A3E0"/>
      </a:accent6>
      <a:hlink>
        <a:srgbClr val="0181B7"/>
      </a:hlink>
      <a:folHlink>
        <a:srgbClr val="0181B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PM - Theme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1A00B"/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12980</TotalTime>
  <Words>1150</Words>
  <Application>Microsoft Office PowerPoint</Application>
  <PresentationFormat>Custom</PresentationFormat>
  <Paragraphs>116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19_ReCom</vt:lpstr>
      <vt:lpstr>UNU-WIDER logo</vt:lpstr>
      <vt:lpstr>Blank Design</vt:lpstr>
      <vt:lpstr>2_ReCom</vt:lpstr>
      <vt:lpstr>Dokument</vt:lpstr>
      <vt:lpstr>Results MEMS</vt:lpstr>
      <vt:lpstr> Introduction</vt:lpstr>
      <vt:lpstr> Sample</vt:lpstr>
      <vt:lpstr>Types of constraints to growth</vt:lpstr>
      <vt:lpstr> Proximity</vt:lpstr>
      <vt:lpstr>Fragmented Value Chains</vt:lpstr>
      <vt:lpstr>Informality and Taxes</vt:lpstr>
      <vt:lpstr>Innovation and knowledge transfers</vt:lpstr>
      <vt:lpstr>Risk, Gender and Investments</vt:lpstr>
      <vt:lpstr>Access to Credit</vt:lpstr>
      <vt:lpstr>Market Structure and Concentration</vt:lpstr>
      <vt:lpstr> Wages by Firm Size and Formality Status</vt:lpstr>
      <vt:lpstr>Wages and Education</vt:lpstr>
      <vt:lpstr> Gender Gap in Wages</vt:lpstr>
      <vt:lpstr>Conclusion/Policy Recommendations (1)  </vt:lpstr>
      <vt:lpstr>Conclusion/Policy Recommendations (2)  </vt:lpstr>
      <vt:lpstr>Conclusion/Policy Recommendations (3a)  </vt:lpstr>
      <vt:lpstr>Conclusion/Policy Recommendations (3b) </vt:lpstr>
      <vt:lpstr>Conclusion/Policy Recommendations (4)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ispum dolor lorem ipsum dolor amet</dc:title>
  <dc:creator>Carita Elshout</dc:creator>
  <cp:lastModifiedBy>John Rand</cp:lastModifiedBy>
  <cp:revision>477</cp:revision>
  <dcterms:created xsi:type="dcterms:W3CDTF">2012-07-02T12:01:42Z</dcterms:created>
  <dcterms:modified xsi:type="dcterms:W3CDTF">2018-05-23T13:30:22Z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_DocumentLanguage">
    <vt:lpwstr>en-GB</vt:lpwstr>
  </property>
</Properties>
</file>