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5" r:id="rId1"/>
  </p:sldMasterIdLst>
  <p:handoutMasterIdLst>
    <p:handoutMasterId r:id="rId15"/>
  </p:handoutMasterIdLst>
  <p:sldIdLst>
    <p:sldId id="256" r:id="rId2"/>
    <p:sldId id="263" r:id="rId3"/>
    <p:sldId id="258" r:id="rId4"/>
    <p:sldId id="260" r:id="rId5"/>
    <p:sldId id="270" r:id="rId6"/>
    <p:sldId id="275" r:id="rId7"/>
    <p:sldId id="276" r:id="rId8"/>
    <p:sldId id="273" r:id="rId9"/>
    <p:sldId id="274" r:id="rId10"/>
    <p:sldId id="267" r:id="rId11"/>
    <p:sldId id="268" r:id="rId12"/>
    <p:sldId id="272" r:id="rId13"/>
    <p:sldId id="271" r:id="rId14"/>
  </p:sldIdLst>
  <p:sldSz cx="9144000" cy="6858000" type="screen4x3"/>
  <p:notesSz cx="6858000" cy="9945688"/>
  <p:custDataLst>
    <p:tags r:id="rId1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333CC"/>
    <a:srgbClr val="5B9BD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 autoAdjust="0"/>
  </p:normalViewPr>
  <p:slideViewPr>
    <p:cSldViewPr snapToGrid="0">
      <p:cViewPr>
        <p:scale>
          <a:sx n="50" d="100"/>
          <a:sy n="50" d="100"/>
        </p:scale>
        <p:origin x="-1685" y="-3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5952B9-111E-46DB-978A-30E84EE971D8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0EEB8-ADAD-47F9-ADAD-790C1B0A92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08019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5/29/2018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79914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21862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5/29/2018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72309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46977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5/29/2018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8488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53633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75104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7619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5/29/2018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34451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87631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31330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096" y="2130425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Outline and Objective of MSME Survey (2017)</a:t>
            </a:r>
            <a:endParaRPr lang="en-US" sz="2500" dirty="0">
              <a:solidFill>
                <a:srgbClr val="3333CC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95640"/>
            <a:ext cx="6400800" cy="1286301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Wah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Wah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Maung</a:t>
            </a:r>
            <a:endParaRPr lang="en-US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Director General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Central Statistical Organization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293" y="195943"/>
            <a:ext cx="1406940" cy="1036265"/>
          </a:xfrm>
          <a:prstGeom prst="rect">
            <a:avLst/>
          </a:prstGeom>
        </p:spPr>
      </p:pic>
      <p:pic>
        <p:nvPicPr>
          <p:cNvPr id="16" name="Picture 15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2904" y="308650"/>
            <a:ext cx="1608455" cy="80497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:lc="http://schemas.openxmlformats.org/drawingml/2006/lockedCanvas" xmlns="" id="{860DBF67-D12D-4B07-BB29-ECF6CE971EE9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605827" y="223239"/>
            <a:ext cx="1552470" cy="969665"/>
          </a:xfrm>
          <a:prstGeom prst="rect">
            <a:avLst/>
          </a:prstGeom>
        </p:spPr>
      </p:pic>
      <p:pic>
        <p:nvPicPr>
          <p:cNvPr id="9" name="Picture 8" descr="D:\2018 office\Htay_2018 Office work\MEMS\LOGO_ Denmark.jpg"/>
          <p:cNvPicPr/>
          <p:nvPr/>
        </p:nvPicPr>
        <p:blipFill rotWithShape="1"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576" t="27420" r="33494" b="29297"/>
          <a:stretch/>
        </p:blipFill>
        <p:spPr bwMode="auto">
          <a:xfrm>
            <a:off x="7626474" y="195943"/>
            <a:ext cx="766905" cy="151707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822504" y="5987543"/>
            <a:ext cx="16850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May 2018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5940970" y="6033709"/>
            <a:ext cx="28250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Office No. 32, Nay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Pyi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Taw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5339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Future Work Plan(2018-2019) (1)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90271513"/>
              </p:ext>
            </p:extLst>
          </p:nvPr>
        </p:nvGraphicFramePr>
        <p:xfrm>
          <a:off x="533400" y="1295400"/>
          <a:ext cx="8229600" cy="5187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3657600"/>
                <a:gridCol w="2743200"/>
              </a:tblGrid>
              <a:tr h="4084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Period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Activities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Implementing Agencies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628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'30-5-2018 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to 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1-6-2018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TOT training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for Hand-on Experience Workshop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CSO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46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Second week of June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Training for enumerators (State &amp; Region) for1 day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2108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25-6-2018 to 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29-6-2018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Implementation of Qualitative survey / Interview transcription and translation (5 day)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CSO &amp;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UNU-WIDER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1475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July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Game Intervention Training and pilot for 3 days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CSO &amp;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UNU-WIDER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1475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'12-8-2018 to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18-8-2018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Implementation of Qualitative survey / Interview transcription and translation (1 week)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CSO &amp;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UNU-WIDER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626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9/1/2018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Game Intervention (2 week)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CSO &amp;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UNU-WIDER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81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9/26/2018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Steering Committee Meeting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Organized by CSO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6047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Future Work Plan(2018-2019) (2)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75672387"/>
              </p:ext>
            </p:extLst>
          </p:nvPr>
        </p:nvGraphicFramePr>
        <p:xfrm>
          <a:off x="533400" y="1295400"/>
          <a:ext cx="8229600" cy="5454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3657600"/>
                <a:gridCol w="2743200"/>
              </a:tblGrid>
              <a:tr h="2467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Period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Activities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Implementing Agencies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842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9/1/2018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Interview Transcription  (1 week)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CSO &amp;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UNU-WIDER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675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10/18/2018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Qualitative Interview based on Quantitative Survey (5 Days)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CSO &amp;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UNU-WIDER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675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Oct-18 to Feb-19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In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depth study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CSO &amp;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UNU-WIDER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675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Nov-18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Kobo Toolbox Training and preparation of the survey instrument for the 2019 quantitative survey                        (1 week)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CSO &amp;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UNU-WIDER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67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Nov-18</a:t>
                      </a:r>
                    </a:p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Statistics training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CSO &amp;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UNU-WIDER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675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Feb-Mar 2019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Mail Out (Implementation of the randomized intervention experiment)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CSO &amp;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UNU-WIDER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675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Feb-Mar 2019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Steering committee meeting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Organized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by CSO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675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Feb-Mar 2019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2018 launching of the qualitative data report, policy brief, in depth study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Organized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by CSO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1567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Future Work Plan(2018-2019) (3)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19014682"/>
              </p:ext>
            </p:extLst>
          </p:nvPr>
        </p:nvGraphicFramePr>
        <p:xfrm>
          <a:off x="533400" y="1295400"/>
          <a:ext cx="8229600" cy="416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3657600"/>
                <a:gridCol w="2743200"/>
              </a:tblGrid>
              <a:tr h="2467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Period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Activities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Implementing Agencies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636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First half of May 2019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Training of enumerators for quantitative survey (5 Days)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CSO &amp;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UNU-WIDER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886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Mid-May to mid-June 2019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Implementation of Quantitative survey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CSO &amp;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UNU-WIDER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886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June, July, August 2019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Data entry and cleaning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CSO</a:t>
                      </a:r>
                    </a:p>
                  </a:txBody>
                  <a:tcPr/>
                </a:tc>
              </a:tr>
              <a:tr h="24675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Aug-19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Clean data send to UNU-WIDER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CSO</a:t>
                      </a:r>
                    </a:p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645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Sep-19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Steering Committee meeting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Organized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by CSO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9849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334" y="2505714"/>
            <a:ext cx="8229600" cy="11430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b="1" dirty="0" smtClean="0">
                <a:solidFill>
                  <a:srgbClr val="3333CC"/>
                </a:solidFill>
                <a:latin typeface="Miriam" pitchFamily="34" charset="-79"/>
                <a:cs typeface="Miriam" pitchFamily="34" charset="-79"/>
              </a:rPr>
              <a:t>Thank you for your kind attention!</a:t>
            </a:r>
            <a:br>
              <a:rPr lang="en-US" b="1" dirty="0" smtClean="0">
                <a:solidFill>
                  <a:srgbClr val="3333CC"/>
                </a:solidFill>
                <a:latin typeface="Miriam" pitchFamily="34" charset="-79"/>
                <a:cs typeface="Miriam" pitchFamily="34" charset="-79"/>
              </a:rPr>
            </a:br>
            <a:endParaRPr lang="en-US" sz="2400" b="1" dirty="0">
              <a:solidFill>
                <a:srgbClr val="3333CC"/>
              </a:solidFill>
              <a:latin typeface="Miriam" pitchFamily="34" charset="-79"/>
              <a:cs typeface="Miriam" pitchFamily="34" charset="-79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10423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913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900" y="975441"/>
            <a:ext cx="8536599" cy="5737609"/>
          </a:xfrm>
        </p:spPr>
        <p:txBody>
          <a:bodyPr>
            <a:normAutofit fontScale="92500" lnSpcReduction="20000"/>
          </a:bodyPr>
          <a:lstStyle/>
          <a:p>
            <a:pPr defTabSz="457200">
              <a:spcBef>
                <a:spcPts val="1000"/>
              </a:spcBef>
              <a:buSzPct val="80000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Role of Private Sector in Myanmar Economy</a:t>
            </a:r>
          </a:p>
          <a:p>
            <a:pPr defTabSz="457200">
              <a:spcBef>
                <a:spcPts val="1000"/>
              </a:spcBef>
              <a:buSzPct val="80000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mportant and vital for the Myanmar economy </a:t>
            </a:r>
          </a:p>
          <a:p>
            <a:pPr defTabSz="457200">
              <a:spcBef>
                <a:spcPts val="1000"/>
              </a:spcBef>
              <a:buSzPct val="80000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Support </a:t>
            </a:r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the inclusive and sustainable growth of economic statistics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Myanmar. </a:t>
            </a:r>
          </a:p>
          <a:p>
            <a:pPr defTabSz="457200">
              <a:spcBef>
                <a:spcPts val="1000"/>
              </a:spcBef>
              <a:buSzPct val="80000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98% of the enterprises are MSMEs in Myanmar</a:t>
            </a:r>
          </a:p>
          <a:p>
            <a:pPr defTabSz="457200">
              <a:spcBef>
                <a:spcPts val="1000"/>
              </a:spcBef>
              <a:buSzPct val="80000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Myanmar 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Sustainable Development Plan ( MSDP)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12 Points Economic Policies</a:t>
            </a:r>
          </a:p>
          <a:p>
            <a:pPr defTabSz="457200">
              <a:spcBef>
                <a:spcPts val="1000"/>
              </a:spcBef>
              <a:buSzPct val="80000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Helping 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the Data Base and Policy Analysis : necessary preparation for the implementation of Myanmar Enterprise monitoring System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(MEMS)</a:t>
            </a:r>
          </a:p>
          <a:p>
            <a:pPr defTabSz="457200">
              <a:spcBef>
                <a:spcPts val="1000"/>
              </a:spcBef>
              <a:buSzPct val="80000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Part of the NSDS</a:t>
            </a:r>
          </a:p>
          <a:p>
            <a:pPr defTabSz="457200">
              <a:spcBef>
                <a:spcPts val="1000"/>
              </a:spcBef>
              <a:buSzPct val="80000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conduct 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2 qualitative Micro, Small and Medium Enterprises (MSMEs) Surveys and 2 quantitative (MSMEs) Surveys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this project </a:t>
            </a:r>
          </a:p>
          <a:p>
            <a:pPr defTabSz="457200">
              <a:spcBef>
                <a:spcPts val="1000"/>
              </a:spcBef>
              <a:buSzPct val="80000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Implementation 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led by Central Statistical Organization in cooperation with UNU-WIDER, with support of </a:t>
            </a:r>
            <a:r>
              <a:rPr lang="en-US" sz="2400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Government of Denmark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 Aid Effectiveness and Development Effectiveness)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7642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446964"/>
            <a:ext cx="8011887" cy="4019340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Objectives of MSME:</a:t>
            </a:r>
          </a:p>
          <a:p>
            <a:pPr marL="800100" lvl="1" indent="-342900" defTabSz="457200">
              <a:spcBef>
                <a:spcPts val="1000"/>
              </a:spcBef>
              <a:buSzPct val="80000"/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develop the necessary national capacity for data collection and analytical activities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related to the SME sector in Myanmar</a:t>
            </a:r>
          </a:p>
          <a:p>
            <a:pPr marL="800100" lvl="1" indent="-342900" defTabSz="457200">
              <a:spcBef>
                <a:spcPts val="1000"/>
              </a:spcBef>
              <a:buSzPct val="80000"/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identify the 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SWOT of SMEs and improve policy making on MSMEs and the Economy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especially 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GoM’s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capability to appropriately address key development challenges associated with the country’s SME development)</a:t>
            </a:r>
          </a:p>
          <a:p>
            <a:pPr marL="800100" lvl="1" indent="-342900" defTabSz="457200">
              <a:spcBef>
                <a:spcPts val="1000"/>
              </a:spcBef>
              <a:buSzPct val="80000"/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establish database of the SMEs information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capacity building</a:t>
            </a:r>
          </a:p>
        </p:txBody>
      </p:sp>
    </p:spTree>
    <p:extLst>
      <p:ext uri="{BB962C8B-B14F-4D97-AF65-F5344CB8AC3E}">
        <p14:creationId xmlns="" xmlns:p14="http://schemas.microsoft.com/office/powerpoint/2010/main" val="93851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Key technical facts &amp; figures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110" y="1597090"/>
            <a:ext cx="5570137" cy="4594400"/>
          </a:xfrm>
        </p:spPr>
        <p:txBody>
          <a:bodyPr>
            <a:normAutofit/>
          </a:bodyPr>
          <a:lstStyle/>
          <a:p>
            <a:pPr lvl="1" defTabSz="457200">
              <a:spcBef>
                <a:spcPts val="1000"/>
              </a:spcBef>
              <a:buSzPct val="100000"/>
              <a:buFont typeface="Arial" pitchFamily="34" charset="0"/>
              <a:buChar char="•"/>
            </a:pP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Covers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manufacture sector the 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entire country, all states and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regions as well as the Nay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Pyi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Taw Union Council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  <a:p>
            <a:pPr lvl="1" defTabSz="457200">
              <a:spcBef>
                <a:spcPts val="1000"/>
              </a:spcBef>
              <a:buSzPct val="100000"/>
              <a:buFont typeface="Arial" pitchFamily="34" charset="0"/>
              <a:buChar char="•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Nationally representative sample of almost 2688 firms in manufacture sector  </a:t>
            </a:r>
          </a:p>
          <a:p>
            <a:pPr lvl="1" defTabSz="457200">
              <a:spcBef>
                <a:spcPts val="1000"/>
              </a:spcBef>
              <a:buSzPct val="100000"/>
              <a:buFont typeface="Arial" pitchFamily="34" charset="0"/>
              <a:buChar char="•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Data collection in June/ July 2017</a:t>
            </a:r>
          </a:p>
          <a:p>
            <a:pPr lvl="1" defTabSz="457200">
              <a:spcBef>
                <a:spcPts val="1000"/>
              </a:spcBef>
              <a:buSzPct val="100000"/>
              <a:buFont typeface="Arial" pitchFamily="34" charset="0"/>
              <a:buChar char="•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35 field townships within15 States &amp; Regions (15 supervisors, 75 enumerators)</a:t>
            </a:r>
          </a:p>
          <a:p>
            <a:pPr lvl="1" defTabSz="457200">
              <a:spcBef>
                <a:spcPts val="1000"/>
              </a:spcBef>
              <a:buSzPct val="100000"/>
              <a:buFont typeface="Arial" pitchFamily="34" charset="0"/>
              <a:buChar char="•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Data entry 2496 Firms and their 6722 employees in manufacture sector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G:\MEME Map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9010" y="1410127"/>
            <a:ext cx="2989009" cy="4226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7865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Preparation of the Survey and data collection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questionnaire used in the survey contained question on:</a:t>
            </a:r>
          </a:p>
          <a:p>
            <a:pPr lvl="1"/>
            <a:r>
              <a:rPr lang="en-US" sz="2000" dirty="0" smtClean="0"/>
              <a:t>Business practices;  Owner characteristics ; Production and technology characteristics;</a:t>
            </a:r>
          </a:p>
          <a:p>
            <a:pPr lvl="1"/>
            <a:r>
              <a:rPr lang="en-US" sz="2000" dirty="0" smtClean="0"/>
              <a:t>Sales and cost structure; Access to finance;</a:t>
            </a:r>
          </a:p>
          <a:p>
            <a:pPr lvl="1"/>
            <a:r>
              <a:rPr lang="en-US" sz="2000" dirty="0" smtClean="0"/>
              <a:t>Taxes, Employment, Networks;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Economic constraints and potentials</a:t>
            </a:r>
          </a:p>
          <a:p>
            <a:pPr marL="34925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/>
              <a:t>The </a:t>
            </a:r>
            <a:r>
              <a:rPr lang="en-US" sz="2000" dirty="0" smtClean="0"/>
              <a:t>pilot test was conducted in Yangon, Mandalay, </a:t>
            </a:r>
            <a:r>
              <a:rPr lang="en-US" sz="2000" dirty="0" err="1" smtClean="0"/>
              <a:t>Pyay</a:t>
            </a:r>
            <a:r>
              <a:rPr lang="en-US" sz="2000" dirty="0" smtClean="0"/>
              <a:t>, Nay </a:t>
            </a:r>
            <a:r>
              <a:rPr lang="en-US" sz="2000" dirty="0" err="1" smtClean="0"/>
              <a:t>Pyi</a:t>
            </a:r>
            <a:r>
              <a:rPr lang="en-US" sz="2000" dirty="0" smtClean="0"/>
              <a:t> Taw</a:t>
            </a:r>
          </a:p>
          <a:p>
            <a:pPr marL="34925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Supervisors from all 15 regional CSO branch offices were trained by UNU-WIDER experts on the methods of data collection through quantitative survey.</a:t>
            </a:r>
          </a:p>
          <a:p>
            <a:pPr marL="349250" lvl="1" indent="-342900">
              <a:buFont typeface="Arial" pitchFamily="34" charset="0"/>
              <a:buChar char="•"/>
            </a:pPr>
            <a:r>
              <a:rPr lang="en-US" sz="2000" dirty="0" smtClean="0"/>
              <a:t>The core survey team comprised 15 supervisors from CSO regional offices and 76 enumerators.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939321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Enumerators faced a lot of replacement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issues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due to outdated information on the frame lists </a:t>
            </a:r>
          </a:p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Difficult to make an appointment with the firms' owner or manager</a:t>
            </a:r>
          </a:p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Take time to ask the respondents due to the questionnaire 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Necessary to take more time for the training and pilot survey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95342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MSMEs survey results </a:t>
            </a:r>
            <a:r>
              <a:rPr lang="en-US" sz="36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highlight </a:t>
            </a:r>
            <a:r>
              <a:rPr lang="en-US" sz="36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the status of the businesses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945396"/>
            <a:ext cx="7047245" cy="4053470"/>
          </a:xfrm>
        </p:spPr>
        <p:txBody>
          <a:bodyPr>
            <a:normAutofit/>
          </a:bodyPr>
          <a:lstStyle/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Characteristics of the business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Challenges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Financial status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Customers-suppliers relationship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Business management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Constraint in business development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Labor force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Sales structure </a:t>
            </a:r>
          </a:p>
        </p:txBody>
      </p:sp>
    </p:spTree>
    <p:extLst>
      <p:ext uri="{BB962C8B-B14F-4D97-AF65-F5344CB8AC3E}">
        <p14:creationId xmlns="" xmlns:p14="http://schemas.microsoft.com/office/powerpoint/2010/main" val="42473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Summary of Findings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3333CC"/>
                </a:solidFill>
              </a:rPr>
              <a:t>Topographical Circumstances</a:t>
            </a:r>
            <a:r>
              <a:rPr lang="en-US" dirty="0" smtClean="0"/>
              <a:t>: </a:t>
            </a:r>
            <a:r>
              <a:rPr lang="en-US" i="1" dirty="0" smtClean="0"/>
              <a:t>Most of economic activity is concentrated in the central lowland  strip down to the coast in the south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3333CC"/>
                </a:solidFill>
              </a:rPr>
              <a:t>Infrastructure conditions</a:t>
            </a:r>
            <a:r>
              <a:rPr lang="en-US" dirty="0" smtClean="0"/>
              <a:t>: </a:t>
            </a:r>
            <a:r>
              <a:rPr lang="en-US" i="1" dirty="0" smtClean="0"/>
              <a:t>13 percent of firms are not access to electricity and 80 percent of firms are not access to public water. Only 5 percent of firms are access to internet.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3333CC"/>
                </a:solidFill>
              </a:rPr>
              <a:t>Business Registration</a:t>
            </a:r>
            <a:r>
              <a:rPr lang="en-US" dirty="0" smtClean="0"/>
              <a:t>: </a:t>
            </a:r>
            <a:r>
              <a:rPr lang="en-US" i="1" dirty="0" smtClean="0"/>
              <a:t>Rate of registration with the DICA is only 3.5 percent.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i="1" dirty="0" smtClean="0"/>
              <a:t> </a:t>
            </a:r>
            <a:r>
              <a:rPr lang="en-US" dirty="0" smtClean="0">
                <a:solidFill>
                  <a:srgbClr val="3333CC"/>
                </a:solidFill>
              </a:rPr>
              <a:t>Taxes</a:t>
            </a:r>
            <a:r>
              <a:rPr lang="en-US" dirty="0" smtClean="0"/>
              <a:t>: </a:t>
            </a:r>
            <a:r>
              <a:rPr lang="en-US" i="1" dirty="0" smtClean="0"/>
              <a:t>Only one-third of enterprises pay the corporate income tax.</a:t>
            </a:r>
          </a:p>
          <a:p>
            <a:r>
              <a:rPr lang="en-US" dirty="0" smtClean="0">
                <a:solidFill>
                  <a:srgbClr val="3333CC"/>
                </a:solidFill>
              </a:rPr>
              <a:t>Informal employment</a:t>
            </a:r>
            <a:r>
              <a:rPr lang="en-US" dirty="0" smtClean="0"/>
              <a:t>: </a:t>
            </a:r>
            <a:r>
              <a:rPr lang="en-US" i="1" dirty="0" smtClean="0"/>
              <a:t>Wage and productivity level of informal firms are lower performance with formal firms.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51210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Summary of Findings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3333CC"/>
                </a:solidFill>
              </a:rPr>
              <a:t>Technology Characteristics</a:t>
            </a:r>
            <a:r>
              <a:rPr lang="en-US" dirty="0" smtClean="0"/>
              <a:t>: </a:t>
            </a:r>
            <a:r>
              <a:rPr lang="en-US" i="1" dirty="0" smtClean="0"/>
              <a:t>Rely on hand tools and old, second-hand machinery. Enterprises tend to specialize in producing a single product. 3 percent introduce new products and 12 percent improve the existing ones.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solidFill>
                  <a:srgbClr val="3333CC"/>
                </a:solidFill>
              </a:rPr>
              <a:t>Ownership and Management Characteristics</a:t>
            </a:r>
            <a:r>
              <a:rPr lang="en-US" i="1" dirty="0" smtClean="0"/>
              <a:t>: About 80 percent managed by men. Females are lower performance of their enterprises than males.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3333CC"/>
                </a:solidFill>
              </a:rPr>
              <a:t>Labor market structure: </a:t>
            </a:r>
            <a:r>
              <a:rPr lang="en-US" i="1" dirty="0" smtClean="0"/>
              <a:t>Only 2.6 percent of firms normally train workers. Highest wage level for production workers is in Mon State.</a:t>
            </a:r>
          </a:p>
          <a:p>
            <a:r>
              <a:rPr lang="en-US" dirty="0">
                <a:solidFill>
                  <a:srgbClr val="3333CC"/>
                </a:solidFill>
              </a:rPr>
              <a:t>Credit</a:t>
            </a:r>
            <a:r>
              <a:rPr lang="en-US" i="1" dirty="0" smtClean="0"/>
              <a:t>: Around 40 percent of firms are credit rationed or constrained. 12 percent of small and medium firms apply for credit.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095435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1870ECC3A28E45F496E37C55361B3CA4"/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2343</TotalTime>
  <Words>965</Words>
  <Application>Microsoft Office PowerPoint</Application>
  <PresentationFormat>On-screen Show (4:3)</PresentationFormat>
  <Paragraphs>135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Outline and Objective of MSME Survey (2017)</vt:lpstr>
      <vt:lpstr>Background</vt:lpstr>
      <vt:lpstr>Objectives</vt:lpstr>
      <vt:lpstr>Key technical facts &amp; figures</vt:lpstr>
      <vt:lpstr>Preparation of the Survey and data collection process</vt:lpstr>
      <vt:lpstr>Challenges</vt:lpstr>
      <vt:lpstr>MSMEs survey results  highlight the status of the businesses</vt:lpstr>
      <vt:lpstr>Summary of Findings (1)</vt:lpstr>
      <vt:lpstr>Summary of Findings (2)</vt:lpstr>
      <vt:lpstr>Future Work Plan(2018-2019) (1)</vt:lpstr>
      <vt:lpstr>Future Work Plan(2018-2019) (2)</vt:lpstr>
      <vt:lpstr>Future Work Plan(2018-2019) (3)</vt:lpstr>
      <vt:lpstr>Thank you for your kind attention!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Myanmar Business Survey 2015 Supervisor training, Naypyitaw, Oct 21-29</dc:title>
  <dc:creator>felix.schmieding</dc:creator>
  <cp:lastModifiedBy>user</cp:lastModifiedBy>
  <cp:revision>490</cp:revision>
  <dcterms:created xsi:type="dcterms:W3CDTF">2015-10-19T10:44:56Z</dcterms:created>
  <dcterms:modified xsi:type="dcterms:W3CDTF">2018-05-29T02:52:21Z</dcterms:modified>
</cp:coreProperties>
</file>