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79" r:id="rId2"/>
    <p:sldId id="274" r:id="rId3"/>
    <p:sldId id="281" r:id="rId4"/>
    <p:sldId id="277" r:id="rId5"/>
    <p:sldId id="280" r:id="rId6"/>
    <p:sldId id="283" r:id="rId7"/>
    <p:sldId id="284" r:id="rId8"/>
    <p:sldId id="28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394" autoAdjust="0"/>
  </p:normalViewPr>
  <p:slideViewPr>
    <p:cSldViewPr>
      <p:cViewPr varScale="1">
        <p:scale>
          <a:sx n="70" d="100"/>
          <a:sy n="70" d="100"/>
        </p:scale>
        <p:origin x="52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4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Number of uncovered IDPs camp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Sheet1!$A$1:$C$1</c:f>
              <c:strCache>
                <c:ptCount val="3"/>
                <c:pt idx="0">
                  <c:v>April</c:v>
                </c:pt>
                <c:pt idx="1">
                  <c:v>May</c:v>
                </c:pt>
                <c:pt idx="2">
                  <c:v>June</c:v>
                </c:pt>
              </c:strCache>
            </c:strRef>
          </c:cat>
          <c:val>
            <c:numRef>
              <c:f>Sheet1!$A$2:$C$2</c:f>
              <c:numCache>
                <c:formatCode>General</c:formatCode>
                <c:ptCount val="3"/>
                <c:pt idx="0">
                  <c:v>55</c:v>
                </c:pt>
                <c:pt idx="1">
                  <c:v>73</c:v>
                </c:pt>
                <c:pt idx="2">
                  <c:v>119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1209360"/>
        <c:axId val="161209744"/>
      </c:barChart>
      <c:catAx>
        <c:axId val="161209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1209744"/>
        <c:crosses val="autoZero"/>
        <c:auto val="1"/>
        <c:lblAlgn val="ctr"/>
        <c:lblOffset val="100"/>
        <c:noMultiLvlLbl val="0"/>
      </c:catAx>
      <c:valAx>
        <c:axId val="161209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1209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822F06-6722-4C90-9AD6-48DD47E84DA0}" type="datetimeFigureOut">
              <a:rPr lang="en-US" smtClean="0"/>
              <a:t>15-May-15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0F62B-2C87-472B-B965-D48550E94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67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15-May-15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Kachin</a:t>
            </a:r>
            <a:r>
              <a:rPr lang="en-US" dirty="0" smtClean="0"/>
              <a:t> &amp; North Shan states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28600"/>
            <a:ext cx="2438400" cy="750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2851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15-May-15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523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15-May-15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867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15-May-15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474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15-May-15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2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15-May-15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075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15-May-15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394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15-May-15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6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15-May-15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187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15-May-15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738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15-May-15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546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7B928-FF05-4680-B9E6-9CBF46CCBEEC}" type="datetimeFigureOut">
              <a:rPr lang="en-US" smtClean="0"/>
              <a:t>15-May-15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EA07C-EE9C-40C2-ADB5-5ED734F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392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2"/>
          <a:srcRect l="28906" t="22916" r="25781" b="14584"/>
          <a:stretch/>
        </p:blipFill>
        <p:spPr>
          <a:xfrm>
            <a:off x="381000" y="1295400"/>
            <a:ext cx="5105400" cy="5281448"/>
          </a:xfrm>
          <a:prstGeom prst="rect">
            <a:avLst/>
          </a:prstGeom>
        </p:spPr>
      </p:pic>
      <p:sp>
        <p:nvSpPr>
          <p:cNvPr id="22" name="Title 1"/>
          <p:cNvSpPr>
            <a:spLocks noGrp="1"/>
          </p:cNvSpPr>
          <p:nvPr>
            <p:ph type="ctrTitle"/>
          </p:nvPr>
        </p:nvSpPr>
        <p:spPr>
          <a:xfrm>
            <a:off x="3048000" y="228601"/>
            <a:ext cx="5715000" cy="761999"/>
          </a:xfrm>
        </p:spPr>
        <p:txBody>
          <a:bodyPr>
            <a:normAutofit/>
          </a:bodyPr>
          <a:lstStyle/>
          <a:p>
            <a:r>
              <a:rPr lang="en-US" sz="1600" dirty="0"/>
              <a:t>Wash Cluster / Kachin and North Shan </a:t>
            </a:r>
            <a:r>
              <a:rPr lang="en-US" sz="1600" dirty="0" smtClean="0"/>
              <a:t>states</a:t>
            </a:r>
            <a:br>
              <a:rPr lang="en-US" sz="1600" dirty="0" smtClean="0"/>
            </a:br>
            <a:r>
              <a:rPr lang="en-US" sz="1600" dirty="0" smtClean="0"/>
              <a:t>Clashes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6311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533400" y="1447800"/>
            <a:ext cx="8001000" cy="46482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3048000" y="228601"/>
            <a:ext cx="5715000" cy="761999"/>
          </a:xfrm>
        </p:spPr>
        <p:txBody>
          <a:bodyPr>
            <a:normAutofit/>
          </a:bodyPr>
          <a:lstStyle/>
          <a:p>
            <a:r>
              <a:rPr lang="en-US" sz="1600" dirty="0"/>
              <a:t>Wash Cluster / Kachin and North Shan </a:t>
            </a:r>
            <a:r>
              <a:rPr lang="en-US" sz="1600" dirty="0" smtClean="0"/>
              <a:t>states</a:t>
            </a:r>
            <a:br>
              <a:rPr lang="en-US" sz="1600" dirty="0" smtClean="0"/>
            </a:br>
            <a:r>
              <a:rPr lang="en-US" sz="1600" dirty="0" smtClean="0"/>
              <a:t>Water Shortage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957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3048000" y="228601"/>
            <a:ext cx="5715000" cy="761999"/>
          </a:xfrm>
        </p:spPr>
        <p:txBody>
          <a:bodyPr>
            <a:normAutofit/>
          </a:bodyPr>
          <a:lstStyle/>
          <a:p>
            <a:r>
              <a:rPr lang="en-US" sz="1600" dirty="0"/>
              <a:t>Wash Cluster / Kachin and North Shan </a:t>
            </a:r>
            <a:r>
              <a:rPr lang="en-US" sz="1600" dirty="0" smtClean="0"/>
              <a:t>states</a:t>
            </a:r>
            <a:br>
              <a:rPr lang="en-US" sz="1600" dirty="0" smtClean="0"/>
            </a:br>
            <a:r>
              <a:rPr lang="en-US" sz="1600" dirty="0" smtClean="0"/>
              <a:t>Cross line missions</a:t>
            </a:r>
            <a:endParaRPr lang="en-US" sz="1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41820"/>
              </p:ext>
            </p:extLst>
          </p:nvPr>
        </p:nvGraphicFramePr>
        <p:xfrm>
          <a:off x="1219200" y="1676400"/>
          <a:ext cx="6096000" cy="281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838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Mai Ja Yang 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</a:t>
                      </a:r>
                      <a:r>
                        <a:rPr lang="en-US" sz="1400" b="0" baseline="300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</a:t>
                      </a:r>
                      <a:r>
                        <a:rPr lang="en-US" sz="1400" b="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March – 5</a:t>
                      </a:r>
                      <a:r>
                        <a:rPr lang="en-US" sz="1400" b="0" baseline="3000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US" sz="1400" b="0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April 15</a:t>
                      </a:r>
                      <a:endParaRPr lang="en-US" sz="1400" b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WASH report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HK distribution in Dum Bung </a:t>
                      </a:r>
                    </a:p>
                    <a:p>
                      <a:endParaRPr lang="en-US" sz="1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Lana </a:t>
                      </a:r>
                      <a:r>
                        <a:rPr lang="en-US" sz="1400" b="0" dirty="0" err="1" smtClean="0"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Zup</a:t>
                      </a:r>
                      <a:r>
                        <a:rPr lang="en-US" sz="1400" b="0" dirty="0" smtClean="0"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Ja and Bum </a:t>
                      </a:r>
                      <a:r>
                        <a:rPr lang="en-US" sz="1400" b="0" dirty="0" err="1" smtClean="0"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Tsit</a:t>
                      </a:r>
                      <a:r>
                        <a:rPr lang="en-US" sz="1400" b="0" dirty="0" smtClean="0"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Pa</a:t>
                      </a:r>
                    </a:p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 to 29 April 2015 </a:t>
                      </a:r>
                      <a:endParaRPr lang="en-US" sz="1400" b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OCHA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Chipwi</a:t>
                      </a:r>
                      <a:r>
                        <a:rPr lang="en-GB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&amp; Pan War</a:t>
                      </a:r>
                      <a:endParaRPr lang="en-US" sz="14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22 -26 April 2015</a:t>
                      </a:r>
                      <a:endParaRPr lang="en-US" sz="14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HK distribution</a:t>
                      </a:r>
                      <a:endParaRPr lang="en-US" sz="1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Border Post 8 and Post 6 Camps</a:t>
                      </a:r>
                    </a:p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r>
                        <a:rPr lang="en-US" sz="1400" b="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-30</a:t>
                      </a:r>
                      <a:r>
                        <a:rPr lang="en-US" sz="1400" b="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April 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OCHA report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HK distribution</a:t>
                      </a:r>
                      <a:endParaRPr lang="en-US" sz="14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51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3048000" y="228601"/>
            <a:ext cx="5715000" cy="761999"/>
          </a:xfrm>
        </p:spPr>
        <p:txBody>
          <a:bodyPr>
            <a:normAutofit/>
          </a:bodyPr>
          <a:lstStyle/>
          <a:p>
            <a:r>
              <a:rPr lang="en-US" sz="1600" dirty="0"/>
              <a:t>Wash Cluster / Kachin and North Shan </a:t>
            </a:r>
            <a:r>
              <a:rPr lang="en-US" sz="1600" dirty="0" smtClean="0"/>
              <a:t>states</a:t>
            </a:r>
            <a:br>
              <a:rPr lang="en-US" sz="1600" dirty="0" smtClean="0"/>
            </a:br>
            <a:r>
              <a:rPr lang="en-US" sz="1600" dirty="0" smtClean="0"/>
              <a:t>WASH actors coverage</a:t>
            </a:r>
            <a:endParaRPr lang="en-US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228600" y="1447800"/>
            <a:ext cx="8229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155 IDPs camps</a:t>
            </a:r>
          </a:p>
          <a:p>
            <a:r>
              <a:rPr lang="en-US" dirty="0" smtClean="0"/>
              <a:t>55 camps not currently targeted by WASH Focal agencies (35%)</a:t>
            </a:r>
          </a:p>
          <a:p>
            <a:r>
              <a:rPr lang="en-US" dirty="0" smtClean="0"/>
              <a:t>18090 IDPs not targeted out of a total of 74001 (24%)</a:t>
            </a:r>
          </a:p>
          <a:p>
            <a:r>
              <a:rPr lang="en-US" dirty="0" smtClean="0"/>
              <a:t>End of may : 73 IDP camps</a:t>
            </a:r>
          </a:p>
          <a:p>
            <a:r>
              <a:rPr lang="en-US" dirty="0" smtClean="0"/>
              <a:t>End of June: 119 IDP camps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8388761"/>
              </p:ext>
            </p:extLst>
          </p:nvPr>
        </p:nvGraphicFramePr>
        <p:xfrm>
          <a:off x="533400" y="3733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3512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3048000" y="228601"/>
            <a:ext cx="5715000" cy="761999"/>
          </a:xfrm>
        </p:spPr>
        <p:txBody>
          <a:bodyPr>
            <a:normAutofit/>
          </a:bodyPr>
          <a:lstStyle/>
          <a:p>
            <a:r>
              <a:rPr lang="en-US" sz="1600" dirty="0"/>
              <a:t>Wash Cluster / Kachin and North Shan </a:t>
            </a:r>
            <a:r>
              <a:rPr lang="en-US" sz="1600" dirty="0" smtClean="0"/>
              <a:t>states</a:t>
            </a:r>
            <a:br>
              <a:rPr lang="en-US" sz="1600" dirty="0" smtClean="0"/>
            </a:br>
            <a:r>
              <a:rPr lang="en-US" sz="1600" dirty="0"/>
              <a:t>WASH actors coverage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05000"/>
            <a:ext cx="8305800" cy="41909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4052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/>
          <p:cNvSpPr>
            <a:spLocks noGrp="1"/>
          </p:cNvSpPr>
          <p:nvPr>
            <p:ph type="ctrTitle"/>
          </p:nvPr>
        </p:nvSpPr>
        <p:spPr>
          <a:xfrm>
            <a:off x="3048000" y="228601"/>
            <a:ext cx="5715000" cy="761999"/>
          </a:xfrm>
        </p:spPr>
        <p:txBody>
          <a:bodyPr>
            <a:normAutofit fontScale="90000"/>
          </a:bodyPr>
          <a:lstStyle/>
          <a:p>
            <a:r>
              <a:rPr lang="en-US" sz="1600" dirty="0"/>
              <a:t>Wash Cluster / Kachin and North Shan </a:t>
            </a:r>
            <a:r>
              <a:rPr lang="en-US" sz="1600" dirty="0" smtClean="0"/>
              <a:t>states</a:t>
            </a:r>
            <a:br>
              <a:rPr lang="en-US" sz="1600" dirty="0" smtClean="0"/>
            </a:br>
            <a:r>
              <a:rPr lang="en-US" sz="1600" dirty="0" smtClean="0"/>
              <a:t>Planning Monitoring framework</a:t>
            </a:r>
            <a:br>
              <a:rPr lang="en-US" sz="1600" dirty="0" smtClean="0"/>
            </a:br>
            <a:r>
              <a:rPr lang="en-US" sz="1600" dirty="0" smtClean="0"/>
              <a:t>Capacity Building</a:t>
            </a:r>
            <a:endParaRPr lang="en-US" sz="1600" dirty="0"/>
          </a:p>
        </p:txBody>
      </p:sp>
      <p:grpSp>
        <p:nvGrpSpPr>
          <p:cNvPr id="5" name="Group 4"/>
          <p:cNvGrpSpPr/>
          <p:nvPr/>
        </p:nvGrpSpPr>
        <p:grpSpPr>
          <a:xfrm>
            <a:off x="1308735" y="1416368"/>
            <a:ext cx="6526529" cy="4025265"/>
            <a:chOff x="285012" y="154408"/>
            <a:chExt cx="7811971" cy="4647292"/>
          </a:xfrm>
        </p:grpSpPr>
        <p:grpSp>
          <p:nvGrpSpPr>
            <p:cNvPr id="6" name="Group 5"/>
            <p:cNvGrpSpPr/>
            <p:nvPr/>
          </p:nvGrpSpPr>
          <p:grpSpPr>
            <a:xfrm>
              <a:off x="285012" y="154408"/>
              <a:ext cx="7811971" cy="4647292"/>
              <a:chOff x="285032" y="47"/>
              <a:chExt cx="7812514" cy="4648202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285032" y="47"/>
                <a:ext cx="7812514" cy="4648202"/>
                <a:chOff x="227882" y="-106541"/>
                <a:chExt cx="7812514" cy="4726541"/>
              </a:xfrm>
            </p:grpSpPr>
            <p:grpSp>
              <p:nvGrpSpPr>
                <p:cNvPr id="14" name="Group 13"/>
                <p:cNvGrpSpPr/>
                <p:nvPr/>
              </p:nvGrpSpPr>
              <p:grpSpPr>
                <a:xfrm>
                  <a:off x="227882" y="-106541"/>
                  <a:ext cx="7812514" cy="4726541"/>
                  <a:chOff x="227882" y="-106541"/>
                  <a:chExt cx="7812514" cy="4726541"/>
                </a:xfrm>
              </p:grpSpPr>
              <p:sp>
                <p:nvSpPr>
                  <p:cNvPr id="17" name="Text Box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7882" y="-106541"/>
                    <a:ext cx="934914" cy="4726541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>
                    <a:noAutofit/>
                  </a:bodyPr>
                  <a:lstStyle/>
                  <a:p>
                    <a:pPr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en-GB" sz="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yar Wazo"/>
                      </a:rPr>
                      <a:t> </a:t>
                    </a:r>
                    <a:endParaRPr lang="en-US" sz="11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Ayar Wazo"/>
                    </a:endParaRPr>
                  </a:p>
                  <a:p>
                    <a:pPr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en-GB" sz="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yar Wazo"/>
                      </a:rPr>
                      <a:t>Impact</a:t>
                    </a:r>
                    <a:endParaRPr lang="en-US" sz="11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Ayar Wazo"/>
                    </a:endParaRPr>
                  </a:p>
                  <a:p>
                    <a:pPr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en-GB" sz="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yar Wazo"/>
                      </a:rPr>
                      <a:t> </a:t>
                    </a:r>
                    <a:endParaRPr lang="en-US" sz="11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Ayar Wazo"/>
                    </a:endParaRPr>
                  </a:p>
                  <a:p>
                    <a:pPr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en-GB" sz="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yar Wazo"/>
                      </a:rPr>
                      <a:t>Outcome</a:t>
                    </a:r>
                    <a:endParaRPr lang="en-US" sz="11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Ayar Wazo"/>
                    </a:endParaRPr>
                  </a:p>
                  <a:p>
                    <a:pPr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en-GB" sz="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yar Wazo"/>
                      </a:rPr>
                      <a:t> </a:t>
                    </a:r>
                    <a:endParaRPr lang="en-US" sz="11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Ayar Wazo"/>
                    </a:endParaRPr>
                  </a:p>
                  <a:p>
                    <a:pPr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en-GB" sz="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yar Wazo"/>
                      </a:rPr>
                      <a:t> </a:t>
                    </a:r>
                    <a:endParaRPr lang="en-US" sz="11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Ayar Wazo"/>
                    </a:endParaRPr>
                  </a:p>
                  <a:p>
                    <a:pPr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en-GB" sz="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yar Wazo"/>
                      </a:rPr>
                      <a:t>Outputs</a:t>
                    </a:r>
                    <a:endParaRPr lang="en-US" sz="11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Ayar Wazo"/>
                    </a:endParaRPr>
                  </a:p>
                  <a:p>
                    <a:pPr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en-GB" sz="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yar Wazo"/>
                      </a:rPr>
                      <a:t> </a:t>
                    </a:r>
                    <a:endParaRPr lang="en-US" sz="11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Ayar Wazo"/>
                    </a:endParaRPr>
                  </a:p>
                  <a:p>
                    <a:pPr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en-GB" sz="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yar Wazo"/>
                      </a:rPr>
                      <a:t> </a:t>
                    </a:r>
                    <a:endParaRPr lang="en-US" sz="11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Ayar Wazo"/>
                    </a:endParaRPr>
                  </a:p>
                  <a:p>
                    <a:pPr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:r>
                      <a:rPr lang="en-GB" sz="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yar Wazo"/>
                      </a:rPr>
                      <a:t>Activities</a:t>
                    </a:r>
                    <a:endParaRPr lang="en-US" sz="110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Ayar Wazo"/>
                    </a:endParaRPr>
                  </a:p>
                </p:txBody>
              </p:sp>
              <p:grpSp>
                <p:nvGrpSpPr>
                  <p:cNvPr id="18" name="Group 17"/>
                  <p:cNvGrpSpPr/>
                  <p:nvPr/>
                </p:nvGrpSpPr>
                <p:grpSpPr>
                  <a:xfrm>
                    <a:off x="877727" y="46329"/>
                    <a:ext cx="7162669" cy="4458430"/>
                    <a:chOff x="91562" y="116160"/>
                    <a:chExt cx="7568701" cy="4719733"/>
                  </a:xfrm>
                </p:grpSpPr>
                <p:sp>
                  <p:nvSpPr>
                    <p:cNvPr id="19" name="Rounded Rectangle 18"/>
                    <p:cNvSpPr/>
                    <p:nvPr/>
                  </p:nvSpPr>
                  <p:spPr>
                    <a:xfrm>
                      <a:off x="1115655" y="1145689"/>
                      <a:ext cx="5144365" cy="624830"/>
                    </a:xfrm>
                    <a:prstGeom prst="roundRect">
                      <a:avLst/>
                    </a:prstGeom>
                    <a:no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ea typeface="Calibri" panose="020F0502020204030204" pitchFamily="34" charset="0"/>
                          <a:cs typeface="Ayar Wazo"/>
                        </a:rPr>
                        <a:t>Increased technical capacity of Local NGOs and gov’t authorities to be able to respond to emergency WASH needs in accordance with Sphere standards and WASH cluster strategy</a:t>
                      </a:r>
                      <a:endParaRPr lang="en-US" sz="1100">
                        <a:effectLst/>
                        <a:ea typeface="Calibri" panose="020F0502020204030204" pitchFamily="34" charset="0"/>
                        <a:cs typeface="Ayar Wazo"/>
                      </a:endParaRPr>
                    </a:p>
                  </p:txBody>
                </p:sp>
                <p:sp>
                  <p:nvSpPr>
                    <p:cNvPr id="20" name="Rounded Rectangle 19"/>
                    <p:cNvSpPr/>
                    <p:nvPr/>
                  </p:nvSpPr>
                  <p:spPr>
                    <a:xfrm>
                      <a:off x="1621480" y="116160"/>
                      <a:ext cx="3903453" cy="763197"/>
                    </a:xfrm>
                    <a:prstGeom prst="roundRect">
                      <a:avLst/>
                    </a:prstGeom>
                    <a:no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ea typeface="Calibri" panose="020F0502020204030204" pitchFamily="34" charset="0"/>
                          <a:cs typeface="Ayar Wazo"/>
                        </a:rPr>
                        <a:t>Contribute to enhancing the capacity of the affected community to be able to manage and sustain the WASH services in IDP camps, host communities, schools, and health centers</a:t>
                      </a:r>
                      <a:endParaRPr lang="en-US" sz="1100">
                        <a:effectLst/>
                        <a:ea typeface="Calibri" panose="020F0502020204030204" pitchFamily="34" charset="0"/>
                        <a:cs typeface="Ayar Wazo"/>
                      </a:endParaRPr>
                    </a:p>
                  </p:txBody>
                </p:sp>
                <p:sp>
                  <p:nvSpPr>
                    <p:cNvPr id="21" name="Rounded Rectangle 20"/>
                    <p:cNvSpPr/>
                    <p:nvPr/>
                  </p:nvSpPr>
                  <p:spPr>
                    <a:xfrm>
                      <a:off x="226406" y="1921111"/>
                      <a:ext cx="2034485" cy="977025"/>
                    </a:xfrm>
                    <a:prstGeom prst="roundRect">
                      <a:avLst/>
                    </a:prstGeom>
                    <a:no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ea typeface="Calibri" panose="020F0502020204030204" pitchFamily="34" charset="0"/>
                          <a:cs typeface="Ayar Wazo"/>
                        </a:rPr>
                        <a:t>WASH partners’ Technical knowledge and skill on Emergency WASH response and preparedness enhanced </a:t>
                      </a:r>
                      <a:r>
                        <a:rPr lang="en-GB" sz="800">
                          <a:effectLst/>
                          <a:ea typeface="Calibri" panose="020F0502020204030204" pitchFamily="34" charset="0"/>
                          <a:cs typeface="Ayar Wazo"/>
                        </a:rPr>
                        <a:t>monitoring</a:t>
                      </a:r>
                      <a:endParaRPr lang="en-US" sz="1100">
                        <a:effectLst/>
                        <a:ea typeface="Calibri" panose="020F0502020204030204" pitchFamily="34" charset="0"/>
                        <a:cs typeface="Ayar Wazo"/>
                      </a:endParaRPr>
                    </a:p>
                  </p:txBody>
                </p:sp>
                <p:sp>
                  <p:nvSpPr>
                    <p:cNvPr id="23" name="Rounded Rectangle 22"/>
                    <p:cNvSpPr/>
                    <p:nvPr/>
                  </p:nvSpPr>
                  <p:spPr>
                    <a:xfrm>
                      <a:off x="4186188" y="1917872"/>
                      <a:ext cx="1656011" cy="974763"/>
                    </a:xfrm>
                    <a:prstGeom prst="roundRect">
                      <a:avLst/>
                    </a:prstGeom>
                    <a:no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ea typeface="Calibri" panose="020F0502020204030204" pitchFamily="34" charset="0"/>
                          <a:cs typeface="Ayar Wazo"/>
                        </a:rPr>
                        <a:t>WASH standards and technical guidelines developed and shared with WASH cluster</a:t>
                      </a:r>
                      <a:endParaRPr lang="en-US" sz="1100">
                        <a:effectLst/>
                        <a:ea typeface="Calibri" panose="020F0502020204030204" pitchFamily="34" charset="0"/>
                        <a:cs typeface="Ayar Wazo"/>
                      </a:endParaRPr>
                    </a:p>
                  </p:txBody>
                </p:sp>
                <p:sp>
                  <p:nvSpPr>
                    <p:cNvPr id="24" name="Rounded Rectangle 23"/>
                    <p:cNvSpPr/>
                    <p:nvPr/>
                  </p:nvSpPr>
                  <p:spPr>
                    <a:xfrm>
                      <a:off x="5915471" y="1933608"/>
                      <a:ext cx="1744792" cy="921232"/>
                    </a:xfrm>
                    <a:prstGeom prst="roundRect">
                      <a:avLst/>
                    </a:prstGeom>
                    <a:no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ea typeface="Calibri" panose="020F0502020204030204" pitchFamily="34" charset="0"/>
                          <a:cs typeface="Ayar Wazo"/>
                        </a:rPr>
                        <a:t>Improved quality of WASH data in IDP camps</a:t>
                      </a:r>
                      <a:endParaRPr lang="en-US" sz="1100">
                        <a:effectLst/>
                        <a:ea typeface="Calibri" panose="020F0502020204030204" pitchFamily="34" charset="0"/>
                        <a:cs typeface="Ayar Wazo"/>
                      </a:endParaRPr>
                    </a:p>
                  </p:txBody>
                </p:sp>
                <p:sp>
                  <p:nvSpPr>
                    <p:cNvPr id="25" name="Rounded Rectangle 24"/>
                    <p:cNvSpPr/>
                    <p:nvPr/>
                  </p:nvSpPr>
                  <p:spPr>
                    <a:xfrm>
                      <a:off x="91562" y="3076826"/>
                      <a:ext cx="2103572" cy="1759067"/>
                    </a:xfrm>
                    <a:prstGeom prst="roundRect">
                      <a:avLst/>
                    </a:prstGeom>
                    <a:no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ea typeface="Calibri" panose="020F0502020204030204" pitchFamily="34" charset="0"/>
                          <a:cs typeface="Ayar Wazo"/>
                        </a:rPr>
                        <a:t>Technical trainings related to water, sanitation and hygiene; Proposal development; Project planning, monitoring, and reporting; Provide Tools/templates for project planning, monitoring, and reporting; </a:t>
                      </a:r>
                      <a:endParaRPr lang="en-US" sz="1100">
                        <a:effectLst/>
                        <a:ea typeface="Calibri" panose="020F0502020204030204" pitchFamily="34" charset="0"/>
                        <a:cs typeface="Ayar Wazo"/>
                      </a:endParaRPr>
                    </a:p>
                  </p:txBody>
                </p:sp>
                <p:sp>
                  <p:nvSpPr>
                    <p:cNvPr id="26" name="Rounded Rectangle 25"/>
                    <p:cNvSpPr/>
                    <p:nvPr/>
                  </p:nvSpPr>
                  <p:spPr>
                    <a:xfrm>
                      <a:off x="4308110" y="3082283"/>
                      <a:ext cx="1572321" cy="1736060"/>
                    </a:xfrm>
                    <a:prstGeom prst="roundRect">
                      <a:avLst/>
                    </a:prstGeom>
                    <a:no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ea typeface="Calibri" panose="020F0502020204030204" pitchFamily="34" charset="0"/>
                          <a:cs typeface="Ayar Wazo"/>
                        </a:rPr>
                        <a:t>Establish TWGs, Develop ToR with the TWGs; Provide technical guidance during TWG meetings, review products of TWGs and provide feedbacks</a:t>
                      </a:r>
                      <a:endParaRPr lang="en-US" sz="1100">
                        <a:effectLst/>
                        <a:ea typeface="Calibri" panose="020F0502020204030204" pitchFamily="34" charset="0"/>
                        <a:cs typeface="Ayar Wazo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ea typeface="Calibri" panose="020F0502020204030204" pitchFamily="34" charset="0"/>
                          <a:cs typeface="Ayar Wazo"/>
                        </a:rPr>
                        <a:t> </a:t>
                      </a:r>
                      <a:endParaRPr lang="en-US" sz="1100">
                        <a:effectLst/>
                        <a:ea typeface="Calibri" panose="020F0502020204030204" pitchFamily="34" charset="0"/>
                        <a:cs typeface="Ayar Wazo"/>
                      </a:endParaRPr>
                    </a:p>
                  </p:txBody>
                </p:sp>
                <p:sp>
                  <p:nvSpPr>
                    <p:cNvPr id="27" name="Rounded Rectangle 26"/>
                    <p:cNvSpPr/>
                    <p:nvPr/>
                  </p:nvSpPr>
                  <p:spPr>
                    <a:xfrm>
                      <a:off x="5972686" y="3042645"/>
                      <a:ext cx="1687337" cy="1775235"/>
                    </a:xfrm>
                    <a:prstGeom prst="roundRect">
                      <a:avLst/>
                    </a:prstGeom>
                    <a:no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800">
                          <a:solidFill>
                            <a:srgbClr val="000000"/>
                          </a:solidFill>
                          <a:effectLst/>
                          <a:ea typeface="Calibri" panose="020F0502020204030204" pitchFamily="34" charset="0"/>
                          <a:cs typeface="Ayar Wazo"/>
                        </a:rPr>
                        <a:t>Develop tools for WASH Data collection and analysis; and provide technical guidance and, training to WASH monitors, </a:t>
                      </a:r>
                      <a:endParaRPr lang="en-US" sz="1100">
                        <a:effectLst/>
                        <a:ea typeface="Calibri" panose="020F0502020204030204" pitchFamily="34" charset="0"/>
                        <a:cs typeface="Ayar Wazo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800">
                          <a:effectLst/>
                          <a:ea typeface="Calibri" panose="020F0502020204030204" pitchFamily="34" charset="0"/>
                          <a:cs typeface="Ayar Wazo"/>
                        </a:rPr>
                        <a:t> </a:t>
                      </a:r>
                      <a:endParaRPr lang="en-US" sz="1100">
                        <a:effectLst/>
                        <a:ea typeface="Calibri" panose="020F0502020204030204" pitchFamily="34" charset="0"/>
                        <a:cs typeface="Ayar Wazo"/>
                      </a:endParaRPr>
                    </a:p>
                  </p:txBody>
                </p:sp>
              </p:grpSp>
            </p:grpSp>
            <p:sp>
              <p:nvSpPr>
                <p:cNvPr id="15" name="Rounded Rectangle 14"/>
                <p:cNvSpPr/>
                <p:nvPr/>
              </p:nvSpPr>
              <p:spPr>
                <a:xfrm>
                  <a:off x="2987687" y="1761030"/>
                  <a:ext cx="1696519" cy="900515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GB" sz="800">
                      <a:solidFill>
                        <a:srgbClr val="000000"/>
                      </a:solidFill>
                      <a:effectLst/>
                      <a:ea typeface="Calibri" panose="020F0502020204030204" pitchFamily="34" charset="0"/>
                      <a:cs typeface="Ayar Wazo"/>
                    </a:rPr>
                    <a:t>Best practice and lessons learning documentation improved </a:t>
                  </a:r>
                  <a:endParaRPr lang="en-US" sz="1100">
                    <a:effectLst/>
                    <a:ea typeface="Calibri" panose="020F0502020204030204" pitchFamily="34" charset="0"/>
                    <a:cs typeface="Ayar Wazo"/>
                  </a:endParaRPr>
                </a:p>
              </p:txBody>
            </p:sp>
            <p:sp>
              <p:nvSpPr>
                <p:cNvPr id="16" name="Rounded Rectangle 15"/>
                <p:cNvSpPr/>
                <p:nvPr/>
              </p:nvSpPr>
              <p:spPr>
                <a:xfrm>
                  <a:off x="2953482" y="2830342"/>
                  <a:ext cx="1822012" cy="1674417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en-GB" sz="800">
                      <a:solidFill>
                        <a:srgbClr val="000000"/>
                      </a:solidFill>
                      <a:effectLst/>
                      <a:ea typeface="Calibri" panose="020F0502020204030204" pitchFamily="34" charset="0"/>
                      <a:cs typeface="Ayar Wazo"/>
                    </a:rPr>
                    <a:t> Provide template for best practice documentation. Review the best practices and provide technical feedback; organizing workshops for sharing best practices</a:t>
                  </a:r>
                  <a:endParaRPr lang="en-US" sz="1100">
                    <a:effectLst/>
                    <a:ea typeface="Calibri" panose="020F0502020204030204" pitchFamily="34" charset="0"/>
                    <a:cs typeface="Ayar Wazo"/>
                  </a:endParaRPr>
                </a:p>
              </p:txBody>
            </p:sp>
          </p:grpSp>
          <p:sp>
            <p:nvSpPr>
              <p:cNvPr id="9" name="Isosceles Triangle 8"/>
              <p:cNvSpPr/>
              <p:nvPr/>
            </p:nvSpPr>
            <p:spPr>
              <a:xfrm>
                <a:off x="1990335" y="2772054"/>
                <a:ext cx="72473" cy="109780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0" name="Isosceles Triangle 9"/>
              <p:cNvSpPr/>
              <p:nvPr/>
            </p:nvSpPr>
            <p:spPr>
              <a:xfrm>
                <a:off x="3922201" y="2747601"/>
                <a:ext cx="72390" cy="109221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1" name="Isosceles Triangle 10"/>
              <p:cNvSpPr/>
              <p:nvPr/>
            </p:nvSpPr>
            <p:spPr>
              <a:xfrm>
                <a:off x="5601362" y="2759552"/>
                <a:ext cx="72473" cy="109780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2" name="Isosceles Triangle 11"/>
              <p:cNvSpPr/>
              <p:nvPr/>
            </p:nvSpPr>
            <p:spPr>
              <a:xfrm>
                <a:off x="7279091" y="2722282"/>
                <a:ext cx="95995" cy="109697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3" name="Right Brace 12"/>
              <p:cNvSpPr/>
              <p:nvPr/>
            </p:nvSpPr>
            <p:spPr>
              <a:xfrm rot="16200000">
                <a:off x="4189973" y="-947142"/>
                <a:ext cx="104881" cy="5404560"/>
              </a:xfrm>
              <a:prstGeom prst="rightBrac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cxnSp>
          <p:nvCxnSpPr>
            <p:cNvPr id="7" name="Straight Arrow Connector 6"/>
            <p:cNvCxnSpPr/>
            <p:nvPr/>
          </p:nvCxnSpPr>
          <p:spPr>
            <a:xfrm flipV="1">
              <a:off x="4251366" y="1009403"/>
              <a:ext cx="0" cy="247284"/>
            </a:xfrm>
            <a:prstGeom prst="straightConnector1">
              <a:avLst/>
            </a:prstGeom>
            <a:ln>
              <a:prstDash val="dash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2069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/>
          <p:cNvSpPr>
            <a:spLocks noGrp="1"/>
          </p:cNvSpPr>
          <p:nvPr>
            <p:ph type="ctrTitle"/>
          </p:nvPr>
        </p:nvSpPr>
        <p:spPr>
          <a:xfrm>
            <a:off x="3048000" y="228601"/>
            <a:ext cx="5715000" cy="761999"/>
          </a:xfrm>
        </p:spPr>
        <p:txBody>
          <a:bodyPr>
            <a:normAutofit/>
          </a:bodyPr>
          <a:lstStyle/>
          <a:p>
            <a:r>
              <a:rPr lang="en-US" sz="1600" dirty="0"/>
              <a:t>Wash Cluster / Kachin and North Shan </a:t>
            </a:r>
            <a:r>
              <a:rPr lang="en-US" sz="1600" dirty="0" smtClean="0"/>
              <a:t>states</a:t>
            </a:r>
            <a:br>
              <a:rPr lang="en-US" sz="1600" dirty="0" smtClean="0"/>
            </a:br>
            <a:r>
              <a:rPr lang="en-US" sz="1600" dirty="0" smtClean="0"/>
              <a:t>Monitoring</a:t>
            </a:r>
            <a:endParaRPr lang="en-US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1066800" y="1981200"/>
            <a:ext cx="6781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Desludging</a:t>
            </a:r>
          </a:p>
          <a:p>
            <a:r>
              <a:rPr lang="en-US" dirty="0" smtClean="0"/>
              <a:t>WASH NFI</a:t>
            </a:r>
          </a:p>
          <a:p>
            <a:r>
              <a:rPr lang="en-US" dirty="0" smtClean="0"/>
              <a:t>TWG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868500"/>
              </p:ext>
            </p:extLst>
          </p:nvPr>
        </p:nvGraphicFramePr>
        <p:xfrm>
          <a:off x="457200" y="1852166"/>
          <a:ext cx="8229600" cy="28154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9212"/>
                <a:gridCol w="1237732"/>
                <a:gridCol w="1334841"/>
                <a:gridCol w="2110070"/>
                <a:gridCol w="1435242"/>
                <a:gridCol w="1652503"/>
              </a:tblGrid>
              <a:tr h="2011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77" marR="6557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Activity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77" marR="6557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Product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77" marR="6557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WASH actor in charge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77" marR="6557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Frequency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77" marR="6557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Exit strategy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77" marR="65577" marT="0" marB="0" anchor="ctr"/>
                </a:tc>
              </a:tr>
              <a:tr h="8044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77" marR="6557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Mapping of geographical WASH needs coverage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77" marR="6557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4W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77" marR="6557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WASH focal agencies &amp; WASH cluster team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77" marR="6557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Monthly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77" marR="6557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RRD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77" marR="65577" marT="0" marB="0" anchor="ctr"/>
                </a:tc>
              </a:tr>
              <a:tr h="4022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77" marR="6557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WASH camp profiling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77" marR="6557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Camp profiling including WSP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77" marR="6557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WASH cluster team and one Local NGO for the NGCA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77" marR="6557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Complete round every 6 months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77" marR="6557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Hand over to RRD and DRD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77" marR="65577" marT="0" marB="0" anchor="ctr"/>
                </a:tc>
              </a:tr>
              <a:tr h="60330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III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77" marR="6557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Water quality monitoring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77" marR="6557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Water quality monitoring report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77" marR="6557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WASH sector with data consolidation by WASH cluster team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77" marR="6557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Monthly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77" marR="6557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Hand over to </a:t>
                      </a:r>
                      <a:r>
                        <a:rPr lang="en-GB" sz="1100" dirty="0" err="1">
                          <a:effectLst/>
                        </a:rPr>
                        <a:t>DoH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77" marR="65577" marT="0" marB="0" anchor="ctr"/>
                </a:tc>
              </a:tr>
              <a:tr h="8044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smtClean="0">
                          <a:effectLst/>
                          <a:latin typeface="+mn-lt"/>
                          <a:ea typeface="+mn-ea"/>
                          <a:cs typeface="+mn-cs"/>
                        </a:rPr>
                        <a:t>IV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77" marR="65577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effectLst/>
                        </a:rPr>
                        <a:t>WASH response evaluation /Assessment</a:t>
                      </a:r>
                      <a:endParaRPr lang="en-US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77" marR="6557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IDP camp evaluation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77" marR="6557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WASH cluster team accompanies by WASH focal agencies and local authorities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77" marR="6557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On a need basis with a minimum of </a:t>
                      </a:r>
                      <a:r>
                        <a:rPr lang="en-GB" sz="1100" dirty="0" smtClean="0">
                          <a:effectLst/>
                        </a:rPr>
                        <a:t>1 evaluation </a:t>
                      </a:r>
                      <a:r>
                        <a:rPr lang="en-GB" sz="1100" dirty="0">
                          <a:effectLst/>
                        </a:rPr>
                        <a:t>per </a:t>
                      </a:r>
                      <a:r>
                        <a:rPr lang="en-GB" sz="1100" dirty="0" smtClean="0">
                          <a:effectLst/>
                        </a:rPr>
                        <a:t>month</a:t>
                      </a:r>
                      <a:r>
                        <a:rPr lang="en-GB" sz="1100" baseline="0" dirty="0" smtClean="0">
                          <a:effectLst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77" marR="65577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Archived on MIMU website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77" marR="65577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014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/>
          <p:cNvSpPr>
            <a:spLocks noGrp="1"/>
          </p:cNvSpPr>
          <p:nvPr>
            <p:ph type="ctrTitle"/>
          </p:nvPr>
        </p:nvSpPr>
        <p:spPr>
          <a:xfrm>
            <a:off x="3048000" y="228601"/>
            <a:ext cx="5715000" cy="761999"/>
          </a:xfrm>
        </p:spPr>
        <p:txBody>
          <a:bodyPr>
            <a:normAutofit/>
          </a:bodyPr>
          <a:lstStyle/>
          <a:p>
            <a:r>
              <a:rPr lang="en-US" sz="1600" dirty="0"/>
              <a:t>Wash Cluster / Kachin and North Shan </a:t>
            </a:r>
            <a:r>
              <a:rPr lang="en-US" sz="1600" dirty="0" smtClean="0"/>
              <a:t>states</a:t>
            </a:r>
            <a:br>
              <a:rPr lang="en-US" sz="1600" dirty="0" smtClean="0"/>
            </a:br>
            <a:r>
              <a:rPr lang="en-US" sz="1600" dirty="0" smtClean="0"/>
              <a:t>AOB</a:t>
            </a:r>
            <a:endParaRPr lang="en-US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1066800" y="1981200"/>
            <a:ext cx="6781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Desludging</a:t>
            </a:r>
          </a:p>
          <a:p>
            <a:r>
              <a:rPr lang="en-US" dirty="0" smtClean="0"/>
              <a:t>WASH NFI</a:t>
            </a:r>
          </a:p>
          <a:p>
            <a:r>
              <a:rPr lang="en-US" dirty="0" smtClean="0"/>
              <a:t>TWG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11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4737</TotalTime>
  <Words>485</Words>
  <Application>Microsoft Office PowerPoint</Application>
  <PresentationFormat>On-screen Show (4:3)</PresentationFormat>
  <Paragraphs>86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Ayar Wazo</vt:lpstr>
      <vt:lpstr>Calibri</vt:lpstr>
      <vt:lpstr>Times New Roman</vt:lpstr>
      <vt:lpstr>blank</vt:lpstr>
      <vt:lpstr>Wash Cluster / Kachin and North Shan states Clashes</vt:lpstr>
      <vt:lpstr>Wash Cluster / Kachin and North Shan states Water Shortage</vt:lpstr>
      <vt:lpstr>Wash Cluster / Kachin and North Shan states Cross line missions</vt:lpstr>
      <vt:lpstr>Wash Cluster / Kachin and North Shan states WASH actors coverage</vt:lpstr>
      <vt:lpstr>Wash Cluster / Kachin and North Shan states WASH actors coverage</vt:lpstr>
      <vt:lpstr>Wash Cluster / Kachin and North Shan states Planning Monitoring framework Capacity Building</vt:lpstr>
      <vt:lpstr>Wash Cluster / Kachin and North Shan states Monitoring</vt:lpstr>
      <vt:lpstr>Wash Cluster / Kachin and North Shan states AOB</vt:lpstr>
    </vt:vector>
  </TitlesOfParts>
  <Company>UNICEF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Wash Cluster review  Kachin and Nort Shan states</dc:title>
  <dc:creator>UNICEF</dc:creator>
  <cp:lastModifiedBy>Didier Boissavi</cp:lastModifiedBy>
  <cp:revision>66</cp:revision>
  <dcterms:created xsi:type="dcterms:W3CDTF">2013-11-17T11:11:08Z</dcterms:created>
  <dcterms:modified xsi:type="dcterms:W3CDTF">2015-05-15T08:39:54Z</dcterms:modified>
</cp:coreProperties>
</file>