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73" r:id="rId4"/>
    <p:sldId id="276" r:id="rId5"/>
    <p:sldId id="278" r:id="rId6"/>
    <p:sldId id="279" r:id="rId7"/>
    <p:sldId id="280" r:id="rId8"/>
    <p:sldId id="281" r:id="rId9"/>
    <p:sldId id="290" r:id="rId10"/>
    <p:sldId id="274" r:id="rId11"/>
    <p:sldId id="282" r:id="rId12"/>
    <p:sldId id="275" r:id="rId13"/>
    <p:sldId id="283" r:id="rId14"/>
    <p:sldId id="277" r:id="rId15"/>
    <p:sldId id="284" r:id="rId16"/>
    <p:sldId id="289" r:id="rId17"/>
    <p:sldId id="285" r:id="rId18"/>
    <p:sldId id="257" r:id="rId19"/>
    <p:sldId id="287" r:id="rId20"/>
    <p:sldId id="291" r:id="rId21"/>
    <p:sldId id="288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6" autoAdjust="0"/>
  </p:normalViewPr>
  <p:slideViewPr>
    <p:cSldViewPr snapToGrid="0">
      <p:cViewPr varScale="1">
        <p:scale>
          <a:sx n="81" d="100"/>
          <a:sy n="81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A40769-1E4F-4EA4-83A8-A6ED2D1A5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6C7A9-49F0-47D7-8094-4E1344221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68F50-940C-40F8-9758-0575BB82A26F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1F0BA-24E4-4F0A-A671-E9E5BD7130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1AECB-2B01-4A1C-AB5E-4E84766C86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37B6-797B-42E1-B560-3E8C7B69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9D443-9F91-4974-AF5C-E0D39225FE76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702E9-C83E-494F-87A8-0B8726EFB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9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6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7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186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12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1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5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0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4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69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3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3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33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8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9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1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0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3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0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9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6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4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04055" y="3476067"/>
            <a:ext cx="9930918" cy="227484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b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b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b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b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b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en-US" sz="3600" b="1" dirty="0"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US" sz="3600" b="1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မန္မာႏိုင္ငံရွိ</a:t>
            </a:r>
            <a:r>
              <a:rPr lang="en-US" sz="3600" b="1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600" b="1" dirty="0" err="1">
                <a:latin typeface="Zawgyi-One" panose="020B0604030504040204" pitchFamily="34" charset="0"/>
                <a:cs typeface="Zawgyi-One" panose="020B0604030504040204" pitchFamily="34" charset="0"/>
              </a:rPr>
              <a:t>ထိခုိက္လြယ္မ</a:t>
            </a:r>
            <a:r>
              <a:rPr lang="en-US" sz="3600" b="1" dirty="0">
                <a:latin typeface="Zawgyi-One" panose="020B0604030504040204" pitchFamily="34" charset="0"/>
                <a:cs typeface="Zawgyi-One" panose="020B0604030504040204" pitchFamily="34" charset="0"/>
              </a:rPr>
              <a:t>ႈ </a:t>
            </a:r>
            <a:r>
              <a:rPr lang="en-US" sz="3600" b="1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အေျခအေန</a:t>
            </a:r>
            <a:br>
              <a:rPr lang="en-US" sz="3600" b="1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b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လိုအပ္ခ်က္မ်ား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လြမ္းၿခဳံမ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်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းႏွင့္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ကြာဟခ်က္မ်ားအေပ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ၚ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ဆင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ပြားအခ်က္အလက္မ်ား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အ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သ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ံ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ု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သ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ပ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my-MM" sz="3200" dirty="0"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  <a:b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b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၂၀၁၈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ခု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ႏွစ္၊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ဇြန္လ</a:t>
            </a:r>
            <a:endParaRPr lang="en-US" sz="28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52BD4-A022-4962-9EDE-5FB626016F2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55" y="491983"/>
            <a:ext cx="1438275" cy="127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5E9BED-7F4E-4273-B348-FA3315EF869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839" y="483482"/>
            <a:ext cx="1145893" cy="88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F0FB6-78AE-4FD9-896F-84D0FFE6855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044" y="5234654"/>
            <a:ext cx="4415155" cy="10325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0D4B21-9E5F-4611-A2A1-18312C2C62E0}"/>
              </a:ext>
            </a:extLst>
          </p:cNvPr>
          <p:cNvCxnSpPr>
            <a:cxnSpLocks/>
          </p:cNvCxnSpPr>
          <p:nvPr/>
        </p:nvCxnSpPr>
        <p:spPr>
          <a:xfrm>
            <a:off x="804055" y="4649325"/>
            <a:ext cx="992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2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1190488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ရင္းႏ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ီ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ႇ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ဳ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ပ္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ံ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လ်ာ့နည္းျခင္း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ႏွင့္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ဖြံ႔ၿဖိဳးတိုးတက္မ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နိမ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့္က်ျ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226916"/>
            <a:ext cx="10650354" cy="47919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အဖြဲ႔အစည္း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အရည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အ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ေသြး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အကူအညီ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အရပ္ဘက္အဖြဲ႔အစည္း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အကာအကြယ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 ႏွင့္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အိမ္ရာ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ေရအရင္းျမစ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စီမံခန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ခြဲမ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ႈႏွင့္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ေရဆိုးႏုတ္စနစ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က်န္းမာေရး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အာဟာရ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ပညာေရး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အ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သ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ြ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း၀မ္း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ၾ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ခ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ွင့္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အိမ္ေထာင္စုအ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သ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ံ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ု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ရ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တ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စိုက္ပ်ိဳးေရး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အစားအစာဖူလုံမ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</a:p>
          <a:p>
            <a:pPr>
              <a:lnSpc>
                <a:spcPct val="150000"/>
              </a:lnSpc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11430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7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ပညာေရး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038160"/>
            <a:ext cx="11686674" cy="5429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၁၅ ႏွစ္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အထက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လူဦးေရ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၈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၉.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၅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%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စာတ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တ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ေျမာက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ကသည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–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အသက္လိုက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္၊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က်ား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/မ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အလုိက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္၊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ေနရာေဒသအလုိက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ကြာဟခ်က္မ်ား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အတန္းပညာမရရွိမ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၄.၅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သန္း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ဦးေရ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သြားလာရခက္ခဲေသာေဒသမ်ားတြင္ေနထုိင္သူမ်ား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္ႀ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ကီးရြယ္အိုမ်ား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ရွမ္းျပည္နယ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-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ေက်ာင္းမတက္ေရာက္ဖူးသူ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ကေလးသူငယ္ထက္ဝက္ေက်ာ္ရွိ္ေသာ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၁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၉ ၿ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မိ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ဳ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႕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နယ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အ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န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၁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၈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ၿ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ဳ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႕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န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ယ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ပ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ါ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၀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201168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	</a:t>
            </a:r>
            <a:r>
              <a:rPr lang="en-US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အျမင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ဆုံး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 % - </a:t>
            </a:r>
            <a:r>
              <a:rPr lang="en-US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မုိင္းခတ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္ (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၈၅%)</a:t>
            </a:r>
          </a:p>
          <a:p>
            <a:pPr marL="201168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	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အမ်ားဆုံးအေရအတြက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္- 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တန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႔</a:t>
            </a:r>
            <a:r>
              <a:rPr lang="en-US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ယန္း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 ႏွင့္ 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နာ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ဖန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sz="2000" dirty="0">
                <a:latin typeface="Zawgyi-One" panose="020B0604030504040204" pitchFamily="34" charset="0"/>
                <a:cs typeface="Zawgyi-One" panose="020B0604030504040204" pitchFamily="34" charset="0"/>
              </a:rPr>
              <a:t>႔</a:t>
            </a:r>
            <a:endParaRPr lang="en-GB" sz="20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က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ရ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မေကြး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ရခုိင္ရွိ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မိ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ဳ႕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နယ္မ်ားလည္း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ပါဝင္သည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</a:p>
        </p:txBody>
      </p:sp>
    </p:spTree>
    <p:extLst>
      <p:ext uri="{BB962C8B-B14F-4D97-AF65-F5344CB8AC3E}">
        <p14:creationId xmlns:p14="http://schemas.microsoft.com/office/powerpoint/2010/main" val="56193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8D76FE-2436-4947-A344-BA73AC86DCBA}"/>
              </a:ext>
            </a:extLst>
          </p:cNvPr>
          <p:cNvGrpSpPr/>
          <p:nvPr/>
        </p:nvGrpSpPr>
        <p:grpSpPr>
          <a:xfrm>
            <a:off x="5444907" y="954074"/>
            <a:ext cx="6769395" cy="5876175"/>
            <a:chOff x="-484020" y="0"/>
            <a:chExt cx="5027498" cy="43921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E4B154-470A-443D-B6AA-DDE763EAF947}"/>
                </a:ext>
              </a:extLst>
            </p:cNvPr>
            <p:cNvGrpSpPr/>
            <p:nvPr/>
          </p:nvGrpSpPr>
          <p:grpSpPr>
            <a:xfrm>
              <a:off x="-340024" y="1"/>
              <a:ext cx="2448491" cy="3916959"/>
              <a:chOff x="-340024" y="1"/>
              <a:chExt cx="2448491" cy="391695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ACC927E-9724-41F7-8742-8DA592126C7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50" y="1"/>
                <a:ext cx="2013217" cy="3916959"/>
              </a:xfrm>
              <a:prstGeom prst="rect">
                <a:avLst/>
              </a:prstGeom>
            </p:spPr>
          </p:pic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id="{12D6758F-0C9C-4A79-977F-9DDF7185A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0024" y="2989898"/>
                <a:ext cx="1650904" cy="9255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မူ</a:t>
                </a:r>
                <a:r>
                  <a:rPr lang="en-GB" i="1" dirty="0" err="1">
                    <a:effectLst/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လတန္း</a:t>
                </a:r>
                <a:r>
                  <a:rPr lang="en-GB" i="1" dirty="0" err="1"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မျပီးဆုံးသည</a:t>
                </a:r>
                <a:r>
                  <a:rPr lang="en-GB" i="1" dirty="0"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့္ </a:t>
                </a:r>
                <a:r>
                  <a:rPr lang="en-GB" i="1" dirty="0" err="1"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လူငယ</a:t>
                </a:r>
                <a:r>
                  <a:rPr lang="en-GB" i="1" dirty="0"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္ </a:t>
                </a:r>
                <a:r>
                  <a:rPr lang="en-GB" i="1" dirty="0">
                    <a:effectLst/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%</a:t>
                </a:r>
                <a:endParaRPr lang="en-US" dirty="0">
                  <a:effectLst/>
                  <a:latin typeface="Zawgyi-One" panose="020B0604030504040204" pitchFamily="34" charset="0"/>
                  <a:ea typeface="Calibri" panose="020F0502020204030204" pitchFamily="34" charset="0"/>
                  <a:cs typeface="Zawgyi-One" panose="020B060403050404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C40E88-DD7A-4E45-9203-42DBB49B9E8C}"/>
                </a:ext>
              </a:extLst>
            </p:cNvPr>
            <p:cNvGrpSpPr/>
            <p:nvPr/>
          </p:nvGrpSpPr>
          <p:grpSpPr>
            <a:xfrm>
              <a:off x="-484020" y="4155334"/>
              <a:ext cx="4903620" cy="236834"/>
              <a:chOff x="-664995" y="259609"/>
              <a:chExt cx="4903620" cy="236834"/>
            </a:xfrm>
          </p:grpSpPr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C026CAF8-E2BA-442F-A5AB-8431DC407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64995" y="259609"/>
                <a:ext cx="4903620" cy="2065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       Approximate economic corridors	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en-GB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27691B-CED7-4F8E-8F8F-545EC550F372}"/>
                  </a:ext>
                </a:extLst>
              </p:cNvPr>
              <p:cNvSpPr/>
              <p:nvPr/>
            </p:nvSpPr>
            <p:spPr>
              <a:xfrm flipH="1" flipV="1">
                <a:off x="-664995" y="435866"/>
                <a:ext cx="353019" cy="6057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A082EE-9EAD-4A42-A734-4B93CB1AC39B}"/>
                </a:ext>
              </a:extLst>
            </p:cNvPr>
            <p:cNvGrpSpPr/>
            <p:nvPr/>
          </p:nvGrpSpPr>
          <p:grpSpPr>
            <a:xfrm>
              <a:off x="1834864" y="0"/>
              <a:ext cx="2708614" cy="3933825"/>
              <a:chOff x="-508286" y="0"/>
              <a:chExt cx="2708614" cy="393382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58CB32A-2067-47DA-8CF5-E1B82B75FE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822"/>
              <a:stretch/>
            </p:blipFill>
            <p:spPr>
              <a:xfrm>
                <a:off x="133350" y="0"/>
                <a:ext cx="2066978" cy="3933825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B132894-D8E8-44CD-91D1-771A6DC79245}"/>
                  </a:ext>
                </a:extLst>
              </p:cNvPr>
              <p:cNvGrpSpPr/>
              <p:nvPr/>
            </p:nvGrpSpPr>
            <p:grpSpPr>
              <a:xfrm>
                <a:off x="618938" y="942979"/>
                <a:ext cx="1011667" cy="1568605"/>
                <a:chOff x="791121" y="1490962"/>
                <a:chExt cx="1561872" cy="240852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5F87904-24BC-49D7-ADD5-9AC660D247F7}"/>
                    </a:ext>
                  </a:extLst>
                </p:cNvPr>
                <p:cNvCxnSpPr/>
                <p:nvPr/>
              </p:nvCxnSpPr>
              <p:spPr>
                <a:xfrm flipV="1">
                  <a:off x="1010129" y="3652426"/>
                  <a:ext cx="713856" cy="76200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04F4A3F-49B5-4E56-B2EF-9BEFD27F87BC}"/>
                    </a:ext>
                  </a:extLst>
                </p:cNvPr>
                <p:cNvCxnSpPr/>
                <p:nvPr/>
              </p:nvCxnSpPr>
              <p:spPr>
                <a:xfrm>
                  <a:off x="1731004" y="3668917"/>
                  <a:ext cx="621989" cy="230565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70FB30F-0D05-46A7-A953-1900A418210D}"/>
                    </a:ext>
                  </a:extLst>
                </p:cNvPr>
                <p:cNvCxnSpPr/>
                <p:nvPr/>
              </p:nvCxnSpPr>
              <p:spPr>
                <a:xfrm flipH="1" flipV="1">
                  <a:off x="1495385" y="2078384"/>
                  <a:ext cx="114300" cy="1574042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6953AF7-A918-4C96-8EFE-21069BC4F09D}"/>
                    </a:ext>
                  </a:extLst>
                </p:cNvPr>
                <p:cNvCxnSpPr/>
                <p:nvPr/>
              </p:nvCxnSpPr>
              <p:spPr>
                <a:xfrm flipV="1">
                  <a:off x="2133602" y="1490962"/>
                  <a:ext cx="25398" cy="381001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E1496BF-6355-4E44-A879-A8EFC2E29E91}"/>
                    </a:ext>
                  </a:extLst>
                </p:cNvPr>
                <p:cNvCxnSpPr/>
                <p:nvPr/>
              </p:nvCxnSpPr>
              <p:spPr>
                <a:xfrm flipV="1">
                  <a:off x="1552535" y="1871962"/>
                  <a:ext cx="581065" cy="259876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9B91BC0-CD6D-4431-AF81-F662D2E02E23}"/>
                    </a:ext>
                  </a:extLst>
                </p:cNvPr>
                <p:cNvCxnSpPr/>
                <p:nvPr/>
              </p:nvCxnSpPr>
              <p:spPr>
                <a:xfrm>
                  <a:off x="858421" y="1976026"/>
                  <a:ext cx="636964" cy="155812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1476A34-BD86-48C6-AF0B-8CA0696B1DCA}"/>
                    </a:ext>
                  </a:extLst>
                </p:cNvPr>
                <p:cNvCxnSpPr/>
                <p:nvPr/>
              </p:nvCxnSpPr>
              <p:spPr>
                <a:xfrm flipV="1">
                  <a:off x="864862" y="1490962"/>
                  <a:ext cx="0" cy="485064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545A7D2-5F15-4620-998A-37F84D76505E}"/>
                    </a:ext>
                  </a:extLst>
                </p:cNvPr>
                <p:cNvCxnSpPr/>
                <p:nvPr/>
              </p:nvCxnSpPr>
              <p:spPr>
                <a:xfrm flipV="1">
                  <a:off x="791121" y="2433229"/>
                  <a:ext cx="704263" cy="647805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DC0FFBFF-8F26-43D8-A14B-36DAFE10F8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08286" y="2790584"/>
                <a:ext cx="1911948" cy="7304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2000" i="1" dirty="0" err="1">
                    <a:effectLst/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မူလတန</a:t>
                </a:r>
                <a:r>
                  <a:rPr lang="en-GB" i="1" dirty="0" err="1">
                    <a:effectLst/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္းျ</a:t>
                </a:r>
                <a:r>
                  <a:rPr lang="en-GB" sz="2000" i="1" dirty="0" err="1">
                    <a:effectLst/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ပီးဆုံးျပီး</a:t>
                </a:r>
                <a:r>
                  <a:rPr lang="en-GB" sz="2000" i="1" dirty="0">
                    <a:effectLst/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 </a:t>
                </a:r>
                <a:r>
                  <a:rPr lang="en-GB" sz="2000" i="1" dirty="0" err="1">
                    <a:effectLst/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အလယ္တန္းမျပီးဆု</a:t>
                </a:r>
                <a:r>
                  <a:rPr lang="en-GB" sz="2000" i="1" dirty="0" err="1"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ံးသူ</a:t>
                </a:r>
                <a:r>
                  <a:rPr lang="en-GB" sz="2000" i="1" dirty="0"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 </a:t>
                </a:r>
                <a:r>
                  <a:rPr lang="en-GB" sz="2000" i="1" dirty="0" err="1"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အေရအတြက</a:t>
                </a:r>
                <a:r>
                  <a:rPr lang="en-GB" sz="2000" i="1" dirty="0">
                    <a:latin typeface="Zawgyi-One" panose="020B0604030504040204" pitchFamily="34" charset="0"/>
                    <a:ea typeface="Calibri" panose="020F0502020204030204" pitchFamily="34" charset="0"/>
                    <a:cs typeface="Zawgyi-One" panose="020B0604030504040204" pitchFamily="34" charset="0"/>
                  </a:rPr>
                  <a:t>္</a:t>
                </a:r>
                <a:endParaRPr lang="en-US" sz="2000" dirty="0">
                  <a:effectLst/>
                  <a:latin typeface="Zawgyi-One" panose="020B0604030504040204" pitchFamily="34" charset="0"/>
                  <a:ea typeface="Calibri" panose="020F0502020204030204" pitchFamily="34" charset="0"/>
                  <a:cs typeface="Zawgyi-One" panose="020B0604030504040204" pitchFamily="34" charset="0"/>
                </a:endParaRPr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ေက်ာင္း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ၿ</a:t>
            </a:r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ီးဆုံးျခင္း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ႏွင့္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ေက်ာင္းထြက္သြားျခင္း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671332" y="1006998"/>
            <a:ext cx="7515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140970"/>
            <a:ext cx="5895474" cy="505148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ၿ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ီ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ဆ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ံ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ွ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့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က်ာင္းထြက္သြားျခင္း</a:t>
            </a:r>
            <a:r>
              <a:rPr lang="my-MM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–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ကေလး</a:t>
            </a: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၉၅ % </a:t>
            </a:r>
            <a:r>
              <a:rPr lang="my-MM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</a:t>
            </a:r>
            <a:r>
              <a:rPr lang="en-US" sz="220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ည</a:t>
            </a:r>
            <a:r>
              <a:rPr lang="my-MM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en-GB" sz="220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ူလတန္းေက်ာင္းတြ</a:t>
            </a:r>
            <a:r>
              <a:rPr lang="en-GB" sz="220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GB" sz="220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အနည္းဆုံး 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အတန္းတစ္</a:t>
            </a:r>
            <a:r>
              <a:rPr lang="en-GB" sz="220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တန</a:t>
            </a:r>
            <a:r>
              <a:rPr lang="en-GB" sz="220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္း</a:t>
            </a:r>
            <a:r>
              <a:rPr lang="my-MM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ၿ</a:t>
            </a:r>
            <a:r>
              <a:rPr lang="en-US" sz="220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ပီးဆံုး</a:t>
            </a:r>
            <a:endParaRPr lang="en-GB" sz="22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၄/၅ 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မူလတန္းျပီးဆုံး</a:t>
            </a: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၂/၅ 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အလယ္တန္းျပီးဆုံး</a:t>
            </a:r>
            <a:endParaRPr lang="en-GB" sz="22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၁/၅ 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တကၠသိုလ္</a:t>
            </a:r>
            <a:r>
              <a:rPr lang="en-GB" sz="220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ဝင</a:t>
            </a:r>
            <a:r>
              <a:rPr lang="en-GB" sz="220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္တန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္း</a:t>
            </a: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ေအာင</a:t>
            </a: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္ျ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မင</a:t>
            </a:r>
            <a:r>
              <a:rPr lang="en-GB" sz="22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္ျ</a:t>
            </a:r>
            <a:r>
              <a:rPr lang="en-GB" sz="22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ပီးဆုံး</a:t>
            </a:r>
            <a:endParaRPr lang="en-GB" sz="26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6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ေနရာေဒသအလုိက</a:t>
            </a:r>
            <a:r>
              <a:rPr lang="en-GB" sz="26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</a:t>
            </a:r>
            <a:r>
              <a:rPr lang="en-GB" sz="26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ကြာဟခ်က္မ်ား</a:t>
            </a:r>
            <a:endParaRPr lang="en-GB" sz="26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11430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9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069838-5C9E-4CDC-9C6D-522378EA8D3E}"/>
              </a:ext>
            </a:extLst>
          </p:cNvPr>
          <p:cNvGrpSpPr/>
          <p:nvPr/>
        </p:nvGrpSpPr>
        <p:grpSpPr>
          <a:xfrm>
            <a:off x="150199" y="0"/>
            <a:ext cx="11360608" cy="6224866"/>
            <a:chOff x="-2450810" y="-1557336"/>
            <a:chExt cx="11442349" cy="68202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98F721-D5D9-4488-8621-C3914C59F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50810" y="-1557336"/>
              <a:ext cx="11442349" cy="682028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4C753DE-06ED-4A4B-B8D7-D6D4727F1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385888" y="1804987"/>
              <a:ext cx="3067052" cy="295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85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Ratio of Persons with No Educational Attainment (</a:t>
              </a:r>
              <a:r>
                <a:rPr lang="en-GB" sz="85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  <a:sym typeface="Wingdings" panose="05000000000000000000" pitchFamily="2" charset="2"/>
                </a:rPr>
                <a:t></a:t>
              </a:r>
              <a:r>
                <a:rPr lang="en-GB" sz="85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decreasing)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BEFBF70-61DB-42F4-9263-026785D782A8}"/>
              </a:ext>
            </a:extLst>
          </p:cNvPr>
          <p:cNvSpPr/>
          <p:nvPr/>
        </p:nvSpPr>
        <p:spPr>
          <a:xfrm>
            <a:off x="172807" y="6398487"/>
            <a:ext cx="1153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ေမာင္ေတာျမိ</a:t>
            </a:r>
            <a:r>
              <a:rPr lang="en-GB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ဳ႔</a:t>
            </a:r>
            <a:r>
              <a:rPr lang="en-GB" i="1" dirty="0" err="1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နယ</a:t>
            </a:r>
            <a:r>
              <a:rPr lang="en-GB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္&gt; ၂၀၁၄ </a:t>
            </a:r>
            <a:r>
              <a:rPr lang="en-US" i="1" dirty="0" err="1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စာရ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ူ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ႏ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</a:t>
            </a:r>
            <a:r>
              <a:rPr lang="en-US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 </a:t>
            </a:r>
            <a:r>
              <a:rPr lang="en-GB" i="1" dirty="0" err="1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လူဦးေရစာရင္းအရ</a:t>
            </a:r>
            <a:r>
              <a:rPr lang="en-GB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 </a:t>
            </a:r>
            <a:r>
              <a:rPr lang="en-US" i="1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အတန္း</a:t>
            </a:r>
            <a:r>
              <a:rPr lang="en-GB" i="1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GB" i="1" dirty="0" err="1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က်ာင္းမေနရသူ</a:t>
            </a:r>
            <a:r>
              <a:rPr lang="en-GB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 ၉၁,၀၀၀ </a:t>
            </a:r>
            <a:r>
              <a:rPr lang="en-GB" i="1" dirty="0" err="1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ေယာက</a:t>
            </a:r>
            <a:r>
              <a:rPr lang="en-GB" i="1" dirty="0">
                <a:solidFill>
                  <a:schemeClr val="bg1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endParaRPr lang="en-US" dirty="0">
              <a:solidFill>
                <a:schemeClr val="bg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8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276046" y="266216"/>
            <a:ext cx="2881222" cy="152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ထိခိုက္လြယ္မ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ညြန္းကိန္း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576420" y="19213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103518" y="2408459"/>
            <a:ext cx="3053750" cy="281090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အေသးစိတ္ေလ့လာမႈတြင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ထည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သြင္းစဥ္းစားထားသည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ထိခိုက္လြယ္မ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 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အဓိကညြန္းကိ</a:t>
            </a:r>
            <a:r>
              <a:rPr lang="en-GB" i="1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</a:t>
            </a:r>
            <a:r>
              <a:rPr lang="en-GB" i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္း</a:t>
            </a:r>
            <a:r>
              <a:rPr lang="my-MM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</a:t>
            </a:r>
            <a:r>
              <a:rPr lang="my-MM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61D1E2-9B8C-4F28-8AE6-29F5F5B8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90056"/>
              </p:ext>
            </p:extLst>
          </p:nvPr>
        </p:nvGraphicFramePr>
        <p:xfrm>
          <a:off x="3157268" y="28887"/>
          <a:ext cx="9034733" cy="6862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359">
                  <a:extLst>
                    <a:ext uri="{9D8B030D-6E8A-4147-A177-3AD203B41FA5}">
                      <a16:colId xmlns:a16="http://schemas.microsoft.com/office/drawing/2014/main" val="3246138273"/>
                    </a:ext>
                  </a:extLst>
                </a:gridCol>
                <a:gridCol w="4512578">
                  <a:extLst>
                    <a:ext uri="{9D8B030D-6E8A-4147-A177-3AD203B41FA5}">
                      <a16:colId xmlns:a16="http://schemas.microsoft.com/office/drawing/2014/main" val="2760689726"/>
                    </a:ext>
                  </a:extLst>
                </a:gridCol>
                <a:gridCol w="3111796">
                  <a:extLst>
                    <a:ext uri="{9D8B030D-6E8A-4147-A177-3AD203B41FA5}">
                      <a16:colId xmlns:a16="http://schemas.microsoft.com/office/drawing/2014/main" val="1947784600"/>
                    </a:ext>
                  </a:extLst>
                </a:gridCol>
              </a:tblGrid>
              <a:tr h="51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Major indicators of vulnerability considered in the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Vulnerability Index components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083570993"/>
                  </a:ext>
                </a:extLst>
              </a:tr>
              <a:tr h="105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Demographics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no formal Identity documents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 dependency ratio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Old dependency ratio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disabilities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no formal Identity documents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 dependency ratio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529149815"/>
                  </a:ext>
                </a:extLst>
              </a:tr>
              <a:tr h="1276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Housing and Amenities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bamboo or thatch roofing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bamboo, earth or wood walls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earth or bamboo floors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electricity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Number of Communications Devices per Household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Bamboo and thatch roofs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Rate of electrification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364955920"/>
                  </a:ext>
                </a:extLst>
              </a:tr>
              <a:tr h="136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men and women who are literate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no formal education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a middle school education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a high school education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children not attending school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children who have never attended school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Female literacy rate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with a middle school 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4170884958"/>
                  </a:ext>
                </a:extLst>
              </a:tr>
              <a:tr h="908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Water and Sanitation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who use an improved drinking water source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safe sanitation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no toilet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with safe sanitation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465187101"/>
                  </a:ext>
                </a:extLst>
              </a:tr>
              <a:tr h="51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Labour and Employment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who are unpaid family workers 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Labour force participation 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2949085819"/>
                  </a:ext>
                </a:extLst>
              </a:tr>
              <a:tr h="102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Conflict and displacement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the chronically displaced population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clashes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incidents of violence against civilians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conflict fatalities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Conflict Index (indices of clashes</a:t>
                      </a:r>
                      <a:r>
                        <a:rPr lang="en-AU" sz="1600" dirty="0">
                          <a:effectLst/>
                        </a:rPr>
                        <a:t>, violence against civilians, fatalities and displacement)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2310353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83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AB5391-434C-4CE1-BFDC-66B026DA1762}"/>
              </a:ext>
            </a:extLst>
          </p:cNvPr>
          <p:cNvGrpSpPr/>
          <p:nvPr/>
        </p:nvGrpSpPr>
        <p:grpSpPr>
          <a:xfrm>
            <a:off x="5637463" y="0"/>
            <a:ext cx="6558317" cy="6858000"/>
            <a:chOff x="46967" y="33685"/>
            <a:chExt cx="4828599" cy="506995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7D4618-89FD-4C07-9959-260AB17363AF}"/>
                </a:ext>
              </a:extLst>
            </p:cNvPr>
            <p:cNvGrpSpPr/>
            <p:nvPr/>
          </p:nvGrpSpPr>
          <p:grpSpPr>
            <a:xfrm>
              <a:off x="46967" y="33685"/>
              <a:ext cx="4828599" cy="5069956"/>
              <a:chOff x="46967" y="33685"/>
              <a:chExt cx="4828599" cy="5069956"/>
            </a:xfrm>
          </p:grpSpPr>
          <p:pic>
            <p:nvPicPr>
              <p:cNvPr id="14" name="Picture 13" descr="C:\Users\Shon\AppData\Local\Microsoft\Windows\INetCache\Content.Word\Vulnerability index.emf">
                <a:extLst>
                  <a:ext uri="{FF2B5EF4-FFF2-40B4-BE49-F238E27FC236}">
                    <a16:creationId xmlns:a16="http://schemas.microsoft.com/office/drawing/2014/main" id="{895EB37B-2706-4524-A919-07FBF936BEE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113"/>
              <a:stretch/>
            </p:blipFill>
            <p:spPr bwMode="auto">
              <a:xfrm>
                <a:off x="46967" y="33685"/>
                <a:ext cx="2334354" cy="502331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 descr="C:\Users\Shon\AppData\Local\Microsoft\Windows\INetCache\Content.Word\approx_vuln_pop.emf">
                <a:extLst>
                  <a:ext uri="{FF2B5EF4-FFF2-40B4-BE49-F238E27FC236}">
                    <a16:creationId xmlns:a16="http://schemas.microsoft.com/office/drawing/2014/main" id="{10C7E510-FD00-4311-B018-DB6D184753FA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131"/>
              <a:stretch/>
            </p:blipFill>
            <p:spPr bwMode="auto">
              <a:xfrm>
                <a:off x="2381321" y="36028"/>
                <a:ext cx="2494245" cy="506761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F2EFC79F-536D-49E0-B1A0-96B91E634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" y="4810125"/>
              <a:ext cx="1162050" cy="236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Low</a:t>
              </a:r>
              <a:r>
                <a:rPr lang="en-GB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	         </a:t>
              </a:r>
              <a:r>
                <a:rPr lang="en-GB" sz="1000" b="1">
                  <a:solidFill>
                    <a:srgbClr val="C4591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High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ၿ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မိ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ဳ႕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နယ္အလိုက္ထိခုိက္လြယ္မ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671332" y="1006998"/>
            <a:ext cx="5159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132731"/>
            <a:ext cx="6458182" cy="50151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ထိခိုက္လြယ္မ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ကိန္းညြန္း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ထိခုိက္လြယ္မႈပုံစံ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အခ်ိ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ဳ႕ ၄၄ %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ေနအိမ္အေဆာက္အဦ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ပညာေရး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/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ပညာတ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အႏၱ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ရာယ္ကင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ေရဆိုးႏုတ္စနစ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္၊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ေသာက္သုံးေရ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ပဋိပက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ၡ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တုိက္ရိုက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ဖစ္ေသာအေၾကာင္းရင္းမ်ား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ထိခိုက္လြယ္ေသာသူမ်ား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အမ်ားဆုံး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ေတ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ြ႔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ရွိရသည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ေဒသ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ရွမ္း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ႏွင့္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ဧရာဝတီ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အနည္းဆုံးေတ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ြ႔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ရွိရာေဒသ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–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ရန္ကုန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္၊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ေနျပည္ေတာ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မႏၱ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ေလး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19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164996-1297-4174-B325-D1B5002D7E54}"/>
              </a:ext>
            </a:extLst>
          </p:cNvPr>
          <p:cNvGrpSpPr/>
          <p:nvPr/>
        </p:nvGrpSpPr>
        <p:grpSpPr>
          <a:xfrm>
            <a:off x="0" y="148856"/>
            <a:ext cx="12192000" cy="6709143"/>
            <a:chOff x="0" y="0"/>
            <a:chExt cx="9628505" cy="56702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B09761-013A-440E-959D-7710FE260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628505" cy="5670266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0066C51F-1A07-4711-9B17-2801165DC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272" y="5319856"/>
              <a:ext cx="2594477" cy="3504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100" i="1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  <a:sym typeface="Wingdings" panose="05000000000000000000" pitchFamily="2" charset="2"/>
                </a:rPr>
                <a:t></a:t>
              </a:r>
              <a:r>
                <a:rPr lang="en-GB" sz="1100" i="1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 increasing levels of vulnerability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63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198473" y="1543705"/>
            <a:ext cx="2806995" cy="170551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ၿ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မိ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ဳ႔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နယ္အလုိ္က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ထိခုိက္လြယ္ေသာ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လူဦးေရျပပုံ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10" name="Picture 9" descr="C:\Users\Shon\AppData\Local\Microsoft\Windows\INetCache\Content.Word\Vulnerability with bands.emf">
            <a:extLst>
              <a:ext uri="{FF2B5EF4-FFF2-40B4-BE49-F238E27FC236}">
                <a16:creationId xmlns:a16="http://schemas.microsoft.com/office/drawing/2014/main" id="{D7401D0A-A8E1-45F3-9121-FF13037ECB7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99"/>
          <a:stretch/>
        </p:blipFill>
        <p:spPr bwMode="auto">
          <a:xfrm>
            <a:off x="3005468" y="119043"/>
            <a:ext cx="93779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hon\AppData\Local\Microsoft\Windows\INetCache\Content.Word\Vulnerability with bands.emf">
            <a:extLst>
              <a:ext uri="{FF2B5EF4-FFF2-40B4-BE49-F238E27FC236}">
                <a16:creationId xmlns:a16="http://schemas.microsoft.com/office/drawing/2014/main" id="{B0EC02EB-CEC1-423B-9E1B-E36AAB2C300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9" t="81083" r="27030" b="-1590"/>
          <a:stretch/>
        </p:blipFill>
        <p:spPr bwMode="auto">
          <a:xfrm>
            <a:off x="3659807" y="4167963"/>
            <a:ext cx="5399133" cy="202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Shon\AppData\Local\Microsoft\Windows\INetCache\Content.Word\Vulnerability with bands.emf">
            <a:extLst>
              <a:ext uri="{FF2B5EF4-FFF2-40B4-BE49-F238E27FC236}">
                <a16:creationId xmlns:a16="http://schemas.microsoft.com/office/drawing/2014/main" id="{A514DAD8-79B5-4859-B137-FAFC12D9E73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699" r="78972"/>
          <a:stretch/>
        </p:blipFill>
        <p:spPr bwMode="auto">
          <a:xfrm>
            <a:off x="10172447" y="119043"/>
            <a:ext cx="1842345" cy="125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41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226917"/>
            <a:ext cx="10650354" cy="496554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E378452-98C6-4AA7-B769-F7E97F24801C}"/>
              </a:ext>
            </a:extLst>
          </p:cNvPr>
          <p:cNvGraphicFramePr>
            <a:graphicFrameLocks noGrp="1"/>
          </p:cNvGraphicFramePr>
          <p:nvPr/>
        </p:nvGraphicFramePr>
        <p:xfrm>
          <a:off x="62187" y="990429"/>
          <a:ext cx="11797549" cy="5374476"/>
        </p:xfrm>
        <a:graphic>
          <a:graphicData uri="http://schemas.openxmlformats.org/drawingml/2006/table">
            <a:tbl>
              <a:tblPr firstRow="1" firstCol="1" bandRow="1"/>
              <a:tblGrid>
                <a:gridCol w="415716">
                  <a:extLst>
                    <a:ext uri="{9D8B030D-6E8A-4147-A177-3AD203B41FA5}">
                      <a16:colId xmlns:a16="http://schemas.microsoft.com/office/drawing/2014/main" val="2665986224"/>
                    </a:ext>
                  </a:extLst>
                </a:gridCol>
                <a:gridCol w="1903662">
                  <a:extLst>
                    <a:ext uri="{9D8B030D-6E8A-4147-A177-3AD203B41FA5}">
                      <a16:colId xmlns:a16="http://schemas.microsoft.com/office/drawing/2014/main" val="3977759609"/>
                    </a:ext>
                  </a:extLst>
                </a:gridCol>
                <a:gridCol w="606536">
                  <a:extLst>
                    <a:ext uri="{9D8B030D-6E8A-4147-A177-3AD203B41FA5}">
                      <a16:colId xmlns:a16="http://schemas.microsoft.com/office/drawing/2014/main" val="925085117"/>
                    </a:ext>
                  </a:extLst>
                </a:gridCol>
                <a:gridCol w="532328">
                  <a:extLst>
                    <a:ext uri="{9D8B030D-6E8A-4147-A177-3AD203B41FA5}">
                      <a16:colId xmlns:a16="http://schemas.microsoft.com/office/drawing/2014/main" val="192650095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463132555"/>
                    </a:ext>
                  </a:extLst>
                </a:gridCol>
                <a:gridCol w="798872">
                  <a:extLst>
                    <a:ext uri="{9D8B030D-6E8A-4147-A177-3AD203B41FA5}">
                      <a16:colId xmlns:a16="http://schemas.microsoft.com/office/drawing/2014/main" val="2291313673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991551456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282758780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3185138141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41917463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100075247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157460925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3421114996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2555103461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876640295"/>
                    </a:ext>
                  </a:extLst>
                </a:gridCol>
                <a:gridCol w="884438">
                  <a:extLst>
                    <a:ext uri="{9D8B030D-6E8A-4147-A177-3AD203B41FA5}">
                      <a16:colId xmlns:a16="http://schemas.microsoft.com/office/drawing/2014/main" val="584723348"/>
                    </a:ext>
                  </a:extLst>
                </a:gridCol>
              </a:tblGrid>
              <a:tr h="1053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 of Townships per Band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 Dependency Ratio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Highest Education: None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Highest Education: At least Middle school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Absence of ID Total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 sanitation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Drinking water source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Conflict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Sub-Index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Floor type: Bamboo or Earth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Roof type: Thatch/ bamboo roofing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Urban Population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Electricity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Approximate Vulnerable Population (no. of persons)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31218"/>
                  </a:ext>
                </a:extLst>
              </a:tr>
              <a:tr h="803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Extreme Outliers in development needs and/or exposure to conflict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50.87%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58.80%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59.06%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15.64%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35.17%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41.85%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43.79%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49.44%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42.01%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19.02%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2,733,320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99084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Conflict-affected areas with poor human development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67.35%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58.67%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42.56%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27.87%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57.50%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44.33%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41.67%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53.89%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35.68%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22.63%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1,519,749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4617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Hubs in conflict-affected areas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70.09%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52.09%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36.83%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32.00%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74.79%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61.48%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70.99%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34.24%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1,402,254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16005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Very low access to services and basic infrastructure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91.86%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53.41%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33.43%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68.53%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57.82%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91.22%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14.97%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5,817,188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28365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Agricultural townships with highest profits per capita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94.47%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12.05%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31.17%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4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42.28%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40.20%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15.23%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4,484,117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88849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Agricultural areas with secondary cities and towns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92.78%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80.45%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75.88%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87.26%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34.89%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30.05%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28.21%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40.44%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4,957,216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70707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Peri-urban and urban areas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95.49%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38.91%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7.42%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51.84%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89.18%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73.71%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27.95%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21.90%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64.66%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61.64%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734,867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9866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More affluent, densely populated city centres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97.74%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3.51%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76.15%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6.13%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4.11%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94.76%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1,026,422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87404"/>
                  </a:ext>
                </a:extLst>
              </a:tr>
            </a:tbl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46C68CF3-9965-4193-9421-4E2BE37F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2357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45463F-2538-4EE1-8135-968CCCDB161A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ၿ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မိ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ဳ႕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နယ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အုပ္စုအမ်ိဳးအစား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၈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ခုခြဲျခမ္းျခင္း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4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194797"/>
            <a:ext cx="6703548" cy="551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ၿ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မိ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ဳ႕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နယ္တစ္ခုခ်င္းစီ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ပုံစံတစ္မ်ိဳးစီ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97BF3-F62A-4A17-984F-19DFBD296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532" y="0"/>
            <a:ext cx="3384468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714F69-8C75-4560-B376-417B00C8819E}"/>
              </a:ext>
            </a:extLst>
          </p:cNvPr>
          <p:cNvSpPr/>
          <p:nvPr/>
        </p:nvSpPr>
        <p:spPr>
          <a:xfrm>
            <a:off x="116958" y="938895"/>
            <a:ext cx="8690574" cy="498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1900" b="1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Type 1:</a:t>
            </a:r>
            <a:r>
              <a:rPr lang="en-GB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ဖြံ႔ၿဖိဳးမႈဆိုင္ရာလိုအပ္ခ်က္မ်ားႏွင့္/ သို႔မဟုတ္ ပဋိပကၡၡ ျဖစ္ေစသည့္ အေၾကာင္းအရင္းမ်ားအရ အလြန္ကြာဟမႈမ်ားေသာ ေဒသမ်ား</a:t>
            </a:r>
            <a:endParaRPr lang="en-GB" sz="1900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1900" b="1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Type 2: </a:t>
            </a:r>
            <a:r>
              <a:rPr lang="my-MM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လူသားဖြံ႔ၿဖိဳးတုိုးတက္မႈ နိမ့္က်ျခင္းႏွင့္အတူ ပဋိပကၡၡ ဒဏ္ခံစားရသည့္ ေဒသမ်ား</a:t>
            </a:r>
            <a:endParaRPr lang="en-US" sz="19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1900" b="1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Type 3:</a:t>
            </a:r>
            <a:r>
              <a:rPr lang="en-GB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ပဋိပကၡၡ ဒဏ္ခံစားရသည့္ ေနရာမ်ားရွိ အခ်က္အခ်ာေဒသမ်ား</a:t>
            </a:r>
            <a:endParaRPr lang="en-US" sz="19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1900" b="1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Type 4:</a:t>
            </a:r>
            <a:r>
              <a:rPr lang="en-GB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အေျခခံဝန္ေဆာင္မႈမ်ားႏွင့္ အေျခခံ အေအာက္အဦမ်ားရရွိရန္ အခြင့္အလမ္း နည္းပါးေသာေဒသမ်ား</a:t>
            </a:r>
            <a:endParaRPr lang="en-US" sz="19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1900" b="1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Type 5</a:t>
            </a:r>
            <a:r>
              <a:rPr lang="en-GB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: </a:t>
            </a:r>
            <a:r>
              <a:rPr lang="my-MM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တစ္ဦးခ်င္းအလိုက္ အျမတ္အမ်ားဆံုးရရွိသည့္ စိုက္ပ်ိဳးေရး ၿမိဳ႕နယ္မ်ား</a:t>
            </a:r>
            <a:endParaRPr lang="en-GB" sz="1900" b="1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1900" b="1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Type 6:</a:t>
            </a:r>
            <a:r>
              <a:rPr lang="en-GB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ဆင့္ပြားၿမိဳ႕ေတာ္မ်ားႏွင့္ၿမိဳ႕မ်ားရွိသည္႔ စိုက္ပ်ိဳးေရးေနရာမ်ား</a:t>
            </a:r>
            <a:endParaRPr lang="en-US" sz="19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1900" b="1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Type 7:</a:t>
            </a:r>
            <a:r>
              <a:rPr lang="en-GB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ဧရိယာတိုးတက္ ျဖစ္ေပၚလာသာ ၿမိဳ႕ျပပတ္လည္ႏွင့္ၿမိဳ႕ျပဧရိယာမ်ား</a:t>
            </a:r>
            <a:endParaRPr lang="en-US" sz="19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1900" b="1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Type 8:</a:t>
            </a:r>
            <a:r>
              <a:rPr lang="en-GB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sz="19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ခ်မ္းသာၾကြယ္ဝၿပီး၊ လူဦးေရထူထပ္သည့္ ဗဟိုၿမိဳ႕ေတာ္မ်ား</a:t>
            </a:r>
            <a:endParaRPr lang="en-US" sz="1900" dirty="0">
              <a:effectLst/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8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BA0E0-154B-49A8-A64A-A5F556C259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467" y="1592468"/>
            <a:ext cx="3512534" cy="47801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9373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ထိခုိက္လြယ္မႈအေျခအေနကို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ဘာေၾကာင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အေလးထား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သင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ပါသလဲ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270933" y="1006998"/>
            <a:ext cx="10284771" cy="536565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၂၀၃၀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စဥ္ဆက္မျပ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ြံ႕ၿ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ဖိဳးမ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ပန္းတိုင္မ်ား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-</a:t>
            </a: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ိုင္ငံ၏ဖြံ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႔ၿ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ဖိဳးတိုးတက္ေရးတြင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မည္သူတစ္ဦးတစ္ေယာက္မ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မက်န္ခဲ့ေစရ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မဆုံး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ဖတ္ရေသးေသာ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ဖြံ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႕ၿ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ဖိဳးေရးလိုအပ္ခ်က္မ်ားသည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အေရးေပၚအခ်ိန္တြင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အေရးႀကီးေသာ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လုိအပ္ခ်က္မ်ားကို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ဖစ္ေစပါသည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အနိမ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္႔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က်ဆုံး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ႏွင့္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ထိခုိက္အလြယ္ဆုံးေသာသူမ်ား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၏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လုိအပ္ခ်က္ကို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့္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ေစရမည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္။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မန္မာႏိုင္ငံမွာ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မည္သူေတြက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ထိခိုက္လြယ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္ၿ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ပီး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မည္သည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ေဒသတြင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ေနထိုင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ကသနည္း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လိုအပ္ခ်က္မ်ား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ထိခိုက္လြယ္မ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ႈ၊ ၾ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ကံ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့ၾ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ကံ့ခိုင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္ႏ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ိုင္မ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 ႏွင့္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ဆိုင္ေသာ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အခ်က္အလက္မ်ား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နည္းပါးျခင္း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ိုင္ငံတစ္ဝွမ္းလိုအပ္ခ်က္မ်ားအေပ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ၚ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က႑အစုံ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ေလ႔လာမႈမရွိျခင္း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ိုင္ငံအဝွမ္း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အခ်က္အလက္သစ္မ်ား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ပဳစုရန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ဖစ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္ႏ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ုိင္ေခ်ရွိသည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သန္းေခါင္စာရင္း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  <a:p>
            <a:pPr marL="11430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00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AEB21A-F5F9-4C2D-BE92-4318298543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077" y="1006998"/>
            <a:ext cx="2827923" cy="58510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194797"/>
            <a:ext cx="6703548" cy="551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B5818-6E8E-4174-AD08-9018074FCD1D}"/>
              </a:ext>
            </a:extLst>
          </p:cNvPr>
          <p:cNvSpPr/>
          <p:nvPr/>
        </p:nvSpPr>
        <p:spPr>
          <a:xfrm>
            <a:off x="200367" y="1034952"/>
            <a:ext cx="8829333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600"/>
              </a:spcAft>
            </a:pP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ဓိက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၀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ိေသႆလက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ၡ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ဏ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 –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ၿ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ဳ႕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နယ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၆၄ ၿ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ဳ႕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နယ္တြင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ထိခိုက္လြယ္သူ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ဥ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ီ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.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၅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ွ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endParaRPr lang="en-US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ဘုယ်စာတတ္ေ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ႈ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ႏ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ႈ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ထ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က္၊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စိတ္ခ်ရေသာ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ေရဆိုးႏုတ္စနစ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္၊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ြ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ေသာက္သံုးေရ</a:t>
            </a:r>
            <a:endParaRPr lang="en-US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စိုက္ပ်ိဳးသီး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ႏွ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ံမ်ားေပၚတြင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ဥ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ီ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ဘ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အားျဖင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့္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ေကာင္းဆံုး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ျ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ပန္လည္ရရွိမ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ႈ</a:t>
            </a:r>
          </a:p>
          <a:p>
            <a:pPr marL="571500" indent="-342900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နိမ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့္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က်ေသာ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ၿ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ဳ႕ျ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ပအ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နႏွ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့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ွ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ီ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ွ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ႈ</a:t>
            </a:r>
            <a:endParaRPr lang="en-US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Tx/>
              <a:buChar char="-"/>
            </a:pP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ဆ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စပါးမ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ွ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သိသာေသာ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ကြဲျပား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 -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ကာင္းမြန္ေသာ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ျ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ပန္လည္ရရွိမ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ႈ </a:t>
            </a:r>
            <a:endParaRPr lang="en-US" dirty="0">
              <a:solidFill>
                <a:srgbClr val="1F3864"/>
              </a:solidFill>
              <a:effectLst/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Tx/>
              <a:buChar char="-"/>
            </a:pPr>
            <a:endParaRPr lang="en-US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228600">
              <a:spcAft>
                <a:spcPts val="600"/>
              </a:spcAft>
            </a:pP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့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ထ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ည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 err="1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ေဖာ္လုပ္ေဆာင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္ျ</a:t>
            </a:r>
            <a:r>
              <a:rPr lang="en-US" dirty="0" err="1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ခင္း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အမ်ိဳးအစားမ်ား</a:t>
            </a:r>
            <a:endParaRPr lang="en-US" dirty="0">
              <a:solidFill>
                <a:srgbClr val="1F3864"/>
              </a:solidFill>
              <a:effectLst/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ေရရွည္ေကာင္းမြန္ရန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ေရအသံုး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ဳ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ႈ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ည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ြ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ဴ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ေရးလုပ္ငန္းမ်ားကို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စ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ဥ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းစားျခင္း</a:t>
            </a:r>
            <a:endParaRPr lang="en-US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</a:t>
            </a:r>
            <a:r>
              <a:rPr lang="my-MM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en-US" dirty="0">
                <a:solidFill>
                  <a:srgbClr val="1F3864"/>
                </a:solidFill>
                <a:effectLst/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ယာစိုက္ပ်ိဳးေရးတြင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အထြက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္ႏႈ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ြ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ရိယ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ႏ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ွ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့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ွ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ဆ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ုသံုးစြဲျခင္း</a:t>
            </a:r>
            <a:endParaRPr lang="en-US" dirty="0">
              <a:solidFill>
                <a:srgbClr val="1F3864"/>
              </a:solidFill>
              <a:effectLst/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သ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ံ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ြ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းေငြပမာဏတိုးျမ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ႇ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့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endParaRPr lang="en-US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ယ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ု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ိ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ဳ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မဟုတ္သည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့္ အသက္ေမြး၀မ္းေ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ၾ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ကာင္းလုပ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ြ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က္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ဘ႑ာ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ရ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တိုးျမ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ႇ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့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ေပးျခင္း</a:t>
            </a:r>
            <a:endParaRPr lang="en-US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ေရရွားပါးမ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ႈႏွင့္ ျ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ပတ္လ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ႈ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အ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ြ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၀န္းက်င္ဆိုင္ရာ 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လမ္းညႊန္ခ်က္မ်ား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ႏွင့္ 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ါ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း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စ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ီ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ံ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ခ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my-MM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်</a:t>
            </a:r>
            <a:r>
              <a:rPr lang="en-US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ား</a:t>
            </a:r>
            <a:endParaRPr lang="en-US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CFA3F-9CB3-4B7C-B757-F1327C265096}"/>
              </a:ext>
            </a:extLst>
          </p:cNvPr>
          <p:cNvSpPr/>
          <p:nvPr/>
        </p:nvSpPr>
        <p:spPr>
          <a:xfrm>
            <a:off x="0" y="147516"/>
            <a:ext cx="111003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dirty="0" err="1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ပံုစံ</a:t>
            </a:r>
            <a:r>
              <a:rPr lang="en-GB" sz="24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၅ - </a:t>
            </a:r>
            <a:r>
              <a:rPr lang="my-MM" sz="2400" dirty="0">
                <a:solidFill>
                  <a:srgbClr val="1F3864"/>
                </a:solidFill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တစ္ဦးခ်င္းအလိုက္ အျမတ္အမ်ားဆံုးရရွိသည့္ စိုက္ပ်ိဳးေရး ၿမိဳ႕နယ္မ်ား</a:t>
            </a:r>
            <a:endParaRPr lang="en-GB" sz="2400" b="1" dirty="0">
              <a:solidFill>
                <a:srgbClr val="1F3864"/>
              </a:solidFill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DFEEDC-B350-44E6-8239-75FEA614E1CC}"/>
              </a:ext>
            </a:extLst>
          </p:cNvPr>
          <p:cNvCxnSpPr>
            <a:cxnSpLocks/>
          </p:cNvCxnSpPr>
          <p:nvPr/>
        </p:nvCxnSpPr>
        <p:spPr>
          <a:xfrm>
            <a:off x="505326" y="1006998"/>
            <a:ext cx="10745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5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ေလ့လာသုံးသပ္ခ်က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စာတမ္း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MIMU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စာမ်က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္ႏွ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ာေပၚတြင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အက်ဥ္းခ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်ဳ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ံးေဖာ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ပခ်က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– 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မန္မာဘာသာ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အဂၤလိ္ပ္ဘာသာ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အစီရင္ခံစာတမ္း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အဂၤလိပ္ဘာသာ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အခ်က္အလက္မ်ား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ေမးခြန္းေမးရန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</a:p>
        </p:txBody>
      </p:sp>
    </p:spTree>
    <p:extLst>
      <p:ext uri="{BB962C8B-B14F-4D97-AF65-F5344CB8AC3E}">
        <p14:creationId xmlns:p14="http://schemas.microsoft.com/office/powerpoint/2010/main" val="390649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ထိခုိက္လြယ္မႈဆိုတာ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ဘာလဲ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7910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5" y="1054100"/>
            <a:ext cx="11169223" cy="520699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တိက်ေသာ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အဓိပ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ါၸ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ယ္ဖြင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ဆုိခ်က္မရွိပ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ါ။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အမ်ိဳးမ်ိဳးကြဲျပားေနေသာ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ထူးျခားေသာ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ပင္ကိုလကၡဏာ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တစ္ခု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တစ္ဦးခ်င္းအလိုက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္၊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အဖြဲ႔လုိက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အခ်ိန္ကာလအမ်ိဳးမ်ိဳးတြင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ထိခုိက္လြယ္မ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ႈ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အမ်ိဳးမ်ိဳး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 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ပည္နယ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တို္င္းေဒသႀကီး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တစ္ခုစီရွိ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ၿ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မိ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ဳ႕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နယ္မ်ားတြင္ပင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ကြဲျပားသည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္။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မည္သူ႔အေပၚသက္ေရာက္မ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ႈ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ရွိေၾကာင္းသိေစရန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အနိမ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္႔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ဆုံးအဆင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့္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အခ်က္အလက္မ်ား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ရရွိရန္လုိအပ္သည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္။</a:t>
            </a:r>
          </a:p>
          <a:p>
            <a:pPr>
              <a:spcAft>
                <a:spcPts val="600"/>
              </a:spcAft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ထပ္ေနသည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့္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အဓိကအေၾကာင္းရင္းမ်ားက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ဖြ႔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ံၿဖိဳးတိုးတက္မ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ႈ ႏွင့္ ၾ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ကံံ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့ၾ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ကံံ့ခိုင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္ႏ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ိုင္ရည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တည္ေဆာက္မ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ႈ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တန္းတူရရွိရန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ကန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္႔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သတ္ထားပါသည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္။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ရာသီဥတု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ႏွင့္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ေဘးအ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ႏၱရ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ာ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ယ္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မ်ား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ကို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ေဖာ္ထုတ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္ျ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ခင္း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ၡ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ရင္း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ႏွ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ီးျမဳပ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္ႏွ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ံမႈေလ်ာ့နည္းျခင္း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၊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ဖြံ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႔ၿ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ဖိဳးတိုးတက္မ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ႈ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န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ိ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မ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့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်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ျ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ခင္း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ႏွင့္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ေကာင္းမြန္ေသာ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လူမႈကာကြယ္ေရး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မရွိျခင္း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၊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66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740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နည္လမ္းမ်ား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828582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DF9A72-75FB-4CC8-90E9-23417561A1CA}"/>
              </a:ext>
            </a:extLst>
          </p:cNvPr>
          <p:cNvSpPr txBox="1">
            <a:spLocks/>
          </p:cNvSpPr>
          <p:nvPr/>
        </p:nvSpPr>
        <p:spPr>
          <a:xfrm>
            <a:off x="505326" y="878978"/>
            <a:ext cx="11181348" cy="54374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ရရွိေသာ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စာတမ္းမ်ားကို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စားပြဲတင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သုံးသပ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၂၀၁၄ - ၂၀၁၆ 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င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ထုတ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ပန္ထားေသာ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ႏ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ိုင္ငံေတာ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အဆင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အခ်က္အလက္မ်ား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သန္းေခါင္စာရင္း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အုပ္ခ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်ဳ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ပ္ေရးပိုင္း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အခ်က္အလက္မ်ား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ACLED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တို႔ကို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အေသးစိတ္ေလ႔လာျခင္း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ထိခိုက္လြယ္မ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ႈ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ညြန္းကိန္း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&gt;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ပုံစံ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၃၀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ၿ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မိ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ဳ႕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နယ္အုပ္စုမ်ား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–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ဝိေ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သႆ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လကၡဏာ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 ၁၃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ခု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 ၿ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မိ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ဳ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႕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နယ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္မ်ား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၏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ကြဲျပားေသာပုံစံ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၈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မ်ိဳး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စာတမ္းျပဳစုသည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နည္းလမ္းကို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နည္းပညာပိုင္း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သုံးသပ္ခ်က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ရလဒ္မ်ား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အေထာက္အထားျပျခင္း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အကန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အသတ္မ်ား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ကိန္းညြန္း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ပရမတ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တိုင္းတာခ်က္တစ္ခုမဟုတ္ပ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ါ၊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သန္းေခါင္စာရင္း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ရရွိေသာ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အခ်က္အလက္မ်ားၾကား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ကြာဟခ်က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ဆင္းရဲမြဲေတမ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 -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ကိုယ္စား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ပဳေသာ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ညြန္းကိန္းမ်ား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က်န္းမာေရး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အာဟာရ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ေဘးအ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ႏၱ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ရာယ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ႏွင့္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ရာသီဥတု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အႏၱရ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ယ္ – 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ပည္သူမွရယူႏုိင္ေသာ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အခ်က္အလက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</a:t>
            </a:r>
            <a:r>
              <a:rPr lang="my-MM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မရွိျခင္း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က်ား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/မ က႑ ရွဳ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ေထာင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သည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ထဲထဲဝင္ဝင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စူးစမ္းရွာေဖြထားမ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မရွိျခင္း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114300" indent="0">
              <a:lnSpc>
                <a:spcPct val="110000"/>
              </a:lnSpc>
              <a:buFont typeface="Calibri" panose="020F0502020204030204" pitchFamily="34" charset="0"/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6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233915" y="143556"/>
            <a:ext cx="8463517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ရာသီဥတု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အႏၱရ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ယ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္ႏွင့္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ေဘးအ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ႏၱရ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ယ</a:t>
            </a:r>
            <a:r>
              <a:rPr lang="my-M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စီမံခန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ခြဲေရး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233916" y="795127"/>
            <a:ext cx="8038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0" y="1059652"/>
            <a:ext cx="11155680" cy="50462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ရာသီဥတု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ေဖာက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ပန္မႈေၾကာင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ထိခိုက္အလြယ္ဆုံး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သုံးႏုိင္ငံတြင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ပါဝင္သည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န္ိုင္ငံ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၏ႏွ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စ္စဥ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 GDP ၃ %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သည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သဘာဝေဘးအ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ႏၱရ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ယ္မ်ားေၾကာင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ဆုံးရႈံးေနပါသည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ထိခိုက္အလြယ္ဆုံးေသာ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သူမ်ားအေပ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ၚ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အထူးသျဖင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သက္ေရာ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ေနသည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DRR -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လြန္ခဲ့ေသာ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ေလး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ႏွ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စ္အတြ</a:t>
            </a:r>
            <a:r>
              <a:rPr lang="en-GB" err="1">
                <a:latin typeface="Zawgyi-One" panose="020B0604030504040204" pitchFamily="34" charset="0"/>
                <a:cs typeface="Zawgyi-One" panose="020B0604030504040204" pitchFamily="34" charset="0"/>
              </a:rPr>
              <a:t>င</a:t>
            </a:r>
            <a:r>
              <a:rPr lang="en-GB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3W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ရရွိေသာ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အခ်က္အလက္မ်ား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၏ 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၄%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ေရရွည္အက်ိဳးသက္ေရာက္မႈမ်ား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r>
              <a:rPr lang="en-GB" i="1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သို႔ေသာ</a:t>
            </a:r>
            <a:r>
              <a:rPr lang="my-MM" i="1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GB" i="1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သတင္းျပန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ကားမႈမရွိပ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ါ</a:t>
            </a:r>
          </a:p>
          <a:p>
            <a:pPr lvl="0"/>
            <a:endParaRPr lang="en-GB" dirty="0"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 lvl="0"/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ရာသီဥတု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အႏၱ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ရာယ္ကိုေဖာ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ပရန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ႏွင့္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လူအမ်ား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ႏွင့္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စီးပြားေရး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အခြန္မ်ားကိစ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ၥ</a:t>
            </a:r>
          </a:p>
          <a:p>
            <a:pPr lvl="0"/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ကိုင္တြယ္ရန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ဆက္လက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ပဳစုရန္လုိအပ္သည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္။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lvl="0"/>
            <a:endParaRPr lang="en-GB" i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lvl="0"/>
            <a:endParaRPr lang="en-GB" i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114300" indent="0">
              <a:buFont typeface="Calibri" panose="020F0502020204030204" pitchFamily="34" charset="0"/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8D0C7-F62E-4299-921D-78FD4A12C27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6"/>
          <a:stretch/>
        </p:blipFill>
        <p:spPr bwMode="auto">
          <a:xfrm>
            <a:off x="8697433" y="27186"/>
            <a:ext cx="3494567" cy="683081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89DEC-325A-4761-838E-3FE304D7FBA2}"/>
              </a:ext>
            </a:extLst>
          </p:cNvPr>
          <p:cNvSpPr txBox="1">
            <a:spLocks/>
          </p:cNvSpPr>
          <p:nvPr/>
        </p:nvSpPr>
        <p:spPr>
          <a:xfrm>
            <a:off x="8697433" y="5656521"/>
            <a:ext cx="3568996" cy="119811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i="1" dirty="0"/>
          </a:p>
          <a:p>
            <a:r>
              <a:rPr lang="en-GB" i="1" dirty="0"/>
              <a:t>Significant flooding and cyclones (2008-2015)</a:t>
            </a:r>
            <a:endParaRPr lang="en-US" i="1" dirty="0"/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425301" y="266217"/>
            <a:ext cx="11589489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ဧရာဝတီျမစ္ဝက</a:t>
            </a: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ၽြ</a:t>
            </a:r>
            <a:r>
              <a:rPr lang="en-GB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န္းေပ</a:t>
            </a: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ၚ- </a:t>
            </a:r>
            <a:r>
              <a:rPr lang="en-GB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သဘာဝပတ္ဝန္းက်င္ဆုိင္ရာ</a:t>
            </a: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နိမ</a:t>
            </a: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GB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ပါးျခင္း</a:t>
            </a: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ႏွင့္ </a:t>
            </a:r>
            <a:r>
              <a:rPr lang="en-GB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ထိခုိက္လြယ</a:t>
            </a: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GB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522742" y="78982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0" y="1023888"/>
            <a:ext cx="10964294" cy="481022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လူဦးေရအမ်ားဆုံး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ထိခုိက္အလြယ္ဆုံးေသာ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ေဒသထဲတြင္ပါဝင္သည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္၊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အဓိကရာသီဥတု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ထိခုိက္မႈမ်ား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ဖိစီးမႈမ်ား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လူတို႔လုပ္ေဆာင္ခ်က္မ်ားက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အက်ိဳးသက္ေရာက္မႈကို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လ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ံ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ေဆာ္ေပး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ေစသ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ည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ယခင္အျဖစ္အပ်က္မ်ားေၾကာင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ထိခိုက္ေသာေဒသမ်ား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114300" indent="0">
              <a:buNone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ိုင္ငံေတာ္အဆင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လုပ္ေဆာင္မည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စီမံခ်က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၂၀၂၁ - ၂၀၅၀</a:t>
            </a:r>
          </a:p>
          <a:p>
            <a:pPr marL="457200" indent="-342900">
              <a:buFontTx/>
              <a:buChar char="-"/>
            </a:pP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အပူခ်ိန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မားျခင္း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indent="-342900">
              <a:buFontTx/>
              <a:buChar char="-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ႏွ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စ္စဥ္မိုးေရခ်ိန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တက္လာျခင္း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indent="-342900">
              <a:buFontTx/>
              <a:buChar char="-"/>
            </a:pP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ေျခာက္ေသ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ြ႔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ေသာ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ကားအက္မ်ား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ၾ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ကာရွည္စြာတည္ရွိျခင္း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114300" indent="0"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75B63-1B61-414D-BF79-241302932FA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" t="1901" r="831" b="2070"/>
          <a:stretch/>
        </p:blipFill>
        <p:spPr bwMode="auto">
          <a:xfrm>
            <a:off x="6584839" y="2321171"/>
            <a:ext cx="5607161" cy="40936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67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02421"/>
            <a:ext cx="10745266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မိုးနည္းေဒသ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- 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ေရအရင္းအျမစ္စီမံခန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ခြဲမ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ႈႏွင့္  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ထိခို္က္လြယ္မ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72124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854511"/>
            <a:ext cx="10650354" cy="533794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ေနထိုင္သူ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၁၀.၄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သန္း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ႏ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ိုင္ငံဧရိယာ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၏ ၁၂.၈% (ၿ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မိ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ဳ</a:t>
            </a:r>
            <a:r>
              <a:rPr lang="my-MM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႕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နယ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၅၆ ၿ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မိ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ဳ႕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နယ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္)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ဖစ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ပ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ၚ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ေစေသာ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အေၾကာင္းအရာမ်ား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ေရအရင္းျမစ္ရရွိမႈကို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စီမံခန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ခြဲႏိုင္စြမ္း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နည္းပါးျခင္း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ရာသီဥတုေျပာင္းလဲျခင္း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ေျမျပိ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ဳျ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ႏွင့္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ေျမသားပ်က္စီးျခင္း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en-US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အမ်ိဳးသား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ေရအရင္းျမစ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ေကာ္မတီ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ရင္း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ႏွ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ီးျမဳပ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္ႏွ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ံမႈမ်ား</a:t>
            </a: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ရာသီဥတုေျပာင္းလဲမႈကို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အလိုက္သင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့္ ျ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ပင္ဆင္ည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ႇ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ိ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ိႈင္းျခင္း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ကာကြယ္ေပးႏိုင္ေသာ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 ႏွ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င့္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တိုးပြားေစႏိုင္ေသာ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ရင္း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US">
                <a:latin typeface="Zawgyi-One" panose="020B0604030504040204" pitchFamily="34" charset="0"/>
                <a:cs typeface="Zawgyi-One" panose="020B0604030504040204" pitchFamily="34" charset="0"/>
              </a:rPr>
              <a:t>ွီးျမႇ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ဳ</a:t>
            </a:r>
            <a:r>
              <a:rPr lang="en-GB">
                <a:latin typeface="Zawgyi-One" panose="020B0604030504040204" pitchFamily="34" charset="0"/>
                <a:cs typeface="Zawgyi-One" panose="020B0604030504040204" pitchFamily="34" charset="0"/>
              </a:rPr>
              <a:t>ပ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္ႏွ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ံမႈမ်ား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ႀ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ကိ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ဳ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တင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ပင္ဆင္မႈအတြက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၁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ေဒၚလာ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=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ေထာက္ပံံံ႔ေရး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ကုန္က်စာရိတ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၇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ေဒၚလာကို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ေခ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ၽြ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တာျခင္း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(၂၀၁၆၊ 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ကုလသမဂ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ၢ)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1F3E7-EAF1-4054-848C-A956F76C033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06375" y="798806"/>
            <a:ext cx="3291839" cy="5419114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65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ၡႏွင့္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ထိခုိက္လြယ္မ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ႈ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126184" y="1124224"/>
            <a:ext cx="11233018" cy="51738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ိုင္ငံလူဦးေရ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၏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ေလးပုံတစ္ပုံ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–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သက္ဝင္ေနေသာ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(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သို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႔)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တေင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ြ႔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ြ႔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ေလာင္ေနေသာ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ၡ 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(၂၀၁၆၊ TAF)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၂၀၁၅-၂၀၁၆ 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ဖစ္ပြားေနေသာ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ၡ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(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အစိုးရသတင္းအခ်က္အလက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ACLED)</a:t>
            </a: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၅၃၈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 /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ၡ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၁၀၉၅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ေသဆုံး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- ၁၃.၅%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စစ္မတိုက္ရသည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စစ္မႈထမ္း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၂၆၂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ရက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္/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ကန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ကြက္ဆ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ႏၵျ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ပမ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၆၄၄,၀၀၀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န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ရ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ပ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ြ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န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႔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ခ</a:t>
            </a:r>
            <a:r>
              <a:rPr lang="en-US" dirty="0">
                <a:latin typeface="Zawgyi-One" panose="020B0604030504040204" pitchFamily="34" charset="0"/>
                <a:cs typeface="Zawgyi-One" panose="020B0604030504040204" pitchFamily="34" charset="0"/>
              </a:rPr>
              <a:t>ြ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US" dirty="0" err="1">
                <a:latin typeface="Zawgyi-One" panose="020B0604030504040204" pitchFamily="34" charset="0"/>
                <a:cs typeface="Zawgyi-One" panose="020B0604030504040204" pitchFamily="34" charset="0"/>
              </a:rPr>
              <a:t>တိမ္းေရွာင္သူမ်ား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–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တခ်ိ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ဳ႕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မွာအခ်ိန္ကာလတိုေတာင္းသည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38D5A-220B-4F09-8AFF-F2EA53A94C8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088" y="322488"/>
            <a:ext cx="3555709" cy="59219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133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110577" y="462517"/>
            <a:ext cx="9267960" cy="59329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၂၀၁၅-၂၀၁၆  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တ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င</a:t>
            </a:r>
            <a:r>
              <a:rPr lang="my-MM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း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ၡ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သက္ေရာက္ေသာျမိ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ဳ႕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နယ္မ်ား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  <a:sym typeface="Wingdings" panose="05000000000000000000" pitchFamily="2" charset="2"/>
            </a:endParaRP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၂ 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x </a:t>
            </a:r>
            <a:r>
              <a:rPr lang="en-US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ေက်ာင္းလုံးဝမတက္ေရာက္ဖူးသူ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(၂၀ % </a:t>
            </a:r>
            <a:r>
              <a:rPr lang="my-MM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ွ 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၁၀ %)</a:t>
            </a:r>
            <a:endParaRPr lang="en-US" sz="20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၂ x </a:t>
            </a:r>
            <a:r>
              <a:rPr lang="en-GB" sz="20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ပညာမတ</a:t>
            </a:r>
            <a:r>
              <a:rPr lang="my-MM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တ</a:t>
            </a:r>
            <a:r>
              <a:rPr lang="en-US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</a:t>
            </a:r>
            <a:r>
              <a:rPr lang="my-MM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</a:t>
            </a:r>
            <a:r>
              <a:rPr lang="en-GB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ျ</a:t>
            </a:r>
            <a:r>
              <a:rPr lang="en-GB" sz="20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မာက္သည</a:t>
            </a:r>
            <a:r>
              <a:rPr lang="en-GB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့္ </a:t>
            </a:r>
            <a:r>
              <a:rPr lang="en-GB" sz="20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လူဦးေရ</a:t>
            </a:r>
            <a:r>
              <a:rPr lang="en-GB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(၃၅ % </a:t>
            </a:r>
            <a:r>
              <a:rPr lang="my-MM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မ</a:t>
            </a:r>
            <a:r>
              <a:rPr lang="en-US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ွ</a:t>
            </a:r>
            <a:r>
              <a:rPr lang="en-GB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၁၇%)</a:t>
            </a: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ေနထိုင္မႈနိမ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့္က်ျ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ေနအိမ္အေဆာက္အဦ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အဆင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အတန္း</a:t>
            </a:r>
            <a:endParaRPr lang="en-GB" sz="20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ပဋိပကၡဒ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ဏ္ခံစားရသည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့္ </a:t>
            </a:r>
            <a:r>
              <a:rPr lang="en-GB" sz="2000" dirty="0" err="1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ေဒသမ်ားတြင</a:t>
            </a:r>
            <a:r>
              <a:rPr lang="en-GB" sz="2000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္ </a:t>
            </a:r>
            <a:r>
              <a:rPr lang="my-MM" sz="2000" dirty="0"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ေ</a:t>
            </a:r>
            <a:r>
              <a:rPr lang="en-GB" sz="20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နထိုင္မႈအေျခေန</a:t>
            </a:r>
            <a:r>
              <a:rPr lang="en-GB" sz="2000" dirty="0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>
                <a:latin typeface="Zawgyi-One" panose="020B0604030504040204" pitchFamily="34" charset="0"/>
                <a:ea typeface="Calibri" panose="020F0502020204030204" pitchFamily="34" charset="0"/>
                <a:cs typeface="Zawgyi-One" panose="020B0604030504040204" pitchFamily="34" charset="0"/>
              </a:rPr>
              <a:t>ေျပာင္းလဲမႈမ်ားျခင္း</a:t>
            </a:r>
            <a:endParaRPr lang="en-GB" sz="2000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dirty="0" err="1">
                <a:solidFill>
                  <a:schemeClr val="accent3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</a:t>
            </a:r>
            <a:r>
              <a:rPr lang="en-GB" dirty="0">
                <a:solidFill>
                  <a:schemeClr val="accent3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ၡ</a:t>
            </a:r>
            <a:r>
              <a:rPr lang="en-US" dirty="0">
                <a:solidFill>
                  <a:schemeClr val="accent3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ညြန္းကိန္း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ပဋိပက</a:t>
            </a:r>
            <a:r>
              <a:rPr lang="en-GB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ၡ</a:t>
            </a:r>
            <a:r>
              <a:rPr lang="en-US" dirty="0" err="1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မ်ား</a:t>
            </a: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US" dirty="0" err="1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အရပ္သားအၾကမ္းဖက္မႈမ်ား</a:t>
            </a: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US" dirty="0" err="1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ေသဆုံးမႈမ်ား</a:t>
            </a: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ႏွင့္ </a:t>
            </a:r>
            <a:r>
              <a:rPr lang="my-MM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my-MM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</a:t>
            </a: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my-MM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င</a:t>
            </a: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</a:t>
            </a:r>
            <a:r>
              <a:rPr lang="en-US" dirty="0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ႊ႕</a:t>
            </a:r>
            <a:r>
              <a:rPr lang="en-US" dirty="0" err="1">
                <a:solidFill>
                  <a:schemeClr val="tx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ေနရာခ်ထားမႈမ်ား</a:t>
            </a:r>
            <a:endParaRPr lang="en-US" dirty="0">
              <a:solidFill>
                <a:schemeClr val="tx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လိုအပ္ခ်က္မ်ား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ဖြံၿဖိဳးတိုးတက္ေရး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အကူအညီ</a:t>
            </a: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ၾ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ကာျမင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စြာေနရပ္စြန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ခြာမႈကို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ေရရွည္အေထာက္အပံ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့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ဖြ႔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ံၿဖိဳးတိုးတက္မႈတစ္ခုတည္းျဖင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ၿ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ငိမ္းခ်မ္းေရး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မေဖာ္ေဆာင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္ႏ</a:t>
            </a:r>
            <a:r>
              <a:rPr lang="en-GB" dirty="0" err="1">
                <a:latin typeface="Zawgyi-One" panose="020B0604030504040204" pitchFamily="34" charset="0"/>
                <a:cs typeface="Zawgyi-One" panose="020B0604030504040204" pitchFamily="34" charset="0"/>
              </a:rPr>
              <a:t>ုိင္ပ</a:t>
            </a:r>
            <a:r>
              <a:rPr lang="en-GB" dirty="0">
                <a:latin typeface="Zawgyi-One" panose="020B0604030504040204" pitchFamily="34" charset="0"/>
                <a:cs typeface="Zawgyi-One" panose="020B0604030504040204" pitchFamily="34" charset="0"/>
              </a:rPr>
              <a:t>ါ၊</a:t>
            </a:r>
            <a:endParaRPr lang="en-US" dirty="0">
              <a:latin typeface="Zawgyi-One" panose="020B0604030504040204" pitchFamily="34" charset="0"/>
              <a:ea typeface="Calibri" panose="020F0502020204030204" pitchFamily="34" charset="0"/>
              <a:cs typeface="Zawgyi-One" panose="020B0604030504040204" pitchFamily="34" charset="0"/>
            </a:endParaRPr>
          </a:p>
          <a:p>
            <a:pPr marL="4572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C7255-97C8-439A-9CF8-D8B78C833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" t="2145" r="8347"/>
          <a:stretch/>
        </p:blipFill>
        <p:spPr>
          <a:xfrm>
            <a:off x="9153306" y="98476"/>
            <a:ext cx="3038694" cy="64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51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2456</TotalTime>
  <Words>5462</Words>
  <Application>Microsoft Office PowerPoint</Application>
  <PresentationFormat>Widescreen</PresentationFormat>
  <Paragraphs>404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Cordia New</vt:lpstr>
      <vt:lpstr>Symbol</vt:lpstr>
      <vt:lpstr>Times New Roman</vt:lpstr>
      <vt:lpstr>Wingdings</vt:lpstr>
      <vt:lpstr>Zawgyi-One</vt:lpstr>
      <vt:lpstr>Retrospect</vt:lpstr>
      <vt:lpstr>      ျမန္မာႏိုင္ငံရွိ ထိခုိက္လြယ္မႈ အေျခအေန  လိုအပ္ခ်က္မ်ား၊ လြမ္းၿခဳံမႈမ်ားႏွင့္ ကြာဟခ်က္မ်ားအေပၚ ဆင့္ပြားအခ်က္အလက္မ်ားအား သံုးသပ္မႈ  ၂၀၁၈ ခုႏွစ္၊ ဇြန္လ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MIMU-HARP Needs, Coverage and Gaps analysis</dc:title>
  <dc:creator>Shon</dc:creator>
  <cp:lastModifiedBy>Moe Moe Su</cp:lastModifiedBy>
  <cp:revision>147</cp:revision>
  <cp:lastPrinted>2018-06-24T13:31:58Z</cp:lastPrinted>
  <dcterms:created xsi:type="dcterms:W3CDTF">2017-03-07T07:49:53Z</dcterms:created>
  <dcterms:modified xsi:type="dcterms:W3CDTF">2018-06-26T08:21:54Z</dcterms:modified>
</cp:coreProperties>
</file>