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72" r:id="rId3"/>
    <p:sldId id="273" r:id="rId4"/>
    <p:sldId id="276" r:id="rId5"/>
    <p:sldId id="278" r:id="rId6"/>
    <p:sldId id="279" r:id="rId7"/>
    <p:sldId id="280" r:id="rId8"/>
    <p:sldId id="281" r:id="rId9"/>
    <p:sldId id="290" r:id="rId10"/>
    <p:sldId id="274" r:id="rId11"/>
    <p:sldId id="282" r:id="rId12"/>
    <p:sldId id="275" r:id="rId13"/>
    <p:sldId id="283" r:id="rId14"/>
    <p:sldId id="277" r:id="rId15"/>
    <p:sldId id="284" r:id="rId16"/>
    <p:sldId id="289" r:id="rId17"/>
    <p:sldId id="285" r:id="rId18"/>
    <p:sldId id="286" r:id="rId19"/>
    <p:sldId id="287" r:id="rId20"/>
    <p:sldId id="291" r:id="rId21"/>
    <p:sldId id="28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4" autoAdjust="0"/>
  </p:normalViewPr>
  <p:slideViewPr>
    <p:cSldViewPr snapToGrid="0">
      <p:cViewPr varScale="1">
        <p:scale>
          <a:sx n="80" d="100"/>
          <a:sy n="80" d="100"/>
        </p:scale>
        <p:origin x="4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9D443-9F91-4974-AF5C-E0D39225FE76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702E9-C83E-494F-87A8-0B8726EFB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9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66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57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2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186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512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1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5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0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44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33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83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232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33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08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9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19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0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3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05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29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02E9-C83E-494F-87A8-0B8726EFB4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5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6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6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4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0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0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1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4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B4A980-8E40-4F83-8934-1FE5046A4481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408A0D-7FE7-48CC-8A0B-F24AB3A5D8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4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8182" y="2020712"/>
            <a:ext cx="9930918" cy="2274842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b="1" dirty="0"/>
              <a:t>Vulnerability in Myanmar</a:t>
            </a:r>
            <a:br>
              <a:rPr lang="en-US" sz="3600" dirty="0"/>
            </a:br>
            <a:r>
              <a:rPr lang="en-US" sz="3200" dirty="0"/>
              <a:t>A Secondary Data Review of Needs, Coverage and Gaps </a:t>
            </a:r>
            <a:br>
              <a:rPr lang="en-US" sz="3200" dirty="0"/>
            </a:br>
            <a:br>
              <a:rPr lang="en-US" sz="3600" dirty="0"/>
            </a:br>
            <a:br>
              <a:rPr lang="en-US" sz="2800" dirty="0"/>
            </a:br>
            <a:r>
              <a:rPr lang="en-US" sz="2800" dirty="0"/>
              <a:t>June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F52BD4-A022-4962-9EDE-5FB626016F2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55" y="748806"/>
            <a:ext cx="1438275" cy="1271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5E9BED-7F4E-4273-B348-FA3315EF8693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8976" y="684085"/>
            <a:ext cx="1145893" cy="887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F0FB6-78AE-4FD9-896F-84D0FFE6855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444" y="4917154"/>
            <a:ext cx="4415155" cy="103251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0D4B21-9E5F-4611-A2A1-18312C2C62E0}"/>
              </a:ext>
            </a:extLst>
          </p:cNvPr>
          <p:cNvCxnSpPr>
            <a:cxnSpLocks/>
          </p:cNvCxnSpPr>
          <p:nvPr/>
        </p:nvCxnSpPr>
        <p:spPr>
          <a:xfrm>
            <a:off x="804055" y="3646025"/>
            <a:ext cx="9925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29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1190488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Underinvestment and Underdevelopment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</a:t>
            </a:r>
            <a:r>
              <a:rPr lang="en-US" sz="3200" dirty="0"/>
              <a:t>Institutional Capacity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Aid and Civil society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Shelter and Housing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Water Resource Management and Sanitation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Health and Nutrition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Livelihoods and Household Consumption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  Agriculture and Food Security</a:t>
            </a:r>
          </a:p>
          <a:p>
            <a:endParaRPr lang="en-GB" dirty="0"/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27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226917"/>
            <a:ext cx="10650354" cy="542906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GB" sz="2600"/>
              <a:t>89.5% </a:t>
            </a:r>
            <a:r>
              <a:rPr lang="en-GB" sz="2600" dirty="0"/>
              <a:t>of people over 15 are literate – disparities by age, gender, and geographic locations</a:t>
            </a:r>
          </a:p>
          <a:p>
            <a:pPr marL="0" indent="0">
              <a:spcBef>
                <a:spcPts val="600"/>
              </a:spcBef>
              <a:buNone/>
            </a:pP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3000" dirty="0">
                <a:solidFill>
                  <a:schemeClr val="accent1">
                    <a:lumMod val="50000"/>
                  </a:schemeClr>
                </a:solidFill>
              </a:rPr>
              <a:t>No Formal Educational Attainment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 4.5 million persons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 Remote and isolated areas, older people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 Shan State - 18/19 TS</a:t>
            </a:r>
            <a:r>
              <a:rPr lang="en-US" sz="2600" dirty="0"/>
              <a:t>  with over half of children who never attended school</a:t>
            </a:r>
            <a:r>
              <a:rPr lang="en-GB" sz="2600" dirty="0"/>
              <a:t>.</a:t>
            </a:r>
          </a:p>
          <a:p>
            <a:pPr marL="201168" lvl="1" indent="0">
              <a:spcBef>
                <a:spcPts val="600"/>
              </a:spcBef>
              <a:buNone/>
            </a:pPr>
            <a:r>
              <a:rPr lang="en-GB" sz="2600" dirty="0"/>
              <a:t>	H</a:t>
            </a:r>
            <a:r>
              <a:rPr lang="en-US" sz="2600" dirty="0" err="1"/>
              <a:t>ighest</a:t>
            </a:r>
            <a:r>
              <a:rPr lang="en-US" sz="2600" dirty="0"/>
              <a:t> % - </a:t>
            </a:r>
            <a:r>
              <a:rPr lang="en-US" sz="2600" dirty="0" err="1"/>
              <a:t>Mongkhet</a:t>
            </a:r>
            <a:r>
              <a:rPr lang="en-US" sz="2600" dirty="0"/>
              <a:t> (</a:t>
            </a:r>
            <a:r>
              <a:rPr lang="en-GB" sz="2600" dirty="0"/>
              <a:t>85%)</a:t>
            </a:r>
          </a:p>
          <a:p>
            <a:pPr marL="201168" lvl="1" indent="0">
              <a:spcBef>
                <a:spcPts val="600"/>
              </a:spcBef>
              <a:buNone/>
            </a:pPr>
            <a:r>
              <a:rPr lang="en-GB" sz="2600" dirty="0"/>
              <a:t>	Highest numbers - </a:t>
            </a:r>
            <a:r>
              <a:rPr lang="en-GB" sz="2600" dirty="0" err="1"/>
              <a:t>Tangyan</a:t>
            </a:r>
            <a:r>
              <a:rPr lang="en-GB" sz="2600" dirty="0"/>
              <a:t> and </a:t>
            </a:r>
            <a:r>
              <a:rPr lang="en-GB" sz="2600" dirty="0" err="1"/>
              <a:t>Narphan</a:t>
            </a:r>
            <a:endParaRPr lang="en-GB" sz="2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 Also TS in </a:t>
            </a:r>
            <a:r>
              <a:rPr lang="en-GB" sz="2600" dirty="0" err="1"/>
              <a:t>Kayin</a:t>
            </a:r>
            <a:r>
              <a:rPr lang="en-GB" sz="2600" dirty="0"/>
              <a:t>, Magway and Rakhine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936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8D76FE-2436-4947-A344-BA73AC86DCBA}"/>
              </a:ext>
            </a:extLst>
          </p:cNvPr>
          <p:cNvGrpSpPr/>
          <p:nvPr/>
        </p:nvGrpSpPr>
        <p:grpSpPr>
          <a:xfrm>
            <a:off x="5422605" y="786809"/>
            <a:ext cx="6769395" cy="6019375"/>
            <a:chOff x="-484020" y="0"/>
            <a:chExt cx="5027498" cy="449920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E4B154-470A-443D-B6AA-DDE763EAF947}"/>
                </a:ext>
              </a:extLst>
            </p:cNvPr>
            <p:cNvGrpSpPr/>
            <p:nvPr/>
          </p:nvGrpSpPr>
          <p:grpSpPr>
            <a:xfrm>
              <a:off x="0" y="1"/>
              <a:ext cx="2108467" cy="3916959"/>
              <a:chOff x="0" y="1"/>
              <a:chExt cx="2108467" cy="391695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DACC927E-9724-41F7-8742-8DA592126C7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250" y="1"/>
                <a:ext cx="2013217" cy="3916959"/>
              </a:xfrm>
              <a:prstGeom prst="rect">
                <a:avLst/>
              </a:prstGeom>
            </p:spPr>
          </p:pic>
          <p:sp>
            <p:nvSpPr>
              <p:cNvPr id="27" name="Text Box 2">
                <a:extLst>
                  <a:ext uri="{FF2B5EF4-FFF2-40B4-BE49-F238E27FC236}">
                    <a16:creationId xmlns:a16="http://schemas.microsoft.com/office/drawing/2014/main" id="{12D6758F-0C9C-4A79-977F-9DDF7185A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800350"/>
                <a:ext cx="1114425" cy="7524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% of Youth not completing Primary School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5C40E88-DD7A-4E45-9203-42DBB49B9E8C}"/>
                </a:ext>
              </a:extLst>
            </p:cNvPr>
            <p:cNvGrpSpPr/>
            <p:nvPr/>
          </p:nvGrpSpPr>
          <p:grpSpPr>
            <a:xfrm>
              <a:off x="-484020" y="4224557"/>
              <a:ext cx="4903620" cy="274646"/>
              <a:chOff x="-664995" y="328832"/>
              <a:chExt cx="4903620" cy="274646"/>
            </a:xfrm>
          </p:grpSpPr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C026CAF8-E2BA-442F-A5AB-8431DC4077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64995" y="328832"/>
                <a:ext cx="4903620" cy="27464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</a:t>
                </a:r>
                <a:r>
                  <a:rPr lang="en-GB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        Approximate economic corridors	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GB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en-GB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 </a:t>
                </a:r>
                <a:endPara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27691B-CED7-4F8E-8F8F-545EC550F372}"/>
                  </a:ext>
                </a:extLst>
              </p:cNvPr>
              <p:cNvSpPr/>
              <p:nvPr/>
            </p:nvSpPr>
            <p:spPr>
              <a:xfrm flipH="1" flipV="1">
                <a:off x="-664995" y="435866"/>
                <a:ext cx="353019" cy="60577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A082EE-9EAD-4A42-A734-4B93CB1AC39B}"/>
                </a:ext>
              </a:extLst>
            </p:cNvPr>
            <p:cNvGrpSpPr/>
            <p:nvPr/>
          </p:nvGrpSpPr>
          <p:grpSpPr>
            <a:xfrm>
              <a:off x="2187233" y="0"/>
              <a:ext cx="2356245" cy="3933825"/>
              <a:chOff x="-155917" y="0"/>
              <a:chExt cx="2356245" cy="393382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58CB32A-2067-47DA-8CF5-E1B82B75FE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822"/>
              <a:stretch/>
            </p:blipFill>
            <p:spPr>
              <a:xfrm>
                <a:off x="133350" y="0"/>
                <a:ext cx="2066978" cy="3933825"/>
              </a:xfrm>
              <a:prstGeom prst="rect">
                <a:avLst/>
              </a:prstGeom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B132894-D8E8-44CD-91D1-771A6DC79245}"/>
                  </a:ext>
                </a:extLst>
              </p:cNvPr>
              <p:cNvGrpSpPr/>
              <p:nvPr/>
            </p:nvGrpSpPr>
            <p:grpSpPr>
              <a:xfrm>
                <a:off x="618938" y="942979"/>
                <a:ext cx="1011667" cy="1568605"/>
                <a:chOff x="791121" y="1490962"/>
                <a:chExt cx="1561872" cy="2408520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5F87904-24BC-49D7-ADD5-9AC660D247F7}"/>
                    </a:ext>
                  </a:extLst>
                </p:cNvPr>
                <p:cNvCxnSpPr/>
                <p:nvPr/>
              </p:nvCxnSpPr>
              <p:spPr>
                <a:xfrm flipV="1">
                  <a:off x="1010129" y="3652426"/>
                  <a:ext cx="713856" cy="76200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04F4A3F-49B5-4E56-B2EF-9BEFD27F87BC}"/>
                    </a:ext>
                  </a:extLst>
                </p:cNvPr>
                <p:cNvCxnSpPr/>
                <p:nvPr/>
              </p:nvCxnSpPr>
              <p:spPr>
                <a:xfrm>
                  <a:off x="1731004" y="3668917"/>
                  <a:ext cx="621989" cy="230565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70FB30F-0D05-46A7-A953-1900A418210D}"/>
                    </a:ext>
                  </a:extLst>
                </p:cNvPr>
                <p:cNvCxnSpPr/>
                <p:nvPr/>
              </p:nvCxnSpPr>
              <p:spPr>
                <a:xfrm flipH="1" flipV="1">
                  <a:off x="1495385" y="2078384"/>
                  <a:ext cx="114300" cy="1574042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6953AF7-A918-4C96-8EFE-21069BC4F09D}"/>
                    </a:ext>
                  </a:extLst>
                </p:cNvPr>
                <p:cNvCxnSpPr/>
                <p:nvPr/>
              </p:nvCxnSpPr>
              <p:spPr>
                <a:xfrm flipV="1">
                  <a:off x="2133602" y="1490962"/>
                  <a:ext cx="25398" cy="381001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E1496BF-6355-4E44-A879-A8EFC2E29E91}"/>
                    </a:ext>
                  </a:extLst>
                </p:cNvPr>
                <p:cNvCxnSpPr/>
                <p:nvPr/>
              </p:nvCxnSpPr>
              <p:spPr>
                <a:xfrm flipV="1">
                  <a:off x="1552535" y="1871962"/>
                  <a:ext cx="581065" cy="259876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29B91BC0-CD6D-4431-AF81-F662D2E02E23}"/>
                    </a:ext>
                  </a:extLst>
                </p:cNvPr>
                <p:cNvCxnSpPr/>
                <p:nvPr/>
              </p:nvCxnSpPr>
              <p:spPr>
                <a:xfrm>
                  <a:off x="858421" y="1976026"/>
                  <a:ext cx="636964" cy="155812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1476A34-BD86-48C6-AF0B-8CA0696B1DCA}"/>
                    </a:ext>
                  </a:extLst>
                </p:cNvPr>
                <p:cNvCxnSpPr/>
                <p:nvPr/>
              </p:nvCxnSpPr>
              <p:spPr>
                <a:xfrm flipV="1">
                  <a:off x="864862" y="1490962"/>
                  <a:ext cx="0" cy="485064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545A7D2-5F15-4620-998A-37F84D76505E}"/>
                    </a:ext>
                  </a:extLst>
                </p:cNvPr>
                <p:cNvCxnSpPr/>
                <p:nvPr/>
              </p:nvCxnSpPr>
              <p:spPr>
                <a:xfrm flipV="1">
                  <a:off x="791121" y="2433229"/>
                  <a:ext cx="704263" cy="647805"/>
                </a:xfrm>
                <a:prstGeom prst="line">
                  <a:avLst/>
                </a:prstGeom>
                <a:ln w="76200" cmpd="dbl">
                  <a:solidFill>
                    <a:srgbClr val="FFFF0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DC0FFBFF-8F26-43D8-A14B-36DAFE10F8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55917" y="2790584"/>
                <a:ext cx="1479892" cy="7916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Number of Primary completers not completing Middle School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Completion and Dropout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671332" y="1006998"/>
            <a:ext cx="7515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370114"/>
            <a:ext cx="10650354" cy="482234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School completion and dropout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95% of children – at least one grade primary school, </a:t>
            </a:r>
          </a:p>
          <a:p>
            <a:pPr lvl="1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4/5 complete primary school, </a:t>
            </a:r>
          </a:p>
          <a:p>
            <a:pPr lvl="1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2/5 finish middle school, </a:t>
            </a:r>
          </a:p>
          <a:p>
            <a:pPr lvl="1">
              <a:buFontTx/>
              <a:buChar char="-"/>
            </a:pP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1/5 eventually pass the matriculation exam </a:t>
            </a:r>
          </a:p>
          <a:p>
            <a:pPr marL="0" indent="0">
              <a:buNone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Geographical differences</a:t>
            </a: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29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069838-5C9E-4CDC-9C6D-522378EA8D3E}"/>
              </a:ext>
            </a:extLst>
          </p:cNvPr>
          <p:cNvGrpSpPr/>
          <p:nvPr/>
        </p:nvGrpSpPr>
        <p:grpSpPr>
          <a:xfrm>
            <a:off x="150199" y="0"/>
            <a:ext cx="11360608" cy="6224866"/>
            <a:chOff x="-2450810" y="-1557336"/>
            <a:chExt cx="11442349" cy="68202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B98F721-D5D9-4488-8621-C3914C59F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450810" y="-1557336"/>
              <a:ext cx="11442349" cy="682028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4C753DE-06ED-4A4B-B8D7-D6D4727F1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385888" y="1804987"/>
              <a:ext cx="3067052" cy="2952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85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Ratio of Persons with No Educational Attainment (</a:t>
              </a:r>
              <a:r>
                <a:rPr lang="en-GB" sz="85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  <a:sym typeface="Wingdings" panose="05000000000000000000" pitchFamily="2" charset="2"/>
                </a:rPr>
                <a:t></a:t>
              </a:r>
              <a:r>
                <a:rPr lang="en-GB" sz="850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decreasing)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BEFBF70-61DB-42F4-9263-026785D782A8}"/>
              </a:ext>
            </a:extLst>
          </p:cNvPr>
          <p:cNvSpPr/>
          <p:nvPr/>
        </p:nvSpPr>
        <p:spPr>
          <a:xfrm>
            <a:off x="172807" y="6398487"/>
            <a:ext cx="11538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Maungdaw</a:t>
            </a:r>
            <a:r>
              <a:rPr lang="en-GB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township &gt; 91,000 persons with no formal education among the enumerated population in the 2014 Census.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84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276046" y="266217"/>
            <a:ext cx="2881222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Index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576420" y="19213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276046" y="3381555"/>
            <a:ext cx="3053750" cy="2810901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Major indicators of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considered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the Analysis</a:t>
            </a:r>
            <a:endParaRPr lang="en-GB" sz="2400" i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61D1E2-9B8C-4F28-8AE6-29F5F5B8F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890056"/>
              </p:ext>
            </p:extLst>
          </p:nvPr>
        </p:nvGraphicFramePr>
        <p:xfrm>
          <a:off x="3157268" y="28887"/>
          <a:ext cx="9034733" cy="6862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359">
                  <a:extLst>
                    <a:ext uri="{9D8B030D-6E8A-4147-A177-3AD203B41FA5}">
                      <a16:colId xmlns:a16="http://schemas.microsoft.com/office/drawing/2014/main" val="3246138273"/>
                    </a:ext>
                  </a:extLst>
                </a:gridCol>
                <a:gridCol w="4512578">
                  <a:extLst>
                    <a:ext uri="{9D8B030D-6E8A-4147-A177-3AD203B41FA5}">
                      <a16:colId xmlns:a16="http://schemas.microsoft.com/office/drawing/2014/main" val="2760689726"/>
                    </a:ext>
                  </a:extLst>
                </a:gridCol>
                <a:gridCol w="3111796">
                  <a:extLst>
                    <a:ext uri="{9D8B030D-6E8A-4147-A177-3AD203B41FA5}">
                      <a16:colId xmlns:a16="http://schemas.microsoft.com/office/drawing/2014/main" val="1947784600"/>
                    </a:ext>
                  </a:extLst>
                </a:gridCol>
              </a:tblGrid>
              <a:tr h="51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Major indicators of vulnerability considered in the Analysis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Vulnerability Index components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083570993"/>
                  </a:ext>
                </a:extLst>
              </a:tr>
              <a:tr h="1056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Demographics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no formal Identity documents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 dependency ratio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Old dependency ratio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disabilities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persons with no formal Identity documents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Child dependency ratio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529149815"/>
                  </a:ext>
                </a:extLst>
              </a:tr>
              <a:tr h="1276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Housing and Amenities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bamboo or thatch roofing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bamboo, earth or wood walls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houses with earth or bamboo floors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electricity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Number of Communications Devices per Household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Bamboo and thatch roofs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Rate of electrification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3364955920"/>
                  </a:ext>
                </a:extLst>
              </a:tr>
              <a:tr h="1362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men and women who are literate 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with no formal education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with a middle school education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with a high school education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children not attending school 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children who have never attended school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Female literacy rate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with a middle school education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4170884958"/>
                  </a:ext>
                </a:extLst>
              </a:tr>
              <a:tr h="908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Water and Sanitation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who use an improved drinking water source 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safe sanitation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of households with no toilet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% with safe sanitation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465187101"/>
                  </a:ext>
                </a:extLst>
              </a:tr>
              <a:tr h="51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Labour and Employment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persons who are unpaid family workers 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Labour force participation rate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2949085819"/>
                  </a:ext>
                </a:extLst>
              </a:tr>
              <a:tr h="1022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Conflict and displacement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the chronically displaced population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clashes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incidents of violence against civilians</a:t>
                      </a:r>
                      <a:endParaRPr lang="en-US" sz="16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% of conflict fatalities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Conflict Index (indices of clashes</a:t>
                      </a:r>
                      <a:r>
                        <a:rPr lang="en-AU" sz="1600" dirty="0">
                          <a:effectLst/>
                        </a:rPr>
                        <a:t>, violence against civilians, fatalities and displacement)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4651" marR="64651" marT="0" marB="0"/>
                </a:tc>
                <a:extLst>
                  <a:ext uri="{0D108BD9-81ED-4DB2-BD59-A6C34878D82A}">
                    <a16:rowId xmlns:a16="http://schemas.microsoft.com/office/drawing/2014/main" val="2310353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83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7AB5391-434C-4CE1-BFDC-66B026DA1762}"/>
              </a:ext>
            </a:extLst>
          </p:cNvPr>
          <p:cNvGrpSpPr/>
          <p:nvPr/>
        </p:nvGrpSpPr>
        <p:grpSpPr>
          <a:xfrm>
            <a:off x="5637463" y="0"/>
            <a:ext cx="6558317" cy="6981200"/>
            <a:chOff x="46967" y="0"/>
            <a:chExt cx="4828599" cy="51036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B7D4618-89FD-4C07-9959-260AB17363AF}"/>
                </a:ext>
              </a:extLst>
            </p:cNvPr>
            <p:cNvGrpSpPr/>
            <p:nvPr/>
          </p:nvGrpSpPr>
          <p:grpSpPr>
            <a:xfrm>
              <a:off x="46967" y="0"/>
              <a:ext cx="4828599" cy="5103641"/>
              <a:chOff x="46967" y="0"/>
              <a:chExt cx="4828599" cy="5103641"/>
            </a:xfrm>
          </p:grpSpPr>
          <p:pic>
            <p:nvPicPr>
              <p:cNvPr id="14" name="Picture 13" descr="C:\Users\Shon\AppData\Local\Microsoft\Windows\INetCache\Content.Word\Vulnerability index.emf">
                <a:extLst>
                  <a:ext uri="{FF2B5EF4-FFF2-40B4-BE49-F238E27FC236}">
                    <a16:creationId xmlns:a16="http://schemas.microsoft.com/office/drawing/2014/main" id="{895EB37B-2706-4524-A919-07FBF936BEE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113"/>
              <a:stretch/>
            </p:blipFill>
            <p:spPr bwMode="auto">
              <a:xfrm>
                <a:off x="46967" y="0"/>
                <a:ext cx="2350008" cy="505700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 descr="C:\Users\Shon\AppData\Local\Microsoft\Windows\INetCache\Content.Word\approx_vuln_pop.emf">
                <a:extLst>
                  <a:ext uri="{FF2B5EF4-FFF2-40B4-BE49-F238E27FC236}">
                    <a16:creationId xmlns:a16="http://schemas.microsoft.com/office/drawing/2014/main" id="{10C7E510-FD00-4311-B018-DB6D184753FA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131"/>
              <a:stretch/>
            </p:blipFill>
            <p:spPr bwMode="auto">
              <a:xfrm>
                <a:off x="2381321" y="36028"/>
                <a:ext cx="2494245" cy="506761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3" name="Text Box 2">
              <a:extLst>
                <a:ext uri="{FF2B5EF4-FFF2-40B4-BE49-F238E27FC236}">
                  <a16:creationId xmlns:a16="http://schemas.microsoft.com/office/drawing/2014/main" id="{F2EFC79F-536D-49E0-B1A0-96B91E634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75" y="4810125"/>
              <a:ext cx="1162050" cy="2362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>
                  <a:solidFill>
                    <a:srgbClr val="1F4E7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Low</a:t>
              </a:r>
              <a:r>
                <a:rPr lang="en-GB" sz="1000" b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	         </a:t>
              </a:r>
              <a:r>
                <a:rPr lang="en-GB" sz="1000" b="1">
                  <a:solidFill>
                    <a:srgbClr val="C4591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High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by 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671332" y="1006998"/>
            <a:ext cx="4966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Index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44% some form of vulnerability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housing materials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education/educational attainment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safe sanitation, drinking water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direct exposure to conflict</a:t>
            </a:r>
          </a:p>
          <a:p>
            <a:pPr>
              <a:spcBef>
                <a:spcPts val="600"/>
              </a:spcBef>
              <a:buFontTx/>
              <a:buChar char="-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Vulnerable persons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highest number - Shan and Ayeyarwady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lowest number – Yangon, Nay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Pyi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Taw, Mandalay</a:t>
            </a:r>
          </a:p>
        </p:txBody>
      </p:sp>
    </p:spTree>
    <p:extLst>
      <p:ext uri="{BB962C8B-B14F-4D97-AF65-F5344CB8AC3E}">
        <p14:creationId xmlns:p14="http://schemas.microsoft.com/office/powerpoint/2010/main" val="248119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164996-1297-4174-B325-D1B5002D7E54}"/>
              </a:ext>
            </a:extLst>
          </p:cNvPr>
          <p:cNvGrpSpPr/>
          <p:nvPr/>
        </p:nvGrpSpPr>
        <p:grpSpPr>
          <a:xfrm>
            <a:off x="0" y="148856"/>
            <a:ext cx="12192000" cy="6709143"/>
            <a:chOff x="0" y="0"/>
            <a:chExt cx="9628505" cy="56702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B09761-013A-440E-959D-7710FE260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628505" cy="5670266"/>
            </a:xfrm>
            <a:prstGeom prst="rect">
              <a:avLst/>
            </a:prstGeom>
            <a:ln w="3175">
              <a:solidFill>
                <a:schemeClr val="bg2"/>
              </a:solidFill>
            </a:ln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0066C51F-1A07-4711-9B17-2801165DC9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4272" y="5319856"/>
              <a:ext cx="2594477" cy="3504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GB" sz="1100" i="1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  <a:sym typeface="Wingdings" panose="05000000000000000000" pitchFamily="2" charset="2"/>
                </a:rPr>
                <a:t></a:t>
              </a:r>
              <a:r>
                <a:rPr lang="en-GB" sz="1100" i="1">
                  <a:solidFill>
                    <a:srgbClr val="808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rPr>
                <a:t>  increasing levels of vulnerability</a:t>
              </a:r>
              <a:endPara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63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198473" y="1543705"/>
            <a:ext cx="2806995" cy="170551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Vulnerable populations across Townships </a:t>
            </a:r>
          </a:p>
        </p:txBody>
      </p:sp>
      <p:pic>
        <p:nvPicPr>
          <p:cNvPr id="10" name="Picture 9" descr="C:\Users\Shon\AppData\Local\Microsoft\Windows\INetCache\Content.Word\Vulnerability with bands.emf">
            <a:extLst>
              <a:ext uri="{FF2B5EF4-FFF2-40B4-BE49-F238E27FC236}">
                <a16:creationId xmlns:a16="http://schemas.microsoft.com/office/drawing/2014/main" id="{D7401D0A-A8E1-45F3-9121-FF13037ECB7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899"/>
          <a:stretch/>
        </p:blipFill>
        <p:spPr bwMode="auto">
          <a:xfrm>
            <a:off x="3005468" y="119043"/>
            <a:ext cx="937791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Shon\AppData\Local\Microsoft\Windows\INetCache\Content.Word\Vulnerability with bands.emf">
            <a:extLst>
              <a:ext uri="{FF2B5EF4-FFF2-40B4-BE49-F238E27FC236}">
                <a16:creationId xmlns:a16="http://schemas.microsoft.com/office/drawing/2014/main" id="{B0EC02EB-CEC1-423B-9E1B-E36AAB2C300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29" t="81083" r="27030" b="-1590"/>
          <a:stretch/>
        </p:blipFill>
        <p:spPr bwMode="auto">
          <a:xfrm>
            <a:off x="3659807" y="4167963"/>
            <a:ext cx="5399133" cy="2024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Shon\AppData\Local\Microsoft\Windows\INetCache\Content.Word\Vulnerability with bands.emf">
            <a:extLst>
              <a:ext uri="{FF2B5EF4-FFF2-40B4-BE49-F238E27FC236}">
                <a16:creationId xmlns:a16="http://schemas.microsoft.com/office/drawing/2014/main" id="{A514DAD8-79B5-4859-B137-FAFC12D9E736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699" r="78972"/>
          <a:stretch/>
        </p:blipFill>
        <p:spPr bwMode="auto">
          <a:xfrm>
            <a:off x="10172447" y="119043"/>
            <a:ext cx="1842345" cy="125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41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Clustering to 8 Township Types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226917"/>
            <a:ext cx="10650354" cy="496554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BA5945C-27E7-40B4-83D2-9A702FF2D275}"/>
              </a:ext>
            </a:extLst>
          </p:cNvPr>
          <p:cNvGraphicFramePr>
            <a:graphicFrameLocks noGrp="1"/>
          </p:cNvGraphicFramePr>
          <p:nvPr/>
        </p:nvGraphicFramePr>
        <p:xfrm>
          <a:off x="62187" y="990429"/>
          <a:ext cx="11797549" cy="5374476"/>
        </p:xfrm>
        <a:graphic>
          <a:graphicData uri="http://schemas.openxmlformats.org/drawingml/2006/table">
            <a:tbl>
              <a:tblPr firstRow="1" firstCol="1" bandRow="1"/>
              <a:tblGrid>
                <a:gridCol w="415716">
                  <a:extLst>
                    <a:ext uri="{9D8B030D-6E8A-4147-A177-3AD203B41FA5}">
                      <a16:colId xmlns:a16="http://schemas.microsoft.com/office/drawing/2014/main" val="2665986224"/>
                    </a:ext>
                  </a:extLst>
                </a:gridCol>
                <a:gridCol w="1903662">
                  <a:extLst>
                    <a:ext uri="{9D8B030D-6E8A-4147-A177-3AD203B41FA5}">
                      <a16:colId xmlns:a16="http://schemas.microsoft.com/office/drawing/2014/main" val="3977759609"/>
                    </a:ext>
                  </a:extLst>
                </a:gridCol>
                <a:gridCol w="606536">
                  <a:extLst>
                    <a:ext uri="{9D8B030D-6E8A-4147-A177-3AD203B41FA5}">
                      <a16:colId xmlns:a16="http://schemas.microsoft.com/office/drawing/2014/main" val="925085117"/>
                    </a:ext>
                  </a:extLst>
                </a:gridCol>
                <a:gridCol w="532328">
                  <a:extLst>
                    <a:ext uri="{9D8B030D-6E8A-4147-A177-3AD203B41FA5}">
                      <a16:colId xmlns:a16="http://schemas.microsoft.com/office/drawing/2014/main" val="192650095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463132555"/>
                    </a:ext>
                  </a:extLst>
                </a:gridCol>
                <a:gridCol w="798872">
                  <a:extLst>
                    <a:ext uri="{9D8B030D-6E8A-4147-A177-3AD203B41FA5}">
                      <a16:colId xmlns:a16="http://schemas.microsoft.com/office/drawing/2014/main" val="2291313673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991551456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282758780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3185138141"/>
                    </a:ext>
                  </a:extLst>
                </a:gridCol>
                <a:gridCol w="732235">
                  <a:extLst>
                    <a:ext uri="{9D8B030D-6E8A-4147-A177-3AD203B41FA5}">
                      <a16:colId xmlns:a16="http://schemas.microsoft.com/office/drawing/2014/main" val="41917463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1000752475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157460925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3421114996"/>
                    </a:ext>
                  </a:extLst>
                </a:gridCol>
                <a:gridCol w="665600">
                  <a:extLst>
                    <a:ext uri="{9D8B030D-6E8A-4147-A177-3AD203B41FA5}">
                      <a16:colId xmlns:a16="http://schemas.microsoft.com/office/drawing/2014/main" val="2555103461"/>
                    </a:ext>
                  </a:extLst>
                </a:gridCol>
                <a:gridCol w="598964">
                  <a:extLst>
                    <a:ext uri="{9D8B030D-6E8A-4147-A177-3AD203B41FA5}">
                      <a16:colId xmlns:a16="http://schemas.microsoft.com/office/drawing/2014/main" val="876640295"/>
                    </a:ext>
                  </a:extLst>
                </a:gridCol>
                <a:gridCol w="884438">
                  <a:extLst>
                    <a:ext uri="{9D8B030D-6E8A-4147-A177-3AD203B41FA5}">
                      <a16:colId xmlns:a16="http://schemas.microsoft.com/office/drawing/2014/main" val="584723348"/>
                    </a:ext>
                  </a:extLst>
                </a:gridCol>
              </a:tblGrid>
              <a:tr h="1053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Band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Count of Townships per Band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Literate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Child Dependency Ratio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Highest Education: None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Highest Education: At least Middle school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Absence of ID Total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 sanitation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Improved Drinking water source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Conflict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Sub-Index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Floor type: Bamboo or Earth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Roof type: Thatch/ bamboo roofing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Urban Population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Electricity (%)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Approximate Vulnerable Population (no. of persons)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231218"/>
                  </a:ext>
                </a:extLst>
              </a:tr>
              <a:tr h="803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Extreme Outliers in development needs and/or exposure to conflict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50.87%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58.80%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59.06%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15.64%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35.17%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41.85%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43.79%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E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49.44%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3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42.01%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A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19.02%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2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2,733,320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899084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Conflict-affected areas with poor human development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67.35%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7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58.67%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42.56%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9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27.87%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26.29%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57.50%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3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44.33%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5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41.67%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53.89%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35.68%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20.47%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22.63%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1,519,749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4617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Hubs in conflict-affected areas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70.09%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52.09%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5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36.83%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9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32.00%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74.79%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61.48%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70.99%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34.24%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1,402,254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16005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Very low access to services and basic infrastructure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91.86%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53.41%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33.43%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68.53%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57.82%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91.22%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52.62%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14.97%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11.62%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5,817,188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28365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Agricultural townships with highest profits per capita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94.47%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12.05%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31.17%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4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42.28%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40.20%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15.23%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4,484,117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88849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Agricultural areas with secondary cities and towns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92.78%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42.30%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12.69%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39.29%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23.84%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7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80.45%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75.88%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87.26%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34.89%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30.05%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28.21%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40.44%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4,957,216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70707"/>
                  </a:ext>
                </a:extLst>
              </a:tr>
              <a:tr h="418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Peri-urban and urban areas</a:t>
                      </a: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95.49%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38.91%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7.42%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F7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51.84%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25.49%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89.18%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E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73.71%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93.72%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27.95%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21.90%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64.66%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3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61.64%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734,867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69866"/>
                  </a:ext>
                </a:extLst>
              </a:tr>
              <a:tr h="53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More affluent, densely populated city centres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97.74%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25.65%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3.51%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76.15%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14.14%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96.65%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96.99%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6.13%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4.11%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97.24%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94.76%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ordia New" panose="020B0304020202020204" pitchFamily="34" charset="-34"/>
                        </a:rPr>
                        <a:t>1,026,422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890" marR="8890"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387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662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194797"/>
            <a:ext cx="6703548" cy="551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Each township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600" dirty="0">
                <a:solidFill>
                  <a:schemeClr val="accent1">
                    <a:lumMod val="50000"/>
                  </a:schemeClr>
                </a:solidFill>
              </a:rPr>
              <a:t>one type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97BF3-F62A-4A17-984F-19DFBD2962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7532" y="0"/>
            <a:ext cx="3384468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0B5818-6E8E-4174-AD08-9018074FCD1D}"/>
              </a:ext>
            </a:extLst>
          </p:cNvPr>
          <p:cNvSpPr/>
          <p:nvPr/>
        </p:nvSpPr>
        <p:spPr>
          <a:xfrm>
            <a:off x="0" y="746566"/>
            <a:ext cx="8807532" cy="555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1:</a:t>
            </a: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Extreme outliers in terms of development needs and/or exposure to conflict</a:t>
            </a: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2: </a:t>
            </a: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Conflict-affected areas with poor human development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3:</a:t>
            </a: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Hubs in conflict-affected areas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4:</a:t>
            </a: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Very low access to basic services and Infrastructure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5</a:t>
            </a: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Agricultural townships with the highest profits per capita</a:t>
            </a:r>
            <a:endParaRPr lang="en-GB" sz="2400" b="1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6:</a:t>
            </a: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Agricultural areas with secondary cities and towns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7:</a:t>
            </a: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Up-and-coming peri-urban and urban areas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8:</a:t>
            </a:r>
            <a:r>
              <a:rPr lang="en-GB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Affluent, densely populated city centres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6887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FBA0E0-154B-49A8-A64A-A5F556C259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1755" y="2360428"/>
            <a:ext cx="3180245" cy="44975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focus on  Vulnerability?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270933" y="1226916"/>
            <a:ext cx="10884747" cy="504970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2030 SDGs: leaving no one behind in the country’s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Unresolved development need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leads to critical needs in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emergencies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must meet needs of the poorest and most vulnerable </a:t>
            </a: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in Myanmar is vulnerable and where are they?  </a:t>
            </a:r>
          </a:p>
          <a:p>
            <a:pPr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Little information on needs, vulnerability and resilience</a:t>
            </a:r>
          </a:p>
          <a:p>
            <a:pPr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No cross-sectoral analysis of needs across the country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data making countrywide analysis possible (Census) </a:t>
            </a:r>
          </a:p>
          <a:p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00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AEB21A-F5F9-4C2D-BE92-4318298543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077" y="1006998"/>
            <a:ext cx="2827923" cy="58510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194797"/>
            <a:ext cx="6703548" cy="5517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0B5818-6E8E-4174-AD08-9018074FCD1D}"/>
              </a:ext>
            </a:extLst>
          </p:cNvPr>
          <p:cNvSpPr/>
          <p:nvPr/>
        </p:nvSpPr>
        <p:spPr>
          <a:xfrm>
            <a:off x="136450" y="1111787"/>
            <a:ext cx="9559999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600"/>
              </a:spcAft>
            </a:pPr>
            <a:r>
              <a:rPr lang="en-US" sz="24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characteristics – 4.5 million vulnerable people in 64 TS</a:t>
            </a:r>
          </a:p>
          <a:p>
            <a:pPr marL="571500" indent="-342900">
              <a:spcAft>
                <a:spcPts val="600"/>
              </a:spcAft>
              <a:buFontTx/>
              <a:buChar char="-"/>
            </a:pPr>
            <a:r>
              <a:rPr lang="en-US" sz="2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above average literacy, safe sanitation, improved drinking water</a:t>
            </a:r>
          </a:p>
          <a:p>
            <a:pPr marL="571500" indent="-342900">
              <a:spcAft>
                <a:spcPts val="600"/>
              </a:spcAft>
              <a:buFontTx/>
              <a:buChar char="-"/>
            </a:pPr>
            <a:r>
              <a:rPr lang="en-US" sz="22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 average return per capita on crops</a:t>
            </a:r>
          </a:p>
          <a:p>
            <a:pPr marL="571500" indent="-342900">
              <a:spcAft>
                <a:spcPts val="600"/>
              </a:spcAft>
              <a:buFontTx/>
              <a:buChar char="-"/>
            </a:pPr>
            <a:r>
              <a:rPr lang="en-US" sz="22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urbanization, electrification</a:t>
            </a:r>
          </a:p>
          <a:p>
            <a:pPr marL="571500" indent="-342900">
              <a:spcAft>
                <a:spcPts val="600"/>
              </a:spcAft>
              <a:buFontTx/>
              <a:buChar char="-"/>
            </a:pPr>
            <a:r>
              <a:rPr lang="en-US" sz="22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 diversification from paddy – better returns </a:t>
            </a:r>
            <a:endParaRPr lang="en-US" sz="2200" dirty="0">
              <a:solidFill>
                <a:srgbClr val="1F38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spcAft>
                <a:spcPts val="600"/>
              </a:spcAft>
              <a:buFontTx/>
              <a:buChar char="-"/>
            </a:pPr>
            <a:endParaRPr lang="en-US" sz="24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>
              <a:spcAft>
                <a:spcPts val="600"/>
              </a:spcAft>
            </a:pPr>
            <a:r>
              <a:rPr lang="en-US" sz="24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Types of interventions which may be relevant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less water intensive livestock to improve resilience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mechanization, electrification for larger returns in farming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loan limits for small farming implements (tractors)</a:t>
            </a: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 financing for non-farm livelihoods</a:t>
            </a:r>
            <a:endParaRPr lang="en-US" sz="2200" dirty="0">
              <a:solidFill>
                <a:srgbClr val="1F38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 guidelines and consolidated plans for droughts, water shortages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CFA3F-9CB3-4B7C-B757-F1327C265096}"/>
              </a:ext>
            </a:extLst>
          </p:cNvPr>
          <p:cNvSpPr/>
          <p:nvPr/>
        </p:nvSpPr>
        <p:spPr>
          <a:xfrm>
            <a:off x="0" y="147516"/>
            <a:ext cx="1110039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50000"/>
              </a:lnSpc>
              <a:spcAft>
                <a:spcPts val="6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Type 5: Agricultural townships with the highest profits per capita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DFEEDC-B350-44E6-8239-75FEA614E1CC}"/>
              </a:ext>
            </a:extLst>
          </p:cNvPr>
          <p:cNvCxnSpPr>
            <a:cxnSpLocks/>
          </p:cNvCxnSpPr>
          <p:nvPr/>
        </p:nvCxnSpPr>
        <p:spPr>
          <a:xfrm>
            <a:off x="505326" y="1006998"/>
            <a:ext cx="107452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58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Products of the Analysis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MIMU website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Executive Summary – MMR, ENG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Report - ENG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Dataset</a:t>
            </a:r>
          </a:p>
          <a:p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649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is Vulnerability?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5" y="1400537"/>
            <a:ext cx="11169223" cy="479191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single defining trait</a:t>
            </a:r>
          </a:p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diverse range of characteristics</a:t>
            </a:r>
          </a:p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Individuals, groups - different vulnerabilities at different times</a:t>
            </a:r>
          </a:p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Differs among townships even in a state/region</a:t>
            </a:r>
          </a:p>
          <a:p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Need information at the lowest possible level to understand who is affected</a:t>
            </a:r>
          </a:p>
          <a:p>
            <a:endParaRPr lang="en-GB" sz="27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Main overlapping factors limiting equitable development and resilience building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Exposure to Climate and Hazard risks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Conflict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Under-investment, under-development and lack of strong social protection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7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66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740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400537"/>
            <a:ext cx="10650354" cy="4791919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DF9A72-75FB-4CC8-90E9-23417561A1CA}"/>
              </a:ext>
            </a:extLst>
          </p:cNvPr>
          <p:cNvSpPr txBox="1">
            <a:spLocks/>
          </p:cNvSpPr>
          <p:nvPr/>
        </p:nvSpPr>
        <p:spPr>
          <a:xfrm>
            <a:off x="505326" y="1006998"/>
            <a:ext cx="10802754" cy="567024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Desk review of available reports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 of published national datasets for 2014-2016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- Census, administrative data, ACLED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Vulnerability Index &gt;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30 models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Township Clusters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– 13 characteristics  8 differing types of townships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review of methodology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Validation of results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3300" dirty="0">
                <a:solidFill>
                  <a:schemeClr val="accent1">
                    <a:lumMod val="50000"/>
                  </a:schemeClr>
                </a:solidFill>
              </a:rPr>
              <a:t>Limitations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Index - not an absolute measure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Gaps in the Census and available data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poverty - proxy indicators </a:t>
            </a:r>
          </a:p>
          <a:p>
            <a:pPr lvl="1">
              <a:spcBef>
                <a:spcPts val="600"/>
              </a:spcBef>
              <a:buFontTx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health, nutrition, hazard and climate risk – lack of publicly available data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Gender dimensions not explored in depth</a:t>
            </a:r>
            <a:endParaRPr lang="en-GB" sz="2200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26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233916" y="266217"/>
            <a:ext cx="803821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Risk and Disaster Management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>
            <a:cxnSpLocks/>
          </p:cNvCxnSpPr>
          <p:nvPr/>
        </p:nvCxnSpPr>
        <p:spPr>
          <a:xfrm>
            <a:off x="233916" y="1006998"/>
            <a:ext cx="8038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0" y="1226917"/>
            <a:ext cx="11155680" cy="504629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One of 3 countries most vulnerable to extreme weather events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 3% Myanmar’s annual GDP lost through disasters / natural hazards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2400" dirty="0"/>
              <a:t> Affecting especially the most vulnerable.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DRR - 4% of the reported 3W activities in the past four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 Long term impacts</a:t>
            </a:r>
          </a:p>
          <a:p>
            <a:endParaRPr lang="en-GB" sz="2400" dirty="0"/>
          </a:p>
          <a:p>
            <a:r>
              <a:rPr lang="en-GB" sz="2400" i="1" dirty="0"/>
              <a:t>BUT</a:t>
            </a:r>
            <a:r>
              <a:rPr lang="en-GB" sz="2400" dirty="0"/>
              <a:t> lack of information</a:t>
            </a:r>
          </a:p>
          <a:p>
            <a:pPr lvl="0"/>
            <a:endParaRPr lang="en-GB" sz="2400" dirty="0">
              <a:sym typeface="Wingdings" panose="05000000000000000000" pitchFamily="2" charset="2"/>
            </a:endParaRPr>
          </a:p>
          <a:p>
            <a:pPr lvl="0"/>
            <a:r>
              <a:rPr lang="en-GB" sz="2400" dirty="0">
                <a:sym typeface="Wingdings" panose="05000000000000000000" pitchFamily="2" charset="2"/>
              </a:rPr>
              <a:t>Need f</a:t>
            </a:r>
            <a:r>
              <a:rPr lang="en-GB" sz="2400" dirty="0"/>
              <a:t>urther research to identify climate risks and address the </a:t>
            </a:r>
          </a:p>
          <a:p>
            <a:pPr lvl="0"/>
            <a:r>
              <a:rPr lang="en-GB" sz="2400" dirty="0"/>
              <a:t>massive human and economic toll </a:t>
            </a:r>
            <a:endParaRPr lang="en-US" sz="2400" dirty="0"/>
          </a:p>
          <a:p>
            <a:pPr lvl="0"/>
            <a:endParaRPr lang="en-GB" i="1" dirty="0"/>
          </a:p>
          <a:p>
            <a:pPr lvl="0"/>
            <a:endParaRPr lang="en-GB" i="1" dirty="0"/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8D0C7-F62E-4299-921D-78FD4A12C274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76"/>
          <a:stretch/>
        </p:blipFill>
        <p:spPr bwMode="auto">
          <a:xfrm>
            <a:off x="8697433" y="27186"/>
            <a:ext cx="3494567" cy="6830814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389DEC-325A-4761-838E-3FE304D7FBA2}"/>
              </a:ext>
            </a:extLst>
          </p:cNvPr>
          <p:cNvSpPr txBox="1">
            <a:spLocks/>
          </p:cNvSpPr>
          <p:nvPr/>
        </p:nvSpPr>
        <p:spPr>
          <a:xfrm>
            <a:off x="8697433" y="5656521"/>
            <a:ext cx="3568996" cy="119811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i="1" dirty="0"/>
          </a:p>
          <a:p>
            <a:r>
              <a:rPr lang="en-GB" i="1" dirty="0"/>
              <a:t>Significant flooding and cyclones (2008-2015)</a:t>
            </a:r>
            <a:endParaRPr lang="en-US" i="1" dirty="0"/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600"/>
              </a:spcBef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dirty="0"/>
          </a:p>
          <a:p>
            <a:pPr marL="114300" indent="0">
              <a:buFont typeface="Calibri" panose="020F050202020403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4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425301" y="266217"/>
            <a:ext cx="11589489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Ayeyarwady Delta - Environmental Degradation &amp; Vulnerability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191386" y="1382233"/>
            <a:ext cx="10964294" cy="481022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One of the most populated and vulnerable parts of the country </a:t>
            </a:r>
            <a:endParaRPr lang="en-GB" sz="28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sz="2200" dirty="0"/>
              <a:t>Major climatic shocks and stresses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sz="2200" dirty="0"/>
              <a:t>Human activity exacerbating the impact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r>
              <a:rPr lang="en-GB" sz="2200" dirty="0"/>
              <a:t>Areas affected by previous events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114300" indent="0">
              <a:buNone/>
            </a:pPr>
            <a:r>
              <a:rPr lang="en-GB" sz="2200" dirty="0"/>
              <a:t>National Action plan 2021-2050</a:t>
            </a:r>
          </a:p>
          <a:p>
            <a:pPr marL="457200" indent="-342900">
              <a:buFontTx/>
              <a:buChar char="-"/>
            </a:pPr>
            <a:r>
              <a:rPr lang="en-GB" sz="2200" dirty="0"/>
              <a:t>increasing  temperature, </a:t>
            </a:r>
          </a:p>
          <a:p>
            <a:pPr marL="457200" indent="-342900">
              <a:buFontTx/>
              <a:buChar char="-"/>
            </a:pPr>
            <a:r>
              <a:rPr lang="en-GB" sz="2200" dirty="0"/>
              <a:t>higher annual rainfall, </a:t>
            </a:r>
          </a:p>
          <a:p>
            <a:pPr marL="457200" indent="-342900">
              <a:buFontTx/>
              <a:buChar char="-"/>
            </a:pPr>
            <a:r>
              <a:rPr lang="en-GB" sz="2200" dirty="0"/>
              <a:t>longer dry spells</a:t>
            </a:r>
          </a:p>
          <a:p>
            <a:pPr marL="4572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475B63-1B61-414D-BF79-241302932FA5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8" t="1901" r="831" b="2070"/>
          <a:stretch/>
        </p:blipFill>
        <p:spPr bwMode="auto">
          <a:xfrm>
            <a:off x="5422605" y="2020322"/>
            <a:ext cx="6769395" cy="432745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1671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02421"/>
            <a:ext cx="10745266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Dry Zone - Water Resources Management &amp; Vulnerability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163121"/>
            <a:ext cx="10650354" cy="502933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10.4 million residents, 12.8% of the Union’s land area (56 TS)</a:t>
            </a:r>
            <a:endParaRPr lang="en-GB" sz="2400" dirty="0">
              <a:solidFill>
                <a:schemeClr val="accent1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en-GB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/>
              <a:t>Contributing factors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US" sz="2200" dirty="0"/>
              <a:t> Low capacity to manage variability in water resources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/>
              <a:t> Changing climate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200" dirty="0"/>
              <a:t> Soil erosion and land degradation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b="1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National Water Resources Committee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200" dirty="0"/>
              <a:t>Investments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C</a:t>
            </a:r>
            <a:r>
              <a:rPr lang="en-GB" sz="2200" dirty="0" err="1"/>
              <a:t>limate</a:t>
            </a:r>
            <a:r>
              <a:rPr lang="en-GB" sz="2200" dirty="0"/>
              <a:t> change adaptations </a:t>
            </a:r>
            <a:r>
              <a:rPr lang="en-GB" sz="2200" dirty="0">
                <a:sym typeface="Wingdings" panose="05000000000000000000" pitchFamily="2" charset="2"/>
              </a:rPr>
              <a:t> </a:t>
            </a:r>
            <a:r>
              <a:rPr lang="en-GB" sz="2200" dirty="0"/>
              <a:t>protective and productive investments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200" dirty="0"/>
              <a:t>- $ 1 on preparedness = seven dollars saved in aid expenditures (2016, UN)</a:t>
            </a:r>
            <a:r>
              <a:rPr lang="en-US" sz="2200" dirty="0"/>
              <a:t> </a:t>
            </a: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1F3E7-EAF1-4054-848C-A956F76C033E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1590" y="1008317"/>
            <a:ext cx="2728521" cy="5184140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65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Conflict and Vulnerability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EA10C6-700A-4E79-BB48-90BAEDBEBBF4}"/>
              </a:ext>
            </a:extLst>
          </p:cNvPr>
          <p:cNvCxnSpPr/>
          <p:nvPr/>
        </p:nvCxnSpPr>
        <p:spPr>
          <a:xfrm>
            <a:off x="671332" y="1006998"/>
            <a:ext cx="105792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505326" y="1226916"/>
            <a:ext cx="11233018" cy="517388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GB" sz="2400" dirty="0"/>
              <a:t>1/4 Myanmar’s population – live or latent conflict (TAF,2016)</a:t>
            </a:r>
          </a:p>
          <a:p>
            <a:pPr marL="0" lvl="0" indent="0">
              <a:spcAft>
                <a:spcPts val="0"/>
              </a:spcAft>
              <a:buNone/>
            </a:pPr>
            <a:endParaRPr lang="en-GB" sz="2400" dirty="0"/>
          </a:p>
          <a:p>
            <a:pPr marL="0" lvl="0" indent="0">
              <a:spcAft>
                <a:spcPts val="0"/>
              </a:spcAft>
              <a:buNone/>
            </a:pPr>
            <a:endParaRPr lang="en-GB" sz="2400" dirty="0"/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GB" sz="2400" dirty="0"/>
              <a:t>2015-2016 Active conflict (ACLED, government data)</a:t>
            </a: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538 day/clashes, 1095 fatalities - 13.5% non-combatants </a:t>
            </a: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262 day/protests </a:t>
            </a: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644,000 IDPs – some for shorter periods</a:t>
            </a:r>
          </a:p>
          <a:p>
            <a:pPr marL="457200" indent="-34290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A38D5A-220B-4F09-8AFF-F2EA53A94C8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781" y="266217"/>
            <a:ext cx="3567814" cy="59219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1331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CA1B0-423E-42FB-9E74-E5F66D95CA99}"/>
              </a:ext>
            </a:extLst>
          </p:cNvPr>
          <p:cNvSpPr txBox="1">
            <a:spLocks/>
          </p:cNvSpPr>
          <p:nvPr/>
        </p:nvSpPr>
        <p:spPr>
          <a:xfrm>
            <a:off x="505326" y="266217"/>
            <a:ext cx="10264274" cy="9606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7D75C9-0B39-44E6-9FF8-5E20DEC1D257}"/>
              </a:ext>
            </a:extLst>
          </p:cNvPr>
          <p:cNvSpPr txBox="1">
            <a:spLocks/>
          </p:cNvSpPr>
          <p:nvPr/>
        </p:nvSpPr>
        <p:spPr>
          <a:xfrm>
            <a:off x="255182" y="467834"/>
            <a:ext cx="8761228" cy="59329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Conflict affected TS in 2015-2016</a:t>
            </a: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2x children never attended school (20% vs 10%).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2x population with no educational attainment (35% vs 17%)</a:t>
            </a: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400" dirty="0"/>
              <a:t>Lower living and housing standards</a:t>
            </a:r>
          </a:p>
          <a:p>
            <a:pPr marL="635508" lvl="1" indent="-342900">
              <a:spcBef>
                <a:spcPts val="600"/>
              </a:spcBef>
              <a:spcAft>
                <a:spcPts val="2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a typeface="Calibri" panose="020F0502020204030204" pitchFamily="34" charset="0"/>
                <a:cs typeface="Cordia New" panose="020B0304020202020204" pitchFamily="34" charset="-34"/>
              </a:rPr>
              <a:t>W</a:t>
            </a:r>
            <a:r>
              <a:rPr lang="en-GB" sz="2400" dirty="0"/>
              <a:t>ide variation in living conditions in conflict-affected areas</a:t>
            </a:r>
          </a:p>
          <a:p>
            <a:pPr marL="0" indent="0">
              <a:spcBef>
                <a:spcPts val="600"/>
              </a:spcBef>
              <a:buNone/>
            </a:pPr>
            <a:endParaRPr lang="en-GB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Conflict index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- clashes, violence against civilians, fatalities and displacement 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endParaRPr lang="en-GB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/>
              <a:t>Needs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/>
              <a:t>development aid,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en-GB" sz="2400" dirty="0"/>
              <a:t> protracted support to chronically-displaced</a:t>
            </a:r>
          </a:p>
          <a:p>
            <a:pPr marL="0" indent="0">
              <a:spcBef>
                <a:spcPts val="600"/>
              </a:spcBef>
              <a:buNone/>
            </a:pPr>
            <a:endParaRPr lang="en-GB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/>
              <a:t>Development alone wont bring peace </a:t>
            </a:r>
            <a:endParaRPr lang="en-US" sz="2000" dirty="0"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DC7255-97C8-439A-9CF8-D8B78C833C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5" r="5432"/>
          <a:stretch/>
        </p:blipFill>
        <p:spPr>
          <a:xfrm>
            <a:off x="8693577" y="0"/>
            <a:ext cx="3498423" cy="68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51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2118</TotalTime>
  <Words>1577</Words>
  <Application>Microsoft Office PowerPoint</Application>
  <PresentationFormat>Widescreen</PresentationFormat>
  <Paragraphs>405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Cordia New</vt:lpstr>
      <vt:lpstr>Symbol</vt:lpstr>
      <vt:lpstr>Times New Roman</vt:lpstr>
      <vt:lpstr>Wingdings</vt:lpstr>
      <vt:lpstr>Retrospect</vt:lpstr>
      <vt:lpstr>      Vulnerability in Myanmar A Secondary Data Review of Needs, Coverage and Gaps    June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MIMU-HARP Needs, Coverage and Gaps analysis</dc:title>
  <dc:creator>Shon</dc:creator>
  <cp:lastModifiedBy>Moe Moe Su</cp:lastModifiedBy>
  <cp:revision>81</cp:revision>
  <dcterms:created xsi:type="dcterms:W3CDTF">2017-03-07T07:49:53Z</dcterms:created>
  <dcterms:modified xsi:type="dcterms:W3CDTF">2018-06-26T08:22:19Z</dcterms:modified>
</cp:coreProperties>
</file>