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17"/>
  </p:notesMasterIdLst>
  <p:sldIdLst>
    <p:sldId id="256" r:id="rId2"/>
    <p:sldId id="257" r:id="rId3"/>
    <p:sldId id="270" r:id="rId4"/>
    <p:sldId id="271" r:id="rId5"/>
    <p:sldId id="258" r:id="rId6"/>
    <p:sldId id="269" r:id="rId7"/>
    <p:sldId id="272" r:id="rId8"/>
    <p:sldId id="273" r:id="rId9"/>
    <p:sldId id="267" r:id="rId10"/>
    <p:sldId id="268" r:id="rId11"/>
    <p:sldId id="261" r:id="rId12"/>
    <p:sldId id="262" r:id="rId13"/>
    <p:sldId id="263" r:id="rId14"/>
    <p:sldId id="266" r:id="rId15"/>
    <p:sldId id="265" r:id="rId1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1FD"/>
    <a:srgbClr val="8CD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5697" autoAdjust="0"/>
  </p:normalViewPr>
  <p:slideViewPr>
    <p:cSldViewPr snapToGrid="0">
      <p:cViewPr varScale="1">
        <p:scale>
          <a:sx n="93" d="100"/>
          <a:sy n="93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002C0-4AE6-4A9B-BB67-8CF48E716A98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18D1C-5350-4E81-BF4B-619A105B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76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Explain: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	Mention about South East not targeted by cluster, or more globally Humanitarian country plan	</a:t>
            </a:r>
          </a:p>
          <a:p>
            <a:r>
              <a:rPr lang="en-US" baseline="0" dirty="0" smtClean="0"/>
              <a:t>	Surrounding community concept in a do no harm perspective + leading to different approach in villages</a:t>
            </a:r>
          </a:p>
          <a:p>
            <a:r>
              <a:rPr lang="en-US" baseline="0" dirty="0" smtClean="0"/>
              <a:t>	Explain NRS, which explained the differences in total target in </a:t>
            </a:r>
            <a:r>
              <a:rPr lang="en-US" baseline="0" dirty="0" err="1" smtClean="0"/>
              <a:t>Rakhine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8D1C-5350-4E81-BF4B-619A105BEA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Explain: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	Mention about South East not targeted by cluster, or more globally Humanitarian country plan	</a:t>
            </a:r>
          </a:p>
          <a:p>
            <a:r>
              <a:rPr lang="en-US" baseline="0" dirty="0" smtClean="0"/>
              <a:t>	Surrounding community concept in a do no harm perspective + leading to different approach in villages</a:t>
            </a:r>
          </a:p>
          <a:p>
            <a:r>
              <a:rPr lang="en-US" baseline="0" dirty="0" smtClean="0"/>
              <a:t>	Explain NRS, which explained the differences in total target in </a:t>
            </a:r>
            <a:r>
              <a:rPr lang="en-US" baseline="0" dirty="0" err="1" smtClean="0"/>
              <a:t>Rakhine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8D1C-5350-4E81-BF4B-619A105BEA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35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Slight</a:t>
            </a:r>
            <a:r>
              <a:rPr lang="en-US" baseline="0" dirty="0" smtClean="0"/>
              <a:t> limitation regarding Country humanitarian response plan applicable kind of all around the world…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But supported by a necessary comprehensive and developed Wash cluster strategy, align with over response plan objective and figures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Allowing stronger qualitative and quantitative indicator definition and then accountability, including practical technical  and approach strategic orientation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And leading to the development of appropriate IM tools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Financial requirement more or less covered the past 2 years, but the needs remain stable (little decrease following hardware construction) due to: First phase of Emergency facility developed, switch to semi-permanent and probably switch to more durable solution, in addition to timely harmonization of proper standard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Financial support for cluster structure coming form UNICEF wash </a:t>
            </a:r>
            <a:r>
              <a:rPr lang="en-US" baseline="0" dirty="0" err="1" smtClean="0"/>
              <a:t>fundings</a:t>
            </a:r>
            <a:r>
              <a:rPr lang="en-US" baseline="0" dirty="0" smtClean="0"/>
              <a:t>: very strong and appreciated support for structure set up and sharing </a:t>
            </a:r>
            <a:r>
              <a:rPr lang="en-US" baseline="0" dirty="0" err="1" smtClean="0"/>
              <a:t>ressources</a:t>
            </a:r>
            <a:endParaRPr lang="en-US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8D1C-5350-4E81-BF4B-619A105BEA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42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Mention HR difficulties: Wish end of 2013 of the double hatting, and avoid double hatting position. But UNICEF </a:t>
            </a:r>
            <a:r>
              <a:rPr lang="en-US" baseline="0" dirty="0" err="1" smtClean="0"/>
              <a:t>recruitmet</a:t>
            </a:r>
            <a:r>
              <a:rPr lang="en-US" baseline="0" dirty="0" smtClean="0"/>
              <a:t> procedure not adapted for emergency in the context: Too slow both international and national, leading to lack of stability for proper development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8D1C-5350-4E81-BF4B-619A105BEA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3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WASH Emergency Response: </a:t>
            </a:r>
            <a:r>
              <a:rPr lang="en-GB" b="1" dirty="0" smtClean="0"/>
              <a:t>Key Learnings &amp; Goals Grid:</a:t>
            </a:r>
          </a:p>
          <a:p>
            <a:r>
              <a:rPr lang="nb-NO" dirty="0" smtClean="0"/>
              <a:t>Which good practices should be preserved or developed?</a:t>
            </a:r>
          </a:p>
          <a:p>
            <a:r>
              <a:rPr lang="nb-NO" dirty="0" smtClean="0"/>
              <a:t>Which practices should be avoided or eliminated?</a:t>
            </a:r>
          </a:p>
          <a:p>
            <a:endParaRPr lang="en-GB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8D1C-5350-4E81-BF4B-619A105BEA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24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be changed into four separate slides covering one of the four topics highlighted: strengths,</a:t>
            </a:r>
            <a:r>
              <a:rPr lang="en-US" baseline="0" dirty="0" smtClean="0"/>
              <a:t> weaknesses, opportunities and threats to WASH </a:t>
            </a:r>
            <a:r>
              <a:rPr lang="en-US" baseline="0" dirty="0" err="1" smtClean="0"/>
              <a:t>programmes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8D1C-5350-4E81-BF4B-619A105BEA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76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76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6679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1261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3133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732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670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6660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233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463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523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790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60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970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675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556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243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1DAEC69-9DB4-404B-9972-828609FC0DE3}" type="datetimeFigureOut">
              <a:rPr lang="nb-NO" smtClean="0"/>
              <a:t>01.12.2014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105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  <p:sldLayoutId id="214748384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22.emf"/><Relationship Id="rId7" Type="http://schemas.openxmlformats.org/officeDocument/2006/relationships/image" Target="../media/image13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10.emf"/><Relationship Id="rId10" Type="http://schemas.openxmlformats.org/officeDocument/2006/relationships/image" Target="../media/image16.emf"/><Relationship Id="rId4" Type="http://schemas.openxmlformats.org/officeDocument/2006/relationships/image" Target="../media/image6.emf"/><Relationship Id="rId9" Type="http://schemas.openxmlformats.org/officeDocument/2006/relationships/image" Target="../media/image1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12" Type="http://schemas.openxmlformats.org/officeDocument/2006/relationships/image" Target="../media/image16.emf"/><Relationship Id="rId2" Type="http://schemas.openxmlformats.org/officeDocument/2006/relationships/image" Target="../media/image6.emf"/><Relationship Id="rId16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5" Type="http://schemas.openxmlformats.org/officeDocument/2006/relationships/image" Target="../media/image19.emf"/><Relationship Id="rId10" Type="http://schemas.openxmlformats.org/officeDocument/2006/relationships/image" Target="../media/image14.emf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390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 smtClean="0"/>
              <a:t>Learnings from Emergency WASH Response implementation</a:t>
            </a:r>
            <a:br>
              <a:rPr lang="nb-NO" b="1" dirty="0" smtClean="0"/>
            </a:br>
            <a:r>
              <a:rPr lang="nb-NO" dirty="0" smtClean="0"/>
              <a:t>__(</a:t>
            </a:r>
            <a:r>
              <a:rPr lang="nb-NO" dirty="0" smtClean="0">
                <a:solidFill>
                  <a:srgbClr val="FF0000"/>
                </a:solidFill>
              </a:rPr>
              <a:t>MYANMAR</a:t>
            </a:r>
            <a:r>
              <a:rPr lang="nb-NO" dirty="0" smtClean="0"/>
              <a:t>)__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73637"/>
            <a:ext cx="9144000" cy="1655762"/>
          </a:xfrm>
        </p:spPr>
        <p:txBody>
          <a:bodyPr>
            <a:normAutofit/>
          </a:bodyPr>
          <a:lstStyle/>
          <a:p>
            <a:r>
              <a:rPr lang="nb-NO" dirty="0" smtClean="0"/>
              <a:t>Asia Pacific Regional WASH humanitarian Learning Event</a:t>
            </a:r>
          </a:p>
          <a:p>
            <a:r>
              <a:rPr lang="nb-NO" b="1" dirty="0" smtClean="0"/>
              <a:t>01-02 December 2014, Bangkok</a:t>
            </a:r>
          </a:p>
          <a:p>
            <a:r>
              <a:rPr lang="nb-NO" dirty="0" smtClean="0"/>
              <a:t>Pullman hotel</a:t>
            </a:r>
            <a:endParaRPr lang="nb-NO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020" y="3472996"/>
            <a:ext cx="2473960" cy="8191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914176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Cause &amp; effects analysis for key </a:t>
            </a:r>
            <a:r>
              <a:rPr lang="en-US" b="1" dirty="0" smtClean="0"/>
              <a:t>Successes Set up </a:t>
            </a:r>
            <a:r>
              <a:rPr lang="en-US" b="1" dirty="0"/>
              <a:t>during response phase</a:t>
            </a:r>
          </a:p>
        </p:txBody>
      </p:sp>
      <p:grpSp>
        <p:nvGrpSpPr>
          <p:cNvPr id="430" name="Group 429"/>
          <p:cNvGrpSpPr>
            <a:grpSpLocks noChangeAspect="1"/>
          </p:cNvGrpSpPr>
          <p:nvPr/>
        </p:nvGrpSpPr>
        <p:grpSpPr bwMode="auto">
          <a:xfrm>
            <a:off x="1362983" y="1824038"/>
            <a:ext cx="9002719" cy="4362451"/>
            <a:chOff x="937" y="1149"/>
            <a:chExt cx="5671" cy="2748"/>
          </a:xfrm>
        </p:grpSpPr>
        <p:sp>
          <p:nvSpPr>
            <p:cNvPr id="431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78" y="1150"/>
              <a:ext cx="5530" cy="2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2" name="Rectangle 431"/>
            <p:cNvSpPr>
              <a:spLocks noChangeArrowheads="1"/>
            </p:cNvSpPr>
            <p:nvPr/>
          </p:nvSpPr>
          <p:spPr bwMode="auto">
            <a:xfrm>
              <a:off x="1036" y="1149"/>
              <a:ext cx="5451" cy="27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grpSp>
          <p:nvGrpSpPr>
            <p:cNvPr id="433" name="Group 432"/>
            <p:cNvGrpSpPr>
              <a:grpSpLocks/>
            </p:cNvGrpSpPr>
            <p:nvPr/>
          </p:nvGrpSpPr>
          <p:grpSpPr bwMode="auto">
            <a:xfrm>
              <a:off x="937" y="1181"/>
              <a:ext cx="5572" cy="2587"/>
              <a:chOff x="937" y="1181"/>
              <a:chExt cx="5572" cy="2587"/>
            </a:xfrm>
          </p:grpSpPr>
          <p:grpSp>
            <p:nvGrpSpPr>
              <p:cNvPr id="434" name="Group 433"/>
              <p:cNvGrpSpPr>
                <a:grpSpLocks/>
              </p:cNvGrpSpPr>
              <p:nvPr/>
            </p:nvGrpSpPr>
            <p:grpSpPr bwMode="auto">
              <a:xfrm>
                <a:off x="949" y="1181"/>
                <a:ext cx="4727" cy="1657"/>
                <a:chOff x="949" y="1181"/>
                <a:chExt cx="4727" cy="1657"/>
              </a:xfrm>
            </p:grpSpPr>
            <p:pic>
              <p:nvPicPr>
                <p:cNvPr id="656" name="Picture 655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57" y="2126"/>
                  <a:ext cx="3519" cy="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57" name="Picture 656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57" y="2126"/>
                  <a:ext cx="3519" cy="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58" name="Freeform 657"/>
                <p:cNvSpPr>
                  <a:spLocks noEditPoints="1"/>
                </p:cNvSpPr>
                <p:nvPr/>
              </p:nvSpPr>
              <p:spPr bwMode="auto">
                <a:xfrm>
                  <a:off x="2174" y="2142"/>
                  <a:ext cx="3461" cy="657"/>
                </a:xfrm>
                <a:custGeom>
                  <a:avLst/>
                  <a:gdLst>
                    <a:gd name="T0" fmla="*/ 329 w 3461"/>
                    <a:gd name="T1" fmla="*/ 329 h 657"/>
                    <a:gd name="T2" fmla="*/ 0 w 3461"/>
                    <a:gd name="T3" fmla="*/ 657 h 657"/>
                    <a:gd name="T4" fmla="*/ 329 w 3461"/>
                    <a:gd name="T5" fmla="*/ 329 h 657"/>
                    <a:gd name="T6" fmla="*/ 2753 w 3461"/>
                    <a:gd name="T7" fmla="*/ 329 h 657"/>
                    <a:gd name="T8" fmla="*/ 2753 w 3461"/>
                    <a:gd name="T9" fmla="*/ 329 h 657"/>
                    <a:gd name="T10" fmla="*/ 2424 w 3461"/>
                    <a:gd name="T11" fmla="*/ 657 h 657"/>
                    <a:gd name="T12" fmla="*/ 2753 w 3461"/>
                    <a:gd name="T13" fmla="*/ 329 h 657"/>
                    <a:gd name="T14" fmla="*/ 3461 w 3461"/>
                    <a:gd name="T15" fmla="*/ 329 h 657"/>
                    <a:gd name="T16" fmla="*/ 3461 w 3461"/>
                    <a:gd name="T17" fmla="*/ 329 h 657"/>
                    <a:gd name="T18" fmla="*/ 2753 w 3461"/>
                    <a:gd name="T19" fmla="*/ 329 h 657"/>
                    <a:gd name="T20" fmla="*/ 2424 w 3461"/>
                    <a:gd name="T21" fmla="*/ 0 h 657"/>
                    <a:gd name="T22" fmla="*/ 2753 w 3461"/>
                    <a:gd name="T23" fmla="*/ 329 h 657"/>
                    <a:gd name="T24" fmla="*/ 2753 w 3461"/>
                    <a:gd name="T25" fmla="*/ 329 h 657"/>
                    <a:gd name="T26" fmla="*/ 329 w 3461"/>
                    <a:gd name="T27" fmla="*/ 329 h 657"/>
                    <a:gd name="T28" fmla="*/ 0 w 3461"/>
                    <a:gd name="T29" fmla="*/ 0 h 657"/>
                    <a:gd name="T30" fmla="*/ 329 w 3461"/>
                    <a:gd name="T31" fmla="*/ 329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461" h="657">
                      <a:moveTo>
                        <a:pt x="329" y="329"/>
                      </a:moveTo>
                      <a:lnTo>
                        <a:pt x="0" y="657"/>
                      </a:lnTo>
                      <a:moveTo>
                        <a:pt x="329" y="329"/>
                      </a:moveTo>
                      <a:lnTo>
                        <a:pt x="2753" y="329"/>
                      </a:lnTo>
                      <a:moveTo>
                        <a:pt x="2753" y="329"/>
                      </a:moveTo>
                      <a:lnTo>
                        <a:pt x="2424" y="657"/>
                      </a:lnTo>
                      <a:moveTo>
                        <a:pt x="2753" y="329"/>
                      </a:moveTo>
                      <a:lnTo>
                        <a:pt x="3461" y="329"/>
                      </a:lnTo>
                      <a:moveTo>
                        <a:pt x="3461" y="329"/>
                      </a:moveTo>
                      <a:lnTo>
                        <a:pt x="2753" y="329"/>
                      </a:lnTo>
                      <a:moveTo>
                        <a:pt x="2424" y="0"/>
                      </a:moveTo>
                      <a:lnTo>
                        <a:pt x="2753" y="329"/>
                      </a:lnTo>
                      <a:moveTo>
                        <a:pt x="2753" y="329"/>
                      </a:moveTo>
                      <a:lnTo>
                        <a:pt x="329" y="329"/>
                      </a:lnTo>
                      <a:moveTo>
                        <a:pt x="0" y="0"/>
                      </a:moveTo>
                      <a:lnTo>
                        <a:pt x="329" y="329"/>
                      </a:lnTo>
                    </a:path>
                  </a:pathLst>
                </a:custGeom>
                <a:noFill/>
                <a:ln w="36513" cap="sq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auto">
                <a:xfrm>
                  <a:off x="5584" y="2437"/>
                  <a:ext cx="51" cy="67"/>
                </a:xfrm>
                <a:custGeom>
                  <a:avLst/>
                  <a:gdLst>
                    <a:gd name="T0" fmla="*/ 51 w 51"/>
                    <a:gd name="T1" fmla="*/ 34 h 67"/>
                    <a:gd name="T2" fmla="*/ 0 w 51"/>
                    <a:gd name="T3" fmla="*/ 67 h 67"/>
                    <a:gd name="T4" fmla="*/ 0 w 51"/>
                    <a:gd name="T5" fmla="*/ 0 h 67"/>
                    <a:gd name="T6" fmla="*/ 51 w 51"/>
                    <a:gd name="T7" fmla="*/ 34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1" h="67">
                      <a:moveTo>
                        <a:pt x="51" y="34"/>
                      </a:moveTo>
                      <a:lnTo>
                        <a:pt x="0" y="67"/>
                      </a:lnTo>
                      <a:lnTo>
                        <a:pt x="0" y="0"/>
                      </a:lnTo>
                      <a:lnTo>
                        <a:pt x="51" y="34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auto">
                <a:xfrm>
                  <a:off x="5584" y="2437"/>
                  <a:ext cx="51" cy="67"/>
                </a:xfrm>
                <a:custGeom>
                  <a:avLst/>
                  <a:gdLst>
                    <a:gd name="T0" fmla="*/ 51 w 51"/>
                    <a:gd name="T1" fmla="*/ 34 h 67"/>
                    <a:gd name="T2" fmla="*/ 0 w 51"/>
                    <a:gd name="T3" fmla="*/ 67 h 67"/>
                    <a:gd name="T4" fmla="*/ 0 w 51"/>
                    <a:gd name="T5" fmla="*/ 0 h 67"/>
                    <a:gd name="T6" fmla="*/ 51 w 51"/>
                    <a:gd name="T7" fmla="*/ 34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1" h="67">
                      <a:moveTo>
                        <a:pt x="51" y="34"/>
                      </a:moveTo>
                      <a:lnTo>
                        <a:pt x="0" y="67"/>
                      </a:lnTo>
                      <a:lnTo>
                        <a:pt x="0" y="0"/>
                      </a:lnTo>
                      <a:lnTo>
                        <a:pt x="51" y="34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auto">
                <a:xfrm>
                  <a:off x="2443" y="2411"/>
                  <a:ext cx="60" cy="60"/>
                </a:xfrm>
                <a:custGeom>
                  <a:avLst/>
                  <a:gdLst>
                    <a:gd name="T0" fmla="*/ 60 w 60"/>
                    <a:gd name="T1" fmla="*/ 60 h 60"/>
                    <a:gd name="T2" fmla="*/ 0 w 60"/>
                    <a:gd name="T3" fmla="*/ 47 h 60"/>
                    <a:gd name="T4" fmla="*/ 47 w 60"/>
                    <a:gd name="T5" fmla="*/ 0 h 60"/>
                    <a:gd name="T6" fmla="*/ 60 w 60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0" y="47"/>
                      </a:lnTo>
                      <a:lnTo>
                        <a:pt x="47" y="0"/>
                      </a:lnTo>
                      <a:lnTo>
                        <a:pt x="60" y="6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auto">
                <a:xfrm>
                  <a:off x="2443" y="2411"/>
                  <a:ext cx="60" cy="60"/>
                </a:xfrm>
                <a:custGeom>
                  <a:avLst/>
                  <a:gdLst>
                    <a:gd name="T0" fmla="*/ 60 w 60"/>
                    <a:gd name="T1" fmla="*/ 60 h 60"/>
                    <a:gd name="T2" fmla="*/ 0 w 60"/>
                    <a:gd name="T3" fmla="*/ 47 h 60"/>
                    <a:gd name="T4" fmla="*/ 47 w 60"/>
                    <a:gd name="T5" fmla="*/ 0 h 60"/>
                    <a:gd name="T6" fmla="*/ 60 w 60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0" y="47"/>
                      </a:lnTo>
                      <a:lnTo>
                        <a:pt x="47" y="0"/>
                      </a:lnTo>
                      <a:lnTo>
                        <a:pt x="60" y="60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auto">
                <a:xfrm>
                  <a:off x="2443" y="2471"/>
                  <a:ext cx="60" cy="59"/>
                </a:xfrm>
                <a:custGeom>
                  <a:avLst/>
                  <a:gdLst>
                    <a:gd name="T0" fmla="*/ 60 w 60"/>
                    <a:gd name="T1" fmla="*/ 0 h 59"/>
                    <a:gd name="T2" fmla="*/ 47 w 60"/>
                    <a:gd name="T3" fmla="*/ 59 h 59"/>
                    <a:gd name="T4" fmla="*/ 0 w 60"/>
                    <a:gd name="T5" fmla="*/ 12 h 59"/>
                    <a:gd name="T6" fmla="*/ 60 w 60"/>
                    <a:gd name="T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59">
                      <a:moveTo>
                        <a:pt x="60" y="0"/>
                      </a:moveTo>
                      <a:lnTo>
                        <a:pt x="47" y="59"/>
                      </a:lnTo>
                      <a:lnTo>
                        <a:pt x="0" y="12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auto">
                <a:xfrm>
                  <a:off x="2443" y="2471"/>
                  <a:ext cx="60" cy="59"/>
                </a:xfrm>
                <a:custGeom>
                  <a:avLst/>
                  <a:gdLst>
                    <a:gd name="T0" fmla="*/ 60 w 60"/>
                    <a:gd name="T1" fmla="*/ 0 h 59"/>
                    <a:gd name="T2" fmla="*/ 47 w 60"/>
                    <a:gd name="T3" fmla="*/ 59 h 59"/>
                    <a:gd name="T4" fmla="*/ 0 w 60"/>
                    <a:gd name="T5" fmla="*/ 12 h 59"/>
                    <a:gd name="T6" fmla="*/ 60 w 60"/>
                    <a:gd name="T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59">
                      <a:moveTo>
                        <a:pt x="60" y="0"/>
                      </a:moveTo>
                      <a:lnTo>
                        <a:pt x="47" y="59"/>
                      </a:lnTo>
                      <a:lnTo>
                        <a:pt x="0" y="12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auto">
                <a:xfrm>
                  <a:off x="4867" y="2411"/>
                  <a:ext cx="60" cy="60"/>
                </a:xfrm>
                <a:custGeom>
                  <a:avLst/>
                  <a:gdLst>
                    <a:gd name="T0" fmla="*/ 60 w 60"/>
                    <a:gd name="T1" fmla="*/ 60 h 60"/>
                    <a:gd name="T2" fmla="*/ 0 w 60"/>
                    <a:gd name="T3" fmla="*/ 47 h 60"/>
                    <a:gd name="T4" fmla="*/ 48 w 60"/>
                    <a:gd name="T5" fmla="*/ 0 h 60"/>
                    <a:gd name="T6" fmla="*/ 60 w 60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0" y="47"/>
                      </a:lnTo>
                      <a:lnTo>
                        <a:pt x="48" y="0"/>
                      </a:lnTo>
                      <a:lnTo>
                        <a:pt x="60" y="6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auto">
                <a:xfrm>
                  <a:off x="4867" y="2411"/>
                  <a:ext cx="60" cy="60"/>
                </a:xfrm>
                <a:custGeom>
                  <a:avLst/>
                  <a:gdLst>
                    <a:gd name="T0" fmla="*/ 60 w 60"/>
                    <a:gd name="T1" fmla="*/ 60 h 60"/>
                    <a:gd name="T2" fmla="*/ 0 w 60"/>
                    <a:gd name="T3" fmla="*/ 47 h 60"/>
                    <a:gd name="T4" fmla="*/ 48 w 60"/>
                    <a:gd name="T5" fmla="*/ 0 h 60"/>
                    <a:gd name="T6" fmla="*/ 60 w 60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0" y="47"/>
                      </a:lnTo>
                      <a:lnTo>
                        <a:pt x="48" y="0"/>
                      </a:lnTo>
                      <a:lnTo>
                        <a:pt x="60" y="60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auto">
                <a:xfrm>
                  <a:off x="4867" y="2471"/>
                  <a:ext cx="60" cy="59"/>
                </a:xfrm>
                <a:custGeom>
                  <a:avLst/>
                  <a:gdLst>
                    <a:gd name="T0" fmla="*/ 60 w 60"/>
                    <a:gd name="T1" fmla="*/ 0 h 59"/>
                    <a:gd name="T2" fmla="*/ 48 w 60"/>
                    <a:gd name="T3" fmla="*/ 59 h 59"/>
                    <a:gd name="T4" fmla="*/ 0 w 60"/>
                    <a:gd name="T5" fmla="*/ 12 h 59"/>
                    <a:gd name="T6" fmla="*/ 60 w 60"/>
                    <a:gd name="T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59">
                      <a:moveTo>
                        <a:pt x="60" y="0"/>
                      </a:moveTo>
                      <a:lnTo>
                        <a:pt x="48" y="59"/>
                      </a:lnTo>
                      <a:lnTo>
                        <a:pt x="0" y="12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auto">
                <a:xfrm>
                  <a:off x="4867" y="2471"/>
                  <a:ext cx="60" cy="59"/>
                </a:xfrm>
                <a:custGeom>
                  <a:avLst/>
                  <a:gdLst>
                    <a:gd name="T0" fmla="*/ 60 w 60"/>
                    <a:gd name="T1" fmla="*/ 0 h 59"/>
                    <a:gd name="T2" fmla="*/ 48 w 60"/>
                    <a:gd name="T3" fmla="*/ 59 h 59"/>
                    <a:gd name="T4" fmla="*/ 0 w 60"/>
                    <a:gd name="T5" fmla="*/ 12 h 59"/>
                    <a:gd name="T6" fmla="*/ 60 w 60"/>
                    <a:gd name="T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59">
                      <a:moveTo>
                        <a:pt x="60" y="0"/>
                      </a:moveTo>
                      <a:lnTo>
                        <a:pt x="48" y="59"/>
                      </a:lnTo>
                      <a:lnTo>
                        <a:pt x="0" y="12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pic>
              <p:nvPicPr>
                <p:cNvPr id="669" name="Picture 668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11" y="1605"/>
                  <a:ext cx="942" cy="5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1" name="Freeform 670"/>
                <p:cNvSpPr>
                  <a:spLocks noEditPoints="1"/>
                </p:cNvSpPr>
                <p:nvPr/>
              </p:nvSpPr>
              <p:spPr bwMode="auto">
                <a:xfrm>
                  <a:off x="1411" y="1605"/>
                  <a:ext cx="926" cy="537"/>
                </a:xfrm>
                <a:custGeom>
                  <a:avLst/>
                  <a:gdLst>
                    <a:gd name="T0" fmla="*/ 362 w 926"/>
                    <a:gd name="T1" fmla="*/ 137 h 537"/>
                    <a:gd name="T2" fmla="*/ 763 w 926"/>
                    <a:gd name="T3" fmla="*/ 537 h 537"/>
                    <a:gd name="T4" fmla="*/ 401 w 926"/>
                    <a:gd name="T5" fmla="*/ 537 h 537"/>
                    <a:gd name="T6" fmla="*/ 763 w 926"/>
                    <a:gd name="T7" fmla="*/ 537 h 537"/>
                    <a:gd name="T8" fmla="*/ 593 w 926"/>
                    <a:gd name="T9" fmla="*/ 338 h 537"/>
                    <a:gd name="T10" fmla="*/ 926 w 926"/>
                    <a:gd name="T11" fmla="*/ 338 h 537"/>
                    <a:gd name="T12" fmla="*/ 0 w 926"/>
                    <a:gd name="T13" fmla="*/ 137 h 537"/>
                    <a:gd name="T14" fmla="*/ 362 w 926"/>
                    <a:gd name="T15" fmla="*/ 137 h 537"/>
                    <a:gd name="T16" fmla="*/ 362 w 926"/>
                    <a:gd name="T17" fmla="*/ 137 h 537"/>
                    <a:gd name="T18" fmla="*/ 224 w 926"/>
                    <a:gd name="T19" fmla="*/ 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6" h="537">
                      <a:moveTo>
                        <a:pt x="362" y="137"/>
                      </a:moveTo>
                      <a:lnTo>
                        <a:pt x="763" y="537"/>
                      </a:lnTo>
                      <a:moveTo>
                        <a:pt x="401" y="537"/>
                      </a:moveTo>
                      <a:lnTo>
                        <a:pt x="763" y="537"/>
                      </a:lnTo>
                      <a:moveTo>
                        <a:pt x="593" y="338"/>
                      </a:moveTo>
                      <a:lnTo>
                        <a:pt x="926" y="338"/>
                      </a:lnTo>
                      <a:moveTo>
                        <a:pt x="0" y="137"/>
                      </a:moveTo>
                      <a:lnTo>
                        <a:pt x="362" y="137"/>
                      </a:lnTo>
                      <a:moveTo>
                        <a:pt x="362" y="137"/>
                      </a:moveTo>
                      <a:lnTo>
                        <a:pt x="224" y="0"/>
                      </a:lnTo>
                    </a:path>
                  </a:pathLst>
                </a:custGeom>
                <a:noFill/>
                <a:ln w="9525" cap="sq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auto">
                <a:xfrm>
                  <a:off x="1732" y="1726"/>
                  <a:ext cx="41" cy="32"/>
                </a:xfrm>
                <a:custGeom>
                  <a:avLst/>
                  <a:gdLst>
                    <a:gd name="T0" fmla="*/ 41 w 41"/>
                    <a:gd name="T1" fmla="*/ 16 h 32"/>
                    <a:gd name="T2" fmla="*/ 0 w 41"/>
                    <a:gd name="T3" fmla="*/ 32 h 32"/>
                    <a:gd name="T4" fmla="*/ 0 w 41"/>
                    <a:gd name="T5" fmla="*/ 0 h 32"/>
                    <a:gd name="T6" fmla="*/ 41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41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auto">
                <a:xfrm>
                  <a:off x="1732" y="1726"/>
                  <a:ext cx="41" cy="32"/>
                </a:xfrm>
                <a:custGeom>
                  <a:avLst/>
                  <a:gdLst>
                    <a:gd name="T0" fmla="*/ 41 w 41"/>
                    <a:gd name="T1" fmla="*/ 16 h 32"/>
                    <a:gd name="T2" fmla="*/ 0 w 41"/>
                    <a:gd name="T3" fmla="*/ 32 h 32"/>
                    <a:gd name="T4" fmla="*/ 0 w 41"/>
                    <a:gd name="T5" fmla="*/ 0 h 32"/>
                    <a:gd name="T6" fmla="*/ 41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41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auto">
                <a:xfrm>
                  <a:off x="1974" y="1927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auto">
                <a:xfrm>
                  <a:off x="1974" y="1927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auto">
                <a:xfrm>
                  <a:off x="2133" y="2127"/>
                  <a:ext cx="41" cy="31"/>
                </a:xfrm>
                <a:custGeom>
                  <a:avLst/>
                  <a:gdLst>
                    <a:gd name="T0" fmla="*/ 41 w 41"/>
                    <a:gd name="T1" fmla="*/ 15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5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auto">
                <a:xfrm>
                  <a:off x="2133" y="2127"/>
                  <a:ext cx="41" cy="31"/>
                </a:xfrm>
                <a:custGeom>
                  <a:avLst/>
                  <a:gdLst>
                    <a:gd name="T0" fmla="*/ 41 w 41"/>
                    <a:gd name="T1" fmla="*/ 15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5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78" name="Rectangle 677"/>
                <p:cNvSpPr>
                  <a:spLocks noChangeArrowheads="1"/>
                </p:cNvSpPr>
                <p:nvPr/>
              </p:nvSpPr>
              <p:spPr bwMode="auto">
                <a:xfrm>
                  <a:off x="1497" y="2157"/>
                  <a:ext cx="472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Strategic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79" name="Rectangle 678"/>
                <p:cNvSpPr>
                  <a:spLocks noChangeArrowheads="1"/>
                </p:cNvSpPr>
                <p:nvPr/>
              </p:nvSpPr>
              <p:spPr bwMode="auto">
                <a:xfrm>
                  <a:off x="2322" y="1781"/>
                  <a:ext cx="666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Documented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0" name="Rectangle 679"/>
                <p:cNvSpPr>
                  <a:spLocks noChangeArrowheads="1"/>
                </p:cNvSpPr>
                <p:nvPr/>
              </p:nvSpPr>
              <p:spPr bwMode="auto">
                <a:xfrm>
                  <a:off x="1151" y="1788"/>
                  <a:ext cx="508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1300" dirty="0" smtClean="0">
                      <a:solidFill>
                        <a:srgbClr val="000000"/>
                      </a:solidFill>
                      <a:latin typeface="Verdana" pitchFamily="34" charset="0"/>
                      <a:cs typeface="Arial" pitchFamily="34" charset="0"/>
                    </a:rPr>
                    <a:t>Collective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3" name="Rectangle 682"/>
                <p:cNvSpPr>
                  <a:spLocks noChangeArrowheads="1"/>
                </p:cNvSpPr>
                <p:nvPr/>
              </p:nvSpPr>
              <p:spPr bwMode="auto">
                <a:xfrm>
                  <a:off x="1213" y="1181"/>
                  <a:ext cx="845" cy="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84" name="Rectangle 683"/>
                <p:cNvSpPr>
                  <a:spLocks noChangeArrowheads="1"/>
                </p:cNvSpPr>
                <p:nvPr/>
              </p:nvSpPr>
              <p:spPr bwMode="auto">
                <a:xfrm>
                  <a:off x="1213" y="1186"/>
                  <a:ext cx="845" cy="5"/>
                </a:xfrm>
                <a:prstGeom prst="rect">
                  <a:avLst/>
                </a:prstGeom>
                <a:solidFill>
                  <a:srgbClr val="FD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85" name="Rectangle 684"/>
                <p:cNvSpPr>
                  <a:spLocks noChangeArrowheads="1"/>
                </p:cNvSpPr>
                <p:nvPr/>
              </p:nvSpPr>
              <p:spPr bwMode="auto">
                <a:xfrm>
                  <a:off x="1213" y="1191"/>
                  <a:ext cx="845" cy="4"/>
                </a:xfrm>
                <a:prstGeom prst="rect">
                  <a:avLst/>
                </a:prstGeom>
                <a:solidFill>
                  <a:srgbClr val="FCFD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86" name="Rectangle 685"/>
                <p:cNvSpPr>
                  <a:spLocks noChangeArrowheads="1"/>
                </p:cNvSpPr>
                <p:nvPr/>
              </p:nvSpPr>
              <p:spPr bwMode="auto">
                <a:xfrm>
                  <a:off x="1213" y="1195"/>
                  <a:ext cx="845" cy="6"/>
                </a:xfrm>
                <a:prstGeom prst="rect">
                  <a:avLst/>
                </a:prstGeom>
                <a:solidFill>
                  <a:srgbClr val="FAFC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87" name="Rectangle 686"/>
                <p:cNvSpPr>
                  <a:spLocks noChangeArrowheads="1"/>
                </p:cNvSpPr>
                <p:nvPr/>
              </p:nvSpPr>
              <p:spPr bwMode="auto">
                <a:xfrm>
                  <a:off x="1213" y="1201"/>
                  <a:ext cx="845" cy="4"/>
                </a:xfrm>
                <a:prstGeom prst="rect">
                  <a:avLst/>
                </a:prstGeom>
                <a:solidFill>
                  <a:srgbClr val="F8FB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88" name="Rectangle 687"/>
                <p:cNvSpPr>
                  <a:spLocks noChangeArrowheads="1"/>
                </p:cNvSpPr>
                <p:nvPr/>
              </p:nvSpPr>
              <p:spPr bwMode="auto">
                <a:xfrm>
                  <a:off x="1213" y="1205"/>
                  <a:ext cx="845" cy="4"/>
                </a:xfrm>
                <a:prstGeom prst="rect">
                  <a:avLst/>
                </a:prstGeom>
                <a:solidFill>
                  <a:srgbClr val="F7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89" name="Rectangle 688"/>
                <p:cNvSpPr>
                  <a:spLocks noChangeArrowheads="1"/>
                </p:cNvSpPr>
                <p:nvPr/>
              </p:nvSpPr>
              <p:spPr bwMode="auto">
                <a:xfrm>
                  <a:off x="1213" y="1209"/>
                  <a:ext cx="845" cy="6"/>
                </a:xfrm>
                <a:prstGeom prst="rect">
                  <a:avLst/>
                </a:prstGeom>
                <a:solidFill>
                  <a:srgbClr val="F5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0" name="Rectangle 689"/>
                <p:cNvSpPr>
                  <a:spLocks noChangeArrowheads="1"/>
                </p:cNvSpPr>
                <p:nvPr/>
              </p:nvSpPr>
              <p:spPr bwMode="auto">
                <a:xfrm>
                  <a:off x="1213" y="1215"/>
                  <a:ext cx="845" cy="3"/>
                </a:xfrm>
                <a:prstGeom prst="rect">
                  <a:avLst/>
                </a:prstGeom>
                <a:solidFill>
                  <a:srgbClr val="F4F8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1" name="Rectangle 690"/>
                <p:cNvSpPr>
                  <a:spLocks noChangeArrowheads="1"/>
                </p:cNvSpPr>
                <p:nvPr/>
              </p:nvSpPr>
              <p:spPr bwMode="auto">
                <a:xfrm>
                  <a:off x="1213" y="1218"/>
                  <a:ext cx="845" cy="5"/>
                </a:xfrm>
                <a:prstGeom prst="rect">
                  <a:avLst/>
                </a:prstGeom>
                <a:solidFill>
                  <a:srgbClr val="F2F7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2" name="Rectangle 691"/>
                <p:cNvSpPr>
                  <a:spLocks noChangeArrowheads="1"/>
                </p:cNvSpPr>
                <p:nvPr/>
              </p:nvSpPr>
              <p:spPr bwMode="auto">
                <a:xfrm>
                  <a:off x="1213" y="1223"/>
                  <a:ext cx="845" cy="4"/>
                </a:xfrm>
                <a:prstGeom prst="rect">
                  <a:avLst/>
                </a:prstGeom>
                <a:solidFill>
                  <a:srgbClr val="F1F6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3" name="Rectangle 692"/>
                <p:cNvSpPr>
                  <a:spLocks noChangeArrowheads="1"/>
                </p:cNvSpPr>
                <p:nvPr/>
              </p:nvSpPr>
              <p:spPr bwMode="auto">
                <a:xfrm>
                  <a:off x="1213" y="1227"/>
                  <a:ext cx="845" cy="5"/>
                </a:xfrm>
                <a:prstGeom prst="rect">
                  <a:avLst/>
                </a:prstGeom>
                <a:solidFill>
                  <a:srgbClr val="EFF5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4" name="Rectangle 693"/>
                <p:cNvSpPr>
                  <a:spLocks noChangeArrowheads="1"/>
                </p:cNvSpPr>
                <p:nvPr/>
              </p:nvSpPr>
              <p:spPr bwMode="auto">
                <a:xfrm>
                  <a:off x="1213" y="1232"/>
                  <a:ext cx="845" cy="7"/>
                </a:xfrm>
                <a:prstGeom prst="rect">
                  <a:avLst/>
                </a:prstGeom>
                <a:solidFill>
                  <a:srgbClr val="ED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5" name="Rectangle 694"/>
                <p:cNvSpPr>
                  <a:spLocks noChangeArrowheads="1"/>
                </p:cNvSpPr>
                <p:nvPr/>
              </p:nvSpPr>
              <p:spPr bwMode="auto">
                <a:xfrm>
                  <a:off x="1213" y="1239"/>
                  <a:ext cx="845" cy="5"/>
                </a:xfrm>
                <a:prstGeom prst="rect">
                  <a:avLst/>
                </a:prstGeom>
                <a:solidFill>
                  <a:srgbClr val="EBF3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6" name="Rectangle 695"/>
                <p:cNvSpPr>
                  <a:spLocks noChangeArrowheads="1"/>
                </p:cNvSpPr>
                <p:nvPr/>
              </p:nvSpPr>
              <p:spPr bwMode="auto">
                <a:xfrm>
                  <a:off x="1213" y="1244"/>
                  <a:ext cx="845" cy="5"/>
                </a:xfrm>
                <a:prstGeom prst="rect">
                  <a:avLst/>
                </a:prstGeom>
                <a:solidFill>
                  <a:srgbClr val="EAF2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7" name="Rectangle 696"/>
                <p:cNvSpPr>
                  <a:spLocks noChangeArrowheads="1"/>
                </p:cNvSpPr>
                <p:nvPr/>
              </p:nvSpPr>
              <p:spPr bwMode="auto">
                <a:xfrm>
                  <a:off x="1213" y="1249"/>
                  <a:ext cx="845" cy="5"/>
                </a:xfrm>
                <a:prstGeom prst="rect">
                  <a:avLst/>
                </a:prstGeom>
                <a:solidFill>
                  <a:srgbClr val="E8F1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8" name="Rectangle 697"/>
                <p:cNvSpPr>
                  <a:spLocks noChangeArrowheads="1"/>
                </p:cNvSpPr>
                <p:nvPr/>
              </p:nvSpPr>
              <p:spPr bwMode="auto">
                <a:xfrm>
                  <a:off x="1213" y="1254"/>
                  <a:ext cx="845" cy="5"/>
                </a:xfrm>
                <a:prstGeom prst="rect">
                  <a:avLst/>
                </a:prstGeom>
                <a:solidFill>
                  <a:srgbClr val="E7EF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99" name="Rectangle 698"/>
                <p:cNvSpPr>
                  <a:spLocks noChangeArrowheads="1"/>
                </p:cNvSpPr>
                <p:nvPr/>
              </p:nvSpPr>
              <p:spPr bwMode="auto">
                <a:xfrm>
                  <a:off x="1213" y="1259"/>
                  <a:ext cx="845" cy="3"/>
                </a:xfrm>
                <a:prstGeom prst="rect">
                  <a:avLst/>
                </a:prstGeom>
                <a:solidFill>
                  <a:srgbClr val="E6EE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0" name="Rectangle 699"/>
                <p:cNvSpPr>
                  <a:spLocks noChangeArrowheads="1"/>
                </p:cNvSpPr>
                <p:nvPr/>
              </p:nvSpPr>
              <p:spPr bwMode="auto">
                <a:xfrm>
                  <a:off x="1213" y="1262"/>
                  <a:ext cx="845" cy="6"/>
                </a:xfrm>
                <a:prstGeom prst="rect">
                  <a:avLst/>
                </a:prstGeom>
                <a:solidFill>
                  <a:srgbClr val="E4EE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1" name="Rectangle 700"/>
                <p:cNvSpPr>
                  <a:spLocks noChangeArrowheads="1"/>
                </p:cNvSpPr>
                <p:nvPr/>
              </p:nvSpPr>
              <p:spPr bwMode="auto">
                <a:xfrm>
                  <a:off x="1213" y="1268"/>
                  <a:ext cx="845" cy="6"/>
                </a:xfrm>
                <a:prstGeom prst="rect">
                  <a:avLst/>
                </a:prstGeom>
                <a:solidFill>
                  <a:srgbClr val="E2EDE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2" name="Rectangle 701"/>
                <p:cNvSpPr>
                  <a:spLocks noChangeArrowheads="1"/>
                </p:cNvSpPr>
                <p:nvPr/>
              </p:nvSpPr>
              <p:spPr bwMode="auto">
                <a:xfrm>
                  <a:off x="1213" y="1274"/>
                  <a:ext cx="845" cy="6"/>
                </a:xfrm>
                <a:prstGeom prst="rect">
                  <a:avLst/>
                </a:prstGeom>
                <a:solidFill>
                  <a:srgbClr val="E0EB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3" name="Rectangle 702"/>
                <p:cNvSpPr>
                  <a:spLocks noChangeArrowheads="1"/>
                </p:cNvSpPr>
                <p:nvPr/>
              </p:nvSpPr>
              <p:spPr bwMode="auto">
                <a:xfrm>
                  <a:off x="1213" y="1280"/>
                  <a:ext cx="845" cy="6"/>
                </a:xfrm>
                <a:prstGeom prst="rect">
                  <a:avLst/>
                </a:prstGeom>
                <a:solidFill>
                  <a:srgbClr val="DEEA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4" name="Rectangle 703"/>
                <p:cNvSpPr>
                  <a:spLocks noChangeArrowheads="1"/>
                </p:cNvSpPr>
                <p:nvPr/>
              </p:nvSpPr>
              <p:spPr bwMode="auto">
                <a:xfrm>
                  <a:off x="1213" y="1286"/>
                  <a:ext cx="845" cy="6"/>
                </a:xfrm>
                <a:prstGeom prst="rect">
                  <a:avLst/>
                </a:prstGeom>
                <a:solidFill>
                  <a:srgbClr val="DC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5" name="Rectangle 704"/>
                <p:cNvSpPr>
                  <a:spLocks noChangeArrowheads="1"/>
                </p:cNvSpPr>
                <p:nvPr/>
              </p:nvSpPr>
              <p:spPr bwMode="auto">
                <a:xfrm>
                  <a:off x="1213" y="1292"/>
                  <a:ext cx="845" cy="5"/>
                </a:xfrm>
                <a:prstGeom prst="rect">
                  <a:avLst/>
                </a:prstGeom>
                <a:solidFill>
                  <a:srgbClr val="DAE8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6" name="Rectangle 705"/>
                <p:cNvSpPr>
                  <a:spLocks noChangeArrowheads="1"/>
                </p:cNvSpPr>
                <p:nvPr/>
              </p:nvSpPr>
              <p:spPr bwMode="auto">
                <a:xfrm>
                  <a:off x="1213" y="1297"/>
                  <a:ext cx="845" cy="4"/>
                </a:xfrm>
                <a:prstGeom prst="rect">
                  <a:avLst/>
                </a:prstGeom>
                <a:solidFill>
                  <a:srgbClr val="D9E7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7" name="Rectangle 706"/>
                <p:cNvSpPr>
                  <a:spLocks noChangeArrowheads="1"/>
                </p:cNvSpPr>
                <p:nvPr/>
              </p:nvSpPr>
              <p:spPr bwMode="auto">
                <a:xfrm>
                  <a:off x="1213" y="1301"/>
                  <a:ext cx="845" cy="6"/>
                </a:xfrm>
                <a:prstGeom prst="rect">
                  <a:avLst/>
                </a:prstGeom>
                <a:solidFill>
                  <a:srgbClr val="D7E6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8" name="Rectangle 707"/>
                <p:cNvSpPr>
                  <a:spLocks noChangeArrowheads="1"/>
                </p:cNvSpPr>
                <p:nvPr/>
              </p:nvSpPr>
              <p:spPr bwMode="auto">
                <a:xfrm>
                  <a:off x="1213" y="1307"/>
                  <a:ext cx="845" cy="4"/>
                </a:xfrm>
                <a:prstGeom prst="rect">
                  <a:avLst/>
                </a:prstGeom>
                <a:solidFill>
                  <a:srgbClr val="D5E5D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09" name="Rectangle 708"/>
                <p:cNvSpPr>
                  <a:spLocks noChangeArrowheads="1"/>
                </p:cNvSpPr>
                <p:nvPr/>
              </p:nvSpPr>
              <p:spPr bwMode="auto">
                <a:xfrm>
                  <a:off x="1213" y="1311"/>
                  <a:ext cx="845" cy="4"/>
                </a:xfrm>
                <a:prstGeom prst="rect">
                  <a:avLst/>
                </a:prstGeom>
                <a:solidFill>
                  <a:srgbClr val="D4E3D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10" name="Rectangle 709"/>
                <p:cNvSpPr>
                  <a:spLocks noChangeArrowheads="1"/>
                </p:cNvSpPr>
                <p:nvPr/>
              </p:nvSpPr>
              <p:spPr bwMode="auto">
                <a:xfrm>
                  <a:off x="1213" y="1315"/>
                  <a:ext cx="845" cy="6"/>
                </a:xfrm>
                <a:prstGeom prst="rect">
                  <a:avLst/>
                </a:prstGeom>
                <a:solidFill>
                  <a:srgbClr val="D2E3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11" name="Rectangle 710"/>
                <p:cNvSpPr>
                  <a:spLocks noChangeArrowheads="1"/>
                </p:cNvSpPr>
                <p:nvPr/>
              </p:nvSpPr>
              <p:spPr bwMode="auto">
                <a:xfrm>
                  <a:off x="1213" y="1321"/>
                  <a:ext cx="845" cy="3"/>
                </a:xfrm>
                <a:prstGeom prst="rect">
                  <a:avLst/>
                </a:prstGeom>
                <a:solidFill>
                  <a:srgbClr val="D1E2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12" name="Rectangle 711"/>
                <p:cNvSpPr>
                  <a:spLocks noChangeArrowheads="1"/>
                </p:cNvSpPr>
                <p:nvPr/>
              </p:nvSpPr>
              <p:spPr bwMode="auto">
                <a:xfrm>
                  <a:off x="1213" y="1324"/>
                  <a:ext cx="845" cy="5"/>
                </a:xfrm>
                <a:prstGeom prst="rect">
                  <a:avLst/>
                </a:prstGeom>
                <a:solidFill>
                  <a:srgbClr val="CFE1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13" name="Rectangle 712"/>
                <p:cNvSpPr>
                  <a:spLocks noChangeArrowheads="1"/>
                </p:cNvSpPr>
                <p:nvPr/>
              </p:nvSpPr>
              <p:spPr bwMode="auto">
                <a:xfrm>
                  <a:off x="1213" y="1329"/>
                  <a:ext cx="845" cy="4"/>
                </a:xfrm>
                <a:prstGeom prst="rect">
                  <a:avLst/>
                </a:prstGeom>
                <a:solidFill>
                  <a:srgbClr val="CEE0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14" name="Rectangle 713"/>
                <p:cNvSpPr>
                  <a:spLocks noChangeArrowheads="1"/>
                </p:cNvSpPr>
                <p:nvPr/>
              </p:nvSpPr>
              <p:spPr bwMode="auto">
                <a:xfrm>
                  <a:off x="1213" y="1333"/>
                  <a:ext cx="845" cy="5"/>
                </a:xfrm>
                <a:prstGeom prst="rect">
                  <a:avLst/>
                </a:prstGeom>
                <a:solidFill>
                  <a:srgbClr val="CCDF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15" name="Rectangle 714"/>
                <p:cNvSpPr>
                  <a:spLocks noChangeArrowheads="1"/>
                </p:cNvSpPr>
                <p:nvPr/>
              </p:nvSpPr>
              <p:spPr bwMode="auto">
                <a:xfrm>
                  <a:off x="1213" y="1338"/>
                  <a:ext cx="845" cy="7"/>
                </a:xfrm>
                <a:prstGeom prst="rect">
                  <a:avLst/>
                </a:prstGeom>
                <a:solidFill>
                  <a:srgbClr val="CADE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16" name="Rectangle 715"/>
                <p:cNvSpPr>
                  <a:spLocks noChangeArrowheads="1"/>
                </p:cNvSpPr>
                <p:nvPr/>
              </p:nvSpPr>
              <p:spPr bwMode="auto">
                <a:xfrm>
                  <a:off x="1213" y="1345"/>
                  <a:ext cx="845" cy="5"/>
                </a:xfrm>
                <a:prstGeom prst="rect">
                  <a:avLst/>
                </a:prstGeom>
                <a:solidFill>
                  <a:srgbClr val="C8DD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17" name="Rectangle 716"/>
                <p:cNvSpPr>
                  <a:spLocks noChangeArrowheads="1"/>
                </p:cNvSpPr>
                <p:nvPr/>
              </p:nvSpPr>
              <p:spPr bwMode="auto">
                <a:xfrm>
                  <a:off x="1213" y="1350"/>
                  <a:ext cx="845" cy="3"/>
                </a:xfrm>
                <a:prstGeom prst="rect">
                  <a:avLst/>
                </a:prstGeom>
                <a:solidFill>
                  <a:srgbClr val="C7DC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18" name="Rectangle 717"/>
                <p:cNvSpPr>
                  <a:spLocks noChangeArrowheads="1"/>
                </p:cNvSpPr>
                <p:nvPr/>
              </p:nvSpPr>
              <p:spPr bwMode="auto">
                <a:xfrm>
                  <a:off x="1213" y="1353"/>
                  <a:ext cx="845" cy="6"/>
                </a:xfrm>
                <a:prstGeom prst="rect">
                  <a:avLst/>
                </a:prstGeom>
                <a:solidFill>
                  <a:srgbClr val="C5DB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20" name="Rectangle 719"/>
                <p:cNvSpPr>
                  <a:spLocks noChangeArrowheads="1"/>
                </p:cNvSpPr>
                <p:nvPr/>
              </p:nvSpPr>
              <p:spPr bwMode="auto">
                <a:xfrm>
                  <a:off x="1213" y="1365"/>
                  <a:ext cx="845" cy="3"/>
                </a:xfrm>
                <a:prstGeom prst="rect">
                  <a:avLst/>
                </a:prstGeom>
                <a:solidFill>
                  <a:srgbClr val="C2D8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22" name="Rectangle 721"/>
                <p:cNvSpPr>
                  <a:spLocks noChangeArrowheads="1"/>
                </p:cNvSpPr>
                <p:nvPr/>
              </p:nvSpPr>
              <p:spPr bwMode="auto">
                <a:xfrm>
                  <a:off x="1213" y="1375"/>
                  <a:ext cx="845" cy="5"/>
                </a:xfrm>
                <a:prstGeom prst="rect">
                  <a:avLst/>
                </a:prstGeom>
                <a:solidFill>
                  <a:srgbClr val="BED6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23" name="Rectangle 722"/>
                <p:cNvSpPr>
                  <a:spLocks noChangeArrowheads="1"/>
                </p:cNvSpPr>
                <p:nvPr/>
              </p:nvSpPr>
              <p:spPr bwMode="auto">
                <a:xfrm>
                  <a:off x="949" y="1394"/>
                  <a:ext cx="845" cy="5"/>
                </a:xfrm>
                <a:prstGeom prst="rect">
                  <a:avLst/>
                </a:prstGeom>
                <a:solidFill>
                  <a:srgbClr val="BDD5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24" name="Rectangle 723"/>
                <p:cNvSpPr>
                  <a:spLocks noChangeArrowheads="1"/>
                </p:cNvSpPr>
                <p:nvPr/>
              </p:nvSpPr>
              <p:spPr bwMode="auto">
                <a:xfrm>
                  <a:off x="1213" y="1385"/>
                  <a:ext cx="845" cy="6"/>
                </a:xfrm>
                <a:prstGeom prst="rect">
                  <a:avLst/>
                </a:prstGeom>
                <a:solidFill>
                  <a:srgbClr val="BBD4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25" name="Rectangle 724"/>
                <p:cNvSpPr>
                  <a:spLocks noChangeArrowheads="1"/>
                </p:cNvSpPr>
                <p:nvPr/>
              </p:nvSpPr>
              <p:spPr bwMode="auto">
                <a:xfrm>
                  <a:off x="1213" y="1391"/>
                  <a:ext cx="845" cy="4"/>
                </a:xfrm>
                <a:prstGeom prst="rect">
                  <a:avLst/>
                </a:prstGeom>
                <a:solidFill>
                  <a:srgbClr val="BA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26" name="Rectangle 725"/>
                <p:cNvSpPr>
                  <a:spLocks noChangeArrowheads="1"/>
                </p:cNvSpPr>
                <p:nvPr/>
              </p:nvSpPr>
              <p:spPr bwMode="auto">
                <a:xfrm>
                  <a:off x="1213" y="1395"/>
                  <a:ext cx="845" cy="4"/>
                </a:xfrm>
                <a:prstGeom prst="rect">
                  <a:avLst/>
                </a:prstGeom>
                <a:solidFill>
                  <a:srgbClr val="B8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27" name="Rectangle 726"/>
                <p:cNvSpPr>
                  <a:spLocks noChangeArrowheads="1"/>
                </p:cNvSpPr>
                <p:nvPr/>
              </p:nvSpPr>
              <p:spPr bwMode="auto">
                <a:xfrm>
                  <a:off x="1213" y="1399"/>
                  <a:ext cx="845" cy="5"/>
                </a:xfrm>
                <a:prstGeom prst="rect">
                  <a:avLst/>
                </a:prstGeom>
                <a:solidFill>
                  <a:srgbClr val="B7D2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28" name="Rectangle 727"/>
                <p:cNvSpPr>
                  <a:spLocks noChangeArrowheads="1"/>
                </p:cNvSpPr>
                <p:nvPr/>
              </p:nvSpPr>
              <p:spPr bwMode="auto">
                <a:xfrm>
                  <a:off x="1213" y="1404"/>
                  <a:ext cx="845" cy="6"/>
                </a:xfrm>
                <a:prstGeom prst="rect">
                  <a:avLst/>
                </a:prstGeom>
                <a:solidFill>
                  <a:srgbClr val="B5D0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29" name="Rectangle 728"/>
                <p:cNvSpPr>
                  <a:spLocks noChangeArrowheads="1"/>
                </p:cNvSpPr>
                <p:nvPr/>
              </p:nvSpPr>
              <p:spPr bwMode="auto">
                <a:xfrm>
                  <a:off x="1213" y="1410"/>
                  <a:ext cx="845" cy="4"/>
                </a:xfrm>
                <a:prstGeom prst="rect">
                  <a:avLst/>
                </a:prstGeom>
                <a:solidFill>
                  <a:srgbClr val="B3CF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0" name="Rectangle 729"/>
                <p:cNvSpPr>
                  <a:spLocks noChangeArrowheads="1"/>
                </p:cNvSpPr>
                <p:nvPr/>
              </p:nvSpPr>
              <p:spPr bwMode="auto">
                <a:xfrm>
                  <a:off x="1213" y="1414"/>
                  <a:ext cx="845" cy="4"/>
                </a:xfrm>
                <a:prstGeom prst="rect">
                  <a:avLst/>
                </a:prstGeom>
                <a:solidFill>
                  <a:srgbClr val="B2CE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1" name="Rectangle 730"/>
                <p:cNvSpPr>
                  <a:spLocks noChangeArrowheads="1"/>
                </p:cNvSpPr>
                <p:nvPr/>
              </p:nvSpPr>
              <p:spPr bwMode="auto">
                <a:xfrm>
                  <a:off x="1213" y="1418"/>
                  <a:ext cx="845" cy="6"/>
                </a:xfrm>
                <a:prstGeom prst="rect">
                  <a:avLst/>
                </a:prstGeom>
                <a:solidFill>
                  <a:srgbClr val="B0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2" name="Rectangle 731"/>
                <p:cNvSpPr>
                  <a:spLocks noChangeArrowheads="1"/>
                </p:cNvSpPr>
                <p:nvPr/>
              </p:nvSpPr>
              <p:spPr bwMode="auto">
                <a:xfrm>
                  <a:off x="1213" y="1424"/>
                  <a:ext cx="845" cy="6"/>
                </a:xfrm>
                <a:prstGeom prst="rect">
                  <a:avLst/>
                </a:prstGeom>
                <a:solidFill>
                  <a:srgbClr val="AECC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3" name="Rectangle 732"/>
                <p:cNvSpPr>
                  <a:spLocks noChangeArrowheads="1"/>
                </p:cNvSpPr>
                <p:nvPr/>
              </p:nvSpPr>
              <p:spPr bwMode="auto">
                <a:xfrm>
                  <a:off x="1213" y="1430"/>
                  <a:ext cx="845" cy="5"/>
                </a:xfrm>
                <a:prstGeom prst="rect">
                  <a:avLst/>
                </a:prstGeom>
                <a:solidFill>
                  <a:srgbClr val="AC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4" name="Rectangle 733"/>
                <p:cNvSpPr>
                  <a:spLocks noChangeArrowheads="1"/>
                </p:cNvSpPr>
                <p:nvPr/>
              </p:nvSpPr>
              <p:spPr bwMode="auto">
                <a:xfrm>
                  <a:off x="1213" y="1435"/>
                  <a:ext cx="845" cy="4"/>
                </a:xfrm>
                <a:prstGeom prst="rect">
                  <a:avLst/>
                </a:prstGeom>
                <a:solidFill>
                  <a:srgbClr val="AB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5" name="Rectangle 734"/>
                <p:cNvSpPr>
                  <a:spLocks noChangeArrowheads="1"/>
                </p:cNvSpPr>
                <p:nvPr/>
              </p:nvSpPr>
              <p:spPr bwMode="auto">
                <a:xfrm>
                  <a:off x="1213" y="1439"/>
                  <a:ext cx="845" cy="5"/>
                </a:xfrm>
                <a:prstGeom prst="rect">
                  <a:avLst/>
                </a:prstGeom>
                <a:solidFill>
                  <a:srgbClr val="A9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6" name="Rectangle 735"/>
                <p:cNvSpPr>
                  <a:spLocks noChangeArrowheads="1"/>
                </p:cNvSpPr>
                <p:nvPr/>
              </p:nvSpPr>
              <p:spPr bwMode="auto">
                <a:xfrm>
                  <a:off x="1213" y="1444"/>
                  <a:ext cx="845" cy="7"/>
                </a:xfrm>
                <a:prstGeom prst="rect">
                  <a:avLst/>
                </a:prstGeom>
                <a:solidFill>
                  <a:srgbClr val="A7C7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7" name="Rectangle 736"/>
                <p:cNvSpPr>
                  <a:spLocks noChangeArrowheads="1"/>
                </p:cNvSpPr>
                <p:nvPr/>
              </p:nvSpPr>
              <p:spPr bwMode="auto">
                <a:xfrm>
                  <a:off x="1213" y="1451"/>
                  <a:ext cx="845" cy="5"/>
                </a:xfrm>
                <a:prstGeom prst="rect">
                  <a:avLst/>
                </a:prstGeom>
                <a:solidFill>
                  <a:srgbClr val="A5C6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8" name="Rectangle 737"/>
                <p:cNvSpPr>
                  <a:spLocks noChangeArrowheads="1"/>
                </p:cNvSpPr>
                <p:nvPr/>
              </p:nvSpPr>
              <p:spPr bwMode="auto">
                <a:xfrm>
                  <a:off x="1213" y="1456"/>
                  <a:ext cx="845" cy="3"/>
                </a:xfrm>
                <a:prstGeom prst="rect">
                  <a:avLst/>
                </a:prstGeom>
                <a:solidFill>
                  <a:srgbClr val="A4C5B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39" name="Rectangle 738"/>
                <p:cNvSpPr>
                  <a:spLocks noChangeArrowheads="1"/>
                </p:cNvSpPr>
                <p:nvPr/>
              </p:nvSpPr>
              <p:spPr bwMode="auto">
                <a:xfrm>
                  <a:off x="1213" y="1459"/>
                  <a:ext cx="845" cy="6"/>
                </a:xfrm>
                <a:prstGeom prst="rect">
                  <a:avLst/>
                </a:prstGeom>
                <a:solidFill>
                  <a:srgbClr val="A2C4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0" name="Rectangle 739"/>
                <p:cNvSpPr>
                  <a:spLocks noChangeArrowheads="1"/>
                </p:cNvSpPr>
                <p:nvPr/>
              </p:nvSpPr>
              <p:spPr bwMode="auto">
                <a:xfrm>
                  <a:off x="1213" y="1465"/>
                  <a:ext cx="845" cy="6"/>
                </a:xfrm>
                <a:prstGeom prst="rect">
                  <a:avLst/>
                </a:prstGeom>
                <a:solidFill>
                  <a:srgbClr val="A0C3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1" name="Rectangle 740"/>
                <p:cNvSpPr>
                  <a:spLocks noChangeArrowheads="1"/>
                </p:cNvSpPr>
                <p:nvPr/>
              </p:nvSpPr>
              <p:spPr bwMode="auto">
                <a:xfrm>
                  <a:off x="1213" y="1471"/>
                  <a:ext cx="845" cy="3"/>
                </a:xfrm>
                <a:prstGeom prst="rect">
                  <a:avLst/>
                </a:prstGeom>
                <a:solidFill>
                  <a:srgbClr val="9FC2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2" name="Rectangle 741"/>
                <p:cNvSpPr>
                  <a:spLocks noChangeArrowheads="1"/>
                </p:cNvSpPr>
                <p:nvPr/>
              </p:nvSpPr>
              <p:spPr bwMode="auto">
                <a:xfrm>
                  <a:off x="1213" y="1474"/>
                  <a:ext cx="845" cy="5"/>
                </a:xfrm>
                <a:prstGeom prst="rect">
                  <a:avLst/>
                </a:prstGeom>
                <a:solidFill>
                  <a:srgbClr val="9DC2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3" name="Rectangle 742"/>
                <p:cNvSpPr>
                  <a:spLocks noChangeArrowheads="1"/>
                </p:cNvSpPr>
                <p:nvPr/>
              </p:nvSpPr>
              <p:spPr bwMode="auto">
                <a:xfrm>
                  <a:off x="1213" y="1479"/>
                  <a:ext cx="845" cy="4"/>
                </a:xfrm>
                <a:prstGeom prst="rect">
                  <a:avLst/>
                </a:prstGeom>
                <a:solidFill>
                  <a:srgbClr val="9CC0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4" name="Rectangle 743"/>
                <p:cNvSpPr>
                  <a:spLocks noChangeArrowheads="1"/>
                </p:cNvSpPr>
                <p:nvPr/>
              </p:nvSpPr>
              <p:spPr bwMode="auto">
                <a:xfrm>
                  <a:off x="1213" y="1483"/>
                  <a:ext cx="845" cy="5"/>
                </a:xfrm>
                <a:prstGeom prst="rect">
                  <a:avLst/>
                </a:prstGeom>
                <a:solidFill>
                  <a:srgbClr val="9AC0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5" name="Rectangle 744"/>
                <p:cNvSpPr>
                  <a:spLocks noChangeArrowheads="1"/>
                </p:cNvSpPr>
                <p:nvPr/>
              </p:nvSpPr>
              <p:spPr bwMode="auto">
                <a:xfrm>
                  <a:off x="1213" y="1488"/>
                  <a:ext cx="845" cy="4"/>
                </a:xfrm>
                <a:prstGeom prst="rect">
                  <a:avLst/>
                </a:prstGeom>
                <a:solidFill>
                  <a:srgbClr val="99BE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6" name="Rectangle 745"/>
                <p:cNvSpPr>
                  <a:spLocks noChangeArrowheads="1"/>
                </p:cNvSpPr>
                <p:nvPr/>
              </p:nvSpPr>
              <p:spPr bwMode="auto">
                <a:xfrm>
                  <a:off x="1213" y="1492"/>
                  <a:ext cx="845" cy="5"/>
                </a:xfrm>
                <a:prstGeom prst="rect">
                  <a:avLst/>
                </a:prstGeom>
                <a:solidFill>
                  <a:srgbClr val="97BE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7" name="Rectangle 746"/>
                <p:cNvSpPr>
                  <a:spLocks noChangeArrowheads="1"/>
                </p:cNvSpPr>
                <p:nvPr/>
              </p:nvSpPr>
              <p:spPr bwMode="auto">
                <a:xfrm>
                  <a:off x="1213" y="1497"/>
                  <a:ext cx="845" cy="4"/>
                </a:xfrm>
                <a:prstGeom prst="rect">
                  <a:avLst/>
                </a:prstGeom>
                <a:solidFill>
                  <a:srgbClr val="96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8" name="Rectangle 747"/>
                <p:cNvSpPr>
                  <a:spLocks noChangeArrowheads="1"/>
                </p:cNvSpPr>
                <p:nvPr/>
              </p:nvSpPr>
              <p:spPr bwMode="auto">
                <a:xfrm>
                  <a:off x="1213" y="1501"/>
                  <a:ext cx="845" cy="4"/>
                </a:xfrm>
                <a:prstGeom prst="rect">
                  <a:avLst/>
                </a:prstGeom>
                <a:solidFill>
                  <a:srgbClr val="94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9" name="Rectangle 748"/>
                <p:cNvSpPr>
                  <a:spLocks noChangeArrowheads="1"/>
                </p:cNvSpPr>
                <p:nvPr/>
              </p:nvSpPr>
              <p:spPr bwMode="auto">
                <a:xfrm>
                  <a:off x="1213" y="1505"/>
                  <a:ext cx="845" cy="5"/>
                </a:xfrm>
                <a:prstGeom prst="rect">
                  <a:avLst/>
                </a:prstGeom>
                <a:solidFill>
                  <a:srgbClr val="93BB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0" name="Rectangle 749"/>
                <p:cNvSpPr>
                  <a:spLocks noChangeArrowheads="1"/>
                </p:cNvSpPr>
                <p:nvPr/>
              </p:nvSpPr>
              <p:spPr bwMode="auto">
                <a:xfrm>
                  <a:off x="1213" y="1510"/>
                  <a:ext cx="845" cy="6"/>
                </a:xfrm>
                <a:prstGeom prst="rect">
                  <a:avLst/>
                </a:prstGeom>
                <a:solidFill>
                  <a:srgbClr val="91BA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1" name="Rectangle 750"/>
                <p:cNvSpPr>
                  <a:spLocks noChangeArrowheads="1"/>
                </p:cNvSpPr>
                <p:nvPr/>
              </p:nvSpPr>
              <p:spPr bwMode="auto">
                <a:xfrm>
                  <a:off x="1213" y="1516"/>
                  <a:ext cx="845" cy="4"/>
                </a:xfrm>
                <a:prstGeom prst="rect">
                  <a:avLst/>
                </a:prstGeom>
                <a:solidFill>
                  <a:srgbClr val="8FB9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2" name="Rectangle 751"/>
                <p:cNvSpPr>
                  <a:spLocks noChangeArrowheads="1"/>
                </p:cNvSpPr>
                <p:nvPr/>
              </p:nvSpPr>
              <p:spPr bwMode="auto">
                <a:xfrm>
                  <a:off x="1213" y="1520"/>
                  <a:ext cx="845" cy="4"/>
                </a:xfrm>
                <a:prstGeom prst="rect">
                  <a:avLst/>
                </a:prstGeom>
                <a:solidFill>
                  <a:srgbClr val="8EB8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3" name="Rectangle 752"/>
                <p:cNvSpPr>
                  <a:spLocks noChangeArrowheads="1"/>
                </p:cNvSpPr>
                <p:nvPr/>
              </p:nvSpPr>
              <p:spPr bwMode="auto">
                <a:xfrm>
                  <a:off x="1213" y="1524"/>
                  <a:ext cx="845" cy="7"/>
                </a:xfrm>
                <a:prstGeom prst="rect">
                  <a:avLst/>
                </a:prstGeom>
                <a:solidFill>
                  <a:srgbClr val="8C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4" name="Rectangle 753"/>
                <p:cNvSpPr>
                  <a:spLocks noChangeArrowheads="1"/>
                </p:cNvSpPr>
                <p:nvPr/>
              </p:nvSpPr>
              <p:spPr bwMode="auto">
                <a:xfrm>
                  <a:off x="1213" y="1531"/>
                  <a:ext cx="845" cy="6"/>
                </a:xfrm>
                <a:prstGeom prst="rect">
                  <a:avLst/>
                </a:prstGeom>
                <a:solidFill>
                  <a:srgbClr val="8AB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5" name="Rectangle 754"/>
                <p:cNvSpPr>
                  <a:spLocks noChangeArrowheads="1"/>
                </p:cNvSpPr>
                <p:nvPr/>
              </p:nvSpPr>
              <p:spPr bwMode="auto">
                <a:xfrm>
                  <a:off x="1213" y="1537"/>
                  <a:ext cx="845" cy="7"/>
                </a:xfrm>
                <a:prstGeom prst="rect">
                  <a:avLst/>
                </a:prstGeom>
                <a:solidFill>
                  <a:srgbClr val="88B4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6" name="Rectangle 755"/>
                <p:cNvSpPr>
                  <a:spLocks noChangeArrowheads="1"/>
                </p:cNvSpPr>
                <p:nvPr/>
              </p:nvSpPr>
              <p:spPr bwMode="auto">
                <a:xfrm>
                  <a:off x="1213" y="1544"/>
                  <a:ext cx="845" cy="6"/>
                </a:xfrm>
                <a:prstGeom prst="rect">
                  <a:avLst/>
                </a:prstGeom>
                <a:solidFill>
                  <a:srgbClr val="86B3A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7" name="Rectangle 756"/>
                <p:cNvSpPr>
                  <a:spLocks noChangeArrowheads="1"/>
                </p:cNvSpPr>
                <p:nvPr/>
              </p:nvSpPr>
              <p:spPr bwMode="auto">
                <a:xfrm>
                  <a:off x="1213" y="1550"/>
                  <a:ext cx="845" cy="7"/>
                </a:xfrm>
                <a:prstGeom prst="rect">
                  <a:avLst/>
                </a:prstGeom>
                <a:solidFill>
                  <a:srgbClr val="84B1A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8" name="Rectangle 757"/>
                <p:cNvSpPr>
                  <a:spLocks noChangeArrowheads="1"/>
                </p:cNvSpPr>
                <p:nvPr/>
              </p:nvSpPr>
              <p:spPr bwMode="auto">
                <a:xfrm>
                  <a:off x="1213" y="1557"/>
                  <a:ext cx="845" cy="4"/>
                </a:xfrm>
                <a:prstGeom prst="rect">
                  <a:avLst/>
                </a:prstGeom>
                <a:solidFill>
                  <a:srgbClr val="82B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9" name="Rectangle 758"/>
                <p:cNvSpPr>
                  <a:spLocks noChangeArrowheads="1"/>
                </p:cNvSpPr>
                <p:nvPr/>
              </p:nvSpPr>
              <p:spPr bwMode="auto">
                <a:xfrm>
                  <a:off x="1213" y="1561"/>
                  <a:ext cx="845" cy="4"/>
                </a:xfrm>
                <a:prstGeom prst="rect">
                  <a:avLst/>
                </a:prstGeom>
                <a:solidFill>
                  <a:srgbClr val="81AF9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0" name="Rectangle 759"/>
                <p:cNvSpPr>
                  <a:spLocks noChangeArrowheads="1"/>
                </p:cNvSpPr>
                <p:nvPr/>
              </p:nvSpPr>
              <p:spPr bwMode="auto">
                <a:xfrm>
                  <a:off x="1213" y="1565"/>
                  <a:ext cx="845" cy="6"/>
                </a:xfrm>
                <a:prstGeom prst="rect">
                  <a:avLst/>
                </a:prstGeom>
                <a:solidFill>
                  <a:srgbClr val="7FAE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1" name="Rectangle 760"/>
                <p:cNvSpPr>
                  <a:spLocks noChangeArrowheads="1"/>
                </p:cNvSpPr>
                <p:nvPr/>
              </p:nvSpPr>
              <p:spPr bwMode="auto">
                <a:xfrm>
                  <a:off x="1213" y="1571"/>
                  <a:ext cx="845" cy="5"/>
                </a:xfrm>
                <a:prstGeom prst="rect">
                  <a:avLst/>
                </a:prstGeom>
                <a:solidFill>
                  <a:srgbClr val="7DAD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2" name="Rectangle 761"/>
                <p:cNvSpPr>
                  <a:spLocks noChangeArrowheads="1"/>
                </p:cNvSpPr>
                <p:nvPr/>
              </p:nvSpPr>
              <p:spPr bwMode="auto">
                <a:xfrm>
                  <a:off x="1213" y="1576"/>
                  <a:ext cx="845" cy="4"/>
                </a:xfrm>
                <a:prstGeom prst="rect">
                  <a:avLst/>
                </a:prstGeom>
                <a:solidFill>
                  <a:srgbClr val="7CAC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3" name="Rectangle 762"/>
                <p:cNvSpPr>
                  <a:spLocks noChangeArrowheads="1"/>
                </p:cNvSpPr>
                <p:nvPr/>
              </p:nvSpPr>
              <p:spPr bwMode="auto">
                <a:xfrm>
                  <a:off x="1213" y="1580"/>
                  <a:ext cx="845" cy="5"/>
                </a:xfrm>
                <a:prstGeom prst="rect">
                  <a:avLst/>
                </a:prstGeom>
                <a:solidFill>
                  <a:srgbClr val="7AA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4" name="Rectangle 763"/>
                <p:cNvSpPr>
                  <a:spLocks noChangeArrowheads="1"/>
                </p:cNvSpPr>
                <p:nvPr/>
              </p:nvSpPr>
              <p:spPr bwMode="auto">
                <a:xfrm>
                  <a:off x="1213" y="1585"/>
                  <a:ext cx="845" cy="4"/>
                </a:xfrm>
                <a:prstGeom prst="rect">
                  <a:avLst/>
                </a:prstGeom>
                <a:solidFill>
                  <a:srgbClr val="79AA9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5" name="Rectangle 764"/>
                <p:cNvSpPr>
                  <a:spLocks noChangeArrowheads="1"/>
                </p:cNvSpPr>
                <p:nvPr/>
              </p:nvSpPr>
              <p:spPr bwMode="auto">
                <a:xfrm>
                  <a:off x="1213" y="1589"/>
                  <a:ext cx="845" cy="5"/>
                </a:xfrm>
                <a:prstGeom prst="rect">
                  <a:avLst/>
                </a:prstGeom>
                <a:solidFill>
                  <a:srgbClr val="77AA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6" name="Rectangle 765"/>
                <p:cNvSpPr>
                  <a:spLocks noChangeArrowheads="1"/>
                </p:cNvSpPr>
                <p:nvPr/>
              </p:nvSpPr>
              <p:spPr bwMode="auto">
                <a:xfrm>
                  <a:off x="1213" y="1594"/>
                  <a:ext cx="845" cy="4"/>
                </a:xfrm>
                <a:prstGeom prst="rect">
                  <a:avLst/>
                </a:prstGeom>
                <a:solidFill>
                  <a:srgbClr val="76A8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7" name="Rectangle 766"/>
                <p:cNvSpPr>
                  <a:spLocks noChangeArrowheads="1"/>
                </p:cNvSpPr>
                <p:nvPr/>
              </p:nvSpPr>
              <p:spPr bwMode="auto">
                <a:xfrm>
                  <a:off x="1213" y="1598"/>
                  <a:ext cx="845" cy="5"/>
                </a:xfrm>
                <a:prstGeom prst="rect">
                  <a:avLst/>
                </a:prstGeom>
                <a:solidFill>
                  <a:srgbClr val="74A89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8" name="Rectangle 767"/>
                <p:cNvSpPr>
                  <a:spLocks noChangeArrowheads="1"/>
                </p:cNvSpPr>
                <p:nvPr/>
              </p:nvSpPr>
              <p:spPr bwMode="auto">
                <a:xfrm>
                  <a:off x="1213" y="1603"/>
                  <a:ext cx="845" cy="2"/>
                </a:xfrm>
                <a:prstGeom prst="rect">
                  <a:avLst/>
                </a:prstGeom>
                <a:solidFill>
                  <a:srgbClr val="72A6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9" name="Rectangle 768"/>
                <p:cNvSpPr>
                  <a:spLocks noChangeArrowheads="1"/>
                </p:cNvSpPr>
                <p:nvPr/>
              </p:nvSpPr>
              <p:spPr bwMode="auto">
                <a:xfrm>
                  <a:off x="1410" y="1301"/>
                  <a:ext cx="497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1300" dirty="0" smtClean="0">
                      <a:solidFill>
                        <a:srgbClr val="000000"/>
                      </a:solidFill>
                      <a:latin typeface="Verdana" pitchFamily="34" charset="0"/>
                      <a:cs typeface="Arial" pitchFamily="34" charset="0"/>
                    </a:rPr>
                    <a:t>Advocacy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70" name="Rectangle 769"/>
                <p:cNvSpPr>
                  <a:spLocks noChangeArrowheads="1"/>
                </p:cNvSpPr>
                <p:nvPr/>
              </p:nvSpPr>
              <p:spPr bwMode="auto">
                <a:xfrm>
                  <a:off x="1213" y="1181"/>
                  <a:ext cx="845" cy="424"/>
                </a:xfrm>
                <a:prstGeom prst="rect">
                  <a:avLst/>
                </a:pr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pic>
              <p:nvPicPr>
                <p:cNvPr id="771" name="Picture 770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5" y="1605"/>
                  <a:ext cx="943" cy="5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72" name="Picture 771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5" y="1605"/>
                  <a:ext cx="943" cy="5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73" name="Freeform 772"/>
                <p:cNvSpPr>
                  <a:spLocks noEditPoints="1"/>
                </p:cNvSpPr>
                <p:nvPr/>
              </p:nvSpPr>
              <p:spPr bwMode="auto">
                <a:xfrm>
                  <a:off x="3835" y="1605"/>
                  <a:ext cx="926" cy="537"/>
                </a:xfrm>
                <a:custGeom>
                  <a:avLst/>
                  <a:gdLst>
                    <a:gd name="T0" fmla="*/ 363 w 926"/>
                    <a:gd name="T1" fmla="*/ 137 h 537"/>
                    <a:gd name="T2" fmla="*/ 763 w 926"/>
                    <a:gd name="T3" fmla="*/ 537 h 537"/>
                    <a:gd name="T4" fmla="*/ 401 w 926"/>
                    <a:gd name="T5" fmla="*/ 537 h 537"/>
                    <a:gd name="T6" fmla="*/ 763 w 926"/>
                    <a:gd name="T7" fmla="*/ 537 h 537"/>
                    <a:gd name="T8" fmla="*/ 593 w 926"/>
                    <a:gd name="T9" fmla="*/ 338 h 537"/>
                    <a:gd name="T10" fmla="*/ 926 w 926"/>
                    <a:gd name="T11" fmla="*/ 338 h 537"/>
                    <a:gd name="T12" fmla="*/ 0 w 926"/>
                    <a:gd name="T13" fmla="*/ 137 h 537"/>
                    <a:gd name="T14" fmla="*/ 363 w 926"/>
                    <a:gd name="T15" fmla="*/ 137 h 537"/>
                    <a:gd name="T16" fmla="*/ 363 w 926"/>
                    <a:gd name="T17" fmla="*/ 137 h 537"/>
                    <a:gd name="T18" fmla="*/ 225 w 926"/>
                    <a:gd name="T19" fmla="*/ 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6" h="537">
                      <a:moveTo>
                        <a:pt x="363" y="137"/>
                      </a:moveTo>
                      <a:lnTo>
                        <a:pt x="763" y="537"/>
                      </a:lnTo>
                      <a:moveTo>
                        <a:pt x="401" y="537"/>
                      </a:moveTo>
                      <a:lnTo>
                        <a:pt x="763" y="537"/>
                      </a:lnTo>
                      <a:moveTo>
                        <a:pt x="593" y="338"/>
                      </a:moveTo>
                      <a:lnTo>
                        <a:pt x="926" y="338"/>
                      </a:lnTo>
                      <a:moveTo>
                        <a:pt x="0" y="137"/>
                      </a:moveTo>
                      <a:lnTo>
                        <a:pt x="363" y="137"/>
                      </a:lnTo>
                      <a:moveTo>
                        <a:pt x="363" y="137"/>
                      </a:moveTo>
                      <a:lnTo>
                        <a:pt x="225" y="0"/>
                      </a:lnTo>
                    </a:path>
                  </a:pathLst>
                </a:custGeom>
                <a:noFill/>
                <a:ln w="9525" cap="sq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74" name="Freeform 773"/>
                <p:cNvSpPr>
                  <a:spLocks/>
                </p:cNvSpPr>
                <p:nvPr/>
              </p:nvSpPr>
              <p:spPr bwMode="auto">
                <a:xfrm>
                  <a:off x="4156" y="1726"/>
                  <a:ext cx="42" cy="32"/>
                </a:xfrm>
                <a:custGeom>
                  <a:avLst/>
                  <a:gdLst>
                    <a:gd name="T0" fmla="*/ 42 w 42"/>
                    <a:gd name="T1" fmla="*/ 16 h 32"/>
                    <a:gd name="T2" fmla="*/ 0 w 42"/>
                    <a:gd name="T3" fmla="*/ 32 h 32"/>
                    <a:gd name="T4" fmla="*/ 0 w 42"/>
                    <a:gd name="T5" fmla="*/ 0 h 32"/>
                    <a:gd name="T6" fmla="*/ 42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42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2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75" name="Freeform 774"/>
                <p:cNvSpPr>
                  <a:spLocks/>
                </p:cNvSpPr>
                <p:nvPr/>
              </p:nvSpPr>
              <p:spPr bwMode="auto">
                <a:xfrm>
                  <a:off x="4156" y="1726"/>
                  <a:ext cx="42" cy="32"/>
                </a:xfrm>
                <a:custGeom>
                  <a:avLst/>
                  <a:gdLst>
                    <a:gd name="T0" fmla="*/ 42 w 42"/>
                    <a:gd name="T1" fmla="*/ 16 h 32"/>
                    <a:gd name="T2" fmla="*/ 0 w 42"/>
                    <a:gd name="T3" fmla="*/ 32 h 32"/>
                    <a:gd name="T4" fmla="*/ 0 w 42"/>
                    <a:gd name="T5" fmla="*/ 0 h 32"/>
                    <a:gd name="T6" fmla="*/ 42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42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2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76" name="Freeform 775"/>
                <p:cNvSpPr>
                  <a:spLocks/>
                </p:cNvSpPr>
                <p:nvPr/>
              </p:nvSpPr>
              <p:spPr bwMode="auto">
                <a:xfrm>
                  <a:off x="4398" y="1927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77" name="Freeform 776"/>
                <p:cNvSpPr>
                  <a:spLocks/>
                </p:cNvSpPr>
                <p:nvPr/>
              </p:nvSpPr>
              <p:spPr bwMode="auto">
                <a:xfrm>
                  <a:off x="4398" y="1927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78" name="Freeform 777"/>
                <p:cNvSpPr>
                  <a:spLocks/>
                </p:cNvSpPr>
                <p:nvPr/>
              </p:nvSpPr>
              <p:spPr bwMode="auto">
                <a:xfrm>
                  <a:off x="4557" y="2127"/>
                  <a:ext cx="41" cy="31"/>
                </a:xfrm>
                <a:custGeom>
                  <a:avLst/>
                  <a:gdLst>
                    <a:gd name="T0" fmla="*/ 41 w 41"/>
                    <a:gd name="T1" fmla="*/ 15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5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79" name="Freeform 778"/>
                <p:cNvSpPr>
                  <a:spLocks/>
                </p:cNvSpPr>
                <p:nvPr/>
              </p:nvSpPr>
              <p:spPr bwMode="auto">
                <a:xfrm>
                  <a:off x="4557" y="2127"/>
                  <a:ext cx="41" cy="31"/>
                </a:xfrm>
                <a:custGeom>
                  <a:avLst/>
                  <a:gdLst>
                    <a:gd name="T0" fmla="*/ 41 w 41"/>
                    <a:gd name="T1" fmla="*/ 15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5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80" name="Rectangle 779"/>
                <p:cNvSpPr>
                  <a:spLocks noChangeArrowheads="1"/>
                </p:cNvSpPr>
                <p:nvPr/>
              </p:nvSpPr>
              <p:spPr bwMode="auto">
                <a:xfrm>
                  <a:off x="3584" y="2134"/>
                  <a:ext cx="973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Frequently</a:t>
                  </a:r>
                  <a:r>
                    <a:rPr kumimoji="0" lang="en-US" altLang="en-US" sz="1300" b="0" i="0" u="none" strike="noStrike" cap="none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 </a:t>
                  </a: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Shared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81" name="Rectangle 780"/>
                <p:cNvSpPr>
                  <a:spLocks noChangeArrowheads="1"/>
                </p:cNvSpPr>
                <p:nvPr/>
              </p:nvSpPr>
              <p:spPr bwMode="auto">
                <a:xfrm>
                  <a:off x="4757" y="1954"/>
                  <a:ext cx="579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Exploitable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82" name="Rectangle 781"/>
                <p:cNvSpPr>
                  <a:spLocks noChangeArrowheads="1"/>
                </p:cNvSpPr>
                <p:nvPr/>
              </p:nvSpPr>
              <p:spPr bwMode="auto">
                <a:xfrm>
                  <a:off x="3526" y="1738"/>
                  <a:ext cx="581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1300" dirty="0" smtClean="0">
                      <a:solidFill>
                        <a:srgbClr val="000000"/>
                      </a:solidFill>
                      <a:latin typeface="Verdana" pitchFamily="34" charset="0"/>
                      <a:cs typeface="Arial" pitchFamily="34" charset="0"/>
                    </a:rPr>
                    <a:t>Systematic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85" name="Rectangle 784"/>
                <p:cNvSpPr>
                  <a:spLocks noChangeArrowheads="1"/>
                </p:cNvSpPr>
                <p:nvPr/>
              </p:nvSpPr>
              <p:spPr bwMode="auto">
                <a:xfrm>
                  <a:off x="3637" y="1181"/>
                  <a:ext cx="845" cy="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86" name="Rectangle 785"/>
                <p:cNvSpPr>
                  <a:spLocks noChangeArrowheads="1"/>
                </p:cNvSpPr>
                <p:nvPr/>
              </p:nvSpPr>
              <p:spPr bwMode="auto">
                <a:xfrm>
                  <a:off x="3637" y="1186"/>
                  <a:ext cx="845" cy="5"/>
                </a:xfrm>
                <a:prstGeom prst="rect">
                  <a:avLst/>
                </a:prstGeom>
                <a:solidFill>
                  <a:srgbClr val="FD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87" name="Rectangle 786"/>
                <p:cNvSpPr>
                  <a:spLocks noChangeArrowheads="1"/>
                </p:cNvSpPr>
                <p:nvPr/>
              </p:nvSpPr>
              <p:spPr bwMode="auto">
                <a:xfrm>
                  <a:off x="3637" y="1191"/>
                  <a:ext cx="845" cy="4"/>
                </a:xfrm>
                <a:prstGeom prst="rect">
                  <a:avLst/>
                </a:prstGeom>
                <a:solidFill>
                  <a:srgbClr val="FCFD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88" name="Rectangle 787"/>
                <p:cNvSpPr>
                  <a:spLocks noChangeArrowheads="1"/>
                </p:cNvSpPr>
                <p:nvPr/>
              </p:nvSpPr>
              <p:spPr bwMode="auto">
                <a:xfrm>
                  <a:off x="3637" y="1195"/>
                  <a:ext cx="845" cy="6"/>
                </a:xfrm>
                <a:prstGeom prst="rect">
                  <a:avLst/>
                </a:prstGeom>
                <a:solidFill>
                  <a:srgbClr val="FAFC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89" name="Rectangle 788"/>
                <p:cNvSpPr>
                  <a:spLocks noChangeArrowheads="1"/>
                </p:cNvSpPr>
                <p:nvPr/>
              </p:nvSpPr>
              <p:spPr bwMode="auto">
                <a:xfrm>
                  <a:off x="3637" y="1201"/>
                  <a:ext cx="845" cy="4"/>
                </a:xfrm>
                <a:prstGeom prst="rect">
                  <a:avLst/>
                </a:prstGeom>
                <a:solidFill>
                  <a:srgbClr val="F8FB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0" name="Rectangle 789"/>
                <p:cNvSpPr>
                  <a:spLocks noChangeArrowheads="1"/>
                </p:cNvSpPr>
                <p:nvPr/>
              </p:nvSpPr>
              <p:spPr bwMode="auto">
                <a:xfrm>
                  <a:off x="3637" y="1205"/>
                  <a:ext cx="845" cy="4"/>
                </a:xfrm>
                <a:prstGeom prst="rect">
                  <a:avLst/>
                </a:prstGeom>
                <a:solidFill>
                  <a:srgbClr val="F7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1" name="Rectangle 790"/>
                <p:cNvSpPr>
                  <a:spLocks noChangeArrowheads="1"/>
                </p:cNvSpPr>
                <p:nvPr/>
              </p:nvSpPr>
              <p:spPr bwMode="auto">
                <a:xfrm>
                  <a:off x="3637" y="1209"/>
                  <a:ext cx="845" cy="6"/>
                </a:xfrm>
                <a:prstGeom prst="rect">
                  <a:avLst/>
                </a:prstGeom>
                <a:solidFill>
                  <a:srgbClr val="F5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2" name="Rectangle 791"/>
                <p:cNvSpPr>
                  <a:spLocks noChangeArrowheads="1"/>
                </p:cNvSpPr>
                <p:nvPr/>
              </p:nvSpPr>
              <p:spPr bwMode="auto">
                <a:xfrm>
                  <a:off x="3637" y="1215"/>
                  <a:ext cx="845" cy="3"/>
                </a:xfrm>
                <a:prstGeom prst="rect">
                  <a:avLst/>
                </a:prstGeom>
                <a:solidFill>
                  <a:srgbClr val="F4F8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3" name="Rectangle 792"/>
                <p:cNvSpPr>
                  <a:spLocks noChangeArrowheads="1"/>
                </p:cNvSpPr>
                <p:nvPr/>
              </p:nvSpPr>
              <p:spPr bwMode="auto">
                <a:xfrm>
                  <a:off x="3637" y="1218"/>
                  <a:ext cx="845" cy="5"/>
                </a:xfrm>
                <a:prstGeom prst="rect">
                  <a:avLst/>
                </a:prstGeom>
                <a:solidFill>
                  <a:srgbClr val="F2F7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4" name="Rectangle 793"/>
                <p:cNvSpPr>
                  <a:spLocks noChangeArrowheads="1"/>
                </p:cNvSpPr>
                <p:nvPr/>
              </p:nvSpPr>
              <p:spPr bwMode="auto">
                <a:xfrm>
                  <a:off x="3637" y="1223"/>
                  <a:ext cx="845" cy="4"/>
                </a:xfrm>
                <a:prstGeom prst="rect">
                  <a:avLst/>
                </a:prstGeom>
                <a:solidFill>
                  <a:srgbClr val="F1F6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5" name="Rectangle 794"/>
                <p:cNvSpPr>
                  <a:spLocks noChangeArrowheads="1"/>
                </p:cNvSpPr>
                <p:nvPr/>
              </p:nvSpPr>
              <p:spPr bwMode="auto">
                <a:xfrm>
                  <a:off x="3637" y="1227"/>
                  <a:ext cx="845" cy="5"/>
                </a:xfrm>
                <a:prstGeom prst="rect">
                  <a:avLst/>
                </a:prstGeom>
                <a:solidFill>
                  <a:srgbClr val="EFF5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6" name="Rectangle 795"/>
                <p:cNvSpPr>
                  <a:spLocks noChangeArrowheads="1"/>
                </p:cNvSpPr>
                <p:nvPr/>
              </p:nvSpPr>
              <p:spPr bwMode="auto">
                <a:xfrm>
                  <a:off x="3637" y="1232"/>
                  <a:ext cx="845" cy="7"/>
                </a:xfrm>
                <a:prstGeom prst="rect">
                  <a:avLst/>
                </a:prstGeom>
                <a:solidFill>
                  <a:srgbClr val="ED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7" name="Rectangle 796"/>
                <p:cNvSpPr>
                  <a:spLocks noChangeArrowheads="1"/>
                </p:cNvSpPr>
                <p:nvPr/>
              </p:nvSpPr>
              <p:spPr bwMode="auto">
                <a:xfrm>
                  <a:off x="3637" y="1239"/>
                  <a:ext cx="845" cy="5"/>
                </a:xfrm>
                <a:prstGeom prst="rect">
                  <a:avLst/>
                </a:prstGeom>
                <a:solidFill>
                  <a:srgbClr val="EBF3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8" name="Rectangle 797"/>
                <p:cNvSpPr>
                  <a:spLocks noChangeArrowheads="1"/>
                </p:cNvSpPr>
                <p:nvPr/>
              </p:nvSpPr>
              <p:spPr bwMode="auto">
                <a:xfrm>
                  <a:off x="3637" y="1244"/>
                  <a:ext cx="845" cy="5"/>
                </a:xfrm>
                <a:prstGeom prst="rect">
                  <a:avLst/>
                </a:prstGeom>
                <a:solidFill>
                  <a:srgbClr val="EAF2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9" name="Rectangle 798"/>
                <p:cNvSpPr>
                  <a:spLocks noChangeArrowheads="1"/>
                </p:cNvSpPr>
                <p:nvPr/>
              </p:nvSpPr>
              <p:spPr bwMode="auto">
                <a:xfrm>
                  <a:off x="3637" y="1249"/>
                  <a:ext cx="845" cy="5"/>
                </a:xfrm>
                <a:prstGeom prst="rect">
                  <a:avLst/>
                </a:prstGeom>
                <a:solidFill>
                  <a:srgbClr val="E8F1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0" name="Rectangle 799"/>
                <p:cNvSpPr>
                  <a:spLocks noChangeArrowheads="1"/>
                </p:cNvSpPr>
                <p:nvPr/>
              </p:nvSpPr>
              <p:spPr bwMode="auto">
                <a:xfrm>
                  <a:off x="3637" y="1254"/>
                  <a:ext cx="845" cy="5"/>
                </a:xfrm>
                <a:prstGeom prst="rect">
                  <a:avLst/>
                </a:prstGeom>
                <a:solidFill>
                  <a:srgbClr val="E7EF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1" name="Rectangle 800"/>
                <p:cNvSpPr>
                  <a:spLocks noChangeArrowheads="1"/>
                </p:cNvSpPr>
                <p:nvPr/>
              </p:nvSpPr>
              <p:spPr bwMode="auto">
                <a:xfrm>
                  <a:off x="3637" y="1259"/>
                  <a:ext cx="845" cy="3"/>
                </a:xfrm>
                <a:prstGeom prst="rect">
                  <a:avLst/>
                </a:prstGeom>
                <a:solidFill>
                  <a:srgbClr val="E6EE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2" name="Rectangle 801"/>
                <p:cNvSpPr>
                  <a:spLocks noChangeArrowheads="1"/>
                </p:cNvSpPr>
                <p:nvPr/>
              </p:nvSpPr>
              <p:spPr bwMode="auto">
                <a:xfrm>
                  <a:off x="3637" y="1262"/>
                  <a:ext cx="845" cy="6"/>
                </a:xfrm>
                <a:prstGeom prst="rect">
                  <a:avLst/>
                </a:prstGeom>
                <a:solidFill>
                  <a:srgbClr val="E4EE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3" name="Rectangle 802"/>
                <p:cNvSpPr>
                  <a:spLocks noChangeArrowheads="1"/>
                </p:cNvSpPr>
                <p:nvPr/>
              </p:nvSpPr>
              <p:spPr bwMode="auto">
                <a:xfrm>
                  <a:off x="3637" y="1268"/>
                  <a:ext cx="845" cy="6"/>
                </a:xfrm>
                <a:prstGeom prst="rect">
                  <a:avLst/>
                </a:prstGeom>
                <a:solidFill>
                  <a:srgbClr val="E2EDE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4" name="Rectangle 803"/>
                <p:cNvSpPr>
                  <a:spLocks noChangeArrowheads="1"/>
                </p:cNvSpPr>
                <p:nvPr/>
              </p:nvSpPr>
              <p:spPr bwMode="auto">
                <a:xfrm>
                  <a:off x="3637" y="1274"/>
                  <a:ext cx="845" cy="6"/>
                </a:xfrm>
                <a:prstGeom prst="rect">
                  <a:avLst/>
                </a:prstGeom>
                <a:solidFill>
                  <a:srgbClr val="E0EB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5" name="Rectangle 804"/>
                <p:cNvSpPr>
                  <a:spLocks noChangeArrowheads="1"/>
                </p:cNvSpPr>
                <p:nvPr/>
              </p:nvSpPr>
              <p:spPr bwMode="auto">
                <a:xfrm>
                  <a:off x="3637" y="1280"/>
                  <a:ext cx="845" cy="6"/>
                </a:xfrm>
                <a:prstGeom prst="rect">
                  <a:avLst/>
                </a:prstGeom>
                <a:solidFill>
                  <a:srgbClr val="DEEA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6" name="Rectangle 805"/>
                <p:cNvSpPr>
                  <a:spLocks noChangeArrowheads="1"/>
                </p:cNvSpPr>
                <p:nvPr/>
              </p:nvSpPr>
              <p:spPr bwMode="auto">
                <a:xfrm>
                  <a:off x="3637" y="1286"/>
                  <a:ext cx="845" cy="6"/>
                </a:xfrm>
                <a:prstGeom prst="rect">
                  <a:avLst/>
                </a:prstGeom>
                <a:solidFill>
                  <a:srgbClr val="DC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7" name="Rectangle 806"/>
                <p:cNvSpPr>
                  <a:spLocks noChangeArrowheads="1"/>
                </p:cNvSpPr>
                <p:nvPr/>
              </p:nvSpPr>
              <p:spPr bwMode="auto">
                <a:xfrm>
                  <a:off x="3637" y="1292"/>
                  <a:ext cx="845" cy="5"/>
                </a:xfrm>
                <a:prstGeom prst="rect">
                  <a:avLst/>
                </a:prstGeom>
                <a:solidFill>
                  <a:srgbClr val="DAE8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8" name="Rectangle 807"/>
                <p:cNvSpPr>
                  <a:spLocks noChangeArrowheads="1"/>
                </p:cNvSpPr>
                <p:nvPr/>
              </p:nvSpPr>
              <p:spPr bwMode="auto">
                <a:xfrm>
                  <a:off x="3637" y="1297"/>
                  <a:ext cx="845" cy="4"/>
                </a:xfrm>
                <a:prstGeom prst="rect">
                  <a:avLst/>
                </a:prstGeom>
                <a:solidFill>
                  <a:srgbClr val="D9E7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9" name="Rectangle 808"/>
                <p:cNvSpPr>
                  <a:spLocks noChangeArrowheads="1"/>
                </p:cNvSpPr>
                <p:nvPr/>
              </p:nvSpPr>
              <p:spPr bwMode="auto">
                <a:xfrm>
                  <a:off x="3637" y="1301"/>
                  <a:ext cx="845" cy="6"/>
                </a:xfrm>
                <a:prstGeom prst="rect">
                  <a:avLst/>
                </a:prstGeom>
                <a:solidFill>
                  <a:srgbClr val="D7E6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0" name="Rectangle 809"/>
                <p:cNvSpPr>
                  <a:spLocks noChangeArrowheads="1"/>
                </p:cNvSpPr>
                <p:nvPr/>
              </p:nvSpPr>
              <p:spPr bwMode="auto">
                <a:xfrm>
                  <a:off x="3637" y="1307"/>
                  <a:ext cx="845" cy="4"/>
                </a:xfrm>
                <a:prstGeom prst="rect">
                  <a:avLst/>
                </a:prstGeom>
                <a:solidFill>
                  <a:srgbClr val="D5E5D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1" name="Rectangle 810"/>
                <p:cNvSpPr>
                  <a:spLocks noChangeArrowheads="1"/>
                </p:cNvSpPr>
                <p:nvPr/>
              </p:nvSpPr>
              <p:spPr bwMode="auto">
                <a:xfrm>
                  <a:off x="3637" y="1311"/>
                  <a:ext cx="845" cy="4"/>
                </a:xfrm>
                <a:prstGeom prst="rect">
                  <a:avLst/>
                </a:prstGeom>
                <a:solidFill>
                  <a:srgbClr val="D4E3D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2" name="Rectangle 811"/>
                <p:cNvSpPr>
                  <a:spLocks noChangeArrowheads="1"/>
                </p:cNvSpPr>
                <p:nvPr/>
              </p:nvSpPr>
              <p:spPr bwMode="auto">
                <a:xfrm>
                  <a:off x="3637" y="1315"/>
                  <a:ext cx="845" cy="6"/>
                </a:xfrm>
                <a:prstGeom prst="rect">
                  <a:avLst/>
                </a:prstGeom>
                <a:solidFill>
                  <a:srgbClr val="D2E3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3" name="Rectangle 812"/>
                <p:cNvSpPr>
                  <a:spLocks noChangeArrowheads="1"/>
                </p:cNvSpPr>
                <p:nvPr/>
              </p:nvSpPr>
              <p:spPr bwMode="auto">
                <a:xfrm>
                  <a:off x="3637" y="1321"/>
                  <a:ext cx="845" cy="3"/>
                </a:xfrm>
                <a:prstGeom prst="rect">
                  <a:avLst/>
                </a:prstGeom>
                <a:solidFill>
                  <a:srgbClr val="D1E2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4" name="Rectangle 813"/>
                <p:cNvSpPr>
                  <a:spLocks noChangeArrowheads="1"/>
                </p:cNvSpPr>
                <p:nvPr/>
              </p:nvSpPr>
              <p:spPr bwMode="auto">
                <a:xfrm>
                  <a:off x="3637" y="1324"/>
                  <a:ext cx="845" cy="5"/>
                </a:xfrm>
                <a:prstGeom prst="rect">
                  <a:avLst/>
                </a:prstGeom>
                <a:solidFill>
                  <a:srgbClr val="CFE1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5" name="Rectangle 814"/>
                <p:cNvSpPr>
                  <a:spLocks noChangeArrowheads="1"/>
                </p:cNvSpPr>
                <p:nvPr/>
              </p:nvSpPr>
              <p:spPr bwMode="auto">
                <a:xfrm>
                  <a:off x="3637" y="1329"/>
                  <a:ext cx="845" cy="4"/>
                </a:xfrm>
                <a:prstGeom prst="rect">
                  <a:avLst/>
                </a:prstGeom>
                <a:solidFill>
                  <a:srgbClr val="CEE0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6" name="Rectangle 815"/>
                <p:cNvSpPr>
                  <a:spLocks noChangeArrowheads="1"/>
                </p:cNvSpPr>
                <p:nvPr/>
              </p:nvSpPr>
              <p:spPr bwMode="auto">
                <a:xfrm>
                  <a:off x="3637" y="1333"/>
                  <a:ext cx="845" cy="5"/>
                </a:xfrm>
                <a:prstGeom prst="rect">
                  <a:avLst/>
                </a:prstGeom>
                <a:solidFill>
                  <a:srgbClr val="CCDF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7" name="Rectangle 816"/>
                <p:cNvSpPr>
                  <a:spLocks noChangeArrowheads="1"/>
                </p:cNvSpPr>
                <p:nvPr/>
              </p:nvSpPr>
              <p:spPr bwMode="auto">
                <a:xfrm>
                  <a:off x="3637" y="1338"/>
                  <a:ext cx="845" cy="7"/>
                </a:xfrm>
                <a:prstGeom prst="rect">
                  <a:avLst/>
                </a:prstGeom>
                <a:solidFill>
                  <a:srgbClr val="CADE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8" name="Rectangle 817"/>
                <p:cNvSpPr>
                  <a:spLocks noChangeArrowheads="1"/>
                </p:cNvSpPr>
                <p:nvPr/>
              </p:nvSpPr>
              <p:spPr bwMode="auto">
                <a:xfrm>
                  <a:off x="3637" y="1345"/>
                  <a:ext cx="845" cy="5"/>
                </a:xfrm>
                <a:prstGeom prst="rect">
                  <a:avLst/>
                </a:prstGeom>
                <a:solidFill>
                  <a:srgbClr val="C8DD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9" name="Rectangle 818"/>
                <p:cNvSpPr>
                  <a:spLocks noChangeArrowheads="1"/>
                </p:cNvSpPr>
                <p:nvPr/>
              </p:nvSpPr>
              <p:spPr bwMode="auto">
                <a:xfrm>
                  <a:off x="3637" y="1350"/>
                  <a:ext cx="845" cy="3"/>
                </a:xfrm>
                <a:prstGeom prst="rect">
                  <a:avLst/>
                </a:prstGeom>
                <a:solidFill>
                  <a:srgbClr val="C7DC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0" name="Rectangle 819"/>
                <p:cNvSpPr>
                  <a:spLocks noChangeArrowheads="1"/>
                </p:cNvSpPr>
                <p:nvPr/>
              </p:nvSpPr>
              <p:spPr bwMode="auto">
                <a:xfrm>
                  <a:off x="3637" y="1353"/>
                  <a:ext cx="845" cy="6"/>
                </a:xfrm>
                <a:prstGeom prst="rect">
                  <a:avLst/>
                </a:prstGeom>
                <a:solidFill>
                  <a:srgbClr val="C5DB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1" name="Rectangle 820"/>
                <p:cNvSpPr>
                  <a:spLocks noChangeArrowheads="1"/>
                </p:cNvSpPr>
                <p:nvPr/>
              </p:nvSpPr>
              <p:spPr bwMode="auto">
                <a:xfrm>
                  <a:off x="3637" y="1359"/>
                  <a:ext cx="845" cy="6"/>
                </a:xfrm>
                <a:prstGeom prst="rect">
                  <a:avLst/>
                </a:prstGeom>
                <a:solidFill>
                  <a:srgbClr val="C3DA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2" name="Rectangle 821"/>
                <p:cNvSpPr>
                  <a:spLocks noChangeArrowheads="1"/>
                </p:cNvSpPr>
                <p:nvPr/>
              </p:nvSpPr>
              <p:spPr bwMode="auto">
                <a:xfrm>
                  <a:off x="3637" y="1365"/>
                  <a:ext cx="845" cy="3"/>
                </a:xfrm>
                <a:prstGeom prst="rect">
                  <a:avLst/>
                </a:prstGeom>
                <a:solidFill>
                  <a:srgbClr val="C2D8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3" name="Rectangle 822"/>
                <p:cNvSpPr>
                  <a:spLocks noChangeArrowheads="1"/>
                </p:cNvSpPr>
                <p:nvPr/>
              </p:nvSpPr>
              <p:spPr bwMode="auto">
                <a:xfrm>
                  <a:off x="3637" y="1368"/>
                  <a:ext cx="845" cy="7"/>
                </a:xfrm>
                <a:prstGeom prst="rect">
                  <a:avLst/>
                </a:prstGeom>
                <a:solidFill>
                  <a:srgbClr val="C0D8C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4" name="Rectangle 823"/>
                <p:cNvSpPr>
                  <a:spLocks noChangeArrowheads="1"/>
                </p:cNvSpPr>
                <p:nvPr/>
              </p:nvSpPr>
              <p:spPr bwMode="auto">
                <a:xfrm>
                  <a:off x="3637" y="1375"/>
                  <a:ext cx="845" cy="5"/>
                </a:xfrm>
                <a:prstGeom prst="rect">
                  <a:avLst/>
                </a:prstGeom>
                <a:solidFill>
                  <a:srgbClr val="BED6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5" name="Rectangle 824"/>
                <p:cNvSpPr>
                  <a:spLocks noChangeArrowheads="1"/>
                </p:cNvSpPr>
                <p:nvPr/>
              </p:nvSpPr>
              <p:spPr bwMode="auto">
                <a:xfrm>
                  <a:off x="3637" y="1380"/>
                  <a:ext cx="845" cy="5"/>
                </a:xfrm>
                <a:prstGeom prst="rect">
                  <a:avLst/>
                </a:prstGeom>
                <a:solidFill>
                  <a:srgbClr val="BDD5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6" name="Rectangle 825"/>
                <p:cNvSpPr>
                  <a:spLocks noChangeArrowheads="1"/>
                </p:cNvSpPr>
                <p:nvPr/>
              </p:nvSpPr>
              <p:spPr bwMode="auto">
                <a:xfrm>
                  <a:off x="3637" y="1385"/>
                  <a:ext cx="845" cy="6"/>
                </a:xfrm>
                <a:prstGeom prst="rect">
                  <a:avLst/>
                </a:prstGeom>
                <a:solidFill>
                  <a:srgbClr val="BBD4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7" name="Rectangle 826"/>
                <p:cNvSpPr>
                  <a:spLocks noChangeArrowheads="1"/>
                </p:cNvSpPr>
                <p:nvPr/>
              </p:nvSpPr>
              <p:spPr bwMode="auto">
                <a:xfrm>
                  <a:off x="3637" y="1391"/>
                  <a:ext cx="845" cy="4"/>
                </a:xfrm>
                <a:prstGeom prst="rect">
                  <a:avLst/>
                </a:prstGeom>
                <a:solidFill>
                  <a:srgbClr val="BA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8" name="Rectangle 827"/>
                <p:cNvSpPr>
                  <a:spLocks noChangeArrowheads="1"/>
                </p:cNvSpPr>
                <p:nvPr/>
              </p:nvSpPr>
              <p:spPr bwMode="auto">
                <a:xfrm>
                  <a:off x="3637" y="1395"/>
                  <a:ext cx="845" cy="4"/>
                </a:xfrm>
                <a:prstGeom prst="rect">
                  <a:avLst/>
                </a:prstGeom>
                <a:solidFill>
                  <a:srgbClr val="B8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9" name="Rectangle 828"/>
                <p:cNvSpPr>
                  <a:spLocks noChangeArrowheads="1"/>
                </p:cNvSpPr>
                <p:nvPr/>
              </p:nvSpPr>
              <p:spPr bwMode="auto">
                <a:xfrm>
                  <a:off x="3637" y="1399"/>
                  <a:ext cx="845" cy="5"/>
                </a:xfrm>
                <a:prstGeom prst="rect">
                  <a:avLst/>
                </a:prstGeom>
                <a:solidFill>
                  <a:srgbClr val="B7D2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0" name="Rectangle 829"/>
                <p:cNvSpPr>
                  <a:spLocks noChangeArrowheads="1"/>
                </p:cNvSpPr>
                <p:nvPr/>
              </p:nvSpPr>
              <p:spPr bwMode="auto">
                <a:xfrm>
                  <a:off x="3637" y="1404"/>
                  <a:ext cx="845" cy="6"/>
                </a:xfrm>
                <a:prstGeom prst="rect">
                  <a:avLst/>
                </a:prstGeom>
                <a:solidFill>
                  <a:srgbClr val="B5D0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1" name="Rectangle 830"/>
                <p:cNvSpPr>
                  <a:spLocks noChangeArrowheads="1"/>
                </p:cNvSpPr>
                <p:nvPr/>
              </p:nvSpPr>
              <p:spPr bwMode="auto">
                <a:xfrm>
                  <a:off x="3637" y="1410"/>
                  <a:ext cx="845" cy="4"/>
                </a:xfrm>
                <a:prstGeom prst="rect">
                  <a:avLst/>
                </a:prstGeom>
                <a:solidFill>
                  <a:srgbClr val="B3CF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2" name="Rectangle 831"/>
                <p:cNvSpPr>
                  <a:spLocks noChangeArrowheads="1"/>
                </p:cNvSpPr>
                <p:nvPr/>
              </p:nvSpPr>
              <p:spPr bwMode="auto">
                <a:xfrm>
                  <a:off x="3637" y="1414"/>
                  <a:ext cx="845" cy="4"/>
                </a:xfrm>
                <a:prstGeom prst="rect">
                  <a:avLst/>
                </a:prstGeom>
                <a:solidFill>
                  <a:srgbClr val="B2CE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3" name="Rectangle 832"/>
                <p:cNvSpPr>
                  <a:spLocks noChangeArrowheads="1"/>
                </p:cNvSpPr>
                <p:nvPr/>
              </p:nvSpPr>
              <p:spPr bwMode="auto">
                <a:xfrm>
                  <a:off x="3637" y="1418"/>
                  <a:ext cx="845" cy="6"/>
                </a:xfrm>
                <a:prstGeom prst="rect">
                  <a:avLst/>
                </a:prstGeom>
                <a:solidFill>
                  <a:srgbClr val="B0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4" name="Rectangle 833"/>
                <p:cNvSpPr>
                  <a:spLocks noChangeArrowheads="1"/>
                </p:cNvSpPr>
                <p:nvPr/>
              </p:nvSpPr>
              <p:spPr bwMode="auto">
                <a:xfrm>
                  <a:off x="3637" y="1424"/>
                  <a:ext cx="845" cy="6"/>
                </a:xfrm>
                <a:prstGeom prst="rect">
                  <a:avLst/>
                </a:prstGeom>
                <a:solidFill>
                  <a:srgbClr val="AECC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5" name="Rectangle 834"/>
                <p:cNvSpPr>
                  <a:spLocks noChangeArrowheads="1"/>
                </p:cNvSpPr>
                <p:nvPr/>
              </p:nvSpPr>
              <p:spPr bwMode="auto">
                <a:xfrm>
                  <a:off x="3637" y="1430"/>
                  <a:ext cx="845" cy="5"/>
                </a:xfrm>
                <a:prstGeom prst="rect">
                  <a:avLst/>
                </a:prstGeom>
                <a:solidFill>
                  <a:srgbClr val="AC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6" name="Rectangle 835"/>
                <p:cNvSpPr>
                  <a:spLocks noChangeArrowheads="1"/>
                </p:cNvSpPr>
                <p:nvPr/>
              </p:nvSpPr>
              <p:spPr bwMode="auto">
                <a:xfrm>
                  <a:off x="3637" y="1435"/>
                  <a:ext cx="845" cy="4"/>
                </a:xfrm>
                <a:prstGeom prst="rect">
                  <a:avLst/>
                </a:prstGeom>
                <a:solidFill>
                  <a:srgbClr val="AB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7" name="Rectangle 836"/>
                <p:cNvSpPr>
                  <a:spLocks noChangeArrowheads="1"/>
                </p:cNvSpPr>
                <p:nvPr/>
              </p:nvSpPr>
              <p:spPr bwMode="auto">
                <a:xfrm>
                  <a:off x="3637" y="1439"/>
                  <a:ext cx="845" cy="5"/>
                </a:xfrm>
                <a:prstGeom prst="rect">
                  <a:avLst/>
                </a:prstGeom>
                <a:solidFill>
                  <a:srgbClr val="A9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8" name="Rectangle 837"/>
                <p:cNvSpPr>
                  <a:spLocks noChangeArrowheads="1"/>
                </p:cNvSpPr>
                <p:nvPr/>
              </p:nvSpPr>
              <p:spPr bwMode="auto">
                <a:xfrm>
                  <a:off x="3637" y="1444"/>
                  <a:ext cx="845" cy="7"/>
                </a:xfrm>
                <a:prstGeom prst="rect">
                  <a:avLst/>
                </a:prstGeom>
                <a:solidFill>
                  <a:srgbClr val="A7C7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9" name="Rectangle 838"/>
                <p:cNvSpPr>
                  <a:spLocks noChangeArrowheads="1"/>
                </p:cNvSpPr>
                <p:nvPr/>
              </p:nvSpPr>
              <p:spPr bwMode="auto">
                <a:xfrm>
                  <a:off x="3637" y="1451"/>
                  <a:ext cx="845" cy="5"/>
                </a:xfrm>
                <a:prstGeom prst="rect">
                  <a:avLst/>
                </a:prstGeom>
                <a:solidFill>
                  <a:srgbClr val="A5C6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0" name="Rectangle 839"/>
                <p:cNvSpPr>
                  <a:spLocks noChangeArrowheads="1"/>
                </p:cNvSpPr>
                <p:nvPr/>
              </p:nvSpPr>
              <p:spPr bwMode="auto">
                <a:xfrm>
                  <a:off x="3637" y="1456"/>
                  <a:ext cx="845" cy="3"/>
                </a:xfrm>
                <a:prstGeom prst="rect">
                  <a:avLst/>
                </a:prstGeom>
                <a:solidFill>
                  <a:srgbClr val="A4C5B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1" name="Rectangle 840"/>
                <p:cNvSpPr>
                  <a:spLocks noChangeArrowheads="1"/>
                </p:cNvSpPr>
                <p:nvPr/>
              </p:nvSpPr>
              <p:spPr bwMode="auto">
                <a:xfrm>
                  <a:off x="3637" y="1459"/>
                  <a:ext cx="845" cy="6"/>
                </a:xfrm>
                <a:prstGeom prst="rect">
                  <a:avLst/>
                </a:prstGeom>
                <a:solidFill>
                  <a:srgbClr val="A2C4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2" name="Rectangle 841"/>
                <p:cNvSpPr>
                  <a:spLocks noChangeArrowheads="1"/>
                </p:cNvSpPr>
                <p:nvPr/>
              </p:nvSpPr>
              <p:spPr bwMode="auto">
                <a:xfrm>
                  <a:off x="3637" y="1465"/>
                  <a:ext cx="845" cy="6"/>
                </a:xfrm>
                <a:prstGeom prst="rect">
                  <a:avLst/>
                </a:prstGeom>
                <a:solidFill>
                  <a:srgbClr val="A0C3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3" name="Rectangle 842"/>
                <p:cNvSpPr>
                  <a:spLocks noChangeArrowheads="1"/>
                </p:cNvSpPr>
                <p:nvPr/>
              </p:nvSpPr>
              <p:spPr bwMode="auto">
                <a:xfrm>
                  <a:off x="3637" y="1471"/>
                  <a:ext cx="845" cy="3"/>
                </a:xfrm>
                <a:prstGeom prst="rect">
                  <a:avLst/>
                </a:prstGeom>
                <a:solidFill>
                  <a:srgbClr val="9FC2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4" name="Rectangle 843"/>
                <p:cNvSpPr>
                  <a:spLocks noChangeArrowheads="1"/>
                </p:cNvSpPr>
                <p:nvPr/>
              </p:nvSpPr>
              <p:spPr bwMode="auto">
                <a:xfrm>
                  <a:off x="3637" y="1474"/>
                  <a:ext cx="845" cy="5"/>
                </a:xfrm>
                <a:prstGeom prst="rect">
                  <a:avLst/>
                </a:prstGeom>
                <a:solidFill>
                  <a:srgbClr val="9DC2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5" name="Rectangle 844"/>
                <p:cNvSpPr>
                  <a:spLocks noChangeArrowheads="1"/>
                </p:cNvSpPr>
                <p:nvPr/>
              </p:nvSpPr>
              <p:spPr bwMode="auto">
                <a:xfrm>
                  <a:off x="3637" y="1479"/>
                  <a:ext cx="845" cy="4"/>
                </a:xfrm>
                <a:prstGeom prst="rect">
                  <a:avLst/>
                </a:prstGeom>
                <a:solidFill>
                  <a:srgbClr val="9CC0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6" name="Rectangle 845"/>
                <p:cNvSpPr>
                  <a:spLocks noChangeArrowheads="1"/>
                </p:cNvSpPr>
                <p:nvPr/>
              </p:nvSpPr>
              <p:spPr bwMode="auto">
                <a:xfrm>
                  <a:off x="3637" y="1483"/>
                  <a:ext cx="845" cy="5"/>
                </a:xfrm>
                <a:prstGeom prst="rect">
                  <a:avLst/>
                </a:prstGeom>
                <a:solidFill>
                  <a:srgbClr val="9AC0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7" name="Rectangle 846"/>
                <p:cNvSpPr>
                  <a:spLocks noChangeArrowheads="1"/>
                </p:cNvSpPr>
                <p:nvPr/>
              </p:nvSpPr>
              <p:spPr bwMode="auto">
                <a:xfrm>
                  <a:off x="3637" y="1488"/>
                  <a:ext cx="845" cy="4"/>
                </a:xfrm>
                <a:prstGeom prst="rect">
                  <a:avLst/>
                </a:prstGeom>
                <a:solidFill>
                  <a:srgbClr val="99BE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8" name="Rectangle 847"/>
                <p:cNvSpPr>
                  <a:spLocks noChangeArrowheads="1"/>
                </p:cNvSpPr>
                <p:nvPr/>
              </p:nvSpPr>
              <p:spPr bwMode="auto">
                <a:xfrm>
                  <a:off x="3637" y="1492"/>
                  <a:ext cx="845" cy="5"/>
                </a:xfrm>
                <a:prstGeom prst="rect">
                  <a:avLst/>
                </a:prstGeom>
                <a:solidFill>
                  <a:srgbClr val="97BE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9" name="Rectangle 848"/>
                <p:cNvSpPr>
                  <a:spLocks noChangeArrowheads="1"/>
                </p:cNvSpPr>
                <p:nvPr/>
              </p:nvSpPr>
              <p:spPr bwMode="auto">
                <a:xfrm>
                  <a:off x="3637" y="1497"/>
                  <a:ext cx="845" cy="4"/>
                </a:xfrm>
                <a:prstGeom prst="rect">
                  <a:avLst/>
                </a:prstGeom>
                <a:solidFill>
                  <a:srgbClr val="96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50" name="Rectangle 849"/>
                <p:cNvSpPr>
                  <a:spLocks noChangeArrowheads="1"/>
                </p:cNvSpPr>
                <p:nvPr/>
              </p:nvSpPr>
              <p:spPr bwMode="auto">
                <a:xfrm>
                  <a:off x="3637" y="1501"/>
                  <a:ext cx="845" cy="4"/>
                </a:xfrm>
                <a:prstGeom prst="rect">
                  <a:avLst/>
                </a:prstGeom>
                <a:solidFill>
                  <a:srgbClr val="94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51" name="Rectangle 850"/>
                <p:cNvSpPr>
                  <a:spLocks noChangeArrowheads="1"/>
                </p:cNvSpPr>
                <p:nvPr/>
              </p:nvSpPr>
              <p:spPr bwMode="auto">
                <a:xfrm>
                  <a:off x="3637" y="1505"/>
                  <a:ext cx="845" cy="5"/>
                </a:xfrm>
                <a:prstGeom prst="rect">
                  <a:avLst/>
                </a:prstGeom>
                <a:solidFill>
                  <a:srgbClr val="93BB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52" name="Rectangle 851"/>
                <p:cNvSpPr>
                  <a:spLocks noChangeArrowheads="1"/>
                </p:cNvSpPr>
                <p:nvPr/>
              </p:nvSpPr>
              <p:spPr bwMode="auto">
                <a:xfrm>
                  <a:off x="3637" y="1510"/>
                  <a:ext cx="845" cy="6"/>
                </a:xfrm>
                <a:prstGeom prst="rect">
                  <a:avLst/>
                </a:prstGeom>
                <a:solidFill>
                  <a:srgbClr val="91BA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53" name="Rectangle 852"/>
                <p:cNvSpPr>
                  <a:spLocks noChangeArrowheads="1"/>
                </p:cNvSpPr>
                <p:nvPr/>
              </p:nvSpPr>
              <p:spPr bwMode="auto">
                <a:xfrm>
                  <a:off x="3637" y="1516"/>
                  <a:ext cx="845" cy="4"/>
                </a:xfrm>
                <a:prstGeom prst="rect">
                  <a:avLst/>
                </a:prstGeom>
                <a:solidFill>
                  <a:srgbClr val="8FB9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54" name="Rectangle 853"/>
                <p:cNvSpPr>
                  <a:spLocks noChangeArrowheads="1"/>
                </p:cNvSpPr>
                <p:nvPr/>
              </p:nvSpPr>
              <p:spPr bwMode="auto">
                <a:xfrm>
                  <a:off x="3637" y="1520"/>
                  <a:ext cx="845" cy="4"/>
                </a:xfrm>
                <a:prstGeom prst="rect">
                  <a:avLst/>
                </a:prstGeom>
                <a:solidFill>
                  <a:srgbClr val="8EB8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55" name="Rectangle 854"/>
                <p:cNvSpPr>
                  <a:spLocks noChangeArrowheads="1"/>
                </p:cNvSpPr>
                <p:nvPr/>
              </p:nvSpPr>
              <p:spPr bwMode="auto">
                <a:xfrm>
                  <a:off x="3637" y="1524"/>
                  <a:ext cx="845" cy="7"/>
                </a:xfrm>
                <a:prstGeom prst="rect">
                  <a:avLst/>
                </a:prstGeom>
                <a:solidFill>
                  <a:srgbClr val="8C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435" name="Group 434"/>
              <p:cNvGrpSpPr>
                <a:grpSpLocks/>
              </p:cNvGrpSpPr>
              <p:nvPr/>
            </p:nvGrpSpPr>
            <p:grpSpPr bwMode="auto">
              <a:xfrm>
                <a:off x="937" y="1181"/>
                <a:ext cx="4570" cy="2576"/>
                <a:chOff x="937" y="1181"/>
                <a:chExt cx="4570" cy="2576"/>
              </a:xfrm>
            </p:grpSpPr>
            <p:sp>
              <p:nvSpPr>
                <p:cNvPr id="456" name="Rectangle 455"/>
                <p:cNvSpPr>
                  <a:spLocks noChangeArrowheads="1"/>
                </p:cNvSpPr>
                <p:nvPr/>
              </p:nvSpPr>
              <p:spPr bwMode="auto">
                <a:xfrm>
                  <a:off x="3637" y="1531"/>
                  <a:ext cx="845" cy="6"/>
                </a:xfrm>
                <a:prstGeom prst="rect">
                  <a:avLst/>
                </a:prstGeom>
                <a:solidFill>
                  <a:srgbClr val="8AB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57" name="Rectangle 456"/>
                <p:cNvSpPr>
                  <a:spLocks noChangeArrowheads="1"/>
                </p:cNvSpPr>
                <p:nvPr/>
              </p:nvSpPr>
              <p:spPr bwMode="auto">
                <a:xfrm>
                  <a:off x="3637" y="1537"/>
                  <a:ext cx="845" cy="7"/>
                </a:xfrm>
                <a:prstGeom prst="rect">
                  <a:avLst/>
                </a:prstGeom>
                <a:solidFill>
                  <a:srgbClr val="88B4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58" name="Rectangle 457"/>
                <p:cNvSpPr>
                  <a:spLocks noChangeArrowheads="1"/>
                </p:cNvSpPr>
                <p:nvPr/>
              </p:nvSpPr>
              <p:spPr bwMode="auto">
                <a:xfrm>
                  <a:off x="3637" y="1544"/>
                  <a:ext cx="845" cy="6"/>
                </a:xfrm>
                <a:prstGeom prst="rect">
                  <a:avLst/>
                </a:prstGeom>
                <a:solidFill>
                  <a:srgbClr val="86B3A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59" name="Rectangle 458"/>
                <p:cNvSpPr>
                  <a:spLocks noChangeArrowheads="1"/>
                </p:cNvSpPr>
                <p:nvPr/>
              </p:nvSpPr>
              <p:spPr bwMode="auto">
                <a:xfrm>
                  <a:off x="3637" y="1550"/>
                  <a:ext cx="845" cy="7"/>
                </a:xfrm>
                <a:prstGeom prst="rect">
                  <a:avLst/>
                </a:prstGeom>
                <a:solidFill>
                  <a:srgbClr val="84B1A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0" name="Rectangle 459"/>
                <p:cNvSpPr>
                  <a:spLocks noChangeArrowheads="1"/>
                </p:cNvSpPr>
                <p:nvPr/>
              </p:nvSpPr>
              <p:spPr bwMode="auto">
                <a:xfrm>
                  <a:off x="3637" y="1557"/>
                  <a:ext cx="845" cy="4"/>
                </a:xfrm>
                <a:prstGeom prst="rect">
                  <a:avLst/>
                </a:prstGeom>
                <a:solidFill>
                  <a:srgbClr val="82B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1" name="Rectangle 460"/>
                <p:cNvSpPr>
                  <a:spLocks noChangeArrowheads="1"/>
                </p:cNvSpPr>
                <p:nvPr/>
              </p:nvSpPr>
              <p:spPr bwMode="auto">
                <a:xfrm>
                  <a:off x="3637" y="1561"/>
                  <a:ext cx="845" cy="4"/>
                </a:xfrm>
                <a:prstGeom prst="rect">
                  <a:avLst/>
                </a:prstGeom>
                <a:solidFill>
                  <a:srgbClr val="81AF9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2" name="Rectangle 461"/>
                <p:cNvSpPr>
                  <a:spLocks noChangeArrowheads="1"/>
                </p:cNvSpPr>
                <p:nvPr/>
              </p:nvSpPr>
              <p:spPr bwMode="auto">
                <a:xfrm>
                  <a:off x="3637" y="1565"/>
                  <a:ext cx="845" cy="6"/>
                </a:xfrm>
                <a:prstGeom prst="rect">
                  <a:avLst/>
                </a:prstGeom>
                <a:solidFill>
                  <a:srgbClr val="7FAE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3" name="Rectangle 462"/>
                <p:cNvSpPr>
                  <a:spLocks noChangeArrowheads="1"/>
                </p:cNvSpPr>
                <p:nvPr/>
              </p:nvSpPr>
              <p:spPr bwMode="auto">
                <a:xfrm>
                  <a:off x="3637" y="1571"/>
                  <a:ext cx="845" cy="5"/>
                </a:xfrm>
                <a:prstGeom prst="rect">
                  <a:avLst/>
                </a:prstGeom>
                <a:solidFill>
                  <a:srgbClr val="7DAD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4" name="Rectangle 463"/>
                <p:cNvSpPr>
                  <a:spLocks noChangeArrowheads="1"/>
                </p:cNvSpPr>
                <p:nvPr/>
              </p:nvSpPr>
              <p:spPr bwMode="auto">
                <a:xfrm>
                  <a:off x="3637" y="1576"/>
                  <a:ext cx="845" cy="4"/>
                </a:xfrm>
                <a:prstGeom prst="rect">
                  <a:avLst/>
                </a:prstGeom>
                <a:solidFill>
                  <a:srgbClr val="7CAC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5" name="Rectangle 464"/>
                <p:cNvSpPr>
                  <a:spLocks noChangeArrowheads="1"/>
                </p:cNvSpPr>
                <p:nvPr/>
              </p:nvSpPr>
              <p:spPr bwMode="auto">
                <a:xfrm>
                  <a:off x="3637" y="1580"/>
                  <a:ext cx="845" cy="5"/>
                </a:xfrm>
                <a:prstGeom prst="rect">
                  <a:avLst/>
                </a:prstGeom>
                <a:solidFill>
                  <a:srgbClr val="7AA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6" name="Rectangle 465"/>
                <p:cNvSpPr>
                  <a:spLocks noChangeArrowheads="1"/>
                </p:cNvSpPr>
                <p:nvPr/>
              </p:nvSpPr>
              <p:spPr bwMode="auto">
                <a:xfrm>
                  <a:off x="3637" y="1585"/>
                  <a:ext cx="845" cy="4"/>
                </a:xfrm>
                <a:prstGeom prst="rect">
                  <a:avLst/>
                </a:prstGeom>
                <a:solidFill>
                  <a:srgbClr val="79AA9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7" name="Rectangle 466"/>
                <p:cNvSpPr>
                  <a:spLocks noChangeArrowheads="1"/>
                </p:cNvSpPr>
                <p:nvPr/>
              </p:nvSpPr>
              <p:spPr bwMode="auto">
                <a:xfrm>
                  <a:off x="3637" y="1589"/>
                  <a:ext cx="845" cy="5"/>
                </a:xfrm>
                <a:prstGeom prst="rect">
                  <a:avLst/>
                </a:prstGeom>
                <a:solidFill>
                  <a:srgbClr val="77AA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8" name="Rectangle 467"/>
                <p:cNvSpPr>
                  <a:spLocks noChangeArrowheads="1"/>
                </p:cNvSpPr>
                <p:nvPr/>
              </p:nvSpPr>
              <p:spPr bwMode="auto">
                <a:xfrm>
                  <a:off x="3637" y="1594"/>
                  <a:ext cx="845" cy="4"/>
                </a:xfrm>
                <a:prstGeom prst="rect">
                  <a:avLst/>
                </a:prstGeom>
                <a:solidFill>
                  <a:srgbClr val="76A8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69" name="Rectangle 468"/>
                <p:cNvSpPr>
                  <a:spLocks noChangeArrowheads="1"/>
                </p:cNvSpPr>
                <p:nvPr/>
              </p:nvSpPr>
              <p:spPr bwMode="auto">
                <a:xfrm>
                  <a:off x="3637" y="1598"/>
                  <a:ext cx="845" cy="5"/>
                </a:xfrm>
                <a:prstGeom prst="rect">
                  <a:avLst/>
                </a:prstGeom>
                <a:solidFill>
                  <a:srgbClr val="74A89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70" name="Rectangle 469"/>
                <p:cNvSpPr>
                  <a:spLocks noChangeArrowheads="1"/>
                </p:cNvSpPr>
                <p:nvPr/>
              </p:nvSpPr>
              <p:spPr bwMode="auto">
                <a:xfrm>
                  <a:off x="3637" y="1603"/>
                  <a:ext cx="845" cy="2"/>
                </a:xfrm>
                <a:prstGeom prst="rect">
                  <a:avLst/>
                </a:prstGeom>
                <a:solidFill>
                  <a:srgbClr val="72A6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71" name="Rectangle 470"/>
                <p:cNvSpPr>
                  <a:spLocks noChangeArrowheads="1"/>
                </p:cNvSpPr>
                <p:nvPr/>
              </p:nvSpPr>
              <p:spPr bwMode="auto">
                <a:xfrm>
                  <a:off x="3696" y="1273"/>
                  <a:ext cx="72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Standardized IM system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72" name="Rectangle 471"/>
                <p:cNvSpPr>
                  <a:spLocks noChangeArrowheads="1"/>
                </p:cNvSpPr>
                <p:nvPr/>
              </p:nvSpPr>
              <p:spPr bwMode="auto">
                <a:xfrm>
                  <a:off x="3637" y="1181"/>
                  <a:ext cx="845" cy="424"/>
                </a:xfrm>
                <a:prstGeom prst="rect">
                  <a:avLst/>
                </a:pr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pic>
              <p:nvPicPr>
                <p:cNvPr id="473" name="Picture 472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5" y="2783"/>
                  <a:ext cx="942" cy="5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74" name="Picture 473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5" y="2783"/>
                  <a:ext cx="942" cy="5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75" name="Freeform 474"/>
                <p:cNvSpPr>
                  <a:spLocks noEditPoints="1"/>
                </p:cNvSpPr>
                <p:nvPr/>
              </p:nvSpPr>
              <p:spPr bwMode="auto">
                <a:xfrm>
                  <a:off x="3835" y="2799"/>
                  <a:ext cx="925" cy="537"/>
                </a:xfrm>
                <a:custGeom>
                  <a:avLst/>
                  <a:gdLst>
                    <a:gd name="T0" fmla="*/ 763 w 925"/>
                    <a:gd name="T1" fmla="*/ 0 h 537"/>
                    <a:gd name="T2" fmla="*/ 363 w 925"/>
                    <a:gd name="T3" fmla="*/ 400 h 537"/>
                    <a:gd name="T4" fmla="*/ 225 w 925"/>
                    <a:gd name="T5" fmla="*/ 537 h 537"/>
                    <a:gd name="T6" fmla="*/ 363 w 925"/>
                    <a:gd name="T7" fmla="*/ 400 h 537"/>
                    <a:gd name="T8" fmla="*/ 0 w 925"/>
                    <a:gd name="T9" fmla="*/ 400 h 537"/>
                    <a:gd name="T10" fmla="*/ 363 w 925"/>
                    <a:gd name="T11" fmla="*/ 400 h 537"/>
                    <a:gd name="T12" fmla="*/ 593 w 925"/>
                    <a:gd name="T13" fmla="*/ 200 h 537"/>
                    <a:gd name="T14" fmla="*/ 925 w 925"/>
                    <a:gd name="T15" fmla="*/ 200 h 537"/>
                    <a:gd name="T16" fmla="*/ 401 w 925"/>
                    <a:gd name="T17" fmla="*/ 0 h 537"/>
                    <a:gd name="T18" fmla="*/ 763 w 925"/>
                    <a:gd name="T19" fmla="*/ 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5" h="537">
                      <a:moveTo>
                        <a:pt x="763" y="0"/>
                      </a:moveTo>
                      <a:lnTo>
                        <a:pt x="363" y="400"/>
                      </a:lnTo>
                      <a:moveTo>
                        <a:pt x="225" y="537"/>
                      </a:moveTo>
                      <a:lnTo>
                        <a:pt x="363" y="400"/>
                      </a:lnTo>
                      <a:moveTo>
                        <a:pt x="0" y="400"/>
                      </a:moveTo>
                      <a:lnTo>
                        <a:pt x="363" y="400"/>
                      </a:lnTo>
                      <a:moveTo>
                        <a:pt x="593" y="200"/>
                      </a:moveTo>
                      <a:lnTo>
                        <a:pt x="925" y="200"/>
                      </a:lnTo>
                      <a:moveTo>
                        <a:pt x="401" y="0"/>
                      </a:moveTo>
                      <a:lnTo>
                        <a:pt x="763" y="0"/>
                      </a:lnTo>
                    </a:path>
                  </a:pathLst>
                </a:custGeom>
                <a:noFill/>
                <a:ln w="9525" cap="sq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76" name="Freeform 475"/>
                <p:cNvSpPr>
                  <a:spLocks/>
                </p:cNvSpPr>
                <p:nvPr/>
              </p:nvSpPr>
              <p:spPr bwMode="auto">
                <a:xfrm>
                  <a:off x="4557" y="2783"/>
                  <a:ext cx="41" cy="31"/>
                </a:xfrm>
                <a:custGeom>
                  <a:avLst/>
                  <a:gdLst>
                    <a:gd name="T0" fmla="*/ 41 w 41"/>
                    <a:gd name="T1" fmla="*/ 16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6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77" name="Freeform 476"/>
                <p:cNvSpPr>
                  <a:spLocks/>
                </p:cNvSpPr>
                <p:nvPr/>
              </p:nvSpPr>
              <p:spPr bwMode="auto">
                <a:xfrm>
                  <a:off x="4557" y="2783"/>
                  <a:ext cx="41" cy="31"/>
                </a:xfrm>
                <a:custGeom>
                  <a:avLst/>
                  <a:gdLst>
                    <a:gd name="T0" fmla="*/ 41 w 41"/>
                    <a:gd name="T1" fmla="*/ 16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6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78" name="Freeform 477"/>
                <p:cNvSpPr>
                  <a:spLocks/>
                </p:cNvSpPr>
                <p:nvPr/>
              </p:nvSpPr>
              <p:spPr bwMode="auto">
                <a:xfrm>
                  <a:off x="4398" y="2983"/>
                  <a:ext cx="41" cy="32"/>
                </a:xfrm>
                <a:custGeom>
                  <a:avLst/>
                  <a:gdLst>
                    <a:gd name="T0" fmla="*/ 0 w 41"/>
                    <a:gd name="T1" fmla="*/ 16 h 32"/>
                    <a:gd name="T2" fmla="*/ 41 w 41"/>
                    <a:gd name="T3" fmla="*/ 0 h 32"/>
                    <a:gd name="T4" fmla="*/ 41 w 41"/>
                    <a:gd name="T5" fmla="*/ 32 h 32"/>
                    <a:gd name="T6" fmla="*/ 0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0" y="16"/>
                      </a:moveTo>
                      <a:lnTo>
                        <a:pt x="41" y="0"/>
                      </a:lnTo>
                      <a:lnTo>
                        <a:pt x="41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79" name="Freeform 478"/>
                <p:cNvSpPr>
                  <a:spLocks/>
                </p:cNvSpPr>
                <p:nvPr/>
              </p:nvSpPr>
              <p:spPr bwMode="auto">
                <a:xfrm>
                  <a:off x="4398" y="2983"/>
                  <a:ext cx="41" cy="32"/>
                </a:xfrm>
                <a:custGeom>
                  <a:avLst/>
                  <a:gdLst>
                    <a:gd name="T0" fmla="*/ 0 w 41"/>
                    <a:gd name="T1" fmla="*/ 16 h 32"/>
                    <a:gd name="T2" fmla="*/ 41 w 41"/>
                    <a:gd name="T3" fmla="*/ 0 h 32"/>
                    <a:gd name="T4" fmla="*/ 41 w 41"/>
                    <a:gd name="T5" fmla="*/ 32 h 32"/>
                    <a:gd name="T6" fmla="*/ 0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0" y="16"/>
                      </a:moveTo>
                      <a:lnTo>
                        <a:pt x="41" y="0"/>
                      </a:lnTo>
                      <a:lnTo>
                        <a:pt x="41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80" name="Freeform 479"/>
                <p:cNvSpPr>
                  <a:spLocks/>
                </p:cNvSpPr>
                <p:nvPr/>
              </p:nvSpPr>
              <p:spPr bwMode="auto">
                <a:xfrm>
                  <a:off x="4156" y="3183"/>
                  <a:ext cx="42" cy="32"/>
                </a:xfrm>
                <a:custGeom>
                  <a:avLst/>
                  <a:gdLst>
                    <a:gd name="T0" fmla="*/ 42 w 42"/>
                    <a:gd name="T1" fmla="*/ 16 h 32"/>
                    <a:gd name="T2" fmla="*/ 0 w 42"/>
                    <a:gd name="T3" fmla="*/ 32 h 32"/>
                    <a:gd name="T4" fmla="*/ 0 w 42"/>
                    <a:gd name="T5" fmla="*/ 0 h 32"/>
                    <a:gd name="T6" fmla="*/ 42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42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2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81" name="Freeform 480"/>
                <p:cNvSpPr>
                  <a:spLocks/>
                </p:cNvSpPr>
                <p:nvPr/>
              </p:nvSpPr>
              <p:spPr bwMode="auto">
                <a:xfrm>
                  <a:off x="4156" y="3183"/>
                  <a:ext cx="42" cy="32"/>
                </a:xfrm>
                <a:custGeom>
                  <a:avLst/>
                  <a:gdLst>
                    <a:gd name="T0" fmla="*/ 42 w 42"/>
                    <a:gd name="T1" fmla="*/ 16 h 32"/>
                    <a:gd name="T2" fmla="*/ 0 w 42"/>
                    <a:gd name="T3" fmla="*/ 32 h 32"/>
                    <a:gd name="T4" fmla="*/ 0 w 42"/>
                    <a:gd name="T5" fmla="*/ 0 h 32"/>
                    <a:gd name="T6" fmla="*/ 42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42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2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82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00" y="3058"/>
                  <a:ext cx="528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Prioritized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3" name="Rectangle 482"/>
                <p:cNvSpPr>
                  <a:spLocks noChangeArrowheads="1"/>
                </p:cNvSpPr>
                <p:nvPr/>
              </p:nvSpPr>
              <p:spPr bwMode="auto">
                <a:xfrm>
                  <a:off x="4757" y="2935"/>
                  <a:ext cx="750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Pilot</a:t>
                  </a:r>
                  <a:r>
                    <a:rPr kumimoji="0" lang="en-US" altLang="en-US" sz="1300" b="0" i="0" u="none" strike="noStrike" cap="none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 approach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4" name="Rectangle 483"/>
                <p:cNvSpPr>
                  <a:spLocks noChangeArrowheads="1"/>
                </p:cNvSpPr>
                <p:nvPr/>
              </p:nvSpPr>
              <p:spPr bwMode="auto">
                <a:xfrm>
                  <a:off x="3927" y="2694"/>
                  <a:ext cx="518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Synergies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pic>
              <p:nvPicPr>
                <p:cNvPr id="485" name="Picture 484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11" y="2783"/>
                  <a:ext cx="941" cy="5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6" name="Picture 485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11" y="2783"/>
                  <a:ext cx="941" cy="5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87" name="Freeform 486"/>
                <p:cNvSpPr>
                  <a:spLocks noEditPoints="1"/>
                </p:cNvSpPr>
                <p:nvPr/>
              </p:nvSpPr>
              <p:spPr bwMode="auto">
                <a:xfrm>
                  <a:off x="1411" y="2799"/>
                  <a:ext cx="925" cy="537"/>
                </a:xfrm>
                <a:custGeom>
                  <a:avLst/>
                  <a:gdLst>
                    <a:gd name="T0" fmla="*/ 763 w 925"/>
                    <a:gd name="T1" fmla="*/ 0 h 537"/>
                    <a:gd name="T2" fmla="*/ 362 w 925"/>
                    <a:gd name="T3" fmla="*/ 400 h 537"/>
                    <a:gd name="T4" fmla="*/ 224 w 925"/>
                    <a:gd name="T5" fmla="*/ 537 h 537"/>
                    <a:gd name="T6" fmla="*/ 362 w 925"/>
                    <a:gd name="T7" fmla="*/ 400 h 537"/>
                    <a:gd name="T8" fmla="*/ 0 w 925"/>
                    <a:gd name="T9" fmla="*/ 400 h 537"/>
                    <a:gd name="T10" fmla="*/ 362 w 925"/>
                    <a:gd name="T11" fmla="*/ 400 h 537"/>
                    <a:gd name="T12" fmla="*/ 592 w 925"/>
                    <a:gd name="T13" fmla="*/ 200 h 537"/>
                    <a:gd name="T14" fmla="*/ 925 w 925"/>
                    <a:gd name="T15" fmla="*/ 200 h 537"/>
                    <a:gd name="T16" fmla="*/ 401 w 925"/>
                    <a:gd name="T17" fmla="*/ 0 h 537"/>
                    <a:gd name="T18" fmla="*/ 763 w 925"/>
                    <a:gd name="T19" fmla="*/ 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5" h="537">
                      <a:moveTo>
                        <a:pt x="763" y="0"/>
                      </a:moveTo>
                      <a:lnTo>
                        <a:pt x="362" y="400"/>
                      </a:lnTo>
                      <a:moveTo>
                        <a:pt x="224" y="537"/>
                      </a:moveTo>
                      <a:lnTo>
                        <a:pt x="362" y="400"/>
                      </a:lnTo>
                      <a:moveTo>
                        <a:pt x="0" y="400"/>
                      </a:moveTo>
                      <a:lnTo>
                        <a:pt x="362" y="400"/>
                      </a:lnTo>
                      <a:moveTo>
                        <a:pt x="592" y="200"/>
                      </a:moveTo>
                      <a:lnTo>
                        <a:pt x="925" y="200"/>
                      </a:lnTo>
                      <a:moveTo>
                        <a:pt x="401" y="0"/>
                      </a:moveTo>
                      <a:lnTo>
                        <a:pt x="763" y="0"/>
                      </a:lnTo>
                    </a:path>
                  </a:pathLst>
                </a:custGeom>
                <a:noFill/>
                <a:ln w="9525" cap="sq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88" name="Freeform 487"/>
                <p:cNvSpPr>
                  <a:spLocks/>
                </p:cNvSpPr>
                <p:nvPr/>
              </p:nvSpPr>
              <p:spPr bwMode="auto">
                <a:xfrm>
                  <a:off x="2133" y="2783"/>
                  <a:ext cx="41" cy="31"/>
                </a:xfrm>
                <a:custGeom>
                  <a:avLst/>
                  <a:gdLst>
                    <a:gd name="T0" fmla="*/ 41 w 41"/>
                    <a:gd name="T1" fmla="*/ 16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6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89" name="Freeform 488"/>
                <p:cNvSpPr>
                  <a:spLocks/>
                </p:cNvSpPr>
                <p:nvPr/>
              </p:nvSpPr>
              <p:spPr bwMode="auto">
                <a:xfrm>
                  <a:off x="2133" y="2783"/>
                  <a:ext cx="41" cy="31"/>
                </a:xfrm>
                <a:custGeom>
                  <a:avLst/>
                  <a:gdLst>
                    <a:gd name="T0" fmla="*/ 41 w 41"/>
                    <a:gd name="T1" fmla="*/ 16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6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90" name="Freeform 489"/>
                <p:cNvSpPr>
                  <a:spLocks/>
                </p:cNvSpPr>
                <p:nvPr/>
              </p:nvSpPr>
              <p:spPr bwMode="auto">
                <a:xfrm>
                  <a:off x="1973" y="2983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91" name="Freeform 490"/>
                <p:cNvSpPr>
                  <a:spLocks/>
                </p:cNvSpPr>
                <p:nvPr/>
              </p:nvSpPr>
              <p:spPr bwMode="auto">
                <a:xfrm>
                  <a:off x="1973" y="2983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92" name="Freeform 491"/>
                <p:cNvSpPr>
                  <a:spLocks/>
                </p:cNvSpPr>
                <p:nvPr/>
              </p:nvSpPr>
              <p:spPr bwMode="auto">
                <a:xfrm>
                  <a:off x="1732" y="3183"/>
                  <a:ext cx="41" cy="32"/>
                </a:xfrm>
                <a:custGeom>
                  <a:avLst/>
                  <a:gdLst>
                    <a:gd name="T0" fmla="*/ 41 w 41"/>
                    <a:gd name="T1" fmla="*/ 16 h 32"/>
                    <a:gd name="T2" fmla="*/ 0 w 41"/>
                    <a:gd name="T3" fmla="*/ 32 h 32"/>
                    <a:gd name="T4" fmla="*/ 0 w 41"/>
                    <a:gd name="T5" fmla="*/ 0 h 32"/>
                    <a:gd name="T6" fmla="*/ 41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41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93" name="Freeform 492"/>
                <p:cNvSpPr>
                  <a:spLocks/>
                </p:cNvSpPr>
                <p:nvPr/>
              </p:nvSpPr>
              <p:spPr bwMode="auto">
                <a:xfrm>
                  <a:off x="1732" y="3183"/>
                  <a:ext cx="41" cy="32"/>
                </a:xfrm>
                <a:custGeom>
                  <a:avLst/>
                  <a:gdLst>
                    <a:gd name="T0" fmla="*/ 41 w 41"/>
                    <a:gd name="T1" fmla="*/ 16 h 32"/>
                    <a:gd name="T2" fmla="*/ 0 w 41"/>
                    <a:gd name="T3" fmla="*/ 32 h 32"/>
                    <a:gd name="T4" fmla="*/ 0 w 41"/>
                    <a:gd name="T5" fmla="*/ 0 h 32"/>
                    <a:gd name="T6" fmla="*/ 41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41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94" name="Rectangle 493"/>
                <p:cNvSpPr>
                  <a:spLocks noChangeArrowheads="1"/>
                </p:cNvSpPr>
                <p:nvPr/>
              </p:nvSpPr>
              <p:spPr bwMode="auto">
                <a:xfrm>
                  <a:off x="1094" y="3045"/>
                  <a:ext cx="766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Harmonization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5" name="Rectangle 494"/>
                <p:cNvSpPr>
                  <a:spLocks noChangeArrowheads="1"/>
                </p:cNvSpPr>
                <p:nvPr/>
              </p:nvSpPr>
              <p:spPr bwMode="auto">
                <a:xfrm>
                  <a:off x="2087" y="3045"/>
                  <a:ext cx="1001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Collectively</a:t>
                  </a:r>
                  <a:r>
                    <a:rPr lang="en-US" altLang="en-US" sz="1300" dirty="0" smtClean="0">
                      <a:solidFill>
                        <a:srgbClr val="000000"/>
                      </a:solidFill>
                      <a:latin typeface="Verdana" pitchFamily="34" charset="0"/>
                      <a:cs typeface="Arial" pitchFamily="34" charset="0"/>
                    </a:rPr>
                    <a:t> agreed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6" name="Rectangle 495"/>
                <p:cNvSpPr>
                  <a:spLocks noChangeArrowheads="1"/>
                </p:cNvSpPr>
                <p:nvPr/>
              </p:nvSpPr>
              <p:spPr bwMode="auto">
                <a:xfrm>
                  <a:off x="1469" y="2624"/>
                  <a:ext cx="572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Formalised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9" name="Rectangle 498"/>
                <p:cNvSpPr>
                  <a:spLocks noChangeArrowheads="1"/>
                </p:cNvSpPr>
                <p:nvPr/>
              </p:nvSpPr>
              <p:spPr bwMode="auto">
                <a:xfrm>
                  <a:off x="3638" y="3336"/>
                  <a:ext cx="844" cy="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0" name="Rectangle 499"/>
                <p:cNvSpPr>
                  <a:spLocks noChangeArrowheads="1"/>
                </p:cNvSpPr>
                <p:nvPr/>
              </p:nvSpPr>
              <p:spPr bwMode="auto">
                <a:xfrm>
                  <a:off x="3638" y="3341"/>
                  <a:ext cx="844" cy="6"/>
                </a:xfrm>
                <a:prstGeom prst="rect">
                  <a:avLst/>
                </a:prstGeom>
                <a:solidFill>
                  <a:srgbClr val="FD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1" name="Rectangle 500"/>
                <p:cNvSpPr>
                  <a:spLocks noChangeArrowheads="1"/>
                </p:cNvSpPr>
                <p:nvPr/>
              </p:nvSpPr>
              <p:spPr bwMode="auto">
                <a:xfrm>
                  <a:off x="3638" y="3347"/>
                  <a:ext cx="844" cy="5"/>
                </a:xfrm>
                <a:prstGeom prst="rect">
                  <a:avLst/>
                </a:prstGeom>
                <a:solidFill>
                  <a:srgbClr val="FBFD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2" name="Rectangle 501"/>
                <p:cNvSpPr>
                  <a:spLocks noChangeArrowheads="1"/>
                </p:cNvSpPr>
                <p:nvPr/>
              </p:nvSpPr>
              <p:spPr bwMode="auto">
                <a:xfrm>
                  <a:off x="3638" y="3352"/>
                  <a:ext cx="844" cy="4"/>
                </a:xfrm>
                <a:prstGeom prst="rect">
                  <a:avLst/>
                </a:prstGeom>
                <a:solidFill>
                  <a:srgbClr val="FA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3" name="Rectangle 502"/>
                <p:cNvSpPr>
                  <a:spLocks noChangeArrowheads="1"/>
                </p:cNvSpPr>
                <p:nvPr/>
              </p:nvSpPr>
              <p:spPr bwMode="auto">
                <a:xfrm>
                  <a:off x="3638" y="3356"/>
                  <a:ext cx="844" cy="5"/>
                </a:xfrm>
                <a:prstGeom prst="rect">
                  <a:avLst/>
                </a:prstGeom>
                <a:solidFill>
                  <a:srgbClr val="F8FB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4" name="Rectangle 503"/>
                <p:cNvSpPr>
                  <a:spLocks noChangeArrowheads="1"/>
                </p:cNvSpPr>
                <p:nvPr/>
              </p:nvSpPr>
              <p:spPr bwMode="auto">
                <a:xfrm>
                  <a:off x="3638" y="3361"/>
                  <a:ext cx="844" cy="4"/>
                </a:xfrm>
                <a:prstGeom prst="rect">
                  <a:avLst/>
                </a:prstGeom>
                <a:solidFill>
                  <a:srgbClr val="F7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5" name="Rectangle 504"/>
                <p:cNvSpPr>
                  <a:spLocks noChangeArrowheads="1"/>
                </p:cNvSpPr>
                <p:nvPr/>
              </p:nvSpPr>
              <p:spPr bwMode="auto">
                <a:xfrm>
                  <a:off x="3638" y="3365"/>
                  <a:ext cx="844" cy="5"/>
                </a:xfrm>
                <a:prstGeom prst="rect">
                  <a:avLst/>
                </a:prstGeom>
                <a:solidFill>
                  <a:srgbClr val="F5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6" name="Rectangle 505"/>
                <p:cNvSpPr>
                  <a:spLocks noChangeArrowheads="1"/>
                </p:cNvSpPr>
                <p:nvPr/>
              </p:nvSpPr>
              <p:spPr bwMode="auto">
                <a:xfrm>
                  <a:off x="3638" y="3370"/>
                  <a:ext cx="844" cy="7"/>
                </a:xfrm>
                <a:prstGeom prst="rect">
                  <a:avLst/>
                </a:prstGeom>
                <a:solidFill>
                  <a:srgbClr val="F3F8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7" name="Rectangle 506"/>
                <p:cNvSpPr>
                  <a:spLocks noChangeArrowheads="1"/>
                </p:cNvSpPr>
                <p:nvPr/>
              </p:nvSpPr>
              <p:spPr bwMode="auto">
                <a:xfrm>
                  <a:off x="3638" y="3377"/>
                  <a:ext cx="844" cy="5"/>
                </a:xfrm>
                <a:prstGeom prst="rect">
                  <a:avLst/>
                </a:prstGeom>
                <a:solidFill>
                  <a:srgbClr val="F1F6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8" name="Rectangle 507"/>
                <p:cNvSpPr>
                  <a:spLocks noChangeArrowheads="1"/>
                </p:cNvSpPr>
                <p:nvPr/>
              </p:nvSpPr>
              <p:spPr bwMode="auto">
                <a:xfrm>
                  <a:off x="3638" y="3382"/>
                  <a:ext cx="844" cy="5"/>
                </a:xfrm>
                <a:prstGeom prst="rect">
                  <a:avLst/>
                </a:prstGeom>
                <a:solidFill>
                  <a:srgbClr val="EFF5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9" name="Rectangle 508"/>
                <p:cNvSpPr>
                  <a:spLocks noChangeArrowheads="1"/>
                </p:cNvSpPr>
                <p:nvPr/>
              </p:nvSpPr>
              <p:spPr bwMode="auto">
                <a:xfrm>
                  <a:off x="3638" y="3387"/>
                  <a:ext cx="844" cy="4"/>
                </a:xfrm>
                <a:prstGeom prst="rect">
                  <a:avLst/>
                </a:prstGeom>
                <a:solidFill>
                  <a:srgbClr val="EE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0" name="Rectangle 509"/>
                <p:cNvSpPr>
                  <a:spLocks noChangeArrowheads="1"/>
                </p:cNvSpPr>
                <p:nvPr/>
              </p:nvSpPr>
              <p:spPr bwMode="auto">
                <a:xfrm>
                  <a:off x="3638" y="3391"/>
                  <a:ext cx="844" cy="5"/>
                </a:xfrm>
                <a:prstGeom prst="rect">
                  <a:avLst/>
                </a:prstGeom>
                <a:solidFill>
                  <a:srgbClr val="EC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1" name="Rectangle 510"/>
                <p:cNvSpPr>
                  <a:spLocks noChangeArrowheads="1"/>
                </p:cNvSpPr>
                <p:nvPr/>
              </p:nvSpPr>
              <p:spPr bwMode="auto">
                <a:xfrm>
                  <a:off x="3638" y="3396"/>
                  <a:ext cx="844" cy="4"/>
                </a:xfrm>
                <a:prstGeom prst="rect">
                  <a:avLst/>
                </a:prstGeom>
                <a:solidFill>
                  <a:srgbClr val="EBF3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2" name="Rectangle 511"/>
                <p:cNvSpPr>
                  <a:spLocks noChangeArrowheads="1"/>
                </p:cNvSpPr>
                <p:nvPr/>
              </p:nvSpPr>
              <p:spPr bwMode="auto">
                <a:xfrm>
                  <a:off x="3638" y="3400"/>
                  <a:ext cx="844" cy="5"/>
                </a:xfrm>
                <a:prstGeom prst="rect">
                  <a:avLst/>
                </a:prstGeom>
                <a:solidFill>
                  <a:srgbClr val="EAF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3" name="Rectangle 512"/>
                <p:cNvSpPr>
                  <a:spLocks noChangeArrowheads="1"/>
                </p:cNvSpPr>
                <p:nvPr/>
              </p:nvSpPr>
              <p:spPr bwMode="auto">
                <a:xfrm>
                  <a:off x="3638" y="3405"/>
                  <a:ext cx="844" cy="5"/>
                </a:xfrm>
                <a:prstGeom prst="rect">
                  <a:avLst/>
                </a:prstGeom>
                <a:solidFill>
                  <a:srgbClr val="E8F0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4" name="Rectangle 513"/>
                <p:cNvSpPr>
                  <a:spLocks noChangeArrowheads="1"/>
                </p:cNvSpPr>
                <p:nvPr/>
              </p:nvSpPr>
              <p:spPr bwMode="auto">
                <a:xfrm>
                  <a:off x="3638" y="3410"/>
                  <a:ext cx="844" cy="4"/>
                </a:xfrm>
                <a:prstGeom prst="rect">
                  <a:avLst/>
                </a:prstGeom>
                <a:solidFill>
                  <a:srgbClr val="E7EFE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5" name="Rectangle 514"/>
                <p:cNvSpPr>
                  <a:spLocks noChangeArrowheads="1"/>
                </p:cNvSpPr>
                <p:nvPr/>
              </p:nvSpPr>
              <p:spPr bwMode="auto">
                <a:xfrm>
                  <a:off x="3638" y="3414"/>
                  <a:ext cx="844" cy="6"/>
                </a:xfrm>
                <a:prstGeom prst="rect">
                  <a:avLst/>
                </a:prstGeom>
                <a:solidFill>
                  <a:srgbClr val="E5EE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6" name="Rectangle 515"/>
                <p:cNvSpPr>
                  <a:spLocks noChangeArrowheads="1"/>
                </p:cNvSpPr>
                <p:nvPr/>
              </p:nvSpPr>
              <p:spPr bwMode="auto">
                <a:xfrm>
                  <a:off x="3638" y="3420"/>
                  <a:ext cx="844" cy="5"/>
                </a:xfrm>
                <a:prstGeom prst="rect">
                  <a:avLst/>
                </a:prstGeom>
                <a:solidFill>
                  <a:srgbClr val="E3ED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7" name="Rectangle 516"/>
                <p:cNvSpPr>
                  <a:spLocks noChangeArrowheads="1"/>
                </p:cNvSpPr>
                <p:nvPr/>
              </p:nvSpPr>
              <p:spPr bwMode="auto">
                <a:xfrm>
                  <a:off x="3638" y="3425"/>
                  <a:ext cx="844" cy="4"/>
                </a:xfrm>
                <a:prstGeom prst="rect">
                  <a:avLst/>
                </a:prstGeom>
                <a:solidFill>
                  <a:srgbClr val="E2EC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8" name="Rectangle 517"/>
                <p:cNvSpPr>
                  <a:spLocks noChangeArrowheads="1"/>
                </p:cNvSpPr>
                <p:nvPr/>
              </p:nvSpPr>
              <p:spPr bwMode="auto">
                <a:xfrm>
                  <a:off x="3638" y="3429"/>
                  <a:ext cx="844" cy="6"/>
                </a:xfrm>
                <a:prstGeom prst="rect">
                  <a:avLst/>
                </a:prstGeom>
                <a:solidFill>
                  <a:srgbClr val="E0EB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9" name="Rectangle 518"/>
                <p:cNvSpPr>
                  <a:spLocks noChangeArrowheads="1"/>
                </p:cNvSpPr>
                <p:nvPr/>
              </p:nvSpPr>
              <p:spPr bwMode="auto">
                <a:xfrm>
                  <a:off x="3638" y="3435"/>
                  <a:ext cx="844" cy="5"/>
                </a:xfrm>
                <a:prstGeom prst="rect">
                  <a:avLst/>
                </a:prstGeom>
                <a:solidFill>
                  <a:srgbClr val="DEEA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0" name="Rectangle 519"/>
                <p:cNvSpPr>
                  <a:spLocks noChangeArrowheads="1"/>
                </p:cNvSpPr>
                <p:nvPr/>
              </p:nvSpPr>
              <p:spPr bwMode="auto">
                <a:xfrm>
                  <a:off x="3638" y="3440"/>
                  <a:ext cx="844" cy="6"/>
                </a:xfrm>
                <a:prstGeom prst="rect">
                  <a:avLst/>
                </a:prstGeom>
                <a:solidFill>
                  <a:srgbClr val="DC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1" name="Rectangle 520"/>
                <p:cNvSpPr>
                  <a:spLocks noChangeArrowheads="1"/>
                </p:cNvSpPr>
                <p:nvPr/>
              </p:nvSpPr>
              <p:spPr bwMode="auto">
                <a:xfrm>
                  <a:off x="3638" y="3446"/>
                  <a:ext cx="844" cy="6"/>
                </a:xfrm>
                <a:prstGeom prst="rect">
                  <a:avLst/>
                </a:prstGeom>
                <a:solidFill>
                  <a:srgbClr val="DAE8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2" name="Rectangle 521"/>
                <p:cNvSpPr>
                  <a:spLocks noChangeArrowheads="1"/>
                </p:cNvSpPr>
                <p:nvPr/>
              </p:nvSpPr>
              <p:spPr bwMode="auto">
                <a:xfrm>
                  <a:off x="3638" y="3452"/>
                  <a:ext cx="844" cy="3"/>
                </a:xfrm>
                <a:prstGeom prst="rect">
                  <a:avLst/>
                </a:prstGeom>
                <a:solidFill>
                  <a:srgbClr val="D9E7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3" name="Rectangle 522"/>
                <p:cNvSpPr>
                  <a:spLocks noChangeArrowheads="1"/>
                </p:cNvSpPr>
                <p:nvPr/>
              </p:nvSpPr>
              <p:spPr bwMode="auto">
                <a:xfrm>
                  <a:off x="3638" y="3455"/>
                  <a:ext cx="844" cy="6"/>
                </a:xfrm>
                <a:prstGeom prst="rect">
                  <a:avLst/>
                </a:prstGeom>
                <a:solidFill>
                  <a:srgbClr val="D7E6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4" name="Rectangle 523"/>
                <p:cNvSpPr>
                  <a:spLocks noChangeArrowheads="1"/>
                </p:cNvSpPr>
                <p:nvPr/>
              </p:nvSpPr>
              <p:spPr bwMode="auto">
                <a:xfrm>
                  <a:off x="3638" y="3461"/>
                  <a:ext cx="844" cy="6"/>
                </a:xfrm>
                <a:prstGeom prst="rect">
                  <a:avLst/>
                </a:prstGeom>
                <a:solidFill>
                  <a:srgbClr val="D5E5D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5" name="Rectangle 524"/>
                <p:cNvSpPr>
                  <a:spLocks noChangeArrowheads="1"/>
                </p:cNvSpPr>
                <p:nvPr/>
              </p:nvSpPr>
              <p:spPr bwMode="auto">
                <a:xfrm>
                  <a:off x="3638" y="3467"/>
                  <a:ext cx="844" cy="6"/>
                </a:xfrm>
                <a:prstGeom prst="rect">
                  <a:avLst/>
                </a:prstGeom>
                <a:solidFill>
                  <a:srgbClr val="D3E3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6" name="Rectangle 525"/>
                <p:cNvSpPr>
                  <a:spLocks noChangeArrowheads="1"/>
                </p:cNvSpPr>
                <p:nvPr/>
              </p:nvSpPr>
              <p:spPr bwMode="auto">
                <a:xfrm>
                  <a:off x="3638" y="3473"/>
                  <a:ext cx="844" cy="6"/>
                </a:xfrm>
                <a:prstGeom prst="rect">
                  <a:avLst/>
                </a:prstGeom>
                <a:solidFill>
                  <a:srgbClr val="D1E2D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7" name="Rectangle 526"/>
                <p:cNvSpPr>
                  <a:spLocks noChangeArrowheads="1"/>
                </p:cNvSpPr>
                <p:nvPr/>
              </p:nvSpPr>
              <p:spPr bwMode="auto">
                <a:xfrm>
                  <a:off x="3638" y="3479"/>
                  <a:ext cx="844" cy="5"/>
                </a:xfrm>
                <a:prstGeom prst="rect">
                  <a:avLst/>
                </a:prstGeom>
                <a:solidFill>
                  <a:srgbClr val="CFE1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8" name="Rectangle 527"/>
                <p:cNvSpPr>
                  <a:spLocks noChangeArrowheads="1"/>
                </p:cNvSpPr>
                <p:nvPr/>
              </p:nvSpPr>
              <p:spPr bwMode="auto">
                <a:xfrm>
                  <a:off x="3638" y="3484"/>
                  <a:ext cx="844" cy="3"/>
                </a:xfrm>
                <a:prstGeom prst="rect">
                  <a:avLst/>
                </a:prstGeom>
                <a:solidFill>
                  <a:srgbClr val="CEE0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9" name="Rectangle 528"/>
                <p:cNvSpPr>
                  <a:spLocks noChangeArrowheads="1"/>
                </p:cNvSpPr>
                <p:nvPr/>
              </p:nvSpPr>
              <p:spPr bwMode="auto">
                <a:xfrm>
                  <a:off x="3638" y="3487"/>
                  <a:ext cx="844" cy="6"/>
                </a:xfrm>
                <a:prstGeom prst="rect">
                  <a:avLst/>
                </a:prstGeom>
                <a:solidFill>
                  <a:srgbClr val="CCDF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0" name="Rectangle 529"/>
                <p:cNvSpPr>
                  <a:spLocks noChangeArrowheads="1"/>
                </p:cNvSpPr>
                <p:nvPr/>
              </p:nvSpPr>
              <p:spPr bwMode="auto">
                <a:xfrm>
                  <a:off x="3638" y="3493"/>
                  <a:ext cx="844" cy="7"/>
                </a:xfrm>
                <a:prstGeom prst="rect">
                  <a:avLst/>
                </a:prstGeom>
                <a:solidFill>
                  <a:srgbClr val="CADE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1" name="Rectangle 530"/>
                <p:cNvSpPr>
                  <a:spLocks noChangeArrowheads="1"/>
                </p:cNvSpPr>
                <p:nvPr/>
              </p:nvSpPr>
              <p:spPr bwMode="auto">
                <a:xfrm>
                  <a:off x="3638" y="3500"/>
                  <a:ext cx="844" cy="4"/>
                </a:xfrm>
                <a:prstGeom prst="rect">
                  <a:avLst/>
                </a:prstGeom>
                <a:solidFill>
                  <a:srgbClr val="C8DD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2" name="Rectangle 531"/>
                <p:cNvSpPr>
                  <a:spLocks noChangeArrowheads="1"/>
                </p:cNvSpPr>
                <p:nvPr/>
              </p:nvSpPr>
              <p:spPr bwMode="auto">
                <a:xfrm>
                  <a:off x="3638" y="3504"/>
                  <a:ext cx="844" cy="4"/>
                </a:xfrm>
                <a:prstGeom prst="rect">
                  <a:avLst/>
                </a:prstGeom>
                <a:solidFill>
                  <a:srgbClr val="C7DC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3" name="Rectangle 532"/>
                <p:cNvSpPr>
                  <a:spLocks noChangeArrowheads="1"/>
                </p:cNvSpPr>
                <p:nvPr/>
              </p:nvSpPr>
              <p:spPr bwMode="auto">
                <a:xfrm>
                  <a:off x="3638" y="3508"/>
                  <a:ext cx="844" cy="6"/>
                </a:xfrm>
                <a:prstGeom prst="rect">
                  <a:avLst/>
                </a:prstGeom>
                <a:solidFill>
                  <a:srgbClr val="C5DB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4" name="Rectangle 533"/>
                <p:cNvSpPr>
                  <a:spLocks noChangeArrowheads="1"/>
                </p:cNvSpPr>
                <p:nvPr/>
              </p:nvSpPr>
              <p:spPr bwMode="auto">
                <a:xfrm>
                  <a:off x="3638" y="3514"/>
                  <a:ext cx="844" cy="5"/>
                </a:xfrm>
                <a:prstGeom prst="rect">
                  <a:avLst/>
                </a:prstGeom>
                <a:solidFill>
                  <a:srgbClr val="C3DA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5" name="Rectangle 534"/>
                <p:cNvSpPr>
                  <a:spLocks noChangeArrowheads="1"/>
                </p:cNvSpPr>
                <p:nvPr/>
              </p:nvSpPr>
              <p:spPr bwMode="auto">
                <a:xfrm>
                  <a:off x="3638" y="3519"/>
                  <a:ext cx="844" cy="7"/>
                </a:xfrm>
                <a:prstGeom prst="rect">
                  <a:avLst/>
                </a:prstGeom>
                <a:solidFill>
                  <a:srgbClr val="C1D8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6" name="Rectangle 535"/>
                <p:cNvSpPr>
                  <a:spLocks noChangeArrowheads="1"/>
                </p:cNvSpPr>
                <p:nvPr/>
              </p:nvSpPr>
              <p:spPr bwMode="auto">
                <a:xfrm>
                  <a:off x="3638" y="3526"/>
                  <a:ext cx="844" cy="4"/>
                </a:xfrm>
                <a:prstGeom prst="rect">
                  <a:avLst/>
                </a:prstGeom>
                <a:solidFill>
                  <a:srgbClr val="BFD7C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7" name="Rectangle 536"/>
                <p:cNvSpPr>
                  <a:spLocks noChangeArrowheads="1"/>
                </p:cNvSpPr>
                <p:nvPr/>
              </p:nvSpPr>
              <p:spPr bwMode="auto">
                <a:xfrm>
                  <a:off x="3638" y="3530"/>
                  <a:ext cx="844" cy="6"/>
                </a:xfrm>
                <a:prstGeom prst="rect">
                  <a:avLst/>
                </a:prstGeom>
                <a:solidFill>
                  <a:srgbClr val="BED6C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8" name="Rectangle 537"/>
                <p:cNvSpPr>
                  <a:spLocks noChangeArrowheads="1"/>
                </p:cNvSpPr>
                <p:nvPr/>
              </p:nvSpPr>
              <p:spPr bwMode="auto">
                <a:xfrm>
                  <a:off x="3638" y="3536"/>
                  <a:ext cx="844" cy="6"/>
                </a:xfrm>
                <a:prstGeom prst="rect">
                  <a:avLst/>
                </a:prstGeom>
                <a:solidFill>
                  <a:srgbClr val="BCD5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9" name="Rectangle 538"/>
                <p:cNvSpPr>
                  <a:spLocks noChangeArrowheads="1"/>
                </p:cNvSpPr>
                <p:nvPr/>
              </p:nvSpPr>
              <p:spPr bwMode="auto">
                <a:xfrm>
                  <a:off x="3638" y="3542"/>
                  <a:ext cx="844" cy="3"/>
                </a:xfrm>
                <a:prstGeom prst="rect">
                  <a:avLst/>
                </a:prstGeom>
                <a:solidFill>
                  <a:srgbClr val="BBD4C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0" name="Rectangle 539"/>
                <p:cNvSpPr>
                  <a:spLocks noChangeArrowheads="1"/>
                </p:cNvSpPr>
                <p:nvPr/>
              </p:nvSpPr>
              <p:spPr bwMode="auto">
                <a:xfrm>
                  <a:off x="3638" y="3545"/>
                  <a:ext cx="844" cy="7"/>
                </a:xfrm>
                <a:prstGeom prst="rect">
                  <a:avLst/>
                </a:prstGeom>
                <a:solidFill>
                  <a:srgbClr val="B9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1" name="Rectangle 540"/>
                <p:cNvSpPr>
                  <a:spLocks noChangeArrowheads="1"/>
                </p:cNvSpPr>
                <p:nvPr/>
              </p:nvSpPr>
              <p:spPr bwMode="auto">
                <a:xfrm>
                  <a:off x="3638" y="3552"/>
                  <a:ext cx="844" cy="5"/>
                </a:xfrm>
                <a:prstGeom prst="rect">
                  <a:avLst/>
                </a:prstGeom>
                <a:solidFill>
                  <a:srgbClr val="B7D2C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2" name="Rectangle 541"/>
                <p:cNvSpPr>
                  <a:spLocks noChangeArrowheads="1"/>
                </p:cNvSpPr>
                <p:nvPr/>
              </p:nvSpPr>
              <p:spPr bwMode="auto">
                <a:xfrm>
                  <a:off x="3638" y="3557"/>
                  <a:ext cx="844" cy="3"/>
                </a:xfrm>
                <a:prstGeom prst="rect">
                  <a:avLst/>
                </a:prstGeom>
                <a:solidFill>
                  <a:srgbClr val="B6D1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3" name="Rectangle 542"/>
                <p:cNvSpPr>
                  <a:spLocks noChangeArrowheads="1"/>
                </p:cNvSpPr>
                <p:nvPr/>
              </p:nvSpPr>
              <p:spPr bwMode="auto">
                <a:xfrm>
                  <a:off x="3638" y="3560"/>
                  <a:ext cx="844" cy="6"/>
                </a:xfrm>
                <a:prstGeom prst="rect">
                  <a:avLst/>
                </a:prstGeom>
                <a:solidFill>
                  <a:srgbClr val="B4D0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4" name="Rectangle 543"/>
                <p:cNvSpPr>
                  <a:spLocks noChangeArrowheads="1"/>
                </p:cNvSpPr>
                <p:nvPr/>
              </p:nvSpPr>
              <p:spPr bwMode="auto">
                <a:xfrm>
                  <a:off x="3638" y="3566"/>
                  <a:ext cx="844" cy="6"/>
                </a:xfrm>
                <a:prstGeom prst="rect">
                  <a:avLst/>
                </a:prstGeom>
                <a:solidFill>
                  <a:srgbClr val="B2CFC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5" name="Rectangle 544"/>
                <p:cNvSpPr>
                  <a:spLocks noChangeArrowheads="1"/>
                </p:cNvSpPr>
                <p:nvPr/>
              </p:nvSpPr>
              <p:spPr bwMode="auto">
                <a:xfrm>
                  <a:off x="3638" y="3572"/>
                  <a:ext cx="844" cy="3"/>
                </a:xfrm>
                <a:prstGeom prst="rect">
                  <a:avLst/>
                </a:prstGeom>
                <a:solidFill>
                  <a:srgbClr val="B1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6" name="Rectangle 545"/>
                <p:cNvSpPr>
                  <a:spLocks noChangeArrowheads="1"/>
                </p:cNvSpPr>
                <p:nvPr/>
              </p:nvSpPr>
              <p:spPr bwMode="auto">
                <a:xfrm>
                  <a:off x="3638" y="3575"/>
                  <a:ext cx="844" cy="5"/>
                </a:xfrm>
                <a:prstGeom prst="rect">
                  <a:avLst/>
                </a:prstGeom>
                <a:solidFill>
                  <a:srgbClr val="AF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7" name="Rectangle 546"/>
                <p:cNvSpPr>
                  <a:spLocks noChangeArrowheads="1"/>
                </p:cNvSpPr>
                <p:nvPr/>
              </p:nvSpPr>
              <p:spPr bwMode="auto">
                <a:xfrm>
                  <a:off x="3638" y="3580"/>
                  <a:ext cx="844" cy="4"/>
                </a:xfrm>
                <a:prstGeom prst="rect">
                  <a:avLst/>
                </a:prstGeom>
                <a:solidFill>
                  <a:srgbClr val="AE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8" name="Rectangle 547"/>
                <p:cNvSpPr>
                  <a:spLocks noChangeArrowheads="1"/>
                </p:cNvSpPr>
                <p:nvPr/>
              </p:nvSpPr>
              <p:spPr bwMode="auto">
                <a:xfrm>
                  <a:off x="3638" y="3584"/>
                  <a:ext cx="844" cy="6"/>
                </a:xfrm>
                <a:prstGeom prst="rect">
                  <a:avLst/>
                </a:prstGeom>
                <a:solidFill>
                  <a:srgbClr val="AC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9" name="Rectangle 548"/>
                <p:cNvSpPr>
                  <a:spLocks noChangeArrowheads="1"/>
                </p:cNvSpPr>
                <p:nvPr/>
              </p:nvSpPr>
              <p:spPr bwMode="auto">
                <a:xfrm>
                  <a:off x="3638" y="3590"/>
                  <a:ext cx="844" cy="6"/>
                </a:xfrm>
                <a:prstGeom prst="rect">
                  <a:avLst/>
                </a:prstGeom>
                <a:solidFill>
                  <a:srgbClr val="AA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0" name="Rectangle 549"/>
                <p:cNvSpPr>
                  <a:spLocks noChangeArrowheads="1"/>
                </p:cNvSpPr>
                <p:nvPr/>
              </p:nvSpPr>
              <p:spPr bwMode="auto">
                <a:xfrm>
                  <a:off x="3638" y="3596"/>
                  <a:ext cx="844" cy="6"/>
                </a:xfrm>
                <a:prstGeom prst="rect">
                  <a:avLst/>
                </a:prstGeom>
                <a:solidFill>
                  <a:srgbClr val="A8C8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1" name="Rectangle 550"/>
                <p:cNvSpPr>
                  <a:spLocks noChangeArrowheads="1"/>
                </p:cNvSpPr>
                <p:nvPr/>
              </p:nvSpPr>
              <p:spPr bwMode="auto">
                <a:xfrm>
                  <a:off x="3638" y="3602"/>
                  <a:ext cx="844" cy="5"/>
                </a:xfrm>
                <a:prstGeom prst="rect">
                  <a:avLst/>
                </a:prstGeom>
                <a:solidFill>
                  <a:srgbClr val="A6C7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2" name="Rectangle 551"/>
                <p:cNvSpPr>
                  <a:spLocks noChangeArrowheads="1"/>
                </p:cNvSpPr>
                <p:nvPr/>
              </p:nvSpPr>
              <p:spPr bwMode="auto">
                <a:xfrm>
                  <a:off x="3638" y="3607"/>
                  <a:ext cx="844" cy="6"/>
                </a:xfrm>
                <a:prstGeom prst="rect">
                  <a:avLst/>
                </a:prstGeom>
                <a:solidFill>
                  <a:srgbClr val="A4C6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3" name="Rectangle 552"/>
                <p:cNvSpPr>
                  <a:spLocks noChangeArrowheads="1"/>
                </p:cNvSpPr>
                <p:nvPr/>
              </p:nvSpPr>
              <p:spPr bwMode="auto">
                <a:xfrm>
                  <a:off x="3638" y="3613"/>
                  <a:ext cx="844" cy="6"/>
                </a:xfrm>
                <a:prstGeom prst="rect">
                  <a:avLst/>
                </a:prstGeom>
                <a:solidFill>
                  <a:srgbClr val="A2C4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4" name="Rectangle 553"/>
                <p:cNvSpPr>
                  <a:spLocks noChangeArrowheads="1"/>
                </p:cNvSpPr>
                <p:nvPr/>
              </p:nvSpPr>
              <p:spPr bwMode="auto">
                <a:xfrm>
                  <a:off x="3638" y="3619"/>
                  <a:ext cx="844" cy="5"/>
                </a:xfrm>
                <a:prstGeom prst="rect">
                  <a:avLst/>
                </a:prstGeom>
                <a:solidFill>
                  <a:srgbClr val="A0C3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5" name="Rectangle 554"/>
                <p:cNvSpPr>
                  <a:spLocks noChangeArrowheads="1"/>
                </p:cNvSpPr>
                <p:nvPr/>
              </p:nvSpPr>
              <p:spPr bwMode="auto">
                <a:xfrm>
                  <a:off x="3638" y="3624"/>
                  <a:ext cx="844" cy="4"/>
                </a:xfrm>
                <a:prstGeom prst="rect">
                  <a:avLst/>
                </a:prstGeom>
                <a:solidFill>
                  <a:srgbClr val="9FC2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6" name="Rectangle 555"/>
                <p:cNvSpPr>
                  <a:spLocks noChangeArrowheads="1"/>
                </p:cNvSpPr>
                <p:nvPr/>
              </p:nvSpPr>
              <p:spPr bwMode="auto">
                <a:xfrm>
                  <a:off x="3638" y="3628"/>
                  <a:ext cx="844" cy="5"/>
                </a:xfrm>
                <a:prstGeom prst="rect">
                  <a:avLst/>
                </a:prstGeom>
                <a:solidFill>
                  <a:srgbClr val="9DC2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7" name="Rectangle 556"/>
                <p:cNvSpPr>
                  <a:spLocks noChangeArrowheads="1"/>
                </p:cNvSpPr>
                <p:nvPr/>
              </p:nvSpPr>
              <p:spPr bwMode="auto">
                <a:xfrm>
                  <a:off x="3638" y="3633"/>
                  <a:ext cx="844" cy="3"/>
                </a:xfrm>
                <a:prstGeom prst="rect">
                  <a:avLst/>
                </a:prstGeom>
                <a:solidFill>
                  <a:srgbClr val="9CC0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8" name="Rectangle 557"/>
                <p:cNvSpPr>
                  <a:spLocks noChangeArrowheads="1"/>
                </p:cNvSpPr>
                <p:nvPr/>
              </p:nvSpPr>
              <p:spPr bwMode="auto">
                <a:xfrm>
                  <a:off x="3638" y="3636"/>
                  <a:ext cx="844" cy="6"/>
                </a:xfrm>
                <a:prstGeom prst="rect">
                  <a:avLst/>
                </a:prstGeom>
                <a:solidFill>
                  <a:srgbClr val="9AC0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9" name="Rectangle 558"/>
                <p:cNvSpPr>
                  <a:spLocks noChangeArrowheads="1"/>
                </p:cNvSpPr>
                <p:nvPr/>
              </p:nvSpPr>
              <p:spPr bwMode="auto">
                <a:xfrm>
                  <a:off x="3638" y="3642"/>
                  <a:ext cx="844" cy="5"/>
                </a:xfrm>
                <a:prstGeom prst="rect">
                  <a:avLst/>
                </a:prstGeom>
                <a:solidFill>
                  <a:srgbClr val="98BE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0" name="Rectangle 559"/>
                <p:cNvSpPr>
                  <a:spLocks noChangeArrowheads="1"/>
                </p:cNvSpPr>
                <p:nvPr/>
              </p:nvSpPr>
              <p:spPr bwMode="auto">
                <a:xfrm>
                  <a:off x="3638" y="3647"/>
                  <a:ext cx="844" cy="4"/>
                </a:xfrm>
                <a:prstGeom prst="rect">
                  <a:avLst/>
                </a:prstGeom>
                <a:solidFill>
                  <a:srgbClr val="97BD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1" name="Rectangle 560"/>
                <p:cNvSpPr>
                  <a:spLocks noChangeArrowheads="1"/>
                </p:cNvSpPr>
                <p:nvPr/>
              </p:nvSpPr>
              <p:spPr bwMode="auto">
                <a:xfrm>
                  <a:off x="3638" y="3651"/>
                  <a:ext cx="844" cy="6"/>
                </a:xfrm>
                <a:prstGeom prst="rect">
                  <a:avLst/>
                </a:prstGeom>
                <a:solidFill>
                  <a:srgbClr val="95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2" name="Rectangle 561"/>
                <p:cNvSpPr>
                  <a:spLocks noChangeArrowheads="1"/>
                </p:cNvSpPr>
                <p:nvPr/>
              </p:nvSpPr>
              <p:spPr bwMode="auto">
                <a:xfrm>
                  <a:off x="3638" y="3657"/>
                  <a:ext cx="844" cy="5"/>
                </a:xfrm>
                <a:prstGeom prst="rect">
                  <a:avLst/>
                </a:prstGeom>
                <a:solidFill>
                  <a:srgbClr val="93BBA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3" name="Rectangle 562"/>
                <p:cNvSpPr>
                  <a:spLocks noChangeArrowheads="1"/>
                </p:cNvSpPr>
                <p:nvPr/>
              </p:nvSpPr>
              <p:spPr bwMode="auto">
                <a:xfrm>
                  <a:off x="3638" y="3662"/>
                  <a:ext cx="844" cy="3"/>
                </a:xfrm>
                <a:prstGeom prst="rect">
                  <a:avLst/>
                </a:prstGeom>
                <a:solidFill>
                  <a:srgbClr val="92BA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4" name="Rectangle 563"/>
                <p:cNvSpPr>
                  <a:spLocks noChangeArrowheads="1"/>
                </p:cNvSpPr>
                <p:nvPr/>
              </p:nvSpPr>
              <p:spPr bwMode="auto">
                <a:xfrm>
                  <a:off x="3638" y="3665"/>
                  <a:ext cx="844" cy="7"/>
                </a:xfrm>
                <a:prstGeom prst="rect">
                  <a:avLst/>
                </a:prstGeom>
                <a:solidFill>
                  <a:srgbClr val="90B9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5" name="Rectangle 564"/>
                <p:cNvSpPr>
                  <a:spLocks noChangeArrowheads="1"/>
                </p:cNvSpPr>
                <p:nvPr/>
              </p:nvSpPr>
              <p:spPr bwMode="auto">
                <a:xfrm>
                  <a:off x="3638" y="3672"/>
                  <a:ext cx="844" cy="5"/>
                </a:xfrm>
                <a:prstGeom prst="rect">
                  <a:avLst/>
                </a:prstGeom>
                <a:solidFill>
                  <a:srgbClr val="8EB8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6" name="Rectangle 565"/>
                <p:cNvSpPr>
                  <a:spLocks noChangeArrowheads="1"/>
                </p:cNvSpPr>
                <p:nvPr/>
              </p:nvSpPr>
              <p:spPr bwMode="auto">
                <a:xfrm>
                  <a:off x="3638" y="3677"/>
                  <a:ext cx="844" cy="3"/>
                </a:xfrm>
                <a:prstGeom prst="rect">
                  <a:avLst/>
                </a:prstGeom>
                <a:solidFill>
                  <a:srgbClr val="8D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7" name="Rectangle 566"/>
                <p:cNvSpPr>
                  <a:spLocks noChangeArrowheads="1"/>
                </p:cNvSpPr>
                <p:nvPr/>
              </p:nvSpPr>
              <p:spPr bwMode="auto">
                <a:xfrm>
                  <a:off x="3638" y="3680"/>
                  <a:ext cx="844" cy="5"/>
                </a:xfrm>
                <a:prstGeom prst="rect">
                  <a:avLst/>
                </a:prstGeom>
                <a:solidFill>
                  <a:srgbClr val="8B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8" name="Rectangle 567"/>
                <p:cNvSpPr>
                  <a:spLocks noChangeArrowheads="1"/>
                </p:cNvSpPr>
                <p:nvPr/>
              </p:nvSpPr>
              <p:spPr bwMode="auto">
                <a:xfrm>
                  <a:off x="3638" y="3685"/>
                  <a:ext cx="844" cy="6"/>
                </a:xfrm>
                <a:prstGeom prst="rect">
                  <a:avLst/>
                </a:prstGeom>
                <a:solidFill>
                  <a:srgbClr val="8AB5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9" name="Rectangle 568"/>
                <p:cNvSpPr>
                  <a:spLocks noChangeArrowheads="1"/>
                </p:cNvSpPr>
                <p:nvPr/>
              </p:nvSpPr>
              <p:spPr bwMode="auto">
                <a:xfrm>
                  <a:off x="3638" y="3691"/>
                  <a:ext cx="844" cy="6"/>
                </a:xfrm>
                <a:prstGeom prst="rect">
                  <a:avLst/>
                </a:prstGeom>
                <a:solidFill>
                  <a:srgbClr val="88B4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0" name="Rectangle 569"/>
                <p:cNvSpPr>
                  <a:spLocks noChangeArrowheads="1"/>
                </p:cNvSpPr>
                <p:nvPr/>
              </p:nvSpPr>
              <p:spPr bwMode="auto">
                <a:xfrm>
                  <a:off x="3638" y="3697"/>
                  <a:ext cx="844" cy="6"/>
                </a:xfrm>
                <a:prstGeom prst="rect">
                  <a:avLst/>
                </a:prstGeom>
                <a:solidFill>
                  <a:srgbClr val="86B3A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1" name="Rectangle 570"/>
                <p:cNvSpPr>
                  <a:spLocks noChangeArrowheads="1"/>
                </p:cNvSpPr>
                <p:nvPr/>
              </p:nvSpPr>
              <p:spPr bwMode="auto">
                <a:xfrm>
                  <a:off x="3638" y="3703"/>
                  <a:ext cx="844" cy="4"/>
                </a:xfrm>
                <a:prstGeom prst="rect">
                  <a:avLst/>
                </a:prstGeom>
                <a:solidFill>
                  <a:srgbClr val="85B1A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2" name="Rectangle 571"/>
                <p:cNvSpPr>
                  <a:spLocks noChangeArrowheads="1"/>
                </p:cNvSpPr>
                <p:nvPr/>
              </p:nvSpPr>
              <p:spPr bwMode="auto">
                <a:xfrm>
                  <a:off x="3638" y="3707"/>
                  <a:ext cx="844" cy="3"/>
                </a:xfrm>
                <a:prstGeom prst="rect">
                  <a:avLst/>
                </a:prstGeom>
                <a:solidFill>
                  <a:srgbClr val="83B1A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3" name="Rectangle 572"/>
                <p:cNvSpPr>
                  <a:spLocks noChangeArrowheads="1"/>
                </p:cNvSpPr>
                <p:nvPr/>
              </p:nvSpPr>
              <p:spPr bwMode="auto">
                <a:xfrm>
                  <a:off x="3638" y="3710"/>
                  <a:ext cx="844" cy="5"/>
                </a:xfrm>
                <a:prstGeom prst="rect">
                  <a:avLst/>
                </a:prstGeom>
                <a:solidFill>
                  <a:srgbClr val="82B0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4" name="Rectangle 573"/>
                <p:cNvSpPr>
                  <a:spLocks noChangeArrowheads="1"/>
                </p:cNvSpPr>
                <p:nvPr/>
              </p:nvSpPr>
              <p:spPr bwMode="auto">
                <a:xfrm>
                  <a:off x="3638" y="3715"/>
                  <a:ext cx="844" cy="7"/>
                </a:xfrm>
                <a:prstGeom prst="rect">
                  <a:avLst/>
                </a:prstGeom>
                <a:solidFill>
                  <a:srgbClr val="80AF9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5" name="Rectangle 574"/>
                <p:cNvSpPr>
                  <a:spLocks noChangeArrowheads="1"/>
                </p:cNvSpPr>
                <p:nvPr/>
              </p:nvSpPr>
              <p:spPr bwMode="auto">
                <a:xfrm>
                  <a:off x="3638" y="3722"/>
                  <a:ext cx="844" cy="4"/>
                </a:xfrm>
                <a:prstGeom prst="rect">
                  <a:avLst/>
                </a:prstGeom>
                <a:solidFill>
                  <a:srgbClr val="7EAE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6" name="Rectangle 575"/>
                <p:cNvSpPr>
                  <a:spLocks noChangeArrowheads="1"/>
                </p:cNvSpPr>
                <p:nvPr/>
              </p:nvSpPr>
              <p:spPr bwMode="auto">
                <a:xfrm>
                  <a:off x="3638" y="3726"/>
                  <a:ext cx="844" cy="4"/>
                </a:xfrm>
                <a:prstGeom prst="rect">
                  <a:avLst/>
                </a:prstGeom>
                <a:solidFill>
                  <a:srgbClr val="7DAD9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7" name="Rectangle 576"/>
                <p:cNvSpPr>
                  <a:spLocks noChangeArrowheads="1"/>
                </p:cNvSpPr>
                <p:nvPr/>
              </p:nvSpPr>
              <p:spPr bwMode="auto">
                <a:xfrm>
                  <a:off x="3638" y="3730"/>
                  <a:ext cx="844" cy="6"/>
                </a:xfrm>
                <a:prstGeom prst="rect">
                  <a:avLst/>
                </a:prstGeom>
                <a:solidFill>
                  <a:srgbClr val="7BAC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8" name="Rectangle 577"/>
                <p:cNvSpPr>
                  <a:spLocks noChangeArrowheads="1"/>
                </p:cNvSpPr>
                <p:nvPr/>
              </p:nvSpPr>
              <p:spPr bwMode="auto">
                <a:xfrm>
                  <a:off x="3638" y="3736"/>
                  <a:ext cx="844" cy="5"/>
                </a:xfrm>
                <a:prstGeom prst="rect">
                  <a:avLst/>
                </a:prstGeom>
                <a:solidFill>
                  <a:srgbClr val="79A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79" name="Rectangle 578"/>
                <p:cNvSpPr>
                  <a:spLocks noChangeArrowheads="1"/>
                </p:cNvSpPr>
                <p:nvPr/>
              </p:nvSpPr>
              <p:spPr bwMode="auto">
                <a:xfrm>
                  <a:off x="3638" y="3741"/>
                  <a:ext cx="844" cy="6"/>
                </a:xfrm>
                <a:prstGeom prst="rect">
                  <a:avLst/>
                </a:prstGeom>
                <a:solidFill>
                  <a:srgbClr val="77AA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80" name="Rectangle 579"/>
                <p:cNvSpPr>
                  <a:spLocks noChangeArrowheads="1"/>
                </p:cNvSpPr>
                <p:nvPr/>
              </p:nvSpPr>
              <p:spPr bwMode="auto">
                <a:xfrm>
                  <a:off x="3638" y="3747"/>
                  <a:ext cx="844" cy="4"/>
                </a:xfrm>
                <a:prstGeom prst="rect">
                  <a:avLst/>
                </a:prstGeom>
                <a:solidFill>
                  <a:srgbClr val="76A8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81" name="Rectangle 580"/>
                <p:cNvSpPr>
                  <a:spLocks noChangeArrowheads="1"/>
                </p:cNvSpPr>
                <p:nvPr/>
              </p:nvSpPr>
              <p:spPr bwMode="auto">
                <a:xfrm>
                  <a:off x="3638" y="3751"/>
                  <a:ext cx="844" cy="4"/>
                </a:xfrm>
                <a:prstGeom prst="rect">
                  <a:avLst/>
                </a:prstGeom>
                <a:solidFill>
                  <a:srgbClr val="74A89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82" name="Rectangle 581"/>
                <p:cNvSpPr>
                  <a:spLocks noChangeArrowheads="1"/>
                </p:cNvSpPr>
                <p:nvPr/>
              </p:nvSpPr>
              <p:spPr bwMode="auto">
                <a:xfrm>
                  <a:off x="3638" y="3755"/>
                  <a:ext cx="844" cy="2"/>
                </a:xfrm>
                <a:prstGeom prst="rect">
                  <a:avLst/>
                </a:prstGeom>
                <a:solidFill>
                  <a:srgbClr val="72A6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83" name="Rectangle 582"/>
                <p:cNvSpPr>
                  <a:spLocks noChangeArrowheads="1"/>
                </p:cNvSpPr>
                <p:nvPr/>
              </p:nvSpPr>
              <p:spPr bwMode="auto">
                <a:xfrm>
                  <a:off x="3845" y="3483"/>
                  <a:ext cx="559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Innovative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4" name="Rectangle 583"/>
                <p:cNvSpPr>
                  <a:spLocks noChangeArrowheads="1"/>
                </p:cNvSpPr>
                <p:nvPr/>
              </p:nvSpPr>
              <p:spPr bwMode="auto">
                <a:xfrm>
                  <a:off x="3638" y="3336"/>
                  <a:ext cx="844" cy="421"/>
                </a:xfrm>
                <a:prstGeom prst="rect">
                  <a:avLst/>
                </a:pr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87" name="Rectangle 586"/>
                <p:cNvSpPr>
                  <a:spLocks noChangeArrowheads="1"/>
                </p:cNvSpPr>
                <p:nvPr/>
              </p:nvSpPr>
              <p:spPr bwMode="auto">
                <a:xfrm>
                  <a:off x="1207" y="3336"/>
                  <a:ext cx="857" cy="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88" name="Rectangle 587"/>
                <p:cNvSpPr>
                  <a:spLocks noChangeArrowheads="1"/>
                </p:cNvSpPr>
                <p:nvPr/>
              </p:nvSpPr>
              <p:spPr bwMode="auto">
                <a:xfrm>
                  <a:off x="1207" y="3341"/>
                  <a:ext cx="857" cy="6"/>
                </a:xfrm>
                <a:prstGeom prst="rect">
                  <a:avLst/>
                </a:prstGeom>
                <a:solidFill>
                  <a:srgbClr val="FD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89" name="Rectangle 588"/>
                <p:cNvSpPr>
                  <a:spLocks noChangeArrowheads="1"/>
                </p:cNvSpPr>
                <p:nvPr/>
              </p:nvSpPr>
              <p:spPr bwMode="auto">
                <a:xfrm>
                  <a:off x="1207" y="3347"/>
                  <a:ext cx="857" cy="4"/>
                </a:xfrm>
                <a:prstGeom prst="rect">
                  <a:avLst/>
                </a:prstGeom>
                <a:solidFill>
                  <a:srgbClr val="FCFD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0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07" y="3351"/>
                  <a:ext cx="857" cy="5"/>
                </a:xfrm>
                <a:prstGeom prst="rect">
                  <a:avLst/>
                </a:prstGeom>
                <a:solidFill>
                  <a:srgbClr val="FAFC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1" name="Rectangle 590"/>
                <p:cNvSpPr>
                  <a:spLocks noChangeArrowheads="1"/>
                </p:cNvSpPr>
                <p:nvPr/>
              </p:nvSpPr>
              <p:spPr bwMode="auto">
                <a:xfrm>
                  <a:off x="1207" y="3356"/>
                  <a:ext cx="857" cy="6"/>
                </a:xfrm>
                <a:prstGeom prst="rect">
                  <a:avLst/>
                </a:prstGeom>
                <a:solidFill>
                  <a:srgbClr val="F8FB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2" name="Rectangle 591"/>
                <p:cNvSpPr>
                  <a:spLocks noChangeArrowheads="1"/>
                </p:cNvSpPr>
                <p:nvPr/>
              </p:nvSpPr>
              <p:spPr bwMode="auto">
                <a:xfrm>
                  <a:off x="1207" y="3362"/>
                  <a:ext cx="857" cy="4"/>
                </a:xfrm>
                <a:prstGeom prst="rect">
                  <a:avLst/>
                </a:prstGeom>
                <a:solidFill>
                  <a:srgbClr val="F7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3" name="Rectangle 592"/>
                <p:cNvSpPr>
                  <a:spLocks noChangeArrowheads="1"/>
                </p:cNvSpPr>
                <p:nvPr/>
              </p:nvSpPr>
              <p:spPr bwMode="auto">
                <a:xfrm>
                  <a:off x="1207" y="3366"/>
                  <a:ext cx="857" cy="5"/>
                </a:xfrm>
                <a:prstGeom prst="rect">
                  <a:avLst/>
                </a:prstGeom>
                <a:solidFill>
                  <a:srgbClr val="F5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4" name="Rectangle 593"/>
                <p:cNvSpPr>
                  <a:spLocks noChangeArrowheads="1"/>
                </p:cNvSpPr>
                <p:nvPr/>
              </p:nvSpPr>
              <p:spPr bwMode="auto">
                <a:xfrm>
                  <a:off x="1207" y="3371"/>
                  <a:ext cx="857" cy="7"/>
                </a:xfrm>
                <a:prstGeom prst="rect">
                  <a:avLst/>
                </a:prstGeom>
                <a:solidFill>
                  <a:srgbClr val="F3F8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5" name="Rectangle 594"/>
                <p:cNvSpPr>
                  <a:spLocks noChangeArrowheads="1"/>
                </p:cNvSpPr>
                <p:nvPr/>
              </p:nvSpPr>
              <p:spPr bwMode="auto">
                <a:xfrm>
                  <a:off x="1207" y="3378"/>
                  <a:ext cx="857" cy="5"/>
                </a:xfrm>
                <a:prstGeom prst="rect">
                  <a:avLst/>
                </a:prstGeom>
                <a:solidFill>
                  <a:srgbClr val="F1F6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6" name="Rectangle 595"/>
                <p:cNvSpPr>
                  <a:spLocks noChangeArrowheads="1"/>
                </p:cNvSpPr>
                <p:nvPr/>
              </p:nvSpPr>
              <p:spPr bwMode="auto">
                <a:xfrm>
                  <a:off x="1207" y="3383"/>
                  <a:ext cx="857" cy="6"/>
                </a:xfrm>
                <a:prstGeom prst="rect">
                  <a:avLst/>
                </a:prstGeom>
                <a:solidFill>
                  <a:srgbClr val="EFF5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7" name="Rectangle 596"/>
                <p:cNvSpPr>
                  <a:spLocks noChangeArrowheads="1"/>
                </p:cNvSpPr>
                <p:nvPr/>
              </p:nvSpPr>
              <p:spPr bwMode="auto">
                <a:xfrm>
                  <a:off x="1207" y="3389"/>
                  <a:ext cx="857" cy="7"/>
                </a:xfrm>
                <a:prstGeom prst="rect">
                  <a:avLst/>
                </a:prstGeom>
                <a:solidFill>
                  <a:srgbClr val="ED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8" name="Rectangle 597"/>
                <p:cNvSpPr>
                  <a:spLocks noChangeArrowheads="1"/>
                </p:cNvSpPr>
                <p:nvPr/>
              </p:nvSpPr>
              <p:spPr bwMode="auto">
                <a:xfrm>
                  <a:off x="1207" y="3396"/>
                  <a:ext cx="857" cy="4"/>
                </a:xfrm>
                <a:prstGeom prst="rect">
                  <a:avLst/>
                </a:prstGeom>
                <a:solidFill>
                  <a:srgbClr val="EBF3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99" name="Rectangle 598"/>
                <p:cNvSpPr>
                  <a:spLocks noChangeArrowheads="1"/>
                </p:cNvSpPr>
                <p:nvPr/>
              </p:nvSpPr>
              <p:spPr bwMode="auto">
                <a:xfrm>
                  <a:off x="1207" y="3400"/>
                  <a:ext cx="857" cy="6"/>
                </a:xfrm>
                <a:prstGeom prst="rect">
                  <a:avLst/>
                </a:prstGeom>
                <a:solidFill>
                  <a:srgbClr val="EAF2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0" name="Rectangle 599"/>
                <p:cNvSpPr>
                  <a:spLocks noChangeArrowheads="1"/>
                </p:cNvSpPr>
                <p:nvPr/>
              </p:nvSpPr>
              <p:spPr bwMode="auto">
                <a:xfrm>
                  <a:off x="1207" y="3406"/>
                  <a:ext cx="857" cy="5"/>
                </a:xfrm>
                <a:prstGeom prst="rect">
                  <a:avLst/>
                </a:prstGeom>
                <a:solidFill>
                  <a:srgbClr val="E8F1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1" name="Rectangle 600"/>
                <p:cNvSpPr>
                  <a:spLocks noChangeArrowheads="1"/>
                </p:cNvSpPr>
                <p:nvPr/>
              </p:nvSpPr>
              <p:spPr bwMode="auto">
                <a:xfrm>
                  <a:off x="1207" y="3411"/>
                  <a:ext cx="857" cy="5"/>
                </a:xfrm>
                <a:prstGeom prst="rect">
                  <a:avLst/>
                </a:prstGeom>
                <a:solidFill>
                  <a:srgbClr val="E7EF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2" name="Rectangle 601"/>
                <p:cNvSpPr>
                  <a:spLocks noChangeArrowheads="1"/>
                </p:cNvSpPr>
                <p:nvPr/>
              </p:nvSpPr>
              <p:spPr bwMode="auto">
                <a:xfrm>
                  <a:off x="1207" y="3416"/>
                  <a:ext cx="857" cy="7"/>
                </a:xfrm>
                <a:prstGeom prst="rect">
                  <a:avLst/>
                </a:prstGeom>
                <a:solidFill>
                  <a:srgbClr val="E5EE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3" name="Rectangle 602"/>
                <p:cNvSpPr>
                  <a:spLocks noChangeArrowheads="1"/>
                </p:cNvSpPr>
                <p:nvPr/>
              </p:nvSpPr>
              <p:spPr bwMode="auto">
                <a:xfrm>
                  <a:off x="1207" y="3423"/>
                  <a:ext cx="857" cy="4"/>
                </a:xfrm>
                <a:prstGeom prst="rect">
                  <a:avLst/>
                </a:prstGeom>
                <a:solidFill>
                  <a:srgbClr val="E3ED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4" name="Rectangle 603"/>
                <p:cNvSpPr>
                  <a:spLocks noChangeArrowheads="1"/>
                </p:cNvSpPr>
                <p:nvPr/>
              </p:nvSpPr>
              <p:spPr bwMode="auto">
                <a:xfrm>
                  <a:off x="1207" y="3427"/>
                  <a:ext cx="857" cy="4"/>
                </a:xfrm>
                <a:prstGeom prst="rect">
                  <a:avLst/>
                </a:prstGeom>
                <a:solidFill>
                  <a:srgbClr val="E2EC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5" name="Rectangle 604"/>
                <p:cNvSpPr>
                  <a:spLocks noChangeArrowheads="1"/>
                </p:cNvSpPr>
                <p:nvPr/>
              </p:nvSpPr>
              <p:spPr bwMode="auto">
                <a:xfrm>
                  <a:off x="1207" y="3431"/>
                  <a:ext cx="857" cy="7"/>
                </a:xfrm>
                <a:prstGeom prst="rect">
                  <a:avLst/>
                </a:prstGeom>
                <a:solidFill>
                  <a:srgbClr val="E0EB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6" name="Rectangle 605"/>
                <p:cNvSpPr>
                  <a:spLocks noChangeArrowheads="1"/>
                </p:cNvSpPr>
                <p:nvPr/>
              </p:nvSpPr>
              <p:spPr bwMode="auto">
                <a:xfrm>
                  <a:off x="1207" y="3438"/>
                  <a:ext cx="857" cy="4"/>
                </a:xfrm>
                <a:prstGeom prst="rect">
                  <a:avLst/>
                </a:prstGeom>
                <a:solidFill>
                  <a:srgbClr val="DEEA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7" name="Rectangle 606"/>
                <p:cNvSpPr>
                  <a:spLocks noChangeArrowheads="1"/>
                </p:cNvSpPr>
                <p:nvPr/>
              </p:nvSpPr>
              <p:spPr bwMode="auto">
                <a:xfrm>
                  <a:off x="937" y="3262"/>
                  <a:ext cx="857" cy="4"/>
                </a:xfrm>
                <a:prstGeom prst="rect">
                  <a:avLst/>
                </a:prstGeom>
                <a:solidFill>
                  <a:srgbClr val="DD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8" name="Rectangle 607"/>
                <p:cNvSpPr>
                  <a:spLocks noChangeArrowheads="1"/>
                </p:cNvSpPr>
                <p:nvPr/>
              </p:nvSpPr>
              <p:spPr bwMode="auto">
                <a:xfrm>
                  <a:off x="1207" y="3446"/>
                  <a:ext cx="857" cy="5"/>
                </a:xfrm>
                <a:prstGeom prst="rect">
                  <a:avLst/>
                </a:prstGeom>
                <a:solidFill>
                  <a:srgbClr val="DB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09" name="Rectangle 608"/>
                <p:cNvSpPr>
                  <a:spLocks noChangeArrowheads="1"/>
                </p:cNvSpPr>
                <p:nvPr/>
              </p:nvSpPr>
              <p:spPr bwMode="auto">
                <a:xfrm>
                  <a:off x="1207" y="3451"/>
                  <a:ext cx="857" cy="4"/>
                </a:xfrm>
                <a:prstGeom prst="rect">
                  <a:avLst/>
                </a:prstGeom>
                <a:solidFill>
                  <a:srgbClr val="DAE8E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0" name="Rectangle 609"/>
                <p:cNvSpPr>
                  <a:spLocks noChangeArrowheads="1"/>
                </p:cNvSpPr>
                <p:nvPr/>
              </p:nvSpPr>
              <p:spPr bwMode="auto">
                <a:xfrm>
                  <a:off x="1207" y="3455"/>
                  <a:ext cx="857" cy="6"/>
                </a:xfrm>
                <a:prstGeom prst="rect">
                  <a:avLst/>
                </a:prstGeom>
                <a:solidFill>
                  <a:srgbClr val="D8E6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1" name="Rectangle 610"/>
                <p:cNvSpPr>
                  <a:spLocks noChangeArrowheads="1"/>
                </p:cNvSpPr>
                <p:nvPr/>
              </p:nvSpPr>
              <p:spPr bwMode="auto">
                <a:xfrm>
                  <a:off x="1207" y="3461"/>
                  <a:ext cx="857" cy="5"/>
                </a:xfrm>
                <a:prstGeom prst="rect">
                  <a:avLst/>
                </a:prstGeom>
                <a:solidFill>
                  <a:srgbClr val="D6E5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2" name="Rectangle 611"/>
                <p:cNvSpPr>
                  <a:spLocks noChangeArrowheads="1"/>
                </p:cNvSpPr>
                <p:nvPr/>
              </p:nvSpPr>
              <p:spPr bwMode="auto">
                <a:xfrm>
                  <a:off x="1207" y="3466"/>
                  <a:ext cx="857" cy="4"/>
                </a:xfrm>
                <a:prstGeom prst="rect">
                  <a:avLst/>
                </a:prstGeom>
                <a:solidFill>
                  <a:srgbClr val="D5E4D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3" name="Rectangle 612"/>
                <p:cNvSpPr>
                  <a:spLocks noChangeArrowheads="1"/>
                </p:cNvSpPr>
                <p:nvPr/>
              </p:nvSpPr>
              <p:spPr bwMode="auto">
                <a:xfrm>
                  <a:off x="1207" y="3470"/>
                  <a:ext cx="857" cy="6"/>
                </a:xfrm>
                <a:prstGeom prst="rect">
                  <a:avLst/>
                </a:prstGeom>
                <a:solidFill>
                  <a:srgbClr val="D3E3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4" name="Rectangle 613"/>
                <p:cNvSpPr>
                  <a:spLocks noChangeArrowheads="1"/>
                </p:cNvSpPr>
                <p:nvPr/>
              </p:nvSpPr>
              <p:spPr bwMode="auto">
                <a:xfrm>
                  <a:off x="1207" y="3476"/>
                  <a:ext cx="857" cy="6"/>
                </a:xfrm>
                <a:prstGeom prst="rect">
                  <a:avLst/>
                </a:prstGeom>
                <a:solidFill>
                  <a:srgbClr val="D1E2D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5" name="Rectangle 614"/>
                <p:cNvSpPr>
                  <a:spLocks noChangeArrowheads="1"/>
                </p:cNvSpPr>
                <p:nvPr/>
              </p:nvSpPr>
              <p:spPr bwMode="auto">
                <a:xfrm>
                  <a:off x="1207" y="3482"/>
                  <a:ext cx="857" cy="5"/>
                </a:xfrm>
                <a:prstGeom prst="rect">
                  <a:avLst/>
                </a:prstGeom>
                <a:solidFill>
                  <a:srgbClr val="CFE1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6" name="Rectangle 615"/>
                <p:cNvSpPr>
                  <a:spLocks noChangeArrowheads="1"/>
                </p:cNvSpPr>
                <p:nvPr/>
              </p:nvSpPr>
              <p:spPr bwMode="auto">
                <a:xfrm>
                  <a:off x="1207" y="3487"/>
                  <a:ext cx="857" cy="4"/>
                </a:xfrm>
                <a:prstGeom prst="rect">
                  <a:avLst/>
                </a:prstGeom>
                <a:solidFill>
                  <a:srgbClr val="CEE0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7" name="Rectangle 616"/>
                <p:cNvSpPr>
                  <a:spLocks noChangeArrowheads="1"/>
                </p:cNvSpPr>
                <p:nvPr/>
              </p:nvSpPr>
              <p:spPr bwMode="auto">
                <a:xfrm>
                  <a:off x="1207" y="3491"/>
                  <a:ext cx="857" cy="6"/>
                </a:xfrm>
                <a:prstGeom prst="rect">
                  <a:avLst/>
                </a:prstGeom>
                <a:solidFill>
                  <a:srgbClr val="CCDF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8" name="Rectangle 617"/>
                <p:cNvSpPr>
                  <a:spLocks noChangeArrowheads="1"/>
                </p:cNvSpPr>
                <p:nvPr/>
              </p:nvSpPr>
              <p:spPr bwMode="auto">
                <a:xfrm>
                  <a:off x="1207" y="3497"/>
                  <a:ext cx="857" cy="6"/>
                </a:xfrm>
                <a:prstGeom prst="rect">
                  <a:avLst/>
                </a:prstGeom>
                <a:solidFill>
                  <a:srgbClr val="CADE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19" name="Rectangle 618"/>
                <p:cNvSpPr>
                  <a:spLocks noChangeArrowheads="1"/>
                </p:cNvSpPr>
                <p:nvPr/>
              </p:nvSpPr>
              <p:spPr bwMode="auto">
                <a:xfrm>
                  <a:off x="1207" y="3503"/>
                  <a:ext cx="857" cy="5"/>
                </a:xfrm>
                <a:prstGeom prst="rect">
                  <a:avLst/>
                </a:prstGeom>
                <a:solidFill>
                  <a:srgbClr val="C8DD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0" name="Rectangle 619"/>
                <p:cNvSpPr>
                  <a:spLocks noChangeArrowheads="1"/>
                </p:cNvSpPr>
                <p:nvPr/>
              </p:nvSpPr>
              <p:spPr bwMode="auto">
                <a:xfrm>
                  <a:off x="1207" y="3508"/>
                  <a:ext cx="857" cy="4"/>
                </a:xfrm>
                <a:prstGeom prst="rect">
                  <a:avLst/>
                </a:prstGeom>
                <a:solidFill>
                  <a:srgbClr val="C7DC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1" name="Rectangle 620"/>
                <p:cNvSpPr>
                  <a:spLocks noChangeArrowheads="1"/>
                </p:cNvSpPr>
                <p:nvPr/>
              </p:nvSpPr>
              <p:spPr bwMode="auto">
                <a:xfrm>
                  <a:off x="1207" y="3512"/>
                  <a:ext cx="857" cy="6"/>
                </a:xfrm>
                <a:prstGeom prst="rect">
                  <a:avLst/>
                </a:prstGeom>
                <a:solidFill>
                  <a:srgbClr val="C5DB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2" name="Rectangle 621"/>
                <p:cNvSpPr>
                  <a:spLocks noChangeArrowheads="1"/>
                </p:cNvSpPr>
                <p:nvPr/>
              </p:nvSpPr>
              <p:spPr bwMode="auto">
                <a:xfrm>
                  <a:off x="1207" y="3518"/>
                  <a:ext cx="857" cy="5"/>
                </a:xfrm>
                <a:prstGeom prst="rect">
                  <a:avLst/>
                </a:prstGeom>
                <a:solidFill>
                  <a:srgbClr val="C3DA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3" name="Rectangle 622"/>
                <p:cNvSpPr>
                  <a:spLocks noChangeArrowheads="1"/>
                </p:cNvSpPr>
                <p:nvPr/>
              </p:nvSpPr>
              <p:spPr bwMode="auto">
                <a:xfrm>
                  <a:off x="1207" y="3523"/>
                  <a:ext cx="857" cy="5"/>
                </a:xfrm>
                <a:prstGeom prst="rect">
                  <a:avLst/>
                </a:prstGeom>
                <a:solidFill>
                  <a:srgbClr val="C2D8D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4" name="Rectangle 623"/>
                <p:cNvSpPr>
                  <a:spLocks noChangeArrowheads="1"/>
                </p:cNvSpPr>
                <p:nvPr/>
              </p:nvSpPr>
              <p:spPr bwMode="auto">
                <a:xfrm>
                  <a:off x="1207" y="3528"/>
                  <a:ext cx="857" cy="5"/>
                </a:xfrm>
                <a:prstGeom prst="rect">
                  <a:avLst/>
                </a:prstGeom>
                <a:solidFill>
                  <a:srgbClr val="C0D8C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5" name="Rectangle 624"/>
                <p:cNvSpPr>
                  <a:spLocks noChangeArrowheads="1"/>
                </p:cNvSpPr>
                <p:nvPr/>
              </p:nvSpPr>
              <p:spPr bwMode="auto">
                <a:xfrm>
                  <a:off x="1207" y="3533"/>
                  <a:ext cx="857" cy="4"/>
                </a:xfrm>
                <a:prstGeom prst="rect">
                  <a:avLst/>
                </a:prstGeom>
                <a:solidFill>
                  <a:srgbClr val="BFD6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6" name="Rectangle 625"/>
                <p:cNvSpPr>
                  <a:spLocks noChangeArrowheads="1"/>
                </p:cNvSpPr>
                <p:nvPr/>
              </p:nvSpPr>
              <p:spPr bwMode="auto">
                <a:xfrm>
                  <a:off x="1207" y="3537"/>
                  <a:ext cx="857" cy="6"/>
                </a:xfrm>
                <a:prstGeom prst="rect">
                  <a:avLst/>
                </a:prstGeom>
                <a:solidFill>
                  <a:srgbClr val="BDD6C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7" name="Rectangle 626"/>
                <p:cNvSpPr>
                  <a:spLocks noChangeArrowheads="1"/>
                </p:cNvSpPr>
                <p:nvPr/>
              </p:nvSpPr>
              <p:spPr bwMode="auto">
                <a:xfrm>
                  <a:off x="1207" y="3543"/>
                  <a:ext cx="857" cy="4"/>
                </a:xfrm>
                <a:prstGeom prst="rect">
                  <a:avLst/>
                </a:prstGeom>
                <a:solidFill>
                  <a:srgbClr val="BCD5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8" name="Rectangle 627"/>
                <p:cNvSpPr>
                  <a:spLocks noChangeArrowheads="1"/>
                </p:cNvSpPr>
                <p:nvPr/>
              </p:nvSpPr>
              <p:spPr bwMode="auto">
                <a:xfrm>
                  <a:off x="1207" y="3547"/>
                  <a:ext cx="857" cy="7"/>
                </a:xfrm>
                <a:prstGeom prst="rect">
                  <a:avLst/>
                </a:prstGeom>
                <a:solidFill>
                  <a:srgbClr val="BAD4C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9" name="Rectangle 628"/>
                <p:cNvSpPr>
                  <a:spLocks noChangeArrowheads="1"/>
                </p:cNvSpPr>
                <p:nvPr/>
              </p:nvSpPr>
              <p:spPr bwMode="auto">
                <a:xfrm>
                  <a:off x="1207" y="3554"/>
                  <a:ext cx="857" cy="5"/>
                </a:xfrm>
                <a:prstGeom prst="rect">
                  <a:avLst/>
                </a:prstGeom>
                <a:solidFill>
                  <a:srgbClr val="B8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0" name="Rectangle 629"/>
                <p:cNvSpPr>
                  <a:spLocks noChangeArrowheads="1"/>
                </p:cNvSpPr>
                <p:nvPr/>
              </p:nvSpPr>
              <p:spPr bwMode="auto">
                <a:xfrm>
                  <a:off x="1207" y="3559"/>
                  <a:ext cx="857" cy="4"/>
                </a:xfrm>
                <a:prstGeom prst="rect">
                  <a:avLst/>
                </a:prstGeom>
                <a:solidFill>
                  <a:srgbClr val="B7D2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1" name="Rectangle 630"/>
                <p:cNvSpPr>
                  <a:spLocks noChangeArrowheads="1"/>
                </p:cNvSpPr>
                <p:nvPr/>
              </p:nvSpPr>
              <p:spPr bwMode="auto">
                <a:xfrm>
                  <a:off x="1207" y="3563"/>
                  <a:ext cx="857" cy="6"/>
                </a:xfrm>
                <a:prstGeom prst="rect">
                  <a:avLst/>
                </a:prstGeom>
                <a:solidFill>
                  <a:srgbClr val="B5D0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2" name="Rectangle 631"/>
                <p:cNvSpPr>
                  <a:spLocks noChangeArrowheads="1"/>
                </p:cNvSpPr>
                <p:nvPr/>
              </p:nvSpPr>
              <p:spPr bwMode="auto">
                <a:xfrm>
                  <a:off x="1207" y="3569"/>
                  <a:ext cx="857" cy="5"/>
                </a:xfrm>
                <a:prstGeom prst="rect">
                  <a:avLst/>
                </a:prstGeom>
                <a:solidFill>
                  <a:srgbClr val="B3CF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3" name="Rectangle 632"/>
                <p:cNvSpPr>
                  <a:spLocks noChangeArrowheads="1"/>
                </p:cNvSpPr>
                <p:nvPr/>
              </p:nvSpPr>
              <p:spPr bwMode="auto">
                <a:xfrm>
                  <a:off x="1207" y="3574"/>
                  <a:ext cx="857" cy="4"/>
                </a:xfrm>
                <a:prstGeom prst="rect">
                  <a:avLst/>
                </a:prstGeom>
                <a:solidFill>
                  <a:srgbClr val="B2CE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4" name="Rectangle 633"/>
                <p:cNvSpPr>
                  <a:spLocks noChangeArrowheads="1"/>
                </p:cNvSpPr>
                <p:nvPr/>
              </p:nvSpPr>
              <p:spPr bwMode="auto">
                <a:xfrm>
                  <a:off x="1207" y="3578"/>
                  <a:ext cx="857" cy="6"/>
                </a:xfrm>
                <a:prstGeom prst="rect">
                  <a:avLst/>
                </a:prstGeom>
                <a:solidFill>
                  <a:srgbClr val="B0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5" name="Rectangle 634"/>
                <p:cNvSpPr>
                  <a:spLocks noChangeArrowheads="1"/>
                </p:cNvSpPr>
                <p:nvPr/>
              </p:nvSpPr>
              <p:spPr bwMode="auto">
                <a:xfrm>
                  <a:off x="1207" y="3584"/>
                  <a:ext cx="857" cy="6"/>
                </a:xfrm>
                <a:prstGeom prst="rect">
                  <a:avLst/>
                </a:prstGeom>
                <a:solidFill>
                  <a:srgbClr val="AECC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6" name="Rectangle 635"/>
                <p:cNvSpPr>
                  <a:spLocks noChangeArrowheads="1"/>
                </p:cNvSpPr>
                <p:nvPr/>
              </p:nvSpPr>
              <p:spPr bwMode="auto">
                <a:xfrm>
                  <a:off x="1207" y="3590"/>
                  <a:ext cx="857" cy="5"/>
                </a:xfrm>
                <a:prstGeom prst="rect">
                  <a:avLst/>
                </a:prstGeom>
                <a:solidFill>
                  <a:srgbClr val="AC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7" name="Rectangle 636"/>
                <p:cNvSpPr>
                  <a:spLocks noChangeArrowheads="1"/>
                </p:cNvSpPr>
                <p:nvPr/>
              </p:nvSpPr>
              <p:spPr bwMode="auto">
                <a:xfrm>
                  <a:off x="1207" y="3595"/>
                  <a:ext cx="857" cy="4"/>
                </a:xfrm>
                <a:prstGeom prst="rect">
                  <a:avLst/>
                </a:prstGeom>
                <a:solidFill>
                  <a:srgbClr val="AB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8" name="Rectangle 637"/>
                <p:cNvSpPr>
                  <a:spLocks noChangeArrowheads="1"/>
                </p:cNvSpPr>
                <p:nvPr/>
              </p:nvSpPr>
              <p:spPr bwMode="auto">
                <a:xfrm>
                  <a:off x="1207" y="3599"/>
                  <a:ext cx="857" cy="5"/>
                </a:xfrm>
                <a:prstGeom prst="rect">
                  <a:avLst/>
                </a:prstGeom>
                <a:solidFill>
                  <a:srgbClr val="A9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9" name="Rectangle 638"/>
                <p:cNvSpPr>
                  <a:spLocks noChangeArrowheads="1"/>
                </p:cNvSpPr>
                <p:nvPr/>
              </p:nvSpPr>
              <p:spPr bwMode="auto">
                <a:xfrm>
                  <a:off x="1207" y="3604"/>
                  <a:ext cx="857" cy="7"/>
                </a:xfrm>
                <a:prstGeom prst="rect">
                  <a:avLst/>
                </a:prstGeom>
                <a:solidFill>
                  <a:srgbClr val="A7C7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0" name="Rectangle 639"/>
                <p:cNvSpPr>
                  <a:spLocks noChangeArrowheads="1"/>
                </p:cNvSpPr>
                <p:nvPr/>
              </p:nvSpPr>
              <p:spPr bwMode="auto">
                <a:xfrm>
                  <a:off x="1207" y="3611"/>
                  <a:ext cx="857" cy="5"/>
                </a:xfrm>
                <a:prstGeom prst="rect">
                  <a:avLst/>
                </a:prstGeom>
                <a:solidFill>
                  <a:srgbClr val="A5C6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1" name="Rectangle 640"/>
                <p:cNvSpPr>
                  <a:spLocks noChangeArrowheads="1"/>
                </p:cNvSpPr>
                <p:nvPr/>
              </p:nvSpPr>
              <p:spPr bwMode="auto">
                <a:xfrm>
                  <a:off x="1207" y="3616"/>
                  <a:ext cx="857" cy="3"/>
                </a:xfrm>
                <a:prstGeom prst="rect">
                  <a:avLst/>
                </a:prstGeom>
                <a:solidFill>
                  <a:srgbClr val="A4C5B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2" name="Rectangle 641"/>
                <p:cNvSpPr>
                  <a:spLocks noChangeArrowheads="1"/>
                </p:cNvSpPr>
                <p:nvPr/>
              </p:nvSpPr>
              <p:spPr bwMode="auto">
                <a:xfrm>
                  <a:off x="1207" y="3619"/>
                  <a:ext cx="857" cy="7"/>
                </a:xfrm>
                <a:prstGeom prst="rect">
                  <a:avLst/>
                </a:prstGeom>
                <a:solidFill>
                  <a:srgbClr val="A2C4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3" name="Rectangle 642"/>
                <p:cNvSpPr>
                  <a:spLocks noChangeArrowheads="1"/>
                </p:cNvSpPr>
                <p:nvPr/>
              </p:nvSpPr>
              <p:spPr bwMode="auto">
                <a:xfrm>
                  <a:off x="1207" y="3626"/>
                  <a:ext cx="857" cy="6"/>
                </a:xfrm>
                <a:prstGeom prst="rect">
                  <a:avLst/>
                </a:prstGeom>
                <a:solidFill>
                  <a:srgbClr val="A0C3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4" name="Rectangle 643"/>
                <p:cNvSpPr>
                  <a:spLocks noChangeArrowheads="1"/>
                </p:cNvSpPr>
                <p:nvPr/>
              </p:nvSpPr>
              <p:spPr bwMode="auto">
                <a:xfrm>
                  <a:off x="1207" y="3632"/>
                  <a:ext cx="857" cy="6"/>
                </a:xfrm>
                <a:prstGeom prst="rect">
                  <a:avLst/>
                </a:prstGeom>
                <a:solidFill>
                  <a:srgbClr val="9EC2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5" name="Rectangle 644"/>
                <p:cNvSpPr>
                  <a:spLocks noChangeArrowheads="1"/>
                </p:cNvSpPr>
                <p:nvPr/>
              </p:nvSpPr>
              <p:spPr bwMode="auto">
                <a:xfrm>
                  <a:off x="1207" y="3638"/>
                  <a:ext cx="857" cy="5"/>
                </a:xfrm>
                <a:prstGeom prst="rect">
                  <a:avLst/>
                </a:prstGeom>
                <a:solidFill>
                  <a:srgbClr val="9CC1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6" name="Rectangle 645"/>
                <p:cNvSpPr>
                  <a:spLocks noChangeArrowheads="1"/>
                </p:cNvSpPr>
                <p:nvPr/>
              </p:nvSpPr>
              <p:spPr bwMode="auto">
                <a:xfrm>
                  <a:off x="1207" y="3643"/>
                  <a:ext cx="857" cy="4"/>
                </a:xfrm>
                <a:prstGeom prst="rect">
                  <a:avLst/>
                </a:prstGeom>
                <a:solidFill>
                  <a:srgbClr val="9BC0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7" name="Rectangle 646"/>
                <p:cNvSpPr>
                  <a:spLocks noChangeArrowheads="1"/>
                </p:cNvSpPr>
                <p:nvPr/>
              </p:nvSpPr>
              <p:spPr bwMode="auto">
                <a:xfrm>
                  <a:off x="1207" y="3647"/>
                  <a:ext cx="857" cy="5"/>
                </a:xfrm>
                <a:prstGeom prst="rect">
                  <a:avLst/>
                </a:prstGeom>
                <a:solidFill>
                  <a:srgbClr val="99BF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8" name="Rectangle 647"/>
                <p:cNvSpPr>
                  <a:spLocks noChangeArrowheads="1"/>
                </p:cNvSpPr>
                <p:nvPr/>
              </p:nvSpPr>
              <p:spPr bwMode="auto">
                <a:xfrm>
                  <a:off x="1207" y="3652"/>
                  <a:ext cx="857" cy="6"/>
                </a:xfrm>
                <a:prstGeom prst="rect">
                  <a:avLst/>
                </a:prstGeom>
                <a:solidFill>
                  <a:srgbClr val="97BE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9" name="Rectangle 648"/>
                <p:cNvSpPr>
                  <a:spLocks noChangeArrowheads="1"/>
                </p:cNvSpPr>
                <p:nvPr/>
              </p:nvSpPr>
              <p:spPr bwMode="auto">
                <a:xfrm>
                  <a:off x="1207" y="3658"/>
                  <a:ext cx="857" cy="4"/>
                </a:xfrm>
                <a:prstGeom prst="rect">
                  <a:avLst/>
                </a:prstGeom>
                <a:solidFill>
                  <a:srgbClr val="96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50" name="Rectangle 649"/>
                <p:cNvSpPr>
                  <a:spLocks noChangeArrowheads="1"/>
                </p:cNvSpPr>
                <p:nvPr/>
              </p:nvSpPr>
              <p:spPr bwMode="auto">
                <a:xfrm>
                  <a:off x="1207" y="3662"/>
                  <a:ext cx="857" cy="4"/>
                </a:xfrm>
                <a:prstGeom prst="rect">
                  <a:avLst/>
                </a:prstGeom>
                <a:solidFill>
                  <a:srgbClr val="94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51" name="Rectangle 650"/>
                <p:cNvSpPr>
                  <a:spLocks noChangeArrowheads="1"/>
                </p:cNvSpPr>
                <p:nvPr/>
              </p:nvSpPr>
              <p:spPr bwMode="auto">
                <a:xfrm>
                  <a:off x="1207" y="3666"/>
                  <a:ext cx="857" cy="5"/>
                </a:xfrm>
                <a:prstGeom prst="rect">
                  <a:avLst/>
                </a:prstGeom>
                <a:solidFill>
                  <a:srgbClr val="93BB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52" name="Rectangle 651"/>
                <p:cNvSpPr>
                  <a:spLocks noChangeArrowheads="1"/>
                </p:cNvSpPr>
                <p:nvPr/>
              </p:nvSpPr>
              <p:spPr bwMode="auto">
                <a:xfrm>
                  <a:off x="1207" y="3671"/>
                  <a:ext cx="857" cy="6"/>
                </a:xfrm>
                <a:prstGeom prst="rect">
                  <a:avLst/>
                </a:prstGeom>
                <a:solidFill>
                  <a:srgbClr val="91BA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53" name="Rectangle 652"/>
                <p:cNvSpPr>
                  <a:spLocks noChangeArrowheads="1"/>
                </p:cNvSpPr>
                <p:nvPr/>
              </p:nvSpPr>
              <p:spPr bwMode="auto">
                <a:xfrm>
                  <a:off x="1207" y="3677"/>
                  <a:ext cx="857" cy="4"/>
                </a:xfrm>
                <a:prstGeom prst="rect">
                  <a:avLst/>
                </a:prstGeom>
                <a:solidFill>
                  <a:srgbClr val="8FB9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54" name="Rectangle 653"/>
                <p:cNvSpPr>
                  <a:spLocks noChangeArrowheads="1"/>
                </p:cNvSpPr>
                <p:nvPr/>
              </p:nvSpPr>
              <p:spPr bwMode="auto">
                <a:xfrm>
                  <a:off x="1207" y="3681"/>
                  <a:ext cx="857" cy="5"/>
                </a:xfrm>
                <a:prstGeom prst="rect">
                  <a:avLst/>
                </a:prstGeom>
                <a:solidFill>
                  <a:srgbClr val="8EB8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55" name="Rectangle 654"/>
                <p:cNvSpPr>
                  <a:spLocks noChangeArrowheads="1"/>
                </p:cNvSpPr>
                <p:nvPr/>
              </p:nvSpPr>
              <p:spPr bwMode="auto">
                <a:xfrm>
                  <a:off x="1207" y="3686"/>
                  <a:ext cx="857" cy="7"/>
                </a:xfrm>
                <a:prstGeom prst="rect">
                  <a:avLst/>
                </a:prstGeom>
                <a:solidFill>
                  <a:srgbClr val="8C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sp>
            <p:nvSpPr>
              <p:cNvPr id="436" name="Rectangle 435"/>
              <p:cNvSpPr>
                <a:spLocks noChangeArrowheads="1"/>
              </p:cNvSpPr>
              <p:nvPr/>
            </p:nvSpPr>
            <p:spPr bwMode="auto">
              <a:xfrm>
                <a:off x="1207" y="3693"/>
                <a:ext cx="857" cy="5"/>
              </a:xfrm>
              <a:prstGeom prst="rect">
                <a:avLst/>
              </a:prstGeom>
              <a:solidFill>
                <a:srgbClr val="8AB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7" name="Rectangle 436"/>
              <p:cNvSpPr>
                <a:spLocks noChangeArrowheads="1"/>
              </p:cNvSpPr>
              <p:nvPr/>
            </p:nvSpPr>
            <p:spPr bwMode="auto">
              <a:xfrm>
                <a:off x="1207" y="3698"/>
                <a:ext cx="857" cy="4"/>
              </a:xfrm>
              <a:prstGeom prst="rect">
                <a:avLst/>
              </a:prstGeom>
              <a:solidFill>
                <a:srgbClr val="89B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8" name="Rectangle 437"/>
              <p:cNvSpPr>
                <a:spLocks noChangeArrowheads="1"/>
              </p:cNvSpPr>
              <p:nvPr/>
            </p:nvSpPr>
            <p:spPr bwMode="auto">
              <a:xfrm>
                <a:off x="1207" y="3702"/>
                <a:ext cx="857" cy="6"/>
              </a:xfrm>
              <a:prstGeom prst="rect">
                <a:avLst/>
              </a:prstGeom>
              <a:solidFill>
                <a:srgbClr val="87B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9" name="Rectangle 438"/>
              <p:cNvSpPr>
                <a:spLocks noChangeArrowheads="1"/>
              </p:cNvSpPr>
              <p:nvPr/>
            </p:nvSpPr>
            <p:spPr bwMode="auto">
              <a:xfrm>
                <a:off x="1207" y="3708"/>
                <a:ext cx="857" cy="4"/>
              </a:xfrm>
              <a:prstGeom prst="rect">
                <a:avLst/>
              </a:prstGeom>
              <a:solidFill>
                <a:srgbClr val="86B2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0" name="Rectangle 439"/>
              <p:cNvSpPr>
                <a:spLocks noChangeArrowheads="1"/>
              </p:cNvSpPr>
              <p:nvPr/>
            </p:nvSpPr>
            <p:spPr bwMode="auto">
              <a:xfrm>
                <a:off x="1207" y="3712"/>
                <a:ext cx="857" cy="7"/>
              </a:xfrm>
              <a:prstGeom prst="rect">
                <a:avLst/>
              </a:prstGeom>
              <a:solidFill>
                <a:srgbClr val="84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1" name="Rectangle 440"/>
              <p:cNvSpPr>
                <a:spLocks noChangeArrowheads="1"/>
              </p:cNvSpPr>
              <p:nvPr/>
            </p:nvSpPr>
            <p:spPr bwMode="auto">
              <a:xfrm>
                <a:off x="1207" y="3719"/>
                <a:ext cx="857" cy="5"/>
              </a:xfrm>
              <a:prstGeom prst="rect">
                <a:avLst/>
              </a:prstGeom>
              <a:solidFill>
                <a:srgbClr val="82B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2" name="Rectangle 441"/>
              <p:cNvSpPr>
                <a:spLocks noChangeArrowheads="1"/>
              </p:cNvSpPr>
              <p:nvPr/>
            </p:nvSpPr>
            <p:spPr bwMode="auto">
              <a:xfrm>
                <a:off x="1207" y="3724"/>
                <a:ext cx="857" cy="3"/>
              </a:xfrm>
              <a:prstGeom prst="rect">
                <a:avLst/>
              </a:prstGeom>
              <a:solidFill>
                <a:srgbClr val="81AF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3" name="Rectangle 442"/>
              <p:cNvSpPr>
                <a:spLocks noChangeArrowheads="1"/>
              </p:cNvSpPr>
              <p:nvPr/>
            </p:nvSpPr>
            <p:spPr bwMode="auto">
              <a:xfrm>
                <a:off x="1207" y="3727"/>
                <a:ext cx="857" cy="7"/>
              </a:xfrm>
              <a:prstGeom prst="rect">
                <a:avLst/>
              </a:prstGeom>
              <a:solidFill>
                <a:srgbClr val="7FAE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4" name="Rectangle 443"/>
              <p:cNvSpPr>
                <a:spLocks noChangeArrowheads="1"/>
              </p:cNvSpPr>
              <p:nvPr/>
            </p:nvSpPr>
            <p:spPr bwMode="auto">
              <a:xfrm>
                <a:off x="1207" y="3734"/>
                <a:ext cx="857" cy="5"/>
              </a:xfrm>
              <a:prstGeom prst="rect">
                <a:avLst/>
              </a:prstGeom>
              <a:solidFill>
                <a:srgbClr val="7DA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5" name="Rectangle 444"/>
              <p:cNvSpPr>
                <a:spLocks noChangeArrowheads="1"/>
              </p:cNvSpPr>
              <p:nvPr/>
            </p:nvSpPr>
            <p:spPr bwMode="auto">
              <a:xfrm>
                <a:off x="1207" y="3739"/>
                <a:ext cx="857" cy="6"/>
              </a:xfrm>
              <a:prstGeom prst="rect">
                <a:avLst/>
              </a:prstGeom>
              <a:solidFill>
                <a:srgbClr val="7BAC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6" name="Rectangle 445"/>
              <p:cNvSpPr>
                <a:spLocks noChangeArrowheads="1"/>
              </p:cNvSpPr>
              <p:nvPr/>
            </p:nvSpPr>
            <p:spPr bwMode="auto">
              <a:xfrm>
                <a:off x="1207" y="3745"/>
                <a:ext cx="857" cy="6"/>
              </a:xfrm>
              <a:prstGeom prst="rect">
                <a:avLst/>
              </a:prstGeom>
              <a:solidFill>
                <a:srgbClr val="79AB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7" name="Rectangle 446"/>
              <p:cNvSpPr>
                <a:spLocks noChangeArrowheads="1"/>
              </p:cNvSpPr>
              <p:nvPr/>
            </p:nvSpPr>
            <p:spPr bwMode="auto">
              <a:xfrm>
                <a:off x="1207" y="3751"/>
                <a:ext cx="857" cy="3"/>
              </a:xfrm>
              <a:prstGeom prst="rect">
                <a:avLst/>
              </a:prstGeom>
              <a:solidFill>
                <a:srgbClr val="78AA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8" name="Rectangle 447"/>
              <p:cNvSpPr>
                <a:spLocks noChangeArrowheads="1"/>
              </p:cNvSpPr>
              <p:nvPr/>
            </p:nvSpPr>
            <p:spPr bwMode="auto">
              <a:xfrm>
                <a:off x="1207" y="3754"/>
                <a:ext cx="857" cy="6"/>
              </a:xfrm>
              <a:prstGeom prst="rect">
                <a:avLst/>
              </a:prstGeom>
              <a:solidFill>
                <a:srgbClr val="76A9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9" name="Rectangle 448"/>
              <p:cNvSpPr>
                <a:spLocks noChangeArrowheads="1"/>
              </p:cNvSpPr>
              <p:nvPr/>
            </p:nvSpPr>
            <p:spPr bwMode="auto">
              <a:xfrm>
                <a:off x="1207" y="3760"/>
                <a:ext cx="857" cy="6"/>
              </a:xfrm>
              <a:prstGeom prst="rect">
                <a:avLst/>
              </a:prstGeom>
              <a:solidFill>
                <a:srgbClr val="74A8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50" name="Rectangle 449"/>
              <p:cNvSpPr>
                <a:spLocks noChangeArrowheads="1"/>
              </p:cNvSpPr>
              <p:nvPr/>
            </p:nvSpPr>
            <p:spPr bwMode="auto">
              <a:xfrm>
                <a:off x="1207" y="3766"/>
                <a:ext cx="857" cy="2"/>
              </a:xfrm>
              <a:prstGeom prst="rect">
                <a:avLst/>
              </a:prstGeom>
              <a:solidFill>
                <a:srgbClr val="72A6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51" name="Rectangle 450"/>
              <p:cNvSpPr>
                <a:spLocks noChangeArrowheads="1"/>
              </p:cNvSpPr>
              <p:nvPr/>
            </p:nvSpPr>
            <p:spPr bwMode="auto">
              <a:xfrm>
                <a:off x="1353" y="3406"/>
                <a:ext cx="616" cy="2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  <a:cs typeface="Arial" pitchFamily="34" charset="0"/>
                  </a:rPr>
                  <a:t>Standard definition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2" name="Rectangle 451"/>
              <p:cNvSpPr>
                <a:spLocks noChangeArrowheads="1"/>
              </p:cNvSpPr>
              <p:nvPr/>
            </p:nvSpPr>
            <p:spPr bwMode="auto">
              <a:xfrm>
                <a:off x="1207" y="3336"/>
                <a:ext cx="857" cy="432"/>
              </a:xfrm>
              <a:prstGeom prst="rect">
                <a:avLst/>
              </a:prstGeom>
              <a:noFill/>
              <a:ln w="9525" cap="flat">
                <a:solidFill>
                  <a:srgbClr val="7F7F7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53" name="Rectangle 452"/>
              <p:cNvSpPr>
                <a:spLocks noChangeArrowheads="1"/>
              </p:cNvSpPr>
              <p:nvPr/>
            </p:nvSpPr>
            <p:spPr bwMode="auto">
              <a:xfrm>
                <a:off x="5657" y="2091"/>
                <a:ext cx="852" cy="712"/>
              </a:xfrm>
              <a:prstGeom prst="rect">
                <a:avLst/>
              </a:prstGeom>
              <a:solidFill>
                <a:srgbClr val="5934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54" name="Rectangle 453"/>
              <p:cNvSpPr>
                <a:spLocks noChangeArrowheads="1"/>
              </p:cNvSpPr>
              <p:nvPr/>
            </p:nvSpPr>
            <p:spPr bwMode="auto">
              <a:xfrm>
                <a:off x="5730" y="2197"/>
                <a:ext cx="762" cy="5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" pitchFamily="34" charset="0"/>
                    <a:cs typeface="Arial" pitchFamily="34" charset="0"/>
                  </a:rPr>
                  <a:t>Improve beneficiary living  condition</a:t>
                </a:r>
                <a:r>
                  <a:rPr lang="en-US" altLang="en-US" sz="1300" dirty="0">
                    <a:solidFill>
                      <a:srgbClr val="FFFFFF"/>
                    </a:solidFill>
                    <a:latin typeface="Verdana" pitchFamily="34" charset="0"/>
                    <a:cs typeface="Arial" pitchFamily="34" charset="0"/>
                  </a:rPr>
                  <a:t>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5" name="Rectangle 454"/>
              <p:cNvSpPr>
                <a:spLocks noChangeArrowheads="1"/>
              </p:cNvSpPr>
              <p:nvPr/>
            </p:nvSpPr>
            <p:spPr bwMode="auto">
              <a:xfrm>
                <a:off x="5635" y="2355"/>
                <a:ext cx="852" cy="232"/>
              </a:xfrm>
              <a:prstGeom prst="rect">
                <a:avLst/>
              </a:prstGeom>
              <a:noFill/>
              <a:ln w="9525" cap="flat">
                <a:solidFill>
                  <a:srgbClr val="59342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40449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Learnings from Performance of Cluster during Response implemented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Learning on supporting Service Delivery</a:t>
            </a:r>
            <a:endParaRPr lang="nb-NO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3625210"/>
          </a:xfrm>
        </p:spPr>
        <p:txBody>
          <a:bodyPr>
            <a:normAutofit lnSpcReduction="10000"/>
          </a:bodyPr>
          <a:lstStyle/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More stable structure should be deployed</a:t>
            </a:r>
          </a:p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Standardised basic IM tools to be put in place, which can evolve in the context</a:t>
            </a:r>
          </a:p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Partners knowlege on cluster mechanism to be increased at field level</a:t>
            </a:r>
          </a:p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 Coordination cost mecahnism to be better pre-defined</a:t>
            </a:r>
          </a:p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Technical working group approach </a:t>
            </a:r>
          </a:p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Inter-sectorial coordination to enhance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 smtClean="0"/>
              <a:t>Learning on Informing Strategic Decision Making</a:t>
            </a:r>
            <a:endParaRPr lang="nb-NO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6172200" y="3051011"/>
            <a:ext cx="5105401" cy="3393855"/>
          </a:xfrm>
        </p:spPr>
        <p:txBody>
          <a:bodyPr>
            <a:normAutofit/>
          </a:bodyPr>
          <a:lstStyle/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Information management is the key</a:t>
            </a:r>
          </a:p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Information sharing complex (partner assessment)</a:t>
            </a:r>
          </a:p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Complete wash cluster strategy aside HRP brings good value</a:t>
            </a:r>
          </a:p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External evaluation more systematic towards benefeciary perception</a:t>
            </a:r>
          </a:p>
          <a:p>
            <a:r>
              <a:rPr lang="nb-NO" sz="1800" dirty="0" smtClean="0">
                <a:solidFill>
                  <a:schemeClr val="accent4">
                    <a:lumMod val="75000"/>
                  </a:schemeClr>
                </a:solidFill>
              </a:rPr>
              <a:t>Advocacy capacity vs technical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99070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Learnings from Performance of Cluster on Response implementation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Learning on Planning &amp; Strategy Development</a:t>
            </a:r>
            <a:endParaRPr lang="nb-NO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3360805"/>
          </a:xfrm>
        </p:spPr>
        <p:txBody>
          <a:bodyPr>
            <a:normAutofit/>
          </a:bodyPr>
          <a:lstStyle/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If well planned</a:t>
            </a:r>
            <a:r>
              <a:rPr lang="nb-NO" dirty="0">
                <a:solidFill>
                  <a:schemeClr val="accent4">
                    <a:lumMod val="75000"/>
                  </a:schemeClr>
                </a:solidFill>
              </a:rPr>
              <a:t>, strong 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commitment of partners, re-enforcing collective spirit</a:t>
            </a:r>
          </a:p>
          <a:p>
            <a:r>
              <a:rPr lang="nb-NO" dirty="0">
                <a:solidFill>
                  <a:schemeClr val="accent4">
                    <a:lumMod val="75000"/>
                  </a:schemeClr>
                </a:solidFill>
              </a:rPr>
              <a:t>Based on evidences, related to 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m&amp;E tools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 smtClean="0"/>
              <a:t>Learning on Advocacy</a:t>
            </a:r>
            <a:endParaRPr lang="nb-NO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Dependant on synergy with other agencies as OCHA, HCT, inter-sectorial coordination</a:t>
            </a:r>
          </a:p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Need to better formalise Wash advocacy objectif and strategy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14700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Learnings from Performance of Cluster on Response implementation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Learning on Monitoring &amp; Reporting</a:t>
            </a:r>
            <a:endParaRPr lang="nb-NO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3283687"/>
          </a:xfrm>
        </p:spPr>
        <p:txBody>
          <a:bodyPr>
            <a:normAutofit fontScale="85000" lnSpcReduction="10000"/>
          </a:bodyPr>
          <a:lstStyle/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internal cluster HR ressources not easy to set up</a:t>
            </a:r>
          </a:p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Reporting against strategic plan in place</a:t>
            </a:r>
          </a:p>
          <a:p>
            <a:r>
              <a:rPr lang="nb-NO" dirty="0">
                <a:solidFill>
                  <a:schemeClr val="accent4">
                    <a:lumMod val="75000"/>
                  </a:schemeClr>
                </a:solidFill>
              </a:rPr>
              <a:t>Cross cutting 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issue </a:t>
            </a:r>
            <a:r>
              <a:rPr lang="nb-NO" dirty="0">
                <a:solidFill>
                  <a:schemeClr val="accent4">
                    <a:lumMod val="75000"/>
                  </a:schemeClr>
                </a:solidFill>
              </a:rPr>
              <a:t>lightly 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measured, </a:t>
            </a:r>
            <a:r>
              <a:rPr lang="nb-NO" dirty="0">
                <a:solidFill>
                  <a:schemeClr val="accent4">
                    <a:lumMod val="75000"/>
                  </a:schemeClr>
                </a:solidFill>
              </a:rPr>
              <a:t>difficult to 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operationalize and priorize in </a:t>
            </a:r>
            <a:r>
              <a:rPr lang="nb-NO" dirty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context </a:t>
            </a:r>
            <a:r>
              <a:rPr lang="nb-NO" dirty="0">
                <a:solidFill>
                  <a:schemeClr val="accent4">
                    <a:lumMod val="75000"/>
                  </a:schemeClr>
                </a:solidFill>
              </a:rPr>
              <a:t>for the partners, Cluster raise sensitisation constantly</a:t>
            </a:r>
          </a:p>
          <a:p>
            <a:r>
              <a:rPr lang="nb-NO" dirty="0">
                <a:solidFill>
                  <a:schemeClr val="accent4">
                    <a:lumMod val="75000"/>
                  </a:schemeClr>
                </a:solidFill>
              </a:rPr>
              <a:t>Accountability evaluation 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done to be operationalized</a:t>
            </a:r>
            <a:endParaRPr lang="nb-NO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nb-NO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 smtClean="0"/>
              <a:t>Contingency Planning &amp; Preparedness</a:t>
            </a:r>
            <a:endParaRPr lang="nb-NO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3470974"/>
          </a:xfrm>
        </p:spPr>
        <p:txBody>
          <a:bodyPr/>
          <a:lstStyle/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Too approximative in absence of clear linkage with governement (under development)</a:t>
            </a:r>
          </a:p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Takled too quickly in the HCT agenda</a:t>
            </a:r>
          </a:p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Need linkage with other platforms as DRR</a:t>
            </a:r>
          </a:p>
        </p:txBody>
      </p:sp>
    </p:spTree>
    <p:extLst>
      <p:ext uri="{BB962C8B-B14F-4D97-AF65-F5344CB8AC3E}">
        <p14:creationId xmlns:p14="http://schemas.microsoft.com/office/powerpoint/2010/main" val="1165855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880" y="59492"/>
            <a:ext cx="10364451" cy="1596177"/>
          </a:xfrm>
        </p:spPr>
        <p:txBody>
          <a:bodyPr/>
          <a:lstStyle/>
          <a:p>
            <a:r>
              <a:rPr lang="en-US" b="1" dirty="0" smtClean="0"/>
              <a:t> Response SWOT analysis</a:t>
            </a:r>
            <a:endParaRPr lang="en-US" b="1" dirty="0"/>
          </a:p>
        </p:txBody>
      </p:sp>
      <p:sp>
        <p:nvSpPr>
          <p:cNvPr id="106" name="Freeform 105"/>
          <p:cNvSpPr>
            <a:spLocks/>
          </p:cNvSpPr>
          <p:nvPr/>
        </p:nvSpPr>
        <p:spPr bwMode="auto">
          <a:xfrm>
            <a:off x="5241067" y="5048028"/>
            <a:ext cx="5924579" cy="1541556"/>
          </a:xfrm>
          <a:custGeom>
            <a:avLst/>
            <a:gdLst>
              <a:gd name="T0" fmla="*/ 7195 w 7195"/>
              <a:gd name="T1" fmla="*/ 493 h 3295"/>
              <a:gd name="T2" fmla="*/ 353 w 7195"/>
              <a:gd name="T3" fmla="*/ 493 h 3295"/>
              <a:gd name="T4" fmla="*/ 353 w 7195"/>
              <a:gd name="T5" fmla="*/ 0 h 3295"/>
              <a:gd name="T6" fmla="*/ 0 w 7195"/>
              <a:gd name="T7" fmla="*/ 1647 h 3295"/>
              <a:gd name="T8" fmla="*/ 353 w 7195"/>
              <a:gd name="T9" fmla="*/ 3295 h 3295"/>
              <a:gd name="T10" fmla="*/ 353 w 7195"/>
              <a:gd name="T11" fmla="*/ 2801 h 3295"/>
              <a:gd name="T12" fmla="*/ 7195 w 7195"/>
              <a:gd name="T13" fmla="*/ 2801 h 3295"/>
              <a:gd name="T14" fmla="*/ 7195 w 7195"/>
              <a:gd name="T15" fmla="*/ 493 h 3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95" h="3295">
                <a:moveTo>
                  <a:pt x="7195" y="493"/>
                </a:moveTo>
                <a:lnTo>
                  <a:pt x="353" y="493"/>
                </a:lnTo>
                <a:lnTo>
                  <a:pt x="353" y="0"/>
                </a:lnTo>
                <a:lnTo>
                  <a:pt x="0" y="1647"/>
                </a:lnTo>
                <a:lnTo>
                  <a:pt x="353" y="3295"/>
                </a:lnTo>
                <a:lnTo>
                  <a:pt x="353" y="2801"/>
                </a:lnTo>
                <a:lnTo>
                  <a:pt x="7195" y="2801"/>
                </a:lnTo>
                <a:lnTo>
                  <a:pt x="7195" y="493"/>
                </a:lnTo>
                <a:close/>
              </a:path>
            </a:pathLst>
          </a:custGeom>
          <a:solidFill>
            <a:srgbClr val="96A5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08" name="Group 207"/>
          <p:cNvGrpSpPr/>
          <p:nvPr/>
        </p:nvGrpSpPr>
        <p:grpSpPr>
          <a:xfrm>
            <a:off x="3611088" y="803251"/>
            <a:ext cx="7742712" cy="5907505"/>
            <a:chOff x="1567544" y="661737"/>
            <a:chExt cx="7742712" cy="5907505"/>
          </a:xfrm>
        </p:grpSpPr>
        <p:sp>
          <p:nvSpPr>
            <p:cNvPr id="105" name="Rectangle 104"/>
            <p:cNvSpPr/>
            <p:nvPr/>
          </p:nvSpPr>
          <p:spPr>
            <a:xfrm>
              <a:off x="1567544" y="661737"/>
              <a:ext cx="7742712" cy="590750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3206170" y="4895753"/>
              <a:ext cx="5924579" cy="1541556"/>
            </a:xfrm>
            <a:custGeom>
              <a:avLst/>
              <a:gdLst>
                <a:gd name="T0" fmla="*/ 7195 w 7195"/>
                <a:gd name="T1" fmla="*/ 493 h 3295"/>
                <a:gd name="T2" fmla="*/ 353 w 7195"/>
                <a:gd name="T3" fmla="*/ 493 h 3295"/>
                <a:gd name="T4" fmla="*/ 353 w 7195"/>
                <a:gd name="T5" fmla="*/ 0 h 3295"/>
                <a:gd name="T6" fmla="*/ 0 w 7195"/>
                <a:gd name="T7" fmla="*/ 1647 h 3295"/>
                <a:gd name="T8" fmla="*/ 353 w 7195"/>
                <a:gd name="T9" fmla="*/ 3295 h 3295"/>
                <a:gd name="T10" fmla="*/ 353 w 7195"/>
                <a:gd name="T11" fmla="*/ 2801 h 3295"/>
                <a:gd name="T12" fmla="*/ 7195 w 7195"/>
                <a:gd name="T13" fmla="*/ 2801 h 3295"/>
                <a:gd name="T14" fmla="*/ 7195 w 7195"/>
                <a:gd name="T15" fmla="*/ 493 h 3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95" h="3295">
                  <a:moveTo>
                    <a:pt x="7195" y="493"/>
                  </a:moveTo>
                  <a:lnTo>
                    <a:pt x="353" y="493"/>
                  </a:lnTo>
                  <a:lnTo>
                    <a:pt x="353" y="0"/>
                  </a:lnTo>
                  <a:lnTo>
                    <a:pt x="0" y="1647"/>
                  </a:lnTo>
                  <a:lnTo>
                    <a:pt x="353" y="3295"/>
                  </a:lnTo>
                  <a:lnTo>
                    <a:pt x="353" y="2801"/>
                  </a:lnTo>
                  <a:lnTo>
                    <a:pt x="7195" y="2801"/>
                  </a:lnTo>
                  <a:lnTo>
                    <a:pt x="7195" y="493"/>
                  </a:lnTo>
                  <a:close/>
                </a:path>
              </a:pathLst>
            </a:custGeom>
            <a:noFill/>
            <a:ln w="14" cap="flat">
              <a:solidFill>
                <a:srgbClr val="96A5A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1646594" y="3663922"/>
              <a:ext cx="5924579" cy="1361903"/>
            </a:xfrm>
            <a:custGeom>
              <a:avLst/>
              <a:gdLst>
                <a:gd name="T0" fmla="*/ 0 w 7195"/>
                <a:gd name="T1" fmla="*/ 2475 h 2911"/>
                <a:gd name="T2" fmla="*/ 6842 w 7195"/>
                <a:gd name="T3" fmla="*/ 2475 h 2911"/>
                <a:gd name="T4" fmla="*/ 6842 w 7195"/>
                <a:gd name="T5" fmla="*/ 2911 h 2911"/>
                <a:gd name="T6" fmla="*/ 7195 w 7195"/>
                <a:gd name="T7" fmla="*/ 1456 h 2911"/>
                <a:gd name="T8" fmla="*/ 6842 w 7195"/>
                <a:gd name="T9" fmla="*/ 0 h 2911"/>
                <a:gd name="T10" fmla="*/ 6842 w 7195"/>
                <a:gd name="T11" fmla="*/ 436 h 2911"/>
                <a:gd name="T12" fmla="*/ 0 w 7195"/>
                <a:gd name="T13" fmla="*/ 436 h 2911"/>
                <a:gd name="T14" fmla="*/ 0 w 7195"/>
                <a:gd name="T15" fmla="*/ 2475 h 2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95" h="2911">
                  <a:moveTo>
                    <a:pt x="0" y="2475"/>
                  </a:moveTo>
                  <a:lnTo>
                    <a:pt x="6842" y="2475"/>
                  </a:lnTo>
                  <a:lnTo>
                    <a:pt x="6842" y="2911"/>
                  </a:lnTo>
                  <a:lnTo>
                    <a:pt x="7195" y="1456"/>
                  </a:lnTo>
                  <a:lnTo>
                    <a:pt x="6842" y="0"/>
                  </a:lnTo>
                  <a:lnTo>
                    <a:pt x="6842" y="436"/>
                  </a:lnTo>
                  <a:lnTo>
                    <a:pt x="0" y="436"/>
                  </a:lnTo>
                  <a:lnTo>
                    <a:pt x="0" y="2475"/>
                  </a:lnTo>
                  <a:close/>
                </a:path>
              </a:pathLst>
            </a:custGeom>
            <a:solidFill>
              <a:srgbClr val="E0E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1625184" y="3631163"/>
              <a:ext cx="5924579" cy="1393270"/>
            </a:xfrm>
            <a:custGeom>
              <a:avLst/>
              <a:gdLst>
                <a:gd name="T0" fmla="*/ 0 w 7195"/>
                <a:gd name="T1" fmla="*/ 2475 h 2911"/>
                <a:gd name="T2" fmla="*/ 6842 w 7195"/>
                <a:gd name="T3" fmla="*/ 2475 h 2911"/>
                <a:gd name="T4" fmla="*/ 6842 w 7195"/>
                <a:gd name="T5" fmla="*/ 2911 h 2911"/>
                <a:gd name="T6" fmla="*/ 7195 w 7195"/>
                <a:gd name="T7" fmla="*/ 1456 h 2911"/>
                <a:gd name="T8" fmla="*/ 6842 w 7195"/>
                <a:gd name="T9" fmla="*/ 0 h 2911"/>
                <a:gd name="T10" fmla="*/ 6842 w 7195"/>
                <a:gd name="T11" fmla="*/ 436 h 2911"/>
                <a:gd name="T12" fmla="*/ 0 w 7195"/>
                <a:gd name="T13" fmla="*/ 436 h 2911"/>
                <a:gd name="T14" fmla="*/ 0 w 7195"/>
                <a:gd name="T15" fmla="*/ 2475 h 2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95" h="2911">
                  <a:moveTo>
                    <a:pt x="0" y="2475"/>
                  </a:moveTo>
                  <a:lnTo>
                    <a:pt x="6842" y="2475"/>
                  </a:lnTo>
                  <a:lnTo>
                    <a:pt x="6842" y="2911"/>
                  </a:lnTo>
                  <a:lnTo>
                    <a:pt x="7195" y="1456"/>
                  </a:lnTo>
                  <a:lnTo>
                    <a:pt x="6842" y="0"/>
                  </a:lnTo>
                  <a:lnTo>
                    <a:pt x="6842" y="436"/>
                  </a:lnTo>
                  <a:lnTo>
                    <a:pt x="0" y="436"/>
                  </a:lnTo>
                  <a:lnTo>
                    <a:pt x="0" y="2475"/>
                  </a:lnTo>
                  <a:close/>
                </a:path>
              </a:pathLst>
            </a:custGeom>
            <a:noFill/>
            <a:ln w="14" cap="flat">
              <a:solidFill>
                <a:srgbClr val="E0E59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3206170" y="2187386"/>
              <a:ext cx="5924579" cy="1541556"/>
            </a:xfrm>
            <a:custGeom>
              <a:avLst/>
              <a:gdLst>
                <a:gd name="T0" fmla="*/ 7195 w 7195"/>
                <a:gd name="T1" fmla="*/ 493 h 3295"/>
                <a:gd name="T2" fmla="*/ 353 w 7195"/>
                <a:gd name="T3" fmla="*/ 493 h 3295"/>
                <a:gd name="T4" fmla="*/ 353 w 7195"/>
                <a:gd name="T5" fmla="*/ 0 h 3295"/>
                <a:gd name="T6" fmla="*/ 0 w 7195"/>
                <a:gd name="T7" fmla="*/ 1647 h 3295"/>
                <a:gd name="T8" fmla="*/ 353 w 7195"/>
                <a:gd name="T9" fmla="*/ 3295 h 3295"/>
                <a:gd name="T10" fmla="*/ 353 w 7195"/>
                <a:gd name="T11" fmla="*/ 2801 h 3295"/>
                <a:gd name="T12" fmla="*/ 7195 w 7195"/>
                <a:gd name="T13" fmla="*/ 2801 h 3295"/>
                <a:gd name="T14" fmla="*/ 7195 w 7195"/>
                <a:gd name="T15" fmla="*/ 493 h 3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95" h="3295">
                  <a:moveTo>
                    <a:pt x="7195" y="493"/>
                  </a:moveTo>
                  <a:lnTo>
                    <a:pt x="353" y="493"/>
                  </a:lnTo>
                  <a:lnTo>
                    <a:pt x="353" y="0"/>
                  </a:lnTo>
                  <a:lnTo>
                    <a:pt x="0" y="1647"/>
                  </a:lnTo>
                  <a:lnTo>
                    <a:pt x="353" y="3295"/>
                  </a:lnTo>
                  <a:lnTo>
                    <a:pt x="353" y="2801"/>
                  </a:lnTo>
                  <a:lnTo>
                    <a:pt x="7195" y="2801"/>
                  </a:lnTo>
                  <a:lnTo>
                    <a:pt x="7195" y="493"/>
                  </a:lnTo>
                  <a:close/>
                </a:path>
              </a:pathLst>
            </a:custGeom>
            <a:solidFill>
              <a:srgbClr val="96A5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3206170" y="2187386"/>
              <a:ext cx="5924579" cy="1541556"/>
            </a:xfrm>
            <a:custGeom>
              <a:avLst/>
              <a:gdLst>
                <a:gd name="T0" fmla="*/ 7195 w 7195"/>
                <a:gd name="T1" fmla="*/ 493 h 3295"/>
                <a:gd name="T2" fmla="*/ 353 w 7195"/>
                <a:gd name="T3" fmla="*/ 493 h 3295"/>
                <a:gd name="T4" fmla="*/ 353 w 7195"/>
                <a:gd name="T5" fmla="*/ 0 h 3295"/>
                <a:gd name="T6" fmla="*/ 0 w 7195"/>
                <a:gd name="T7" fmla="*/ 1647 h 3295"/>
                <a:gd name="T8" fmla="*/ 353 w 7195"/>
                <a:gd name="T9" fmla="*/ 3295 h 3295"/>
                <a:gd name="T10" fmla="*/ 353 w 7195"/>
                <a:gd name="T11" fmla="*/ 2801 h 3295"/>
                <a:gd name="T12" fmla="*/ 7195 w 7195"/>
                <a:gd name="T13" fmla="*/ 2801 h 3295"/>
                <a:gd name="T14" fmla="*/ 7195 w 7195"/>
                <a:gd name="T15" fmla="*/ 493 h 3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95" h="3295">
                  <a:moveTo>
                    <a:pt x="7195" y="493"/>
                  </a:moveTo>
                  <a:lnTo>
                    <a:pt x="353" y="493"/>
                  </a:lnTo>
                  <a:lnTo>
                    <a:pt x="353" y="0"/>
                  </a:lnTo>
                  <a:lnTo>
                    <a:pt x="0" y="1647"/>
                  </a:lnTo>
                  <a:lnTo>
                    <a:pt x="353" y="3295"/>
                  </a:lnTo>
                  <a:lnTo>
                    <a:pt x="353" y="2801"/>
                  </a:lnTo>
                  <a:lnTo>
                    <a:pt x="7195" y="2801"/>
                  </a:lnTo>
                  <a:lnTo>
                    <a:pt x="7195" y="493"/>
                  </a:lnTo>
                  <a:close/>
                </a:path>
              </a:pathLst>
            </a:custGeom>
            <a:noFill/>
            <a:ln w="14" cap="flat">
              <a:solidFill>
                <a:srgbClr val="96A5A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1625184" y="922796"/>
              <a:ext cx="5924579" cy="1361903"/>
            </a:xfrm>
            <a:custGeom>
              <a:avLst/>
              <a:gdLst>
                <a:gd name="T0" fmla="*/ 0 w 7195"/>
                <a:gd name="T1" fmla="*/ 2476 h 2911"/>
                <a:gd name="T2" fmla="*/ 6842 w 7195"/>
                <a:gd name="T3" fmla="*/ 2476 h 2911"/>
                <a:gd name="T4" fmla="*/ 6842 w 7195"/>
                <a:gd name="T5" fmla="*/ 2911 h 2911"/>
                <a:gd name="T6" fmla="*/ 7195 w 7195"/>
                <a:gd name="T7" fmla="*/ 1456 h 2911"/>
                <a:gd name="T8" fmla="*/ 6842 w 7195"/>
                <a:gd name="T9" fmla="*/ 0 h 2911"/>
                <a:gd name="T10" fmla="*/ 6842 w 7195"/>
                <a:gd name="T11" fmla="*/ 436 h 2911"/>
                <a:gd name="T12" fmla="*/ 0 w 7195"/>
                <a:gd name="T13" fmla="*/ 436 h 2911"/>
                <a:gd name="T14" fmla="*/ 0 w 7195"/>
                <a:gd name="T15" fmla="*/ 2476 h 2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95" h="2911">
                  <a:moveTo>
                    <a:pt x="0" y="2476"/>
                  </a:moveTo>
                  <a:lnTo>
                    <a:pt x="6842" y="2476"/>
                  </a:lnTo>
                  <a:lnTo>
                    <a:pt x="6842" y="2911"/>
                  </a:lnTo>
                  <a:lnTo>
                    <a:pt x="7195" y="1456"/>
                  </a:lnTo>
                  <a:lnTo>
                    <a:pt x="6842" y="0"/>
                  </a:lnTo>
                  <a:lnTo>
                    <a:pt x="6842" y="436"/>
                  </a:lnTo>
                  <a:lnTo>
                    <a:pt x="0" y="436"/>
                  </a:lnTo>
                  <a:lnTo>
                    <a:pt x="0" y="2476"/>
                  </a:lnTo>
                  <a:close/>
                </a:path>
              </a:pathLst>
            </a:custGeom>
            <a:noFill/>
            <a:ln w="14" cap="flat">
              <a:solidFill>
                <a:srgbClr val="E0E59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1916678" y="1273213"/>
              <a:ext cx="5157142" cy="611476"/>
            </a:xfrm>
            <a:prstGeom prst="rect">
              <a:avLst/>
            </a:prstGeom>
            <a:solidFill>
              <a:srgbClr val="E0E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1916678" y="1485616"/>
              <a:ext cx="84813" cy="47720"/>
            </a:xfrm>
            <a:prstGeom prst="rect">
              <a:avLst/>
            </a:pr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1916678" y="1596495"/>
              <a:ext cx="84813" cy="47720"/>
            </a:xfrm>
            <a:prstGeom prst="rect">
              <a:avLst/>
            </a:pr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6" name="Rectangle 115"/>
            <p:cNvSpPr>
              <a:spLocks noChangeArrowheads="1"/>
            </p:cNvSpPr>
            <p:nvPr/>
          </p:nvSpPr>
          <p:spPr bwMode="auto">
            <a:xfrm>
              <a:off x="2065719" y="1552050"/>
              <a:ext cx="2539458" cy="224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/>
                  <a:ea typeface="Calibri"/>
                  <a:cs typeface="Verdana"/>
                </a:rPr>
                <a:t>What advantages do we have?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17" name="Rectangle 116"/>
            <p:cNvSpPr>
              <a:spLocks noChangeArrowheads="1"/>
            </p:cNvSpPr>
            <p:nvPr/>
          </p:nvSpPr>
          <p:spPr bwMode="auto">
            <a:xfrm>
              <a:off x="1916678" y="1706907"/>
              <a:ext cx="84813" cy="47720"/>
            </a:xfrm>
            <a:prstGeom prst="rect">
              <a:avLst/>
            </a:pr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>
              <a:off x="1916678" y="1817319"/>
              <a:ext cx="84813" cy="47720"/>
            </a:xfrm>
            <a:prstGeom prst="rect">
              <a:avLst/>
            </a:pr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9" name="Rectangle 118"/>
            <p:cNvSpPr>
              <a:spLocks noChangeArrowheads="1"/>
            </p:cNvSpPr>
            <p:nvPr/>
          </p:nvSpPr>
          <p:spPr bwMode="auto">
            <a:xfrm>
              <a:off x="1916678" y="1273213"/>
              <a:ext cx="5157142" cy="611476"/>
            </a:xfrm>
            <a:prstGeom prst="rect">
              <a:avLst/>
            </a:prstGeom>
            <a:noFill/>
            <a:ln w="14" cap="flat">
              <a:solidFill>
                <a:srgbClr val="E0E59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3797742" y="4014499"/>
              <a:ext cx="3588849" cy="397798"/>
            </a:xfrm>
            <a:prstGeom prst="rect">
              <a:avLst/>
            </a:prstGeom>
            <a:solidFill>
              <a:srgbClr val="E0E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Rectangle 120"/>
            <p:cNvSpPr>
              <a:spLocks noChangeArrowheads="1"/>
            </p:cNvSpPr>
            <p:nvPr/>
          </p:nvSpPr>
          <p:spPr bwMode="auto">
            <a:xfrm>
              <a:off x="1927312" y="3865858"/>
              <a:ext cx="2336071" cy="289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/>
                  <a:ea typeface="Calibri"/>
                  <a:cs typeface="Verdana"/>
                </a:rPr>
                <a:t>OPPORTUNITIES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23" name="Rectangle 122"/>
            <p:cNvSpPr>
              <a:spLocks noChangeArrowheads="1"/>
            </p:cNvSpPr>
            <p:nvPr/>
          </p:nvSpPr>
          <p:spPr bwMode="auto">
            <a:xfrm>
              <a:off x="3583300" y="3906949"/>
              <a:ext cx="3818525" cy="884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>
              <a:spAutoFit/>
            </a:bodyPr>
            <a:lstStyle/>
            <a:p>
              <a:pPr marL="342900" indent="-342900">
                <a:lnSpc>
                  <a:spcPct val="115000"/>
                </a:lnSpc>
                <a:buFont typeface="Wingdings"/>
                <a:buChar char=""/>
              </a:pPr>
              <a:r>
                <a:rPr lang="en-US" sz="1000" b="1" dirty="0"/>
                <a:t>M&amp;E system in </a:t>
              </a:r>
              <a:r>
                <a:rPr lang="en-US" sz="1000" b="1" dirty="0" smtClean="0"/>
                <a:t>continuous  </a:t>
              </a:r>
              <a:r>
                <a:rPr lang="en-US" sz="1000" b="1" dirty="0"/>
                <a:t>progress </a:t>
              </a:r>
            </a:p>
            <a:p>
              <a:pPr marL="342900" indent="-342900">
                <a:lnSpc>
                  <a:spcPct val="115000"/>
                </a:lnSpc>
                <a:buFont typeface="Wingdings"/>
                <a:buChar char=""/>
              </a:pPr>
              <a:r>
                <a:rPr lang="en-US" sz="1000" b="1" dirty="0"/>
                <a:t>Inter-cluster re-enforcement (CCCM &amp; Health)</a:t>
              </a:r>
            </a:p>
            <a:p>
              <a:pPr marL="342900" indent="-342900">
                <a:lnSpc>
                  <a:spcPct val="115000"/>
                </a:lnSpc>
                <a:buFont typeface="Wingdings"/>
                <a:buChar char=""/>
              </a:pPr>
              <a:r>
                <a:rPr lang="en-US" sz="1000" b="1" dirty="0"/>
                <a:t>National NGO capacity building</a:t>
              </a:r>
            </a:p>
            <a:p>
              <a:pPr marL="342900" indent="-342900">
                <a:lnSpc>
                  <a:spcPct val="115000"/>
                </a:lnSpc>
                <a:buFont typeface="Wingdings"/>
                <a:buChar char=""/>
              </a:pPr>
              <a:r>
                <a:rPr lang="en-US" sz="1000" b="1" dirty="0"/>
                <a:t>Regional Support (RECA + UNICEF REWS)</a:t>
              </a:r>
            </a:p>
            <a:p>
              <a:pPr marL="342900" indent="-342900">
                <a:lnSpc>
                  <a:spcPct val="115000"/>
                </a:lnSpc>
                <a:buFont typeface="Wingdings"/>
                <a:buChar char=""/>
              </a:pPr>
              <a:r>
                <a:rPr lang="en-US" sz="1000" b="1" dirty="0"/>
                <a:t>Lesson learn (Social mobilization &amp; HP</a:t>
              </a:r>
              <a:r>
                <a:rPr lang="en-US" sz="1000" b="1" dirty="0" smtClean="0"/>
                <a:t>) and innovative approach</a:t>
              </a:r>
              <a:endParaRPr lang="en-US" sz="1000" b="1" dirty="0"/>
            </a:p>
          </p:txBody>
        </p:sp>
        <p:sp>
          <p:nvSpPr>
            <p:cNvPr id="128" name="Rectangle 127"/>
            <p:cNvSpPr>
              <a:spLocks noChangeArrowheads="1"/>
            </p:cNvSpPr>
            <p:nvPr/>
          </p:nvSpPr>
          <p:spPr bwMode="auto">
            <a:xfrm>
              <a:off x="3735635" y="2654298"/>
              <a:ext cx="5156318" cy="579195"/>
            </a:xfrm>
            <a:prstGeom prst="rect">
              <a:avLst/>
            </a:prstGeom>
            <a:solidFill>
              <a:srgbClr val="96A5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3735635" y="2654766"/>
              <a:ext cx="1902947" cy="289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/>
                  <a:ea typeface="Calibri"/>
                  <a:cs typeface="Verdana"/>
                </a:rPr>
                <a:t>WEAKNESSES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31" name="Rectangle 130"/>
            <p:cNvSpPr>
              <a:spLocks noChangeArrowheads="1"/>
            </p:cNvSpPr>
            <p:nvPr/>
          </p:nvSpPr>
          <p:spPr bwMode="auto">
            <a:xfrm>
              <a:off x="5300731" y="2696232"/>
              <a:ext cx="361386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>
              <a:spAutoFit/>
            </a:bodyPr>
            <a:lstStyle/>
            <a:p>
              <a:pPr marL="342900" lvl="0" indent="-342900">
                <a:lnSpc>
                  <a:spcPct val="115000"/>
                </a:lnSpc>
                <a:buFont typeface="Wingdings"/>
                <a:buChar char=""/>
              </a:pPr>
              <a:r>
                <a:rPr lang="en-US" sz="1000" b="1" dirty="0" smtClean="0"/>
                <a:t>Coordination with authorities (national level)</a:t>
              </a:r>
              <a:endParaRPr lang="en-US" sz="1000" b="1" dirty="0"/>
            </a:p>
            <a:p>
              <a:pPr marL="342900" lvl="0" indent="-342900">
                <a:lnSpc>
                  <a:spcPct val="115000"/>
                </a:lnSpc>
                <a:buFont typeface="Wingdings"/>
                <a:buChar char=""/>
              </a:pPr>
              <a:r>
                <a:rPr lang="en-US" sz="1000" b="1" dirty="0" smtClean="0"/>
                <a:t>Difficulties to respond to water quality</a:t>
              </a:r>
              <a:endParaRPr lang="en-US" sz="1000" b="1" dirty="0">
                <a:solidFill>
                  <a:srgbClr val="FF0000"/>
                </a:solidFill>
              </a:endParaRPr>
            </a:p>
            <a:p>
              <a:pPr marL="342900" lvl="0" indent="-342900">
                <a:lnSpc>
                  <a:spcPct val="115000"/>
                </a:lnSpc>
                <a:buFont typeface="Wingdings"/>
                <a:buChar char=""/>
              </a:pPr>
              <a:r>
                <a:rPr lang="en-US" sz="1000" b="1" dirty="0" smtClean="0"/>
                <a:t>HR Structure difficult to set up and unstable</a:t>
              </a:r>
            </a:p>
            <a:p>
              <a:pPr marL="342900" lvl="0" indent="-342900">
                <a:lnSpc>
                  <a:spcPct val="115000"/>
                </a:lnSpc>
                <a:buFont typeface="Wingdings"/>
                <a:buChar char=""/>
              </a:pPr>
              <a:r>
                <a:rPr lang="en-US" sz="1000" b="1" dirty="0" smtClean="0"/>
                <a:t>Contingency and preparedness</a:t>
              </a:r>
              <a:endParaRPr lang="en-US" sz="1000" b="1" dirty="0"/>
            </a:p>
          </p:txBody>
        </p:sp>
        <p:sp>
          <p:nvSpPr>
            <p:cNvPr id="137" name="Rectangle 136"/>
            <p:cNvSpPr>
              <a:spLocks noChangeArrowheads="1"/>
            </p:cNvSpPr>
            <p:nvPr/>
          </p:nvSpPr>
          <p:spPr bwMode="auto">
            <a:xfrm>
              <a:off x="3735635" y="5358454"/>
              <a:ext cx="5166200" cy="611476"/>
            </a:xfrm>
            <a:prstGeom prst="rect">
              <a:avLst/>
            </a:prstGeom>
            <a:solidFill>
              <a:srgbClr val="96A5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3735635" y="5358454"/>
              <a:ext cx="1273023" cy="289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/>
                  <a:ea typeface="Calibri"/>
                  <a:cs typeface="Verdana"/>
                </a:rPr>
                <a:t>THREATS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40" name="Rectangle 139"/>
            <p:cNvSpPr>
              <a:spLocks noChangeArrowheads="1"/>
            </p:cNvSpPr>
            <p:nvPr/>
          </p:nvSpPr>
          <p:spPr bwMode="auto">
            <a:xfrm>
              <a:off x="4843616" y="5263140"/>
              <a:ext cx="436824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>
              <a:spAutoFit/>
            </a:bodyPr>
            <a:lstStyle/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Wingdings"/>
                <a:buChar char=""/>
              </a:pPr>
              <a:r>
                <a:rPr lang="en-US" sz="1000" dirty="0"/>
                <a:t>Humanitarian </a:t>
              </a:r>
              <a:r>
                <a:rPr lang="en-US" sz="1000" dirty="0" smtClean="0"/>
                <a:t>access</a:t>
              </a:r>
              <a:r>
                <a:rPr lang="en-US" sz="800" dirty="0" smtClean="0"/>
                <a:t> &amp; </a:t>
              </a:r>
              <a:r>
                <a:rPr lang="en-US" sz="1000" dirty="0"/>
                <a:t>d</a:t>
              </a:r>
              <a:r>
                <a:rPr lang="en-US" sz="1000" dirty="0" smtClean="0"/>
                <a:t>eviation </a:t>
              </a:r>
              <a:r>
                <a:rPr lang="en-US" sz="1000" dirty="0"/>
                <a:t>of the aid</a:t>
              </a:r>
              <a:endParaRPr lang="en-US" sz="800" dirty="0"/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Wingdings"/>
                <a:buChar char=""/>
              </a:pPr>
              <a:r>
                <a:rPr lang="en-US" sz="1000" dirty="0" smtClean="0"/>
                <a:t>Protracted</a:t>
              </a:r>
              <a:r>
                <a:rPr lang="en-US" sz="1000" dirty="0" smtClean="0">
                  <a:solidFill>
                    <a:srgbClr val="FF0000"/>
                  </a:solidFill>
                </a:rPr>
                <a:t> </a:t>
              </a:r>
              <a:r>
                <a:rPr lang="en-US" sz="1000" dirty="0"/>
                <a:t>crisis</a:t>
              </a:r>
              <a:endParaRPr lang="en-US" sz="800" dirty="0"/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Wingdings"/>
                <a:buChar char=""/>
              </a:pPr>
              <a:r>
                <a:rPr lang="en-US" sz="1000" dirty="0" smtClean="0"/>
                <a:t>Lack of exit strategy and durable solution definition</a:t>
              </a:r>
              <a:endParaRPr lang="en-US" sz="1000" dirty="0"/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Wingdings"/>
                <a:buChar char=""/>
              </a:pPr>
              <a:r>
                <a:rPr lang="en-US" sz="1000" dirty="0" smtClean="0">
                  <a:latin typeface="Calibri"/>
                  <a:ea typeface="Calibri"/>
                  <a:cs typeface="Times New Roman"/>
                </a:rPr>
                <a:t>Environmental hazard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1625184" y="922796"/>
              <a:ext cx="7116082" cy="1361902"/>
              <a:chOff x="44450" y="354330"/>
              <a:chExt cx="5487670" cy="1848485"/>
            </a:xfrm>
          </p:grpSpPr>
          <p:sp>
            <p:nvSpPr>
              <p:cNvPr id="149" name="Freeform 148"/>
              <p:cNvSpPr>
                <a:spLocks/>
              </p:cNvSpPr>
              <p:nvPr/>
            </p:nvSpPr>
            <p:spPr bwMode="auto">
              <a:xfrm>
                <a:off x="44450" y="354330"/>
                <a:ext cx="4568825" cy="1848485"/>
              </a:xfrm>
              <a:custGeom>
                <a:avLst/>
                <a:gdLst>
                  <a:gd name="T0" fmla="*/ 0 w 7195"/>
                  <a:gd name="T1" fmla="*/ 2476 h 2911"/>
                  <a:gd name="T2" fmla="*/ 6842 w 7195"/>
                  <a:gd name="T3" fmla="*/ 2476 h 2911"/>
                  <a:gd name="T4" fmla="*/ 6842 w 7195"/>
                  <a:gd name="T5" fmla="*/ 2911 h 2911"/>
                  <a:gd name="T6" fmla="*/ 7195 w 7195"/>
                  <a:gd name="T7" fmla="*/ 1456 h 2911"/>
                  <a:gd name="T8" fmla="*/ 6842 w 7195"/>
                  <a:gd name="T9" fmla="*/ 0 h 2911"/>
                  <a:gd name="T10" fmla="*/ 6842 w 7195"/>
                  <a:gd name="T11" fmla="*/ 436 h 2911"/>
                  <a:gd name="T12" fmla="*/ 0 w 7195"/>
                  <a:gd name="T13" fmla="*/ 436 h 2911"/>
                  <a:gd name="T14" fmla="*/ 0 w 7195"/>
                  <a:gd name="T15" fmla="*/ 2476 h 2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95" h="2911">
                    <a:moveTo>
                      <a:pt x="0" y="2476"/>
                    </a:moveTo>
                    <a:lnTo>
                      <a:pt x="6842" y="2476"/>
                    </a:lnTo>
                    <a:lnTo>
                      <a:pt x="6842" y="2911"/>
                    </a:lnTo>
                    <a:lnTo>
                      <a:pt x="7195" y="1456"/>
                    </a:lnTo>
                    <a:lnTo>
                      <a:pt x="6842" y="0"/>
                    </a:lnTo>
                    <a:lnTo>
                      <a:pt x="6842" y="436"/>
                    </a:lnTo>
                    <a:lnTo>
                      <a:pt x="0" y="436"/>
                    </a:lnTo>
                    <a:lnTo>
                      <a:pt x="0" y="2476"/>
                    </a:lnTo>
                    <a:close/>
                  </a:path>
                </a:pathLst>
              </a:custGeom>
              <a:solidFill>
                <a:srgbClr val="E0E5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0" name="Rectangle 149"/>
              <p:cNvSpPr>
                <a:spLocks noChangeArrowheads="1"/>
              </p:cNvSpPr>
              <p:nvPr/>
            </p:nvSpPr>
            <p:spPr bwMode="auto">
              <a:xfrm>
                <a:off x="269240" y="829945"/>
                <a:ext cx="1285240" cy="393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/>
                    <a:ea typeface="Calibri"/>
                    <a:cs typeface="Verdana"/>
                  </a:rPr>
                  <a:t>STRENGTHS</a:t>
                </a: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51" name="Rectangle 150"/>
              <p:cNvSpPr>
                <a:spLocks noChangeArrowheads="1"/>
              </p:cNvSpPr>
              <p:nvPr/>
            </p:nvSpPr>
            <p:spPr bwMode="auto">
              <a:xfrm>
                <a:off x="1431018" y="822637"/>
                <a:ext cx="2911177" cy="11529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>
                <a:spAutoFit/>
              </a:bodyPr>
              <a:lstStyle/>
              <a:p>
                <a:pPr marL="342900" indent="-342900">
                  <a:lnSpc>
                    <a:spcPct val="115000"/>
                  </a:lnSpc>
                  <a:buFont typeface="Wingdings"/>
                  <a:buChar char=""/>
                </a:pPr>
                <a:r>
                  <a:rPr lang="en-US" sz="1000" dirty="0"/>
                  <a:t>Good set of actor on the </a:t>
                </a:r>
                <a:r>
                  <a:rPr lang="en-US" sz="1000" dirty="0" smtClean="0"/>
                  <a:t>field &amp; </a:t>
                </a:r>
                <a:r>
                  <a:rPr lang="en-US" sz="800" dirty="0">
                    <a:latin typeface="Calibri"/>
                    <a:ea typeface="Calibri"/>
                    <a:cs typeface="Times New Roman"/>
                  </a:rPr>
                  <a:t>LNGO active (</a:t>
                </a:r>
                <a:r>
                  <a:rPr lang="en-US" sz="800" dirty="0" err="1" smtClean="0">
                    <a:latin typeface="Calibri"/>
                    <a:ea typeface="Calibri"/>
                    <a:cs typeface="Times New Roman"/>
                  </a:rPr>
                  <a:t>Kachin</a:t>
                </a:r>
                <a:r>
                  <a:rPr lang="en-US" sz="800" dirty="0" smtClean="0">
                    <a:latin typeface="Calibri"/>
                    <a:ea typeface="Calibri"/>
                    <a:cs typeface="Times New Roman"/>
                  </a:rPr>
                  <a:t>)</a:t>
                </a:r>
                <a:endParaRPr lang="en-US" sz="800" dirty="0"/>
              </a:p>
              <a:p>
                <a:pPr marL="342900" indent="-342900">
                  <a:lnSpc>
                    <a:spcPct val="115000"/>
                  </a:lnSpc>
                  <a:buFont typeface="Wingdings"/>
                  <a:buChar char=""/>
                </a:pPr>
                <a:r>
                  <a:rPr lang="en-US" sz="1000" dirty="0" smtClean="0"/>
                  <a:t>Coordination </a:t>
                </a:r>
                <a:r>
                  <a:rPr lang="en-US" sz="1000" dirty="0"/>
                  <a:t>tools in </a:t>
                </a:r>
                <a:r>
                  <a:rPr lang="en-US" sz="1000" dirty="0" smtClean="0"/>
                  <a:t>place, and Information management</a:t>
                </a:r>
                <a:endParaRPr lang="en-US" sz="800" dirty="0"/>
              </a:p>
              <a:p>
                <a:pPr marL="342900" marR="0" lvl="0" indent="-34290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/>
                  <a:buChar char=""/>
                </a:pPr>
                <a:r>
                  <a:rPr lang="en-US" sz="1000" dirty="0"/>
                  <a:t>TWG </a:t>
                </a:r>
                <a:r>
                  <a:rPr lang="en-US" sz="1000" dirty="0" smtClean="0"/>
                  <a:t>activated</a:t>
                </a:r>
              </a:p>
              <a:p>
                <a:pPr marL="342900" marR="0" lvl="0" indent="-34290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/>
                  <a:buChar char=""/>
                </a:pPr>
                <a:r>
                  <a:rPr lang="en-US" sz="1000" dirty="0" smtClean="0"/>
                  <a:t>External Recognition (Donors, OCHA, partners) </a:t>
                </a:r>
              </a:p>
              <a:p>
                <a:pPr marL="342900" marR="0" lvl="0" indent="-34290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/>
                  <a:buChar char=""/>
                </a:pPr>
                <a:endParaRPr lang="en-US" sz="800" dirty="0"/>
              </a:p>
            </p:txBody>
          </p:sp>
          <p:grpSp>
            <p:nvGrpSpPr>
              <p:cNvPr id="154" name="Group 153"/>
              <p:cNvGrpSpPr>
                <a:grpSpLocks/>
              </p:cNvGrpSpPr>
              <p:nvPr/>
            </p:nvGrpSpPr>
            <p:grpSpPr bwMode="auto">
              <a:xfrm>
                <a:off x="5020945" y="880110"/>
                <a:ext cx="511175" cy="941705"/>
                <a:chOff x="7907" y="1386"/>
                <a:chExt cx="805" cy="1483"/>
              </a:xfrm>
            </p:grpSpPr>
            <p:sp>
              <p:nvSpPr>
                <p:cNvPr id="155" name="Freeform 154"/>
                <p:cNvSpPr>
                  <a:spLocks/>
                </p:cNvSpPr>
                <p:nvPr/>
              </p:nvSpPr>
              <p:spPr bwMode="auto">
                <a:xfrm>
                  <a:off x="8500" y="2059"/>
                  <a:ext cx="203" cy="126"/>
                </a:xfrm>
                <a:custGeom>
                  <a:avLst/>
                  <a:gdLst>
                    <a:gd name="T0" fmla="*/ 203 w 203"/>
                    <a:gd name="T1" fmla="*/ 0 h 126"/>
                    <a:gd name="T2" fmla="*/ 195 w 203"/>
                    <a:gd name="T3" fmla="*/ 3 h 126"/>
                    <a:gd name="T4" fmla="*/ 179 w 203"/>
                    <a:gd name="T5" fmla="*/ 9 h 126"/>
                    <a:gd name="T6" fmla="*/ 164 w 203"/>
                    <a:gd name="T7" fmla="*/ 14 h 126"/>
                    <a:gd name="T8" fmla="*/ 149 w 203"/>
                    <a:gd name="T9" fmla="*/ 18 h 126"/>
                    <a:gd name="T10" fmla="*/ 134 w 203"/>
                    <a:gd name="T11" fmla="*/ 20 h 126"/>
                    <a:gd name="T12" fmla="*/ 120 w 203"/>
                    <a:gd name="T13" fmla="*/ 22 h 126"/>
                    <a:gd name="T14" fmla="*/ 107 w 203"/>
                    <a:gd name="T15" fmla="*/ 23 h 126"/>
                    <a:gd name="T16" fmla="*/ 94 w 203"/>
                    <a:gd name="T17" fmla="*/ 23 h 126"/>
                    <a:gd name="T18" fmla="*/ 82 w 203"/>
                    <a:gd name="T19" fmla="*/ 23 h 126"/>
                    <a:gd name="T20" fmla="*/ 71 w 203"/>
                    <a:gd name="T21" fmla="*/ 22 h 126"/>
                    <a:gd name="T22" fmla="*/ 60 w 203"/>
                    <a:gd name="T23" fmla="*/ 21 h 126"/>
                    <a:gd name="T24" fmla="*/ 50 w 203"/>
                    <a:gd name="T25" fmla="*/ 19 h 126"/>
                    <a:gd name="T26" fmla="*/ 41 w 203"/>
                    <a:gd name="T27" fmla="*/ 17 h 126"/>
                    <a:gd name="T28" fmla="*/ 33 w 203"/>
                    <a:gd name="T29" fmla="*/ 15 h 126"/>
                    <a:gd name="T30" fmla="*/ 26 w 203"/>
                    <a:gd name="T31" fmla="*/ 13 h 126"/>
                    <a:gd name="T32" fmla="*/ 19 w 203"/>
                    <a:gd name="T33" fmla="*/ 11 h 126"/>
                    <a:gd name="T34" fmla="*/ 14 w 203"/>
                    <a:gd name="T35" fmla="*/ 9 h 126"/>
                    <a:gd name="T36" fmla="*/ 10 w 203"/>
                    <a:gd name="T37" fmla="*/ 7 h 126"/>
                    <a:gd name="T38" fmla="*/ 8 w 203"/>
                    <a:gd name="T39" fmla="*/ 6 h 126"/>
                    <a:gd name="T40" fmla="*/ 5 w 203"/>
                    <a:gd name="T41" fmla="*/ 19 h 126"/>
                    <a:gd name="T42" fmla="*/ 1 w 203"/>
                    <a:gd name="T43" fmla="*/ 34 h 126"/>
                    <a:gd name="T44" fmla="*/ 0 w 203"/>
                    <a:gd name="T45" fmla="*/ 39 h 126"/>
                    <a:gd name="T46" fmla="*/ 16 w 203"/>
                    <a:gd name="T47" fmla="*/ 41 h 126"/>
                    <a:gd name="T48" fmla="*/ 31 w 203"/>
                    <a:gd name="T49" fmla="*/ 45 h 126"/>
                    <a:gd name="T50" fmla="*/ 43 w 203"/>
                    <a:gd name="T51" fmla="*/ 50 h 126"/>
                    <a:gd name="T52" fmla="*/ 53 w 203"/>
                    <a:gd name="T53" fmla="*/ 56 h 126"/>
                    <a:gd name="T54" fmla="*/ 62 w 203"/>
                    <a:gd name="T55" fmla="*/ 63 h 126"/>
                    <a:gd name="T56" fmla="*/ 69 w 203"/>
                    <a:gd name="T57" fmla="*/ 71 h 126"/>
                    <a:gd name="T58" fmla="*/ 75 w 203"/>
                    <a:gd name="T59" fmla="*/ 79 h 126"/>
                    <a:gd name="T60" fmla="*/ 80 w 203"/>
                    <a:gd name="T61" fmla="*/ 88 h 126"/>
                    <a:gd name="T62" fmla="*/ 83 w 203"/>
                    <a:gd name="T63" fmla="*/ 96 h 126"/>
                    <a:gd name="T64" fmla="*/ 86 w 203"/>
                    <a:gd name="T65" fmla="*/ 104 h 126"/>
                    <a:gd name="T66" fmla="*/ 88 w 203"/>
                    <a:gd name="T67" fmla="*/ 112 h 126"/>
                    <a:gd name="T68" fmla="*/ 89 w 203"/>
                    <a:gd name="T69" fmla="*/ 118 h 126"/>
                    <a:gd name="T70" fmla="*/ 90 w 203"/>
                    <a:gd name="T71" fmla="*/ 124 h 126"/>
                    <a:gd name="T72" fmla="*/ 90 w 203"/>
                    <a:gd name="T73" fmla="*/ 126 h 126"/>
                    <a:gd name="T74" fmla="*/ 105 w 203"/>
                    <a:gd name="T75" fmla="*/ 126 h 126"/>
                    <a:gd name="T76" fmla="*/ 122 w 203"/>
                    <a:gd name="T77" fmla="*/ 126 h 126"/>
                    <a:gd name="T78" fmla="*/ 120 w 203"/>
                    <a:gd name="T79" fmla="*/ 120 h 126"/>
                    <a:gd name="T80" fmla="*/ 119 w 203"/>
                    <a:gd name="T81" fmla="*/ 109 h 126"/>
                    <a:gd name="T82" fmla="*/ 120 w 203"/>
                    <a:gd name="T83" fmla="*/ 102 h 126"/>
                    <a:gd name="T84" fmla="*/ 123 w 203"/>
                    <a:gd name="T85" fmla="*/ 90 h 126"/>
                    <a:gd name="T86" fmla="*/ 128 w 203"/>
                    <a:gd name="T87" fmla="*/ 78 h 126"/>
                    <a:gd name="T88" fmla="*/ 131 w 203"/>
                    <a:gd name="T89" fmla="*/ 73 h 126"/>
                    <a:gd name="T90" fmla="*/ 141 w 203"/>
                    <a:gd name="T91" fmla="*/ 63 h 126"/>
                    <a:gd name="T92" fmla="*/ 152 w 203"/>
                    <a:gd name="T93" fmla="*/ 55 h 126"/>
                    <a:gd name="T94" fmla="*/ 164 w 203"/>
                    <a:gd name="T95" fmla="*/ 49 h 126"/>
                    <a:gd name="T96" fmla="*/ 176 w 203"/>
                    <a:gd name="T97" fmla="*/ 45 h 126"/>
                    <a:gd name="T98" fmla="*/ 187 w 203"/>
                    <a:gd name="T99" fmla="*/ 42 h 126"/>
                    <a:gd name="T100" fmla="*/ 196 w 203"/>
                    <a:gd name="T101" fmla="*/ 40 h 126"/>
                    <a:gd name="T102" fmla="*/ 203 w 203"/>
                    <a:gd name="T103" fmla="*/ 39 h 126"/>
                    <a:gd name="T104" fmla="*/ 203 w 203"/>
                    <a:gd name="T105" fmla="*/ 35 h 126"/>
                    <a:gd name="T106" fmla="*/ 203 w 203"/>
                    <a:gd name="T107" fmla="*/ 21 h 126"/>
                    <a:gd name="T108" fmla="*/ 203 w 203"/>
                    <a:gd name="T109" fmla="*/ 5 h 126"/>
                    <a:gd name="T110" fmla="*/ 203 w 203"/>
                    <a:gd name="T111" fmla="*/ 0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203" h="126">
                      <a:moveTo>
                        <a:pt x="203" y="0"/>
                      </a:moveTo>
                      <a:lnTo>
                        <a:pt x="203" y="0"/>
                      </a:lnTo>
                      <a:lnTo>
                        <a:pt x="203" y="0"/>
                      </a:lnTo>
                      <a:lnTo>
                        <a:pt x="195" y="3"/>
                      </a:lnTo>
                      <a:lnTo>
                        <a:pt x="187" y="6"/>
                      </a:lnTo>
                      <a:lnTo>
                        <a:pt x="179" y="9"/>
                      </a:lnTo>
                      <a:lnTo>
                        <a:pt x="172" y="12"/>
                      </a:lnTo>
                      <a:lnTo>
                        <a:pt x="164" y="14"/>
                      </a:lnTo>
                      <a:lnTo>
                        <a:pt x="156" y="16"/>
                      </a:lnTo>
                      <a:lnTo>
                        <a:pt x="149" y="18"/>
                      </a:lnTo>
                      <a:lnTo>
                        <a:pt x="142" y="19"/>
                      </a:lnTo>
                      <a:lnTo>
                        <a:pt x="134" y="20"/>
                      </a:lnTo>
                      <a:lnTo>
                        <a:pt x="127" y="21"/>
                      </a:lnTo>
                      <a:lnTo>
                        <a:pt x="120" y="22"/>
                      </a:lnTo>
                      <a:lnTo>
                        <a:pt x="114" y="23"/>
                      </a:lnTo>
                      <a:lnTo>
                        <a:pt x="107" y="23"/>
                      </a:lnTo>
                      <a:lnTo>
                        <a:pt x="100" y="23"/>
                      </a:lnTo>
                      <a:lnTo>
                        <a:pt x="94" y="23"/>
                      </a:lnTo>
                      <a:lnTo>
                        <a:pt x="88" y="23"/>
                      </a:lnTo>
                      <a:lnTo>
                        <a:pt x="82" y="23"/>
                      </a:lnTo>
                      <a:lnTo>
                        <a:pt x="77" y="22"/>
                      </a:lnTo>
                      <a:lnTo>
                        <a:pt x="71" y="22"/>
                      </a:lnTo>
                      <a:lnTo>
                        <a:pt x="65" y="21"/>
                      </a:lnTo>
                      <a:lnTo>
                        <a:pt x="60" y="21"/>
                      </a:lnTo>
                      <a:lnTo>
                        <a:pt x="55" y="20"/>
                      </a:lnTo>
                      <a:lnTo>
                        <a:pt x="50" y="19"/>
                      </a:lnTo>
                      <a:lnTo>
                        <a:pt x="46" y="18"/>
                      </a:lnTo>
                      <a:lnTo>
                        <a:pt x="41" y="17"/>
                      </a:lnTo>
                      <a:lnTo>
                        <a:pt x="37" y="16"/>
                      </a:lnTo>
                      <a:lnTo>
                        <a:pt x="33" y="15"/>
                      </a:lnTo>
                      <a:lnTo>
                        <a:pt x="29" y="14"/>
                      </a:lnTo>
                      <a:lnTo>
                        <a:pt x="26" y="13"/>
                      </a:lnTo>
                      <a:lnTo>
                        <a:pt x="23" y="12"/>
                      </a:lnTo>
                      <a:lnTo>
                        <a:pt x="19" y="11"/>
                      </a:lnTo>
                      <a:lnTo>
                        <a:pt x="17" y="10"/>
                      </a:lnTo>
                      <a:lnTo>
                        <a:pt x="14" y="9"/>
                      </a:lnTo>
                      <a:lnTo>
                        <a:pt x="12" y="8"/>
                      </a:lnTo>
                      <a:lnTo>
                        <a:pt x="10" y="7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7" y="12"/>
                      </a:lnTo>
                      <a:lnTo>
                        <a:pt x="5" y="19"/>
                      </a:lnTo>
                      <a:lnTo>
                        <a:pt x="3" y="27"/>
                      </a:lnTo>
                      <a:lnTo>
                        <a:pt x="1" y="34"/>
                      </a:lnTo>
                      <a:lnTo>
                        <a:pt x="0" y="39"/>
                      </a:lnTo>
                      <a:lnTo>
                        <a:pt x="0" y="39"/>
                      </a:lnTo>
                      <a:lnTo>
                        <a:pt x="9" y="40"/>
                      </a:lnTo>
                      <a:lnTo>
                        <a:pt x="16" y="41"/>
                      </a:lnTo>
                      <a:lnTo>
                        <a:pt x="24" y="43"/>
                      </a:lnTo>
                      <a:lnTo>
                        <a:pt x="31" y="45"/>
                      </a:lnTo>
                      <a:lnTo>
                        <a:pt x="37" y="47"/>
                      </a:lnTo>
                      <a:lnTo>
                        <a:pt x="43" y="50"/>
                      </a:lnTo>
                      <a:lnTo>
                        <a:pt x="48" y="52"/>
                      </a:lnTo>
                      <a:lnTo>
                        <a:pt x="53" y="56"/>
                      </a:lnTo>
                      <a:lnTo>
                        <a:pt x="58" y="59"/>
                      </a:lnTo>
                      <a:lnTo>
                        <a:pt x="62" y="63"/>
                      </a:lnTo>
                      <a:lnTo>
                        <a:pt x="66" y="67"/>
                      </a:lnTo>
                      <a:lnTo>
                        <a:pt x="69" y="71"/>
                      </a:lnTo>
                      <a:lnTo>
                        <a:pt x="72" y="75"/>
                      </a:lnTo>
                      <a:lnTo>
                        <a:pt x="75" y="79"/>
                      </a:lnTo>
                      <a:lnTo>
                        <a:pt x="78" y="84"/>
                      </a:lnTo>
                      <a:lnTo>
                        <a:pt x="80" y="88"/>
                      </a:lnTo>
                      <a:lnTo>
                        <a:pt x="82" y="92"/>
                      </a:lnTo>
                      <a:lnTo>
                        <a:pt x="83" y="96"/>
                      </a:lnTo>
                      <a:lnTo>
                        <a:pt x="85" y="100"/>
                      </a:lnTo>
                      <a:lnTo>
                        <a:pt x="86" y="104"/>
                      </a:lnTo>
                      <a:lnTo>
                        <a:pt x="87" y="108"/>
                      </a:lnTo>
                      <a:lnTo>
                        <a:pt x="88" y="112"/>
                      </a:lnTo>
                      <a:lnTo>
                        <a:pt x="89" y="115"/>
                      </a:lnTo>
                      <a:lnTo>
                        <a:pt x="89" y="118"/>
                      </a:lnTo>
                      <a:lnTo>
                        <a:pt x="90" y="121"/>
                      </a:lnTo>
                      <a:lnTo>
                        <a:pt x="90" y="124"/>
                      </a:lnTo>
                      <a:lnTo>
                        <a:pt x="90" y="126"/>
                      </a:lnTo>
                      <a:lnTo>
                        <a:pt x="90" y="126"/>
                      </a:lnTo>
                      <a:lnTo>
                        <a:pt x="96" y="126"/>
                      </a:lnTo>
                      <a:lnTo>
                        <a:pt x="105" y="126"/>
                      </a:lnTo>
                      <a:lnTo>
                        <a:pt x="114" y="126"/>
                      </a:lnTo>
                      <a:lnTo>
                        <a:pt x="122" y="126"/>
                      </a:lnTo>
                      <a:lnTo>
                        <a:pt x="122" y="126"/>
                      </a:lnTo>
                      <a:lnTo>
                        <a:pt x="120" y="120"/>
                      </a:lnTo>
                      <a:lnTo>
                        <a:pt x="120" y="115"/>
                      </a:lnTo>
                      <a:lnTo>
                        <a:pt x="119" y="109"/>
                      </a:lnTo>
                      <a:lnTo>
                        <a:pt x="119" y="109"/>
                      </a:lnTo>
                      <a:lnTo>
                        <a:pt x="120" y="102"/>
                      </a:lnTo>
                      <a:lnTo>
                        <a:pt x="121" y="96"/>
                      </a:lnTo>
                      <a:lnTo>
                        <a:pt x="123" y="90"/>
                      </a:lnTo>
                      <a:lnTo>
                        <a:pt x="125" y="84"/>
                      </a:lnTo>
                      <a:lnTo>
                        <a:pt x="128" y="78"/>
                      </a:lnTo>
                      <a:lnTo>
                        <a:pt x="131" y="73"/>
                      </a:lnTo>
                      <a:lnTo>
                        <a:pt x="131" y="73"/>
                      </a:lnTo>
                      <a:lnTo>
                        <a:pt x="136" y="67"/>
                      </a:lnTo>
                      <a:lnTo>
                        <a:pt x="141" y="63"/>
                      </a:lnTo>
                      <a:lnTo>
                        <a:pt x="146" y="59"/>
                      </a:lnTo>
                      <a:lnTo>
                        <a:pt x="152" y="55"/>
                      </a:lnTo>
                      <a:lnTo>
                        <a:pt x="158" y="51"/>
                      </a:lnTo>
                      <a:lnTo>
                        <a:pt x="164" y="49"/>
                      </a:lnTo>
                      <a:lnTo>
                        <a:pt x="170" y="47"/>
                      </a:lnTo>
                      <a:lnTo>
                        <a:pt x="176" y="45"/>
                      </a:lnTo>
                      <a:lnTo>
                        <a:pt x="182" y="43"/>
                      </a:lnTo>
                      <a:lnTo>
                        <a:pt x="187" y="42"/>
                      </a:lnTo>
                      <a:lnTo>
                        <a:pt x="192" y="41"/>
                      </a:lnTo>
                      <a:lnTo>
                        <a:pt x="196" y="40"/>
                      </a:lnTo>
                      <a:lnTo>
                        <a:pt x="200" y="40"/>
                      </a:lnTo>
                      <a:lnTo>
                        <a:pt x="203" y="39"/>
                      </a:lnTo>
                      <a:lnTo>
                        <a:pt x="203" y="39"/>
                      </a:lnTo>
                      <a:lnTo>
                        <a:pt x="203" y="35"/>
                      </a:lnTo>
                      <a:lnTo>
                        <a:pt x="203" y="28"/>
                      </a:lnTo>
                      <a:lnTo>
                        <a:pt x="203" y="21"/>
                      </a:lnTo>
                      <a:lnTo>
                        <a:pt x="203" y="13"/>
                      </a:lnTo>
                      <a:lnTo>
                        <a:pt x="203" y="5"/>
                      </a:lnTo>
                      <a:lnTo>
                        <a:pt x="203" y="0"/>
                      </a:lnTo>
                      <a:lnTo>
                        <a:pt x="20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6" name="Freeform 155"/>
                <p:cNvSpPr>
                  <a:spLocks/>
                </p:cNvSpPr>
                <p:nvPr/>
              </p:nvSpPr>
              <p:spPr bwMode="auto">
                <a:xfrm>
                  <a:off x="8490" y="2045"/>
                  <a:ext cx="222" cy="149"/>
                </a:xfrm>
                <a:custGeom>
                  <a:avLst/>
                  <a:gdLst>
                    <a:gd name="T0" fmla="*/ 216 w 222"/>
                    <a:gd name="T1" fmla="*/ 3 h 149"/>
                    <a:gd name="T2" fmla="*/ 222 w 222"/>
                    <a:gd name="T3" fmla="*/ 62 h 149"/>
                    <a:gd name="T4" fmla="*/ 218 w 222"/>
                    <a:gd name="T5" fmla="*/ 62 h 149"/>
                    <a:gd name="T6" fmla="*/ 215 w 222"/>
                    <a:gd name="T7" fmla="*/ 62 h 149"/>
                    <a:gd name="T8" fmla="*/ 206 w 222"/>
                    <a:gd name="T9" fmla="*/ 63 h 149"/>
                    <a:gd name="T10" fmla="*/ 194 w 222"/>
                    <a:gd name="T11" fmla="*/ 65 h 149"/>
                    <a:gd name="T12" fmla="*/ 180 w 222"/>
                    <a:gd name="T13" fmla="*/ 70 h 149"/>
                    <a:gd name="T14" fmla="*/ 166 w 222"/>
                    <a:gd name="T15" fmla="*/ 77 h 149"/>
                    <a:gd name="T16" fmla="*/ 154 w 222"/>
                    <a:gd name="T17" fmla="*/ 86 h 149"/>
                    <a:gd name="T18" fmla="*/ 148 w 222"/>
                    <a:gd name="T19" fmla="*/ 92 h 149"/>
                    <a:gd name="T20" fmla="*/ 142 w 222"/>
                    <a:gd name="T21" fmla="*/ 103 h 149"/>
                    <a:gd name="T22" fmla="*/ 139 w 222"/>
                    <a:gd name="T23" fmla="*/ 115 h 149"/>
                    <a:gd name="T24" fmla="*/ 139 w 222"/>
                    <a:gd name="T25" fmla="*/ 128 h 149"/>
                    <a:gd name="T26" fmla="*/ 141 w 222"/>
                    <a:gd name="T27" fmla="*/ 143 h 149"/>
                    <a:gd name="T28" fmla="*/ 142 w 222"/>
                    <a:gd name="T29" fmla="*/ 149 h 149"/>
                    <a:gd name="T30" fmla="*/ 92 w 222"/>
                    <a:gd name="T31" fmla="*/ 144 h 149"/>
                    <a:gd name="T32" fmla="*/ 92 w 222"/>
                    <a:gd name="T33" fmla="*/ 143 h 149"/>
                    <a:gd name="T34" fmla="*/ 92 w 222"/>
                    <a:gd name="T35" fmla="*/ 140 h 149"/>
                    <a:gd name="T36" fmla="*/ 91 w 222"/>
                    <a:gd name="T37" fmla="*/ 136 h 149"/>
                    <a:gd name="T38" fmla="*/ 90 w 222"/>
                    <a:gd name="T39" fmla="*/ 130 h 149"/>
                    <a:gd name="T40" fmla="*/ 89 w 222"/>
                    <a:gd name="T41" fmla="*/ 123 h 149"/>
                    <a:gd name="T42" fmla="*/ 86 w 222"/>
                    <a:gd name="T43" fmla="*/ 114 h 149"/>
                    <a:gd name="T44" fmla="*/ 83 w 222"/>
                    <a:gd name="T45" fmla="*/ 106 h 149"/>
                    <a:gd name="T46" fmla="*/ 78 w 222"/>
                    <a:gd name="T47" fmla="*/ 98 h 149"/>
                    <a:gd name="T48" fmla="*/ 72 w 222"/>
                    <a:gd name="T49" fmla="*/ 89 h 149"/>
                    <a:gd name="T50" fmla="*/ 64 w 222"/>
                    <a:gd name="T51" fmla="*/ 81 h 149"/>
                    <a:gd name="T52" fmla="*/ 55 w 222"/>
                    <a:gd name="T53" fmla="*/ 74 h 149"/>
                    <a:gd name="T54" fmla="*/ 43 w 222"/>
                    <a:gd name="T55" fmla="*/ 68 h 149"/>
                    <a:gd name="T56" fmla="*/ 30 w 222"/>
                    <a:gd name="T57" fmla="*/ 64 h 149"/>
                    <a:gd name="T58" fmla="*/ 14 w 222"/>
                    <a:gd name="T59" fmla="*/ 62 h 149"/>
                    <a:gd name="T60" fmla="*/ 5 w 222"/>
                    <a:gd name="T61" fmla="*/ 62 h 149"/>
                    <a:gd name="T62" fmla="*/ 12 w 222"/>
                    <a:gd name="T63" fmla="*/ 8 h 149"/>
                    <a:gd name="T64" fmla="*/ 17 w 222"/>
                    <a:gd name="T65" fmla="*/ 10 h 149"/>
                    <a:gd name="T66" fmla="*/ 18 w 222"/>
                    <a:gd name="T67" fmla="*/ 11 h 149"/>
                    <a:gd name="T68" fmla="*/ 20 w 222"/>
                    <a:gd name="T69" fmla="*/ 12 h 149"/>
                    <a:gd name="T70" fmla="*/ 24 w 222"/>
                    <a:gd name="T71" fmla="*/ 13 h 149"/>
                    <a:gd name="T72" fmla="*/ 28 w 222"/>
                    <a:gd name="T73" fmla="*/ 15 h 149"/>
                    <a:gd name="T74" fmla="*/ 35 w 222"/>
                    <a:gd name="T75" fmla="*/ 17 h 149"/>
                    <a:gd name="T76" fmla="*/ 42 w 222"/>
                    <a:gd name="T77" fmla="*/ 20 h 149"/>
                    <a:gd name="T78" fmla="*/ 50 w 222"/>
                    <a:gd name="T79" fmla="*/ 22 h 149"/>
                    <a:gd name="T80" fmla="*/ 59 w 222"/>
                    <a:gd name="T81" fmla="*/ 24 h 149"/>
                    <a:gd name="T82" fmla="*/ 70 w 222"/>
                    <a:gd name="T83" fmla="*/ 26 h 149"/>
                    <a:gd name="T84" fmla="*/ 81 w 222"/>
                    <a:gd name="T85" fmla="*/ 27 h 149"/>
                    <a:gd name="T86" fmla="*/ 93 w 222"/>
                    <a:gd name="T87" fmla="*/ 28 h 149"/>
                    <a:gd name="T88" fmla="*/ 106 w 222"/>
                    <a:gd name="T89" fmla="*/ 28 h 149"/>
                    <a:gd name="T90" fmla="*/ 120 w 222"/>
                    <a:gd name="T91" fmla="*/ 28 h 149"/>
                    <a:gd name="T92" fmla="*/ 134 w 222"/>
                    <a:gd name="T93" fmla="*/ 27 h 149"/>
                    <a:gd name="T94" fmla="*/ 149 w 222"/>
                    <a:gd name="T95" fmla="*/ 25 h 149"/>
                    <a:gd name="T96" fmla="*/ 165 w 222"/>
                    <a:gd name="T97" fmla="*/ 21 h 149"/>
                    <a:gd name="T98" fmla="*/ 182 w 222"/>
                    <a:gd name="T99" fmla="*/ 16 h 149"/>
                    <a:gd name="T100" fmla="*/ 199 w 222"/>
                    <a:gd name="T101" fmla="*/ 11 h 149"/>
                    <a:gd name="T102" fmla="*/ 216 w 222"/>
                    <a:gd name="T103" fmla="*/ 3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22" h="149">
                      <a:moveTo>
                        <a:pt x="216" y="3"/>
                      </a:moveTo>
                      <a:lnTo>
                        <a:pt x="216" y="3"/>
                      </a:lnTo>
                      <a:lnTo>
                        <a:pt x="222" y="0"/>
                      </a:lnTo>
                      <a:lnTo>
                        <a:pt x="222" y="62"/>
                      </a:lnTo>
                      <a:lnTo>
                        <a:pt x="218" y="62"/>
                      </a:lnTo>
                      <a:lnTo>
                        <a:pt x="218" y="62"/>
                      </a:lnTo>
                      <a:lnTo>
                        <a:pt x="217" y="62"/>
                      </a:lnTo>
                      <a:lnTo>
                        <a:pt x="215" y="62"/>
                      </a:lnTo>
                      <a:lnTo>
                        <a:pt x="211" y="63"/>
                      </a:lnTo>
                      <a:lnTo>
                        <a:pt x="206" y="63"/>
                      </a:lnTo>
                      <a:lnTo>
                        <a:pt x="200" y="64"/>
                      </a:lnTo>
                      <a:lnTo>
                        <a:pt x="194" y="65"/>
                      </a:lnTo>
                      <a:lnTo>
                        <a:pt x="187" y="67"/>
                      </a:lnTo>
                      <a:lnTo>
                        <a:pt x="180" y="70"/>
                      </a:lnTo>
                      <a:lnTo>
                        <a:pt x="173" y="73"/>
                      </a:lnTo>
                      <a:lnTo>
                        <a:pt x="166" y="77"/>
                      </a:lnTo>
                      <a:lnTo>
                        <a:pt x="159" y="81"/>
                      </a:lnTo>
                      <a:lnTo>
                        <a:pt x="154" y="86"/>
                      </a:lnTo>
                      <a:lnTo>
                        <a:pt x="148" y="92"/>
                      </a:lnTo>
                      <a:lnTo>
                        <a:pt x="148" y="92"/>
                      </a:lnTo>
                      <a:lnTo>
                        <a:pt x="145" y="97"/>
                      </a:lnTo>
                      <a:lnTo>
                        <a:pt x="142" y="103"/>
                      </a:lnTo>
                      <a:lnTo>
                        <a:pt x="140" y="109"/>
                      </a:lnTo>
                      <a:lnTo>
                        <a:pt x="139" y="115"/>
                      </a:lnTo>
                      <a:lnTo>
                        <a:pt x="138" y="121"/>
                      </a:lnTo>
                      <a:lnTo>
                        <a:pt x="139" y="128"/>
                      </a:lnTo>
                      <a:lnTo>
                        <a:pt x="139" y="136"/>
                      </a:lnTo>
                      <a:lnTo>
                        <a:pt x="141" y="143"/>
                      </a:lnTo>
                      <a:lnTo>
                        <a:pt x="141" y="143"/>
                      </a:lnTo>
                      <a:lnTo>
                        <a:pt x="142" y="149"/>
                      </a:lnTo>
                      <a:lnTo>
                        <a:pt x="92" y="149"/>
                      </a:lnTo>
                      <a:lnTo>
                        <a:pt x="92" y="144"/>
                      </a:lnTo>
                      <a:lnTo>
                        <a:pt x="92" y="144"/>
                      </a:lnTo>
                      <a:lnTo>
                        <a:pt x="92" y="143"/>
                      </a:lnTo>
                      <a:lnTo>
                        <a:pt x="92" y="142"/>
                      </a:lnTo>
                      <a:lnTo>
                        <a:pt x="92" y="140"/>
                      </a:lnTo>
                      <a:lnTo>
                        <a:pt x="91" y="138"/>
                      </a:lnTo>
                      <a:lnTo>
                        <a:pt x="91" y="136"/>
                      </a:lnTo>
                      <a:lnTo>
                        <a:pt x="91" y="133"/>
                      </a:lnTo>
                      <a:lnTo>
                        <a:pt x="90" y="130"/>
                      </a:lnTo>
                      <a:lnTo>
                        <a:pt x="90" y="126"/>
                      </a:lnTo>
                      <a:lnTo>
                        <a:pt x="89" y="123"/>
                      </a:lnTo>
                      <a:lnTo>
                        <a:pt x="88" y="118"/>
                      </a:lnTo>
                      <a:lnTo>
                        <a:pt x="86" y="114"/>
                      </a:lnTo>
                      <a:lnTo>
                        <a:pt x="85" y="110"/>
                      </a:lnTo>
                      <a:lnTo>
                        <a:pt x="83" y="106"/>
                      </a:lnTo>
                      <a:lnTo>
                        <a:pt x="80" y="102"/>
                      </a:lnTo>
                      <a:lnTo>
                        <a:pt x="78" y="98"/>
                      </a:lnTo>
                      <a:lnTo>
                        <a:pt x="75" y="93"/>
                      </a:lnTo>
                      <a:lnTo>
                        <a:pt x="72" y="89"/>
                      </a:lnTo>
                      <a:lnTo>
                        <a:pt x="68" y="85"/>
                      </a:lnTo>
                      <a:lnTo>
                        <a:pt x="64" y="81"/>
                      </a:lnTo>
                      <a:lnTo>
                        <a:pt x="60" y="78"/>
                      </a:lnTo>
                      <a:lnTo>
                        <a:pt x="55" y="74"/>
                      </a:lnTo>
                      <a:lnTo>
                        <a:pt x="50" y="71"/>
                      </a:lnTo>
                      <a:lnTo>
                        <a:pt x="43" y="68"/>
                      </a:lnTo>
                      <a:lnTo>
                        <a:pt x="37" y="66"/>
                      </a:lnTo>
                      <a:lnTo>
                        <a:pt x="30" y="64"/>
                      </a:lnTo>
                      <a:lnTo>
                        <a:pt x="22" y="63"/>
                      </a:lnTo>
                      <a:lnTo>
                        <a:pt x="14" y="62"/>
                      </a:lnTo>
                      <a:lnTo>
                        <a:pt x="5" y="62"/>
                      </a:lnTo>
                      <a:lnTo>
                        <a:pt x="5" y="62"/>
                      </a:lnTo>
                      <a:lnTo>
                        <a:pt x="0" y="62"/>
                      </a:lnTo>
                      <a:lnTo>
                        <a:pt x="12" y="8"/>
                      </a:lnTo>
                      <a:lnTo>
                        <a:pt x="17" y="10"/>
                      </a:lnTo>
                      <a:lnTo>
                        <a:pt x="17" y="10"/>
                      </a:lnTo>
                      <a:lnTo>
                        <a:pt x="18" y="11"/>
                      </a:lnTo>
                      <a:lnTo>
                        <a:pt x="18" y="11"/>
                      </a:lnTo>
                      <a:lnTo>
                        <a:pt x="19" y="11"/>
                      </a:lnTo>
                      <a:lnTo>
                        <a:pt x="20" y="12"/>
                      </a:lnTo>
                      <a:lnTo>
                        <a:pt x="22" y="13"/>
                      </a:lnTo>
                      <a:lnTo>
                        <a:pt x="24" y="13"/>
                      </a:lnTo>
                      <a:lnTo>
                        <a:pt x="26" y="14"/>
                      </a:lnTo>
                      <a:lnTo>
                        <a:pt x="28" y="15"/>
                      </a:lnTo>
                      <a:lnTo>
                        <a:pt x="32" y="16"/>
                      </a:lnTo>
                      <a:lnTo>
                        <a:pt x="35" y="17"/>
                      </a:lnTo>
                      <a:lnTo>
                        <a:pt x="38" y="19"/>
                      </a:lnTo>
                      <a:lnTo>
                        <a:pt x="42" y="20"/>
                      </a:lnTo>
                      <a:lnTo>
                        <a:pt x="45" y="21"/>
                      </a:lnTo>
                      <a:lnTo>
                        <a:pt x="50" y="22"/>
                      </a:lnTo>
                      <a:lnTo>
                        <a:pt x="55" y="23"/>
                      </a:lnTo>
                      <a:lnTo>
                        <a:pt x="59" y="24"/>
                      </a:lnTo>
                      <a:lnTo>
                        <a:pt x="64" y="25"/>
                      </a:lnTo>
                      <a:lnTo>
                        <a:pt x="70" y="26"/>
                      </a:lnTo>
                      <a:lnTo>
                        <a:pt x="75" y="27"/>
                      </a:lnTo>
                      <a:lnTo>
                        <a:pt x="81" y="27"/>
                      </a:lnTo>
                      <a:lnTo>
                        <a:pt x="87" y="28"/>
                      </a:lnTo>
                      <a:lnTo>
                        <a:pt x="93" y="28"/>
                      </a:lnTo>
                      <a:lnTo>
                        <a:pt x="99" y="28"/>
                      </a:lnTo>
                      <a:lnTo>
                        <a:pt x="106" y="28"/>
                      </a:lnTo>
                      <a:lnTo>
                        <a:pt x="113" y="28"/>
                      </a:lnTo>
                      <a:lnTo>
                        <a:pt x="120" y="28"/>
                      </a:lnTo>
                      <a:lnTo>
                        <a:pt x="127" y="28"/>
                      </a:lnTo>
                      <a:lnTo>
                        <a:pt x="134" y="27"/>
                      </a:lnTo>
                      <a:lnTo>
                        <a:pt x="142" y="26"/>
                      </a:lnTo>
                      <a:lnTo>
                        <a:pt x="149" y="25"/>
                      </a:lnTo>
                      <a:lnTo>
                        <a:pt x="157" y="23"/>
                      </a:lnTo>
                      <a:lnTo>
                        <a:pt x="165" y="21"/>
                      </a:lnTo>
                      <a:lnTo>
                        <a:pt x="173" y="19"/>
                      </a:lnTo>
                      <a:lnTo>
                        <a:pt x="182" y="16"/>
                      </a:lnTo>
                      <a:lnTo>
                        <a:pt x="190" y="14"/>
                      </a:lnTo>
                      <a:lnTo>
                        <a:pt x="199" y="11"/>
                      </a:lnTo>
                      <a:lnTo>
                        <a:pt x="207" y="7"/>
                      </a:lnTo>
                      <a:lnTo>
                        <a:pt x="216" y="3"/>
                      </a:lnTo>
                      <a:lnTo>
                        <a:pt x="216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7" name="Freeform 156"/>
                <p:cNvSpPr>
                  <a:spLocks/>
                </p:cNvSpPr>
                <p:nvPr/>
              </p:nvSpPr>
              <p:spPr bwMode="auto">
                <a:xfrm>
                  <a:off x="8328" y="1386"/>
                  <a:ext cx="201" cy="204"/>
                </a:xfrm>
                <a:custGeom>
                  <a:avLst/>
                  <a:gdLst>
                    <a:gd name="T0" fmla="*/ 201 w 201"/>
                    <a:gd name="T1" fmla="*/ 93 h 204"/>
                    <a:gd name="T2" fmla="*/ 200 w 201"/>
                    <a:gd name="T3" fmla="*/ 87 h 204"/>
                    <a:gd name="T4" fmla="*/ 198 w 201"/>
                    <a:gd name="T5" fmla="*/ 76 h 204"/>
                    <a:gd name="T6" fmla="*/ 195 w 201"/>
                    <a:gd name="T7" fmla="*/ 66 h 204"/>
                    <a:gd name="T8" fmla="*/ 191 w 201"/>
                    <a:gd name="T9" fmla="*/ 57 h 204"/>
                    <a:gd name="T10" fmla="*/ 186 w 201"/>
                    <a:gd name="T11" fmla="*/ 47 h 204"/>
                    <a:gd name="T12" fmla="*/ 180 w 201"/>
                    <a:gd name="T13" fmla="*/ 38 h 204"/>
                    <a:gd name="T14" fmla="*/ 173 w 201"/>
                    <a:gd name="T15" fmla="*/ 30 h 204"/>
                    <a:gd name="T16" fmla="*/ 165 w 201"/>
                    <a:gd name="T17" fmla="*/ 23 h 204"/>
                    <a:gd name="T18" fmla="*/ 157 w 201"/>
                    <a:gd name="T19" fmla="*/ 17 h 204"/>
                    <a:gd name="T20" fmla="*/ 148 w 201"/>
                    <a:gd name="T21" fmla="*/ 12 h 204"/>
                    <a:gd name="T22" fmla="*/ 139 w 201"/>
                    <a:gd name="T23" fmla="*/ 7 h 204"/>
                    <a:gd name="T24" fmla="*/ 129 w 201"/>
                    <a:gd name="T25" fmla="*/ 4 h 204"/>
                    <a:gd name="T26" fmla="*/ 119 w 201"/>
                    <a:gd name="T27" fmla="*/ 1 h 204"/>
                    <a:gd name="T28" fmla="*/ 108 w 201"/>
                    <a:gd name="T29" fmla="*/ 0 h 204"/>
                    <a:gd name="T30" fmla="*/ 97 w 201"/>
                    <a:gd name="T31" fmla="*/ 0 h 204"/>
                    <a:gd name="T32" fmla="*/ 91 w 201"/>
                    <a:gd name="T33" fmla="*/ 0 h 204"/>
                    <a:gd name="T34" fmla="*/ 81 w 201"/>
                    <a:gd name="T35" fmla="*/ 1 h 204"/>
                    <a:gd name="T36" fmla="*/ 70 w 201"/>
                    <a:gd name="T37" fmla="*/ 4 h 204"/>
                    <a:gd name="T38" fmla="*/ 61 w 201"/>
                    <a:gd name="T39" fmla="*/ 8 h 204"/>
                    <a:gd name="T40" fmla="*/ 51 w 201"/>
                    <a:gd name="T41" fmla="*/ 13 h 204"/>
                    <a:gd name="T42" fmla="*/ 42 w 201"/>
                    <a:gd name="T43" fmla="*/ 19 h 204"/>
                    <a:gd name="T44" fmla="*/ 34 w 201"/>
                    <a:gd name="T45" fmla="*/ 25 h 204"/>
                    <a:gd name="T46" fmla="*/ 27 w 201"/>
                    <a:gd name="T47" fmla="*/ 32 h 204"/>
                    <a:gd name="T48" fmla="*/ 20 w 201"/>
                    <a:gd name="T49" fmla="*/ 40 h 204"/>
                    <a:gd name="T50" fmla="*/ 14 w 201"/>
                    <a:gd name="T51" fmla="*/ 49 h 204"/>
                    <a:gd name="T52" fmla="*/ 10 w 201"/>
                    <a:gd name="T53" fmla="*/ 58 h 204"/>
                    <a:gd name="T54" fmla="*/ 5 w 201"/>
                    <a:gd name="T55" fmla="*/ 68 h 204"/>
                    <a:gd name="T56" fmla="*/ 2 w 201"/>
                    <a:gd name="T57" fmla="*/ 78 h 204"/>
                    <a:gd name="T58" fmla="*/ 0 w 201"/>
                    <a:gd name="T59" fmla="*/ 89 h 204"/>
                    <a:gd name="T60" fmla="*/ 0 w 201"/>
                    <a:gd name="T61" fmla="*/ 99 h 204"/>
                    <a:gd name="T62" fmla="*/ 0 w 201"/>
                    <a:gd name="T63" fmla="*/ 111 h 204"/>
                    <a:gd name="T64" fmla="*/ 1 w 201"/>
                    <a:gd name="T65" fmla="*/ 116 h 204"/>
                    <a:gd name="T66" fmla="*/ 3 w 201"/>
                    <a:gd name="T67" fmla="*/ 127 h 204"/>
                    <a:gd name="T68" fmla="*/ 6 w 201"/>
                    <a:gd name="T69" fmla="*/ 137 h 204"/>
                    <a:gd name="T70" fmla="*/ 10 w 201"/>
                    <a:gd name="T71" fmla="*/ 147 h 204"/>
                    <a:gd name="T72" fmla="*/ 15 w 201"/>
                    <a:gd name="T73" fmla="*/ 156 h 204"/>
                    <a:gd name="T74" fmla="*/ 21 w 201"/>
                    <a:gd name="T75" fmla="*/ 165 h 204"/>
                    <a:gd name="T76" fmla="*/ 28 w 201"/>
                    <a:gd name="T77" fmla="*/ 172 h 204"/>
                    <a:gd name="T78" fmla="*/ 36 w 201"/>
                    <a:gd name="T79" fmla="*/ 180 h 204"/>
                    <a:gd name="T80" fmla="*/ 44 w 201"/>
                    <a:gd name="T81" fmla="*/ 186 h 204"/>
                    <a:gd name="T82" fmla="*/ 53 w 201"/>
                    <a:gd name="T83" fmla="*/ 192 h 204"/>
                    <a:gd name="T84" fmla="*/ 62 w 201"/>
                    <a:gd name="T85" fmla="*/ 196 h 204"/>
                    <a:gd name="T86" fmla="*/ 72 w 201"/>
                    <a:gd name="T87" fmla="*/ 200 h 204"/>
                    <a:gd name="T88" fmla="*/ 82 w 201"/>
                    <a:gd name="T89" fmla="*/ 202 h 204"/>
                    <a:gd name="T90" fmla="*/ 93 w 201"/>
                    <a:gd name="T91" fmla="*/ 203 h 204"/>
                    <a:gd name="T92" fmla="*/ 104 w 201"/>
                    <a:gd name="T93" fmla="*/ 204 h 204"/>
                    <a:gd name="T94" fmla="*/ 110 w 201"/>
                    <a:gd name="T95" fmla="*/ 203 h 204"/>
                    <a:gd name="T96" fmla="*/ 120 w 201"/>
                    <a:gd name="T97" fmla="*/ 202 h 204"/>
                    <a:gd name="T98" fmla="*/ 131 w 201"/>
                    <a:gd name="T99" fmla="*/ 199 h 204"/>
                    <a:gd name="T100" fmla="*/ 140 w 201"/>
                    <a:gd name="T101" fmla="*/ 195 h 204"/>
                    <a:gd name="T102" fmla="*/ 150 w 201"/>
                    <a:gd name="T103" fmla="*/ 191 h 204"/>
                    <a:gd name="T104" fmla="*/ 159 w 201"/>
                    <a:gd name="T105" fmla="*/ 185 h 204"/>
                    <a:gd name="T106" fmla="*/ 167 w 201"/>
                    <a:gd name="T107" fmla="*/ 178 h 204"/>
                    <a:gd name="T108" fmla="*/ 174 w 201"/>
                    <a:gd name="T109" fmla="*/ 171 h 204"/>
                    <a:gd name="T110" fmla="*/ 181 w 201"/>
                    <a:gd name="T111" fmla="*/ 163 h 204"/>
                    <a:gd name="T112" fmla="*/ 187 w 201"/>
                    <a:gd name="T113" fmla="*/ 154 h 204"/>
                    <a:gd name="T114" fmla="*/ 192 w 201"/>
                    <a:gd name="T115" fmla="*/ 145 h 204"/>
                    <a:gd name="T116" fmla="*/ 196 w 201"/>
                    <a:gd name="T117" fmla="*/ 136 h 204"/>
                    <a:gd name="T118" fmla="*/ 199 w 201"/>
                    <a:gd name="T119" fmla="*/ 125 h 204"/>
                    <a:gd name="T120" fmla="*/ 201 w 201"/>
                    <a:gd name="T121" fmla="*/ 115 h 204"/>
                    <a:gd name="T122" fmla="*/ 201 w 201"/>
                    <a:gd name="T123" fmla="*/ 104 h 204"/>
                    <a:gd name="T124" fmla="*/ 201 w 201"/>
                    <a:gd name="T125" fmla="*/ 93 h 2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01" h="204">
                      <a:moveTo>
                        <a:pt x="201" y="93"/>
                      </a:moveTo>
                      <a:lnTo>
                        <a:pt x="201" y="93"/>
                      </a:lnTo>
                      <a:lnTo>
                        <a:pt x="201" y="93"/>
                      </a:lnTo>
                      <a:lnTo>
                        <a:pt x="200" y="87"/>
                      </a:lnTo>
                      <a:lnTo>
                        <a:pt x="200" y="81"/>
                      </a:lnTo>
                      <a:lnTo>
                        <a:pt x="198" y="76"/>
                      </a:lnTo>
                      <a:lnTo>
                        <a:pt x="197" y="71"/>
                      </a:lnTo>
                      <a:lnTo>
                        <a:pt x="195" y="66"/>
                      </a:lnTo>
                      <a:lnTo>
                        <a:pt x="193" y="61"/>
                      </a:lnTo>
                      <a:lnTo>
                        <a:pt x="191" y="57"/>
                      </a:lnTo>
                      <a:lnTo>
                        <a:pt x="188" y="51"/>
                      </a:lnTo>
                      <a:lnTo>
                        <a:pt x="186" y="47"/>
                      </a:lnTo>
                      <a:lnTo>
                        <a:pt x="183" y="42"/>
                      </a:lnTo>
                      <a:lnTo>
                        <a:pt x="180" y="38"/>
                      </a:lnTo>
                      <a:lnTo>
                        <a:pt x="177" y="34"/>
                      </a:lnTo>
                      <a:lnTo>
                        <a:pt x="173" y="30"/>
                      </a:lnTo>
                      <a:lnTo>
                        <a:pt x="169" y="27"/>
                      </a:lnTo>
                      <a:lnTo>
                        <a:pt x="165" y="23"/>
                      </a:lnTo>
                      <a:lnTo>
                        <a:pt x="162" y="20"/>
                      </a:lnTo>
                      <a:lnTo>
                        <a:pt x="157" y="17"/>
                      </a:lnTo>
                      <a:lnTo>
                        <a:pt x="153" y="14"/>
                      </a:lnTo>
                      <a:lnTo>
                        <a:pt x="148" y="12"/>
                      </a:lnTo>
                      <a:lnTo>
                        <a:pt x="144" y="9"/>
                      </a:lnTo>
                      <a:lnTo>
                        <a:pt x="139" y="7"/>
                      </a:lnTo>
                      <a:lnTo>
                        <a:pt x="134" y="6"/>
                      </a:lnTo>
                      <a:lnTo>
                        <a:pt x="129" y="4"/>
                      </a:lnTo>
                      <a:lnTo>
                        <a:pt x="124" y="2"/>
                      </a:lnTo>
                      <a:lnTo>
                        <a:pt x="119" y="1"/>
                      </a:lnTo>
                      <a:lnTo>
                        <a:pt x="114" y="0"/>
                      </a:lnTo>
                      <a:lnTo>
                        <a:pt x="108" y="0"/>
                      </a:lnTo>
                      <a:lnTo>
                        <a:pt x="103" y="0"/>
                      </a:lnTo>
                      <a:lnTo>
                        <a:pt x="97" y="0"/>
                      </a:lnTo>
                      <a:lnTo>
                        <a:pt x="91" y="0"/>
                      </a:lnTo>
                      <a:lnTo>
                        <a:pt x="91" y="0"/>
                      </a:lnTo>
                      <a:lnTo>
                        <a:pt x="86" y="1"/>
                      </a:lnTo>
                      <a:lnTo>
                        <a:pt x="81" y="1"/>
                      </a:lnTo>
                      <a:lnTo>
                        <a:pt x="75" y="3"/>
                      </a:lnTo>
                      <a:lnTo>
                        <a:pt x="70" y="4"/>
                      </a:lnTo>
                      <a:lnTo>
                        <a:pt x="65" y="6"/>
                      </a:lnTo>
                      <a:lnTo>
                        <a:pt x="61" y="8"/>
                      </a:lnTo>
                      <a:lnTo>
                        <a:pt x="55" y="10"/>
                      </a:lnTo>
                      <a:lnTo>
                        <a:pt x="51" y="13"/>
                      </a:lnTo>
                      <a:lnTo>
                        <a:pt x="47" y="15"/>
                      </a:lnTo>
                      <a:lnTo>
                        <a:pt x="42" y="19"/>
                      </a:lnTo>
                      <a:lnTo>
                        <a:pt x="38" y="22"/>
                      </a:lnTo>
                      <a:lnTo>
                        <a:pt x="34" y="25"/>
                      </a:lnTo>
                      <a:lnTo>
                        <a:pt x="30" y="28"/>
                      </a:lnTo>
                      <a:lnTo>
                        <a:pt x="27" y="32"/>
                      </a:lnTo>
                      <a:lnTo>
                        <a:pt x="23" y="36"/>
                      </a:lnTo>
                      <a:lnTo>
                        <a:pt x="20" y="40"/>
                      </a:lnTo>
                      <a:lnTo>
                        <a:pt x="17" y="45"/>
                      </a:lnTo>
                      <a:lnTo>
                        <a:pt x="14" y="49"/>
                      </a:lnTo>
                      <a:lnTo>
                        <a:pt x="12" y="53"/>
                      </a:lnTo>
                      <a:lnTo>
                        <a:pt x="10" y="58"/>
                      </a:lnTo>
                      <a:lnTo>
                        <a:pt x="7" y="63"/>
                      </a:lnTo>
                      <a:lnTo>
                        <a:pt x="5" y="68"/>
                      </a:lnTo>
                      <a:lnTo>
                        <a:pt x="4" y="73"/>
                      </a:lnTo>
                      <a:lnTo>
                        <a:pt x="2" y="78"/>
                      </a:lnTo>
                      <a:lnTo>
                        <a:pt x="1" y="83"/>
                      </a:lnTo>
                      <a:lnTo>
                        <a:pt x="0" y="89"/>
                      </a:lnTo>
                      <a:lnTo>
                        <a:pt x="0" y="94"/>
                      </a:lnTo>
                      <a:lnTo>
                        <a:pt x="0" y="99"/>
                      </a:lnTo>
                      <a:lnTo>
                        <a:pt x="0" y="105"/>
                      </a:lnTo>
                      <a:lnTo>
                        <a:pt x="0" y="111"/>
                      </a:lnTo>
                      <a:lnTo>
                        <a:pt x="0" y="111"/>
                      </a:lnTo>
                      <a:lnTo>
                        <a:pt x="1" y="116"/>
                      </a:lnTo>
                      <a:lnTo>
                        <a:pt x="1" y="122"/>
                      </a:lnTo>
                      <a:lnTo>
                        <a:pt x="3" y="127"/>
                      </a:lnTo>
                      <a:lnTo>
                        <a:pt x="4" y="132"/>
                      </a:lnTo>
                      <a:lnTo>
                        <a:pt x="6" y="137"/>
                      </a:lnTo>
                      <a:lnTo>
                        <a:pt x="8" y="142"/>
                      </a:lnTo>
                      <a:lnTo>
                        <a:pt x="10" y="147"/>
                      </a:lnTo>
                      <a:lnTo>
                        <a:pt x="13" y="152"/>
                      </a:lnTo>
                      <a:lnTo>
                        <a:pt x="15" y="156"/>
                      </a:lnTo>
                      <a:lnTo>
                        <a:pt x="18" y="161"/>
                      </a:lnTo>
                      <a:lnTo>
                        <a:pt x="21" y="165"/>
                      </a:lnTo>
                      <a:lnTo>
                        <a:pt x="24" y="169"/>
                      </a:lnTo>
                      <a:lnTo>
                        <a:pt x="28" y="172"/>
                      </a:lnTo>
                      <a:lnTo>
                        <a:pt x="32" y="177"/>
                      </a:lnTo>
                      <a:lnTo>
                        <a:pt x="36" y="180"/>
                      </a:lnTo>
                      <a:lnTo>
                        <a:pt x="40" y="183"/>
                      </a:lnTo>
                      <a:lnTo>
                        <a:pt x="44" y="186"/>
                      </a:lnTo>
                      <a:lnTo>
                        <a:pt x="48" y="189"/>
                      </a:lnTo>
                      <a:lnTo>
                        <a:pt x="53" y="192"/>
                      </a:lnTo>
                      <a:lnTo>
                        <a:pt x="57" y="194"/>
                      </a:lnTo>
                      <a:lnTo>
                        <a:pt x="62" y="196"/>
                      </a:lnTo>
                      <a:lnTo>
                        <a:pt x="67" y="198"/>
                      </a:lnTo>
                      <a:lnTo>
                        <a:pt x="72" y="200"/>
                      </a:lnTo>
                      <a:lnTo>
                        <a:pt x="77" y="201"/>
                      </a:lnTo>
                      <a:lnTo>
                        <a:pt x="82" y="202"/>
                      </a:lnTo>
                      <a:lnTo>
                        <a:pt x="87" y="203"/>
                      </a:lnTo>
                      <a:lnTo>
                        <a:pt x="93" y="203"/>
                      </a:lnTo>
                      <a:lnTo>
                        <a:pt x="98" y="204"/>
                      </a:lnTo>
                      <a:lnTo>
                        <a:pt x="104" y="204"/>
                      </a:lnTo>
                      <a:lnTo>
                        <a:pt x="110" y="203"/>
                      </a:lnTo>
                      <a:lnTo>
                        <a:pt x="110" y="203"/>
                      </a:lnTo>
                      <a:lnTo>
                        <a:pt x="115" y="203"/>
                      </a:lnTo>
                      <a:lnTo>
                        <a:pt x="120" y="202"/>
                      </a:lnTo>
                      <a:lnTo>
                        <a:pt x="125" y="201"/>
                      </a:lnTo>
                      <a:lnTo>
                        <a:pt x="131" y="199"/>
                      </a:lnTo>
                      <a:lnTo>
                        <a:pt x="136" y="197"/>
                      </a:lnTo>
                      <a:lnTo>
                        <a:pt x="140" y="195"/>
                      </a:lnTo>
                      <a:lnTo>
                        <a:pt x="146" y="193"/>
                      </a:lnTo>
                      <a:lnTo>
                        <a:pt x="150" y="191"/>
                      </a:lnTo>
                      <a:lnTo>
                        <a:pt x="154" y="188"/>
                      </a:lnTo>
                      <a:lnTo>
                        <a:pt x="159" y="185"/>
                      </a:lnTo>
                      <a:lnTo>
                        <a:pt x="163" y="182"/>
                      </a:lnTo>
                      <a:lnTo>
                        <a:pt x="167" y="178"/>
                      </a:lnTo>
                      <a:lnTo>
                        <a:pt x="171" y="175"/>
                      </a:lnTo>
                      <a:lnTo>
                        <a:pt x="174" y="171"/>
                      </a:lnTo>
                      <a:lnTo>
                        <a:pt x="178" y="167"/>
                      </a:lnTo>
                      <a:lnTo>
                        <a:pt x="181" y="163"/>
                      </a:lnTo>
                      <a:lnTo>
                        <a:pt x="184" y="159"/>
                      </a:lnTo>
                      <a:lnTo>
                        <a:pt x="187" y="154"/>
                      </a:lnTo>
                      <a:lnTo>
                        <a:pt x="189" y="150"/>
                      </a:lnTo>
                      <a:lnTo>
                        <a:pt x="192" y="145"/>
                      </a:lnTo>
                      <a:lnTo>
                        <a:pt x="194" y="140"/>
                      </a:lnTo>
                      <a:lnTo>
                        <a:pt x="196" y="136"/>
                      </a:lnTo>
                      <a:lnTo>
                        <a:pt x="198" y="130"/>
                      </a:lnTo>
                      <a:lnTo>
                        <a:pt x="199" y="125"/>
                      </a:lnTo>
                      <a:lnTo>
                        <a:pt x="200" y="120"/>
                      </a:lnTo>
                      <a:lnTo>
                        <a:pt x="201" y="115"/>
                      </a:lnTo>
                      <a:lnTo>
                        <a:pt x="201" y="109"/>
                      </a:lnTo>
                      <a:lnTo>
                        <a:pt x="201" y="104"/>
                      </a:lnTo>
                      <a:lnTo>
                        <a:pt x="201" y="98"/>
                      </a:lnTo>
                      <a:lnTo>
                        <a:pt x="201" y="93"/>
                      </a:lnTo>
                      <a:lnTo>
                        <a:pt x="201" y="9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8" name="Freeform 157"/>
                <p:cNvSpPr>
                  <a:spLocks/>
                </p:cNvSpPr>
                <p:nvPr/>
              </p:nvSpPr>
              <p:spPr bwMode="auto">
                <a:xfrm>
                  <a:off x="7907" y="1570"/>
                  <a:ext cx="478" cy="354"/>
                </a:xfrm>
                <a:custGeom>
                  <a:avLst/>
                  <a:gdLst>
                    <a:gd name="T0" fmla="*/ 271 w 478"/>
                    <a:gd name="T1" fmla="*/ 354 h 354"/>
                    <a:gd name="T2" fmla="*/ 244 w 478"/>
                    <a:gd name="T3" fmla="*/ 336 h 354"/>
                    <a:gd name="T4" fmla="*/ 211 w 478"/>
                    <a:gd name="T5" fmla="*/ 313 h 354"/>
                    <a:gd name="T6" fmla="*/ 182 w 478"/>
                    <a:gd name="T7" fmla="*/ 290 h 354"/>
                    <a:gd name="T8" fmla="*/ 155 w 478"/>
                    <a:gd name="T9" fmla="*/ 266 h 354"/>
                    <a:gd name="T10" fmla="*/ 131 w 478"/>
                    <a:gd name="T11" fmla="*/ 243 h 354"/>
                    <a:gd name="T12" fmla="*/ 110 w 478"/>
                    <a:gd name="T13" fmla="*/ 221 h 354"/>
                    <a:gd name="T14" fmla="*/ 91 w 478"/>
                    <a:gd name="T15" fmla="*/ 199 h 354"/>
                    <a:gd name="T16" fmla="*/ 74 w 478"/>
                    <a:gd name="T17" fmla="*/ 177 h 354"/>
                    <a:gd name="T18" fmla="*/ 60 w 478"/>
                    <a:gd name="T19" fmla="*/ 156 h 354"/>
                    <a:gd name="T20" fmla="*/ 47 w 478"/>
                    <a:gd name="T21" fmla="*/ 137 h 354"/>
                    <a:gd name="T22" fmla="*/ 37 w 478"/>
                    <a:gd name="T23" fmla="*/ 118 h 354"/>
                    <a:gd name="T24" fmla="*/ 27 w 478"/>
                    <a:gd name="T25" fmla="*/ 100 h 354"/>
                    <a:gd name="T26" fmla="*/ 20 w 478"/>
                    <a:gd name="T27" fmla="*/ 84 h 354"/>
                    <a:gd name="T28" fmla="*/ 14 w 478"/>
                    <a:gd name="T29" fmla="*/ 69 h 354"/>
                    <a:gd name="T30" fmla="*/ 9 w 478"/>
                    <a:gd name="T31" fmla="*/ 56 h 354"/>
                    <a:gd name="T32" fmla="*/ 6 w 478"/>
                    <a:gd name="T33" fmla="*/ 44 h 354"/>
                    <a:gd name="T34" fmla="*/ 4 w 478"/>
                    <a:gd name="T35" fmla="*/ 35 h 354"/>
                    <a:gd name="T36" fmla="*/ 2 w 478"/>
                    <a:gd name="T37" fmla="*/ 27 h 354"/>
                    <a:gd name="T38" fmla="*/ 1 w 478"/>
                    <a:gd name="T39" fmla="*/ 21 h 354"/>
                    <a:gd name="T40" fmla="*/ 0 w 478"/>
                    <a:gd name="T41" fmla="*/ 18 h 354"/>
                    <a:gd name="T42" fmla="*/ 0 w 478"/>
                    <a:gd name="T43" fmla="*/ 16 h 354"/>
                    <a:gd name="T44" fmla="*/ 27 w 478"/>
                    <a:gd name="T45" fmla="*/ 6 h 354"/>
                    <a:gd name="T46" fmla="*/ 58 w 478"/>
                    <a:gd name="T47" fmla="*/ 0 h 354"/>
                    <a:gd name="T48" fmla="*/ 82 w 478"/>
                    <a:gd name="T49" fmla="*/ 1 h 354"/>
                    <a:gd name="T50" fmla="*/ 101 w 478"/>
                    <a:gd name="T51" fmla="*/ 7 h 354"/>
                    <a:gd name="T52" fmla="*/ 114 w 478"/>
                    <a:gd name="T53" fmla="*/ 16 h 354"/>
                    <a:gd name="T54" fmla="*/ 123 w 478"/>
                    <a:gd name="T55" fmla="*/ 26 h 354"/>
                    <a:gd name="T56" fmla="*/ 128 w 478"/>
                    <a:gd name="T57" fmla="*/ 36 h 354"/>
                    <a:gd name="T58" fmla="*/ 131 w 478"/>
                    <a:gd name="T59" fmla="*/ 42 h 354"/>
                    <a:gd name="T60" fmla="*/ 132 w 478"/>
                    <a:gd name="T61" fmla="*/ 44 h 354"/>
                    <a:gd name="T62" fmla="*/ 109 w 478"/>
                    <a:gd name="T63" fmla="*/ 65 h 354"/>
                    <a:gd name="T64" fmla="*/ 87 w 478"/>
                    <a:gd name="T65" fmla="*/ 73 h 354"/>
                    <a:gd name="T66" fmla="*/ 66 w 478"/>
                    <a:gd name="T67" fmla="*/ 72 h 354"/>
                    <a:gd name="T68" fmla="*/ 49 w 478"/>
                    <a:gd name="T69" fmla="*/ 67 h 354"/>
                    <a:gd name="T70" fmla="*/ 39 w 478"/>
                    <a:gd name="T71" fmla="*/ 61 h 354"/>
                    <a:gd name="T72" fmla="*/ 36 w 478"/>
                    <a:gd name="T73" fmla="*/ 59 h 354"/>
                    <a:gd name="T74" fmla="*/ 274 w 478"/>
                    <a:gd name="T75" fmla="*/ 267 h 354"/>
                    <a:gd name="T76" fmla="*/ 273 w 478"/>
                    <a:gd name="T77" fmla="*/ 262 h 354"/>
                    <a:gd name="T78" fmla="*/ 270 w 478"/>
                    <a:gd name="T79" fmla="*/ 252 h 354"/>
                    <a:gd name="T80" fmla="*/ 268 w 478"/>
                    <a:gd name="T81" fmla="*/ 240 h 354"/>
                    <a:gd name="T82" fmla="*/ 266 w 478"/>
                    <a:gd name="T83" fmla="*/ 226 h 354"/>
                    <a:gd name="T84" fmla="*/ 267 w 478"/>
                    <a:gd name="T85" fmla="*/ 212 h 354"/>
                    <a:gd name="T86" fmla="*/ 270 w 478"/>
                    <a:gd name="T87" fmla="*/ 198 h 354"/>
                    <a:gd name="T88" fmla="*/ 277 w 478"/>
                    <a:gd name="T89" fmla="*/ 186 h 354"/>
                    <a:gd name="T90" fmla="*/ 288 w 478"/>
                    <a:gd name="T91" fmla="*/ 176 h 354"/>
                    <a:gd name="T92" fmla="*/ 305 w 478"/>
                    <a:gd name="T93" fmla="*/ 169 h 354"/>
                    <a:gd name="T94" fmla="*/ 328 w 478"/>
                    <a:gd name="T95" fmla="*/ 168 h 354"/>
                    <a:gd name="T96" fmla="*/ 358 w 478"/>
                    <a:gd name="T97" fmla="*/ 173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478" h="354">
                      <a:moveTo>
                        <a:pt x="373" y="161"/>
                      </a:moveTo>
                      <a:lnTo>
                        <a:pt x="373" y="161"/>
                      </a:lnTo>
                      <a:lnTo>
                        <a:pt x="478" y="65"/>
                      </a:lnTo>
                      <a:lnTo>
                        <a:pt x="271" y="354"/>
                      </a:lnTo>
                      <a:lnTo>
                        <a:pt x="271" y="354"/>
                      </a:lnTo>
                      <a:lnTo>
                        <a:pt x="261" y="348"/>
                      </a:lnTo>
                      <a:lnTo>
                        <a:pt x="253" y="342"/>
                      </a:lnTo>
                      <a:lnTo>
                        <a:pt x="244" y="336"/>
                      </a:lnTo>
                      <a:lnTo>
                        <a:pt x="236" y="331"/>
                      </a:lnTo>
                      <a:lnTo>
                        <a:pt x="227" y="325"/>
                      </a:lnTo>
                      <a:lnTo>
                        <a:pt x="219" y="319"/>
                      </a:lnTo>
                      <a:lnTo>
                        <a:pt x="211" y="313"/>
                      </a:lnTo>
                      <a:lnTo>
                        <a:pt x="204" y="307"/>
                      </a:lnTo>
                      <a:lnTo>
                        <a:pt x="197" y="301"/>
                      </a:lnTo>
                      <a:lnTo>
                        <a:pt x="189" y="295"/>
                      </a:lnTo>
                      <a:lnTo>
                        <a:pt x="182" y="290"/>
                      </a:lnTo>
                      <a:lnTo>
                        <a:pt x="175" y="284"/>
                      </a:lnTo>
                      <a:lnTo>
                        <a:pt x="168" y="278"/>
                      </a:lnTo>
                      <a:lnTo>
                        <a:pt x="161" y="272"/>
                      </a:lnTo>
                      <a:lnTo>
                        <a:pt x="155" y="266"/>
                      </a:lnTo>
                      <a:lnTo>
                        <a:pt x="149" y="261"/>
                      </a:lnTo>
                      <a:lnTo>
                        <a:pt x="143" y="255"/>
                      </a:lnTo>
                      <a:lnTo>
                        <a:pt x="137" y="249"/>
                      </a:lnTo>
                      <a:lnTo>
                        <a:pt x="131" y="243"/>
                      </a:lnTo>
                      <a:lnTo>
                        <a:pt x="126" y="238"/>
                      </a:lnTo>
                      <a:lnTo>
                        <a:pt x="120" y="232"/>
                      </a:lnTo>
                      <a:lnTo>
                        <a:pt x="115" y="226"/>
                      </a:lnTo>
                      <a:lnTo>
                        <a:pt x="110" y="221"/>
                      </a:lnTo>
                      <a:lnTo>
                        <a:pt x="105" y="215"/>
                      </a:lnTo>
                      <a:lnTo>
                        <a:pt x="100" y="210"/>
                      </a:lnTo>
                      <a:lnTo>
                        <a:pt x="95" y="204"/>
                      </a:lnTo>
                      <a:lnTo>
                        <a:pt x="91" y="199"/>
                      </a:lnTo>
                      <a:lnTo>
                        <a:pt x="86" y="193"/>
                      </a:lnTo>
                      <a:lnTo>
                        <a:pt x="82" y="188"/>
                      </a:lnTo>
                      <a:lnTo>
                        <a:pt x="78" y="182"/>
                      </a:lnTo>
                      <a:lnTo>
                        <a:pt x="74" y="177"/>
                      </a:lnTo>
                      <a:lnTo>
                        <a:pt x="70" y="172"/>
                      </a:lnTo>
                      <a:lnTo>
                        <a:pt x="67" y="167"/>
                      </a:lnTo>
                      <a:lnTo>
                        <a:pt x="63" y="162"/>
                      </a:lnTo>
                      <a:lnTo>
                        <a:pt x="60" y="156"/>
                      </a:lnTo>
                      <a:lnTo>
                        <a:pt x="56" y="151"/>
                      </a:lnTo>
                      <a:lnTo>
                        <a:pt x="53" y="147"/>
                      </a:lnTo>
                      <a:lnTo>
                        <a:pt x="50" y="141"/>
                      </a:lnTo>
                      <a:lnTo>
                        <a:pt x="47" y="137"/>
                      </a:lnTo>
                      <a:lnTo>
                        <a:pt x="44" y="132"/>
                      </a:lnTo>
                      <a:lnTo>
                        <a:pt x="42" y="127"/>
                      </a:lnTo>
                      <a:lnTo>
                        <a:pt x="39" y="123"/>
                      </a:lnTo>
                      <a:lnTo>
                        <a:pt x="37" y="118"/>
                      </a:lnTo>
                      <a:lnTo>
                        <a:pt x="34" y="113"/>
                      </a:lnTo>
                      <a:lnTo>
                        <a:pt x="32" y="109"/>
                      </a:lnTo>
                      <a:lnTo>
                        <a:pt x="30" y="104"/>
                      </a:lnTo>
                      <a:lnTo>
                        <a:pt x="27" y="100"/>
                      </a:lnTo>
                      <a:lnTo>
                        <a:pt x="26" y="96"/>
                      </a:lnTo>
                      <a:lnTo>
                        <a:pt x="24" y="92"/>
                      </a:lnTo>
                      <a:lnTo>
                        <a:pt x="22" y="88"/>
                      </a:lnTo>
                      <a:lnTo>
                        <a:pt x="20" y="84"/>
                      </a:lnTo>
                      <a:lnTo>
                        <a:pt x="19" y="81"/>
                      </a:lnTo>
                      <a:lnTo>
                        <a:pt x="17" y="76"/>
                      </a:lnTo>
                      <a:lnTo>
                        <a:pt x="16" y="73"/>
                      </a:lnTo>
                      <a:lnTo>
                        <a:pt x="14" y="69"/>
                      </a:lnTo>
                      <a:lnTo>
                        <a:pt x="13" y="66"/>
                      </a:lnTo>
                      <a:lnTo>
                        <a:pt x="12" y="62"/>
                      </a:lnTo>
                      <a:lnTo>
                        <a:pt x="11" y="59"/>
                      </a:lnTo>
                      <a:lnTo>
                        <a:pt x="9" y="56"/>
                      </a:lnTo>
                      <a:lnTo>
                        <a:pt x="9" y="53"/>
                      </a:lnTo>
                      <a:lnTo>
                        <a:pt x="8" y="50"/>
                      </a:lnTo>
                      <a:lnTo>
                        <a:pt x="7" y="47"/>
                      </a:lnTo>
                      <a:lnTo>
                        <a:pt x="6" y="44"/>
                      </a:lnTo>
                      <a:lnTo>
                        <a:pt x="5" y="42"/>
                      </a:lnTo>
                      <a:lnTo>
                        <a:pt x="5" y="39"/>
                      </a:lnTo>
                      <a:lnTo>
                        <a:pt x="4" y="37"/>
                      </a:lnTo>
                      <a:lnTo>
                        <a:pt x="4" y="35"/>
                      </a:lnTo>
                      <a:lnTo>
                        <a:pt x="3" y="32"/>
                      </a:lnTo>
                      <a:lnTo>
                        <a:pt x="3" y="31"/>
                      </a:lnTo>
                      <a:lnTo>
                        <a:pt x="2" y="29"/>
                      </a:lnTo>
                      <a:lnTo>
                        <a:pt x="2" y="27"/>
                      </a:lnTo>
                      <a:lnTo>
                        <a:pt x="2" y="25"/>
                      </a:lnTo>
                      <a:lnTo>
                        <a:pt x="1" y="23"/>
                      </a:lnTo>
                      <a:lnTo>
                        <a:pt x="1" y="22"/>
                      </a:lnTo>
                      <a:lnTo>
                        <a:pt x="1" y="21"/>
                      </a:lnTo>
                      <a:lnTo>
                        <a:pt x="1" y="20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9" y="12"/>
                      </a:lnTo>
                      <a:lnTo>
                        <a:pt x="19" y="9"/>
                      </a:lnTo>
                      <a:lnTo>
                        <a:pt x="27" y="6"/>
                      </a:lnTo>
                      <a:lnTo>
                        <a:pt x="36" y="4"/>
                      </a:lnTo>
                      <a:lnTo>
                        <a:pt x="43" y="2"/>
                      </a:lnTo>
                      <a:lnTo>
                        <a:pt x="51" y="1"/>
                      </a:lnTo>
                      <a:lnTo>
                        <a:pt x="58" y="0"/>
                      </a:lnTo>
                      <a:lnTo>
                        <a:pt x="65" y="0"/>
                      </a:lnTo>
                      <a:lnTo>
                        <a:pt x="71" y="0"/>
                      </a:lnTo>
                      <a:lnTo>
                        <a:pt x="77" y="0"/>
                      </a:lnTo>
                      <a:lnTo>
                        <a:pt x="82" y="1"/>
                      </a:lnTo>
                      <a:lnTo>
                        <a:pt x="87" y="2"/>
                      </a:lnTo>
                      <a:lnTo>
                        <a:pt x="92" y="4"/>
                      </a:lnTo>
                      <a:lnTo>
                        <a:pt x="97" y="5"/>
                      </a:lnTo>
                      <a:lnTo>
                        <a:pt x="101" y="7"/>
                      </a:lnTo>
                      <a:lnTo>
                        <a:pt x="104" y="9"/>
                      </a:lnTo>
                      <a:lnTo>
                        <a:pt x="108" y="11"/>
                      </a:lnTo>
                      <a:lnTo>
                        <a:pt x="111" y="14"/>
                      </a:lnTo>
                      <a:lnTo>
                        <a:pt x="114" y="16"/>
                      </a:lnTo>
                      <a:lnTo>
                        <a:pt x="117" y="19"/>
                      </a:lnTo>
                      <a:lnTo>
                        <a:pt x="119" y="21"/>
                      </a:lnTo>
                      <a:lnTo>
                        <a:pt x="121" y="24"/>
                      </a:lnTo>
                      <a:lnTo>
                        <a:pt x="123" y="26"/>
                      </a:lnTo>
                      <a:lnTo>
                        <a:pt x="125" y="29"/>
                      </a:lnTo>
                      <a:lnTo>
                        <a:pt x="126" y="31"/>
                      </a:lnTo>
                      <a:lnTo>
                        <a:pt x="127" y="34"/>
                      </a:lnTo>
                      <a:lnTo>
                        <a:pt x="128" y="36"/>
                      </a:lnTo>
                      <a:lnTo>
                        <a:pt x="130" y="37"/>
                      </a:lnTo>
                      <a:lnTo>
                        <a:pt x="130" y="39"/>
                      </a:lnTo>
                      <a:lnTo>
                        <a:pt x="131" y="41"/>
                      </a:lnTo>
                      <a:lnTo>
                        <a:pt x="131" y="42"/>
                      </a:lnTo>
                      <a:lnTo>
                        <a:pt x="132" y="43"/>
                      </a:lnTo>
                      <a:lnTo>
                        <a:pt x="132" y="44"/>
                      </a:lnTo>
                      <a:lnTo>
                        <a:pt x="132" y="44"/>
                      </a:lnTo>
                      <a:lnTo>
                        <a:pt x="132" y="44"/>
                      </a:lnTo>
                      <a:lnTo>
                        <a:pt x="126" y="50"/>
                      </a:lnTo>
                      <a:lnTo>
                        <a:pt x="121" y="56"/>
                      </a:lnTo>
                      <a:lnTo>
                        <a:pt x="115" y="61"/>
                      </a:lnTo>
                      <a:lnTo>
                        <a:pt x="109" y="65"/>
                      </a:lnTo>
                      <a:lnTo>
                        <a:pt x="104" y="68"/>
                      </a:lnTo>
                      <a:lnTo>
                        <a:pt x="98" y="70"/>
                      </a:lnTo>
                      <a:lnTo>
                        <a:pt x="93" y="72"/>
                      </a:lnTo>
                      <a:lnTo>
                        <a:pt x="87" y="73"/>
                      </a:lnTo>
                      <a:lnTo>
                        <a:pt x="82" y="73"/>
                      </a:lnTo>
                      <a:lnTo>
                        <a:pt x="76" y="73"/>
                      </a:lnTo>
                      <a:lnTo>
                        <a:pt x="71" y="73"/>
                      </a:lnTo>
                      <a:lnTo>
                        <a:pt x="66" y="72"/>
                      </a:lnTo>
                      <a:lnTo>
                        <a:pt x="61" y="71"/>
                      </a:lnTo>
                      <a:lnTo>
                        <a:pt x="57" y="69"/>
                      </a:lnTo>
                      <a:lnTo>
                        <a:pt x="53" y="68"/>
                      </a:lnTo>
                      <a:lnTo>
                        <a:pt x="49" y="67"/>
                      </a:lnTo>
                      <a:lnTo>
                        <a:pt x="46" y="64"/>
                      </a:lnTo>
                      <a:lnTo>
                        <a:pt x="43" y="63"/>
                      </a:lnTo>
                      <a:lnTo>
                        <a:pt x="41" y="62"/>
                      </a:lnTo>
                      <a:lnTo>
                        <a:pt x="39" y="61"/>
                      </a:lnTo>
                      <a:lnTo>
                        <a:pt x="37" y="60"/>
                      </a:lnTo>
                      <a:lnTo>
                        <a:pt x="36" y="59"/>
                      </a:lnTo>
                      <a:lnTo>
                        <a:pt x="36" y="59"/>
                      </a:lnTo>
                      <a:lnTo>
                        <a:pt x="36" y="59"/>
                      </a:lnTo>
                      <a:lnTo>
                        <a:pt x="244" y="302"/>
                      </a:lnTo>
                      <a:lnTo>
                        <a:pt x="275" y="267"/>
                      </a:lnTo>
                      <a:lnTo>
                        <a:pt x="275" y="267"/>
                      </a:lnTo>
                      <a:lnTo>
                        <a:pt x="274" y="267"/>
                      </a:lnTo>
                      <a:lnTo>
                        <a:pt x="274" y="266"/>
                      </a:lnTo>
                      <a:lnTo>
                        <a:pt x="274" y="265"/>
                      </a:lnTo>
                      <a:lnTo>
                        <a:pt x="273" y="263"/>
                      </a:lnTo>
                      <a:lnTo>
                        <a:pt x="273" y="262"/>
                      </a:lnTo>
                      <a:lnTo>
                        <a:pt x="272" y="259"/>
                      </a:lnTo>
                      <a:lnTo>
                        <a:pt x="271" y="257"/>
                      </a:lnTo>
                      <a:lnTo>
                        <a:pt x="271" y="255"/>
                      </a:lnTo>
                      <a:lnTo>
                        <a:pt x="270" y="252"/>
                      </a:lnTo>
                      <a:lnTo>
                        <a:pt x="269" y="249"/>
                      </a:lnTo>
                      <a:lnTo>
                        <a:pt x="269" y="246"/>
                      </a:lnTo>
                      <a:lnTo>
                        <a:pt x="268" y="243"/>
                      </a:lnTo>
                      <a:lnTo>
                        <a:pt x="268" y="240"/>
                      </a:lnTo>
                      <a:lnTo>
                        <a:pt x="267" y="237"/>
                      </a:lnTo>
                      <a:lnTo>
                        <a:pt x="267" y="233"/>
                      </a:lnTo>
                      <a:lnTo>
                        <a:pt x="267" y="230"/>
                      </a:lnTo>
                      <a:lnTo>
                        <a:pt x="266" y="226"/>
                      </a:lnTo>
                      <a:lnTo>
                        <a:pt x="266" y="223"/>
                      </a:lnTo>
                      <a:lnTo>
                        <a:pt x="266" y="219"/>
                      </a:lnTo>
                      <a:lnTo>
                        <a:pt x="266" y="215"/>
                      </a:lnTo>
                      <a:lnTo>
                        <a:pt x="267" y="212"/>
                      </a:lnTo>
                      <a:lnTo>
                        <a:pt x="267" y="209"/>
                      </a:lnTo>
                      <a:lnTo>
                        <a:pt x="268" y="205"/>
                      </a:lnTo>
                      <a:lnTo>
                        <a:pt x="269" y="201"/>
                      </a:lnTo>
                      <a:lnTo>
                        <a:pt x="270" y="198"/>
                      </a:lnTo>
                      <a:lnTo>
                        <a:pt x="271" y="194"/>
                      </a:lnTo>
                      <a:lnTo>
                        <a:pt x="273" y="191"/>
                      </a:lnTo>
                      <a:lnTo>
                        <a:pt x="274" y="189"/>
                      </a:lnTo>
                      <a:lnTo>
                        <a:pt x="277" y="186"/>
                      </a:lnTo>
                      <a:lnTo>
                        <a:pt x="279" y="183"/>
                      </a:lnTo>
                      <a:lnTo>
                        <a:pt x="282" y="180"/>
                      </a:lnTo>
                      <a:lnTo>
                        <a:pt x="285" y="178"/>
                      </a:lnTo>
                      <a:lnTo>
                        <a:pt x="288" y="176"/>
                      </a:lnTo>
                      <a:lnTo>
                        <a:pt x="292" y="174"/>
                      </a:lnTo>
                      <a:lnTo>
                        <a:pt x="296" y="172"/>
                      </a:lnTo>
                      <a:lnTo>
                        <a:pt x="300" y="171"/>
                      </a:lnTo>
                      <a:lnTo>
                        <a:pt x="305" y="169"/>
                      </a:lnTo>
                      <a:lnTo>
                        <a:pt x="310" y="169"/>
                      </a:lnTo>
                      <a:lnTo>
                        <a:pt x="316" y="168"/>
                      </a:lnTo>
                      <a:lnTo>
                        <a:pt x="322" y="168"/>
                      </a:lnTo>
                      <a:lnTo>
                        <a:pt x="328" y="168"/>
                      </a:lnTo>
                      <a:lnTo>
                        <a:pt x="335" y="169"/>
                      </a:lnTo>
                      <a:lnTo>
                        <a:pt x="342" y="169"/>
                      </a:lnTo>
                      <a:lnTo>
                        <a:pt x="350" y="171"/>
                      </a:lnTo>
                      <a:lnTo>
                        <a:pt x="358" y="173"/>
                      </a:lnTo>
                      <a:lnTo>
                        <a:pt x="358" y="173"/>
                      </a:lnTo>
                      <a:lnTo>
                        <a:pt x="373" y="161"/>
                      </a:lnTo>
                      <a:lnTo>
                        <a:pt x="373" y="1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9" name="Freeform 158"/>
                <p:cNvSpPr>
                  <a:spLocks/>
                </p:cNvSpPr>
                <p:nvPr/>
              </p:nvSpPr>
              <p:spPr bwMode="auto">
                <a:xfrm>
                  <a:off x="8116" y="1627"/>
                  <a:ext cx="371" cy="547"/>
                </a:xfrm>
                <a:custGeom>
                  <a:avLst/>
                  <a:gdLst>
                    <a:gd name="T0" fmla="*/ 368 w 371"/>
                    <a:gd name="T1" fmla="*/ 0 h 547"/>
                    <a:gd name="T2" fmla="*/ 35 w 371"/>
                    <a:gd name="T3" fmla="*/ 436 h 547"/>
                    <a:gd name="T4" fmla="*/ 30 w 371"/>
                    <a:gd name="T5" fmla="*/ 443 h 547"/>
                    <a:gd name="T6" fmla="*/ 20 w 371"/>
                    <a:gd name="T7" fmla="*/ 455 h 547"/>
                    <a:gd name="T8" fmla="*/ 13 w 371"/>
                    <a:gd name="T9" fmla="*/ 466 h 547"/>
                    <a:gd name="T10" fmla="*/ 7 w 371"/>
                    <a:gd name="T11" fmla="*/ 477 h 547"/>
                    <a:gd name="T12" fmla="*/ 3 w 371"/>
                    <a:gd name="T13" fmla="*/ 486 h 547"/>
                    <a:gd name="T14" fmla="*/ 0 w 371"/>
                    <a:gd name="T15" fmla="*/ 495 h 547"/>
                    <a:gd name="T16" fmla="*/ 0 w 371"/>
                    <a:gd name="T17" fmla="*/ 502 h 547"/>
                    <a:gd name="T18" fmla="*/ 0 w 371"/>
                    <a:gd name="T19" fmla="*/ 509 h 547"/>
                    <a:gd name="T20" fmla="*/ 2 w 371"/>
                    <a:gd name="T21" fmla="*/ 516 h 547"/>
                    <a:gd name="T22" fmla="*/ 5 w 371"/>
                    <a:gd name="T23" fmla="*/ 521 h 547"/>
                    <a:gd name="T24" fmla="*/ 8 w 371"/>
                    <a:gd name="T25" fmla="*/ 525 h 547"/>
                    <a:gd name="T26" fmla="*/ 13 w 371"/>
                    <a:gd name="T27" fmla="*/ 530 h 547"/>
                    <a:gd name="T28" fmla="*/ 17 w 371"/>
                    <a:gd name="T29" fmla="*/ 533 h 547"/>
                    <a:gd name="T30" fmla="*/ 23 w 371"/>
                    <a:gd name="T31" fmla="*/ 536 h 547"/>
                    <a:gd name="T32" fmla="*/ 29 w 371"/>
                    <a:gd name="T33" fmla="*/ 539 h 547"/>
                    <a:gd name="T34" fmla="*/ 35 w 371"/>
                    <a:gd name="T35" fmla="*/ 541 h 547"/>
                    <a:gd name="T36" fmla="*/ 42 w 371"/>
                    <a:gd name="T37" fmla="*/ 543 h 547"/>
                    <a:gd name="T38" fmla="*/ 48 w 371"/>
                    <a:gd name="T39" fmla="*/ 544 h 547"/>
                    <a:gd name="T40" fmla="*/ 55 w 371"/>
                    <a:gd name="T41" fmla="*/ 545 h 547"/>
                    <a:gd name="T42" fmla="*/ 60 w 371"/>
                    <a:gd name="T43" fmla="*/ 546 h 547"/>
                    <a:gd name="T44" fmla="*/ 65 w 371"/>
                    <a:gd name="T45" fmla="*/ 547 h 547"/>
                    <a:gd name="T46" fmla="*/ 70 w 371"/>
                    <a:gd name="T47" fmla="*/ 547 h 547"/>
                    <a:gd name="T48" fmla="*/ 75 w 371"/>
                    <a:gd name="T49" fmla="*/ 547 h 547"/>
                    <a:gd name="T50" fmla="*/ 78 w 371"/>
                    <a:gd name="T51" fmla="*/ 547 h 547"/>
                    <a:gd name="T52" fmla="*/ 80 w 371"/>
                    <a:gd name="T53" fmla="*/ 547 h 547"/>
                    <a:gd name="T54" fmla="*/ 81 w 371"/>
                    <a:gd name="T55" fmla="*/ 547 h 547"/>
                    <a:gd name="T56" fmla="*/ 82 w 371"/>
                    <a:gd name="T57" fmla="*/ 547 h 547"/>
                    <a:gd name="T58" fmla="*/ 69 w 371"/>
                    <a:gd name="T59" fmla="*/ 537 h 547"/>
                    <a:gd name="T60" fmla="*/ 63 w 371"/>
                    <a:gd name="T61" fmla="*/ 528 h 547"/>
                    <a:gd name="T62" fmla="*/ 60 w 371"/>
                    <a:gd name="T63" fmla="*/ 517 h 547"/>
                    <a:gd name="T64" fmla="*/ 61 w 371"/>
                    <a:gd name="T65" fmla="*/ 507 h 547"/>
                    <a:gd name="T66" fmla="*/ 63 w 371"/>
                    <a:gd name="T67" fmla="*/ 498 h 547"/>
                    <a:gd name="T68" fmla="*/ 66 w 371"/>
                    <a:gd name="T69" fmla="*/ 491 h 547"/>
                    <a:gd name="T70" fmla="*/ 69 w 371"/>
                    <a:gd name="T71" fmla="*/ 485 h 547"/>
                    <a:gd name="T72" fmla="*/ 72 w 371"/>
                    <a:gd name="T73" fmla="*/ 482 h 547"/>
                    <a:gd name="T74" fmla="*/ 72 w 371"/>
                    <a:gd name="T75" fmla="*/ 482 h 547"/>
                    <a:gd name="T76" fmla="*/ 368 w 371"/>
                    <a:gd name="T77" fmla="*/ 0 h 5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371" h="547">
                      <a:moveTo>
                        <a:pt x="368" y="0"/>
                      </a:moveTo>
                      <a:lnTo>
                        <a:pt x="368" y="0"/>
                      </a:lnTo>
                      <a:lnTo>
                        <a:pt x="336" y="355"/>
                      </a:lnTo>
                      <a:lnTo>
                        <a:pt x="35" y="436"/>
                      </a:lnTo>
                      <a:lnTo>
                        <a:pt x="35" y="436"/>
                      </a:lnTo>
                      <a:lnTo>
                        <a:pt x="30" y="443"/>
                      </a:lnTo>
                      <a:lnTo>
                        <a:pt x="25" y="449"/>
                      </a:lnTo>
                      <a:lnTo>
                        <a:pt x="20" y="455"/>
                      </a:lnTo>
                      <a:lnTo>
                        <a:pt x="16" y="460"/>
                      </a:lnTo>
                      <a:lnTo>
                        <a:pt x="13" y="466"/>
                      </a:lnTo>
                      <a:lnTo>
                        <a:pt x="10" y="471"/>
                      </a:lnTo>
                      <a:lnTo>
                        <a:pt x="7" y="477"/>
                      </a:lnTo>
                      <a:lnTo>
                        <a:pt x="5" y="481"/>
                      </a:lnTo>
                      <a:lnTo>
                        <a:pt x="3" y="486"/>
                      </a:lnTo>
                      <a:lnTo>
                        <a:pt x="1" y="491"/>
                      </a:lnTo>
                      <a:lnTo>
                        <a:pt x="0" y="495"/>
                      </a:lnTo>
                      <a:lnTo>
                        <a:pt x="0" y="498"/>
                      </a:lnTo>
                      <a:lnTo>
                        <a:pt x="0" y="502"/>
                      </a:lnTo>
                      <a:lnTo>
                        <a:pt x="0" y="506"/>
                      </a:lnTo>
                      <a:lnTo>
                        <a:pt x="0" y="509"/>
                      </a:lnTo>
                      <a:lnTo>
                        <a:pt x="1" y="512"/>
                      </a:lnTo>
                      <a:lnTo>
                        <a:pt x="2" y="516"/>
                      </a:lnTo>
                      <a:lnTo>
                        <a:pt x="3" y="518"/>
                      </a:lnTo>
                      <a:lnTo>
                        <a:pt x="5" y="521"/>
                      </a:lnTo>
                      <a:lnTo>
                        <a:pt x="6" y="523"/>
                      </a:lnTo>
                      <a:lnTo>
                        <a:pt x="8" y="525"/>
                      </a:lnTo>
                      <a:lnTo>
                        <a:pt x="10" y="528"/>
                      </a:lnTo>
                      <a:lnTo>
                        <a:pt x="13" y="530"/>
                      </a:lnTo>
                      <a:lnTo>
                        <a:pt x="15" y="532"/>
                      </a:lnTo>
                      <a:lnTo>
                        <a:pt x="17" y="533"/>
                      </a:lnTo>
                      <a:lnTo>
                        <a:pt x="20" y="535"/>
                      </a:lnTo>
                      <a:lnTo>
                        <a:pt x="23" y="536"/>
                      </a:lnTo>
                      <a:lnTo>
                        <a:pt x="26" y="538"/>
                      </a:lnTo>
                      <a:lnTo>
                        <a:pt x="29" y="539"/>
                      </a:lnTo>
                      <a:lnTo>
                        <a:pt x="32" y="540"/>
                      </a:lnTo>
                      <a:lnTo>
                        <a:pt x="35" y="541"/>
                      </a:lnTo>
                      <a:lnTo>
                        <a:pt x="39" y="542"/>
                      </a:lnTo>
                      <a:lnTo>
                        <a:pt x="42" y="543"/>
                      </a:lnTo>
                      <a:lnTo>
                        <a:pt x="45" y="544"/>
                      </a:lnTo>
                      <a:lnTo>
                        <a:pt x="48" y="544"/>
                      </a:lnTo>
                      <a:lnTo>
                        <a:pt x="51" y="545"/>
                      </a:lnTo>
                      <a:lnTo>
                        <a:pt x="55" y="545"/>
                      </a:lnTo>
                      <a:lnTo>
                        <a:pt x="57" y="546"/>
                      </a:lnTo>
                      <a:lnTo>
                        <a:pt x="60" y="546"/>
                      </a:lnTo>
                      <a:lnTo>
                        <a:pt x="63" y="546"/>
                      </a:lnTo>
                      <a:lnTo>
                        <a:pt x="65" y="547"/>
                      </a:lnTo>
                      <a:lnTo>
                        <a:pt x="68" y="547"/>
                      </a:lnTo>
                      <a:lnTo>
                        <a:pt x="70" y="547"/>
                      </a:lnTo>
                      <a:lnTo>
                        <a:pt x="73" y="547"/>
                      </a:lnTo>
                      <a:lnTo>
                        <a:pt x="75" y="547"/>
                      </a:lnTo>
                      <a:lnTo>
                        <a:pt x="76" y="547"/>
                      </a:lnTo>
                      <a:lnTo>
                        <a:pt x="78" y="547"/>
                      </a:lnTo>
                      <a:lnTo>
                        <a:pt x="79" y="547"/>
                      </a:lnTo>
                      <a:lnTo>
                        <a:pt x="80" y="547"/>
                      </a:lnTo>
                      <a:lnTo>
                        <a:pt x="81" y="547"/>
                      </a:lnTo>
                      <a:lnTo>
                        <a:pt x="81" y="547"/>
                      </a:lnTo>
                      <a:lnTo>
                        <a:pt x="82" y="547"/>
                      </a:lnTo>
                      <a:lnTo>
                        <a:pt x="82" y="547"/>
                      </a:lnTo>
                      <a:lnTo>
                        <a:pt x="75" y="543"/>
                      </a:lnTo>
                      <a:lnTo>
                        <a:pt x="69" y="537"/>
                      </a:lnTo>
                      <a:lnTo>
                        <a:pt x="66" y="533"/>
                      </a:lnTo>
                      <a:lnTo>
                        <a:pt x="63" y="528"/>
                      </a:lnTo>
                      <a:lnTo>
                        <a:pt x="61" y="522"/>
                      </a:lnTo>
                      <a:lnTo>
                        <a:pt x="60" y="517"/>
                      </a:lnTo>
                      <a:lnTo>
                        <a:pt x="60" y="512"/>
                      </a:lnTo>
                      <a:lnTo>
                        <a:pt x="61" y="507"/>
                      </a:lnTo>
                      <a:lnTo>
                        <a:pt x="62" y="503"/>
                      </a:lnTo>
                      <a:lnTo>
                        <a:pt x="63" y="498"/>
                      </a:lnTo>
                      <a:lnTo>
                        <a:pt x="65" y="494"/>
                      </a:lnTo>
                      <a:lnTo>
                        <a:pt x="66" y="491"/>
                      </a:lnTo>
                      <a:lnTo>
                        <a:pt x="68" y="488"/>
                      </a:lnTo>
                      <a:lnTo>
                        <a:pt x="69" y="485"/>
                      </a:lnTo>
                      <a:lnTo>
                        <a:pt x="71" y="483"/>
                      </a:lnTo>
                      <a:lnTo>
                        <a:pt x="72" y="482"/>
                      </a:lnTo>
                      <a:lnTo>
                        <a:pt x="72" y="482"/>
                      </a:lnTo>
                      <a:lnTo>
                        <a:pt x="72" y="482"/>
                      </a:lnTo>
                      <a:lnTo>
                        <a:pt x="371" y="360"/>
                      </a:lnTo>
                      <a:lnTo>
                        <a:pt x="368" y="0"/>
                      </a:lnTo>
                      <a:lnTo>
                        <a:pt x="36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0" name="Freeform 159"/>
                <p:cNvSpPr>
                  <a:spLocks/>
                </p:cNvSpPr>
                <p:nvPr/>
              </p:nvSpPr>
              <p:spPr bwMode="auto">
                <a:xfrm>
                  <a:off x="8453" y="1646"/>
                  <a:ext cx="255" cy="1221"/>
                </a:xfrm>
                <a:custGeom>
                  <a:avLst/>
                  <a:gdLst>
                    <a:gd name="T0" fmla="*/ 84 w 255"/>
                    <a:gd name="T1" fmla="*/ 45 h 1221"/>
                    <a:gd name="T2" fmla="*/ 118 w 255"/>
                    <a:gd name="T3" fmla="*/ 112 h 1221"/>
                    <a:gd name="T4" fmla="*/ 147 w 255"/>
                    <a:gd name="T5" fmla="*/ 178 h 1221"/>
                    <a:gd name="T6" fmla="*/ 170 w 255"/>
                    <a:gd name="T7" fmla="*/ 243 h 1221"/>
                    <a:gd name="T8" fmla="*/ 189 w 255"/>
                    <a:gd name="T9" fmla="*/ 307 h 1221"/>
                    <a:gd name="T10" fmla="*/ 203 w 255"/>
                    <a:gd name="T11" fmla="*/ 370 h 1221"/>
                    <a:gd name="T12" fmla="*/ 213 w 255"/>
                    <a:gd name="T13" fmla="*/ 432 h 1221"/>
                    <a:gd name="T14" fmla="*/ 219 w 255"/>
                    <a:gd name="T15" fmla="*/ 491 h 1221"/>
                    <a:gd name="T16" fmla="*/ 221 w 255"/>
                    <a:gd name="T17" fmla="*/ 550 h 1221"/>
                    <a:gd name="T18" fmla="*/ 220 w 255"/>
                    <a:gd name="T19" fmla="*/ 606 h 1221"/>
                    <a:gd name="T20" fmla="*/ 216 w 255"/>
                    <a:gd name="T21" fmla="*/ 661 h 1221"/>
                    <a:gd name="T22" fmla="*/ 210 w 255"/>
                    <a:gd name="T23" fmla="*/ 715 h 1221"/>
                    <a:gd name="T24" fmla="*/ 201 w 255"/>
                    <a:gd name="T25" fmla="*/ 765 h 1221"/>
                    <a:gd name="T26" fmla="*/ 191 w 255"/>
                    <a:gd name="T27" fmla="*/ 814 h 1221"/>
                    <a:gd name="T28" fmla="*/ 178 w 255"/>
                    <a:gd name="T29" fmla="*/ 861 h 1221"/>
                    <a:gd name="T30" fmla="*/ 164 w 255"/>
                    <a:gd name="T31" fmla="*/ 905 h 1221"/>
                    <a:gd name="T32" fmla="*/ 149 w 255"/>
                    <a:gd name="T33" fmla="*/ 948 h 1221"/>
                    <a:gd name="T34" fmla="*/ 133 w 255"/>
                    <a:gd name="T35" fmla="*/ 987 h 1221"/>
                    <a:gd name="T36" fmla="*/ 117 w 255"/>
                    <a:gd name="T37" fmla="*/ 1023 h 1221"/>
                    <a:gd name="T38" fmla="*/ 101 w 255"/>
                    <a:gd name="T39" fmla="*/ 1057 h 1221"/>
                    <a:gd name="T40" fmla="*/ 85 w 255"/>
                    <a:gd name="T41" fmla="*/ 1088 h 1221"/>
                    <a:gd name="T42" fmla="*/ 69 w 255"/>
                    <a:gd name="T43" fmla="*/ 1117 h 1221"/>
                    <a:gd name="T44" fmla="*/ 55 w 255"/>
                    <a:gd name="T45" fmla="*/ 1142 h 1221"/>
                    <a:gd name="T46" fmla="*/ 41 w 255"/>
                    <a:gd name="T47" fmla="*/ 1163 h 1221"/>
                    <a:gd name="T48" fmla="*/ 29 w 255"/>
                    <a:gd name="T49" fmla="*/ 1182 h 1221"/>
                    <a:gd name="T50" fmla="*/ 19 w 255"/>
                    <a:gd name="T51" fmla="*/ 1197 h 1221"/>
                    <a:gd name="T52" fmla="*/ 10 w 255"/>
                    <a:gd name="T53" fmla="*/ 1208 h 1221"/>
                    <a:gd name="T54" fmla="*/ 4 w 255"/>
                    <a:gd name="T55" fmla="*/ 1216 h 1221"/>
                    <a:gd name="T56" fmla="*/ 1 w 255"/>
                    <a:gd name="T57" fmla="*/ 1220 h 1221"/>
                    <a:gd name="T58" fmla="*/ 211 w 255"/>
                    <a:gd name="T59" fmla="*/ 1194 h 1221"/>
                    <a:gd name="T60" fmla="*/ 179 w 255"/>
                    <a:gd name="T61" fmla="*/ 1147 h 1221"/>
                    <a:gd name="T62" fmla="*/ 145 w 255"/>
                    <a:gd name="T63" fmla="*/ 1138 h 1221"/>
                    <a:gd name="T64" fmla="*/ 115 w 255"/>
                    <a:gd name="T65" fmla="*/ 1149 h 1221"/>
                    <a:gd name="T66" fmla="*/ 97 w 255"/>
                    <a:gd name="T67" fmla="*/ 1162 h 1221"/>
                    <a:gd name="T68" fmla="*/ 112 w 255"/>
                    <a:gd name="T69" fmla="*/ 1134 h 1221"/>
                    <a:gd name="T70" fmla="*/ 148 w 255"/>
                    <a:gd name="T71" fmla="*/ 1067 h 1221"/>
                    <a:gd name="T72" fmla="*/ 178 w 255"/>
                    <a:gd name="T73" fmla="*/ 1000 h 1221"/>
                    <a:gd name="T74" fmla="*/ 202 w 255"/>
                    <a:gd name="T75" fmla="*/ 935 h 1221"/>
                    <a:gd name="T76" fmla="*/ 222 w 255"/>
                    <a:gd name="T77" fmla="*/ 870 h 1221"/>
                    <a:gd name="T78" fmla="*/ 236 w 255"/>
                    <a:gd name="T79" fmla="*/ 807 h 1221"/>
                    <a:gd name="T80" fmla="*/ 246 w 255"/>
                    <a:gd name="T81" fmla="*/ 745 h 1221"/>
                    <a:gd name="T82" fmla="*/ 253 w 255"/>
                    <a:gd name="T83" fmla="*/ 685 h 1221"/>
                    <a:gd name="T84" fmla="*/ 255 w 255"/>
                    <a:gd name="T85" fmla="*/ 627 h 1221"/>
                    <a:gd name="T86" fmla="*/ 254 w 255"/>
                    <a:gd name="T87" fmla="*/ 570 h 1221"/>
                    <a:gd name="T88" fmla="*/ 250 w 255"/>
                    <a:gd name="T89" fmla="*/ 515 h 1221"/>
                    <a:gd name="T90" fmla="*/ 244 w 255"/>
                    <a:gd name="T91" fmla="*/ 462 h 1221"/>
                    <a:gd name="T92" fmla="*/ 235 w 255"/>
                    <a:gd name="T93" fmla="*/ 412 h 1221"/>
                    <a:gd name="T94" fmla="*/ 224 w 255"/>
                    <a:gd name="T95" fmla="*/ 364 h 1221"/>
                    <a:gd name="T96" fmla="*/ 211 w 255"/>
                    <a:gd name="T97" fmla="*/ 318 h 1221"/>
                    <a:gd name="T98" fmla="*/ 198 w 255"/>
                    <a:gd name="T99" fmla="*/ 275 h 1221"/>
                    <a:gd name="T100" fmla="*/ 183 w 255"/>
                    <a:gd name="T101" fmla="*/ 234 h 1221"/>
                    <a:gd name="T102" fmla="*/ 168 w 255"/>
                    <a:gd name="T103" fmla="*/ 196 h 1221"/>
                    <a:gd name="T104" fmla="*/ 152 w 255"/>
                    <a:gd name="T105" fmla="*/ 162 h 1221"/>
                    <a:gd name="T106" fmla="*/ 137 w 255"/>
                    <a:gd name="T107" fmla="*/ 130 h 1221"/>
                    <a:gd name="T108" fmla="*/ 122 w 255"/>
                    <a:gd name="T109" fmla="*/ 101 h 1221"/>
                    <a:gd name="T110" fmla="*/ 108 w 255"/>
                    <a:gd name="T111" fmla="*/ 76 h 1221"/>
                    <a:gd name="T112" fmla="*/ 95 w 255"/>
                    <a:gd name="T113" fmla="*/ 54 h 1221"/>
                    <a:gd name="T114" fmla="*/ 83 w 255"/>
                    <a:gd name="T115" fmla="*/ 36 h 1221"/>
                    <a:gd name="T116" fmla="*/ 73 w 255"/>
                    <a:gd name="T117" fmla="*/ 21 h 1221"/>
                    <a:gd name="T118" fmla="*/ 65 w 255"/>
                    <a:gd name="T119" fmla="*/ 10 h 1221"/>
                    <a:gd name="T120" fmla="*/ 61 w 255"/>
                    <a:gd name="T121" fmla="*/ 3 h 1221"/>
                    <a:gd name="T122" fmla="*/ 58 w 255"/>
                    <a:gd name="T123" fmla="*/ 0 h 1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55" h="1221">
                      <a:moveTo>
                        <a:pt x="58" y="0"/>
                      </a:move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63" y="8"/>
                      </a:lnTo>
                      <a:lnTo>
                        <a:pt x="67" y="15"/>
                      </a:lnTo>
                      <a:lnTo>
                        <a:pt x="72" y="23"/>
                      </a:lnTo>
                      <a:lnTo>
                        <a:pt x="76" y="30"/>
                      </a:lnTo>
                      <a:lnTo>
                        <a:pt x="80" y="38"/>
                      </a:lnTo>
                      <a:lnTo>
                        <a:pt x="84" y="45"/>
                      </a:lnTo>
                      <a:lnTo>
                        <a:pt x="88" y="52"/>
                      </a:lnTo>
                      <a:lnTo>
                        <a:pt x="92" y="60"/>
                      </a:lnTo>
                      <a:lnTo>
                        <a:pt x="96" y="67"/>
                      </a:lnTo>
                      <a:lnTo>
                        <a:pt x="100" y="75"/>
                      </a:lnTo>
                      <a:lnTo>
                        <a:pt x="104" y="83"/>
                      </a:lnTo>
                      <a:lnTo>
                        <a:pt x="108" y="90"/>
                      </a:lnTo>
                      <a:lnTo>
                        <a:pt x="111" y="97"/>
                      </a:lnTo>
                      <a:lnTo>
                        <a:pt x="115" y="105"/>
                      </a:lnTo>
                      <a:lnTo>
                        <a:pt x="118" y="112"/>
                      </a:lnTo>
                      <a:lnTo>
                        <a:pt x="122" y="120"/>
                      </a:lnTo>
                      <a:lnTo>
                        <a:pt x="125" y="127"/>
                      </a:lnTo>
                      <a:lnTo>
                        <a:pt x="128" y="134"/>
                      </a:lnTo>
                      <a:lnTo>
                        <a:pt x="131" y="142"/>
                      </a:lnTo>
                      <a:lnTo>
                        <a:pt x="135" y="149"/>
                      </a:lnTo>
                      <a:lnTo>
                        <a:pt x="138" y="156"/>
                      </a:lnTo>
                      <a:lnTo>
                        <a:pt x="141" y="164"/>
                      </a:lnTo>
                      <a:lnTo>
                        <a:pt x="144" y="171"/>
                      </a:lnTo>
                      <a:lnTo>
                        <a:pt x="147" y="178"/>
                      </a:lnTo>
                      <a:lnTo>
                        <a:pt x="150" y="186"/>
                      </a:lnTo>
                      <a:lnTo>
                        <a:pt x="153" y="193"/>
                      </a:lnTo>
                      <a:lnTo>
                        <a:pt x="155" y="200"/>
                      </a:lnTo>
                      <a:lnTo>
                        <a:pt x="158" y="207"/>
                      </a:lnTo>
                      <a:lnTo>
                        <a:pt x="161" y="215"/>
                      </a:lnTo>
                      <a:lnTo>
                        <a:pt x="163" y="222"/>
                      </a:lnTo>
                      <a:lnTo>
                        <a:pt x="165" y="229"/>
                      </a:lnTo>
                      <a:lnTo>
                        <a:pt x="168" y="236"/>
                      </a:lnTo>
                      <a:lnTo>
                        <a:pt x="170" y="243"/>
                      </a:lnTo>
                      <a:lnTo>
                        <a:pt x="173" y="251"/>
                      </a:lnTo>
                      <a:lnTo>
                        <a:pt x="175" y="258"/>
                      </a:lnTo>
                      <a:lnTo>
                        <a:pt x="177" y="265"/>
                      </a:lnTo>
                      <a:lnTo>
                        <a:pt x="179" y="272"/>
                      </a:lnTo>
                      <a:lnTo>
                        <a:pt x="181" y="279"/>
                      </a:lnTo>
                      <a:lnTo>
                        <a:pt x="183" y="286"/>
                      </a:lnTo>
                      <a:lnTo>
                        <a:pt x="185" y="293"/>
                      </a:lnTo>
                      <a:lnTo>
                        <a:pt x="187" y="301"/>
                      </a:lnTo>
                      <a:lnTo>
                        <a:pt x="189" y="307"/>
                      </a:lnTo>
                      <a:lnTo>
                        <a:pt x="191" y="315"/>
                      </a:lnTo>
                      <a:lnTo>
                        <a:pt x="193" y="321"/>
                      </a:lnTo>
                      <a:lnTo>
                        <a:pt x="194" y="329"/>
                      </a:lnTo>
                      <a:lnTo>
                        <a:pt x="196" y="335"/>
                      </a:lnTo>
                      <a:lnTo>
                        <a:pt x="197" y="342"/>
                      </a:lnTo>
                      <a:lnTo>
                        <a:pt x="199" y="349"/>
                      </a:lnTo>
                      <a:lnTo>
                        <a:pt x="200" y="356"/>
                      </a:lnTo>
                      <a:lnTo>
                        <a:pt x="202" y="363"/>
                      </a:lnTo>
                      <a:lnTo>
                        <a:pt x="203" y="370"/>
                      </a:lnTo>
                      <a:lnTo>
                        <a:pt x="204" y="377"/>
                      </a:lnTo>
                      <a:lnTo>
                        <a:pt x="206" y="384"/>
                      </a:lnTo>
                      <a:lnTo>
                        <a:pt x="207" y="390"/>
                      </a:lnTo>
                      <a:lnTo>
                        <a:pt x="208" y="398"/>
                      </a:lnTo>
                      <a:lnTo>
                        <a:pt x="209" y="405"/>
                      </a:lnTo>
                      <a:lnTo>
                        <a:pt x="210" y="411"/>
                      </a:lnTo>
                      <a:lnTo>
                        <a:pt x="211" y="418"/>
                      </a:lnTo>
                      <a:lnTo>
                        <a:pt x="212" y="425"/>
                      </a:lnTo>
                      <a:lnTo>
                        <a:pt x="213" y="432"/>
                      </a:lnTo>
                      <a:lnTo>
                        <a:pt x="214" y="438"/>
                      </a:lnTo>
                      <a:lnTo>
                        <a:pt x="214" y="445"/>
                      </a:lnTo>
                      <a:lnTo>
                        <a:pt x="215" y="452"/>
                      </a:lnTo>
                      <a:lnTo>
                        <a:pt x="216" y="458"/>
                      </a:lnTo>
                      <a:lnTo>
                        <a:pt x="216" y="465"/>
                      </a:lnTo>
                      <a:lnTo>
                        <a:pt x="217" y="472"/>
                      </a:lnTo>
                      <a:lnTo>
                        <a:pt x="218" y="478"/>
                      </a:lnTo>
                      <a:lnTo>
                        <a:pt x="219" y="485"/>
                      </a:lnTo>
                      <a:lnTo>
                        <a:pt x="219" y="491"/>
                      </a:lnTo>
                      <a:lnTo>
                        <a:pt x="219" y="498"/>
                      </a:lnTo>
                      <a:lnTo>
                        <a:pt x="220" y="504"/>
                      </a:lnTo>
                      <a:lnTo>
                        <a:pt x="220" y="511"/>
                      </a:lnTo>
                      <a:lnTo>
                        <a:pt x="220" y="517"/>
                      </a:lnTo>
                      <a:lnTo>
                        <a:pt x="221" y="524"/>
                      </a:lnTo>
                      <a:lnTo>
                        <a:pt x="221" y="530"/>
                      </a:lnTo>
                      <a:lnTo>
                        <a:pt x="221" y="537"/>
                      </a:lnTo>
                      <a:lnTo>
                        <a:pt x="221" y="543"/>
                      </a:lnTo>
                      <a:lnTo>
                        <a:pt x="221" y="550"/>
                      </a:lnTo>
                      <a:lnTo>
                        <a:pt x="221" y="556"/>
                      </a:lnTo>
                      <a:lnTo>
                        <a:pt x="221" y="563"/>
                      </a:lnTo>
                      <a:lnTo>
                        <a:pt x="221" y="569"/>
                      </a:lnTo>
                      <a:lnTo>
                        <a:pt x="221" y="575"/>
                      </a:lnTo>
                      <a:lnTo>
                        <a:pt x="221" y="581"/>
                      </a:lnTo>
                      <a:lnTo>
                        <a:pt x="221" y="588"/>
                      </a:lnTo>
                      <a:lnTo>
                        <a:pt x="221" y="594"/>
                      </a:lnTo>
                      <a:lnTo>
                        <a:pt x="221" y="600"/>
                      </a:lnTo>
                      <a:lnTo>
                        <a:pt x="220" y="606"/>
                      </a:lnTo>
                      <a:lnTo>
                        <a:pt x="220" y="613"/>
                      </a:lnTo>
                      <a:lnTo>
                        <a:pt x="220" y="619"/>
                      </a:lnTo>
                      <a:lnTo>
                        <a:pt x="220" y="625"/>
                      </a:lnTo>
                      <a:lnTo>
                        <a:pt x="219" y="631"/>
                      </a:lnTo>
                      <a:lnTo>
                        <a:pt x="219" y="637"/>
                      </a:lnTo>
                      <a:lnTo>
                        <a:pt x="218" y="643"/>
                      </a:lnTo>
                      <a:lnTo>
                        <a:pt x="217" y="650"/>
                      </a:lnTo>
                      <a:lnTo>
                        <a:pt x="217" y="655"/>
                      </a:lnTo>
                      <a:lnTo>
                        <a:pt x="216" y="661"/>
                      </a:lnTo>
                      <a:lnTo>
                        <a:pt x="216" y="667"/>
                      </a:lnTo>
                      <a:lnTo>
                        <a:pt x="215" y="673"/>
                      </a:lnTo>
                      <a:lnTo>
                        <a:pt x="215" y="679"/>
                      </a:lnTo>
                      <a:lnTo>
                        <a:pt x="214" y="685"/>
                      </a:lnTo>
                      <a:lnTo>
                        <a:pt x="213" y="691"/>
                      </a:lnTo>
                      <a:lnTo>
                        <a:pt x="212" y="697"/>
                      </a:lnTo>
                      <a:lnTo>
                        <a:pt x="212" y="703"/>
                      </a:lnTo>
                      <a:lnTo>
                        <a:pt x="211" y="709"/>
                      </a:lnTo>
                      <a:lnTo>
                        <a:pt x="210" y="715"/>
                      </a:lnTo>
                      <a:lnTo>
                        <a:pt x="209" y="720"/>
                      </a:lnTo>
                      <a:lnTo>
                        <a:pt x="208" y="726"/>
                      </a:lnTo>
                      <a:lnTo>
                        <a:pt x="207" y="732"/>
                      </a:lnTo>
                      <a:lnTo>
                        <a:pt x="206" y="737"/>
                      </a:lnTo>
                      <a:lnTo>
                        <a:pt x="205" y="743"/>
                      </a:lnTo>
                      <a:lnTo>
                        <a:pt x="204" y="749"/>
                      </a:lnTo>
                      <a:lnTo>
                        <a:pt x="203" y="755"/>
                      </a:lnTo>
                      <a:lnTo>
                        <a:pt x="202" y="760"/>
                      </a:lnTo>
                      <a:lnTo>
                        <a:pt x="201" y="765"/>
                      </a:lnTo>
                      <a:lnTo>
                        <a:pt x="200" y="771"/>
                      </a:lnTo>
                      <a:lnTo>
                        <a:pt x="199" y="776"/>
                      </a:lnTo>
                      <a:lnTo>
                        <a:pt x="198" y="782"/>
                      </a:lnTo>
                      <a:lnTo>
                        <a:pt x="197" y="787"/>
                      </a:lnTo>
                      <a:lnTo>
                        <a:pt x="195" y="793"/>
                      </a:lnTo>
                      <a:lnTo>
                        <a:pt x="194" y="798"/>
                      </a:lnTo>
                      <a:lnTo>
                        <a:pt x="193" y="804"/>
                      </a:lnTo>
                      <a:lnTo>
                        <a:pt x="192" y="809"/>
                      </a:lnTo>
                      <a:lnTo>
                        <a:pt x="191" y="814"/>
                      </a:lnTo>
                      <a:lnTo>
                        <a:pt x="189" y="820"/>
                      </a:lnTo>
                      <a:lnTo>
                        <a:pt x="188" y="825"/>
                      </a:lnTo>
                      <a:lnTo>
                        <a:pt x="187" y="830"/>
                      </a:lnTo>
                      <a:lnTo>
                        <a:pt x="185" y="835"/>
                      </a:lnTo>
                      <a:lnTo>
                        <a:pt x="183" y="840"/>
                      </a:lnTo>
                      <a:lnTo>
                        <a:pt x="182" y="846"/>
                      </a:lnTo>
                      <a:lnTo>
                        <a:pt x="181" y="851"/>
                      </a:lnTo>
                      <a:lnTo>
                        <a:pt x="179" y="856"/>
                      </a:lnTo>
                      <a:lnTo>
                        <a:pt x="178" y="861"/>
                      </a:lnTo>
                      <a:lnTo>
                        <a:pt x="176" y="866"/>
                      </a:lnTo>
                      <a:lnTo>
                        <a:pt x="175" y="871"/>
                      </a:lnTo>
                      <a:lnTo>
                        <a:pt x="174" y="876"/>
                      </a:lnTo>
                      <a:lnTo>
                        <a:pt x="172" y="881"/>
                      </a:lnTo>
                      <a:lnTo>
                        <a:pt x="170" y="886"/>
                      </a:lnTo>
                      <a:lnTo>
                        <a:pt x="169" y="891"/>
                      </a:lnTo>
                      <a:lnTo>
                        <a:pt x="167" y="896"/>
                      </a:lnTo>
                      <a:lnTo>
                        <a:pt x="165" y="901"/>
                      </a:lnTo>
                      <a:lnTo>
                        <a:pt x="164" y="905"/>
                      </a:lnTo>
                      <a:lnTo>
                        <a:pt x="162" y="910"/>
                      </a:lnTo>
                      <a:lnTo>
                        <a:pt x="161" y="915"/>
                      </a:lnTo>
                      <a:lnTo>
                        <a:pt x="159" y="920"/>
                      </a:lnTo>
                      <a:lnTo>
                        <a:pt x="158" y="925"/>
                      </a:lnTo>
                      <a:lnTo>
                        <a:pt x="156" y="929"/>
                      </a:lnTo>
                      <a:lnTo>
                        <a:pt x="154" y="934"/>
                      </a:lnTo>
                      <a:lnTo>
                        <a:pt x="153" y="938"/>
                      </a:lnTo>
                      <a:lnTo>
                        <a:pt x="150" y="943"/>
                      </a:lnTo>
                      <a:lnTo>
                        <a:pt x="149" y="948"/>
                      </a:lnTo>
                      <a:lnTo>
                        <a:pt x="147" y="952"/>
                      </a:lnTo>
                      <a:lnTo>
                        <a:pt x="146" y="956"/>
                      </a:lnTo>
                      <a:lnTo>
                        <a:pt x="144" y="961"/>
                      </a:lnTo>
                      <a:lnTo>
                        <a:pt x="142" y="965"/>
                      </a:lnTo>
                      <a:lnTo>
                        <a:pt x="140" y="969"/>
                      </a:lnTo>
                      <a:lnTo>
                        <a:pt x="139" y="974"/>
                      </a:lnTo>
                      <a:lnTo>
                        <a:pt x="137" y="978"/>
                      </a:lnTo>
                      <a:lnTo>
                        <a:pt x="135" y="982"/>
                      </a:lnTo>
                      <a:lnTo>
                        <a:pt x="133" y="987"/>
                      </a:lnTo>
                      <a:lnTo>
                        <a:pt x="131" y="991"/>
                      </a:lnTo>
                      <a:lnTo>
                        <a:pt x="130" y="995"/>
                      </a:lnTo>
                      <a:lnTo>
                        <a:pt x="128" y="1000"/>
                      </a:lnTo>
                      <a:lnTo>
                        <a:pt x="126" y="1004"/>
                      </a:lnTo>
                      <a:lnTo>
                        <a:pt x="124" y="1008"/>
                      </a:lnTo>
                      <a:lnTo>
                        <a:pt x="123" y="1012"/>
                      </a:lnTo>
                      <a:lnTo>
                        <a:pt x="121" y="1016"/>
                      </a:lnTo>
                      <a:lnTo>
                        <a:pt x="119" y="1020"/>
                      </a:lnTo>
                      <a:lnTo>
                        <a:pt x="117" y="1023"/>
                      </a:lnTo>
                      <a:lnTo>
                        <a:pt x="115" y="1028"/>
                      </a:lnTo>
                      <a:lnTo>
                        <a:pt x="113" y="1031"/>
                      </a:lnTo>
                      <a:lnTo>
                        <a:pt x="112" y="1035"/>
                      </a:lnTo>
                      <a:lnTo>
                        <a:pt x="110" y="1039"/>
                      </a:lnTo>
                      <a:lnTo>
                        <a:pt x="108" y="1043"/>
                      </a:lnTo>
                      <a:lnTo>
                        <a:pt x="106" y="1046"/>
                      </a:lnTo>
                      <a:lnTo>
                        <a:pt x="105" y="1050"/>
                      </a:lnTo>
                      <a:lnTo>
                        <a:pt x="103" y="1054"/>
                      </a:lnTo>
                      <a:lnTo>
                        <a:pt x="101" y="1057"/>
                      </a:lnTo>
                      <a:lnTo>
                        <a:pt x="99" y="1061"/>
                      </a:lnTo>
                      <a:lnTo>
                        <a:pt x="97" y="1065"/>
                      </a:lnTo>
                      <a:lnTo>
                        <a:pt x="95" y="1068"/>
                      </a:lnTo>
                      <a:lnTo>
                        <a:pt x="94" y="1072"/>
                      </a:lnTo>
                      <a:lnTo>
                        <a:pt x="92" y="1075"/>
                      </a:lnTo>
                      <a:lnTo>
                        <a:pt x="90" y="1079"/>
                      </a:lnTo>
                      <a:lnTo>
                        <a:pt x="89" y="1082"/>
                      </a:lnTo>
                      <a:lnTo>
                        <a:pt x="87" y="1085"/>
                      </a:lnTo>
                      <a:lnTo>
                        <a:pt x="85" y="1088"/>
                      </a:lnTo>
                      <a:lnTo>
                        <a:pt x="83" y="1092"/>
                      </a:lnTo>
                      <a:lnTo>
                        <a:pt x="81" y="1095"/>
                      </a:lnTo>
                      <a:lnTo>
                        <a:pt x="79" y="1098"/>
                      </a:lnTo>
                      <a:lnTo>
                        <a:pt x="78" y="1101"/>
                      </a:lnTo>
                      <a:lnTo>
                        <a:pt x="76" y="1105"/>
                      </a:lnTo>
                      <a:lnTo>
                        <a:pt x="74" y="1108"/>
                      </a:lnTo>
                      <a:lnTo>
                        <a:pt x="73" y="1111"/>
                      </a:lnTo>
                      <a:lnTo>
                        <a:pt x="71" y="1114"/>
                      </a:lnTo>
                      <a:lnTo>
                        <a:pt x="69" y="1117"/>
                      </a:lnTo>
                      <a:lnTo>
                        <a:pt x="68" y="1120"/>
                      </a:lnTo>
                      <a:lnTo>
                        <a:pt x="66" y="1123"/>
                      </a:lnTo>
                      <a:lnTo>
                        <a:pt x="64" y="1125"/>
                      </a:lnTo>
                      <a:lnTo>
                        <a:pt x="62" y="1128"/>
                      </a:lnTo>
                      <a:lnTo>
                        <a:pt x="61" y="1131"/>
                      </a:lnTo>
                      <a:lnTo>
                        <a:pt x="59" y="1134"/>
                      </a:lnTo>
                      <a:lnTo>
                        <a:pt x="58" y="1136"/>
                      </a:lnTo>
                      <a:lnTo>
                        <a:pt x="56" y="1139"/>
                      </a:lnTo>
                      <a:lnTo>
                        <a:pt x="55" y="1142"/>
                      </a:lnTo>
                      <a:lnTo>
                        <a:pt x="53" y="1144"/>
                      </a:lnTo>
                      <a:lnTo>
                        <a:pt x="52" y="1147"/>
                      </a:lnTo>
                      <a:lnTo>
                        <a:pt x="50" y="1149"/>
                      </a:lnTo>
                      <a:lnTo>
                        <a:pt x="48" y="1152"/>
                      </a:lnTo>
                      <a:lnTo>
                        <a:pt x="47" y="1154"/>
                      </a:lnTo>
                      <a:lnTo>
                        <a:pt x="45" y="1157"/>
                      </a:lnTo>
                      <a:lnTo>
                        <a:pt x="44" y="1159"/>
                      </a:lnTo>
                      <a:lnTo>
                        <a:pt x="42" y="1161"/>
                      </a:lnTo>
                      <a:lnTo>
                        <a:pt x="41" y="1163"/>
                      </a:lnTo>
                      <a:lnTo>
                        <a:pt x="40" y="1165"/>
                      </a:lnTo>
                      <a:lnTo>
                        <a:pt x="38" y="1168"/>
                      </a:lnTo>
                      <a:lnTo>
                        <a:pt x="37" y="1170"/>
                      </a:lnTo>
                      <a:lnTo>
                        <a:pt x="36" y="1172"/>
                      </a:lnTo>
                      <a:lnTo>
                        <a:pt x="34" y="1174"/>
                      </a:lnTo>
                      <a:lnTo>
                        <a:pt x="32" y="1176"/>
                      </a:lnTo>
                      <a:lnTo>
                        <a:pt x="31" y="1178"/>
                      </a:lnTo>
                      <a:lnTo>
                        <a:pt x="30" y="1180"/>
                      </a:lnTo>
                      <a:lnTo>
                        <a:pt x="29" y="1182"/>
                      </a:lnTo>
                      <a:lnTo>
                        <a:pt x="27" y="1184"/>
                      </a:lnTo>
                      <a:lnTo>
                        <a:pt x="26" y="1186"/>
                      </a:lnTo>
                      <a:lnTo>
                        <a:pt x="25" y="1187"/>
                      </a:lnTo>
                      <a:lnTo>
                        <a:pt x="24" y="1189"/>
                      </a:lnTo>
                      <a:lnTo>
                        <a:pt x="23" y="1190"/>
                      </a:lnTo>
                      <a:lnTo>
                        <a:pt x="22" y="1193"/>
                      </a:lnTo>
                      <a:lnTo>
                        <a:pt x="21" y="1194"/>
                      </a:lnTo>
                      <a:lnTo>
                        <a:pt x="20" y="1196"/>
                      </a:lnTo>
                      <a:lnTo>
                        <a:pt x="19" y="1197"/>
                      </a:lnTo>
                      <a:lnTo>
                        <a:pt x="18" y="1198"/>
                      </a:lnTo>
                      <a:lnTo>
                        <a:pt x="16" y="1200"/>
                      </a:lnTo>
                      <a:lnTo>
                        <a:pt x="15" y="1201"/>
                      </a:lnTo>
                      <a:lnTo>
                        <a:pt x="14" y="1202"/>
                      </a:lnTo>
                      <a:lnTo>
                        <a:pt x="13" y="1204"/>
                      </a:lnTo>
                      <a:lnTo>
                        <a:pt x="12" y="1205"/>
                      </a:lnTo>
                      <a:lnTo>
                        <a:pt x="12" y="1206"/>
                      </a:lnTo>
                      <a:lnTo>
                        <a:pt x="11" y="1207"/>
                      </a:lnTo>
                      <a:lnTo>
                        <a:pt x="10" y="1208"/>
                      </a:lnTo>
                      <a:lnTo>
                        <a:pt x="9" y="1210"/>
                      </a:lnTo>
                      <a:lnTo>
                        <a:pt x="9" y="1211"/>
                      </a:lnTo>
                      <a:lnTo>
                        <a:pt x="8" y="1211"/>
                      </a:lnTo>
                      <a:lnTo>
                        <a:pt x="7" y="1212"/>
                      </a:lnTo>
                      <a:lnTo>
                        <a:pt x="7" y="1213"/>
                      </a:lnTo>
                      <a:lnTo>
                        <a:pt x="6" y="1214"/>
                      </a:lnTo>
                      <a:lnTo>
                        <a:pt x="5" y="1215"/>
                      </a:lnTo>
                      <a:lnTo>
                        <a:pt x="5" y="1215"/>
                      </a:lnTo>
                      <a:lnTo>
                        <a:pt x="4" y="1216"/>
                      </a:lnTo>
                      <a:lnTo>
                        <a:pt x="4" y="1217"/>
                      </a:lnTo>
                      <a:lnTo>
                        <a:pt x="3" y="1217"/>
                      </a:lnTo>
                      <a:lnTo>
                        <a:pt x="3" y="1218"/>
                      </a:lnTo>
                      <a:lnTo>
                        <a:pt x="3" y="1219"/>
                      </a:lnTo>
                      <a:lnTo>
                        <a:pt x="2" y="1219"/>
                      </a:lnTo>
                      <a:lnTo>
                        <a:pt x="2" y="1220"/>
                      </a:lnTo>
                      <a:lnTo>
                        <a:pt x="2" y="1220"/>
                      </a:lnTo>
                      <a:lnTo>
                        <a:pt x="1" y="1220"/>
                      </a:lnTo>
                      <a:lnTo>
                        <a:pt x="1" y="1220"/>
                      </a:lnTo>
                      <a:lnTo>
                        <a:pt x="0" y="1221"/>
                      </a:lnTo>
                      <a:lnTo>
                        <a:pt x="0" y="1221"/>
                      </a:lnTo>
                      <a:lnTo>
                        <a:pt x="0" y="1221"/>
                      </a:lnTo>
                      <a:lnTo>
                        <a:pt x="0" y="1221"/>
                      </a:lnTo>
                      <a:lnTo>
                        <a:pt x="0" y="1221"/>
                      </a:lnTo>
                      <a:lnTo>
                        <a:pt x="0" y="1221"/>
                      </a:lnTo>
                      <a:lnTo>
                        <a:pt x="214" y="1202"/>
                      </a:lnTo>
                      <a:lnTo>
                        <a:pt x="214" y="1202"/>
                      </a:lnTo>
                      <a:lnTo>
                        <a:pt x="211" y="1194"/>
                      </a:lnTo>
                      <a:lnTo>
                        <a:pt x="208" y="1186"/>
                      </a:lnTo>
                      <a:lnTo>
                        <a:pt x="205" y="1179"/>
                      </a:lnTo>
                      <a:lnTo>
                        <a:pt x="202" y="1173"/>
                      </a:lnTo>
                      <a:lnTo>
                        <a:pt x="198" y="1167"/>
                      </a:lnTo>
                      <a:lnTo>
                        <a:pt x="194" y="1162"/>
                      </a:lnTo>
                      <a:lnTo>
                        <a:pt x="191" y="1157"/>
                      </a:lnTo>
                      <a:lnTo>
                        <a:pt x="187" y="1154"/>
                      </a:lnTo>
                      <a:lnTo>
                        <a:pt x="183" y="1150"/>
                      </a:lnTo>
                      <a:lnTo>
                        <a:pt x="179" y="1147"/>
                      </a:lnTo>
                      <a:lnTo>
                        <a:pt x="176" y="1144"/>
                      </a:lnTo>
                      <a:lnTo>
                        <a:pt x="172" y="1142"/>
                      </a:lnTo>
                      <a:lnTo>
                        <a:pt x="168" y="1141"/>
                      </a:lnTo>
                      <a:lnTo>
                        <a:pt x="164" y="1139"/>
                      </a:lnTo>
                      <a:lnTo>
                        <a:pt x="160" y="1138"/>
                      </a:lnTo>
                      <a:lnTo>
                        <a:pt x="156" y="1138"/>
                      </a:lnTo>
                      <a:lnTo>
                        <a:pt x="153" y="1137"/>
                      </a:lnTo>
                      <a:lnTo>
                        <a:pt x="148" y="1137"/>
                      </a:lnTo>
                      <a:lnTo>
                        <a:pt x="145" y="1138"/>
                      </a:lnTo>
                      <a:lnTo>
                        <a:pt x="141" y="1138"/>
                      </a:lnTo>
                      <a:lnTo>
                        <a:pt x="138" y="1139"/>
                      </a:lnTo>
                      <a:lnTo>
                        <a:pt x="134" y="1141"/>
                      </a:lnTo>
                      <a:lnTo>
                        <a:pt x="130" y="1142"/>
                      </a:lnTo>
                      <a:lnTo>
                        <a:pt x="127" y="1143"/>
                      </a:lnTo>
                      <a:lnTo>
                        <a:pt x="124" y="1144"/>
                      </a:lnTo>
                      <a:lnTo>
                        <a:pt x="121" y="1146"/>
                      </a:lnTo>
                      <a:lnTo>
                        <a:pt x="117" y="1147"/>
                      </a:lnTo>
                      <a:lnTo>
                        <a:pt x="115" y="1149"/>
                      </a:lnTo>
                      <a:lnTo>
                        <a:pt x="112" y="1151"/>
                      </a:lnTo>
                      <a:lnTo>
                        <a:pt x="110" y="1152"/>
                      </a:lnTo>
                      <a:lnTo>
                        <a:pt x="107" y="1154"/>
                      </a:lnTo>
                      <a:lnTo>
                        <a:pt x="105" y="1156"/>
                      </a:lnTo>
                      <a:lnTo>
                        <a:pt x="103" y="1158"/>
                      </a:lnTo>
                      <a:lnTo>
                        <a:pt x="101" y="1159"/>
                      </a:lnTo>
                      <a:lnTo>
                        <a:pt x="99" y="1160"/>
                      </a:lnTo>
                      <a:lnTo>
                        <a:pt x="98" y="1161"/>
                      </a:lnTo>
                      <a:lnTo>
                        <a:pt x="97" y="1162"/>
                      </a:lnTo>
                      <a:lnTo>
                        <a:pt x="96" y="1163"/>
                      </a:lnTo>
                      <a:lnTo>
                        <a:pt x="95" y="1164"/>
                      </a:lnTo>
                      <a:lnTo>
                        <a:pt x="95" y="1164"/>
                      </a:lnTo>
                      <a:lnTo>
                        <a:pt x="95" y="1164"/>
                      </a:lnTo>
                      <a:lnTo>
                        <a:pt x="95" y="1164"/>
                      </a:lnTo>
                      <a:lnTo>
                        <a:pt x="99" y="1157"/>
                      </a:lnTo>
                      <a:lnTo>
                        <a:pt x="104" y="1149"/>
                      </a:lnTo>
                      <a:lnTo>
                        <a:pt x="108" y="1142"/>
                      </a:lnTo>
                      <a:lnTo>
                        <a:pt x="112" y="1134"/>
                      </a:lnTo>
                      <a:lnTo>
                        <a:pt x="116" y="1127"/>
                      </a:lnTo>
                      <a:lnTo>
                        <a:pt x="121" y="1119"/>
                      </a:lnTo>
                      <a:lnTo>
                        <a:pt x="125" y="1112"/>
                      </a:lnTo>
                      <a:lnTo>
                        <a:pt x="129" y="1104"/>
                      </a:lnTo>
                      <a:lnTo>
                        <a:pt x="133" y="1097"/>
                      </a:lnTo>
                      <a:lnTo>
                        <a:pt x="137" y="1089"/>
                      </a:lnTo>
                      <a:lnTo>
                        <a:pt x="141" y="1082"/>
                      </a:lnTo>
                      <a:lnTo>
                        <a:pt x="144" y="1074"/>
                      </a:lnTo>
                      <a:lnTo>
                        <a:pt x="148" y="1067"/>
                      </a:lnTo>
                      <a:lnTo>
                        <a:pt x="152" y="1059"/>
                      </a:lnTo>
                      <a:lnTo>
                        <a:pt x="155" y="1052"/>
                      </a:lnTo>
                      <a:lnTo>
                        <a:pt x="159" y="1044"/>
                      </a:lnTo>
                      <a:lnTo>
                        <a:pt x="162" y="1037"/>
                      </a:lnTo>
                      <a:lnTo>
                        <a:pt x="165" y="1029"/>
                      </a:lnTo>
                      <a:lnTo>
                        <a:pt x="169" y="1022"/>
                      </a:lnTo>
                      <a:lnTo>
                        <a:pt x="172" y="1015"/>
                      </a:lnTo>
                      <a:lnTo>
                        <a:pt x="175" y="1007"/>
                      </a:lnTo>
                      <a:lnTo>
                        <a:pt x="178" y="1000"/>
                      </a:lnTo>
                      <a:lnTo>
                        <a:pt x="181" y="993"/>
                      </a:lnTo>
                      <a:lnTo>
                        <a:pt x="183" y="986"/>
                      </a:lnTo>
                      <a:lnTo>
                        <a:pt x="187" y="978"/>
                      </a:lnTo>
                      <a:lnTo>
                        <a:pt x="189" y="970"/>
                      </a:lnTo>
                      <a:lnTo>
                        <a:pt x="192" y="963"/>
                      </a:lnTo>
                      <a:lnTo>
                        <a:pt x="195" y="956"/>
                      </a:lnTo>
                      <a:lnTo>
                        <a:pt x="197" y="949"/>
                      </a:lnTo>
                      <a:lnTo>
                        <a:pt x="199" y="941"/>
                      </a:lnTo>
                      <a:lnTo>
                        <a:pt x="202" y="935"/>
                      </a:lnTo>
                      <a:lnTo>
                        <a:pt x="205" y="927"/>
                      </a:lnTo>
                      <a:lnTo>
                        <a:pt x="207" y="920"/>
                      </a:lnTo>
                      <a:lnTo>
                        <a:pt x="209" y="913"/>
                      </a:lnTo>
                      <a:lnTo>
                        <a:pt x="211" y="905"/>
                      </a:lnTo>
                      <a:lnTo>
                        <a:pt x="213" y="899"/>
                      </a:lnTo>
                      <a:lnTo>
                        <a:pt x="215" y="891"/>
                      </a:lnTo>
                      <a:lnTo>
                        <a:pt x="217" y="884"/>
                      </a:lnTo>
                      <a:lnTo>
                        <a:pt x="220" y="877"/>
                      </a:lnTo>
                      <a:lnTo>
                        <a:pt x="222" y="870"/>
                      </a:lnTo>
                      <a:lnTo>
                        <a:pt x="223" y="863"/>
                      </a:lnTo>
                      <a:lnTo>
                        <a:pt x="225" y="855"/>
                      </a:lnTo>
                      <a:lnTo>
                        <a:pt x="227" y="849"/>
                      </a:lnTo>
                      <a:lnTo>
                        <a:pt x="228" y="842"/>
                      </a:lnTo>
                      <a:lnTo>
                        <a:pt x="230" y="835"/>
                      </a:lnTo>
                      <a:lnTo>
                        <a:pt x="232" y="828"/>
                      </a:lnTo>
                      <a:lnTo>
                        <a:pt x="233" y="821"/>
                      </a:lnTo>
                      <a:lnTo>
                        <a:pt x="235" y="814"/>
                      </a:lnTo>
                      <a:lnTo>
                        <a:pt x="236" y="807"/>
                      </a:lnTo>
                      <a:lnTo>
                        <a:pt x="237" y="800"/>
                      </a:lnTo>
                      <a:lnTo>
                        <a:pt x="239" y="793"/>
                      </a:lnTo>
                      <a:lnTo>
                        <a:pt x="240" y="786"/>
                      </a:lnTo>
                      <a:lnTo>
                        <a:pt x="241" y="779"/>
                      </a:lnTo>
                      <a:lnTo>
                        <a:pt x="242" y="772"/>
                      </a:lnTo>
                      <a:lnTo>
                        <a:pt x="243" y="765"/>
                      </a:lnTo>
                      <a:lnTo>
                        <a:pt x="244" y="759"/>
                      </a:lnTo>
                      <a:lnTo>
                        <a:pt x="245" y="752"/>
                      </a:lnTo>
                      <a:lnTo>
                        <a:pt x="246" y="745"/>
                      </a:lnTo>
                      <a:lnTo>
                        <a:pt x="247" y="738"/>
                      </a:lnTo>
                      <a:lnTo>
                        <a:pt x="248" y="732"/>
                      </a:lnTo>
                      <a:lnTo>
                        <a:pt x="249" y="725"/>
                      </a:lnTo>
                      <a:lnTo>
                        <a:pt x="249" y="718"/>
                      </a:lnTo>
                      <a:lnTo>
                        <a:pt x="250" y="711"/>
                      </a:lnTo>
                      <a:lnTo>
                        <a:pt x="251" y="705"/>
                      </a:lnTo>
                      <a:lnTo>
                        <a:pt x="252" y="698"/>
                      </a:lnTo>
                      <a:lnTo>
                        <a:pt x="252" y="692"/>
                      </a:lnTo>
                      <a:lnTo>
                        <a:pt x="253" y="685"/>
                      </a:lnTo>
                      <a:lnTo>
                        <a:pt x="253" y="678"/>
                      </a:lnTo>
                      <a:lnTo>
                        <a:pt x="253" y="672"/>
                      </a:lnTo>
                      <a:lnTo>
                        <a:pt x="254" y="665"/>
                      </a:lnTo>
                      <a:lnTo>
                        <a:pt x="254" y="659"/>
                      </a:lnTo>
                      <a:lnTo>
                        <a:pt x="254" y="652"/>
                      </a:lnTo>
                      <a:lnTo>
                        <a:pt x="255" y="646"/>
                      </a:lnTo>
                      <a:lnTo>
                        <a:pt x="255" y="639"/>
                      </a:lnTo>
                      <a:lnTo>
                        <a:pt x="255" y="633"/>
                      </a:lnTo>
                      <a:lnTo>
                        <a:pt x="255" y="627"/>
                      </a:lnTo>
                      <a:lnTo>
                        <a:pt x="255" y="620"/>
                      </a:lnTo>
                      <a:lnTo>
                        <a:pt x="255" y="614"/>
                      </a:lnTo>
                      <a:lnTo>
                        <a:pt x="255" y="607"/>
                      </a:lnTo>
                      <a:lnTo>
                        <a:pt x="255" y="601"/>
                      </a:lnTo>
                      <a:lnTo>
                        <a:pt x="255" y="595"/>
                      </a:lnTo>
                      <a:lnTo>
                        <a:pt x="255" y="589"/>
                      </a:lnTo>
                      <a:lnTo>
                        <a:pt x="255" y="582"/>
                      </a:lnTo>
                      <a:lnTo>
                        <a:pt x="254" y="576"/>
                      </a:lnTo>
                      <a:lnTo>
                        <a:pt x="254" y="570"/>
                      </a:lnTo>
                      <a:lnTo>
                        <a:pt x="254" y="564"/>
                      </a:lnTo>
                      <a:lnTo>
                        <a:pt x="253" y="557"/>
                      </a:lnTo>
                      <a:lnTo>
                        <a:pt x="253" y="551"/>
                      </a:lnTo>
                      <a:lnTo>
                        <a:pt x="253" y="545"/>
                      </a:lnTo>
                      <a:lnTo>
                        <a:pt x="252" y="539"/>
                      </a:lnTo>
                      <a:lnTo>
                        <a:pt x="252" y="533"/>
                      </a:lnTo>
                      <a:lnTo>
                        <a:pt x="251" y="527"/>
                      </a:lnTo>
                      <a:lnTo>
                        <a:pt x="250" y="521"/>
                      </a:lnTo>
                      <a:lnTo>
                        <a:pt x="250" y="515"/>
                      </a:lnTo>
                      <a:lnTo>
                        <a:pt x="249" y="509"/>
                      </a:lnTo>
                      <a:lnTo>
                        <a:pt x="249" y="503"/>
                      </a:lnTo>
                      <a:lnTo>
                        <a:pt x="248" y="497"/>
                      </a:lnTo>
                      <a:lnTo>
                        <a:pt x="247" y="491"/>
                      </a:lnTo>
                      <a:lnTo>
                        <a:pt x="247" y="486"/>
                      </a:lnTo>
                      <a:lnTo>
                        <a:pt x="246" y="480"/>
                      </a:lnTo>
                      <a:lnTo>
                        <a:pt x="245" y="474"/>
                      </a:lnTo>
                      <a:lnTo>
                        <a:pt x="244" y="469"/>
                      </a:lnTo>
                      <a:lnTo>
                        <a:pt x="244" y="462"/>
                      </a:lnTo>
                      <a:lnTo>
                        <a:pt x="243" y="457"/>
                      </a:lnTo>
                      <a:lnTo>
                        <a:pt x="242" y="451"/>
                      </a:lnTo>
                      <a:lnTo>
                        <a:pt x="241" y="446"/>
                      </a:lnTo>
                      <a:lnTo>
                        <a:pt x="240" y="440"/>
                      </a:lnTo>
                      <a:lnTo>
                        <a:pt x="239" y="434"/>
                      </a:lnTo>
                      <a:lnTo>
                        <a:pt x="238" y="428"/>
                      </a:lnTo>
                      <a:lnTo>
                        <a:pt x="237" y="423"/>
                      </a:lnTo>
                      <a:lnTo>
                        <a:pt x="236" y="418"/>
                      </a:lnTo>
                      <a:lnTo>
                        <a:pt x="235" y="412"/>
                      </a:lnTo>
                      <a:lnTo>
                        <a:pt x="233" y="407"/>
                      </a:lnTo>
                      <a:lnTo>
                        <a:pt x="232" y="401"/>
                      </a:lnTo>
                      <a:lnTo>
                        <a:pt x="231" y="396"/>
                      </a:lnTo>
                      <a:lnTo>
                        <a:pt x="230" y="390"/>
                      </a:lnTo>
                      <a:lnTo>
                        <a:pt x="229" y="385"/>
                      </a:lnTo>
                      <a:lnTo>
                        <a:pt x="228" y="380"/>
                      </a:lnTo>
                      <a:lnTo>
                        <a:pt x="226" y="374"/>
                      </a:lnTo>
                      <a:lnTo>
                        <a:pt x="225" y="369"/>
                      </a:lnTo>
                      <a:lnTo>
                        <a:pt x="224" y="364"/>
                      </a:lnTo>
                      <a:lnTo>
                        <a:pt x="223" y="359"/>
                      </a:lnTo>
                      <a:lnTo>
                        <a:pt x="221" y="354"/>
                      </a:lnTo>
                      <a:lnTo>
                        <a:pt x="220" y="348"/>
                      </a:lnTo>
                      <a:lnTo>
                        <a:pt x="219" y="343"/>
                      </a:lnTo>
                      <a:lnTo>
                        <a:pt x="217" y="338"/>
                      </a:lnTo>
                      <a:lnTo>
                        <a:pt x="216" y="333"/>
                      </a:lnTo>
                      <a:lnTo>
                        <a:pt x="214" y="328"/>
                      </a:lnTo>
                      <a:lnTo>
                        <a:pt x="213" y="323"/>
                      </a:lnTo>
                      <a:lnTo>
                        <a:pt x="211" y="318"/>
                      </a:lnTo>
                      <a:lnTo>
                        <a:pt x="210" y="313"/>
                      </a:lnTo>
                      <a:lnTo>
                        <a:pt x="209" y="308"/>
                      </a:lnTo>
                      <a:lnTo>
                        <a:pt x="207" y="304"/>
                      </a:lnTo>
                      <a:lnTo>
                        <a:pt x="206" y="298"/>
                      </a:lnTo>
                      <a:lnTo>
                        <a:pt x="204" y="294"/>
                      </a:lnTo>
                      <a:lnTo>
                        <a:pt x="203" y="289"/>
                      </a:lnTo>
                      <a:lnTo>
                        <a:pt x="201" y="284"/>
                      </a:lnTo>
                      <a:lnTo>
                        <a:pt x="199" y="280"/>
                      </a:lnTo>
                      <a:lnTo>
                        <a:pt x="198" y="275"/>
                      </a:lnTo>
                      <a:lnTo>
                        <a:pt x="196" y="270"/>
                      </a:lnTo>
                      <a:lnTo>
                        <a:pt x="195" y="266"/>
                      </a:lnTo>
                      <a:lnTo>
                        <a:pt x="193" y="261"/>
                      </a:lnTo>
                      <a:lnTo>
                        <a:pt x="191" y="256"/>
                      </a:lnTo>
                      <a:lnTo>
                        <a:pt x="190" y="252"/>
                      </a:lnTo>
                      <a:lnTo>
                        <a:pt x="188" y="247"/>
                      </a:lnTo>
                      <a:lnTo>
                        <a:pt x="187" y="243"/>
                      </a:lnTo>
                      <a:lnTo>
                        <a:pt x="185" y="239"/>
                      </a:lnTo>
                      <a:lnTo>
                        <a:pt x="183" y="234"/>
                      </a:lnTo>
                      <a:lnTo>
                        <a:pt x="181" y="230"/>
                      </a:lnTo>
                      <a:lnTo>
                        <a:pt x="180" y="226"/>
                      </a:lnTo>
                      <a:lnTo>
                        <a:pt x="178" y="221"/>
                      </a:lnTo>
                      <a:lnTo>
                        <a:pt x="176" y="217"/>
                      </a:lnTo>
                      <a:lnTo>
                        <a:pt x="175" y="213"/>
                      </a:lnTo>
                      <a:lnTo>
                        <a:pt x="173" y="209"/>
                      </a:lnTo>
                      <a:lnTo>
                        <a:pt x="171" y="205"/>
                      </a:lnTo>
                      <a:lnTo>
                        <a:pt x="170" y="201"/>
                      </a:lnTo>
                      <a:lnTo>
                        <a:pt x="168" y="196"/>
                      </a:lnTo>
                      <a:lnTo>
                        <a:pt x="166" y="192"/>
                      </a:lnTo>
                      <a:lnTo>
                        <a:pt x="164" y="189"/>
                      </a:lnTo>
                      <a:lnTo>
                        <a:pt x="163" y="185"/>
                      </a:lnTo>
                      <a:lnTo>
                        <a:pt x="161" y="181"/>
                      </a:lnTo>
                      <a:lnTo>
                        <a:pt x="159" y="177"/>
                      </a:lnTo>
                      <a:lnTo>
                        <a:pt x="158" y="173"/>
                      </a:lnTo>
                      <a:lnTo>
                        <a:pt x="156" y="169"/>
                      </a:lnTo>
                      <a:lnTo>
                        <a:pt x="154" y="165"/>
                      </a:lnTo>
                      <a:lnTo>
                        <a:pt x="152" y="162"/>
                      </a:lnTo>
                      <a:lnTo>
                        <a:pt x="150" y="158"/>
                      </a:lnTo>
                      <a:lnTo>
                        <a:pt x="149" y="154"/>
                      </a:lnTo>
                      <a:lnTo>
                        <a:pt x="147" y="151"/>
                      </a:lnTo>
                      <a:lnTo>
                        <a:pt x="145" y="147"/>
                      </a:lnTo>
                      <a:lnTo>
                        <a:pt x="144" y="144"/>
                      </a:lnTo>
                      <a:lnTo>
                        <a:pt x="142" y="140"/>
                      </a:lnTo>
                      <a:lnTo>
                        <a:pt x="140" y="137"/>
                      </a:lnTo>
                      <a:lnTo>
                        <a:pt x="139" y="133"/>
                      </a:lnTo>
                      <a:lnTo>
                        <a:pt x="137" y="130"/>
                      </a:lnTo>
                      <a:lnTo>
                        <a:pt x="135" y="127"/>
                      </a:lnTo>
                      <a:lnTo>
                        <a:pt x="133" y="123"/>
                      </a:lnTo>
                      <a:lnTo>
                        <a:pt x="132" y="120"/>
                      </a:lnTo>
                      <a:lnTo>
                        <a:pt x="130" y="117"/>
                      </a:lnTo>
                      <a:lnTo>
                        <a:pt x="128" y="114"/>
                      </a:lnTo>
                      <a:lnTo>
                        <a:pt x="127" y="111"/>
                      </a:lnTo>
                      <a:lnTo>
                        <a:pt x="125" y="108"/>
                      </a:lnTo>
                      <a:lnTo>
                        <a:pt x="124" y="104"/>
                      </a:lnTo>
                      <a:lnTo>
                        <a:pt x="122" y="101"/>
                      </a:lnTo>
                      <a:lnTo>
                        <a:pt x="121" y="98"/>
                      </a:lnTo>
                      <a:lnTo>
                        <a:pt x="119" y="96"/>
                      </a:lnTo>
                      <a:lnTo>
                        <a:pt x="117" y="92"/>
                      </a:lnTo>
                      <a:lnTo>
                        <a:pt x="115" y="90"/>
                      </a:lnTo>
                      <a:lnTo>
                        <a:pt x="114" y="87"/>
                      </a:lnTo>
                      <a:lnTo>
                        <a:pt x="112" y="84"/>
                      </a:lnTo>
                      <a:lnTo>
                        <a:pt x="111" y="82"/>
                      </a:lnTo>
                      <a:lnTo>
                        <a:pt x="109" y="78"/>
                      </a:lnTo>
                      <a:lnTo>
                        <a:pt x="108" y="76"/>
                      </a:lnTo>
                      <a:lnTo>
                        <a:pt x="106" y="73"/>
                      </a:lnTo>
                      <a:lnTo>
                        <a:pt x="105" y="71"/>
                      </a:lnTo>
                      <a:lnTo>
                        <a:pt x="103" y="69"/>
                      </a:lnTo>
                      <a:lnTo>
                        <a:pt x="102" y="66"/>
                      </a:lnTo>
                      <a:lnTo>
                        <a:pt x="100" y="63"/>
                      </a:lnTo>
                      <a:lnTo>
                        <a:pt x="99" y="61"/>
                      </a:lnTo>
                      <a:lnTo>
                        <a:pt x="97" y="59"/>
                      </a:lnTo>
                      <a:lnTo>
                        <a:pt x="96" y="56"/>
                      </a:lnTo>
                      <a:lnTo>
                        <a:pt x="95" y="54"/>
                      </a:lnTo>
                      <a:lnTo>
                        <a:pt x="93" y="52"/>
                      </a:lnTo>
                      <a:lnTo>
                        <a:pt x="92" y="50"/>
                      </a:lnTo>
                      <a:lnTo>
                        <a:pt x="91" y="47"/>
                      </a:lnTo>
                      <a:lnTo>
                        <a:pt x="89" y="46"/>
                      </a:lnTo>
                      <a:lnTo>
                        <a:pt x="88" y="44"/>
                      </a:lnTo>
                      <a:lnTo>
                        <a:pt x="87" y="41"/>
                      </a:lnTo>
                      <a:lnTo>
                        <a:pt x="86" y="39"/>
                      </a:lnTo>
                      <a:lnTo>
                        <a:pt x="84" y="38"/>
                      </a:lnTo>
                      <a:lnTo>
                        <a:pt x="83" y="36"/>
                      </a:lnTo>
                      <a:lnTo>
                        <a:pt x="82" y="34"/>
                      </a:lnTo>
                      <a:lnTo>
                        <a:pt x="81" y="32"/>
                      </a:lnTo>
                      <a:lnTo>
                        <a:pt x="79" y="30"/>
                      </a:lnTo>
                      <a:lnTo>
                        <a:pt x="78" y="28"/>
                      </a:lnTo>
                      <a:lnTo>
                        <a:pt x="77" y="27"/>
                      </a:lnTo>
                      <a:lnTo>
                        <a:pt x="76" y="25"/>
                      </a:lnTo>
                      <a:lnTo>
                        <a:pt x="75" y="24"/>
                      </a:lnTo>
                      <a:lnTo>
                        <a:pt x="74" y="22"/>
                      </a:lnTo>
                      <a:lnTo>
                        <a:pt x="73" y="21"/>
                      </a:lnTo>
                      <a:lnTo>
                        <a:pt x="72" y="20"/>
                      </a:lnTo>
                      <a:lnTo>
                        <a:pt x="72" y="18"/>
                      </a:lnTo>
                      <a:lnTo>
                        <a:pt x="71" y="17"/>
                      </a:lnTo>
                      <a:lnTo>
                        <a:pt x="70" y="15"/>
                      </a:lnTo>
                      <a:lnTo>
                        <a:pt x="69" y="14"/>
                      </a:lnTo>
                      <a:lnTo>
                        <a:pt x="68" y="13"/>
                      </a:lnTo>
                      <a:lnTo>
                        <a:pt x="67" y="12"/>
                      </a:lnTo>
                      <a:lnTo>
                        <a:pt x="66" y="11"/>
                      </a:lnTo>
                      <a:lnTo>
                        <a:pt x="65" y="10"/>
                      </a:lnTo>
                      <a:lnTo>
                        <a:pt x="65" y="9"/>
                      </a:lnTo>
                      <a:lnTo>
                        <a:pt x="64" y="8"/>
                      </a:lnTo>
                      <a:lnTo>
                        <a:pt x="64" y="7"/>
                      </a:lnTo>
                      <a:lnTo>
                        <a:pt x="63" y="7"/>
                      </a:lnTo>
                      <a:lnTo>
                        <a:pt x="62" y="6"/>
                      </a:lnTo>
                      <a:lnTo>
                        <a:pt x="62" y="5"/>
                      </a:lnTo>
                      <a:lnTo>
                        <a:pt x="61" y="4"/>
                      </a:lnTo>
                      <a:lnTo>
                        <a:pt x="61" y="4"/>
                      </a:lnTo>
                      <a:lnTo>
                        <a:pt x="61" y="3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1" name="Freeform 160"/>
                <p:cNvSpPr>
                  <a:spLocks/>
                </p:cNvSpPr>
                <p:nvPr/>
              </p:nvSpPr>
              <p:spPr bwMode="auto">
                <a:xfrm>
                  <a:off x="8087" y="2062"/>
                  <a:ext cx="448" cy="807"/>
                </a:xfrm>
                <a:custGeom>
                  <a:avLst/>
                  <a:gdLst>
                    <a:gd name="T0" fmla="*/ 444 w 448"/>
                    <a:gd name="T1" fmla="*/ 26 h 807"/>
                    <a:gd name="T2" fmla="*/ 444 w 448"/>
                    <a:gd name="T3" fmla="*/ 77 h 807"/>
                    <a:gd name="T4" fmla="*/ 442 w 448"/>
                    <a:gd name="T5" fmla="*/ 126 h 807"/>
                    <a:gd name="T6" fmla="*/ 436 w 448"/>
                    <a:gd name="T7" fmla="*/ 174 h 807"/>
                    <a:gd name="T8" fmla="*/ 428 w 448"/>
                    <a:gd name="T9" fmla="*/ 221 h 807"/>
                    <a:gd name="T10" fmla="*/ 419 w 448"/>
                    <a:gd name="T11" fmla="*/ 265 h 807"/>
                    <a:gd name="T12" fmla="*/ 407 w 448"/>
                    <a:gd name="T13" fmla="*/ 308 h 807"/>
                    <a:gd name="T14" fmla="*/ 394 w 448"/>
                    <a:gd name="T15" fmla="*/ 348 h 807"/>
                    <a:gd name="T16" fmla="*/ 379 w 448"/>
                    <a:gd name="T17" fmla="*/ 388 h 807"/>
                    <a:gd name="T18" fmla="*/ 363 w 448"/>
                    <a:gd name="T19" fmla="*/ 425 h 807"/>
                    <a:gd name="T20" fmla="*/ 347 w 448"/>
                    <a:gd name="T21" fmla="*/ 460 h 807"/>
                    <a:gd name="T22" fmla="*/ 329 w 448"/>
                    <a:gd name="T23" fmla="*/ 494 h 807"/>
                    <a:gd name="T24" fmla="*/ 311 w 448"/>
                    <a:gd name="T25" fmla="*/ 525 h 807"/>
                    <a:gd name="T26" fmla="*/ 293 w 448"/>
                    <a:gd name="T27" fmla="*/ 555 h 807"/>
                    <a:gd name="T28" fmla="*/ 275 w 448"/>
                    <a:gd name="T29" fmla="*/ 583 h 807"/>
                    <a:gd name="T30" fmla="*/ 258 w 448"/>
                    <a:gd name="T31" fmla="*/ 608 h 807"/>
                    <a:gd name="T32" fmla="*/ 240 w 448"/>
                    <a:gd name="T33" fmla="*/ 631 h 807"/>
                    <a:gd name="T34" fmla="*/ 224 w 448"/>
                    <a:gd name="T35" fmla="*/ 652 h 807"/>
                    <a:gd name="T36" fmla="*/ 208 w 448"/>
                    <a:gd name="T37" fmla="*/ 671 h 807"/>
                    <a:gd name="T38" fmla="*/ 194 w 448"/>
                    <a:gd name="T39" fmla="*/ 688 h 807"/>
                    <a:gd name="T40" fmla="*/ 180 w 448"/>
                    <a:gd name="T41" fmla="*/ 702 h 807"/>
                    <a:gd name="T42" fmla="*/ 170 w 448"/>
                    <a:gd name="T43" fmla="*/ 714 h 807"/>
                    <a:gd name="T44" fmla="*/ 160 w 448"/>
                    <a:gd name="T45" fmla="*/ 723 h 807"/>
                    <a:gd name="T46" fmla="*/ 153 w 448"/>
                    <a:gd name="T47" fmla="*/ 730 h 807"/>
                    <a:gd name="T48" fmla="*/ 147 w 448"/>
                    <a:gd name="T49" fmla="*/ 735 h 807"/>
                    <a:gd name="T50" fmla="*/ 145 w 448"/>
                    <a:gd name="T51" fmla="*/ 738 h 807"/>
                    <a:gd name="T52" fmla="*/ 122 w 448"/>
                    <a:gd name="T53" fmla="*/ 727 h 807"/>
                    <a:gd name="T54" fmla="*/ 84 w 448"/>
                    <a:gd name="T55" fmla="*/ 719 h 807"/>
                    <a:gd name="T56" fmla="*/ 55 w 448"/>
                    <a:gd name="T57" fmla="*/ 723 h 807"/>
                    <a:gd name="T58" fmla="*/ 33 w 448"/>
                    <a:gd name="T59" fmla="*/ 736 h 807"/>
                    <a:gd name="T60" fmla="*/ 18 w 448"/>
                    <a:gd name="T61" fmla="*/ 755 h 807"/>
                    <a:gd name="T62" fmla="*/ 8 w 448"/>
                    <a:gd name="T63" fmla="*/ 775 h 807"/>
                    <a:gd name="T64" fmla="*/ 3 w 448"/>
                    <a:gd name="T65" fmla="*/ 793 h 807"/>
                    <a:gd name="T66" fmla="*/ 1 w 448"/>
                    <a:gd name="T67" fmla="*/ 804 h 807"/>
                    <a:gd name="T68" fmla="*/ 167 w 448"/>
                    <a:gd name="T69" fmla="*/ 792 h 807"/>
                    <a:gd name="T70" fmla="*/ 196 w 448"/>
                    <a:gd name="T71" fmla="*/ 765 h 807"/>
                    <a:gd name="T72" fmla="*/ 229 w 448"/>
                    <a:gd name="T73" fmla="*/ 731 h 807"/>
                    <a:gd name="T74" fmla="*/ 259 w 448"/>
                    <a:gd name="T75" fmla="*/ 696 h 807"/>
                    <a:gd name="T76" fmla="*/ 286 w 448"/>
                    <a:gd name="T77" fmla="*/ 661 h 807"/>
                    <a:gd name="T78" fmla="*/ 310 w 448"/>
                    <a:gd name="T79" fmla="*/ 624 h 807"/>
                    <a:gd name="T80" fmla="*/ 332 w 448"/>
                    <a:gd name="T81" fmla="*/ 586 h 807"/>
                    <a:gd name="T82" fmla="*/ 352 w 448"/>
                    <a:gd name="T83" fmla="*/ 548 h 807"/>
                    <a:gd name="T84" fmla="*/ 369 w 448"/>
                    <a:gd name="T85" fmla="*/ 510 h 807"/>
                    <a:gd name="T86" fmla="*/ 384 w 448"/>
                    <a:gd name="T87" fmla="*/ 472 h 807"/>
                    <a:gd name="T88" fmla="*/ 397 w 448"/>
                    <a:gd name="T89" fmla="*/ 434 h 807"/>
                    <a:gd name="T90" fmla="*/ 408 w 448"/>
                    <a:gd name="T91" fmla="*/ 397 h 807"/>
                    <a:gd name="T92" fmla="*/ 418 w 448"/>
                    <a:gd name="T93" fmla="*/ 360 h 807"/>
                    <a:gd name="T94" fmla="*/ 426 w 448"/>
                    <a:gd name="T95" fmla="*/ 323 h 807"/>
                    <a:gd name="T96" fmla="*/ 432 w 448"/>
                    <a:gd name="T97" fmla="*/ 288 h 807"/>
                    <a:gd name="T98" fmla="*/ 438 w 448"/>
                    <a:gd name="T99" fmla="*/ 254 h 807"/>
                    <a:gd name="T100" fmla="*/ 442 w 448"/>
                    <a:gd name="T101" fmla="*/ 221 h 807"/>
                    <a:gd name="T102" fmla="*/ 444 w 448"/>
                    <a:gd name="T103" fmla="*/ 190 h 807"/>
                    <a:gd name="T104" fmla="*/ 446 w 448"/>
                    <a:gd name="T105" fmla="*/ 160 h 807"/>
                    <a:gd name="T106" fmla="*/ 447 w 448"/>
                    <a:gd name="T107" fmla="*/ 133 h 807"/>
                    <a:gd name="T108" fmla="*/ 448 w 448"/>
                    <a:gd name="T109" fmla="*/ 107 h 807"/>
                    <a:gd name="T110" fmla="*/ 448 w 448"/>
                    <a:gd name="T111" fmla="*/ 84 h 807"/>
                    <a:gd name="T112" fmla="*/ 447 w 448"/>
                    <a:gd name="T113" fmla="*/ 63 h 807"/>
                    <a:gd name="T114" fmla="*/ 447 w 448"/>
                    <a:gd name="T115" fmla="*/ 45 h 807"/>
                    <a:gd name="T116" fmla="*/ 446 w 448"/>
                    <a:gd name="T117" fmla="*/ 29 h 807"/>
                    <a:gd name="T118" fmla="*/ 445 w 448"/>
                    <a:gd name="T119" fmla="*/ 17 h 807"/>
                    <a:gd name="T120" fmla="*/ 444 w 448"/>
                    <a:gd name="T121" fmla="*/ 8 h 807"/>
                    <a:gd name="T122" fmla="*/ 443 w 448"/>
                    <a:gd name="T123" fmla="*/ 3 h 807"/>
                    <a:gd name="T124" fmla="*/ 443 w 448"/>
                    <a:gd name="T125" fmla="*/ 0 h 8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448" h="807">
                      <a:moveTo>
                        <a:pt x="443" y="0"/>
                      </a:moveTo>
                      <a:lnTo>
                        <a:pt x="443" y="0"/>
                      </a:lnTo>
                      <a:lnTo>
                        <a:pt x="443" y="0"/>
                      </a:lnTo>
                      <a:lnTo>
                        <a:pt x="444" y="9"/>
                      </a:lnTo>
                      <a:lnTo>
                        <a:pt x="444" y="18"/>
                      </a:lnTo>
                      <a:lnTo>
                        <a:pt x="444" y="26"/>
                      </a:lnTo>
                      <a:lnTo>
                        <a:pt x="444" y="35"/>
                      </a:lnTo>
                      <a:lnTo>
                        <a:pt x="445" y="44"/>
                      </a:lnTo>
                      <a:lnTo>
                        <a:pt x="445" y="53"/>
                      </a:lnTo>
                      <a:lnTo>
                        <a:pt x="445" y="61"/>
                      </a:lnTo>
                      <a:lnTo>
                        <a:pt x="444" y="69"/>
                      </a:lnTo>
                      <a:lnTo>
                        <a:pt x="444" y="77"/>
                      </a:lnTo>
                      <a:lnTo>
                        <a:pt x="444" y="86"/>
                      </a:lnTo>
                      <a:lnTo>
                        <a:pt x="444" y="94"/>
                      </a:lnTo>
                      <a:lnTo>
                        <a:pt x="443" y="102"/>
                      </a:lnTo>
                      <a:lnTo>
                        <a:pt x="443" y="110"/>
                      </a:lnTo>
                      <a:lnTo>
                        <a:pt x="442" y="119"/>
                      </a:lnTo>
                      <a:lnTo>
                        <a:pt x="442" y="126"/>
                      </a:lnTo>
                      <a:lnTo>
                        <a:pt x="441" y="135"/>
                      </a:lnTo>
                      <a:lnTo>
                        <a:pt x="440" y="142"/>
                      </a:lnTo>
                      <a:lnTo>
                        <a:pt x="439" y="151"/>
                      </a:lnTo>
                      <a:lnTo>
                        <a:pt x="438" y="159"/>
                      </a:lnTo>
                      <a:lnTo>
                        <a:pt x="437" y="166"/>
                      </a:lnTo>
                      <a:lnTo>
                        <a:pt x="436" y="174"/>
                      </a:lnTo>
                      <a:lnTo>
                        <a:pt x="435" y="182"/>
                      </a:lnTo>
                      <a:lnTo>
                        <a:pt x="434" y="190"/>
                      </a:lnTo>
                      <a:lnTo>
                        <a:pt x="432" y="198"/>
                      </a:lnTo>
                      <a:lnTo>
                        <a:pt x="431" y="205"/>
                      </a:lnTo>
                      <a:lnTo>
                        <a:pt x="430" y="213"/>
                      </a:lnTo>
                      <a:lnTo>
                        <a:pt x="428" y="221"/>
                      </a:lnTo>
                      <a:lnTo>
                        <a:pt x="427" y="228"/>
                      </a:lnTo>
                      <a:lnTo>
                        <a:pt x="426" y="236"/>
                      </a:lnTo>
                      <a:lnTo>
                        <a:pt x="424" y="243"/>
                      </a:lnTo>
                      <a:lnTo>
                        <a:pt x="422" y="250"/>
                      </a:lnTo>
                      <a:lnTo>
                        <a:pt x="421" y="257"/>
                      </a:lnTo>
                      <a:lnTo>
                        <a:pt x="419" y="265"/>
                      </a:lnTo>
                      <a:lnTo>
                        <a:pt x="417" y="272"/>
                      </a:lnTo>
                      <a:lnTo>
                        <a:pt x="415" y="279"/>
                      </a:lnTo>
                      <a:lnTo>
                        <a:pt x="413" y="287"/>
                      </a:lnTo>
                      <a:lnTo>
                        <a:pt x="411" y="294"/>
                      </a:lnTo>
                      <a:lnTo>
                        <a:pt x="409" y="301"/>
                      </a:lnTo>
                      <a:lnTo>
                        <a:pt x="407" y="308"/>
                      </a:lnTo>
                      <a:lnTo>
                        <a:pt x="405" y="315"/>
                      </a:lnTo>
                      <a:lnTo>
                        <a:pt x="403" y="321"/>
                      </a:lnTo>
                      <a:lnTo>
                        <a:pt x="401" y="328"/>
                      </a:lnTo>
                      <a:lnTo>
                        <a:pt x="398" y="335"/>
                      </a:lnTo>
                      <a:lnTo>
                        <a:pt x="396" y="342"/>
                      </a:lnTo>
                      <a:lnTo>
                        <a:pt x="394" y="348"/>
                      </a:lnTo>
                      <a:lnTo>
                        <a:pt x="392" y="355"/>
                      </a:lnTo>
                      <a:lnTo>
                        <a:pt x="389" y="362"/>
                      </a:lnTo>
                      <a:lnTo>
                        <a:pt x="387" y="368"/>
                      </a:lnTo>
                      <a:lnTo>
                        <a:pt x="385" y="375"/>
                      </a:lnTo>
                      <a:lnTo>
                        <a:pt x="382" y="381"/>
                      </a:lnTo>
                      <a:lnTo>
                        <a:pt x="379" y="388"/>
                      </a:lnTo>
                      <a:lnTo>
                        <a:pt x="377" y="394"/>
                      </a:lnTo>
                      <a:lnTo>
                        <a:pt x="374" y="400"/>
                      </a:lnTo>
                      <a:lnTo>
                        <a:pt x="372" y="407"/>
                      </a:lnTo>
                      <a:lnTo>
                        <a:pt x="369" y="413"/>
                      </a:lnTo>
                      <a:lnTo>
                        <a:pt x="366" y="419"/>
                      </a:lnTo>
                      <a:lnTo>
                        <a:pt x="363" y="425"/>
                      </a:lnTo>
                      <a:lnTo>
                        <a:pt x="361" y="431"/>
                      </a:lnTo>
                      <a:lnTo>
                        <a:pt x="358" y="437"/>
                      </a:lnTo>
                      <a:lnTo>
                        <a:pt x="355" y="443"/>
                      </a:lnTo>
                      <a:lnTo>
                        <a:pt x="353" y="449"/>
                      </a:lnTo>
                      <a:lnTo>
                        <a:pt x="349" y="455"/>
                      </a:lnTo>
                      <a:lnTo>
                        <a:pt x="347" y="460"/>
                      </a:lnTo>
                      <a:lnTo>
                        <a:pt x="344" y="466"/>
                      </a:lnTo>
                      <a:lnTo>
                        <a:pt x="341" y="472"/>
                      </a:lnTo>
                      <a:lnTo>
                        <a:pt x="338" y="477"/>
                      </a:lnTo>
                      <a:lnTo>
                        <a:pt x="335" y="483"/>
                      </a:lnTo>
                      <a:lnTo>
                        <a:pt x="332" y="488"/>
                      </a:lnTo>
                      <a:lnTo>
                        <a:pt x="329" y="494"/>
                      </a:lnTo>
                      <a:lnTo>
                        <a:pt x="326" y="499"/>
                      </a:lnTo>
                      <a:lnTo>
                        <a:pt x="323" y="504"/>
                      </a:lnTo>
                      <a:lnTo>
                        <a:pt x="321" y="510"/>
                      </a:lnTo>
                      <a:lnTo>
                        <a:pt x="318" y="515"/>
                      </a:lnTo>
                      <a:lnTo>
                        <a:pt x="314" y="521"/>
                      </a:lnTo>
                      <a:lnTo>
                        <a:pt x="311" y="525"/>
                      </a:lnTo>
                      <a:lnTo>
                        <a:pt x="308" y="530"/>
                      </a:lnTo>
                      <a:lnTo>
                        <a:pt x="306" y="536"/>
                      </a:lnTo>
                      <a:lnTo>
                        <a:pt x="303" y="540"/>
                      </a:lnTo>
                      <a:lnTo>
                        <a:pt x="299" y="546"/>
                      </a:lnTo>
                      <a:lnTo>
                        <a:pt x="296" y="550"/>
                      </a:lnTo>
                      <a:lnTo>
                        <a:pt x="293" y="555"/>
                      </a:lnTo>
                      <a:lnTo>
                        <a:pt x="290" y="560"/>
                      </a:lnTo>
                      <a:lnTo>
                        <a:pt x="287" y="564"/>
                      </a:lnTo>
                      <a:lnTo>
                        <a:pt x="285" y="569"/>
                      </a:lnTo>
                      <a:lnTo>
                        <a:pt x="281" y="574"/>
                      </a:lnTo>
                      <a:lnTo>
                        <a:pt x="278" y="578"/>
                      </a:lnTo>
                      <a:lnTo>
                        <a:pt x="275" y="583"/>
                      </a:lnTo>
                      <a:lnTo>
                        <a:pt x="272" y="587"/>
                      </a:lnTo>
                      <a:lnTo>
                        <a:pt x="270" y="591"/>
                      </a:lnTo>
                      <a:lnTo>
                        <a:pt x="266" y="596"/>
                      </a:lnTo>
                      <a:lnTo>
                        <a:pt x="263" y="600"/>
                      </a:lnTo>
                      <a:lnTo>
                        <a:pt x="260" y="604"/>
                      </a:lnTo>
                      <a:lnTo>
                        <a:pt x="258" y="608"/>
                      </a:lnTo>
                      <a:lnTo>
                        <a:pt x="255" y="612"/>
                      </a:lnTo>
                      <a:lnTo>
                        <a:pt x="252" y="616"/>
                      </a:lnTo>
                      <a:lnTo>
                        <a:pt x="249" y="620"/>
                      </a:lnTo>
                      <a:lnTo>
                        <a:pt x="246" y="624"/>
                      </a:lnTo>
                      <a:lnTo>
                        <a:pt x="243" y="627"/>
                      </a:lnTo>
                      <a:lnTo>
                        <a:pt x="240" y="631"/>
                      </a:lnTo>
                      <a:lnTo>
                        <a:pt x="238" y="635"/>
                      </a:lnTo>
                      <a:lnTo>
                        <a:pt x="235" y="638"/>
                      </a:lnTo>
                      <a:lnTo>
                        <a:pt x="232" y="642"/>
                      </a:lnTo>
                      <a:lnTo>
                        <a:pt x="229" y="645"/>
                      </a:lnTo>
                      <a:lnTo>
                        <a:pt x="226" y="649"/>
                      </a:lnTo>
                      <a:lnTo>
                        <a:pt x="224" y="652"/>
                      </a:lnTo>
                      <a:lnTo>
                        <a:pt x="221" y="655"/>
                      </a:lnTo>
                      <a:lnTo>
                        <a:pt x="219" y="658"/>
                      </a:lnTo>
                      <a:lnTo>
                        <a:pt x="216" y="662"/>
                      </a:lnTo>
                      <a:lnTo>
                        <a:pt x="213" y="665"/>
                      </a:lnTo>
                      <a:lnTo>
                        <a:pt x="211" y="668"/>
                      </a:lnTo>
                      <a:lnTo>
                        <a:pt x="208" y="671"/>
                      </a:lnTo>
                      <a:lnTo>
                        <a:pt x="206" y="674"/>
                      </a:lnTo>
                      <a:lnTo>
                        <a:pt x="203" y="677"/>
                      </a:lnTo>
                      <a:lnTo>
                        <a:pt x="201" y="680"/>
                      </a:lnTo>
                      <a:lnTo>
                        <a:pt x="198" y="682"/>
                      </a:lnTo>
                      <a:lnTo>
                        <a:pt x="196" y="685"/>
                      </a:lnTo>
                      <a:lnTo>
                        <a:pt x="194" y="688"/>
                      </a:lnTo>
                      <a:lnTo>
                        <a:pt x="191" y="690"/>
                      </a:lnTo>
                      <a:lnTo>
                        <a:pt x="189" y="693"/>
                      </a:lnTo>
                      <a:lnTo>
                        <a:pt x="187" y="695"/>
                      </a:lnTo>
                      <a:lnTo>
                        <a:pt x="185" y="697"/>
                      </a:lnTo>
                      <a:lnTo>
                        <a:pt x="182" y="700"/>
                      </a:lnTo>
                      <a:lnTo>
                        <a:pt x="180" y="702"/>
                      </a:lnTo>
                      <a:lnTo>
                        <a:pt x="179" y="704"/>
                      </a:lnTo>
                      <a:lnTo>
                        <a:pt x="177" y="706"/>
                      </a:lnTo>
                      <a:lnTo>
                        <a:pt x="175" y="708"/>
                      </a:lnTo>
                      <a:lnTo>
                        <a:pt x="173" y="710"/>
                      </a:lnTo>
                      <a:lnTo>
                        <a:pt x="171" y="712"/>
                      </a:lnTo>
                      <a:lnTo>
                        <a:pt x="170" y="714"/>
                      </a:lnTo>
                      <a:lnTo>
                        <a:pt x="168" y="716"/>
                      </a:lnTo>
                      <a:lnTo>
                        <a:pt x="166" y="717"/>
                      </a:lnTo>
                      <a:lnTo>
                        <a:pt x="164" y="719"/>
                      </a:lnTo>
                      <a:lnTo>
                        <a:pt x="163" y="720"/>
                      </a:lnTo>
                      <a:lnTo>
                        <a:pt x="161" y="722"/>
                      </a:lnTo>
                      <a:lnTo>
                        <a:pt x="160" y="723"/>
                      </a:lnTo>
                      <a:lnTo>
                        <a:pt x="158" y="725"/>
                      </a:lnTo>
                      <a:lnTo>
                        <a:pt x="157" y="726"/>
                      </a:lnTo>
                      <a:lnTo>
                        <a:pt x="156" y="727"/>
                      </a:lnTo>
                      <a:lnTo>
                        <a:pt x="155" y="728"/>
                      </a:lnTo>
                      <a:lnTo>
                        <a:pt x="154" y="730"/>
                      </a:lnTo>
                      <a:lnTo>
                        <a:pt x="153" y="730"/>
                      </a:lnTo>
                      <a:lnTo>
                        <a:pt x="152" y="731"/>
                      </a:lnTo>
                      <a:lnTo>
                        <a:pt x="151" y="732"/>
                      </a:lnTo>
                      <a:lnTo>
                        <a:pt x="149" y="733"/>
                      </a:lnTo>
                      <a:lnTo>
                        <a:pt x="149" y="734"/>
                      </a:lnTo>
                      <a:lnTo>
                        <a:pt x="148" y="734"/>
                      </a:lnTo>
                      <a:lnTo>
                        <a:pt x="147" y="735"/>
                      </a:lnTo>
                      <a:lnTo>
                        <a:pt x="147" y="735"/>
                      </a:lnTo>
                      <a:lnTo>
                        <a:pt x="146" y="736"/>
                      </a:lnTo>
                      <a:lnTo>
                        <a:pt x="146" y="736"/>
                      </a:lnTo>
                      <a:lnTo>
                        <a:pt x="146" y="737"/>
                      </a:lnTo>
                      <a:lnTo>
                        <a:pt x="145" y="737"/>
                      </a:lnTo>
                      <a:lnTo>
                        <a:pt x="145" y="738"/>
                      </a:lnTo>
                      <a:lnTo>
                        <a:pt x="145" y="738"/>
                      </a:lnTo>
                      <a:lnTo>
                        <a:pt x="145" y="738"/>
                      </a:lnTo>
                      <a:lnTo>
                        <a:pt x="145" y="738"/>
                      </a:lnTo>
                      <a:lnTo>
                        <a:pt x="137" y="733"/>
                      </a:lnTo>
                      <a:lnTo>
                        <a:pt x="130" y="730"/>
                      </a:lnTo>
                      <a:lnTo>
                        <a:pt x="122" y="727"/>
                      </a:lnTo>
                      <a:lnTo>
                        <a:pt x="115" y="725"/>
                      </a:lnTo>
                      <a:lnTo>
                        <a:pt x="109" y="723"/>
                      </a:lnTo>
                      <a:lnTo>
                        <a:pt x="102" y="721"/>
                      </a:lnTo>
                      <a:lnTo>
                        <a:pt x="96" y="720"/>
                      </a:lnTo>
                      <a:lnTo>
                        <a:pt x="90" y="719"/>
                      </a:lnTo>
                      <a:lnTo>
                        <a:pt x="84" y="719"/>
                      </a:lnTo>
                      <a:lnTo>
                        <a:pt x="79" y="719"/>
                      </a:lnTo>
                      <a:lnTo>
                        <a:pt x="74" y="719"/>
                      </a:lnTo>
                      <a:lnTo>
                        <a:pt x="69" y="720"/>
                      </a:lnTo>
                      <a:lnTo>
                        <a:pt x="64" y="721"/>
                      </a:lnTo>
                      <a:lnTo>
                        <a:pt x="59" y="722"/>
                      </a:lnTo>
                      <a:lnTo>
                        <a:pt x="55" y="723"/>
                      </a:lnTo>
                      <a:lnTo>
                        <a:pt x="51" y="725"/>
                      </a:lnTo>
                      <a:lnTo>
                        <a:pt x="47" y="727"/>
                      </a:lnTo>
                      <a:lnTo>
                        <a:pt x="43" y="729"/>
                      </a:lnTo>
                      <a:lnTo>
                        <a:pt x="40" y="731"/>
                      </a:lnTo>
                      <a:lnTo>
                        <a:pt x="36" y="734"/>
                      </a:lnTo>
                      <a:lnTo>
                        <a:pt x="33" y="736"/>
                      </a:lnTo>
                      <a:lnTo>
                        <a:pt x="30" y="740"/>
                      </a:lnTo>
                      <a:lnTo>
                        <a:pt x="27" y="743"/>
                      </a:lnTo>
                      <a:lnTo>
                        <a:pt x="25" y="745"/>
                      </a:lnTo>
                      <a:lnTo>
                        <a:pt x="22" y="748"/>
                      </a:lnTo>
                      <a:lnTo>
                        <a:pt x="20" y="752"/>
                      </a:lnTo>
                      <a:lnTo>
                        <a:pt x="18" y="755"/>
                      </a:lnTo>
                      <a:lnTo>
                        <a:pt x="16" y="758"/>
                      </a:lnTo>
                      <a:lnTo>
                        <a:pt x="14" y="762"/>
                      </a:lnTo>
                      <a:lnTo>
                        <a:pt x="13" y="765"/>
                      </a:lnTo>
                      <a:lnTo>
                        <a:pt x="11" y="769"/>
                      </a:lnTo>
                      <a:lnTo>
                        <a:pt x="10" y="772"/>
                      </a:lnTo>
                      <a:lnTo>
                        <a:pt x="8" y="775"/>
                      </a:lnTo>
                      <a:lnTo>
                        <a:pt x="7" y="779"/>
                      </a:lnTo>
                      <a:lnTo>
                        <a:pt x="6" y="782"/>
                      </a:lnTo>
                      <a:lnTo>
                        <a:pt x="5" y="784"/>
                      </a:lnTo>
                      <a:lnTo>
                        <a:pt x="4" y="787"/>
                      </a:lnTo>
                      <a:lnTo>
                        <a:pt x="4" y="790"/>
                      </a:lnTo>
                      <a:lnTo>
                        <a:pt x="3" y="793"/>
                      </a:lnTo>
                      <a:lnTo>
                        <a:pt x="2" y="795"/>
                      </a:lnTo>
                      <a:lnTo>
                        <a:pt x="2" y="797"/>
                      </a:lnTo>
                      <a:lnTo>
                        <a:pt x="2" y="799"/>
                      </a:lnTo>
                      <a:lnTo>
                        <a:pt x="1" y="801"/>
                      </a:lnTo>
                      <a:lnTo>
                        <a:pt x="1" y="803"/>
                      </a:lnTo>
                      <a:lnTo>
                        <a:pt x="1" y="804"/>
                      </a:lnTo>
                      <a:lnTo>
                        <a:pt x="1" y="806"/>
                      </a:lnTo>
                      <a:lnTo>
                        <a:pt x="1" y="806"/>
                      </a:lnTo>
                      <a:lnTo>
                        <a:pt x="1" y="807"/>
                      </a:lnTo>
                      <a:lnTo>
                        <a:pt x="0" y="807"/>
                      </a:lnTo>
                      <a:lnTo>
                        <a:pt x="0" y="807"/>
                      </a:lnTo>
                      <a:lnTo>
                        <a:pt x="167" y="792"/>
                      </a:lnTo>
                      <a:lnTo>
                        <a:pt x="167" y="792"/>
                      </a:lnTo>
                      <a:lnTo>
                        <a:pt x="173" y="787"/>
                      </a:lnTo>
                      <a:lnTo>
                        <a:pt x="179" y="781"/>
                      </a:lnTo>
                      <a:lnTo>
                        <a:pt x="185" y="776"/>
                      </a:lnTo>
                      <a:lnTo>
                        <a:pt x="191" y="770"/>
                      </a:lnTo>
                      <a:lnTo>
                        <a:pt x="196" y="765"/>
                      </a:lnTo>
                      <a:lnTo>
                        <a:pt x="203" y="759"/>
                      </a:lnTo>
                      <a:lnTo>
                        <a:pt x="208" y="754"/>
                      </a:lnTo>
                      <a:lnTo>
                        <a:pt x="213" y="748"/>
                      </a:lnTo>
                      <a:lnTo>
                        <a:pt x="219" y="743"/>
                      </a:lnTo>
                      <a:lnTo>
                        <a:pt x="224" y="737"/>
                      </a:lnTo>
                      <a:lnTo>
                        <a:pt x="229" y="731"/>
                      </a:lnTo>
                      <a:lnTo>
                        <a:pt x="235" y="726"/>
                      </a:lnTo>
                      <a:lnTo>
                        <a:pt x="239" y="720"/>
                      </a:lnTo>
                      <a:lnTo>
                        <a:pt x="244" y="714"/>
                      </a:lnTo>
                      <a:lnTo>
                        <a:pt x="249" y="708"/>
                      </a:lnTo>
                      <a:lnTo>
                        <a:pt x="254" y="702"/>
                      </a:lnTo>
                      <a:lnTo>
                        <a:pt x="259" y="696"/>
                      </a:lnTo>
                      <a:lnTo>
                        <a:pt x="263" y="690"/>
                      </a:lnTo>
                      <a:lnTo>
                        <a:pt x="268" y="684"/>
                      </a:lnTo>
                      <a:lnTo>
                        <a:pt x="273" y="678"/>
                      </a:lnTo>
                      <a:lnTo>
                        <a:pt x="277" y="672"/>
                      </a:lnTo>
                      <a:lnTo>
                        <a:pt x="281" y="666"/>
                      </a:lnTo>
                      <a:lnTo>
                        <a:pt x="286" y="661"/>
                      </a:lnTo>
                      <a:lnTo>
                        <a:pt x="290" y="654"/>
                      </a:lnTo>
                      <a:lnTo>
                        <a:pt x="294" y="648"/>
                      </a:lnTo>
                      <a:lnTo>
                        <a:pt x="298" y="642"/>
                      </a:lnTo>
                      <a:lnTo>
                        <a:pt x="303" y="636"/>
                      </a:lnTo>
                      <a:lnTo>
                        <a:pt x="306" y="630"/>
                      </a:lnTo>
                      <a:lnTo>
                        <a:pt x="310" y="624"/>
                      </a:lnTo>
                      <a:lnTo>
                        <a:pt x="314" y="617"/>
                      </a:lnTo>
                      <a:lnTo>
                        <a:pt x="318" y="611"/>
                      </a:lnTo>
                      <a:lnTo>
                        <a:pt x="322" y="605"/>
                      </a:lnTo>
                      <a:lnTo>
                        <a:pt x="325" y="599"/>
                      </a:lnTo>
                      <a:lnTo>
                        <a:pt x="329" y="592"/>
                      </a:lnTo>
                      <a:lnTo>
                        <a:pt x="332" y="586"/>
                      </a:lnTo>
                      <a:lnTo>
                        <a:pt x="336" y="580"/>
                      </a:lnTo>
                      <a:lnTo>
                        <a:pt x="339" y="574"/>
                      </a:lnTo>
                      <a:lnTo>
                        <a:pt x="342" y="567"/>
                      </a:lnTo>
                      <a:lnTo>
                        <a:pt x="345" y="561"/>
                      </a:lnTo>
                      <a:lnTo>
                        <a:pt x="348" y="554"/>
                      </a:lnTo>
                      <a:lnTo>
                        <a:pt x="352" y="548"/>
                      </a:lnTo>
                      <a:lnTo>
                        <a:pt x="355" y="542"/>
                      </a:lnTo>
                      <a:lnTo>
                        <a:pt x="358" y="536"/>
                      </a:lnTo>
                      <a:lnTo>
                        <a:pt x="360" y="529"/>
                      </a:lnTo>
                      <a:lnTo>
                        <a:pt x="363" y="523"/>
                      </a:lnTo>
                      <a:lnTo>
                        <a:pt x="366" y="516"/>
                      </a:lnTo>
                      <a:lnTo>
                        <a:pt x="369" y="510"/>
                      </a:lnTo>
                      <a:lnTo>
                        <a:pt x="372" y="504"/>
                      </a:lnTo>
                      <a:lnTo>
                        <a:pt x="374" y="498"/>
                      </a:lnTo>
                      <a:lnTo>
                        <a:pt x="377" y="491"/>
                      </a:lnTo>
                      <a:lnTo>
                        <a:pt x="379" y="485"/>
                      </a:lnTo>
                      <a:lnTo>
                        <a:pt x="381" y="478"/>
                      </a:lnTo>
                      <a:lnTo>
                        <a:pt x="384" y="472"/>
                      </a:lnTo>
                      <a:lnTo>
                        <a:pt x="387" y="466"/>
                      </a:lnTo>
                      <a:lnTo>
                        <a:pt x="389" y="459"/>
                      </a:lnTo>
                      <a:lnTo>
                        <a:pt x="391" y="453"/>
                      </a:lnTo>
                      <a:lnTo>
                        <a:pt x="393" y="447"/>
                      </a:lnTo>
                      <a:lnTo>
                        <a:pt x="395" y="441"/>
                      </a:lnTo>
                      <a:lnTo>
                        <a:pt x="397" y="434"/>
                      </a:lnTo>
                      <a:lnTo>
                        <a:pt x="399" y="428"/>
                      </a:lnTo>
                      <a:lnTo>
                        <a:pt x="401" y="422"/>
                      </a:lnTo>
                      <a:lnTo>
                        <a:pt x="403" y="416"/>
                      </a:lnTo>
                      <a:lnTo>
                        <a:pt x="405" y="409"/>
                      </a:lnTo>
                      <a:lnTo>
                        <a:pt x="407" y="403"/>
                      </a:lnTo>
                      <a:lnTo>
                        <a:pt x="408" y="397"/>
                      </a:lnTo>
                      <a:lnTo>
                        <a:pt x="410" y="391"/>
                      </a:lnTo>
                      <a:lnTo>
                        <a:pt x="412" y="384"/>
                      </a:lnTo>
                      <a:lnTo>
                        <a:pt x="413" y="378"/>
                      </a:lnTo>
                      <a:lnTo>
                        <a:pt x="415" y="372"/>
                      </a:lnTo>
                      <a:lnTo>
                        <a:pt x="416" y="366"/>
                      </a:lnTo>
                      <a:lnTo>
                        <a:pt x="418" y="360"/>
                      </a:lnTo>
                      <a:lnTo>
                        <a:pt x="420" y="354"/>
                      </a:lnTo>
                      <a:lnTo>
                        <a:pt x="421" y="347"/>
                      </a:lnTo>
                      <a:lnTo>
                        <a:pt x="422" y="342"/>
                      </a:lnTo>
                      <a:lnTo>
                        <a:pt x="423" y="335"/>
                      </a:lnTo>
                      <a:lnTo>
                        <a:pt x="425" y="329"/>
                      </a:lnTo>
                      <a:lnTo>
                        <a:pt x="426" y="323"/>
                      </a:lnTo>
                      <a:lnTo>
                        <a:pt x="427" y="317"/>
                      </a:lnTo>
                      <a:lnTo>
                        <a:pt x="428" y="312"/>
                      </a:lnTo>
                      <a:lnTo>
                        <a:pt x="429" y="306"/>
                      </a:lnTo>
                      <a:lnTo>
                        <a:pt x="430" y="300"/>
                      </a:lnTo>
                      <a:lnTo>
                        <a:pt x="431" y="294"/>
                      </a:lnTo>
                      <a:lnTo>
                        <a:pt x="432" y="288"/>
                      </a:lnTo>
                      <a:lnTo>
                        <a:pt x="434" y="282"/>
                      </a:lnTo>
                      <a:lnTo>
                        <a:pt x="435" y="277"/>
                      </a:lnTo>
                      <a:lnTo>
                        <a:pt x="435" y="271"/>
                      </a:lnTo>
                      <a:lnTo>
                        <a:pt x="436" y="265"/>
                      </a:lnTo>
                      <a:lnTo>
                        <a:pt x="437" y="260"/>
                      </a:lnTo>
                      <a:lnTo>
                        <a:pt x="438" y="254"/>
                      </a:lnTo>
                      <a:lnTo>
                        <a:pt x="438" y="249"/>
                      </a:lnTo>
                      <a:lnTo>
                        <a:pt x="439" y="243"/>
                      </a:lnTo>
                      <a:lnTo>
                        <a:pt x="440" y="237"/>
                      </a:lnTo>
                      <a:lnTo>
                        <a:pt x="440" y="232"/>
                      </a:lnTo>
                      <a:lnTo>
                        <a:pt x="441" y="226"/>
                      </a:lnTo>
                      <a:lnTo>
                        <a:pt x="442" y="221"/>
                      </a:lnTo>
                      <a:lnTo>
                        <a:pt x="442" y="216"/>
                      </a:lnTo>
                      <a:lnTo>
                        <a:pt x="443" y="211"/>
                      </a:lnTo>
                      <a:lnTo>
                        <a:pt x="443" y="205"/>
                      </a:lnTo>
                      <a:lnTo>
                        <a:pt x="444" y="200"/>
                      </a:lnTo>
                      <a:lnTo>
                        <a:pt x="444" y="195"/>
                      </a:lnTo>
                      <a:lnTo>
                        <a:pt x="444" y="190"/>
                      </a:lnTo>
                      <a:lnTo>
                        <a:pt x="445" y="185"/>
                      </a:lnTo>
                      <a:lnTo>
                        <a:pt x="445" y="180"/>
                      </a:lnTo>
                      <a:lnTo>
                        <a:pt x="445" y="175"/>
                      </a:lnTo>
                      <a:lnTo>
                        <a:pt x="446" y="170"/>
                      </a:lnTo>
                      <a:lnTo>
                        <a:pt x="446" y="165"/>
                      </a:lnTo>
                      <a:lnTo>
                        <a:pt x="446" y="160"/>
                      </a:lnTo>
                      <a:lnTo>
                        <a:pt x="447" y="155"/>
                      </a:lnTo>
                      <a:lnTo>
                        <a:pt x="447" y="151"/>
                      </a:lnTo>
                      <a:lnTo>
                        <a:pt x="447" y="146"/>
                      </a:lnTo>
                      <a:lnTo>
                        <a:pt x="447" y="141"/>
                      </a:lnTo>
                      <a:lnTo>
                        <a:pt x="447" y="137"/>
                      </a:lnTo>
                      <a:lnTo>
                        <a:pt x="447" y="133"/>
                      </a:lnTo>
                      <a:lnTo>
                        <a:pt x="448" y="128"/>
                      </a:lnTo>
                      <a:lnTo>
                        <a:pt x="448" y="124"/>
                      </a:lnTo>
                      <a:lnTo>
                        <a:pt x="448" y="119"/>
                      </a:lnTo>
                      <a:lnTo>
                        <a:pt x="448" y="115"/>
                      </a:lnTo>
                      <a:lnTo>
                        <a:pt x="448" y="111"/>
                      </a:lnTo>
                      <a:lnTo>
                        <a:pt x="448" y="107"/>
                      </a:lnTo>
                      <a:lnTo>
                        <a:pt x="448" y="103"/>
                      </a:lnTo>
                      <a:lnTo>
                        <a:pt x="448" y="99"/>
                      </a:lnTo>
                      <a:lnTo>
                        <a:pt x="448" y="95"/>
                      </a:lnTo>
                      <a:lnTo>
                        <a:pt x="448" y="91"/>
                      </a:lnTo>
                      <a:lnTo>
                        <a:pt x="448" y="87"/>
                      </a:lnTo>
                      <a:lnTo>
                        <a:pt x="448" y="84"/>
                      </a:lnTo>
                      <a:lnTo>
                        <a:pt x="448" y="80"/>
                      </a:lnTo>
                      <a:lnTo>
                        <a:pt x="448" y="76"/>
                      </a:lnTo>
                      <a:lnTo>
                        <a:pt x="448" y="73"/>
                      </a:lnTo>
                      <a:lnTo>
                        <a:pt x="448" y="69"/>
                      </a:lnTo>
                      <a:lnTo>
                        <a:pt x="447" y="66"/>
                      </a:lnTo>
                      <a:lnTo>
                        <a:pt x="447" y="63"/>
                      </a:lnTo>
                      <a:lnTo>
                        <a:pt x="447" y="60"/>
                      </a:lnTo>
                      <a:lnTo>
                        <a:pt x="447" y="56"/>
                      </a:lnTo>
                      <a:lnTo>
                        <a:pt x="447" y="54"/>
                      </a:lnTo>
                      <a:lnTo>
                        <a:pt x="447" y="50"/>
                      </a:lnTo>
                      <a:lnTo>
                        <a:pt x="447" y="47"/>
                      </a:lnTo>
                      <a:lnTo>
                        <a:pt x="447" y="45"/>
                      </a:lnTo>
                      <a:lnTo>
                        <a:pt x="446" y="42"/>
                      </a:lnTo>
                      <a:lnTo>
                        <a:pt x="446" y="39"/>
                      </a:lnTo>
                      <a:lnTo>
                        <a:pt x="446" y="36"/>
                      </a:lnTo>
                      <a:lnTo>
                        <a:pt x="446" y="34"/>
                      </a:lnTo>
                      <a:lnTo>
                        <a:pt x="446" y="32"/>
                      </a:lnTo>
                      <a:lnTo>
                        <a:pt x="446" y="29"/>
                      </a:lnTo>
                      <a:lnTo>
                        <a:pt x="446" y="27"/>
                      </a:lnTo>
                      <a:lnTo>
                        <a:pt x="445" y="25"/>
                      </a:lnTo>
                      <a:lnTo>
                        <a:pt x="445" y="23"/>
                      </a:lnTo>
                      <a:lnTo>
                        <a:pt x="445" y="21"/>
                      </a:lnTo>
                      <a:lnTo>
                        <a:pt x="445" y="19"/>
                      </a:lnTo>
                      <a:lnTo>
                        <a:pt x="445" y="17"/>
                      </a:lnTo>
                      <a:lnTo>
                        <a:pt x="445" y="15"/>
                      </a:lnTo>
                      <a:lnTo>
                        <a:pt x="444" y="13"/>
                      </a:lnTo>
                      <a:lnTo>
                        <a:pt x="444" y="12"/>
                      </a:lnTo>
                      <a:lnTo>
                        <a:pt x="444" y="11"/>
                      </a:lnTo>
                      <a:lnTo>
                        <a:pt x="444" y="9"/>
                      </a:lnTo>
                      <a:lnTo>
                        <a:pt x="444" y="8"/>
                      </a:lnTo>
                      <a:lnTo>
                        <a:pt x="444" y="7"/>
                      </a:lnTo>
                      <a:lnTo>
                        <a:pt x="444" y="6"/>
                      </a:lnTo>
                      <a:lnTo>
                        <a:pt x="444" y="5"/>
                      </a:lnTo>
                      <a:lnTo>
                        <a:pt x="444" y="4"/>
                      </a:lnTo>
                      <a:lnTo>
                        <a:pt x="443" y="3"/>
                      </a:lnTo>
                      <a:lnTo>
                        <a:pt x="443" y="3"/>
                      </a:lnTo>
                      <a:lnTo>
                        <a:pt x="443" y="2"/>
                      </a:lnTo>
                      <a:lnTo>
                        <a:pt x="443" y="2"/>
                      </a:lnTo>
                      <a:lnTo>
                        <a:pt x="443" y="1"/>
                      </a:lnTo>
                      <a:lnTo>
                        <a:pt x="443" y="1"/>
                      </a:lnTo>
                      <a:lnTo>
                        <a:pt x="443" y="0"/>
                      </a:lnTo>
                      <a:lnTo>
                        <a:pt x="443" y="0"/>
                      </a:lnTo>
                      <a:lnTo>
                        <a:pt x="44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2" name="Freeform 161"/>
                <p:cNvSpPr>
                  <a:spLocks/>
                </p:cNvSpPr>
                <p:nvPr/>
              </p:nvSpPr>
              <p:spPr bwMode="auto">
                <a:xfrm>
                  <a:off x="8495" y="2052"/>
                  <a:ext cx="213" cy="137"/>
                </a:xfrm>
                <a:custGeom>
                  <a:avLst/>
                  <a:gdLst>
                    <a:gd name="T0" fmla="*/ 10 w 213"/>
                    <a:gd name="T1" fmla="*/ 7 h 137"/>
                    <a:gd name="T2" fmla="*/ 0 w 213"/>
                    <a:gd name="T3" fmla="*/ 51 h 137"/>
                    <a:gd name="T4" fmla="*/ 17 w 213"/>
                    <a:gd name="T5" fmla="*/ 52 h 137"/>
                    <a:gd name="T6" fmla="*/ 32 w 213"/>
                    <a:gd name="T7" fmla="*/ 55 h 137"/>
                    <a:gd name="T8" fmla="*/ 45 w 213"/>
                    <a:gd name="T9" fmla="*/ 59 h 137"/>
                    <a:gd name="T10" fmla="*/ 55 w 213"/>
                    <a:gd name="T11" fmla="*/ 66 h 137"/>
                    <a:gd name="T12" fmla="*/ 64 w 213"/>
                    <a:gd name="T13" fmla="*/ 73 h 137"/>
                    <a:gd name="T14" fmla="*/ 71 w 213"/>
                    <a:gd name="T15" fmla="*/ 81 h 137"/>
                    <a:gd name="T16" fmla="*/ 77 w 213"/>
                    <a:gd name="T17" fmla="*/ 90 h 137"/>
                    <a:gd name="T18" fmla="*/ 82 w 213"/>
                    <a:gd name="T19" fmla="*/ 98 h 137"/>
                    <a:gd name="T20" fmla="*/ 85 w 213"/>
                    <a:gd name="T21" fmla="*/ 107 h 137"/>
                    <a:gd name="T22" fmla="*/ 88 w 213"/>
                    <a:gd name="T23" fmla="*/ 115 h 137"/>
                    <a:gd name="T24" fmla="*/ 89 w 213"/>
                    <a:gd name="T25" fmla="*/ 122 h 137"/>
                    <a:gd name="T26" fmla="*/ 90 w 213"/>
                    <a:gd name="T27" fmla="*/ 128 h 137"/>
                    <a:gd name="T28" fmla="*/ 91 w 213"/>
                    <a:gd name="T29" fmla="*/ 133 h 137"/>
                    <a:gd name="T30" fmla="*/ 91 w 213"/>
                    <a:gd name="T31" fmla="*/ 136 h 137"/>
                    <a:gd name="T32" fmla="*/ 91 w 213"/>
                    <a:gd name="T33" fmla="*/ 137 h 137"/>
                    <a:gd name="T34" fmla="*/ 132 w 213"/>
                    <a:gd name="T35" fmla="*/ 137 h 137"/>
                    <a:gd name="T36" fmla="*/ 130 w 213"/>
                    <a:gd name="T37" fmla="*/ 130 h 137"/>
                    <a:gd name="T38" fmla="*/ 129 w 213"/>
                    <a:gd name="T39" fmla="*/ 116 h 137"/>
                    <a:gd name="T40" fmla="*/ 130 w 213"/>
                    <a:gd name="T41" fmla="*/ 104 h 137"/>
                    <a:gd name="T42" fmla="*/ 134 w 213"/>
                    <a:gd name="T43" fmla="*/ 93 h 137"/>
                    <a:gd name="T44" fmla="*/ 138 w 213"/>
                    <a:gd name="T45" fmla="*/ 84 h 137"/>
                    <a:gd name="T46" fmla="*/ 145 w 213"/>
                    <a:gd name="T47" fmla="*/ 77 h 137"/>
                    <a:gd name="T48" fmla="*/ 152 w 213"/>
                    <a:gd name="T49" fmla="*/ 70 h 137"/>
                    <a:gd name="T50" fmla="*/ 160 w 213"/>
                    <a:gd name="T51" fmla="*/ 65 h 137"/>
                    <a:gd name="T52" fmla="*/ 169 w 213"/>
                    <a:gd name="T53" fmla="*/ 61 h 137"/>
                    <a:gd name="T54" fmla="*/ 178 w 213"/>
                    <a:gd name="T55" fmla="*/ 57 h 137"/>
                    <a:gd name="T56" fmla="*/ 186 w 213"/>
                    <a:gd name="T57" fmla="*/ 55 h 137"/>
                    <a:gd name="T58" fmla="*/ 194 w 213"/>
                    <a:gd name="T59" fmla="*/ 53 h 137"/>
                    <a:gd name="T60" fmla="*/ 200 w 213"/>
                    <a:gd name="T61" fmla="*/ 52 h 137"/>
                    <a:gd name="T62" fmla="*/ 206 w 213"/>
                    <a:gd name="T63" fmla="*/ 51 h 137"/>
                    <a:gd name="T64" fmla="*/ 210 w 213"/>
                    <a:gd name="T65" fmla="*/ 51 h 137"/>
                    <a:gd name="T66" fmla="*/ 212 w 213"/>
                    <a:gd name="T67" fmla="*/ 51 h 137"/>
                    <a:gd name="T68" fmla="*/ 213 w 213"/>
                    <a:gd name="T69" fmla="*/ 51 h 137"/>
                    <a:gd name="T70" fmla="*/ 213 w 213"/>
                    <a:gd name="T71" fmla="*/ 0 h 137"/>
                    <a:gd name="T72" fmla="*/ 195 w 213"/>
                    <a:gd name="T73" fmla="*/ 7 h 137"/>
                    <a:gd name="T74" fmla="*/ 178 w 213"/>
                    <a:gd name="T75" fmla="*/ 14 h 137"/>
                    <a:gd name="T76" fmla="*/ 162 w 213"/>
                    <a:gd name="T77" fmla="*/ 18 h 137"/>
                    <a:gd name="T78" fmla="*/ 146 w 213"/>
                    <a:gd name="T79" fmla="*/ 22 h 137"/>
                    <a:gd name="T80" fmla="*/ 131 w 213"/>
                    <a:gd name="T81" fmla="*/ 24 h 137"/>
                    <a:gd name="T82" fmla="*/ 116 w 213"/>
                    <a:gd name="T83" fmla="*/ 26 h 137"/>
                    <a:gd name="T84" fmla="*/ 102 w 213"/>
                    <a:gd name="T85" fmla="*/ 26 h 137"/>
                    <a:gd name="T86" fmla="*/ 89 w 213"/>
                    <a:gd name="T87" fmla="*/ 26 h 137"/>
                    <a:gd name="T88" fmla="*/ 77 w 213"/>
                    <a:gd name="T89" fmla="*/ 25 h 137"/>
                    <a:gd name="T90" fmla="*/ 66 w 213"/>
                    <a:gd name="T91" fmla="*/ 23 h 137"/>
                    <a:gd name="T92" fmla="*/ 55 w 213"/>
                    <a:gd name="T93" fmla="*/ 22 h 137"/>
                    <a:gd name="T94" fmla="*/ 46 w 213"/>
                    <a:gd name="T95" fmla="*/ 20 h 137"/>
                    <a:gd name="T96" fmla="*/ 37 w 213"/>
                    <a:gd name="T97" fmla="*/ 17 h 137"/>
                    <a:gd name="T98" fmla="*/ 30 w 213"/>
                    <a:gd name="T99" fmla="*/ 15 h 137"/>
                    <a:gd name="T100" fmla="*/ 23 w 213"/>
                    <a:gd name="T101" fmla="*/ 13 h 137"/>
                    <a:gd name="T102" fmla="*/ 18 w 213"/>
                    <a:gd name="T103" fmla="*/ 11 h 137"/>
                    <a:gd name="T104" fmla="*/ 15 w 213"/>
                    <a:gd name="T105" fmla="*/ 9 h 137"/>
                    <a:gd name="T106" fmla="*/ 12 w 213"/>
                    <a:gd name="T107" fmla="*/ 8 h 137"/>
                    <a:gd name="T108" fmla="*/ 11 w 213"/>
                    <a:gd name="T109" fmla="*/ 7 h 137"/>
                    <a:gd name="T110" fmla="*/ 10 w 213"/>
                    <a:gd name="T111" fmla="*/ 7 h 1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213" h="137">
                      <a:moveTo>
                        <a:pt x="10" y="7"/>
                      </a:moveTo>
                      <a:lnTo>
                        <a:pt x="10" y="7"/>
                      </a:lnTo>
                      <a:lnTo>
                        <a:pt x="0" y="51"/>
                      </a:lnTo>
                      <a:lnTo>
                        <a:pt x="0" y="51"/>
                      </a:lnTo>
                      <a:lnTo>
                        <a:pt x="9" y="51"/>
                      </a:lnTo>
                      <a:lnTo>
                        <a:pt x="17" y="52"/>
                      </a:lnTo>
                      <a:lnTo>
                        <a:pt x="25" y="53"/>
                      </a:lnTo>
                      <a:lnTo>
                        <a:pt x="32" y="55"/>
                      </a:lnTo>
                      <a:lnTo>
                        <a:pt x="38" y="57"/>
                      </a:lnTo>
                      <a:lnTo>
                        <a:pt x="45" y="59"/>
                      </a:lnTo>
                      <a:lnTo>
                        <a:pt x="50" y="63"/>
                      </a:lnTo>
                      <a:lnTo>
                        <a:pt x="55" y="66"/>
                      </a:lnTo>
                      <a:lnTo>
                        <a:pt x="60" y="69"/>
                      </a:lnTo>
                      <a:lnTo>
                        <a:pt x="64" y="73"/>
                      </a:lnTo>
                      <a:lnTo>
                        <a:pt x="68" y="77"/>
                      </a:lnTo>
                      <a:lnTo>
                        <a:pt x="71" y="81"/>
                      </a:lnTo>
                      <a:lnTo>
                        <a:pt x="74" y="85"/>
                      </a:lnTo>
                      <a:lnTo>
                        <a:pt x="77" y="90"/>
                      </a:lnTo>
                      <a:lnTo>
                        <a:pt x="80" y="94"/>
                      </a:lnTo>
                      <a:lnTo>
                        <a:pt x="82" y="98"/>
                      </a:lnTo>
                      <a:lnTo>
                        <a:pt x="84" y="102"/>
                      </a:lnTo>
                      <a:lnTo>
                        <a:pt x="85" y="107"/>
                      </a:lnTo>
                      <a:lnTo>
                        <a:pt x="87" y="111"/>
                      </a:lnTo>
                      <a:lnTo>
                        <a:pt x="88" y="115"/>
                      </a:lnTo>
                      <a:lnTo>
                        <a:pt x="89" y="118"/>
                      </a:lnTo>
                      <a:lnTo>
                        <a:pt x="89" y="122"/>
                      </a:lnTo>
                      <a:lnTo>
                        <a:pt x="90" y="125"/>
                      </a:lnTo>
                      <a:lnTo>
                        <a:pt x="90" y="128"/>
                      </a:lnTo>
                      <a:lnTo>
                        <a:pt x="91" y="131"/>
                      </a:lnTo>
                      <a:lnTo>
                        <a:pt x="91" y="133"/>
                      </a:lnTo>
                      <a:lnTo>
                        <a:pt x="91" y="134"/>
                      </a:lnTo>
                      <a:lnTo>
                        <a:pt x="91" y="136"/>
                      </a:lnTo>
                      <a:lnTo>
                        <a:pt x="91" y="137"/>
                      </a:lnTo>
                      <a:lnTo>
                        <a:pt x="91" y="137"/>
                      </a:lnTo>
                      <a:lnTo>
                        <a:pt x="91" y="137"/>
                      </a:lnTo>
                      <a:lnTo>
                        <a:pt x="132" y="137"/>
                      </a:lnTo>
                      <a:lnTo>
                        <a:pt x="132" y="137"/>
                      </a:lnTo>
                      <a:lnTo>
                        <a:pt x="130" y="130"/>
                      </a:lnTo>
                      <a:lnTo>
                        <a:pt x="129" y="122"/>
                      </a:lnTo>
                      <a:lnTo>
                        <a:pt x="129" y="116"/>
                      </a:lnTo>
                      <a:lnTo>
                        <a:pt x="129" y="109"/>
                      </a:lnTo>
                      <a:lnTo>
                        <a:pt x="130" y="104"/>
                      </a:lnTo>
                      <a:lnTo>
                        <a:pt x="132" y="98"/>
                      </a:lnTo>
                      <a:lnTo>
                        <a:pt x="134" y="93"/>
                      </a:lnTo>
                      <a:lnTo>
                        <a:pt x="136" y="89"/>
                      </a:lnTo>
                      <a:lnTo>
                        <a:pt x="138" y="84"/>
                      </a:lnTo>
                      <a:lnTo>
                        <a:pt x="141" y="80"/>
                      </a:lnTo>
                      <a:lnTo>
                        <a:pt x="145" y="77"/>
                      </a:lnTo>
                      <a:lnTo>
                        <a:pt x="148" y="73"/>
                      </a:lnTo>
                      <a:lnTo>
                        <a:pt x="152" y="70"/>
                      </a:lnTo>
                      <a:lnTo>
                        <a:pt x="156" y="68"/>
                      </a:lnTo>
                      <a:lnTo>
                        <a:pt x="160" y="65"/>
                      </a:lnTo>
                      <a:lnTo>
                        <a:pt x="165" y="63"/>
                      </a:lnTo>
                      <a:lnTo>
                        <a:pt x="169" y="61"/>
                      </a:lnTo>
                      <a:lnTo>
                        <a:pt x="173" y="59"/>
                      </a:lnTo>
                      <a:lnTo>
                        <a:pt x="178" y="57"/>
                      </a:lnTo>
                      <a:lnTo>
                        <a:pt x="182" y="56"/>
                      </a:lnTo>
                      <a:lnTo>
                        <a:pt x="186" y="55"/>
                      </a:lnTo>
                      <a:lnTo>
                        <a:pt x="190" y="54"/>
                      </a:lnTo>
                      <a:lnTo>
                        <a:pt x="194" y="53"/>
                      </a:lnTo>
                      <a:lnTo>
                        <a:pt x="197" y="53"/>
                      </a:lnTo>
                      <a:lnTo>
                        <a:pt x="200" y="52"/>
                      </a:lnTo>
                      <a:lnTo>
                        <a:pt x="203" y="52"/>
                      </a:lnTo>
                      <a:lnTo>
                        <a:pt x="206" y="51"/>
                      </a:lnTo>
                      <a:lnTo>
                        <a:pt x="208" y="51"/>
                      </a:lnTo>
                      <a:lnTo>
                        <a:pt x="210" y="51"/>
                      </a:lnTo>
                      <a:lnTo>
                        <a:pt x="212" y="51"/>
                      </a:lnTo>
                      <a:lnTo>
                        <a:pt x="212" y="51"/>
                      </a:lnTo>
                      <a:lnTo>
                        <a:pt x="213" y="51"/>
                      </a:lnTo>
                      <a:lnTo>
                        <a:pt x="213" y="51"/>
                      </a:lnTo>
                      <a:lnTo>
                        <a:pt x="213" y="0"/>
                      </a:lnTo>
                      <a:lnTo>
                        <a:pt x="213" y="0"/>
                      </a:lnTo>
                      <a:lnTo>
                        <a:pt x="204" y="4"/>
                      </a:lnTo>
                      <a:lnTo>
                        <a:pt x="195" y="7"/>
                      </a:lnTo>
                      <a:lnTo>
                        <a:pt x="187" y="11"/>
                      </a:lnTo>
                      <a:lnTo>
                        <a:pt x="178" y="14"/>
                      </a:lnTo>
                      <a:lnTo>
                        <a:pt x="170" y="16"/>
                      </a:lnTo>
                      <a:lnTo>
                        <a:pt x="162" y="18"/>
                      </a:lnTo>
                      <a:lnTo>
                        <a:pt x="154" y="20"/>
                      </a:lnTo>
                      <a:lnTo>
                        <a:pt x="146" y="22"/>
                      </a:lnTo>
                      <a:lnTo>
                        <a:pt x="138" y="23"/>
                      </a:lnTo>
                      <a:lnTo>
                        <a:pt x="131" y="24"/>
                      </a:lnTo>
                      <a:lnTo>
                        <a:pt x="123" y="25"/>
                      </a:lnTo>
                      <a:lnTo>
                        <a:pt x="116" y="26"/>
                      </a:lnTo>
                      <a:lnTo>
                        <a:pt x="109" y="26"/>
                      </a:lnTo>
                      <a:lnTo>
                        <a:pt x="102" y="26"/>
                      </a:lnTo>
                      <a:lnTo>
                        <a:pt x="96" y="26"/>
                      </a:lnTo>
                      <a:lnTo>
                        <a:pt x="89" y="26"/>
                      </a:lnTo>
                      <a:lnTo>
                        <a:pt x="83" y="26"/>
                      </a:lnTo>
                      <a:lnTo>
                        <a:pt x="77" y="25"/>
                      </a:lnTo>
                      <a:lnTo>
                        <a:pt x="71" y="24"/>
                      </a:lnTo>
                      <a:lnTo>
                        <a:pt x="66" y="23"/>
                      </a:lnTo>
                      <a:lnTo>
                        <a:pt x="60" y="22"/>
                      </a:lnTo>
                      <a:lnTo>
                        <a:pt x="55" y="22"/>
                      </a:lnTo>
                      <a:lnTo>
                        <a:pt x="50" y="21"/>
                      </a:lnTo>
                      <a:lnTo>
                        <a:pt x="46" y="20"/>
                      </a:lnTo>
                      <a:lnTo>
                        <a:pt x="41" y="19"/>
                      </a:lnTo>
                      <a:lnTo>
                        <a:pt x="37" y="17"/>
                      </a:lnTo>
                      <a:lnTo>
                        <a:pt x="33" y="16"/>
                      </a:lnTo>
                      <a:lnTo>
                        <a:pt x="30" y="15"/>
                      </a:lnTo>
                      <a:lnTo>
                        <a:pt x="27" y="14"/>
                      </a:lnTo>
                      <a:lnTo>
                        <a:pt x="23" y="13"/>
                      </a:lnTo>
                      <a:lnTo>
                        <a:pt x="21" y="12"/>
                      </a:lnTo>
                      <a:lnTo>
                        <a:pt x="18" y="11"/>
                      </a:lnTo>
                      <a:lnTo>
                        <a:pt x="16" y="10"/>
                      </a:lnTo>
                      <a:lnTo>
                        <a:pt x="15" y="9"/>
                      </a:lnTo>
                      <a:lnTo>
                        <a:pt x="13" y="8"/>
                      </a:lnTo>
                      <a:lnTo>
                        <a:pt x="12" y="8"/>
                      </a:lnTo>
                      <a:lnTo>
                        <a:pt x="11" y="7"/>
                      </a:lnTo>
                      <a:lnTo>
                        <a:pt x="11" y="7"/>
                      </a:lnTo>
                      <a:lnTo>
                        <a:pt x="10" y="7"/>
                      </a:lnTo>
                      <a:lnTo>
                        <a:pt x="10" y="7"/>
                      </a:lnTo>
                      <a:close/>
                    </a:path>
                  </a:pathLst>
                </a:custGeom>
                <a:solidFill>
                  <a:srgbClr val="FBF61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" name="Freeform 162"/>
                <p:cNvSpPr>
                  <a:spLocks/>
                </p:cNvSpPr>
                <p:nvPr/>
              </p:nvSpPr>
              <p:spPr bwMode="auto">
                <a:xfrm>
                  <a:off x="8495" y="2052"/>
                  <a:ext cx="213" cy="137"/>
                </a:xfrm>
                <a:custGeom>
                  <a:avLst/>
                  <a:gdLst>
                    <a:gd name="T0" fmla="*/ 10 w 213"/>
                    <a:gd name="T1" fmla="*/ 7 h 137"/>
                    <a:gd name="T2" fmla="*/ 0 w 213"/>
                    <a:gd name="T3" fmla="*/ 51 h 137"/>
                    <a:gd name="T4" fmla="*/ 17 w 213"/>
                    <a:gd name="T5" fmla="*/ 52 h 137"/>
                    <a:gd name="T6" fmla="*/ 32 w 213"/>
                    <a:gd name="T7" fmla="*/ 55 h 137"/>
                    <a:gd name="T8" fmla="*/ 45 w 213"/>
                    <a:gd name="T9" fmla="*/ 59 h 137"/>
                    <a:gd name="T10" fmla="*/ 55 w 213"/>
                    <a:gd name="T11" fmla="*/ 66 h 137"/>
                    <a:gd name="T12" fmla="*/ 64 w 213"/>
                    <a:gd name="T13" fmla="*/ 73 h 137"/>
                    <a:gd name="T14" fmla="*/ 71 w 213"/>
                    <a:gd name="T15" fmla="*/ 81 h 137"/>
                    <a:gd name="T16" fmla="*/ 77 w 213"/>
                    <a:gd name="T17" fmla="*/ 90 h 137"/>
                    <a:gd name="T18" fmla="*/ 82 w 213"/>
                    <a:gd name="T19" fmla="*/ 98 h 137"/>
                    <a:gd name="T20" fmla="*/ 85 w 213"/>
                    <a:gd name="T21" fmla="*/ 107 h 137"/>
                    <a:gd name="T22" fmla="*/ 88 w 213"/>
                    <a:gd name="T23" fmla="*/ 115 h 137"/>
                    <a:gd name="T24" fmla="*/ 89 w 213"/>
                    <a:gd name="T25" fmla="*/ 122 h 137"/>
                    <a:gd name="T26" fmla="*/ 90 w 213"/>
                    <a:gd name="T27" fmla="*/ 128 h 137"/>
                    <a:gd name="T28" fmla="*/ 91 w 213"/>
                    <a:gd name="T29" fmla="*/ 133 h 137"/>
                    <a:gd name="T30" fmla="*/ 91 w 213"/>
                    <a:gd name="T31" fmla="*/ 136 h 137"/>
                    <a:gd name="T32" fmla="*/ 91 w 213"/>
                    <a:gd name="T33" fmla="*/ 137 h 137"/>
                    <a:gd name="T34" fmla="*/ 132 w 213"/>
                    <a:gd name="T35" fmla="*/ 137 h 137"/>
                    <a:gd name="T36" fmla="*/ 130 w 213"/>
                    <a:gd name="T37" fmla="*/ 130 h 137"/>
                    <a:gd name="T38" fmla="*/ 129 w 213"/>
                    <a:gd name="T39" fmla="*/ 116 h 137"/>
                    <a:gd name="T40" fmla="*/ 130 w 213"/>
                    <a:gd name="T41" fmla="*/ 104 h 137"/>
                    <a:gd name="T42" fmla="*/ 134 w 213"/>
                    <a:gd name="T43" fmla="*/ 93 h 137"/>
                    <a:gd name="T44" fmla="*/ 138 w 213"/>
                    <a:gd name="T45" fmla="*/ 84 h 137"/>
                    <a:gd name="T46" fmla="*/ 145 w 213"/>
                    <a:gd name="T47" fmla="*/ 77 h 137"/>
                    <a:gd name="T48" fmla="*/ 152 w 213"/>
                    <a:gd name="T49" fmla="*/ 70 h 137"/>
                    <a:gd name="T50" fmla="*/ 160 w 213"/>
                    <a:gd name="T51" fmla="*/ 65 h 137"/>
                    <a:gd name="T52" fmla="*/ 169 w 213"/>
                    <a:gd name="T53" fmla="*/ 61 h 137"/>
                    <a:gd name="T54" fmla="*/ 178 w 213"/>
                    <a:gd name="T55" fmla="*/ 57 h 137"/>
                    <a:gd name="T56" fmla="*/ 186 w 213"/>
                    <a:gd name="T57" fmla="*/ 55 h 137"/>
                    <a:gd name="T58" fmla="*/ 194 w 213"/>
                    <a:gd name="T59" fmla="*/ 53 h 137"/>
                    <a:gd name="T60" fmla="*/ 200 w 213"/>
                    <a:gd name="T61" fmla="*/ 52 h 137"/>
                    <a:gd name="T62" fmla="*/ 206 w 213"/>
                    <a:gd name="T63" fmla="*/ 51 h 137"/>
                    <a:gd name="T64" fmla="*/ 210 w 213"/>
                    <a:gd name="T65" fmla="*/ 51 h 137"/>
                    <a:gd name="T66" fmla="*/ 212 w 213"/>
                    <a:gd name="T67" fmla="*/ 51 h 137"/>
                    <a:gd name="T68" fmla="*/ 213 w 213"/>
                    <a:gd name="T69" fmla="*/ 51 h 137"/>
                    <a:gd name="T70" fmla="*/ 213 w 213"/>
                    <a:gd name="T71" fmla="*/ 0 h 137"/>
                    <a:gd name="T72" fmla="*/ 195 w 213"/>
                    <a:gd name="T73" fmla="*/ 7 h 137"/>
                    <a:gd name="T74" fmla="*/ 178 w 213"/>
                    <a:gd name="T75" fmla="*/ 14 h 137"/>
                    <a:gd name="T76" fmla="*/ 162 w 213"/>
                    <a:gd name="T77" fmla="*/ 18 h 137"/>
                    <a:gd name="T78" fmla="*/ 146 w 213"/>
                    <a:gd name="T79" fmla="*/ 22 h 137"/>
                    <a:gd name="T80" fmla="*/ 131 w 213"/>
                    <a:gd name="T81" fmla="*/ 24 h 137"/>
                    <a:gd name="T82" fmla="*/ 116 w 213"/>
                    <a:gd name="T83" fmla="*/ 26 h 137"/>
                    <a:gd name="T84" fmla="*/ 102 w 213"/>
                    <a:gd name="T85" fmla="*/ 26 h 137"/>
                    <a:gd name="T86" fmla="*/ 89 w 213"/>
                    <a:gd name="T87" fmla="*/ 26 h 137"/>
                    <a:gd name="T88" fmla="*/ 77 w 213"/>
                    <a:gd name="T89" fmla="*/ 25 h 137"/>
                    <a:gd name="T90" fmla="*/ 66 w 213"/>
                    <a:gd name="T91" fmla="*/ 23 h 137"/>
                    <a:gd name="T92" fmla="*/ 55 w 213"/>
                    <a:gd name="T93" fmla="*/ 22 h 137"/>
                    <a:gd name="T94" fmla="*/ 46 w 213"/>
                    <a:gd name="T95" fmla="*/ 20 h 137"/>
                    <a:gd name="T96" fmla="*/ 37 w 213"/>
                    <a:gd name="T97" fmla="*/ 17 h 137"/>
                    <a:gd name="T98" fmla="*/ 30 w 213"/>
                    <a:gd name="T99" fmla="*/ 15 h 137"/>
                    <a:gd name="T100" fmla="*/ 23 w 213"/>
                    <a:gd name="T101" fmla="*/ 13 h 137"/>
                    <a:gd name="T102" fmla="*/ 18 w 213"/>
                    <a:gd name="T103" fmla="*/ 11 h 137"/>
                    <a:gd name="T104" fmla="*/ 15 w 213"/>
                    <a:gd name="T105" fmla="*/ 9 h 137"/>
                    <a:gd name="T106" fmla="*/ 12 w 213"/>
                    <a:gd name="T107" fmla="*/ 8 h 137"/>
                    <a:gd name="T108" fmla="*/ 11 w 213"/>
                    <a:gd name="T109" fmla="*/ 7 h 137"/>
                    <a:gd name="T110" fmla="*/ 10 w 213"/>
                    <a:gd name="T111" fmla="*/ 7 h 1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213" h="137">
                      <a:moveTo>
                        <a:pt x="10" y="7"/>
                      </a:moveTo>
                      <a:lnTo>
                        <a:pt x="10" y="7"/>
                      </a:lnTo>
                      <a:lnTo>
                        <a:pt x="0" y="51"/>
                      </a:lnTo>
                      <a:lnTo>
                        <a:pt x="0" y="51"/>
                      </a:lnTo>
                      <a:lnTo>
                        <a:pt x="9" y="51"/>
                      </a:lnTo>
                      <a:lnTo>
                        <a:pt x="17" y="52"/>
                      </a:lnTo>
                      <a:lnTo>
                        <a:pt x="25" y="53"/>
                      </a:lnTo>
                      <a:lnTo>
                        <a:pt x="32" y="55"/>
                      </a:lnTo>
                      <a:lnTo>
                        <a:pt x="38" y="57"/>
                      </a:lnTo>
                      <a:lnTo>
                        <a:pt x="45" y="59"/>
                      </a:lnTo>
                      <a:lnTo>
                        <a:pt x="50" y="63"/>
                      </a:lnTo>
                      <a:lnTo>
                        <a:pt x="55" y="66"/>
                      </a:lnTo>
                      <a:lnTo>
                        <a:pt x="60" y="69"/>
                      </a:lnTo>
                      <a:lnTo>
                        <a:pt x="64" y="73"/>
                      </a:lnTo>
                      <a:lnTo>
                        <a:pt x="68" y="77"/>
                      </a:lnTo>
                      <a:lnTo>
                        <a:pt x="71" y="81"/>
                      </a:lnTo>
                      <a:lnTo>
                        <a:pt x="74" y="85"/>
                      </a:lnTo>
                      <a:lnTo>
                        <a:pt x="77" y="90"/>
                      </a:lnTo>
                      <a:lnTo>
                        <a:pt x="80" y="94"/>
                      </a:lnTo>
                      <a:lnTo>
                        <a:pt x="82" y="98"/>
                      </a:lnTo>
                      <a:lnTo>
                        <a:pt x="84" y="102"/>
                      </a:lnTo>
                      <a:lnTo>
                        <a:pt x="85" y="107"/>
                      </a:lnTo>
                      <a:lnTo>
                        <a:pt x="87" y="111"/>
                      </a:lnTo>
                      <a:lnTo>
                        <a:pt x="88" y="115"/>
                      </a:lnTo>
                      <a:lnTo>
                        <a:pt x="89" y="118"/>
                      </a:lnTo>
                      <a:lnTo>
                        <a:pt x="89" y="122"/>
                      </a:lnTo>
                      <a:lnTo>
                        <a:pt x="90" y="125"/>
                      </a:lnTo>
                      <a:lnTo>
                        <a:pt x="90" y="128"/>
                      </a:lnTo>
                      <a:lnTo>
                        <a:pt x="91" y="131"/>
                      </a:lnTo>
                      <a:lnTo>
                        <a:pt x="91" y="133"/>
                      </a:lnTo>
                      <a:lnTo>
                        <a:pt x="91" y="134"/>
                      </a:lnTo>
                      <a:lnTo>
                        <a:pt x="91" y="136"/>
                      </a:lnTo>
                      <a:lnTo>
                        <a:pt x="91" y="137"/>
                      </a:lnTo>
                      <a:lnTo>
                        <a:pt x="91" y="137"/>
                      </a:lnTo>
                      <a:lnTo>
                        <a:pt x="91" y="137"/>
                      </a:lnTo>
                      <a:lnTo>
                        <a:pt x="132" y="137"/>
                      </a:lnTo>
                      <a:lnTo>
                        <a:pt x="132" y="137"/>
                      </a:lnTo>
                      <a:lnTo>
                        <a:pt x="130" y="130"/>
                      </a:lnTo>
                      <a:lnTo>
                        <a:pt x="129" y="122"/>
                      </a:lnTo>
                      <a:lnTo>
                        <a:pt x="129" y="116"/>
                      </a:lnTo>
                      <a:lnTo>
                        <a:pt x="129" y="109"/>
                      </a:lnTo>
                      <a:lnTo>
                        <a:pt x="130" y="104"/>
                      </a:lnTo>
                      <a:lnTo>
                        <a:pt x="132" y="98"/>
                      </a:lnTo>
                      <a:lnTo>
                        <a:pt x="134" y="93"/>
                      </a:lnTo>
                      <a:lnTo>
                        <a:pt x="136" y="89"/>
                      </a:lnTo>
                      <a:lnTo>
                        <a:pt x="138" y="84"/>
                      </a:lnTo>
                      <a:lnTo>
                        <a:pt x="141" y="80"/>
                      </a:lnTo>
                      <a:lnTo>
                        <a:pt x="145" y="77"/>
                      </a:lnTo>
                      <a:lnTo>
                        <a:pt x="148" y="73"/>
                      </a:lnTo>
                      <a:lnTo>
                        <a:pt x="152" y="70"/>
                      </a:lnTo>
                      <a:lnTo>
                        <a:pt x="156" y="68"/>
                      </a:lnTo>
                      <a:lnTo>
                        <a:pt x="160" y="65"/>
                      </a:lnTo>
                      <a:lnTo>
                        <a:pt x="165" y="63"/>
                      </a:lnTo>
                      <a:lnTo>
                        <a:pt x="169" y="61"/>
                      </a:lnTo>
                      <a:lnTo>
                        <a:pt x="173" y="59"/>
                      </a:lnTo>
                      <a:lnTo>
                        <a:pt x="178" y="57"/>
                      </a:lnTo>
                      <a:lnTo>
                        <a:pt x="182" y="56"/>
                      </a:lnTo>
                      <a:lnTo>
                        <a:pt x="186" y="55"/>
                      </a:lnTo>
                      <a:lnTo>
                        <a:pt x="190" y="54"/>
                      </a:lnTo>
                      <a:lnTo>
                        <a:pt x="194" y="53"/>
                      </a:lnTo>
                      <a:lnTo>
                        <a:pt x="197" y="53"/>
                      </a:lnTo>
                      <a:lnTo>
                        <a:pt x="200" y="52"/>
                      </a:lnTo>
                      <a:lnTo>
                        <a:pt x="203" y="52"/>
                      </a:lnTo>
                      <a:lnTo>
                        <a:pt x="206" y="51"/>
                      </a:lnTo>
                      <a:lnTo>
                        <a:pt x="208" y="51"/>
                      </a:lnTo>
                      <a:lnTo>
                        <a:pt x="210" y="51"/>
                      </a:lnTo>
                      <a:lnTo>
                        <a:pt x="212" y="51"/>
                      </a:lnTo>
                      <a:lnTo>
                        <a:pt x="212" y="51"/>
                      </a:lnTo>
                      <a:lnTo>
                        <a:pt x="213" y="51"/>
                      </a:lnTo>
                      <a:lnTo>
                        <a:pt x="213" y="51"/>
                      </a:lnTo>
                      <a:lnTo>
                        <a:pt x="213" y="0"/>
                      </a:lnTo>
                      <a:lnTo>
                        <a:pt x="213" y="0"/>
                      </a:lnTo>
                      <a:lnTo>
                        <a:pt x="204" y="4"/>
                      </a:lnTo>
                      <a:lnTo>
                        <a:pt x="195" y="7"/>
                      </a:lnTo>
                      <a:lnTo>
                        <a:pt x="187" y="11"/>
                      </a:lnTo>
                      <a:lnTo>
                        <a:pt x="178" y="14"/>
                      </a:lnTo>
                      <a:lnTo>
                        <a:pt x="170" y="16"/>
                      </a:lnTo>
                      <a:lnTo>
                        <a:pt x="162" y="18"/>
                      </a:lnTo>
                      <a:lnTo>
                        <a:pt x="154" y="20"/>
                      </a:lnTo>
                      <a:lnTo>
                        <a:pt x="146" y="22"/>
                      </a:lnTo>
                      <a:lnTo>
                        <a:pt x="138" y="23"/>
                      </a:lnTo>
                      <a:lnTo>
                        <a:pt x="131" y="24"/>
                      </a:lnTo>
                      <a:lnTo>
                        <a:pt x="123" y="25"/>
                      </a:lnTo>
                      <a:lnTo>
                        <a:pt x="116" y="26"/>
                      </a:lnTo>
                      <a:lnTo>
                        <a:pt x="109" y="26"/>
                      </a:lnTo>
                      <a:lnTo>
                        <a:pt x="102" y="26"/>
                      </a:lnTo>
                      <a:lnTo>
                        <a:pt x="96" y="26"/>
                      </a:lnTo>
                      <a:lnTo>
                        <a:pt x="89" y="26"/>
                      </a:lnTo>
                      <a:lnTo>
                        <a:pt x="83" y="26"/>
                      </a:lnTo>
                      <a:lnTo>
                        <a:pt x="77" y="25"/>
                      </a:lnTo>
                      <a:lnTo>
                        <a:pt x="71" y="24"/>
                      </a:lnTo>
                      <a:lnTo>
                        <a:pt x="66" y="23"/>
                      </a:lnTo>
                      <a:lnTo>
                        <a:pt x="60" y="22"/>
                      </a:lnTo>
                      <a:lnTo>
                        <a:pt x="55" y="22"/>
                      </a:lnTo>
                      <a:lnTo>
                        <a:pt x="50" y="21"/>
                      </a:lnTo>
                      <a:lnTo>
                        <a:pt x="46" y="20"/>
                      </a:lnTo>
                      <a:lnTo>
                        <a:pt x="41" y="19"/>
                      </a:lnTo>
                      <a:lnTo>
                        <a:pt x="37" y="17"/>
                      </a:lnTo>
                      <a:lnTo>
                        <a:pt x="33" y="16"/>
                      </a:lnTo>
                      <a:lnTo>
                        <a:pt x="30" y="15"/>
                      </a:lnTo>
                      <a:lnTo>
                        <a:pt x="27" y="14"/>
                      </a:lnTo>
                      <a:lnTo>
                        <a:pt x="23" y="13"/>
                      </a:lnTo>
                      <a:lnTo>
                        <a:pt x="21" y="12"/>
                      </a:lnTo>
                      <a:lnTo>
                        <a:pt x="18" y="11"/>
                      </a:lnTo>
                      <a:lnTo>
                        <a:pt x="16" y="10"/>
                      </a:lnTo>
                      <a:lnTo>
                        <a:pt x="15" y="9"/>
                      </a:lnTo>
                      <a:lnTo>
                        <a:pt x="13" y="8"/>
                      </a:lnTo>
                      <a:lnTo>
                        <a:pt x="12" y="8"/>
                      </a:lnTo>
                      <a:lnTo>
                        <a:pt x="11" y="7"/>
                      </a:lnTo>
                      <a:lnTo>
                        <a:pt x="11" y="7"/>
                      </a:lnTo>
                      <a:lnTo>
                        <a:pt x="10" y="7"/>
                      </a:lnTo>
                      <a:lnTo>
                        <a:pt x="10" y="7"/>
                      </a:lnTo>
                      <a:close/>
                    </a:path>
                  </a:pathLst>
                </a:custGeom>
                <a:noFill/>
                <a:ln w="3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164" name="Group 163"/>
            <p:cNvGrpSpPr>
              <a:grpSpLocks/>
            </p:cNvGrpSpPr>
            <p:nvPr/>
          </p:nvGrpSpPr>
          <p:grpSpPr bwMode="auto">
            <a:xfrm>
              <a:off x="2003138" y="5333658"/>
              <a:ext cx="704856" cy="771948"/>
              <a:chOff x="529" y="9986"/>
              <a:chExt cx="856" cy="1650"/>
            </a:xfrm>
          </p:grpSpPr>
          <p:sp>
            <p:nvSpPr>
              <p:cNvPr id="165" name="Freeform 164"/>
              <p:cNvSpPr>
                <a:spLocks/>
              </p:cNvSpPr>
              <p:nvPr/>
            </p:nvSpPr>
            <p:spPr bwMode="auto">
              <a:xfrm>
                <a:off x="687" y="10837"/>
                <a:ext cx="196" cy="799"/>
              </a:xfrm>
              <a:custGeom>
                <a:avLst/>
                <a:gdLst>
                  <a:gd name="T0" fmla="*/ 196 w 196"/>
                  <a:gd name="T1" fmla="*/ 0 h 799"/>
                  <a:gd name="T2" fmla="*/ 196 w 196"/>
                  <a:gd name="T3" fmla="*/ 0 h 799"/>
                  <a:gd name="T4" fmla="*/ 196 w 196"/>
                  <a:gd name="T5" fmla="*/ 799 h 799"/>
                  <a:gd name="T6" fmla="*/ 0 w 196"/>
                  <a:gd name="T7" fmla="*/ 799 h 799"/>
                  <a:gd name="T8" fmla="*/ 0 w 196"/>
                  <a:gd name="T9" fmla="*/ 799 h 799"/>
                  <a:gd name="T10" fmla="*/ 4 w 196"/>
                  <a:gd name="T11" fmla="*/ 786 h 799"/>
                  <a:gd name="T12" fmla="*/ 9 w 196"/>
                  <a:gd name="T13" fmla="*/ 775 h 799"/>
                  <a:gd name="T14" fmla="*/ 14 w 196"/>
                  <a:gd name="T15" fmla="*/ 766 h 799"/>
                  <a:gd name="T16" fmla="*/ 20 w 196"/>
                  <a:gd name="T17" fmla="*/ 757 h 799"/>
                  <a:gd name="T18" fmla="*/ 25 w 196"/>
                  <a:gd name="T19" fmla="*/ 750 h 799"/>
                  <a:gd name="T20" fmla="*/ 31 w 196"/>
                  <a:gd name="T21" fmla="*/ 743 h 799"/>
                  <a:gd name="T22" fmla="*/ 37 w 196"/>
                  <a:gd name="T23" fmla="*/ 738 h 799"/>
                  <a:gd name="T24" fmla="*/ 43 w 196"/>
                  <a:gd name="T25" fmla="*/ 734 h 799"/>
                  <a:gd name="T26" fmla="*/ 49 w 196"/>
                  <a:gd name="T27" fmla="*/ 730 h 799"/>
                  <a:gd name="T28" fmla="*/ 55 w 196"/>
                  <a:gd name="T29" fmla="*/ 727 h 799"/>
                  <a:gd name="T30" fmla="*/ 61 w 196"/>
                  <a:gd name="T31" fmla="*/ 725 h 799"/>
                  <a:gd name="T32" fmla="*/ 67 w 196"/>
                  <a:gd name="T33" fmla="*/ 724 h 799"/>
                  <a:gd name="T34" fmla="*/ 73 w 196"/>
                  <a:gd name="T35" fmla="*/ 723 h 799"/>
                  <a:gd name="T36" fmla="*/ 79 w 196"/>
                  <a:gd name="T37" fmla="*/ 723 h 799"/>
                  <a:gd name="T38" fmla="*/ 85 w 196"/>
                  <a:gd name="T39" fmla="*/ 723 h 799"/>
                  <a:gd name="T40" fmla="*/ 91 w 196"/>
                  <a:gd name="T41" fmla="*/ 724 h 799"/>
                  <a:gd name="T42" fmla="*/ 96 w 196"/>
                  <a:gd name="T43" fmla="*/ 725 h 799"/>
                  <a:gd name="T44" fmla="*/ 102 w 196"/>
                  <a:gd name="T45" fmla="*/ 726 h 799"/>
                  <a:gd name="T46" fmla="*/ 107 w 196"/>
                  <a:gd name="T47" fmla="*/ 728 h 799"/>
                  <a:gd name="T48" fmla="*/ 112 w 196"/>
                  <a:gd name="T49" fmla="*/ 730 h 799"/>
                  <a:gd name="T50" fmla="*/ 117 w 196"/>
                  <a:gd name="T51" fmla="*/ 732 h 799"/>
                  <a:gd name="T52" fmla="*/ 121 w 196"/>
                  <a:gd name="T53" fmla="*/ 734 h 799"/>
                  <a:gd name="T54" fmla="*/ 125 w 196"/>
                  <a:gd name="T55" fmla="*/ 736 h 799"/>
                  <a:gd name="T56" fmla="*/ 128 w 196"/>
                  <a:gd name="T57" fmla="*/ 738 h 799"/>
                  <a:gd name="T58" fmla="*/ 131 w 196"/>
                  <a:gd name="T59" fmla="*/ 739 h 799"/>
                  <a:gd name="T60" fmla="*/ 133 w 196"/>
                  <a:gd name="T61" fmla="*/ 741 h 799"/>
                  <a:gd name="T62" fmla="*/ 135 w 196"/>
                  <a:gd name="T63" fmla="*/ 742 h 799"/>
                  <a:gd name="T64" fmla="*/ 137 w 196"/>
                  <a:gd name="T65" fmla="*/ 743 h 799"/>
                  <a:gd name="T66" fmla="*/ 138 w 196"/>
                  <a:gd name="T67" fmla="*/ 744 h 799"/>
                  <a:gd name="T68" fmla="*/ 138 w 196"/>
                  <a:gd name="T69" fmla="*/ 744 h 799"/>
                  <a:gd name="T70" fmla="*/ 138 w 196"/>
                  <a:gd name="T71" fmla="*/ 744 h 799"/>
                  <a:gd name="T72" fmla="*/ 196 w 196"/>
                  <a:gd name="T73" fmla="*/ 0 h 799"/>
                  <a:gd name="T74" fmla="*/ 196 w 196"/>
                  <a:gd name="T75" fmla="*/ 0 h 7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6" h="799">
                    <a:moveTo>
                      <a:pt x="196" y="0"/>
                    </a:moveTo>
                    <a:lnTo>
                      <a:pt x="196" y="0"/>
                    </a:lnTo>
                    <a:lnTo>
                      <a:pt x="196" y="799"/>
                    </a:lnTo>
                    <a:lnTo>
                      <a:pt x="0" y="799"/>
                    </a:lnTo>
                    <a:lnTo>
                      <a:pt x="0" y="799"/>
                    </a:lnTo>
                    <a:lnTo>
                      <a:pt x="4" y="786"/>
                    </a:lnTo>
                    <a:lnTo>
                      <a:pt x="9" y="775"/>
                    </a:lnTo>
                    <a:lnTo>
                      <a:pt x="14" y="766"/>
                    </a:lnTo>
                    <a:lnTo>
                      <a:pt x="20" y="757"/>
                    </a:lnTo>
                    <a:lnTo>
                      <a:pt x="25" y="750"/>
                    </a:lnTo>
                    <a:lnTo>
                      <a:pt x="31" y="743"/>
                    </a:lnTo>
                    <a:lnTo>
                      <a:pt x="37" y="738"/>
                    </a:lnTo>
                    <a:lnTo>
                      <a:pt x="43" y="734"/>
                    </a:lnTo>
                    <a:lnTo>
                      <a:pt x="49" y="730"/>
                    </a:lnTo>
                    <a:lnTo>
                      <a:pt x="55" y="727"/>
                    </a:lnTo>
                    <a:lnTo>
                      <a:pt x="61" y="725"/>
                    </a:lnTo>
                    <a:lnTo>
                      <a:pt x="67" y="724"/>
                    </a:lnTo>
                    <a:lnTo>
                      <a:pt x="73" y="723"/>
                    </a:lnTo>
                    <a:lnTo>
                      <a:pt x="79" y="723"/>
                    </a:lnTo>
                    <a:lnTo>
                      <a:pt x="85" y="723"/>
                    </a:lnTo>
                    <a:lnTo>
                      <a:pt x="91" y="724"/>
                    </a:lnTo>
                    <a:lnTo>
                      <a:pt x="96" y="725"/>
                    </a:lnTo>
                    <a:lnTo>
                      <a:pt x="102" y="726"/>
                    </a:lnTo>
                    <a:lnTo>
                      <a:pt x="107" y="728"/>
                    </a:lnTo>
                    <a:lnTo>
                      <a:pt x="112" y="730"/>
                    </a:lnTo>
                    <a:lnTo>
                      <a:pt x="117" y="732"/>
                    </a:lnTo>
                    <a:lnTo>
                      <a:pt x="121" y="734"/>
                    </a:lnTo>
                    <a:lnTo>
                      <a:pt x="125" y="736"/>
                    </a:lnTo>
                    <a:lnTo>
                      <a:pt x="128" y="738"/>
                    </a:lnTo>
                    <a:lnTo>
                      <a:pt x="131" y="739"/>
                    </a:lnTo>
                    <a:lnTo>
                      <a:pt x="133" y="741"/>
                    </a:lnTo>
                    <a:lnTo>
                      <a:pt x="135" y="742"/>
                    </a:lnTo>
                    <a:lnTo>
                      <a:pt x="137" y="743"/>
                    </a:lnTo>
                    <a:lnTo>
                      <a:pt x="138" y="744"/>
                    </a:lnTo>
                    <a:lnTo>
                      <a:pt x="138" y="744"/>
                    </a:lnTo>
                    <a:lnTo>
                      <a:pt x="138" y="744"/>
                    </a:lnTo>
                    <a:lnTo>
                      <a:pt x="196" y="0"/>
                    </a:lnTo>
                    <a:lnTo>
                      <a:pt x="19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6" name="Freeform 165"/>
              <p:cNvSpPr>
                <a:spLocks/>
              </p:cNvSpPr>
              <p:nvPr/>
            </p:nvSpPr>
            <p:spPr bwMode="auto">
              <a:xfrm>
                <a:off x="1030" y="10837"/>
                <a:ext cx="196" cy="799"/>
              </a:xfrm>
              <a:custGeom>
                <a:avLst/>
                <a:gdLst>
                  <a:gd name="T0" fmla="*/ 0 w 196"/>
                  <a:gd name="T1" fmla="*/ 0 h 799"/>
                  <a:gd name="T2" fmla="*/ 0 w 196"/>
                  <a:gd name="T3" fmla="*/ 0 h 799"/>
                  <a:gd name="T4" fmla="*/ 0 w 196"/>
                  <a:gd name="T5" fmla="*/ 799 h 799"/>
                  <a:gd name="T6" fmla="*/ 196 w 196"/>
                  <a:gd name="T7" fmla="*/ 799 h 799"/>
                  <a:gd name="T8" fmla="*/ 196 w 196"/>
                  <a:gd name="T9" fmla="*/ 799 h 799"/>
                  <a:gd name="T10" fmla="*/ 192 w 196"/>
                  <a:gd name="T11" fmla="*/ 786 h 799"/>
                  <a:gd name="T12" fmla="*/ 187 w 196"/>
                  <a:gd name="T13" fmla="*/ 775 h 799"/>
                  <a:gd name="T14" fmla="*/ 182 w 196"/>
                  <a:gd name="T15" fmla="*/ 766 h 799"/>
                  <a:gd name="T16" fmla="*/ 176 w 196"/>
                  <a:gd name="T17" fmla="*/ 757 h 799"/>
                  <a:gd name="T18" fmla="*/ 171 w 196"/>
                  <a:gd name="T19" fmla="*/ 750 h 799"/>
                  <a:gd name="T20" fmla="*/ 165 w 196"/>
                  <a:gd name="T21" fmla="*/ 743 h 799"/>
                  <a:gd name="T22" fmla="*/ 159 w 196"/>
                  <a:gd name="T23" fmla="*/ 738 h 799"/>
                  <a:gd name="T24" fmla="*/ 153 w 196"/>
                  <a:gd name="T25" fmla="*/ 734 h 799"/>
                  <a:gd name="T26" fmla="*/ 147 w 196"/>
                  <a:gd name="T27" fmla="*/ 730 h 799"/>
                  <a:gd name="T28" fmla="*/ 141 w 196"/>
                  <a:gd name="T29" fmla="*/ 727 h 799"/>
                  <a:gd name="T30" fmla="*/ 135 w 196"/>
                  <a:gd name="T31" fmla="*/ 725 h 799"/>
                  <a:gd name="T32" fmla="*/ 129 w 196"/>
                  <a:gd name="T33" fmla="*/ 724 h 799"/>
                  <a:gd name="T34" fmla="*/ 123 w 196"/>
                  <a:gd name="T35" fmla="*/ 723 h 799"/>
                  <a:gd name="T36" fmla="*/ 117 w 196"/>
                  <a:gd name="T37" fmla="*/ 723 h 799"/>
                  <a:gd name="T38" fmla="*/ 111 w 196"/>
                  <a:gd name="T39" fmla="*/ 723 h 799"/>
                  <a:gd name="T40" fmla="*/ 105 w 196"/>
                  <a:gd name="T41" fmla="*/ 724 h 799"/>
                  <a:gd name="T42" fmla="*/ 99 w 196"/>
                  <a:gd name="T43" fmla="*/ 725 h 799"/>
                  <a:gd name="T44" fmla="*/ 94 w 196"/>
                  <a:gd name="T45" fmla="*/ 726 h 799"/>
                  <a:gd name="T46" fmla="*/ 89 w 196"/>
                  <a:gd name="T47" fmla="*/ 728 h 799"/>
                  <a:gd name="T48" fmla="*/ 84 w 196"/>
                  <a:gd name="T49" fmla="*/ 730 h 799"/>
                  <a:gd name="T50" fmla="*/ 80 w 196"/>
                  <a:gd name="T51" fmla="*/ 732 h 799"/>
                  <a:gd name="T52" fmla="*/ 76 w 196"/>
                  <a:gd name="T53" fmla="*/ 734 h 799"/>
                  <a:gd name="T54" fmla="*/ 72 w 196"/>
                  <a:gd name="T55" fmla="*/ 736 h 799"/>
                  <a:gd name="T56" fmla="*/ 68 w 196"/>
                  <a:gd name="T57" fmla="*/ 738 h 799"/>
                  <a:gd name="T58" fmla="*/ 65 w 196"/>
                  <a:gd name="T59" fmla="*/ 739 h 799"/>
                  <a:gd name="T60" fmla="*/ 63 w 196"/>
                  <a:gd name="T61" fmla="*/ 741 h 799"/>
                  <a:gd name="T62" fmla="*/ 61 w 196"/>
                  <a:gd name="T63" fmla="*/ 742 h 799"/>
                  <a:gd name="T64" fmla="*/ 60 w 196"/>
                  <a:gd name="T65" fmla="*/ 743 h 799"/>
                  <a:gd name="T66" fmla="*/ 59 w 196"/>
                  <a:gd name="T67" fmla="*/ 744 h 799"/>
                  <a:gd name="T68" fmla="*/ 58 w 196"/>
                  <a:gd name="T69" fmla="*/ 744 h 799"/>
                  <a:gd name="T70" fmla="*/ 58 w 196"/>
                  <a:gd name="T71" fmla="*/ 744 h 799"/>
                  <a:gd name="T72" fmla="*/ 0 w 196"/>
                  <a:gd name="T73" fmla="*/ 0 h 799"/>
                  <a:gd name="T74" fmla="*/ 0 w 196"/>
                  <a:gd name="T75" fmla="*/ 0 h 7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6" h="799">
                    <a:moveTo>
                      <a:pt x="0" y="0"/>
                    </a:moveTo>
                    <a:lnTo>
                      <a:pt x="0" y="0"/>
                    </a:lnTo>
                    <a:lnTo>
                      <a:pt x="0" y="799"/>
                    </a:lnTo>
                    <a:lnTo>
                      <a:pt x="196" y="799"/>
                    </a:lnTo>
                    <a:lnTo>
                      <a:pt x="196" y="799"/>
                    </a:lnTo>
                    <a:lnTo>
                      <a:pt x="192" y="786"/>
                    </a:lnTo>
                    <a:lnTo>
                      <a:pt x="187" y="775"/>
                    </a:lnTo>
                    <a:lnTo>
                      <a:pt x="182" y="766"/>
                    </a:lnTo>
                    <a:lnTo>
                      <a:pt x="176" y="757"/>
                    </a:lnTo>
                    <a:lnTo>
                      <a:pt x="171" y="750"/>
                    </a:lnTo>
                    <a:lnTo>
                      <a:pt x="165" y="743"/>
                    </a:lnTo>
                    <a:lnTo>
                      <a:pt x="159" y="738"/>
                    </a:lnTo>
                    <a:lnTo>
                      <a:pt x="153" y="734"/>
                    </a:lnTo>
                    <a:lnTo>
                      <a:pt x="147" y="730"/>
                    </a:lnTo>
                    <a:lnTo>
                      <a:pt x="141" y="727"/>
                    </a:lnTo>
                    <a:lnTo>
                      <a:pt x="135" y="725"/>
                    </a:lnTo>
                    <a:lnTo>
                      <a:pt x="129" y="724"/>
                    </a:lnTo>
                    <a:lnTo>
                      <a:pt x="123" y="723"/>
                    </a:lnTo>
                    <a:lnTo>
                      <a:pt x="117" y="723"/>
                    </a:lnTo>
                    <a:lnTo>
                      <a:pt x="111" y="723"/>
                    </a:lnTo>
                    <a:lnTo>
                      <a:pt x="105" y="724"/>
                    </a:lnTo>
                    <a:lnTo>
                      <a:pt x="99" y="725"/>
                    </a:lnTo>
                    <a:lnTo>
                      <a:pt x="94" y="726"/>
                    </a:lnTo>
                    <a:lnTo>
                      <a:pt x="89" y="728"/>
                    </a:lnTo>
                    <a:lnTo>
                      <a:pt x="84" y="730"/>
                    </a:lnTo>
                    <a:lnTo>
                      <a:pt x="80" y="732"/>
                    </a:lnTo>
                    <a:lnTo>
                      <a:pt x="76" y="734"/>
                    </a:lnTo>
                    <a:lnTo>
                      <a:pt x="72" y="736"/>
                    </a:lnTo>
                    <a:lnTo>
                      <a:pt x="68" y="738"/>
                    </a:lnTo>
                    <a:lnTo>
                      <a:pt x="65" y="739"/>
                    </a:lnTo>
                    <a:lnTo>
                      <a:pt x="63" y="741"/>
                    </a:lnTo>
                    <a:lnTo>
                      <a:pt x="61" y="742"/>
                    </a:lnTo>
                    <a:lnTo>
                      <a:pt x="60" y="743"/>
                    </a:lnTo>
                    <a:lnTo>
                      <a:pt x="59" y="744"/>
                    </a:lnTo>
                    <a:lnTo>
                      <a:pt x="58" y="744"/>
                    </a:lnTo>
                    <a:lnTo>
                      <a:pt x="58" y="74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7" name="Freeform 166"/>
              <p:cNvSpPr>
                <a:spLocks/>
              </p:cNvSpPr>
              <p:nvPr/>
            </p:nvSpPr>
            <p:spPr bwMode="auto">
              <a:xfrm>
                <a:off x="854" y="10192"/>
                <a:ext cx="197" cy="198"/>
              </a:xfrm>
              <a:custGeom>
                <a:avLst/>
                <a:gdLst>
                  <a:gd name="T0" fmla="*/ 194 w 197"/>
                  <a:gd name="T1" fmla="*/ 121 h 198"/>
                  <a:gd name="T2" fmla="*/ 196 w 197"/>
                  <a:gd name="T3" fmla="*/ 113 h 198"/>
                  <a:gd name="T4" fmla="*/ 197 w 197"/>
                  <a:gd name="T5" fmla="*/ 97 h 198"/>
                  <a:gd name="T6" fmla="*/ 195 w 197"/>
                  <a:gd name="T7" fmla="*/ 81 h 198"/>
                  <a:gd name="T8" fmla="*/ 191 w 197"/>
                  <a:gd name="T9" fmla="*/ 66 h 198"/>
                  <a:gd name="T10" fmla="*/ 185 w 197"/>
                  <a:gd name="T11" fmla="*/ 52 h 198"/>
                  <a:gd name="T12" fmla="*/ 177 w 197"/>
                  <a:gd name="T13" fmla="*/ 40 h 198"/>
                  <a:gd name="T14" fmla="*/ 167 w 197"/>
                  <a:gd name="T15" fmla="*/ 28 h 198"/>
                  <a:gd name="T16" fmla="*/ 155 w 197"/>
                  <a:gd name="T17" fmla="*/ 18 h 198"/>
                  <a:gd name="T18" fmla="*/ 142 w 197"/>
                  <a:gd name="T19" fmla="*/ 10 h 198"/>
                  <a:gd name="T20" fmla="*/ 127 w 197"/>
                  <a:gd name="T21" fmla="*/ 4 h 198"/>
                  <a:gd name="T22" fmla="*/ 120 w 197"/>
                  <a:gd name="T23" fmla="*/ 2 h 198"/>
                  <a:gd name="T24" fmla="*/ 104 w 197"/>
                  <a:gd name="T25" fmla="*/ 0 h 198"/>
                  <a:gd name="T26" fmla="*/ 88 w 197"/>
                  <a:gd name="T27" fmla="*/ 1 h 198"/>
                  <a:gd name="T28" fmla="*/ 73 w 197"/>
                  <a:gd name="T29" fmla="*/ 3 h 198"/>
                  <a:gd name="T30" fmla="*/ 59 w 197"/>
                  <a:gd name="T31" fmla="*/ 8 h 198"/>
                  <a:gd name="T32" fmla="*/ 45 w 197"/>
                  <a:gd name="T33" fmla="*/ 15 h 198"/>
                  <a:gd name="T34" fmla="*/ 33 w 197"/>
                  <a:gd name="T35" fmla="*/ 24 h 198"/>
                  <a:gd name="T36" fmla="*/ 23 w 197"/>
                  <a:gd name="T37" fmla="*/ 36 h 198"/>
                  <a:gd name="T38" fmla="*/ 14 w 197"/>
                  <a:gd name="T39" fmla="*/ 48 h 198"/>
                  <a:gd name="T40" fmla="*/ 7 w 197"/>
                  <a:gd name="T41" fmla="*/ 62 h 198"/>
                  <a:gd name="T42" fmla="*/ 2 w 197"/>
                  <a:gd name="T43" fmla="*/ 78 h 198"/>
                  <a:gd name="T44" fmla="*/ 1 w 197"/>
                  <a:gd name="T45" fmla="*/ 86 h 198"/>
                  <a:gd name="T46" fmla="*/ 0 w 197"/>
                  <a:gd name="T47" fmla="*/ 101 h 198"/>
                  <a:gd name="T48" fmla="*/ 2 w 197"/>
                  <a:gd name="T49" fmla="*/ 117 h 198"/>
                  <a:gd name="T50" fmla="*/ 6 w 197"/>
                  <a:gd name="T51" fmla="*/ 132 h 198"/>
                  <a:gd name="T52" fmla="*/ 12 w 197"/>
                  <a:gd name="T53" fmla="*/ 146 h 198"/>
                  <a:gd name="T54" fmla="*/ 20 w 197"/>
                  <a:gd name="T55" fmla="*/ 159 h 198"/>
                  <a:gd name="T56" fmla="*/ 30 w 197"/>
                  <a:gd name="T57" fmla="*/ 170 h 198"/>
                  <a:gd name="T58" fmla="*/ 41 w 197"/>
                  <a:gd name="T59" fmla="*/ 180 h 198"/>
                  <a:gd name="T60" fmla="*/ 55 w 197"/>
                  <a:gd name="T61" fmla="*/ 188 h 198"/>
                  <a:gd name="T62" fmla="*/ 69 w 197"/>
                  <a:gd name="T63" fmla="*/ 194 h 198"/>
                  <a:gd name="T64" fmla="*/ 77 w 197"/>
                  <a:gd name="T65" fmla="*/ 196 h 198"/>
                  <a:gd name="T66" fmla="*/ 93 w 197"/>
                  <a:gd name="T67" fmla="*/ 198 h 198"/>
                  <a:gd name="T68" fmla="*/ 109 w 197"/>
                  <a:gd name="T69" fmla="*/ 198 h 198"/>
                  <a:gd name="T70" fmla="*/ 124 w 197"/>
                  <a:gd name="T71" fmla="*/ 195 h 198"/>
                  <a:gd name="T72" fmla="*/ 138 w 197"/>
                  <a:gd name="T73" fmla="*/ 190 h 198"/>
                  <a:gd name="T74" fmla="*/ 151 w 197"/>
                  <a:gd name="T75" fmla="*/ 183 h 198"/>
                  <a:gd name="T76" fmla="*/ 163 w 197"/>
                  <a:gd name="T77" fmla="*/ 174 h 198"/>
                  <a:gd name="T78" fmla="*/ 174 w 197"/>
                  <a:gd name="T79" fmla="*/ 163 h 198"/>
                  <a:gd name="T80" fmla="*/ 183 w 197"/>
                  <a:gd name="T81" fmla="*/ 150 h 198"/>
                  <a:gd name="T82" fmla="*/ 190 w 197"/>
                  <a:gd name="T83" fmla="*/ 136 h 198"/>
                  <a:gd name="T84" fmla="*/ 194 w 197"/>
                  <a:gd name="T85" fmla="*/ 121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97" h="198">
                    <a:moveTo>
                      <a:pt x="194" y="121"/>
                    </a:moveTo>
                    <a:lnTo>
                      <a:pt x="194" y="121"/>
                    </a:lnTo>
                    <a:lnTo>
                      <a:pt x="194" y="121"/>
                    </a:lnTo>
                    <a:lnTo>
                      <a:pt x="196" y="113"/>
                    </a:lnTo>
                    <a:lnTo>
                      <a:pt x="197" y="105"/>
                    </a:lnTo>
                    <a:lnTo>
                      <a:pt x="197" y="97"/>
                    </a:lnTo>
                    <a:lnTo>
                      <a:pt x="196" y="89"/>
                    </a:lnTo>
                    <a:lnTo>
                      <a:pt x="195" y="81"/>
                    </a:lnTo>
                    <a:lnTo>
                      <a:pt x="194" y="74"/>
                    </a:lnTo>
                    <a:lnTo>
                      <a:pt x="191" y="66"/>
                    </a:lnTo>
                    <a:lnTo>
                      <a:pt x="189" y="59"/>
                    </a:lnTo>
                    <a:lnTo>
                      <a:pt x="185" y="52"/>
                    </a:lnTo>
                    <a:lnTo>
                      <a:pt x="181" y="46"/>
                    </a:lnTo>
                    <a:lnTo>
                      <a:pt x="177" y="40"/>
                    </a:lnTo>
                    <a:lnTo>
                      <a:pt x="172" y="34"/>
                    </a:lnTo>
                    <a:lnTo>
                      <a:pt x="167" y="28"/>
                    </a:lnTo>
                    <a:lnTo>
                      <a:pt x="161" y="23"/>
                    </a:lnTo>
                    <a:lnTo>
                      <a:pt x="155" y="18"/>
                    </a:lnTo>
                    <a:lnTo>
                      <a:pt x="149" y="14"/>
                    </a:lnTo>
                    <a:lnTo>
                      <a:pt x="142" y="10"/>
                    </a:lnTo>
                    <a:lnTo>
                      <a:pt x="135" y="7"/>
                    </a:lnTo>
                    <a:lnTo>
                      <a:pt x="127" y="4"/>
                    </a:lnTo>
                    <a:lnTo>
                      <a:pt x="120" y="2"/>
                    </a:lnTo>
                    <a:lnTo>
                      <a:pt x="120" y="2"/>
                    </a:lnTo>
                    <a:lnTo>
                      <a:pt x="112" y="1"/>
                    </a:lnTo>
                    <a:lnTo>
                      <a:pt x="104" y="0"/>
                    </a:lnTo>
                    <a:lnTo>
                      <a:pt x="96" y="0"/>
                    </a:lnTo>
                    <a:lnTo>
                      <a:pt x="88" y="1"/>
                    </a:lnTo>
                    <a:lnTo>
                      <a:pt x="81" y="2"/>
                    </a:lnTo>
                    <a:lnTo>
                      <a:pt x="73" y="3"/>
                    </a:lnTo>
                    <a:lnTo>
                      <a:pt x="66" y="5"/>
                    </a:lnTo>
                    <a:lnTo>
                      <a:pt x="59" y="8"/>
                    </a:lnTo>
                    <a:lnTo>
                      <a:pt x="52" y="12"/>
                    </a:lnTo>
                    <a:lnTo>
                      <a:pt x="45" y="15"/>
                    </a:lnTo>
                    <a:lnTo>
                      <a:pt x="39" y="20"/>
                    </a:lnTo>
                    <a:lnTo>
                      <a:pt x="33" y="24"/>
                    </a:lnTo>
                    <a:lnTo>
                      <a:pt x="28" y="30"/>
                    </a:lnTo>
                    <a:lnTo>
                      <a:pt x="23" y="36"/>
                    </a:lnTo>
                    <a:lnTo>
                      <a:pt x="18" y="42"/>
                    </a:lnTo>
                    <a:lnTo>
                      <a:pt x="14" y="48"/>
                    </a:lnTo>
                    <a:lnTo>
                      <a:pt x="10" y="55"/>
                    </a:lnTo>
                    <a:lnTo>
                      <a:pt x="7" y="62"/>
                    </a:lnTo>
                    <a:lnTo>
                      <a:pt x="5" y="70"/>
                    </a:lnTo>
                    <a:lnTo>
                      <a:pt x="2" y="78"/>
                    </a:lnTo>
                    <a:lnTo>
                      <a:pt x="2" y="78"/>
                    </a:lnTo>
                    <a:lnTo>
                      <a:pt x="1" y="86"/>
                    </a:lnTo>
                    <a:lnTo>
                      <a:pt x="0" y="93"/>
                    </a:lnTo>
                    <a:lnTo>
                      <a:pt x="0" y="101"/>
                    </a:lnTo>
                    <a:lnTo>
                      <a:pt x="1" y="110"/>
                    </a:lnTo>
                    <a:lnTo>
                      <a:pt x="2" y="117"/>
                    </a:lnTo>
                    <a:lnTo>
                      <a:pt x="3" y="124"/>
                    </a:lnTo>
                    <a:lnTo>
                      <a:pt x="6" y="132"/>
                    </a:lnTo>
                    <a:lnTo>
                      <a:pt x="8" y="139"/>
                    </a:lnTo>
                    <a:lnTo>
                      <a:pt x="12" y="146"/>
                    </a:lnTo>
                    <a:lnTo>
                      <a:pt x="15" y="152"/>
                    </a:lnTo>
                    <a:lnTo>
                      <a:pt x="20" y="159"/>
                    </a:lnTo>
                    <a:lnTo>
                      <a:pt x="24" y="164"/>
                    </a:lnTo>
                    <a:lnTo>
                      <a:pt x="30" y="170"/>
                    </a:lnTo>
                    <a:lnTo>
                      <a:pt x="35" y="175"/>
                    </a:lnTo>
                    <a:lnTo>
                      <a:pt x="41" y="180"/>
                    </a:lnTo>
                    <a:lnTo>
                      <a:pt x="48" y="184"/>
                    </a:lnTo>
                    <a:lnTo>
                      <a:pt x="55" y="188"/>
                    </a:lnTo>
                    <a:lnTo>
                      <a:pt x="62" y="191"/>
                    </a:lnTo>
                    <a:lnTo>
                      <a:pt x="69" y="194"/>
                    </a:lnTo>
                    <a:lnTo>
                      <a:pt x="77" y="196"/>
                    </a:lnTo>
                    <a:lnTo>
                      <a:pt x="77" y="196"/>
                    </a:lnTo>
                    <a:lnTo>
                      <a:pt x="85" y="197"/>
                    </a:lnTo>
                    <a:lnTo>
                      <a:pt x="93" y="198"/>
                    </a:lnTo>
                    <a:lnTo>
                      <a:pt x="101" y="198"/>
                    </a:lnTo>
                    <a:lnTo>
                      <a:pt x="109" y="198"/>
                    </a:lnTo>
                    <a:lnTo>
                      <a:pt x="116" y="197"/>
                    </a:lnTo>
                    <a:lnTo>
                      <a:pt x="124" y="195"/>
                    </a:lnTo>
                    <a:lnTo>
                      <a:pt x="131" y="193"/>
                    </a:lnTo>
                    <a:lnTo>
                      <a:pt x="138" y="190"/>
                    </a:lnTo>
                    <a:lnTo>
                      <a:pt x="145" y="187"/>
                    </a:lnTo>
                    <a:lnTo>
                      <a:pt x="151" y="183"/>
                    </a:lnTo>
                    <a:lnTo>
                      <a:pt x="157" y="179"/>
                    </a:lnTo>
                    <a:lnTo>
                      <a:pt x="163" y="174"/>
                    </a:lnTo>
                    <a:lnTo>
                      <a:pt x="169" y="168"/>
                    </a:lnTo>
                    <a:lnTo>
                      <a:pt x="174" y="163"/>
                    </a:lnTo>
                    <a:lnTo>
                      <a:pt x="179" y="157"/>
                    </a:lnTo>
                    <a:lnTo>
                      <a:pt x="183" y="150"/>
                    </a:lnTo>
                    <a:lnTo>
                      <a:pt x="187" y="144"/>
                    </a:lnTo>
                    <a:lnTo>
                      <a:pt x="190" y="136"/>
                    </a:lnTo>
                    <a:lnTo>
                      <a:pt x="192" y="128"/>
                    </a:lnTo>
                    <a:lnTo>
                      <a:pt x="194" y="121"/>
                    </a:lnTo>
                    <a:lnTo>
                      <a:pt x="194" y="1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8" name="Freeform 167"/>
              <p:cNvSpPr>
                <a:spLocks/>
              </p:cNvSpPr>
              <p:nvPr/>
            </p:nvSpPr>
            <p:spPr bwMode="auto">
              <a:xfrm>
                <a:off x="529" y="10409"/>
                <a:ext cx="325" cy="479"/>
              </a:xfrm>
              <a:custGeom>
                <a:avLst/>
                <a:gdLst>
                  <a:gd name="T0" fmla="*/ 289 w 325"/>
                  <a:gd name="T1" fmla="*/ 20 h 479"/>
                  <a:gd name="T2" fmla="*/ 223 w 325"/>
                  <a:gd name="T3" fmla="*/ 58 h 479"/>
                  <a:gd name="T4" fmla="*/ 168 w 325"/>
                  <a:gd name="T5" fmla="*/ 93 h 479"/>
                  <a:gd name="T6" fmla="*/ 121 w 325"/>
                  <a:gd name="T7" fmla="*/ 126 h 479"/>
                  <a:gd name="T8" fmla="*/ 83 w 325"/>
                  <a:gd name="T9" fmla="*/ 157 h 479"/>
                  <a:gd name="T10" fmla="*/ 53 w 325"/>
                  <a:gd name="T11" fmla="*/ 185 h 479"/>
                  <a:gd name="T12" fmla="*/ 31 w 325"/>
                  <a:gd name="T13" fmla="*/ 211 h 479"/>
                  <a:gd name="T14" fmla="*/ 14 w 325"/>
                  <a:gd name="T15" fmla="*/ 235 h 479"/>
                  <a:gd name="T16" fmla="*/ 4 w 325"/>
                  <a:gd name="T17" fmla="*/ 258 h 479"/>
                  <a:gd name="T18" fmla="*/ 0 w 325"/>
                  <a:gd name="T19" fmla="*/ 278 h 479"/>
                  <a:gd name="T20" fmla="*/ 1 w 325"/>
                  <a:gd name="T21" fmla="*/ 297 h 479"/>
                  <a:gd name="T22" fmla="*/ 6 w 325"/>
                  <a:gd name="T23" fmla="*/ 314 h 479"/>
                  <a:gd name="T24" fmla="*/ 14 w 325"/>
                  <a:gd name="T25" fmla="*/ 329 h 479"/>
                  <a:gd name="T26" fmla="*/ 26 w 325"/>
                  <a:gd name="T27" fmla="*/ 342 h 479"/>
                  <a:gd name="T28" fmla="*/ 41 w 325"/>
                  <a:gd name="T29" fmla="*/ 355 h 479"/>
                  <a:gd name="T30" fmla="*/ 57 w 325"/>
                  <a:gd name="T31" fmla="*/ 365 h 479"/>
                  <a:gd name="T32" fmla="*/ 74 w 325"/>
                  <a:gd name="T33" fmla="*/ 375 h 479"/>
                  <a:gd name="T34" fmla="*/ 92 w 325"/>
                  <a:gd name="T35" fmla="*/ 383 h 479"/>
                  <a:gd name="T36" fmla="*/ 111 w 325"/>
                  <a:gd name="T37" fmla="*/ 389 h 479"/>
                  <a:gd name="T38" fmla="*/ 128 w 325"/>
                  <a:gd name="T39" fmla="*/ 395 h 479"/>
                  <a:gd name="T40" fmla="*/ 146 w 325"/>
                  <a:gd name="T41" fmla="*/ 399 h 479"/>
                  <a:gd name="T42" fmla="*/ 161 w 325"/>
                  <a:gd name="T43" fmla="*/ 403 h 479"/>
                  <a:gd name="T44" fmla="*/ 173 w 325"/>
                  <a:gd name="T45" fmla="*/ 406 h 479"/>
                  <a:gd name="T46" fmla="*/ 183 w 325"/>
                  <a:gd name="T47" fmla="*/ 408 h 479"/>
                  <a:gd name="T48" fmla="*/ 190 w 325"/>
                  <a:gd name="T49" fmla="*/ 408 h 479"/>
                  <a:gd name="T50" fmla="*/ 192 w 325"/>
                  <a:gd name="T51" fmla="*/ 409 h 479"/>
                  <a:gd name="T52" fmla="*/ 200 w 325"/>
                  <a:gd name="T53" fmla="*/ 455 h 479"/>
                  <a:gd name="T54" fmla="*/ 231 w 325"/>
                  <a:gd name="T55" fmla="*/ 477 h 479"/>
                  <a:gd name="T56" fmla="*/ 264 w 325"/>
                  <a:gd name="T57" fmla="*/ 478 h 479"/>
                  <a:gd name="T58" fmla="*/ 276 w 325"/>
                  <a:gd name="T59" fmla="*/ 476 h 479"/>
                  <a:gd name="T60" fmla="*/ 240 w 325"/>
                  <a:gd name="T61" fmla="*/ 447 h 479"/>
                  <a:gd name="T62" fmla="*/ 245 w 325"/>
                  <a:gd name="T63" fmla="*/ 409 h 479"/>
                  <a:gd name="T64" fmla="*/ 264 w 325"/>
                  <a:gd name="T65" fmla="*/ 380 h 479"/>
                  <a:gd name="T66" fmla="*/ 223 w 325"/>
                  <a:gd name="T67" fmla="*/ 374 h 479"/>
                  <a:gd name="T68" fmla="*/ 178 w 325"/>
                  <a:gd name="T69" fmla="*/ 369 h 479"/>
                  <a:gd name="T70" fmla="*/ 133 w 325"/>
                  <a:gd name="T71" fmla="*/ 359 h 479"/>
                  <a:gd name="T72" fmla="*/ 100 w 325"/>
                  <a:gd name="T73" fmla="*/ 347 h 479"/>
                  <a:gd name="T74" fmla="*/ 75 w 325"/>
                  <a:gd name="T75" fmla="*/ 333 h 479"/>
                  <a:gd name="T76" fmla="*/ 60 w 325"/>
                  <a:gd name="T77" fmla="*/ 315 h 479"/>
                  <a:gd name="T78" fmla="*/ 53 w 325"/>
                  <a:gd name="T79" fmla="*/ 296 h 479"/>
                  <a:gd name="T80" fmla="*/ 52 w 325"/>
                  <a:gd name="T81" fmla="*/ 275 h 479"/>
                  <a:gd name="T82" fmla="*/ 58 w 325"/>
                  <a:gd name="T83" fmla="*/ 252 h 479"/>
                  <a:gd name="T84" fmla="*/ 69 w 325"/>
                  <a:gd name="T85" fmla="*/ 229 h 479"/>
                  <a:gd name="T86" fmla="*/ 85 w 325"/>
                  <a:gd name="T87" fmla="*/ 205 h 479"/>
                  <a:gd name="T88" fmla="*/ 104 w 325"/>
                  <a:gd name="T89" fmla="*/ 181 h 479"/>
                  <a:gd name="T90" fmla="*/ 126 w 325"/>
                  <a:gd name="T91" fmla="*/ 157 h 479"/>
                  <a:gd name="T92" fmla="*/ 151 w 325"/>
                  <a:gd name="T93" fmla="*/ 133 h 479"/>
                  <a:gd name="T94" fmla="*/ 177 w 325"/>
                  <a:gd name="T95" fmla="*/ 110 h 479"/>
                  <a:gd name="T96" fmla="*/ 203 w 325"/>
                  <a:gd name="T97" fmla="*/ 89 h 479"/>
                  <a:gd name="T98" fmla="*/ 228 w 325"/>
                  <a:gd name="T99" fmla="*/ 68 h 479"/>
                  <a:gd name="T100" fmla="*/ 252 w 325"/>
                  <a:gd name="T101" fmla="*/ 50 h 479"/>
                  <a:gd name="T102" fmla="*/ 275 w 325"/>
                  <a:gd name="T103" fmla="*/ 34 h 479"/>
                  <a:gd name="T104" fmla="*/ 294 w 325"/>
                  <a:gd name="T105" fmla="*/ 21 h 479"/>
                  <a:gd name="T106" fmla="*/ 309 w 325"/>
                  <a:gd name="T107" fmla="*/ 11 h 479"/>
                  <a:gd name="T108" fmla="*/ 320 w 325"/>
                  <a:gd name="T109" fmla="*/ 4 h 479"/>
                  <a:gd name="T110" fmla="*/ 325 w 325"/>
                  <a:gd name="T111" fmla="*/ 1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25" h="479">
                    <a:moveTo>
                      <a:pt x="325" y="0"/>
                    </a:moveTo>
                    <a:lnTo>
                      <a:pt x="325" y="0"/>
                    </a:lnTo>
                    <a:lnTo>
                      <a:pt x="325" y="0"/>
                    </a:lnTo>
                    <a:lnTo>
                      <a:pt x="313" y="7"/>
                    </a:lnTo>
                    <a:lnTo>
                      <a:pt x="301" y="14"/>
                    </a:lnTo>
                    <a:lnTo>
                      <a:pt x="289" y="20"/>
                    </a:lnTo>
                    <a:lnTo>
                      <a:pt x="278" y="26"/>
                    </a:lnTo>
                    <a:lnTo>
                      <a:pt x="266" y="33"/>
                    </a:lnTo>
                    <a:lnTo>
                      <a:pt x="255" y="39"/>
                    </a:lnTo>
                    <a:lnTo>
                      <a:pt x="244" y="45"/>
                    </a:lnTo>
                    <a:lnTo>
                      <a:pt x="234" y="52"/>
                    </a:lnTo>
                    <a:lnTo>
                      <a:pt x="223" y="58"/>
                    </a:lnTo>
                    <a:lnTo>
                      <a:pt x="214" y="64"/>
                    </a:lnTo>
                    <a:lnTo>
                      <a:pt x="204" y="69"/>
                    </a:lnTo>
                    <a:lnTo>
                      <a:pt x="194" y="76"/>
                    </a:lnTo>
                    <a:lnTo>
                      <a:pt x="185" y="82"/>
                    </a:lnTo>
                    <a:lnTo>
                      <a:pt x="176" y="87"/>
                    </a:lnTo>
                    <a:lnTo>
                      <a:pt x="168" y="93"/>
                    </a:lnTo>
                    <a:lnTo>
                      <a:pt x="160" y="98"/>
                    </a:lnTo>
                    <a:lnTo>
                      <a:pt x="151" y="104"/>
                    </a:lnTo>
                    <a:lnTo>
                      <a:pt x="143" y="110"/>
                    </a:lnTo>
                    <a:lnTo>
                      <a:pt x="136" y="115"/>
                    </a:lnTo>
                    <a:lnTo>
                      <a:pt x="128" y="121"/>
                    </a:lnTo>
                    <a:lnTo>
                      <a:pt x="121" y="126"/>
                    </a:lnTo>
                    <a:lnTo>
                      <a:pt x="114" y="131"/>
                    </a:lnTo>
                    <a:lnTo>
                      <a:pt x="107" y="136"/>
                    </a:lnTo>
                    <a:lnTo>
                      <a:pt x="101" y="141"/>
                    </a:lnTo>
                    <a:lnTo>
                      <a:pt x="95" y="147"/>
                    </a:lnTo>
                    <a:lnTo>
                      <a:pt x="89" y="152"/>
                    </a:lnTo>
                    <a:lnTo>
                      <a:pt x="83" y="157"/>
                    </a:lnTo>
                    <a:lnTo>
                      <a:pt x="78" y="161"/>
                    </a:lnTo>
                    <a:lnTo>
                      <a:pt x="72" y="166"/>
                    </a:lnTo>
                    <a:lnTo>
                      <a:pt x="67" y="171"/>
                    </a:lnTo>
                    <a:lnTo>
                      <a:pt x="62" y="175"/>
                    </a:lnTo>
                    <a:lnTo>
                      <a:pt x="58" y="180"/>
                    </a:lnTo>
                    <a:lnTo>
                      <a:pt x="53" y="185"/>
                    </a:lnTo>
                    <a:lnTo>
                      <a:pt x="49" y="190"/>
                    </a:lnTo>
                    <a:lnTo>
                      <a:pt x="45" y="194"/>
                    </a:lnTo>
                    <a:lnTo>
                      <a:pt x="41" y="198"/>
                    </a:lnTo>
                    <a:lnTo>
                      <a:pt x="37" y="203"/>
                    </a:lnTo>
                    <a:lnTo>
                      <a:pt x="34" y="207"/>
                    </a:lnTo>
                    <a:lnTo>
                      <a:pt x="31" y="211"/>
                    </a:lnTo>
                    <a:lnTo>
                      <a:pt x="27" y="215"/>
                    </a:lnTo>
                    <a:lnTo>
                      <a:pt x="24" y="219"/>
                    </a:lnTo>
                    <a:lnTo>
                      <a:pt x="21" y="224"/>
                    </a:lnTo>
                    <a:lnTo>
                      <a:pt x="19" y="228"/>
                    </a:lnTo>
                    <a:lnTo>
                      <a:pt x="16" y="232"/>
                    </a:lnTo>
                    <a:lnTo>
                      <a:pt x="14" y="235"/>
                    </a:lnTo>
                    <a:lnTo>
                      <a:pt x="12" y="239"/>
                    </a:lnTo>
                    <a:lnTo>
                      <a:pt x="10" y="243"/>
                    </a:lnTo>
                    <a:lnTo>
                      <a:pt x="9" y="247"/>
                    </a:lnTo>
                    <a:lnTo>
                      <a:pt x="7" y="250"/>
                    </a:lnTo>
                    <a:lnTo>
                      <a:pt x="6" y="254"/>
                    </a:lnTo>
                    <a:lnTo>
                      <a:pt x="4" y="258"/>
                    </a:lnTo>
                    <a:lnTo>
                      <a:pt x="3" y="261"/>
                    </a:lnTo>
                    <a:lnTo>
                      <a:pt x="2" y="265"/>
                    </a:lnTo>
                    <a:lnTo>
                      <a:pt x="2" y="268"/>
                    </a:lnTo>
                    <a:lnTo>
                      <a:pt x="1" y="272"/>
                    </a:lnTo>
                    <a:lnTo>
                      <a:pt x="0" y="275"/>
                    </a:lnTo>
                    <a:lnTo>
                      <a:pt x="0" y="278"/>
                    </a:lnTo>
                    <a:lnTo>
                      <a:pt x="0" y="281"/>
                    </a:lnTo>
                    <a:lnTo>
                      <a:pt x="0" y="284"/>
                    </a:lnTo>
                    <a:lnTo>
                      <a:pt x="0" y="288"/>
                    </a:lnTo>
                    <a:lnTo>
                      <a:pt x="0" y="291"/>
                    </a:lnTo>
                    <a:lnTo>
                      <a:pt x="0" y="294"/>
                    </a:lnTo>
                    <a:lnTo>
                      <a:pt x="1" y="297"/>
                    </a:lnTo>
                    <a:lnTo>
                      <a:pt x="1" y="300"/>
                    </a:lnTo>
                    <a:lnTo>
                      <a:pt x="2" y="303"/>
                    </a:lnTo>
                    <a:lnTo>
                      <a:pt x="3" y="305"/>
                    </a:lnTo>
                    <a:lnTo>
                      <a:pt x="3" y="308"/>
                    </a:lnTo>
                    <a:lnTo>
                      <a:pt x="4" y="311"/>
                    </a:lnTo>
                    <a:lnTo>
                      <a:pt x="6" y="314"/>
                    </a:lnTo>
                    <a:lnTo>
                      <a:pt x="7" y="316"/>
                    </a:lnTo>
                    <a:lnTo>
                      <a:pt x="8" y="319"/>
                    </a:lnTo>
                    <a:lnTo>
                      <a:pt x="9" y="321"/>
                    </a:lnTo>
                    <a:lnTo>
                      <a:pt x="11" y="324"/>
                    </a:lnTo>
                    <a:lnTo>
                      <a:pt x="12" y="326"/>
                    </a:lnTo>
                    <a:lnTo>
                      <a:pt x="14" y="329"/>
                    </a:lnTo>
                    <a:lnTo>
                      <a:pt x="16" y="331"/>
                    </a:lnTo>
                    <a:lnTo>
                      <a:pt x="18" y="334"/>
                    </a:lnTo>
                    <a:lnTo>
                      <a:pt x="20" y="336"/>
                    </a:lnTo>
                    <a:lnTo>
                      <a:pt x="22" y="338"/>
                    </a:lnTo>
                    <a:lnTo>
                      <a:pt x="24" y="340"/>
                    </a:lnTo>
                    <a:lnTo>
                      <a:pt x="26" y="342"/>
                    </a:lnTo>
                    <a:lnTo>
                      <a:pt x="28" y="345"/>
                    </a:lnTo>
                    <a:lnTo>
                      <a:pt x="31" y="347"/>
                    </a:lnTo>
                    <a:lnTo>
                      <a:pt x="33" y="349"/>
                    </a:lnTo>
                    <a:lnTo>
                      <a:pt x="36" y="351"/>
                    </a:lnTo>
                    <a:lnTo>
                      <a:pt x="38" y="353"/>
                    </a:lnTo>
                    <a:lnTo>
                      <a:pt x="41" y="355"/>
                    </a:lnTo>
                    <a:lnTo>
                      <a:pt x="43" y="356"/>
                    </a:lnTo>
                    <a:lnTo>
                      <a:pt x="46" y="358"/>
                    </a:lnTo>
                    <a:lnTo>
                      <a:pt x="48" y="360"/>
                    </a:lnTo>
                    <a:lnTo>
                      <a:pt x="51" y="362"/>
                    </a:lnTo>
                    <a:lnTo>
                      <a:pt x="54" y="363"/>
                    </a:lnTo>
                    <a:lnTo>
                      <a:pt x="57" y="365"/>
                    </a:lnTo>
                    <a:lnTo>
                      <a:pt x="60" y="367"/>
                    </a:lnTo>
                    <a:lnTo>
                      <a:pt x="62" y="369"/>
                    </a:lnTo>
                    <a:lnTo>
                      <a:pt x="65" y="370"/>
                    </a:lnTo>
                    <a:lnTo>
                      <a:pt x="68" y="372"/>
                    </a:lnTo>
                    <a:lnTo>
                      <a:pt x="71" y="373"/>
                    </a:lnTo>
                    <a:lnTo>
                      <a:pt x="74" y="375"/>
                    </a:lnTo>
                    <a:lnTo>
                      <a:pt x="77" y="376"/>
                    </a:lnTo>
                    <a:lnTo>
                      <a:pt x="80" y="377"/>
                    </a:lnTo>
                    <a:lnTo>
                      <a:pt x="83" y="379"/>
                    </a:lnTo>
                    <a:lnTo>
                      <a:pt x="86" y="380"/>
                    </a:lnTo>
                    <a:lnTo>
                      <a:pt x="89" y="381"/>
                    </a:lnTo>
                    <a:lnTo>
                      <a:pt x="92" y="383"/>
                    </a:lnTo>
                    <a:lnTo>
                      <a:pt x="95" y="384"/>
                    </a:lnTo>
                    <a:lnTo>
                      <a:pt x="98" y="385"/>
                    </a:lnTo>
                    <a:lnTo>
                      <a:pt x="102" y="386"/>
                    </a:lnTo>
                    <a:lnTo>
                      <a:pt x="105" y="387"/>
                    </a:lnTo>
                    <a:lnTo>
                      <a:pt x="108" y="388"/>
                    </a:lnTo>
                    <a:lnTo>
                      <a:pt x="111" y="389"/>
                    </a:lnTo>
                    <a:lnTo>
                      <a:pt x="114" y="390"/>
                    </a:lnTo>
                    <a:lnTo>
                      <a:pt x="117" y="391"/>
                    </a:lnTo>
                    <a:lnTo>
                      <a:pt x="120" y="392"/>
                    </a:lnTo>
                    <a:lnTo>
                      <a:pt x="123" y="393"/>
                    </a:lnTo>
                    <a:lnTo>
                      <a:pt x="126" y="394"/>
                    </a:lnTo>
                    <a:lnTo>
                      <a:pt x="128" y="395"/>
                    </a:lnTo>
                    <a:lnTo>
                      <a:pt x="131" y="396"/>
                    </a:lnTo>
                    <a:lnTo>
                      <a:pt x="134" y="396"/>
                    </a:lnTo>
                    <a:lnTo>
                      <a:pt x="137" y="397"/>
                    </a:lnTo>
                    <a:lnTo>
                      <a:pt x="140" y="398"/>
                    </a:lnTo>
                    <a:lnTo>
                      <a:pt x="142" y="399"/>
                    </a:lnTo>
                    <a:lnTo>
                      <a:pt x="146" y="399"/>
                    </a:lnTo>
                    <a:lnTo>
                      <a:pt x="148" y="400"/>
                    </a:lnTo>
                    <a:lnTo>
                      <a:pt x="151" y="401"/>
                    </a:lnTo>
                    <a:lnTo>
                      <a:pt x="153" y="401"/>
                    </a:lnTo>
                    <a:lnTo>
                      <a:pt x="156" y="402"/>
                    </a:lnTo>
                    <a:lnTo>
                      <a:pt x="158" y="402"/>
                    </a:lnTo>
                    <a:lnTo>
                      <a:pt x="161" y="403"/>
                    </a:lnTo>
                    <a:lnTo>
                      <a:pt x="163" y="403"/>
                    </a:lnTo>
                    <a:lnTo>
                      <a:pt x="165" y="404"/>
                    </a:lnTo>
                    <a:lnTo>
                      <a:pt x="167" y="404"/>
                    </a:lnTo>
                    <a:lnTo>
                      <a:pt x="169" y="404"/>
                    </a:lnTo>
                    <a:lnTo>
                      <a:pt x="171" y="405"/>
                    </a:lnTo>
                    <a:lnTo>
                      <a:pt x="173" y="406"/>
                    </a:lnTo>
                    <a:lnTo>
                      <a:pt x="175" y="406"/>
                    </a:lnTo>
                    <a:lnTo>
                      <a:pt x="177" y="406"/>
                    </a:lnTo>
                    <a:lnTo>
                      <a:pt x="179" y="407"/>
                    </a:lnTo>
                    <a:lnTo>
                      <a:pt x="180" y="407"/>
                    </a:lnTo>
                    <a:lnTo>
                      <a:pt x="182" y="407"/>
                    </a:lnTo>
                    <a:lnTo>
                      <a:pt x="183" y="408"/>
                    </a:lnTo>
                    <a:lnTo>
                      <a:pt x="184" y="408"/>
                    </a:lnTo>
                    <a:lnTo>
                      <a:pt x="186" y="408"/>
                    </a:lnTo>
                    <a:lnTo>
                      <a:pt x="187" y="408"/>
                    </a:lnTo>
                    <a:lnTo>
                      <a:pt x="188" y="408"/>
                    </a:lnTo>
                    <a:lnTo>
                      <a:pt x="189" y="408"/>
                    </a:lnTo>
                    <a:lnTo>
                      <a:pt x="190" y="408"/>
                    </a:lnTo>
                    <a:lnTo>
                      <a:pt x="190" y="409"/>
                    </a:lnTo>
                    <a:lnTo>
                      <a:pt x="191" y="409"/>
                    </a:lnTo>
                    <a:lnTo>
                      <a:pt x="191" y="409"/>
                    </a:lnTo>
                    <a:lnTo>
                      <a:pt x="192" y="409"/>
                    </a:lnTo>
                    <a:lnTo>
                      <a:pt x="192" y="409"/>
                    </a:lnTo>
                    <a:lnTo>
                      <a:pt x="192" y="409"/>
                    </a:lnTo>
                    <a:lnTo>
                      <a:pt x="192" y="409"/>
                    </a:lnTo>
                    <a:lnTo>
                      <a:pt x="191" y="420"/>
                    </a:lnTo>
                    <a:lnTo>
                      <a:pt x="192" y="431"/>
                    </a:lnTo>
                    <a:lnTo>
                      <a:pt x="194" y="440"/>
                    </a:lnTo>
                    <a:lnTo>
                      <a:pt x="197" y="448"/>
                    </a:lnTo>
                    <a:lnTo>
                      <a:pt x="200" y="455"/>
                    </a:lnTo>
                    <a:lnTo>
                      <a:pt x="204" y="461"/>
                    </a:lnTo>
                    <a:lnTo>
                      <a:pt x="209" y="466"/>
                    </a:lnTo>
                    <a:lnTo>
                      <a:pt x="214" y="470"/>
                    </a:lnTo>
                    <a:lnTo>
                      <a:pt x="220" y="473"/>
                    </a:lnTo>
                    <a:lnTo>
                      <a:pt x="225" y="475"/>
                    </a:lnTo>
                    <a:lnTo>
                      <a:pt x="231" y="477"/>
                    </a:lnTo>
                    <a:lnTo>
                      <a:pt x="237" y="478"/>
                    </a:lnTo>
                    <a:lnTo>
                      <a:pt x="243" y="479"/>
                    </a:lnTo>
                    <a:lnTo>
                      <a:pt x="249" y="479"/>
                    </a:lnTo>
                    <a:lnTo>
                      <a:pt x="254" y="479"/>
                    </a:lnTo>
                    <a:lnTo>
                      <a:pt x="259" y="478"/>
                    </a:lnTo>
                    <a:lnTo>
                      <a:pt x="264" y="478"/>
                    </a:lnTo>
                    <a:lnTo>
                      <a:pt x="268" y="478"/>
                    </a:lnTo>
                    <a:lnTo>
                      <a:pt x="272" y="477"/>
                    </a:lnTo>
                    <a:lnTo>
                      <a:pt x="274" y="476"/>
                    </a:lnTo>
                    <a:lnTo>
                      <a:pt x="276" y="476"/>
                    </a:lnTo>
                    <a:lnTo>
                      <a:pt x="276" y="476"/>
                    </a:lnTo>
                    <a:lnTo>
                      <a:pt x="276" y="476"/>
                    </a:lnTo>
                    <a:lnTo>
                      <a:pt x="266" y="472"/>
                    </a:lnTo>
                    <a:lnTo>
                      <a:pt x="258" y="468"/>
                    </a:lnTo>
                    <a:lnTo>
                      <a:pt x="251" y="463"/>
                    </a:lnTo>
                    <a:lnTo>
                      <a:pt x="246" y="458"/>
                    </a:lnTo>
                    <a:lnTo>
                      <a:pt x="242" y="453"/>
                    </a:lnTo>
                    <a:lnTo>
                      <a:pt x="240" y="447"/>
                    </a:lnTo>
                    <a:lnTo>
                      <a:pt x="238" y="440"/>
                    </a:lnTo>
                    <a:lnTo>
                      <a:pt x="238" y="434"/>
                    </a:lnTo>
                    <a:lnTo>
                      <a:pt x="239" y="428"/>
                    </a:lnTo>
                    <a:lnTo>
                      <a:pt x="240" y="422"/>
                    </a:lnTo>
                    <a:lnTo>
                      <a:pt x="242" y="415"/>
                    </a:lnTo>
                    <a:lnTo>
                      <a:pt x="245" y="409"/>
                    </a:lnTo>
                    <a:lnTo>
                      <a:pt x="248" y="403"/>
                    </a:lnTo>
                    <a:lnTo>
                      <a:pt x="251" y="398"/>
                    </a:lnTo>
                    <a:lnTo>
                      <a:pt x="254" y="393"/>
                    </a:lnTo>
                    <a:lnTo>
                      <a:pt x="257" y="388"/>
                    </a:lnTo>
                    <a:lnTo>
                      <a:pt x="261" y="384"/>
                    </a:lnTo>
                    <a:lnTo>
                      <a:pt x="264" y="380"/>
                    </a:lnTo>
                    <a:lnTo>
                      <a:pt x="266" y="377"/>
                    </a:lnTo>
                    <a:lnTo>
                      <a:pt x="268" y="375"/>
                    </a:lnTo>
                    <a:lnTo>
                      <a:pt x="269" y="374"/>
                    </a:lnTo>
                    <a:lnTo>
                      <a:pt x="269" y="374"/>
                    </a:lnTo>
                    <a:lnTo>
                      <a:pt x="269" y="374"/>
                    </a:lnTo>
                    <a:lnTo>
                      <a:pt x="223" y="374"/>
                    </a:lnTo>
                    <a:lnTo>
                      <a:pt x="223" y="374"/>
                    </a:lnTo>
                    <a:lnTo>
                      <a:pt x="214" y="373"/>
                    </a:lnTo>
                    <a:lnTo>
                      <a:pt x="204" y="372"/>
                    </a:lnTo>
                    <a:lnTo>
                      <a:pt x="195" y="371"/>
                    </a:lnTo>
                    <a:lnTo>
                      <a:pt x="186" y="370"/>
                    </a:lnTo>
                    <a:lnTo>
                      <a:pt x="178" y="369"/>
                    </a:lnTo>
                    <a:lnTo>
                      <a:pt x="170" y="367"/>
                    </a:lnTo>
                    <a:lnTo>
                      <a:pt x="162" y="366"/>
                    </a:lnTo>
                    <a:lnTo>
                      <a:pt x="154" y="364"/>
                    </a:lnTo>
                    <a:lnTo>
                      <a:pt x="147" y="363"/>
                    </a:lnTo>
                    <a:lnTo>
                      <a:pt x="140" y="361"/>
                    </a:lnTo>
                    <a:lnTo>
                      <a:pt x="133" y="359"/>
                    </a:lnTo>
                    <a:lnTo>
                      <a:pt x="127" y="357"/>
                    </a:lnTo>
                    <a:lnTo>
                      <a:pt x="121" y="356"/>
                    </a:lnTo>
                    <a:lnTo>
                      <a:pt x="115" y="354"/>
                    </a:lnTo>
                    <a:lnTo>
                      <a:pt x="110" y="352"/>
                    </a:lnTo>
                    <a:lnTo>
                      <a:pt x="104" y="349"/>
                    </a:lnTo>
                    <a:lnTo>
                      <a:pt x="100" y="347"/>
                    </a:lnTo>
                    <a:lnTo>
                      <a:pt x="95" y="345"/>
                    </a:lnTo>
                    <a:lnTo>
                      <a:pt x="90" y="343"/>
                    </a:lnTo>
                    <a:lnTo>
                      <a:pt x="86" y="340"/>
                    </a:lnTo>
                    <a:lnTo>
                      <a:pt x="82" y="338"/>
                    </a:lnTo>
                    <a:lnTo>
                      <a:pt x="79" y="335"/>
                    </a:lnTo>
                    <a:lnTo>
                      <a:pt x="75" y="333"/>
                    </a:lnTo>
                    <a:lnTo>
                      <a:pt x="72" y="329"/>
                    </a:lnTo>
                    <a:lnTo>
                      <a:pt x="69" y="327"/>
                    </a:lnTo>
                    <a:lnTo>
                      <a:pt x="67" y="324"/>
                    </a:lnTo>
                    <a:lnTo>
                      <a:pt x="64" y="321"/>
                    </a:lnTo>
                    <a:lnTo>
                      <a:pt x="62" y="318"/>
                    </a:lnTo>
                    <a:lnTo>
                      <a:pt x="60" y="315"/>
                    </a:lnTo>
                    <a:lnTo>
                      <a:pt x="58" y="312"/>
                    </a:lnTo>
                    <a:lnTo>
                      <a:pt x="57" y="309"/>
                    </a:lnTo>
                    <a:lnTo>
                      <a:pt x="55" y="306"/>
                    </a:lnTo>
                    <a:lnTo>
                      <a:pt x="54" y="302"/>
                    </a:lnTo>
                    <a:lnTo>
                      <a:pt x="53" y="299"/>
                    </a:lnTo>
                    <a:lnTo>
                      <a:pt x="53" y="296"/>
                    </a:lnTo>
                    <a:lnTo>
                      <a:pt x="52" y="292"/>
                    </a:lnTo>
                    <a:lnTo>
                      <a:pt x="52" y="289"/>
                    </a:lnTo>
                    <a:lnTo>
                      <a:pt x="51" y="285"/>
                    </a:lnTo>
                    <a:lnTo>
                      <a:pt x="51" y="282"/>
                    </a:lnTo>
                    <a:lnTo>
                      <a:pt x="52" y="278"/>
                    </a:lnTo>
                    <a:lnTo>
                      <a:pt x="52" y="275"/>
                    </a:lnTo>
                    <a:lnTo>
                      <a:pt x="53" y="271"/>
                    </a:lnTo>
                    <a:lnTo>
                      <a:pt x="53" y="267"/>
                    </a:lnTo>
                    <a:lnTo>
                      <a:pt x="54" y="264"/>
                    </a:lnTo>
                    <a:lnTo>
                      <a:pt x="55" y="260"/>
                    </a:lnTo>
                    <a:lnTo>
                      <a:pt x="56" y="256"/>
                    </a:lnTo>
                    <a:lnTo>
                      <a:pt x="58" y="252"/>
                    </a:lnTo>
                    <a:lnTo>
                      <a:pt x="59" y="248"/>
                    </a:lnTo>
                    <a:lnTo>
                      <a:pt x="61" y="245"/>
                    </a:lnTo>
                    <a:lnTo>
                      <a:pt x="63" y="241"/>
                    </a:lnTo>
                    <a:lnTo>
                      <a:pt x="65" y="237"/>
                    </a:lnTo>
                    <a:lnTo>
                      <a:pt x="67" y="233"/>
                    </a:lnTo>
                    <a:lnTo>
                      <a:pt x="69" y="229"/>
                    </a:lnTo>
                    <a:lnTo>
                      <a:pt x="71" y="225"/>
                    </a:lnTo>
                    <a:lnTo>
                      <a:pt x="74" y="221"/>
                    </a:lnTo>
                    <a:lnTo>
                      <a:pt x="76" y="217"/>
                    </a:lnTo>
                    <a:lnTo>
                      <a:pt x="79" y="213"/>
                    </a:lnTo>
                    <a:lnTo>
                      <a:pt x="82" y="209"/>
                    </a:lnTo>
                    <a:lnTo>
                      <a:pt x="85" y="205"/>
                    </a:lnTo>
                    <a:lnTo>
                      <a:pt x="88" y="201"/>
                    </a:lnTo>
                    <a:lnTo>
                      <a:pt x="91" y="197"/>
                    </a:lnTo>
                    <a:lnTo>
                      <a:pt x="94" y="193"/>
                    </a:lnTo>
                    <a:lnTo>
                      <a:pt x="97" y="189"/>
                    </a:lnTo>
                    <a:lnTo>
                      <a:pt x="101" y="185"/>
                    </a:lnTo>
                    <a:lnTo>
                      <a:pt x="104" y="181"/>
                    </a:lnTo>
                    <a:lnTo>
                      <a:pt x="107" y="177"/>
                    </a:lnTo>
                    <a:lnTo>
                      <a:pt x="111" y="173"/>
                    </a:lnTo>
                    <a:lnTo>
                      <a:pt x="115" y="169"/>
                    </a:lnTo>
                    <a:lnTo>
                      <a:pt x="119" y="165"/>
                    </a:lnTo>
                    <a:lnTo>
                      <a:pt x="122" y="161"/>
                    </a:lnTo>
                    <a:lnTo>
                      <a:pt x="126" y="157"/>
                    </a:lnTo>
                    <a:lnTo>
                      <a:pt x="130" y="153"/>
                    </a:lnTo>
                    <a:lnTo>
                      <a:pt x="134" y="149"/>
                    </a:lnTo>
                    <a:lnTo>
                      <a:pt x="138" y="145"/>
                    </a:lnTo>
                    <a:lnTo>
                      <a:pt x="142" y="141"/>
                    </a:lnTo>
                    <a:lnTo>
                      <a:pt x="147" y="137"/>
                    </a:lnTo>
                    <a:lnTo>
                      <a:pt x="151" y="133"/>
                    </a:lnTo>
                    <a:lnTo>
                      <a:pt x="155" y="129"/>
                    </a:lnTo>
                    <a:lnTo>
                      <a:pt x="160" y="125"/>
                    </a:lnTo>
                    <a:lnTo>
                      <a:pt x="164" y="122"/>
                    </a:lnTo>
                    <a:lnTo>
                      <a:pt x="168" y="118"/>
                    </a:lnTo>
                    <a:lnTo>
                      <a:pt x="172" y="114"/>
                    </a:lnTo>
                    <a:lnTo>
                      <a:pt x="177" y="110"/>
                    </a:lnTo>
                    <a:lnTo>
                      <a:pt x="181" y="106"/>
                    </a:lnTo>
                    <a:lnTo>
                      <a:pt x="185" y="103"/>
                    </a:lnTo>
                    <a:lnTo>
                      <a:pt x="190" y="99"/>
                    </a:lnTo>
                    <a:lnTo>
                      <a:pt x="194" y="96"/>
                    </a:lnTo>
                    <a:lnTo>
                      <a:pt x="198" y="92"/>
                    </a:lnTo>
                    <a:lnTo>
                      <a:pt x="203" y="89"/>
                    </a:lnTo>
                    <a:lnTo>
                      <a:pt x="207" y="85"/>
                    </a:lnTo>
                    <a:lnTo>
                      <a:pt x="211" y="82"/>
                    </a:lnTo>
                    <a:lnTo>
                      <a:pt x="215" y="79"/>
                    </a:lnTo>
                    <a:lnTo>
                      <a:pt x="220" y="75"/>
                    </a:lnTo>
                    <a:lnTo>
                      <a:pt x="224" y="72"/>
                    </a:lnTo>
                    <a:lnTo>
                      <a:pt x="228" y="68"/>
                    </a:lnTo>
                    <a:lnTo>
                      <a:pt x="232" y="65"/>
                    </a:lnTo>
                    <a:lnTo>
                      <a:pt x="236" y="62"/>
                    </a:lnTo>
                    <a:lnTo>
                      <a:pt x="241" y="59"/>
                    </a:lnTo>
                    <a:lnTo>
                      <a:pt x="245" y="56"/>
                    </a:lnTo>
                    <a:lnTo>
                      <a:pt x="248" y="53"/>
                    </a:lnTo>
                    <a:lnTo>
                      <a:pt x="252" y="50"/>
                    </a:lnTo>
                    <a:lnTo>
                      <a:pt x="256" y="48"/>
                    </a:lnTo>
                    <a:lnTo>
                      <a:pt x="261" y="45"/>
                    </a:lnTo>
                    <a:lnTo>
                      <a:pt x="264" y="42"/>
                    </a:lnTo>
                    <a:lnTo>
                      <a:pt x="268" y="40"/>
                    </a:lnTo>
                    <a:lnTo>
                      <a:pt x="272" y="37"/>
                    </a:lnTo>
                    <a:lnTo>
                      <a:pt x="275" y="34"/>
                    </a:lnTo>
                    <a:lnTo>
                      <a:pt x="278" y="32"/>
                    </a:lnTo>
                    <a:lnTo>
                      <a:pt x="282" y="30"/>
                    </a:lnTo>
                    <a:lnTo>
                      <a:pt x="285" y="27"/>
                    </a:lnTo>
                    <a:lnTo>
                      <a:pt x="288" y="25"/>
                    </a:lnTo>
                    <a:lnTo>
                      <a:pt x="291" y="23"/>
                    </a:lnTo>
                    <a:lnTo>
                      <a:pt x="294" y="21"/>
                    </a:lnTo>
                    <a:lnTo>
                      <a:pt x="297" y="19"/>
                    </a:lnTo>
                    <a:lnTo>
                      <a:pt x="300" y="17"/>
                    </a:lnTo>
                    <a:lnTo>
                      <a:pt x="302" y="16"/>
                    </a:lnTo>
                    <a:lnTo>
                      <a:pt x="305" y="14"/>
                    </a:lnTo>
                    <a:lnTo>
                      <a:pt x="307" y="13"/>
                    </a:lnTo>
                    <a:lnTo>
                      <a:pt x="309" y="11"/>
                    </a:lnTo>
                    <a:lnTo>
                      <a:pt x="311" y="9"/>
                    </a:lnTo>
                    <a:lnTo>
                      <a:pt x="313" y="8"/>
                    </a:lnTo>
                    <a:lnTo>
                      <a:pt x="315" y="7"/>
                    </a:lnTo>
                    <a:lnTo>
                      <a:pt x="317" y="6"/>
                    </a:lnTo>
                    <a:lnTo>
                      <a:pt x="319" y="5"/>
                    </a:lnTo>
                    <a:lnTo>
                      <a:pt x="320" y="4"/>
                    </a:lnTo>
                    <a:lnTo>
                      <a:pt x="321" y="3"/>
                    </a:lnTo>
                    <a:lnTo>
                      <a:pt x="322" y="3"/>
                    </a:lnTo>
                    <a:lnTo>
                      <a:pt x="323" y="2"/>
                    </a:lnTo>
                    <a:lnTo>
                      <a:pt x="324" y="1"/>
                    </a:lnTo>
                    <a:lnTo>
                      <a:pt x="325" y="1"/>
                    </a:lnTo>
                    <a:lnTo>
                      <a:pt x="325" y="1"/>
                    </a:lnTo>
                    <a:lnTo>
                      <a:pt x="325" y="1"/>
                    </a:lnTo>
                    <a:lnTo>
                      <a:pt x="325" y="0"/>
                    </a:lnTo>
                    <a:lnTo>
                      <a:pt x="3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9" name="Freeform 168"/>
              <p:cNvSpPr>
                <a:spLocks/>
              </p:cNvSpPr>
              <p:nvPr/>
            </p:nvSpPr>
            <p:spPr bwMode="auto">
              <a:xfrm>
                <a:off x="1059" y="10409"/>
                <a:ext cx="326" cy="479"/>
              </a:xfrm>
              <a:custGeom>
                <a:avLst/>
                <a:gdLst>
                  <a:gd name="T0" fmla="*/ 36 w 326"/>
                  <a:gd name="T1" fmla="*/ 20 h 479"/>
                  <a:gd name="T2" fmla="*/ 102 w 326"/>
                  <a:gd name="T3" fmla="*/ 58 h 479"/>
                  <a:gd name="T4" fmla="*/ 157 w 326"/>
                  <a:gd name="T5" fmla="*/ 93 h 479"/>
                  <a:gd name="T6" fmla="*/ 204 w 326"/>
                  <a:gd name="T7" fmla="*/ 126 h 479"/>
                  <a:gd name="T8" fmla="*/ 242 w 326"/>
                  <a:gd name="T9" fmla="*/ 157 h 479"/>
                  <a:gd name="T10" fmla="*/ 272 w 326"/>
                  <a:gd name="T11" fmla="*/ 185 h 479"/>
                  <a:gd name="T12" fmla="*/ 295 w 326"/>
                  <a:gd name="T13" fmla="*/ 211 h 479"/>
                  <a:gd name="T14" fmla="*/ 311 w 326"/>
                  <a:gd name="T15" fmla="*/ 235 h 479"/>
                  <a:gd name="T16" fmla="*/ 321 w 326"/>
                  <a:gd name="T17" fmla="*/ 258 h 479"/>
                  <a:gd name="T18" fmla="*/ 325 w 326"/>
                  <a:gd name="T19" fmla="*/ 278 h 479"/>
                  <a:gd name="T20" fmla="*/ 325 w 326"/>
                  <a:gd name="T21" fmla="*/ 297 h 479"/>
                  <a:gd name="T22" fmla="*/ 320 w 326"/>
                  <a:gd name="T23" fmla="*/ 314 h 479"/>
                  <a:gd name="T24" fmla="*/ 311 w 326"/>
                  <a:gd name="T25" fmla="*/ 329 h 479"/>
                  <a:gd name="T26" fmla="*/ 299 w 326"/>
                  <a:gd name="T27" fmla="*/ 342 h 479"/>
                  <a:gd name="T28" fmla="*/ 285 w 326"/>
                  <a:gd name="T29" fmla="*/ 355 h 479"/>
                  <a:gd name="T30" fmla="*/ 268 w 326"/>
                  <a:gd name="T31" fmla="*/ 365 h 479"/>
                  <a:gd name="T32" fmla="*/ 251 w 326"/>
                  <a:gd name="T33" fmla="*/ 375 h 479"/>
                  <a:gd name="T34" fmla="*/ 233 w 326"/>
                  <a:gd name="T35" fmla="*/ 383 h 479"/>
                  <a:gd name="T36" fmla="*/ 214 w 326"/>
                  <a:gd name="T37" fmla="*/ 389 h 479"/>
                  <a:gd name="T38" fmla="*/ 197 w 326"/>
                  <a:gd name="T39" fmla="*/ 395 h 479"/>
                  <a:gd name="T40" fmla="*/ 180 w 326"/>
                  <a:gd name="T41" fmla="*/ 399 h 479"/>
                  <a:gd name="T42" fmla="*/ 165 w 326"/>
                  <a:gd name="T43" fmla="*/ 403 h 479"/>
                  <a:gd name="T44" fmla="*/ 152 w 326"/>
                  <a:gd name="T45" fmla="*/ 406 h 479"/>
                  <a:gd name="T46" fmla="*/ 142 w 326"/>
                  <a:gd name="T47" fmla="*/ 408 h 479"/>
                  <a:gd name="T48" fmla="*/ 136 w 326"/>
                  <a:gd name="T49" fmla="*/ 408 h 479"/>
                  <a:gd name="T50" fmla="*/ 133 w 326"/>
                  <a:gd name="T51" fmla="*/ 409 h 479"/>
                  <a:gd name="T52" fmla="*/ 125 w 326"/>
                  <a:gd name="T53" fmla="*/ 455 h 479"/>
                  <a:gd name="T54" fmla="*/ 94 w 326"/>
                  <a:gd name="T55" fmla="*/ 477 h 479"/>
                  <a:gd name="T56" fmla="*/ 61 w 326"/>
                  <a:gd name="T57" fmla="*/ 478 h 479"/>
                  <a:gd name="T58" fmla="*/ 49 w 326"/>
                  <a:gd name="T59" fmla="*/ 476 h 479"/>
                  <a:gd name="T60" fmla="*/ 86 w 326"/>
                  <a:gd name="T61" fmla="*/ 447 h 479"/>
                  <a:gd name="T62" fmla="*/ 81 w 326"/>
                  <a:gd name="T63" fmla="*/ 409 h 479"/>
                  <a:gd name="T64" fmla="*/ 62 w 326"/>
                  <a:gd name="T65" fmla="*/ 380 h 479"/>
                  <a:gd name="T66" fmla="*/ 102 w 326"/>
                  <a:gd name="T67" fmla="*/ 374 h 479"/>
                  <a:gd name="T68" fmla="*/ 147 w 326"/>
                  <a:gd name="T69" fmla="*/ 369 h 479"/>
                  <a:gd name="T70" fmla="*/ 191 w 326"/>
                  <a:gd name="T71" fmla="*/ 359 h 479"/>
                  <a:gd name="T72" fmla="*/ 226 w 326"/>
                  <a:gd name="T73" fmla="*/ 347 h 479"/>
                  <a:gd name="T74" fmla="*/ 250 w 326"/>
                  <a:gd name="T75" fmla="*/ 333 h 479"/>
                  <a:gd name="T76" fmla="*/ 265 w 326"/>
                  <a:gd name="T77" fmla="*/ 315 h 479"/>
                  <a:gd name="T78" fmla="*/ 273 w 326"/>
                  <a:gd name="T79" fmla="*/ 296 h 479"/>
                  <a:gd name="T80" fmla="*/ 273 w 326"/>
                  <a:gd name="T81" fmla="*/ 275 h 479"/>
                  <a:gd name="T82" fmla="*/ 268 w 326"/>
                  <a:gd name="T83" fmla="*/ 252 h 479"/>
                  <a:gd name="T84" fmla="*/ 256 w 326"/>
                  <a:gd name="T85" fmla="*/ 229 h 479"/>
                  <a:gd name="T86" fmla="*/ 241 w 326"/>
                  <a:gd name="T87" fmla="*/ 205 h 479"/>
                  <a:gd name="T88" fmla="*/ 221 w 326"/>
                  <a:gd name="T89" fmla="*/ 181 h 479"/>
                  <a:gd name="T90" fmla="*/ 199 w 326"/>
                  <a:gd name="T91" fmla="*/ 157 h 479"/>
                  <a:gd name="T92" fmla="*/ 174 w 326"/>
                  <a:gd name="T93" fmla="*/ 133 h 479"/>
                  <a:gd name="T94" fmla="*/ 149 w 326"/>
                  <a:gd name="T95" fmla="*/ 110 h 479"/>
                  <a:gd name="T96" fmla="*/ 123 w 326"/>
                  <a:gd name="T97" fmla="*/ 89 h 479"/>
                  <a:gd name="T98" fmla="*/ 97 w 326"/>
                  <a:gd name="T99" fmla="*/ 68 h 479"/>
                  <a:gd name="T100" fmla="*/ 72 w 326"/>
                  <a:gd name="T101" fmla="*/ 50 h 479"/>
                  <a:gd name="T102" fmla="*/ 50 w 326"/>
                  <a:gd name="T103" fmla="*/ 34 h 479"/>
                  <a:gd name="T104" fmla="*/ 31 w 326"/>
                  <a:gd name="T105" fmla="*/ 21 h 479"/>
                  <a:gd name="T106" fmla="*/ 16 w 326"/>
                  <a:gd name="T107" fmla="*/ 11 h 479"/>
                  <a:gd name="T108" fmla="*/ 5 w 326"/>
                  <a:gd name="T109" fmla="*/ 4 h 479"/>
                  <a:gd name="T110" fmla="*/ 0 w 326"/>
                  <a:gd name="T111" fmla="*/ 1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26" h="479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2" y="7"/>
                    </a:lnTo>
                    <a:lnTo>
                      <a:pt x="24" y="14"/>
                    </a:lnTo>
                    <a:lnTo>
                      <a:pt x="36" y="20"/>
                    </a:lnTo>
                    <a:lnTo>
                      <a:pt x="48" y="26"/>
                    </a:lnTo>
                    <a:lnTo>
                      <a:pt x="59" y="33"/>
                    </a:lnTo>
                    <a:lnTo>
                      <a:pt x="70" y="39"/>
                    </a:lnTo>
                    <a:lnTo>
                      <a:pt x="81" y="45"/>
                    </a:lnTo>
                    <a:lnTo>
                      <a:pt x="92" y="52"/>
                    </a:lnTo>
                    <a:lnTo>
                      <a:pt x="102" y="58"/>
                    </a:lnTo>
                    <a:lnTo>
                      <a:pt x="112" y="64"/>
                    </a:lnTo>
                    <a:lnTo>
                      <a:pt x="121" y="69"/>
                    </a:lnTo>
                    <a:lnTo>
                      <a:pt x="131" y="76"/>
                    </a:lnTo>
                    <a:lnTo>
                      <a:pt x="140" y="82"/>
                    </a:lnTo>
                    <a:lnTo>
                      <a:pt x="149" y="87"/>
                    </a:lnTo>
                    <a:lnTo>
                      <a:pt x="157" y="93"/>
                    </a:lnTo>
                    <a:lnTo>
                      <a:pt x="166" y="98"/>
                    </a:lnTo>
                    <a:lnTo>
                      <a:pt x="174" y="104"/>
                    </a:lnTo>
                    <a:lnTo>
                      <a:pt x="182" y="110"/>
                    </a:lnTo>
                    <a:lnTo>
                      <a:pt x="189" y="115"/>
                    </a:lnTo>
                    <a:lnTo>
                      <a:pt x="197" y="121"/>
                    </a:lnTo>
                    <a:lnTo>
                      <a:pt x="204" y="126"/>
                    </a:lnTo>
                    <a:lnTo>
                      <a:pt x="211" y="131"/>
                    </a:lnTo>
                    <a:lnTo>
                      <a:pt x="218" y="136"/>
                    </a:lnTo>
                    <a:lnTo>
                      <a:pt x="224" y="141"/>
                    </a:lnTo>
                    <a:lnTo>
                      <a:pt x="230" y="147"/>
                    </a:lnTo>
                    <a:lnTo>
                      <a:pt x="236" y="152"/>
                    </a:lnTo>
                    <a:lnTo>
                      <a:pt x="242" y="157"/>
                    </a:lnTo>
                    <a:lnTo>
                      <a:pt x="248" y="161"/>
                    </a:lnTo>
                    <a:lnTo>
                      <a:pt x="253" y="166"/>
                    </a:lnTo>
                    <a:lnTo>
                      <a:pt x="258" y="171"/>
                    </a:lnTo>
                    <a:lnTo>
                      <a:pt x="263" y="175"/>
                    </a:lnTo>
                    <a:lnTo>
                      <a:pt x="268" y="180"/>
                    </a:lnTo>
                    <a:lnTo>
                      <a:pt x="272" y="185"/>
                    </a:lnTo>
                    <a:lnTo>
                      <a:pt x="276" y="190"/>
                    </a:lnTo>
                    <a:lnTo>
                      <a:pt x="280" y="194"/>
                    </a:lnTo>
                    <a:lnTo>
                      <a:pt x="284" y="198"/>
                    </a:lnTo>
                    <a:lnTo>
                      <a:pt x="288" y="203"/>
                    </a:lnTo>
                    <a:lnTo>
                      <a:pt x="291" y="207"/>
                    </a:lnTo>
                    <a:lnTo>
                      <a:pt x="295" y="211"/>
                    </a:lnTo>
                    <a:lnTo>
                      <a:pt x="298" y="215"/>
                    </a:lnTo>
                    <a:lnTo>
                      <a:pt x="301" y="219"/>
                    </a:lnTo>
                    <a:lnTo>
                      <a:pt x="303" y="224"/>
                    </a:lnTo>
                    <a:lnTo>
                      <a:pt x="306" y="228"/>
                    </a:lnTo>
                    <a:lnTo>
                      <a:pt x="309" y="232"/>
                    </a:lnTo>
                    <a:lnTo>
                      <a:pt x="311" y="235"/>
                    </a:lnTo>
                    <a:lnTo>
                      <a:pt x="313" y="239"/>
                    </a:lnTo>
                    <a:lnTo>
                      <a:pt x="315" y="243"/>
                    </a:lnTo>
                    <a:lnTo>
                      <a:pt x="317" y="247"/>
                    </a:lnTo>
                    <a:lnTo>
                      <a:pt x="318" y="250"/>
                    </a:lnTo>
                    <a:lnTo>
                      <a:pt x="320" y="254"/>
                    </a:lnTo>
                    <a:lnTo>
                      <a:pt x="321" y="258"/>
                    </a:lnTo>
                    <a:lnTo>
                      <a:pt x="322" y="261"/>
                    </a:lnTo>
                    <a:lnTo>
                      <a:pt x="323" y="265"/>
                    </a:lnTo>
                    <a:lnTo>
                      <a:pt x="324" y="268"/>
                    </a:lnTo>
                    <a:lnTo>
                      <a:pt x="324" y="272"/>
                    </a:lnTo>
                    <a:lnTo>
                      <a:pt x="325" y="275"/>
                    </a:lnTo>
                    <a:lnTo>
                      <a:pt x="325" y="278"/>
                    </a:lnTo>
                    <a:lnTo>
                      <a:pt x="326" y="281"/>
                    </a:lnTo>
                    <a:lnTo>
                      <a:pt x="326" y="284"/>
                    </a:lnTo>
                    <a:lnTo>
                      <a:pt x="326" y="288"/>
                    </a:lnTo>
                    <a:lnTo>
                      <a:pt x="325" y="291"/>
                    </a:lnTo>
                    <a:lnTo>
                      <a:pt x="325" y="294"/>
                    </a:lnTo>
                    <a:lnTo>
                      <a:pt x="325" y="297"/>
                    </a:lnTo>
                    <a:lnTo>
                      <a:pt x="324" y="300"/>
                    </a:lnTo>
                    <a:lnTo>
                      <a:pt x="323" y="303"/>
                    </a:lnTo>
                    <a:lnTo>
                      <a:pt x="323" y="305"/>
                    </a:lnTo>
                    <a:lnTo>
                      <a:pt x="322" y="308"/>
                    </a:lnTo>
                    <a:lnTo>
                      <a:pt x="321" y="311"/>
                    </a:lnTo>
                    <a:lnTo>
                      <a:pt x="320" y="314"/>
                    </a:lnTo>
                    <a:lnTo>
                      <a:pt x="319" y="316"/>
                    </a:lnTo>
                    <a:lnTo>
                      <a:pt x="317" y="319"/>
                    </a:lnTo>
                    <a:lnTo>
                      <a:pt x="316" y="321"/>
                    </a:lnTo>
                    <a:lnTo>
                      <a:pt x="314" y="324"/>
                    </a:lnTo>
                    <a:lnTo>
                      <a:pt x="313" y="326"/>
                    </a:lnTo>
                    <a:lnTo>
                      <a:pt x="311" y="329"/>
                    </a:lnTo>
                    <a:lnTo>
                      <a:pt x="309" y="331"/>
                    </a:lnTo>
                    <a:lnTo>
                      <a:pt x="307" y="334"/>
                    </a:lnTo>
                    <a:lnTo>
                      <a:pt x="305" y="336"/>
                    </a:lnTo>
                    <a:lnTo>
                      <a:pt x="303" y="338"/>
                    </a:lnTo>
                    <a:lnTo>
                      <a:pt x="301" y="340"/>
                    </a:lnTo>
                    <a:lnTo>
                      <a:pt x="299" y="342"/>
                    </a:lnTo>
                    <a:lnTo>
                      <a:pt x="297" y="345"/>
                    </a:lnTo>
                    <a:lnTo>
                      <a:pt x="294" y="347"/>
                    </a:lnTo>
                    <a:lnTo>
                      <a:pt x="292" y="349"/>
                    </a:lnTo>
                    <a:lnTo>
                      <a:pt x="290" y="351"/>
                    </a:lnTo>
                    <a:lnTo>
                      <a:pt x="287" y="353"/>
                    </a:lnTo>
                    <a:lnTo>
                      <a:pt x="285" y="355"/>
                    </a:lnTo>
                    <a:lnTo>
                      <a:pt x="282" y="356"/>
                    </a:lnTo>
                    <a:lnTo>
                      <a:pt x="279" y="358"/>
                    </a:lnTo>
                    <a:lnTo>
                      <a:pt x="277" y="360"/>
                    </a:lnTo>
                    <a:lnTo>
                      <a:pt x="274" y="362"/>
                    </a:lnTo>
                    <a:lnTo>
                      <a:pt x="271" y="363"/>
                    </a:lnTo>
                    <a:lnTo>
                      <a:pt x="268" y="365"/>
                    </a:lnTo>
                    <a:lnTo>
                      <a:pt x="266" y="367"/>
                    </a:lnTo>
                    <a:lnTo>
                      <a:pt x="263" y="369"/>
                    </a:lnTo>
                    <a:lnTo>
                      <a:pt x="260" y="370"/>
                    </a:lnTo>
                    <a:lnTo>
                      <a:pt x="257" y="372"/>
                    </a:lnTo>
                    <a:lnTo>
                      <a:pt x="254" y="373"/>
                    </a:lnTo>
                    <a:lnTo>
                      <a:pt x="251" y="375"/>
                    </a:lnTo>
                    <a:lnTo>
                      <a:pt x="248" y="376"/>
                    </a:lnTo>
                    <a:lnTo>
                      <a:pt x="245" y="377"/>
                    </a:lnTo>
                    <a:lnTo>
                      <a:pt x="242" y="379"/>
                    </a:lnTo>
                    <a:lnTo>
                      <a:pt x="239" y="380"/>
                    </a:lnTo>
                    <a:lnTo>
                      <a:pt x="236" y="381"/>
                    </a:lnTo>
                    <a:lnTo>
                      <a:pt x="233" y="383"/>
                    </a:lnTo>
                    <a:lnTo>
                      <a:pt x="230" y="384"/>
                    </a:lnTo>
                    <a:lnTo>
                      <a:pt x="227" y="385"/>
                    </a:lnTo>
                    <a:lnTo>
                      <a:pt x="224" y="386"/>
                    </a:lnTo>
                    <a:lnTo>
                      <a:pt x="221" y="387"/>
                    </a:lnTo>
                    <a:lnTo>
                      <a:pt x="218" y="388"/>
                    </a:lnTo>
                    <a:lnTo>
                      <a:pt x="214" y="389"/>
                    </a:lnTo>
                    <a:lnTo>
                      <a:pt x="211" y="390"/>
                    </a:lnTo>
                    <a:lnTo>
                      <a:pt x="209" y="391"/>
                    </a:lnTo>
                    <a:lnTo>
                      <a:pt x="206" y="392"/>
                    </a:lnTo>
                    <a:lnTo>
                      <a:pt x="203" y="393"/>
                    </a:lnTo>
                    <a:lnTo>
                      <a:pt x="200" y="394"/>
                    </a:lnTo>
                    <a:lnTo>
                      <a:pt x="197" y="395"/>
                    </a:lnTo>
                    <a:lnTo>
                      <a:pt x="194" y="396"/>
                    </a:lnTo>
                    <a:lnTo>
                      <a:pt x="191" y="396"/>
                    </a:lnTo>
                    <a:lnTo>
                      <a:pt x="188" y="397"/>
                    </a:lnTo>
                    <a:lnTo>
                      <a:pt x="185" y="398"/>
                    </a:lnTo>
                    <a:lnTo>
                      <a:pt x="182" y="399"/>
                    </a:lnTo>
                    <a:lnTo>
                      <a:pt x="180" y="399"/>
                    </a:lnTo>
                    <a:lnTo>
                      <a:pt x="177" y="400"/>
                    </a:lnTo>
                    <a:lnTo>
                      <a:pt x="174" y="401"/>
                    </a:lnTo>
                    <a:lnTo>
                      <a:pt x="172" y="401"/>
                    </a:lnTo>
                    <a:lnTo>
                      <a:pt x="169" y="402"/>
                    </a:lnTo>
                    <a:lnTo>
                      <a:pt x="167" y="402"/>
                    </a:lnTo>
                    <a:lnTo>
                      <a:pt x="165" y="403"/>
                    </a:lnTo>
                    <a:lnTo>
                      <a:pt x="162" y="403"/>
                    </a:lnTo>
                    <a:lnTo>
                      <a:pt x="160" y="404"/>
                    </a:lnTo>
                    <a:lnTo>
                      <a:pt x="158" y="404"/>
                    </a:lnTo>
                    <a:lnTo>
                      <a:pt x="156" y="404"/>
                    </a:lnTo>
                    <a:lnTo>
                      <a:pt x="154" y="405"/>
                    </a:lnTo>
                    <a:lnTo>
                      <a:pt x="152" y="406"/>
                    </a:lnTo>
                    <a:lnTo>
                      <a:pt x="150" y="406"/>
                    </a:lnTo>
                    <a:lnTo>
                      <a:pt x="148" y="406"/>
                    </a:lnTo>
                    <a:lnTo>
                      <a:pt x="147" y="407"/>
                    </a:lnTo>
                    <a:lnTo>
                      <a:pt x="145" y="407"/>
                    </a:lnTo>
                    <a:lnTo>
                      <a:pt x="143" y="407"/>
                    </a:lnTo>
                    <a:lnTo>
                      <a:pt x="142" y="408"/>
                    </a:lnTo>
                    <a:lnTo>
                      <a:pt x="141" y="408"/>
                    </a:lnTo>
                    <a:lnTo>
                      <a:pt x="139" y="408"/>
                    </a:lnTo>
                    <a:lnTo>
                      <a:pt x="138" y="408"/>
                    </a:lnTo>
                    <a:lnTo>
                      <a:pt x="137" y="408"/>
                    </a:lnTo>
                    <a:lnTo>
                      <a:pt x="136" y="408"/>
                    </a:lnTo>
                    <a:lnTo>
                      <a:pt x="136" y="408"/>
                    </a:lnTo>
                    <a:lnTo>
                      <a:pt x="135" y="409"/>
                    </a:lnTo>
                    <a:lnTo>
                      <a:pt x="135" y="409"/>
                    </a:lnTo>
                    <a:lnTo>
                      <a:pt x="134" y="409"/>
                    </a:lnTo>
                    <a:lnTo>
                      <a:pt x="134" y="409"/>
                    </a:lnTo>
                    <a:lnTo>
                      <a:pt x="133" y="409"/>
                    </a:lnTo>
                    <a:lnTo>
                      <a:pt x="133" y="409"/>
                    </a:lnTo>
                    <a:lnTo>
                      <a:pt x="133" y="409"/>
                    </a:lnTo>
                    <a:lnTo>
                      <a:pt x="134" y="420"/>
                    </a:lnTo>
                    <a:lnTo>
                      <a:pt x="133" y="431"/>
                    </a:lnTo>
                    <a:lnTo>
                      <a:pt x="131" y="440"/>
                    </a:lnTo>
                    <a:lnTo>
                      <a:pt x="129" y="448"/>
                    </a:lnTo>
                    <a:lnTo>
                      <a:pt x="125" y="455"/>
                    </a:lnTo>
                    <a:lnTo>
                      <a:pt x="121" y="461"/>
                    </a:lnTo>
                    <a:lnTo>
                      <a:pt x="116" y="466"/>
                    </a:lnTo>
                    <a:lnTo>
                      <a:pt x="111" y="470"/>
                    </a:lnTo>
                    <a:lnTo>
                      <a:pt x="106" y="473"/>
                    </a:lnTo>
                    <a:lnTo>
                      <a:pt x="100" y="475"/>
                    </a:lnTo>
                    <a:lnTo>
                      <a:pt x="94" y="477"/>
                    </a:lnTo>
                    <a:lnTo>
                      <a:pt x="88" y="478"/>
                    </a:lnTo>
                    <a:lnTo>
                      <a:pt x="82" y="479"/>
                    </a:lnTo>
                    <a:lnTo>
                      <a:pt x="76" y="479"/>
                    </a:lnTo>
                    <a:lnTo>
                      <a:pt x="71" y="479"/>
                    </a:lnTo>
                    <a:lnTo>
                      <a:pt x="65" y="478"/>
                    </a:lnTo>
                    <a:lnTo>
                      <a:pt x="61" y="478"/>
                    </a:lnTo>
                    <a:lnTo>
                      <a:pt x="57" y="478"/>
                    </a:lnTo>
                    <a:lnTo>
                      <a:pt x="53" y="477"/>
                    </a:lnTo>
                    <a:lnTo>
                      <a:pt x="51" y="476"/>
                    </a:lnTo>
                    <a:lnTo>
                      <a:pt x="49" y="476"/>
                    </a:lnTo>
                    <a:lnTo>
                      <a:pt x="49" y="476"/>
                    </a:lnTo>
                    <a:lnTo>
                      <a:pt x="49" y="476"/>
                    </a:lnTo>
                    <a:lnTo>
                      <a:pt x="59" y="472"/>
                    </a:lnTo>
                    <a:lnTo>
                      <a:pt x="67" y="468"/>
                    </a:lnTo>
                    <a:lnTo>
                      <a:pt x="74" y="463"/>
                    </a:lnTo>
                    <a:lnTo>
                      <a:pt x="79" y="458"/>
                    </a:lnTo>
                    <a:lnTo>
                      <a:pt x="83" y="453"/>
                    </a:lnTo>
                    <a:lnTo>
                      <a:pt x="86" y="447"/>
                    </a:lnTo>
                    <a:lnTo>
                      <a:pt x="87" y="440"/>
                    </a:lnTo>
                    <a:lnTo>
                      <a:pt x="87" y="434"/>
                    </a:lnTo>
                    <a:lnTo>
                      <a:pt x="86" y="428"/>
                    </a:lnTo>
                    <a:lnTo>
                      <a:pt x="85" y="422"/>
                    </a:lnTo>
                    <a:lnTo>
                      <a:pt x="83" y="415"/>
                    </a:lnTo>
                    <a:lnTo>
                      <a:pt x="81" y="409"/>
                    </a:lnTo>
                    <a:lnTo>
                      <a:pt x="78" y="403"/>
                    </a:lnTo>
                    <a:lnTo>
                      <a:pt x="74" y="398"/>
                    </a:lnTo>
                    <a:lnTo>
                      <a:pt x="71" y="393"/>
                    </a:lnTo>
                    <a:lnTo>
                      <a:pt x="68" y="388"/>
                    </a:lnTo>
                    <a:lnTo>
                      <a:pt x="65" y="384"/>
                    </a:lnTo>
                    <a:lnTo>
                      <a:pt x="62" y="380"/>
                    </a:lnTo>
                    <a:lnTo>
                      <a:pt x="59" y="377"/>
                    </a:lnTo>
                    <a:lnTo>
                      <a:pt x="58" y="375"/>
                    </a:lnTo>
                    <a:lnTo>
                      <a:pt x="56" y="374"/>
                    </a:lnTo>
                    <a:lnTo>
                      <a:pt x="56" y="374"/>
                    </a:lnTo>
                    <a:lnTo>
                      <a:pt x="56" y="374"/>
                    </a:lnTo>
                    <a:lnTo>
                      <a:pt x="102" y="374"/>
                    </a:lnTo>
                    <a:lnTo>
                      <a:pt x="102" y="374"/>
                    </a:lnTo>
                    <a:lnTo>
                      <a:pt x="112" y="373"/>
                    </a:lnTo>
                    <a:lnTo>
                      <a:pt x="121" y="372"/>
                    </a:lnTo>
                    <a:lnTo>
                      <a:pt x="130" y="371"/>
                    </a:lnTo>
                    <a:lnTo>
                      <a:pt x="139" y="370"/>
                    </a:lnTo>
                    <a:lnTo>
                      <a:pt x="147" y="369"/>
                    </a:lnTo>
                    <a:lnTo>
                      <a:pt x="155" y="367"/>
                    </a:lnTo>
                    <a:lnTo>
                      <a:pt x="163" y="366"/>
                    </a:lnTo>
                    <a:lnTo>
                      <a:pt x="171" y="364"/>
                    </a:lnTo>
                    <a:lnTo>
                      <a:pt x="178" y="363"/>
                    </a:lnTo>
                    <a:lnTo>
                      <a:pt x="185" y="361"/>
                    </a:lnTo>
                    <a:lnTo>
                      <a:pt x="191" y="359"/>
                    </a:lnTo>
                    <a:lnTo>
                      <a:pt x="198" y="357"/>
                    </a:lnTo>
                    <a:lnTo>
                      <a:pt x="204" y="356"/>
                    </a:lnTo>
                    <a:lnTo>
                      <a:pt x="210" y="354"/>
                    </a:lnTo>
                    <a:lnTo>
                      <a:pt x="216" y="352"/>
                    </a:lnTo>
                    <a:lnTo>
                      <a:pt x="221" y="349"/>
                    </a:lnTo>
                    <a:lnTo>
                      <a:pt x="226" y="347"/>
                    </a:lnTo>
                    <a:lnTo>
                      <a:pt x="230" y="345"/>
                    </a:lnTo>
                    <a:lnTo>
                      <a:pt x="235" y="343"/>
                    </a:lnTo>
                    <a:lnTo>
                      <a:pt x="239" y="340"/>
                    </a:lnTo>
                    <a:lnTo>
                      <a:pt x="243" y="338"/>
                    </a:lnTo>
                    <a:lnTo>
                      <a:pt x="246" y="335"/>
                    </a:lnTo>
                    <a:lnTo>
                      <a:pt x="250" y="333"/>
                    </a:lnTo>
                    <a:lnTo>
                      <a:pt x="253" y="329"/>
                    </a:lnTo>
                    <a:lnTo>
                      <a:pt x="256" y="327"/>
                    </a:lnTo>
                    <a:lnTo>
                      <a:pt x="259" y="324"/>
                    </a:lnTo>
                    <a:lnTo>
                      <a:pt x="261" y="321"/>
                    </a:lnTo>
                    <a:lnTo>
                      <a:pt x="263" y="318"/>
                    </a:lnTo>
                    <a:lnTo>
                      <a:pt x="265" y="315"/>
                    </a:lnTo>
                    <a:lnTo>
                      <a:pt x="267" y="312"/>
                    </a:lnTo>
                    <a:lnTo>
                      <a:pt x="269" y="309"/>
                    </a:lnTo>
                    <a:lnTo>
                      <a:pt x="270" y="306"/>
                    </a:lnTo>
                    <a:lnTo>
                      <a:pt x="271" y="302"/>
                    </a:lnTo>
                    <a:lnTo>
                      <a:pt x="272" y="299"/>
                    </a:lnTo>
                    <a:lnTo>
                      <a:pt x="273" y="296"/>
                    </a:lnTo>
                    <a:lnTo>
                      <a:pt x="273" y="292"/>
                    </a:lnTo>
                    <a:lnTo>
                      <a:pt x="274" y="289"/>
                    </a:lnTo>
                    <a:lnTo>
                      <a:pt x="274" y="285"/>
                    </a:lnTo>
                    <a:lnTo>
                      <a:pt x="274" y="282"/>
                    </a:lnTo>
                    <a:lnTo>
                      <a:pt x="274" y="278"/>
                    </a:lnTo>
                    <a:lnTo>
                      <a:pt x="273" y="275"/>
                    </a:lnTo>
                    <a:lnTo>
                      <a:pt x="273" y="271"/>
                    </a:lnTo>
                    <a:lnTo>
                      <a:pt x="272" y="267"/>
                    </a:lnTo>
                    <a:lnTo>
                      <a:pt x="271" y="264"/>
                    </a:lnTo>
                    <a:lnTo>
                      <a:pt x="270" y="260"/>
                    </a:lnTo>
                    <a:lnTo>
                      <a:pt x="269" y="256"/>
                    </a:lnTo>
                    <a:lnTo>
                      <a:pt x="268" y="252"/>
                    </a:lnTo>
                    <a:lnTo>
                      <a:pt x="266" y="248"/>
                    </a:lnTo>
                    <a:lnTo>
                      <a:pt x="264" y="245"/>
                    </a:lnTo>
                    <a:lnTo>
                      <a:pt x="263" y="241"/>
                    </a:lnTo>
                    <a:lnTo>
                      <a:pt x="261" y="237"/>
                    </a:lnTo>
                    <a:lnTo>
                      <a:pt x="259" y="233"/>
                    </a:lnTo>
                    <a:lnTo>
                      <a:pt x="256" y="229"/>
                    </a:lnTo>
                    <a:lnTo>
                      <a:pt x="254" y="225"/>
                    </a:lnTo>
                    <a:lnTo>
                      <a:pt x="252" y="221"/>
                    </a:lnTo>
                    <a:lnTo>
                      <a:pt x="249" y="217"/>
                    </a:lnTo>
                    <a:lnTo>
                      <a:pt x="246" y="213"/>
                    </a:lnTo>
                    <a:lnTo>
                      <a:pt x="244" y="209"/>
                    </a:lnTo>
                    <a:lnTo>
                      <a:pt x="241" y="205"/>
                    </a:lnTo>
                    <a:lnTo>
                      <a:pt x="238" y="201"/>
                    </a:lnTo>
                    <a:lnTo>
                      <a:pt x="235" y="197"/>
                    </a:lnTo>
                    <a:lnTo>
                      <a:pt x="231" y="193"/>
                    </a:lnTo>
                    <a:lnTo>
                      <a:pt x="228" y="189"/>
                    </a:lnTo>
                    <a:lnTo>
                      <a:pt x="225" y="185"/>
                    </a:lnTo>
                    <a:lnTo>
                      <a:pt x="221" y="181"/>
                    </a:lnTo>
                    <a:lnTo>
                      <a:pt x="218" y="177"/>
                    </a:lnTo>
                    <a:lnTo>
                      <a:pt x="214" y="173"/>
                    </a:lnTo>
                    <a:lnTo>
                      <a:pt x="210" y="169"/>
                    </a:lnTo>
                    <a:lnTo>
                      <a:pt x="207" y="165"/>
                    </a:lnTo>
                    <a:lnTo>
                      <a:pt x="203" y="161"/>
                    </a:lnTo>
                    <a:lnTo>
                      <a:pt x="199" y="157"/>
                    </a:lnTo>
                    <a:lnTo>
                      <a:pt x="195" y="153"/>
                    </a:lnTo>
                    <a:lnTo>
                      <a:pt x="191" y="149"/>
                    </a:lnTo>
                    <a:lnTo>
                      <a:pt x="186" y="145"/>
                    </a:lnTo>
                    <a:lnTo>
                      <a:pt x="182" y="141"/>
                    </a:lnTo>
                    <a:lnTo>
                      <a:pt x="178" y="137"/>
                    </a:lnTo>
                    <a:lnTo>
                      <a:pt x="174" y="133"/>
                    </a:lnTo>
                    <a:lnTo>
                      <a:pt x="170" y="129"/>
                    </a:lnTo>
                    <a:lnTo>
                      <a:pt x="166" y="125"/>
                    </a:lnTo>
                    <a:lnTo>
                      <a:pt x="161" y="122"/>
                    </a:lnTo>
                    <a:lnTo>
                      <a:pt x="157" y="118"/>
                    </a:lnTo>
                    <a:lnTo>
                      <a:pt x="153" y="114"/>
                    </a:lnTo>
                    <a:lnTo>
                      <a:pt x="149" y="110"/>
                    </a:lnTo>
                    <a:lnTo>
                      <a:pt x="144" y="106"/>
                    </a:lnTo>
                    <a:lnTo>
                      <a:pt x="140" y="103"/>
                    </a:lnTo>
                    <a:lnTo>
                      <a:pt x="136" y="99"/>
                    </a:lnTo>
                    <a:lnTo>
                      <a:pt x="131" y="96"/>
                    </a:lnTo>
                    <a:lnTo>
                      <a:pt x="127" y="92"/>
                    </a:lnTo>
                    <a:lnTo>
                      <a:pt x="123" y="89"/>
                    </a:lnTo>
                    <a:lnTo>
                      <a:pt x="118" y="85"/>
                    </a:lnTo>
                    <a:lnTo>
                      <a:pt x="114" y="82"/>
                    </a:lnTo>
                    <a:lnTo>
                      <a:pt x="110" y="79"/>
                    </a:lnTo>
                    <a:lnTo>
                      <a:pt x="105" y="75"/>
                    </a:lnTo>
                    <a:lnTo>
                      <a:pt x="101" y="72"/>
                    </a:lnTo>
                    <a:lnTo>
                      <a:pt x="97" y="68"/>
                    </a:lnTo>
                    <a:lnTo>
                      <a:pt x="93" y="65"/>
                    </a:lnTo>
                    <a:lnTo>
                      <a:pt x="89" y="62"/>
                    </a:lnTo>
                    <a:lnTo>
                      <a:pt x="85" y="59"/>
                    </a:lnTo>
                    <a:lnTo>
                      <a:pt x="81" y="56"/>
                    </a:lnTo>
                    <a:lnTo>
                      <a:pt x="76" y="53"/>
                    </a:lnTo>
                    <a:lnTo>
                      <a:pt x="72" y="50"/>
                    </a:lnTo>
                    <a:lnTo>
                      <a:pt x="69" y="48"/>
                    </a:lnTo>
                    <a:lnTo>
                      <a:pt x="65" y="45"/>
                    </a:lnTo>
                    <a:lnTo>
                      <a:pt x="61" y="42"/>
                    </a:lnTo>
                    <a:lnTo>
                      <a:pt x="57" y="40"/>
                    </a:lnTo>
                    <a:lnTo>
                      <a:pt x="54" y="37"/>
                    </a:lnTo>
                    <a:lnTo>
                      <a:pt x="50" y="34"/>
                    </a:lnTo>
                    <a:lnTo>
                      <a:pt x="47" y="32"/>
                    </a:lnTo>
                    <a:lnTo>
                      <a:pt x="44" y="30"/>
                    </a:lnTo>
                    <a:lnTo>
                      <a:pt x="40" y="27"/>
                    </a:lnTo>
                    <a:lnTo>
                      <a:pt x="37" y="25"/>
                    </a:lnTo>
                    <a:lnTo>
                      <a:pt x="34" y="23"/>
                    </a:lnTo>
                    <a:lnTo>
                      <a:pt x="31" y="21"/>
                    </a:lnTo>
                    <a:lnTo>
                      <a:pt x="28" y="19"/>
                    </a:lnTo>
                    <a:lnTo>
                      <a:pt x="26" y="17"/>
                    </a:lnTo>
                    <a:lnTo>
                      <a:pt x="23" y="16"/>
                    </a:lnTo>
                    <a:lnTo>
                      <a:pt x="20" y="14"/>
                    </a:lnTo>
                    <a:lnTo>
                      <a:pt x="18" y="13"/>
                    </a:lnTo>
                    <a:lnTo>
                      <a:pt x="16" y="11"/>
                    </a:lnTo>
                    <a:lnTo>
                      <a:pt x="14" y="9"/>
                    </a:lnTo>
                    <a:lnTo>
                      <a:pt x="12" y="8"/>
                    </a:lnTo>
                    <a:lnTo>
                      <a:pt x="10" y="7"/>
                    </a:lnTo>
                    <a:lnTo>
                      <a:pt x="8" y="6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0" name="Freeform 169"/>
              <p:cNvSpPr>
                <a:spLocks/>
              </p:cNvSpPr>
              <p:nvPr/>
            </p:nvSpPr>
            <p:spPr bwMode="auto">
              <a:xfrm>
                <a:off x="730" y="10466"/>
                <a:ext cx="355" cy="186"/>
              </a:xfrm>
              <a:custGeom>
                <a:avLst/>
                <a:gdLst>
                  <a:gd name="T0" fmla="*/ 192 w 355"/>
                  <a:gd name="T1" fmla="*/ 64 h 186"/>
                  <a:gd name="T2" fmla="*/ 192 w 355"/>
                  <a:gd name="T3" fmla="*/ 64 h 186"/>
                  <a:gd name="T4" fmla="*/ 159 w 355"/>
                  <a:gd name="T5" fmla="*/ 9 h 186"/>
                  <a:gd name="T6" fmla="*/ 171 w 355"/>
                  <a:gd name="T7" fmla="*/ 80 h 186"/>
                  <a:gd name="T8" fmla="*/ 100 w 355"/>
                  <a:gd name="T9" fmla="*/ 55 h 186"/>
                  <a:gd name="T10" fmla="*/ 150 w 355"/>
                  <a:gd name="T11" fmla="*/ 97 h 186"/>
                  <a:gd name="T12" fmla="*/ 0 w 355"/>
                  <a:gd name="T13" fmla="*/ 97 h 186"/>
                  <a:gd name="T14" fmla="*/ 154 w 355"/>
                  <a:gd name="T15" fmla="*/ 118 h 186"/>
                  <a:gd name="T16" fmla="*/ 75 w 355"/>
                  <a:gd name="T17" fmla="*/ 186 h 186"/>
                  <a:gd name="T18" fmla="*/ 176 w 355"/>
                  <a:gd name="T19" fmla="*/ 135 h 186"/>
                  <a:gd name="T20" fmla="*/ 167 w 355"/>
                  <a:gd name="T21" fmla="*/ 182 h 186"/>
                  <a:gd name="T22" fmla="*/ 226 w 355"/>
                  <a:gd name="T23" fmla="*/ 127 h 186"/>
                  <a:gd name="T24" fmla="*/ 301 w 355"/>
                  <a:gd name="T25" fmla="*/ 135 h 186"/>
                  <a:gd name="T26" fmla="*/ 234 w 355"/>
                  <a:gd name="T27" fmla="*/ 106 h 186"/>
                  <a:gd name="T28" fmla="*/ 355 w 355"/>
                  <a:gd name="T29" fmla="*/ 13 h 186"/>
                  <a:gd name="T30" fmla="*/ 217 w 355"/>
                  <a:gd name="T31" fmla="*/ 80 h 186"/>
                  <a:gd name="T32" fmla="*/ 242 w 355"/>
                  <a:gd name="T33" fmla="*/ 0 h 186"/>
                  <a:gd name="T34" fmla="*/ 192 w 355"/>
                  <a:gd name="T35" fmla="*/ 64 h 186"/>
                  <a:gd name="T36" fmla="*/ 192 w 355"/>
                  <a:gd name="T37" fmla="*/ 6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5" h="186">
                    <a:moveTo>
                      <a:pt x="192" y="64"/>
                    </a:moveTo>
                    <a:lnTo>
                      <a:pt x="192" y="64"/>
                    </a:lnTo>
                    <a:lnTo>
                      <a:pt x="159" y="9"/>
                    </a:lnTo>
                    <a:lnTo>
                      <a:pt x="171" y="80"/>
                    </a:lnTo>
                    <a:lnTo>
                      <a:pt x="100" y="55"/>
                    </a:lnTo>
                    <a:lnTo>
                      <a:pt x="150" y="97"/>
                    </a:lnTo>
                    <a:lnTo>
                      <a:pt x="0" y="97"/>
                    </a:lnTo>
                    <a:lnTo>
                      <a:pt x="154" y="118"/>
                    </a:lnTo>
                    <a:lnTo>
                      <a:pt x="75" y="186"/>
                    </a:lnTo>
                    <a:lnTo>
                      <a:pt x="176" y="135"/>
                    </a:lnTo>
                    <a:lnTo>
                      <a:pt x="167" y="182"/>
                    </a:lnTo>
                    <a:lnTo>
                      <a:pt x="226" y="127"/>
                    </a:lnTo>
                    <a:lnTo>
                      <a:pt x="301" y="135"/>
                    </a:lnTo>
                    <a:lnTo>
                      <a:pt x="234" y="106"/>
                    </a:lnTo>
                    <a:lnTo>
                      <a:pt x="355" y="13"/>
                    </a:lnTo>
                    <a:lnTo>
                      <a:pt x="217" y="80"/>
                    </a:lnTo>
                    <a:lnTo>
                      <a:pt x="242" y="0"/>
                    </a:lnTo>
                    <a:lnTo>
                      <a:pt x="192" y="64"/>
                    </a:lnTo>
                    <a:lnTo>
                      <a:pt x="192" y="64"/>
                    </a:lnTo>
                    <a:close/>
                  </a:path>
                </a:pathLst>
              </a:custGeom>
              <a:solidFill>
                <a:srgbClr val="FB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1" name="Freeform 170"/>
              <p:cNvSpPr>
                <a:spLocks/>
              </p:cNvSpPr>
              <p:nvPr/>
            </p:nvSpPr>
            <p:spPr bwMode="auto">
              <a:xfrm>
                <a:off x="811" y="10576"/>
                <a:ext cx="291" cy="390"/>
              </a:xfrm>
              <a:custGeom>
                <a:avLst/>
                <a:gdLst>
                  <a:gd name="T0" fmla="*/ 177 w 291"/>
                  <a:gd name="T1" fmla="*/ 99 h 390"/>
                  <a:gd name="T2" fmla="*/ 200 w 291"/>
                  <a:gd name="T3" fmla="*/ 106 h 390"/>
                  <a:gd name="T4" fmla="*/ 221 w 291"/>
                  <a:gd name="T5" fmla="*/ 116 h 390"/>
                  <a:gd name="T6" fmla="*/ 239 w 291"/>
                  <a:gd name="T7" fmla="*/ 130 h 390"/>
                  <a:gd name="T8" fmla="*/ 255 w 291"/>
                  <a:gd name="T9" fmla="*/ 146 h 390"/>
                  <a:gd name="T10" fmla="*/ 268 w 291"/>
                  <a:gd name="T11" fmla="*/ 164 h 390"/>
                  <a:gd name="T12" fmla="*/ 279 w 291"/>
                  <a:gd name="T13" fmla="*/ 184 h 390"/>
                  <a:gd name="T14" fmla="*/ 286 w 291"/>
                  <a:gd name="T15" fmla="*/ 205 h 390"/>
                  <a:gd name="T16" fmla="*/ 290 w 291"/>
                  <a:gd name="T17" fmla="*/ 227 h 390"/>
                  <a:gd name="T18" fmla="*/ 291 w 291"/>
                  <a:gd name="T19" fmla="*/ 251 h 390"/>
                  <a:gd name="T20" fmla="*/ 288 w 291"/>
                  <a:gd name="T21" fmla="*/ 274 h 390"/>
                  <a:gd name="T22" fmla="*/ 283 w 291"/>
                  <a:gd name="T23" fmla="*/ 290 h 390"/>
                  <a:gd name="T24" fmla="*/ 274 w 291"/>
                  <a:gd name="T25" fmla="*/ 311 h 390"/>
                  <a:gd name="T26" fmla="*/ 262 w 291"/>
                  <a:gd name="T27" fmla="*/ 331 h 390"/>
                  <a:gd name="T28" fmla="*/ 247 w 291"/>
                  <a:gd name="T29" fmla="*/ 348 h 390"/>
                  <a:gd name="T30" fmla="*/ 230 w 291"/>
                  <a:gd name="T31" fmla="*/ 362 h 390"/>
                  <a:gd name="T32" fmla="*/ 211 w 291"/>
                  <a:gd name="T33" fmla="*/ 374 h 390"/>
                  <a:gd name="T34" fmla="*/ 190 w 291"/>
                  <a:gd name="T35" fmla="*/ 382 h 390"/>
                  <a:gd name="T36" fmla="*/ 168 w 291"/>
                  <a:gd name="T37" fmla="*/ 388 h 390"/>
                  <a:gd name="T38" fmla="*/ 145 w 291"/>
                  <a:gd name="T39" fmla="*/ 390 h 390"/>
                  <a:gd name="T40" fmla="*/ 122 w 291"/>
                  <a:gd name="T41" fmla="*/ 388 h 390"/>
                  <a:gd name="T42" fmla="*/ 107 w 291"/>
                  <a:gd name="T43" fmla="*/ 384 h 390"/>
                  <a:gd name="T44" fmla="*/ 84 w 291"/>
                  <a:gd name="T45" fmla="*/ 376 h 390"/>
                  <a:gd name="T46" fmla="*/ 64 w 291"/>
                  <a:gd name="T47" fmla="*/ 365 h 390"/>
                  <a:gd name="T48" fmla="*/ 47 w 291"/>
                  <a:gd name="T49" fmla="*/ 351 h 390"/>
                  <a:gd name="T50" fmla="*/ 31 w 291"/>
                  <a:gd name="T51" fmla="*/ 334 h 390"/>
                  <a:gd name="T52" fmla="*/ 19 w 291"/>
                  <a:gd name="T53" fmla="*/ 315 h 390"/>
                  <a:gd name="T54" fmla="*/ 10 w 291"/>
                  <a:gd name="T55" fmla="*/ 295 h 390"/>
                  <a:gd name="T56" fmla="*/ 3 w 291"/>
                  <a:gd name="T57" fmla="*/ 273 h 390"/>
                  <a:gd name="T58" fmla="*/ 0 w 291"/>
                  <a:gd name="T59" fmla="*/ 250 h 390"/>
                  <a:gd name="T60" fmla="*/ 1 w 291"/>
                  <a:gd name="T61" fmla="*/ 227 h 390"/>
                  <a:gd name="T62" fmla="*/ 4 w 291"/>
                  <a:gd name="T63" fmla="*/ 211 h 390"/>
                  <a:gd name="T64" fmla="*/ 11 w 291"/>
                  <a:gd name="T65" fmla="*/ 187 h 390"/>
                  <a:gd name="T66" fmla="*/ 21 w 291"/>
                  <a:gd name="T67" fmla="*/ 166 h 390"/>
                  <a:gd name="T68" fmla="*/ 35 w 291"/>
                  <a:gd name="T69" fmla="*/ 147 h 390"/>
                  <a:gd name="T70" fmla="*/ 51 w 291"/>
                  <a:gd name="T71" fmla="*/ 131 h 390"/>
                  <a:gd name="T72" fmla="*/ 70 w 291"/>
                  <a:gd name="T73" fmla="*/ 117 h 390"/>
                  <a:gd name="T74" fmla="*/ 90 w 291"/>
                  <a:gd name="T75" fmla="*/ 107 h 390"/>
                  <a:gd name="T76" fmla="*/ 113 w 291"/>
                  <a:gd name="T77" fmla="*/ 100 h 390"/>
                  <a:gd name="T78" fmla="*/ 135 w 291"/>
                  <a:gd name="T79" fmla="*/ 96 h 390"/>
                  <a:gd name="T80" fmla="*/ 143 w 291"/>
                  <a:gd name="T81" fmla="*/ 95 h 390"/>
                  <a:gd name="T82" fmla="*/ 143 w 291"/>
                  <a:gd name="T83" fmla="*/ 94 h 390"/>
                  <a:gd name="T84" fmla="*/ 139 w 291"/>
                  <a:gd name="T85" fmla="*/ 67 h 390"/>
                  <a:gd name="T86" fmla="*/ 128 w 291"/>
                  <a:gd name="T87" fmla="*/ 42 h 390"/>
                  <a:gd name="T88" fmla="*/ 114 w 291"/>
                  <a:gd name="T89" fmla="*/ 21 h 390"/>
                  <a:gd name="T90" fmla="*/ 103 w 291"/>
                  <a:gd name="T91" fmla="*/ 9 h 390"/>
                  <a:gd name="T92" fmla="*/ 117 w 291"/>
                  <a:gd name="T93" fmla="*/ 5 h 390"/>
                  <a:gd name="T94" fmla="*/ 133 w 291"/>
                  <a:gd name="T95" fmla="*/ 25 h 390"/>
                  <a:gd name="T96" fmla="*/ 146 w 291"/>
                  <a:gd name="T97" fmla="*/ 49 h 390"/>
                  <a:gd name="T98" fmla="*/ 154 w 291"/>
                  <a:gd name="T99" fmla="*/ 76 h 390"/>
                  <a:gd name="T100" fmla="*/ 156 w 291"/>
                  <a:gd name="T101" fmla="*/ 94 h 390"/>
                  <a:gd name="T102" fmla="*/ 156 w 291"/>
                  <a:gd name="T103" fmla="*/ 96 h 390"/>
                  <a:gd name="T104" fmla="*/ 170 w 291"/>
                  <a:gd name="T105" fmla="*/ 98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91" h="390">
                    <a:moveTo>
                      <a:pt x="177" y="99"/>
                    </a:moveTo>
                    <a:lnTo>
                      <a:pt x="177" y="99"/>
                    </a:lnTo>
                    <a:lnTo>
                      <a:pt x="177" y="99"/>
                    </a:lnTo>
                    <a:lnTo>
                      <a:pt x="185" y="101"/>
                    </a:lnTo>
                    <a:lnTo>
                      <a:pt x="192" y="104"/>
                    </a:lnTo>
                    <a:lnTo>
                      <a:pt x="200" y="106"/>
                    </a:lnTo>
                    <a:lnTo>
                      <a:pt x="207" y="109"/>
                    </a:lnTo>
                    <a:lnTo>
                      <a:pt x="214" y="113"/>
                    </a:lnTo>
                    <a:lnTo>
                      <a:pt x="221" y="116"/>
                    </a:lnTo>
                    <a:lnTo>
                      <a:pt x="227" y="121"/>
                    </a:lnTo>
                    <a:lnTo>
                      <a:pt x="233" y="125"/>
                    </a:lnTo>
                    <a:lnTo>
                      <a:pt x="239" y="130"/>
                    </a:lnTo>
                    <a:lnTo>
                      <a:pt x="245" y="135"/>
                    </a:lnTo>
                    <a:lnTo>
                      <a:pt x="250" y="140"/>
                    </a:lnTo>
                    <a:lnTo>
                      <a:pt x="255" y="146"/>
                    </a:lnTo>
                    <a:lnTo>
                      <a:pt x="260" y="151"/>
                    </a:lnTo>
                    <a:lnTo>
                      <a:pt x="264" y="157"/>
                    </a:lnTo>
                    <a:lnTo>
                      <a:pt x="268" y="164"/>
                    </a:lnTo>
                    <a:lnTo>
                      <a:pt x="272" y="170"/>
                    </a:lnTo>
                    <a:lnTo>
                      <a:pt x="276" y="177"/>
                    </a:lnTo>
                    <a:lnTo>
                      <a:pt x="279" y="184"/>
                    </a:lnTo>
                    <a:lnTo>
                      <a:pt x="282" y="191"/>
                    </a:lnTo>
                    <a:lnTo>
                      <a:pt x="284" y="198"/>
                    </a:lnTo>
                    <a:lnTo>
                      <a:pt x="286" y="205"/>
                    </a:lnTo>
                    <a:lnTo>
                      <a:pt x="288" y="213"/>
                    </a:lnTo>
                    <a:lnTo>
                      <a:pt x="289" y="220"/>
                    </a:lnTo>
                    <a:lnTo>
                      <a:pt x="290" y="227"/>
                    </a:lnTo>
                    <a:lnTo>
                      <a:pt x="291" y="235"/>
                    </a:lnTo>
                    <a:lnTo>
                      <a:pt x="291" y="243"/>
                    </a:lnTo>
                    <a:lnTo>
                      <a:pt x="291" y="251"/>
                    </a:lnTo>
                    <a:lnTo>
                      <a:pt x="290" y="259"/>
                    </a:lnTo>
                    <a:lnTo>
                      <a:pt x="289" y="266"/>
                    </a:lnTo>
                    <a:lnTo>
                      <a:pt x="288" y="274"/>
                    </a:lnTo>
                    <a:lnTo>
                      <a:pt x="288" y="274"/>
                    </a:lnTo>
                    <a:lnTo>
                      <a:pt x="286" y="282"/>
                    </a:lnTo>
                    <a:lnTo>
                      <a:pt x="283" y="290"/>
                    </a:lnTo>
                    <a:lnTo>
                      <a:pt x="281" y="297"/>
                    </a:lnTo>
                    <a:lnTo>
                      <a:pt x="278" y="304"/>
                    </a:lnTo>
                    <a:lnTo>
                      <a:pt x="274" y="311"/>
                    </a:lnTo>
                    <a:lnTo>
                      <a:pt x="270" y="318"/>
                    </a:lnTo>
                    <a:lnTo>
                      <a:pt x="267" y="325"/>
                    </a:lnTo>
                    <a:lnTo>
                      <a:pt x="262" y="331"/>
                    </a:lnTo>
                    <a:lnTo>
                      <a:pt x="257" y="337"/>
                    </a:lnTo>
                    <a:lnTo>
                      <a:pt x="253" y="342"/>
                    </a:lnTo>
                    <a:lnTo>
                      <a:pt x="247" y="348"/>
                    </a:lnTo>
                    <a:lnTo>
                      <a:pt x="242" y="353"/>
                    </a:lnTo>
                    <a:lnTo>
                      <a:pt x="236" y="358"/>
                    </a:lnTo>
                    <a:lnTo>
                      <a:pt x="230" y="362"/>
                    </a:lnTo>
                    <a:lnTo>
                      <a:pt x="224" y="367"/>
                    </a:lnTo>
                    <a:lnTo>
                      <a:pt x="218" y="370"/>
                    </a:lnTo>
                    <a:lnTo>
                      <a:pt x="211" y="374"/>
                    </a:lnTo>
                    <a:lnTo>
                      <a:pt x="204" y="377"/>
                    </a:lnTo>
                    <a:lnTo>
                      <a:pt x="197" y="380"/>
                    </a:lnTo>
                    <a:lnTo>
                      <a:pt x="190" y="382"/>
                    </a:lnTo>
                    <a:lnTo>
                      <a:pt x="183" y="384"/>
                    </a:lnTo>
                    <a:lnTo>
                      <a:pt x="175" y="387"/>
                    </a:lnTo>
                    <a:lnTo>
                      <a:pt x="168" y="388"/>
                    </a:lnTo>
                    <a:lnTo>
                      <a:pt x="160" y="389"/>
                    </a:lnTo>
                    <a:lnTo>
                      <a:pt x="153" y="390"/>
                    </a:lnTo>
                    <a:lnTo>
                      <a:pt x="145" y="390"/>
                    </a:lnTo>
                    <a:lnTo>
                      <a:pt x="138" y="390"/>
                    </a:lnTo>
                    <a:lnTo>
                      <a:pt x="130" y="389"/>
                    </a:lnTo>
                    <a:lnTo>
                      <a:pt x="122" y="388"/>
                    </a:lnTo>
                    <a:lnTo>
                      <a:pt x="114" y="386"/>
                    </a:lnTo>
                    <a:lnTo>
                      <a:pt x="114" y="386"/>
                    </a:lnTo>
                    <a:lnTo>
                      <a:pt x="107" y="384"/>
                    </a:lnTo>
                    <a:lnTo>
                      <a:pt x="99" y="381"/>
                    </a:lnTo>
                    <a:lnTo>
                      <a:pt x="91" y="379"/>
                    </a:lnTo>
                    <a:lnTo>
                      <a:pt x="84" y="376"/>
                    </a:lnTo>
                    <a:lnTo>
                      <a:pt x="77" y="372"/>
                    </a:lnTo>
                    <a:lnTo>
                      <a:pt x="71" y="369"/>
                    </a:lnTo>
                    <a:lnTo>
                      <a:pt x="64" y="365"/>
                    </a:lnTo>
                    <a:lnTo>
                      <a:pt x="58" y="360"/>
                    </a:lnTo>
                    <a:lnTo>
                      <a:pt x="52" y="356"/>
                    </a:lnTo>
                    <a:lnTo>
                      <a:pt x="47" y="351"/>
                    </a:lnTo>
                    <a:lnTo>
                      <a:pt x="41" y="345"/>
                    </a:lnTo>
                    <a:lnTo>
                      <a:pt x="36" y="339"/>
                    </a:lnTo>
                    <a:lnTo>
                      <a:pt x="31" y="334"/>
                    </a:lnTo>
                    <a:lnTo>
                      <a:pt x="27" y="328"/>
                    </a:lnTo>
                    <a:lnTo>
                      <a:pt x="23" y="322"/>
                    </a:lnTo>
                    <a:lnTo>
                      <a:pt x="19" y="315"/>
                    </a:lnTo>
                    <a:lnTo>
                      <a:pt x="15" y="308"/>
                    </a:lnTo>
                    <a:lnTo>
                      <a:pt x="12" y="302"/>
                    </a:lnTo>
                    <a:lnTo>
                      <a:pt x="10" y="295"/>
                    </a:lnTo>
                    <a:lnTo>
                      <a:pt x="7" y="288"/>
                    </a:lnTo>
                    <a:lnTo>
                      <a:pt x="5" y="280"/>
                    </a:lnTo>
                    <a:lnTo>
                      <a:pt x="3" y="273"/>
                    </a:lnTo>
                    <a:lnTo>
                      <a:pt x="2" y="265"/>
                    </a:lnTo>
                    <a:lnTo>
                      <a:pt x="1" y="258"/>
                    </a:lnTo>
                    <a:lnTo>
                      <a:pt x="0" y="250"/>
                    </a:lnTo>
                    <a:lnTo>
                      <a:pt x="0" y="242"/>
                    </a:lnTo>
                    <a:lnTo>
                      <a:pt x="0" y="234"/>
                    </a:lnTo>
                    <a:lnTo>
                      <a:pt x="1" y="227"/>
                    </a:lnTo>
                    <a:lnTo>
                      <a:pt x="2" y="219"/>
                    </a:lnTo>
                    <a:lnTo>
                      <a:pt x="4" y="211"/>
                    </a:lnTo>
                    <a:lnTo>
                      <a:pt x="4" y="211"/>
                    </a:lnTo>
                    <a:lnTo>
                      <a:pt x="5" y="203"/>
                    </a:lnTo>
                    <a:lnTo>
                      <a:pt x="8" y="195"/>
                    </a:lnTo>
                    <a:lnTo>
                      <a:pt x="11" y="187"/>
                    </a:lnTo>
                    <a:lnTo>
                      <a:pt x="14" y="180"/>
                    </a:lnTo>
                    <a:lnTo>
                      <a:pt x="18" y="173"/>
                    </a:lnTo>
                    <a:lnTo>
                      <a:pt x="21" y="166"/>
                    </a:lnTo>
                    <a:lnTo>
                      <a:pt x="26" y="159"/>
                    </a:lnTo>
                    <a:lnTo>
                      <a:pt x="30" y="153"/>
                    </a:lnTo>
                    <a:lnTo>
                      <a:pt x="35" y="147"/>
                    </a:lnTo>
                    <a:lnTo>
                      <a:pt x="40" y="141"/>
                    </a:lnTo>
                    <a:lnTo>
                      <a:pt x="46" y="136"/>
                    </a:lnTo>
                    <a:lnTo>
                      <a:pt x="51" y="131"/>
                    </a:lnTo>
                    <a:lnTo>
                      <a:pt x="57" y="126"/>
                    </a:lnTo>
                    <a:lnTo>
                      <a:pt x="63" y="121"/>
                    </a:lnTo>
                    <a:lnTo>
                      <a:pt x="70" y="117"/>
                    </a:lnTo>
                    <a:lnTo>
                      <a:pt x="76" y="113"/>
                    </a:lnTo>
                    <a:lnTo>
                      <a:pt x="83" y="110"/>
                    </a:lnTo>
                    <a:lnTo>
                      <a:pt x="90" y="107"/>
                    </a:lnTo>
                    <a:lnTo>
                      <a:pt x="98" y="104"/>
                    </a:lnTo>
                    <a:lnTo>
                      <a:pt x="105" y="102"/>
                    </a:lnTo>
                    <a:lnTo>
                      <a:pt x="113" y="100"/>
                    </a:lnTo>
                    <a:lnTo>
                      <a:pt x="120" y="98"/>
                    </a:lnTo>
                    <a:lnTo>
                      <a:pt x="128" y="97"/>
                    </a:lnTo>
                    <a:lnTo>
                      <a:pt x="135" y="96"/>
                    </a:lnTo>
                    <a:lnTo>
                      <a:pt x="143" y="96"/>
                    </a:lnTo>
                    <a:lnTo>
                      <a:pt x="143" y="96"/>
                    </a:lnTo>
                    <a:lnTo>
                      <a:pt x="143" y="95"/>
                    </a:lnTo>
                    <a:lnTo>
                      <a:pt x="143" y="94"/>
                    </a:lnTo>
                    <a:lnTo>
                      <a:pt x="143" y="94"/>
                    </a:lnTo>
                    <a:lnTo>
                      <a:pt x="143" y="94"/>
                    </a:lnTo>
                    <a:lnTo>
                      <a:pt x="143" y="85"/>
                    </a:lnTo>
                    <a:lnTo>
                      <a:pt x="142" y="76"/>
                    </a:lnTo>
                    <a:lnTo>
                      <a:pt x="139" y="67"/>
                    </a:lnTo>
                    <a:lnTo>
                      <a:pt x="136" y="59"/>
                    </a:lnTo>
                    <a:lnTo>
                      <a:pt x="133" y="50"/>
                    </a:lnTo>
                    <a:lnTo>
                      <a:pt x="128" y="42"/>
                    </a:lnTo>
                    <a:lnTo>
                      <a:pt x="124" y="34"/>
                    </a:lnTo>
                    <a:lnTo>
                      <a:pt x="119" y="27"/>
                    </a:lnTo>
                    <a:lnTo>
                      <a:pt x="114" y="21"/>
                    </a:lnTo>
                    <a:lnTo>
                      <a:pt x="108" y="14"/>
                    </a:lnTo>
                    <a:lnTo>
                      <a:pt x="103" y="9"/>
                    </a:lnTo>
                    <a:lnTo>
                      <a:pt x="103" y="9"/>
                    </a:lnTo>
                    <a:lnTo>
                      <a:pt x="111" y="0"/>
                    </a:lnTo>
                    <a:lnTo>
                      <a:pt x="111" y="0"/>
                    </a:lnTo>
                    <a:lnTo>
                      <a:pt x="117" y="5"/>
                    </a:lnTo>
                    <a:lnTo>
                      <a:pt x="122" y="11"/>
                    </a:lnTo>
                    <a:lnTo>
                      <a:pt x="128" y="18"/>
                    </a:lnTo>
                    <a:lnTo>
                      <a:pt x="133" y="25"/>
                    </a:lnTo>
                    <a:lnTo>
                      <a:pt x="138" y="33"/>
                    </a:lnTo>
                    <a:lnTo>
                      <a:pt x="142" y="41"/>
                    </a:lnTo>
                    <a:lnTo>
                      <a:pt x="146" y="49"/>
                    </a:lnTo>
                    <a:lnTo>
                      <a:pt x="149" y="58"/>
                    </a:lnTo>
                    <a:lnTo>
                      <a:pt x="152" y="67"/>
                    </a:lnTo>
                    <a:lnTo>
                      <a:pt x="154" y="76"/>
                    </a:lnTo>
                    <a:lnTo>
                      <a:pt x="156" y="84"/>
                    </a:lnTo>
                    <a:lnTo>
                      <a:pt x="156" y="94"/>
                    </a:lnTo>
                    <a:lnTo>
                      <a:pt x="156" y="94"/>
                    </a:lnTo>
                    <a:lnTo>
                      <a:pt x="156" y="95"/>
                    </a:lnTo>
                    <a:lnTo>
                      <a:pt x="156" y="96"/>
                    </a:lnTo>
                    <a:lnTo>
                      <a:pt x="156" y="96"/>
                    </a:lnTo>
                    <a:lnTo>
                      <a:pt x="156" y="96"/>
                    </a:lnTo>
                    <a:lnTo>
                      <a:pt x="163" y="97"/>
                    </a:lnTo>
                    <a:lnTo>
                      <a:pt x="170" y="98"/>
                    </a:lnTo>
                    <a:lnTo>
                      <a:pt x="177" y="99"/>
                    </a:lnTo>
                    <a:lnTo>
                      <a:pt x="177" y="9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2" name="Freeform 171"/>
              <p:cNvSpPr>
                <a:spLocks/>
              </p:cNvSpPr>
              <p:nvPr/>
            </p:nvSpPr>
            <p:spPr bwMode="auto">
              <a:xfrm>
                <a:off x="855" y="10715"/>
                <a:ext cx="176" cy="177"/>
              </a:xfrm>
              <a:custGeom>
                <a:avLst/>
                <a:gdLst>
                  <a:gd name="T0" fmla="*/ 24 w 176"/>
                  <a:gd name="T1" fmla="*/ 122 h 177"/>
                  <a:gd name="T2" fmla="*/ 25 w 176"/>
                  <a:gd name="T3" fmla="*/ 132 h 177"/>
                  <a:gd name="T4" fmla="*/ 29 w 176"/>
                  <a:gd name="T5" fmla="*/ 151 h 177"/>
                  <a:gd name="T6" fmla="*/ 36 w 176"/>
                  <a:gd name="T7" fmla="*/ 169 h 177"/>
                  <a:gd name="T8" fmla="*/ 41 w 176"/>
                  <a:gd name="T9" fmla="*/ 177 h 177"/>
                  <a:gd name="T10" fmla="*/ 27 w 176"/>
                  <a:gd name="T11" fmla="*/ 165 h 177"/>
                  <a:gd name="T12" fmla="*/ 16 w 176"/>
                  <a:gd name="T13" fmla="*/ 151 h 177"/>
                  <a:gd name="T14" fmla="*/ 7 w 176"/>
                  <a:gd name="T15" fmla="*/ 134 h 177"/>
                  <a:gd name="T16" fmla="*/ 2 w 176"/>
                  <a:gd name="T17" fmla="*/ 117 h 177"/>
                  <a:gd name="T18" fmla="*/ 0 w 176"/>
                  <a:gd name="T19" fmla="*/ 97 h 177"/>
                  <a:gd name="T20" fmla="*/ 1 w 176"/>
                  <a:gd name="T21" fmla="*/ 89 h 177"/>
                  <a:gd name="T22" fmla="*/ 3 w 176"/>
                  <a:gd name="T23" fmla="*/ 73 h 177"/>
                  <a:gd name="T24" fmla="*/ 8 w 176"/>
                  <a:gd name="T25" fmla="*/ 58 h 177"/>
                  <a:gd name="T26" fmla="*/ 16 w 176"/>
                  <a:gd name="T27" fmla="*/ 44 h 177"/>
                  <a:gd name="T28" fmla="*/ 26 w 176"/>
                  <a:gd name="T29" fmla="*/ 32 h 177"/>
                  <a:gd name="T30" fmla="*/ 37 w 176"/>
                  <a:gd name="T31" fmla="*/ 21 h 177"/>
                  <a:gd name="T32" fmla="*/ 50 w 176"/>
                  <a:gd name="T33" fmla="*/ 12 h 177"/>
                  <a:gd name="T34" fmla="*/ 65 w 176"/>
                  <a:gd name="T35" fmla="*/ 6 h 177"/>
                  <a:gd name="T36" fmla="*/ 80 w 176"/>
                  <a:gd name="T37" fmla="*/ 2 h 177"/>
                  <a:gd name="T38" fmla="*/ 96 w 176"/>
                  <a:gd name="T39" fmla="*/ 0 h 177"/>
                  <a:gd name="T40" fmla="*/ 106 w 176"/>
                  <a:gd name="T41" fmla="*/ 1 h 177"/>
                  <a:gd name="T42" fmla="*/ 125 w 176"/>
                  <a:gd name="T43" fmla="*/ 5 h 177"/>
                  <a:gd name="T44" fmla="*/ 141 w 176"/>
                  <a:gd name="T45" fmla="*/ 12 h 177"/>
                  <a:gd name="T46" fmla="*/ 157 w 176"/>
                  <a:gd name="T47" fmla="*/ 22 h 177"/>
                  <a:gd name="T48" fmla="*/ 170 w 176"/>
                  <a:gd name="T49" fmla="*/ 35 h 177"/>
                  <a:gd name="T50" fmla="*/ 176 w 176"/>
                  <a:gd name="T51" fmla="*/ 42 h 177"/>
                  <a:gd name="T52" fmla="*/ 159 w 176"/>
                  <a:gd name="T53" fmla="*/ 33 h 177"/>
                  <a:gd name="T54" fmla="*/ 140 w 176"/>
                  <a:gd name="T55" fmla="*/ 27 h 177"/>
                  <a:gd name="T56" fmla="*/ 120 w 176"/>
                  <a:gd name="T57" fmla="*/ 24 h 177"/>
                  <a:gd name="T58" fmla="*/ 112 w 176"/>
                  <a:gd name="T59" fmla="*/ 25 h 177"/>
                  <a:gd name="T60" fmla="*/ 96 w 176"/>
                  <a:gd name="T61" fmla="*/ 28 h 177"/>
                  <a:gd name="T62" fmla="*/ 81 w 176"/>
                  <a:gd name="T63" fmla="*/ 33 h 177"/>
                  <a:gd name="T64" fmla="*/ 68 w 176"/>
                  <a:gd name="T65" fmla="*/ 41 h 177"/>
                  <a:gd name="T66" fmla="*/ 55 w 176"/>
                  <a:gd name="T67" fmla="*/ 50 h 177"/>
                  <a:gd name="T68" fmla="*/ 44 w 176"/>
                  <a:gd name="T69" fmla="*/ 62 h 177"/>
                  <a:gd name="T70" fmla="*/ 36 w 176"/>
                  <a:gd name="T71" fmla="*/ 75 h 177"/>
                  <a:gd name="T72" fmla="*/ 29 w 176"/>
                  <a:gd name="T73" fmla="*/ 89 h 177"/>
                  <a:gd name="T74" fmla="*/ 26 w 176"/>
                  <a:gd name="T75" fmla="*/ 105 h 177"/>
                  <a:gd name="T76" fmla="*/ 24 w 176"/>
                  <a:gd name="T77" fmla="*/ 122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6" h="177">
                    <a:moveTo>
                      <a:pt x="24" y="122"/>
                    </a:moveTo>
                    <a:lnTo>
                      <a:pt x="24" y="122"/>
                    </a:lnTo>
                    <a:lnTo>
                      <a:pt x="24" y="122"/>
                    </a:lnTo>
                    <a:lnTo>
                      <a:pt x="25" y="132"/>
                    </a:lnTo>
                    <a:lnTo>
                      <a:pt x="26" y="142"/>
                    </a:lnTo>
                    <a:lnTo>
                      <a:pt x="29" y="151"/>
                    </a:lnTo>
                    <a:lnTo>
                      <a:pt x="32" y="160"/>
                    </a:lnTo>
                    <a:lnTo>
                      <a:pt x="36" y="169"/>
                    </a:lnTo>
                    <a:lnTo>
                      <a:pt x="41" y="177"/>
                    </a:lnTo>
                    <a:lnTo>
                      <a:pt x="41" y="177"/>
                    </a:lnTo>
                    <a:lnTo>
                      <a:pt x="34" y="171"/>
                    </a:lnTo>
                    <a:lnTo>
                      <a:pt x="27" y="165"/>
                    </a:lnTo>
                    <a:lnTo>
                      <a:pt x="21" y="158"/>
                    </a:lnTo>
                    <a:lnTo>
                      <a:pt x="16" y="151"/>
                    </a:lnTo>
                    <a:lnTo>
                      <a:pt x="11" y="143"/>
                    </a:lnTo>
                    <a:lnTo>
                      <a:pt x="7" y="134"/>
                    </a:lnTo>
                    <a:lnTo>
                      <a:pt x="4" y="126"/>
                    </a:lnTo>
                    <a:lnTo>
                      <a:pt x="2" y="117"/>
                    </a:lnTo>
                    <a:lnTo>
                      <a:pt x="1" y="107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1" y="89"/>
                    </a:lnTo>
                    <a:lnTo>
                      <a:pt x="2" y="81"/>
                    </a:lnTo>
                    <a:lnTo>
                      <a:pt x="3" y="73"/>
                    </a:lnTo>
                    <a:lnTo>
                      <a:pt x="5" y="65"/>
                    </a:lnTo>
                    <a:lnTo>
                      <a:pt x="8" y="58"/>
                    </a:lnTo>
                    <a:lnTo>
                      <a:pt x="12" y="51"/>
                    </a:lnTo>
                    <a:lnTo>
                      <a:pt x="16" y="44"/>
                    </a:lnTo>
                    <a:lnTo>
                      <a:pt x="21" y="38"/>
                    </a:lnTo>
                    <a:lnTo>
                      <a:pt x="26" y="32"/>
                    </a:lnTo>
                    <a:lnTo>
                      <a:pt x="31" y="26"/>
                    </a:lnTo>
                    <a:lnTo>
                      <a:pt x="37" y="21"/>
                    </a:lnTo>
                    <a:lnTo>
                      <a:pt x="43" y="16"/>
                    </a:lnTo>
                    <a:lnTo>
                      <a:pt x="50" y="12"/>
                    </a:lnTo>
                    <a:lnTo>
                      <a:pt x="57" y="9"/>
                    </a:lnTo>
                    <a:lnTo>
                      <a:pt x="65" y="6"/>
                    </a:lnTo>
                    <a:lnTo>
                      <a:pt x="72" y="4"/>
                    </a:lnTo>
                    <a:lnTo>
                      <a:pt x="80" y="2"/>
                    </a:lnTo>
                    <a:lnTo>
                      <a:pt x="88" y="1"/>
                    </a:lnTo>
                    <a:lnTo>
                      <a:pt x="96" y="0"/>
                    </a:lnTo>
                    <a:lnTo>
                      <a:pt x="96" y="0"/>
                    </a:lnTo>
                    <a:lnTo>
                      <a:pt x="106" y="1"/>
                    </a:lnTo>
                    <a:lnTo>
                      <a:pt x="116" y="2"/>
                    </a:lnTo>
                    <a:lnTo>
                      <a:pt x="125" y="5"/>
                    </a:lnTo>
                    <a:lnTo>
                      <a:pt x="133" y="8"/>
                    </a:lnTo>
                    <a:lnTo>
                      <a:pt x="141" y="12"/>
                    </a:lnTo>
                    <a:lnTo>
                      <a:pt x="149" y="16"/>
                    </a:lnTo>
                    <a:lnTo>
                      <a:pt x="157" y="22"/>
                    </a:lnTo>
                    <a:lnTo>
                      <a:pt x="163" y="28"/>
                    </a:lnTo>
                    <a:lnTo>
                      <a:pt x="170" y="35"/>
                    </a:lnTo>
                    <a:lnTo>
                      <a:pt x="176" y="42"/>
                    </a:lnTo>
                    <a:lnTo>
                      <a:pt x="176" y="42"/>
                    </a:lnTo>
                    <a:lnTo>
                      <a:pt x="168" y="37"/>
                    </a:lnTo>
                    <a:lnTo>
                      <a:pt x="159" y="33"/>
                    </a:lnTo>
                    <a:lnTo>
                      <a:pt x="150" y="29"/>
                    </a:lnTo>
                    <a:lnTo>
                      <a:pt x="140" y="27"/>
                    </a:lnTo>
                    <a:lnTo>
                      <a:pt x="131" y="25"/>
                    </a:lnTo>
                    <a:lnTo>
                      <a:pt x="120" y="24"/>
                    </a:lnTo>
                    <a:lnTo>
                      <a:pt x="120" y="24"/>
                    </a:lnTo>
                    <a:lnTo>
                      <a:pt x="112" y="25"/>
                    </a:lnTo>
                    <a:lnTo>
                      <a:pt x="104" y="26"/>
                    </a:lnTo>
                    <a:lnTo>
                      <a:pt x="96" y="28"/>
                    </a:lnTo>
                    <a:lnTo>
                      <a:pt x="89" y="30"/>
                    </a:lnTo>
                    <a:lnTo>
                      <a:pt x="81" y="33"/>
                    </a:lnTo>
                    <a:lnTo>
                      <a:pt x="74" y="37"/>
                    </a:lnTo>
                    <a:lnTo>
                      <a:pt x="68" y="41"/>
                    </a:lnTo>
                    <a:lnTo>
                      <a:pt x="61" y="45"/>
                    </a:lnTo>
                    <a:lnTo>
                      <a:pt x="55" y="50"/>
                    </a:lnTo>
                    <a:lnTo>
                      <a:pt x="49" y="56"/>
                    </a:lnTo>
                    <a:lnTo>
                      <a:pt x="44" y="62"/>
                    </a:lnTo>
                    <a:lnTo>
                      <a:pt x="40" y="68"/>
                    </a:lnTo>
                    <a:lnTo>
                      <a:pt x="36" y="75"/>
                    </a:lnTo>
                    <a:lnTo>
                      <a:pt x="32" y="82"/>
                    </a:lnTo>
                    <a:lnTo>
                      <a:pt x="29" y="89"/>
                    </a:lnTo>
                    <a:lnTo>
                      <a:pt x="27" y="97"/>
                    </a:lnTo>
                    <a:lnTo>
                      <a:pt x="26" y="105"/>
                    </a:lnTo>
                    <a:lnTo>
                      <a:pt x="24" y="113"/>
                    </a:lnTo>
                    <a:lnTo>
                      <a:pt x="24" y="122"/>
                    </a:lnTo>
                    <a:lnTo>
                      <a:pt x="24" y="1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3" name="Freeform 172"/>
              <p:cNvSpPr>
                <a:spLocks/>
              </p:cNvSpPr>
              <p:nvPr/>
            </p:nvSpPr>
            <p:spPr bwMode="auto">
              <a:xfrm>
                <a:off x="855" y="10715"/>
                <a:ext cx="176" cy="177"/>
              </a:xfrm>
              <a:custGeom>
                <a:avLst/>
                <a:gdLst>
                  <a:gd name="T0" fmla="*/ 24 w 176"/>
                  <a:gd name="T1" fmla="*/ 122 h 177"/>
                  <a:gd name="T2" fmla="*/ 25 w 176"/>
                  <a:gd name="T3" fmla="*/ 132 h 177"/>
                  <a:gd name="T4" fmla="*/ 29 w 176"/>
                  <a:gd name="T5" fmla="*/ 151 h 177"/>
                  <a:gd name="T6" fmla="*/ 36 w 176"/>
                  <a:gd name="T7" fmla="*/ 169 h 177"/>
                  <a:gd name="T8" fmla="*/ 41 w 176"/>
                  <a:gd name="T9" fmla="*/ 177 h 177"/>
                  <a:gd name="T10" fmla="*/ 27 w 176"/>
                  <a:gd name="T11" fmla="*/ 165 h 177"/>
                  <a:gd name="T12" fmla="*/ 16 w 176"/>
                  <a:gd name="T13" fmla="*/ 151 h 177"/>
                  <a:gd name="T14" fmla="*/ 7 w 176"/>
                  <a:gd name="T15" fmla="*/ 134 h 177"/>
                  <a:gd name="T16" fmla="*/ 2 w 176"/>
                  <a:gd name="T17" fmla="*/ 117 h 177"/>
                  <a:gd name="T18" fmla="*/ 0 w 176"/>
                  <a:gd name="T19" fmla="*/ 97 h 177"/>
                  <a:gd name="T20" fmla="*/ 1 w 176"/>
                  <a:gd name="T21" fmla="*/ 89 h 177"/>
                  <a:gd name="T22" fmla="*/ 3 w 176"/>
                  <a:gd name="T23" fmla="*/ 73 h 177"/>
                  <a:gd name="T24" fmla="*/ 8 w 176"/>
                  <a:gd name="T25" fmla="*/ 58 h 177"/>
                  <a:gd name="T26" fmla="*/ 16 w 176"/>
                  <a:gd name="T27" fmla="*/ 44 h 177"/>
                  <a:gd name="T28" fmla="*/ 26 w 176"/>
                  <a:gd name="T29" fmla="*/ 32 h 177"/>
                  <a:gd name="T30" fmla="*/ 37 w 176"/>
                  <a:gd name="T31" fmla="*/ 21 h 177"/>
                  <a:gd name="T32" fmla="*/ 50 w 176"/>
                  <a:gd name="T33" fmla="*/ 12 h 177"/>
                  <a:gd name="T34" fmla="*/ 65 w 176"/>
                  <a:gd name="T35" fmla="*/ 6 h 177"/>
                  <a:gd name="T36" fmla="*/ 80 w 176"/>
                  <a:gd name="T37" fmla="*/ 2 h 177"/>
                  <a:gd name="T38" fmla="*/ 96 w 176"/>
                  <a:gd name="T39" fmla="*/ 0 h 177"/>
                  <a:gd name="T40" fmla="*/ 106 w 176"/>
                  <a:gd name="T41" fmla="*/ 1 h 177"/>
                  <a:gd name="T42" fmla="*/ 125 w 176"/>
                  <a:gd name="T43" fmla="*/ 5 h 177"/>
                  <a:gd name="T44" fmla="*/ 141 w 176"/>
                  <a:gd name="T45" fmla="*/ 12 h 177"/>
                  <a:gd name="T46" fmla="*/ 157 w 176"/>
                  <a:gd name="T47" fmla="*/ 22 h 177"/>
                  <a:gd name="T48" fmla="*/ 170 w 176"/>
                  <a:gd name="T49" fmla="*/ 35 h 177"/>
                  <a:gd name="T50" fmla="*/ 176 w 176"/>
                  <a:gd name="T51" fmla="*/ 42 h 177"/>
                  <a:gd name="T52" fmla="*/ 159 w 176"/>
                  <a:gd name="T53" fmla="*/ 33 h 177"/>
                  <a:gd name="T54" fmla="*/ 140 w 176"/>
                  <a:gd name="T55" fmla="*/ 27 h 177"/>
                  <a:gd name="T56" fmla="*/ 120 w 176"/>
                  <a:gd name="T57" fmla="*/ 24 h 177"/>
                  <a:gd name="T58" fmla="*/ 112 w 176"/>
                  <a:gd name="T59" fmla="*/ 25 h 177"/>
                  <a:gd name="T60" fmla="*/ 96 w 176"/>
                  <a:gd name="T61" fmla="*/ 28 h 177"/>
                  <a:gd name="T62" fmla="*/ 81 w 176"/>
                  <a:gd name="T63" fmla="*/ 33 h 177"/>
                  <a:gd name="T64" fmla="*/ 68 w 176"/>
                  <a:gd name="T65" fmla="*/ 41 h 177"/>
                  <a:gd name="T66" fmla="*/ 55 w 176"/>
                  <a:gd name="T67" fmla="*/ 50 h 177"/>
                  <a:gd name="T68" fmla="*/ 44 w 176"/>
                  <a:gd name="T69" fmla="*/ 62 h 177"/>
                  <a:gd name="T70" fmla="*/ 36 w 176"/>
                  <a:gd name="T71" fmla="*/ 75 h 177"/>
                  <a:gd name="T72" fmla="*/ 29 w 176"/>
                  <a:gd name="T73" fmla="*/ 89 h 177"/>
                  <a:gd name="T74" fmla="*/ 26 w 176"/>
                  <a:gd name="T75" fmla="*/ 105 h 177"/>
                  <a:gd name="T76" fmla="*/ 24 w 176"/>
                  <a:gd name="T77" fmla="*/ 122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6" h="177">
                    <a:moveTo>
                      <a:pt x="24" y="122"/>
                    </a:moveTo>
                    <a:lnTo>
                      <a:pt x="24" y="122"/>
                    </a:lnTo>
                    <a:lnTo>
                      <a:pt x="24" y="122"/>
                    </a:lnTo>
                    <a:lnTo>
                      <a:pt x="25" y="132"/>
                    </a:lnTo>
                    <a:lnTo>
                      <a:pt x="26" y="142"/>
                    </a:lnTo>
                    <a:lnTo>
                      <a:pt x="29" y="151"/>
                    </a:lnTo>
                    <a:lnTo>
                      <a:pt x="32" y="160"/>
                    </a:lnTo>
                    <a:lnTo>
                      <a:pt x="36" y="169"/>
                    </a:lnTo>
                    <a:lnTo>
                      <a:pt x="41" y="177"/>
                    </a:lnTo>
                    <a:lnTo>
                      <a:pt x="41" y="177"/>
                    </a:lnTo>
                    <a:lnTo>
                      <a:pt x="34" y="171"/>
                    </a:lnTo>
                    <a:lnTo>
                      <a:pt x="27" y="165"/>
                    </a:lnTo>
                    <a:lnTo>
                      <a:pt x="21" y="158"/>
                    </a:lnTo>
                    <a:lnTo>
                      <a:pt x="16" y="151"/>
                    </a:lnTo>
                    <a:lnTo>
                      <a:pt x="11" y="143"/>
                    </a:lnTo>
                    <a:lnTo>
                      <a:pt x="7" y="134"/>
                    </a:lnTo>
                    <a:lnTo>
                      <a:pt x="4" y="126"/>
                    </a:lnTo>
                    <a:lnTo>
                      <a:pt x="2" y="117"/>
                    </a:lnTo>
                    <a:lnTo>
                      <a:pt x="1" y="107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1" y="89"/>
                    </a:lnTo>
                    <a:lnTo>
                      <a:pt x="2" y="81"/>
                    </a:lnTo>
                    <a:lnTo>
                      <a:pt x="3" y="73"/>
                    </a:lnTo>
                    <a:lnTo>
                      <a:pt x="5" y="65"/>
                    </a:lnTo>
                    <a:lnTo>
                      <a:pt x="8" y="58"/>
                    </a:lnTo>
                    <a:lnTo>
                      <a:pt x="12" y="51"/>
                    </a:lnTo>
                    <a:lnTo>
                      <a:pt x="16" y="44"/>
                    </a:lnTo>
                    <a:lnTo>
                      <a:pt x="21" y="38"/>
                    </a:lnTo>
                    <a:lnTo>
                      <a:pt x="26" y="32"/>
                    </a:lnTo>
                    <a:lnTo>
                      <a:pt x="31" y="26"/>
                    </a:lnTo>
                    <a:lnTo>
                      <a:pt x="37" y="21"/>
                    </a:lnTo>
                    <a:lnTo>
                      <a:pt x="43" y="16"/>
                    </a:lnTo>
                    <a:lnTo>
                      <a:pt x="50" y="12"/>
                    </a:lnTo>
                    <a:lnTo>
                      <a:pt x="57" y="9"/>
                    </a:lnTo>
                    <a:lnTo>
                      <a:pt x="65" y="6"/>
                    </a:lnTo>
                    <a:lnTo>
                      <a:pt x="72" y="4"/>
                    </a:lnTo>
                    <a:lnTo>
                      <a:pt x="80" y="2"/>
                    </a:lnTo>
                    <a:lnTo>
                      <a:pt x="88" y="1"/>
                    </a:lnTo>
                    <a:lnTo>
                      <a:pt x="96" y="0"/>
                    </a:lnTo>
                    <a:lnTo>
                      <a:pt x="96" y="0"/>
                    </a:lnTo>
                    <a:lnTo>
                      <a:pt x="106" y="1"/>
                    </a:lnTo>
                    <a:lnTo>
                      <a:pt x="116" y="2"/>
                    </a:lnTo>
                    <a:lnTo>
                      <a:pt x="125" y="5"/>
                    </a:lnTo>
                    <a:lnTo>
                      <a:pt x="133" y="8"/>
                    </a:lnTo>
                    <a:lnTo>
                      <a:pt x="141" y="12"/>
                    </a:lnTo>
                    <a:lnTo>
                      <a:pt x="149" y="16"/>
                    </a:lnTo>
                    <a:lnTo>
                      <a:pt x="157" y="22"/>
                    </a:lnTo>
                    <a:lnTo>
                      <a:pt x="163" y="28"/>
                    </a:lnTo>
                    <a:lnTo>
                      <a:pt x="170" y="35"/>
                    </a:lnTo>
                    <a:lnTo>
                      <a:pt x="176" y="42"/>
                    </a:lnTo>
                    <a:lnTo>
                      <a:pt x="176" y="42"/>
                    </a:lnTo>
                    <a:lnTo>
                      <a:pt x="168" y="37"/>
                    </a:lnTo>
                    <a:lnTo>
                      <a:pt x="159" y="33"/>
                    </a:lnTo>
                    <a:lnTo>
                      <a:pt x="150" y="29"/>
                    </a:lnTo>
                    <a:lnTo>
                      <a:pt x="140" y="27"/>
                    </a:lnTo>
                    <a:lnTo>
                      <a:pt x="131" y="25"/>
                    </a:lnTo>
                    <a:lnTo>
                      <a:pt x="120" y="24"/>
                    </a:lnTo>
                    <a:lnTo>
                      <a:pt x="120" y="24"/>
                    </a:lnTo>
                    <a:lnTo>
                      <a:pt x="112" y="25"/>
                    </a:lnTo>
                    <a:lnTo>
                      <a:pt x="104" y="26"/>
                    </a:lnTo>
                    <a:lnTo>
                      <a:pt x="96" y="28"/>
                    </a:lnTo>
                    <a:lnTo>
                      <a:pt x="89" y="30"/>
                    </a:lnTo>
                    <a:lnTo>
                      <a:pt x="81" y="33"/>
                    </a:lnTo>
                    <a:lnTo>
                      <a:pt x="74" y="37"/>
                    </a:lnTo>
                    <a:lnTo>
                      <a:pt x="68" y="41"/>
                    </a:lnTo>
                    <a:lnTo>
                      <a:pt x="61" y="45"/>
                    </a:lnTo>
                    <a:lnTo>
                      <a:pt x="55" y="50"/>
                    </a:lnTo>
                    <a:lnTo>
                      <a:pt x="49" y="56"/>
                    </a:lnTo>
                    <a:lnTo>
                      <a:pt x="44" y="62"/>
                    </a:lnTo>
                    <a:lnTo>
                      <a:pt x="40" y="68"/>
                    </a:lnTo>
                    <a:lnTo>
                      <a:pt x="36" y="75"/>
                    </a:lnTo>
                    <a:lnTo>
                      <a:pt x="32" y="82"/>
                    </a:lnTo>
                    <a:lnTo>
                      <a:pt x="29" y="89"/>
                    </a:lnTo>
                    <a:lnTo>
                      <a:pt x="27" y="97"/>
                    </a:lnTo>
                    <a:lnTo>
                      <a:pt x="26" y="105"/>
                    </a:lnTo>
                    <a:lnTo>
                      <a:pt x="24" y="113"/>
                    </a:lnTo>
                    <a:lnTo>
                      <a:pt x="24" y="122"/>
                    </a:lnTo>
                    <a:lnTo>
                      <a:pt x="24" y="122"/>
                    </a:lnTo>
                    <a:close/>
                  </a:path>
                </a:pathLst>
              </a:custGeom>
              <a:noFill/>
              <a:ln w="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" name="Freeform 173"/>
              <p:cNvSpPr>
                <a:spLocks/>
              </p:cNvSpPr>
              <p:nvPr/>
            </p:nvSpPr>
            <p:spPr bwMode="auto">
              <a:xfrm>
                <a:off x="849" y="9986"/>
                <a:ext cx="218" cy="172"/>
              </a:xfrm>
              <a:custGeom>
                <a:avLst/>
                <a:gdLst>
                  <a:gd name="T0" fmla="*/ 0 w 218"/>
                  <a:gd name="T1" fmla="*/ 33 h 172"/>
                  <a:gd name="T2" fmla="*/ 17 w 218"/>
                  <a:gd name="T3" fmla="*/ 16 h 172"/>
                  <a:gd name="T4" fmla="*/ 51 w 218"/>
                  <a:gd name="T5" fmla="*/ 6 h 172"/>
                  <a:gd name="T6" fmla="*/ 82 w 218"/>
                  <a:gd name="T7" fmla="*/ 2 h 172"/>
                  <a:gd name="T8" fmla="*/ 115 w 218"/>
                  <a:gd name="T9" fmla="*/ 0 h 172"/>
                  <a:gd name="T10" fmla="*/ 145 w 218"/>
                  <a:gd name="T11" fmla="*/ 0 h 172"/>
                  <a:gd name="T12" fmla="*/ 185 w 218"/>
                  <a:gd name="T13" fmla="*/ 7 h 172"/>
                  <a:gd name="T14" fmla="*/ 218 w 218"/>
                  <a:gd name="T15" fmla="*/ 9 h 172"/>
                  <a:gd name="T16" fmla="*/ 194 w 218"/>
                  <a:gd name="T17" fmla="*/ 14 h 172"/>
                  <a:gd name="T18" fmla="*/ 159 w 218"/>
                  <a:gd name="T19" fmla="*/ 17 h 172"/>
                  <a:gd name="T20" fmla="*/ 125 w 218"/>
                  <a:gd name="T21" fmla="*/ 17 h 172"/>
                  <a:gd name="T22" fmla="*/ 90 w 218"/>
                  <a:gd name="T23" fmla="*/ 18 h 172"/>
                  <a:gd name="T24" fmla="*/ 57 w 218"/>
                  <a:gd name="T25" fmla="*/ 24 h 172"/>
                  <a:gd name="T26" fmla="*/ 69 w 218"/>
                  <a:gd name="T27" fmla="*/ 25 h 172"/>
                  <a:gd name="T28" fmla="*/ 98 w 218"/>
                  <a:gd name="T29" fmla="*/ 27 h 172"/>
                  <a:gd name="T30" fmla="*/ 135 w 218"/>
                  <a:gd name="T31" fmla="*/ 31 h 172"/>
                  <a:gd name="T32" fmla="*/ 167 w 218"/>
                  <a:gd name="T33" fmla="*/ 38 h 172"/>
                  <a:gd name="T34" fmla="*/ 186 w 218"/>
                  <a:gd name="T35" fmla="*/ 49 h 172"/>
                  <a:gd name="T36" fmla="*/ 185 w 218"/>
                  <a:gd name="T37" fmla="*/ 62 h 172"/>
                  <a:gd name="T38" fmla="*/ 148 w 218"/>
                  <a:gd name="T39" fmla="*/ 73 h 172"/>
                  <a:gd name="T40" fmla="*/ 122 w 218"/>
                  <a:gd name="T41" fmla="*/ 79 h 172"/>
                  <a:gd name="T42" fmla="*/ 84 w 218"/>
                  <a:gd name="T43" fmla="*/ 86 h 172"/>
                  <a:gd name="T44" fmla="*/ 68 w 218"/>
                  <a:gd name="T45" fmla="*/ 88 h 172"/>
                  <a:gd name="T46" fmla="*/ 96 w 218"/>
                  <a:gd name="T47" fmla="*/ 89 h 172"/>
                  <a:gd name="T48" fmla="*/ 134 w 218"/>
                  <a:gd name="T49" fmla="*/ 90 h 172"/>
                  <a:gd name="T50" fmla="*/ 164 w 218"/>
                  <a:gd name="T51" fmla="*/ 94 h 172"/>
                  <a:gd name="T52" fmla="*/ 172 w 218"/>
                  <a:gd name="T53" fmla="*/ 104 h 172"/>
                  <a:gd name="T54" fmla="*/ 153 w 218"/>
                  <a:gd name="T55" fmla="*/ 115 h 172"/>
                  <a:gd name="T56" fmla="*/ 114 w 218"/>
                  <a:gd name="T57" fmla="*/ 125 h 172"/>
                  <a:gd name="T58" fmla="*/ 91 w 218"/>
                  <a:gd name="T59" fmla="*/ 131 h 172"/>
                  <a:gd name="T60" fmla="*/ 122 w 218"/>
                  <a:gd name="T61" fmla="*/ 149 h 172"/>
                  <a:gd name="T62" fmla="*/ 95 w 218"/>
                  <a:gd name="T63" fmla="*/ 172 h 172"/>
                  <a:gd name="T64" fmla="*/ 111 w 218"/>
                  <a:gd name="T65" fmla="*/ 151 h 172"/>
                  <a:gd name="T66" fmla="*/ 86 w 218"/>
                  <a:gd name="T67" fmla="*/ 136 h 172"/>
                  <a:gd name="T68" fmla="*/ 74 w 218"/>
                  <a:gd name="T69" fmla="*/ 126 h 172"/>
                  <a:gd name="T70" fmla="*/ 110 w 218"/>
                  <a:gd name="T71" fmla="*/ 116 h 172"/>
                  <a:gd name="T72" fmla="*/ 140 w 218"/>
                  <a:gd name="T73" fmla="*/ 104 h 172"/>
                  <a:gd name="T74" fmla="*/ 126 w 218"/>
                  <a:gd name="T75" fmla="*/ 97 h 172"/>
                  <a:gd name="T76" fmla="*/ 92 w 218"/>
                  <a:gd name="T77" fmla="*/ 97 h 172"/>
                  <a:gd name="T78" fmla="*/ 58 w 218"/>
                  <a:gd name="T79" fmla="*/ 99 h 172"/>
                  <a:gd name="T80" fmla="*/ 24 w 218"/>
                  <a:gd name="T81" fmla="*/ 99 h 172"/>
                  <a:gd name="T82" fmla="*/ 33 w 218"/>
                  <a:gd name="T83" fmla="*/ 86 h 172"/>
                  <a:gd name="T84" fmla="*/ 64 w 218"/>
                  <a:gd name="T85" fmla="*/ 73 h 172"/>
                  <a:gd name="T86" fmla="*/ 97 w 218"/>
                  <a:gd name="T87" fmla="*/ 71 h 172"/>
                  <a:gd name="T88" fmla="*/ 133 w 218"/>
                  <a:gd name="T89" fmla="*/ 63 h 172"/>
                  <a:gd name="T90" fmla="*/ 132 w 218"/>
                  <a:gd name="T91" fmla="*/ 51 h 172"/>
                  <a:gd name="T92" fmla="*/ 99 w 218"/>
                  <a:gd name="T93" fmla="*/ 44 h 172"/>
                  <a:gd name="T94" fmla="*/ 62 w 218"/>
                  <a:gd name="T95" fmla="*/ 42 h 172"/>
                  <a:gd name="T96" fmla="*/ 26 w 218"/>
                  <a:gd name="T97" fmla="*/ 42 h 172"/>
                  <a:gd name="T98" fmla="*/ 0 w 218"/>
                  <a:gd name="T99" fmla="*/ 4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18" h="172">
                    <a:moveTo>
                      <a:pt x="0" y="40"/>
                    </a:moveTo>
                    <a:lnTo>
                      <a:pt x="0" y="40"/>
                    </a:lnTo>
                    <a:lnTo>
                      <a:pt x="0" y="40"/>
                    </a:lnTo>
                    <a:lnTo>
                      <a:pt x="0" y="33"/>
                    </a:lnTo>
                    <a:lnTo>
                      <a:pt x="2" y="28"/>
                    </a:lnTo>
                    <a:lnTo>
                      <a:pt x="5" y="23"/>
                    </a:lnTo>
                    <a:lnTo>
                      <a:pt x="11" y="19"/>
                    </a:lnTo>
                    <a:lnTo>
                      <a:pt x="17" y="16"/>
                    </a:lnTo>
                    <a:lnTo>
                      <a:pt x="25" y="12"/>
                    </a:lnTo>
                    <a:lnTo>
                      <a:pt x="33" y="10"/>
                    </a:lnTo>
                    <a:lnTo>
                      <a:pt x="42" y="8"/>
                    </a:lnTo>
                    <a:lnTo>
                      <a:pt x="51" y="6"/>
                    </a:lnTo>
                    <a:lnTo>
                      <a:pt x="60" y="5"/>
                    </a:lnTo>
                    <a:lnTo>
                      <a:pt x="68" y="4"/>
                    </a:lnTo>
                    <a:lnTo>
                      <a:pt x="75" y="3"/>
                    </a:lnTo>
                    <a:lnTo>
                      <a:pt x="82" y="2"/>
                    </a:lnTo>
                    <a:lnTo>
                      <a:pt x="82" y="2"/>
                    </a:lnTo>
                    <a:lnTo>
                      <a:pt x="93" y="1"/>
                    </a:lnTo>
                    <a:lnTo>
                      <a:pt x="104" y="1"/>
                    </a:lnTo>
                    <a:lnTo>
                      <a:pt x="115" y="0"/>
                    </a:lnTo>
                    <a:lnTo>
                      <a:pt x="126" y="0"/>
                    </a:lnTo>
                    <a:lnTo>
                      <a:pt x="138" y="0"/>
                    </a:lnTo>
                    <a:lnTo>
                      <a:pt x="138" y="0"/>
                    </a:lnTo>
                    <a:lnTo>
                      <a:pt x="145" y="0"/>
                    </a:lnTo>
                    <a:lnTo>
                      <a:pt x="154" y="1"/>
                    </a:lnTo>
                    <a:lnTo>
                      <a:pt x="164" y="3"/>
                    </a:lnTo>
                    <a:lnTo>
                      <a:pt x="175" y="5"/>
                    </a:lnTo>
                    <a:lnTo>
                      <a:pt x="185" y="7"/>
                    </a:lnTo>
                    <a:lnTo>
                      <a:pt x="195" y="8"/>
                    </a:lnTo>
                    <a:lnTo>
                      <a:pt x="204" y="10"/>
                    </a:lnTo>
                    <a:lnTo>
                      <a:pt x="212" y="10"/>
                    </a:lnTo>
                    <a:lnTo>
                      <a:pt x="218" y="9"/>
                    </a:lnTo>
                    <a:lnTo>
                      <a:pt x="218" y="9"/>
                    </a:lnTo>
                    <a:lnTo>
                      <a:pt x="210" y="11"/>
                    </a:lnTo>
                    <a:lnTo>
                      <a:pt x="202" y="13"/>
                    </a:lnTo>
                    <a:lnTo>
                      <a:pt x="194" y="14"/>
                    </a:lnTo>
                    <a:lnTo>
                      <a:pt x="185" y="15"/>
                    </a:lnTo>
                    <a:lnTo>
                      <a:pt x="177" y="16"/>
                    </a:lnTo>
                    <a:lnTo>
                      <a:pt x="168" y="17"/>
                    </a:lnTo>
                    <a:lnTo>
                      <a:pt x="159" y="17"/>
                    </a:lnTo>
                    <a:lnTo>
                      <a:pt x="151" y="17"/>
                    </a:lnTo>
                    <a:lnTo>
                      <a:pt x="142" y="17"/>
                    </a:lnTo>
                    <a:lnTo>
                      <a:pt x="133" y="17"/>
                    </a:lnTo>
                    <a:lnTo>
                      <a:pt x="125" y="17"/>
                    </a:lnTo>
                    <a:lnTo>
                      <a:pt x="116" y="17"/>
                    </a:lnTo>
                    <a:lnTo>
                      <a:pt x="107" y="18"/>
                    </a:lnTo>
                    <a:lnTo>
                      <a:pt x="99" y="18"/>
                    </a:lnTo>
                    <a:lnTo>
                      <a:pt x="90" y="18"/>
                    </a:lnTo>
                    <a:lnTo>
                      <a:pt x="82" y="19"/>
                    </a:lnTo>
                    <a:lnTo>
                      <a:pt x="73" y="20"/>
                    </a:lnTo>
                    <a:lnTo>
                      <a:pt x="65" y="22"/>
                    </a:lnTo>
                    <a:lnTo>
                      <a:pt x="57" y="24"/>
                    </a:lnTo>
                    <a:lnTo>
                      <a:pt x="57" y="24"/>
                    </a:lnTo>
                    <a:lnTo>
                      <a:pt x="60" y="24"/>
                    </a:lnTo>
                    <a:lnTo>
                      <a:pt x="63" y="24"/>
                    </a:lnTo>
                    <a:lnTo>
                      <a:pt x="69" y="25"/>
                    </a:lnTo>
                    <a:lnTo>
                      <a:pt x="75" y="25"/>
                    </a:lnTo>
                    <a:lnTo>
                      <a:pt x="82" y="26"/>
                    </a:lnTo>
                    <a:lnTo>
                      <a:pt x="90" y="26"/>
                    </a:lnTo>
                    <a:lnTo>
                      <a:pt x="98" y="27"/>
                    </a:lnTo>
                    <a:lnTo>
                      <a:pt x="107" y="28"/>
                    </a:lnTo>
                    <a:lnTo>
                      <a:pt x="116" y="29"/>
                    </a:lnTo>
                    <a:lnTo>
                      <a:pt x="125" y="30"/>
                    </a:lnTo>
                    <a:lnTo>
                      <a:pt x="135" y="31"/>
                    </a:lnTo>
                    <a:lnTo>
                      <a:pt x="143" y="33"/>
                    </a:lnTo>
                    <a:lnTo>
                      <a:pt x="152" y="34"/>
                    </a:lnTo>
                    <a:lnTo>
                      <a:pt x="160" y="36"/>
                    </a:lnTo>
                    <a:lnTo>
                      <a:pt x="167" y="38"/>
                    </a:lnTo>
                    <a:lnTo>
                      <a:pt x="174" y="41"/>
                    </a:lnTo>
                    <a:lnTo>
                      <a:pt x="180" y="43"/>
                    </a:lnTo>
                    <a:lnTo>
                      <a:pt x="184" y="46"/>
                    </a:lnTo>
                    <a:lnTo>
                      <a:pt x="186" y="49"/>
                    </a:lnTo>
                    <a:lnTo>
                      <a:pt x="188" y="53"/>
                    </a:lnTo>
                    <a:lnTo>
                      <a:pt x="188" y="57"/>
                    </a:lnTo>
                    <a:lnTo>
                      <a:pt x="185" y="62"/>
                    </a:lnTo>
                    <a:lnTo>
                      <a:pt x="185" y="62"/>
                    </a:lnTo>
                    <a:lnTo>
                      <a:pt x="181" y="64"/>
                    </a:lnTo>
                    <a:lnTo>
                      <a:pt x="172" y="67"/>
                    </a:lnTo>
                    <a:lnTo>
                      <a:pt x="160" y="70"/>
                    </a:lnTo>
                    <a:lnTo>
                      <a:pt x="148" y="73"/>
                    </a:lnTo>
                    <a:lnTo>
                      <a:pt x="138" y="75"/>
                    </a:lnTo>
                    <a:lnTo>
                      <a:pt x="130" y="77"/>
                    </a:lnTo>
                    <a:lnTo>
                      <a:pt x="130" y="77"/>
                    </a:lnTo>
                    <a:lnTo>
                      <a:pt x="122" y="79"/>
                    </a:lnTo>
                    <a:lnTo>
                      <a:pt x="112" y="81"/>
                    </a:lnTo>
                    <a:lnTo>
                      <a:pt x="103" y="83"/>
                    </a:lnTo>
                    <a:lnTo>
                      <a:pt x="93" y="84"/>
                    </a:lnTo>
                    <a:lnTo>
                      <a:pt x="84" y="86"/>
                    </a:lnTo>
                    <a:lnTo>
                      <a:pt x="74" y="87"/>
                    </a:lnTo>
                    <a:lnTo>
                      <a:pt x="65" y="87"/>
                    </a:lnTo>
                    <a:lnTo>
                      <a:pt x="65" y="87"/>
                    </a:lnTo>
                    <a:lnTo>
                      <a:pt x="68" y="88"/>
                    </a:lnTo>
                    <a:lnTo>
                      <a:pt x="74" y="88"/>
                    </a:lnTo>
                    <a:lnTo>
                      <a:pt x="80" y="89"/>
                    </a:lnTo>
                    <a:lnTo>
                      <a:pt x="88" y="89"/>
                    </a:lnTo>
                    <a:lnTo>
                      <a:pt x="96" y="89"/>
                    </a:lnTo>
                    <a:lnTo>
                      <a:pt x="105" y="89"/>
                    </a:lnTo>
                    <a:lnTo>
                      <a:pt x="115" y="89"/>
                    </a:lnTo>
                    <a:lnTo>
                      <a:pt x="124" y="89"/>
                    </a:lnTo>
                    <a:lnTo>
                      <a:pt x="134" y="90"/>
                    </a:lnTo>
                    <a:lnTo>
                      <a:pt x="143" y="90"/>
                    </a:lnTo>
                    <a:lnTo>
                      <a:pt x="151" y="91"/>
                    </a:lnTo>
                    <a:lnTo>
                      <a:pt x="158" y="92"/>
                    </a:lnTo>
                    <a:lnTo>
                      <a:pt x="164" y="94"/>
                    </a:lnTo>
                    <a:lnTo>
                      <a:pt x="169" y="95"/>
                    </a:lnTo>
                    <a:lnTo>
                      <a:pt x="172" y="98"/>
                    </a:lnTo>
                    <a:lnTo>
                      <a:pt x="173" y="101"/>
                    </a:lnTo>
                    <a:lnTo>
                      <a:pt x="172" y="104"/>
                    </a:lnTo>
                    <a:lnTo>
                      <a:pt x="172" y="104"/>
                    </a:lnTo>
                    <a:lnTo>
                      <a:pt x="167" y="109"/>
                    </a:lnTo>
                    <a:lnTo>
                      <a:pt x="161" y="112"/>
                    </a:lnTo>
                    <a:lnTo>
                      <a:pt x="153" y="115"/>
                    </a:lnTo>
                    <a:lnTo>
                      <a:pt x="144" y="118"/>
                    </a:lnTo>
                    <a:lnTo>
                      <a:pt x="134" y="121"/>
                    </a:lnTo>
                    <a:lnTo>
                      <a:pt x="123" y="123"/>
                    </a:lnTo>
                    <a:lnTo>
                      <a:pt x="114" y="125"/>
                    </a:lnTo>
                    <a:lnTo>
                      <a:pt x="104" y="127"/>
                    </a:lnTo>
                    <a:lnTo>
                      <a:pt x="97" y="129"/>
                    </a:lnTo>
                    <a:lnTo>
                      <a:pt x="91" y="131"/>
                    </a:lnTo>
                    <a:lnTo>
                      <a:pt x="91" y="131"/>
                    </a:lnTo>
                    <a:lnTo>
                      <a:pt x="101" y="135"/>
                    </a:lnTo>
                    <a:lnTo>
                      <a:pt x="115" y="143"/>
                    </a:lnTo>
                    <a:lnTo>
                      <a:pt x="122" y="149"/>
                    </a:lnTo>
                    <a:lnTo>
                      <a:pt x="122" y="149"/>
                    </a:lnTo>
                    <a:lnTo>
                      <a:pt x="120" y="155"/>
                    </a:lnTo>
                    <a:lnTo>
                      <a:pt x="113" y="163"/>
                    </a:lnTo>
                    <a:lnTo>
                      <a:pt x="103" y="168"/>
                    </a:lnTo>
                    <a:lnTo>
                      <a:pt x="95" y="172"/>
                    </a:lnTo>
                    <a:lnTo>
                      <a:pt x="95" y="172"/>
                    </a:lnTo>
                    <a:lnTo>
                      <a:pt x="102" y="166"/>
                    </a:lnTo>
                    <a:lnTo>
                      <a:pt x="107" y="159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03" y="146"/>
                    </a:lnTo>
                    <a:lnTo>
                      <a:pt x="95" y="141"/>
                    </a:lnTo>
                    <a:lnTo>
                      <a:pt x="86" y="136"/>
                    </a:lnTo>
                    <a:lnTo>
                      <a:pt x="77" y="132"/>
                    </a:lnTo>
                    <a:lnTo>
                      <a:pt x="68" y="130"/>
                    </a:lnTo>
                    <a:lnTo>
                      <a:pt x="68" y="130"/>
                    </a:lnTo>
                    <a:lnTo>
                      <a:pt x="74" y="126"/>
                    </a:lnTo>
                    <a:lnTo>
                      <a:pt x="82" y="123"/>
                    </a:lnTo>
                    <a:lnTo>
                      <a:pt x="91" y="121"/>
                    </a:lnTo>
                    <a:lnTo>
                      <a:pt x="101" y="118"/>
                    </a:lnTo>
                    <a:lnTo>
                      <a:pt x="110" y="116"/>
                    </a:lnTo>
                    <a:lnTo>
                      <a:pt x="119" y="114"/>
                    </a:lnTo>
                    <a:lnTo>
                      <a:pt x="128" y="111"/>
                    </a:lnTo>
                    <a:lnTo>
                      <a:pt x="135" y="108"/>
                    </a:lnTo>
                    <a:lnTo>
                      <a:pt x="140" y="104"/>
                    </a:lnTo>
                    <a:lnTo>
                      <a:pt x="143" y="99"/>
                    </a:lnTo>
                    <a:lnTo>
                      <a:pt x="143" y="99"/>
                    </a:lnTo>
                    <a:lnTo>
                      <a:pt x="134" y="98"/>
                    </a:lnTo>
                    <a:lnTo>
                      <a:pt x="126" y="97"/>
                    </a:lnTo>
                    <a:lnTo>
                      <a:pt x="117" y="97"/>
                    </a:lnTo>
                    <a:lnTo>
                      <a:pt x="109" y="97"/>
                    </a:lnTo>
                    <a:lnTo>
                      <a:pt x="100" y="97"/>
                    </a:lnTo>
                    <a:lnTo>
                      <a:pt x="92" y="97"/>
                    </a:lnTo>
                    <a:lnTo>
                      <a:pt x="83" y="98"/>
                    </a:lnTo>
                    <a:lnTo>
                      <a:pt x="75" y="98"/>
                    </a:lnTo>
                    <a:lnTo>
                      <a:pt x="66" y="99"/>
                    </a:lnTo>
                    <a:lnTo>
                      <a:pt x="58" y="99"/>
                    </a:lnTo>
                    <a:lnTo>
                      <a:pt x="49" y="100"/>
                    </a:lnTo>
                    <a:lnTo>
                      <a:pt x="40" y="100"/>
                    </a:lnTo>
                    <a:lnTo>
                      <a:pt x="32" y="100"/>
                    </a:lnTo>
                    <a:lnTo>
                      <a:pt x="24" y="99"/>
                    </a:lnTo>
                    <a:lnTo>
                      <a:pt x="15" y="98"/>
                    </a:lnTo>
                    <a:lnTo>
                      <a:pt x="15" y="98"/>
                    </a:lnTo>
                    <a:lnTo>
                      <a:pt x="25" y="92"/>
                    </a:lnTo>
                    <a:lnTo>
                      <a:pt x="33" y="86"/>
                    </a:lnTo>
                    <a:lnTo>
                      <a:pt x="42" y="81"/>
                    </a:lnTo>
                    <a:lnTo>
                      <a:pt x="51" y="77"/>
                    </a:lnTo>
                    <a:lnTo>
                      <a:pt x="64" y="73"/>
                    </a:lnTo>
                    <a:lnTo>
                      <a:pt x="64" y="73"/>
                    </a:lnTo>
                    <a:lnTo>
                      <a:pt x="70" y="73"/>
                    </a:lnTo>
                    <a:lnTo>
                      <a:pt x="78" y="72"/>
                    </a:lnTo>
                    <a:lnTo>
                      <a:pt x="88" y="71"/>
                    </a:lnTo>
                    <a:lnTo>
                      <a:pt x="97" y="71"/>
                    </a:lnTo>
                    <a:lnTo>
                      <a:pt x="108" y="70"/>
                    </a:lnTo>
                    <a:lnTo>
                      <a:pt x="117" y="68"/>
                    </a:lnTo>
                    <a:lnTo>
                      <a:pt x="126" y="66"/>
                    </a:lnTo>
                    <a:lnTo>
                      <a:pt x="133" y="63"/>
                    </a:lnTo>
                    <a:lnTo>
                      <a:pt x="138" y="59"/>
                    </a:lnTo>
                    <a:lnTo>
                      <a:pt x="140" y="54"/>
                    </a:lnTo>
                    <a:lnTo>
                      <a:pt x="140" y="54"/>
                    </a:lnTo>
                    <a:lnTo>
                      <a:pt x="132" y="51"/>
                    </a:lnTo>
                    <a:lnTo>
                      <a:pt x="124" y="48"/>
                    </a:lnTo>
                    <a:lnTo>
                      <a:pt x="116" y="47"/>
                    </a:lnTo>
                    <a:lnTo>
                      <a:pt x="107" y="45"/>
                    </a:lnTo>
                    <a:lnTo>
                      <a:pt x="99" y="44"/>
                    </a:lnTo>
                    <a:lnTo>
                      <a:pt x="90" y="43"/>
                    </a:lnTo>
                    <a:lnTo>
                      <a:pt x="81" y="43"/>
                    </a:lnTo>
                    <a:lnTo>
                      <a:pt x="71" y="42"/>
                    </a:lnTo>
                    <a:lnTo>
                      <a:pt x="62" y="42"/>
                    </a:lnTo>
                    <a:lnTo>
                      <a:pt x="53" y="42"/>
                    </a:lnTo>
                    <a:lnTo>
                      <a:pt x="44" y="42"/>
                    </a:lnTo>
                    <a:lnTo>
                      <a:pt x="35" y="42"/>
                    </a:lnTo>
                    <a:lnTo>
                      <a:pt x="26" y="42"/>
                    </a:lnTo>
                    <a:lnTo>
                      <a:pt x="17" y="41"/>
                    </a:lnTo>
                    <a:lnTo>
                      <a:pt x="8" y="40"/>
                    </a:lnTo>
                    <a:lnTo>
                      <a:pt x="0" y="4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E014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75" name="Group 174"/>
            <p:cNvGrpSpPr>
              <a:grpSpLocks/>
            </p:cNvGrpSpPr>
            <p:nvPr/>
          </p:nvGrpSpPr>
          <p:grpSpPr bwMode="auto">
            <a:xfrm>
              <a:off x="2098656" y="2589267"/>
              <a:ext cx="512997" cy="844464"/>
              <a:chOff x="645" y="4120"/>
              <a:chExt cx="623" cy="1805"/>
            </a:xfrm>
          </p:grpSpPr>
          <p:sp>
            <p:nvSpPr>
              <p:cNvPr id="176" name="Freeform 175"/>
              <p:cNvSpPr>
                <a:spLocks/>
              </p:cNvSpPr>
              <p:nvPr/>
            </p:nvSpPr>
            <p:spPr bwMode="auto">
              <a:xfrm>
                <a:off x="822" y="4315"/>
                <a:ext cx="224" cy="362"/>
              </a:xfrm>
              <a:custGeom>
                <a:avLst/>
                <a:gdLst>
                  <a:gd name="T0" fmla="*/ 224 w 224"/>
                  <a:gd name="T1" fmla="*/ 0 h 362"/>
                  <a:gd name="T2" fmla="*/ 186 w 224"/>
                  <a:gd name="T3" fmla="*/ 3 h 362"/>
                  <a:gd name="T4" fmla="*/ 167 w 224"/>
                  <a:gd name="T5" fmla="*/ 5 h 362"/>
                  <a:gd name="T6" fmla="*/ 163 w 224"/>
                  <a:gd name="T7" fmla="*/ 21 h 362"/>
                  <a:gd name="T8" fmla="*/ 156 w 224"/>
                  <a:gd name="T9" fmla="*/ 56 h 362"/>
                  <a:gd name="T10" fmla="*/ 146 w 224"/>
                  <a:gd name="T11" fmla="*/ 98 h 362"/>
                  <a:gd name="T12" fmla="*/ 138 w 224"/>
                  <a:gd name="T13" fmla="*/ 139 h 362"/>
                  <a:gd name="T14" fmla="*/ 131 w 224"/>
                  <a:gd name="T15" fmla="*/ 167 h 362"/>
                  <a:gd name="T16" fmla="*/ 130 w 224"/>
                  <a:gd name="T17" fmla="*/ 172 h 362"/>
                  <a:gd name="T18" fmla="*/ 108 w 224"/>
                  <a:gd name="T19" fmla="*/ 145 h 362"/>
                  <a:gd name="T20" fmla="*/ 90 w 224"/>
                  <a:gd name="T21" fmla="*/ 124 h 362"/>
                  <a:gd name="T22" fmla="*/ 85 w 224"/>
                  <a:gd name="T23" fmla="*/ 149 h 362"/>
                  <a:gd name="T24" fmla="*/ 76 w 224"/>
                  <a:gd name="T25" fmla="*/ 190 h 362"/>
                  <a:gd name="T26" fmla="*/ 68 w 224"/>
                  <a:gd name="T27" fmla="*/ 228 h 362"/>
                  <a:gd name="T28" fmla="*/ 64 w 224"/>
                  <a:gd name="T29" fmla="*/ 245 h 362"/>
                  <a:gd name="T30" fmla="*/ 57 w 224"/>
                  <a:gd name="T31" fmla="*/ 233 h 362"/>
                  <a:gd name="T32" fmla="*/ 36 w 224"/>
                  <a:gd name="T33" fmla="*/ 198 h 362"/>
                  <a:gd name="T34" fmla="*/ 29 w 224"/>
                  <a:gd name="T35" fmla="*/ 193 h 362"/>
                  <a:gd name="T36" fmla="*/ 25 w 224"/>
                  <a:gd name="T37" fmla="*/ 214 h 362"/>
                  <a:gd name="T38" fmla="*/ 20 w 224"/>
                  <a:gd name="T39" fmla="*/ 245 h 362"/>
                  <a:gd name="T40" fmla="*/ 14 w 224"/>
                  <a:gd name="T41" fmla="*/ 281 h 362"/>
                  <a:gd name="T42" fmla="*/ 7 w 224"/>
                  <a:gd name="T43" fmla="*/ 317 h 362"/>
                  <a:gd name="T44" fmla="*/ 2 w 224"/>
                  <a:gd name="T45" fmla="*/ 347 h 362"/>
                  <a:gd name="T46" fmla="*/ 0 w 224"/>
                  <a:gd name="T47" fmla="*/ 362 h 362"/>
                  <a:gd name="T48" fmla="*/ 19 w 224"/>
                  <a:gd name="T49" fmla="*/ 328 h 362"/>
                  <a:gd name="T50" fmla="*/ 40 w 224"/>
                  <a:gd name="T51" fmla="*/ 293 h 362"/>
                  <a:gd name="T52" fmla="*/ 50 w 224"/>
                  <a:gd name="T53" fmla="*/ 277 h 362"/>
                  <a:gd name="T54" fmla="*/ 65 w 224"/>
                  <a:gd name="T55" fmla="*/ 290 h 362"/>
                  <a:gd name="T56" fmla="*/ 88 w 224"/>
                  <a:gd name="T57" fmla="*/ 309 h 362"/>
                  <a:gd name="T58" fmla="*/ 90 w 224"/>
                  <a:gd name="T59" fmla="*/ 283 h 362"/>
                  <a:gd name="T60" fmla="*/ 94 w 224"/>
                  <a:gd name="T61" fmla="*/ 241 h 362"/>
                  <a:gd name="T62" fmla="*/ 97 w 224"/>
                  <a:gd name="T63" fmla="*/ 202 h 362"/>
                  <a:gd name="T64" fmla="*/ 98 w 224"/>
                  <a:gd name="T65" fmla="*/ 184 h 362"/>
                  <a:gd name="T66" fmla="*/ 106 w 224"/>
                  <a:gd name="T67" fmla="*/ 195 h 362"/>
                  <a:gd name="T68" fmla="*/ 131 w 224"/>
                  <a:gd name="T69" fmla="*/ 232 h 362"/>
                  <a:gd name="T70" fmla="*/ 144 w 224"/>
                  <a:gd name="T71" fmla="*/ 250 h 362"/>
                  <a:gd name="T72" fmla="*/ 147 w 224"/>
                  <a:gd name="T73" fmla="*/ 238 h 362"/>
                  <a:gd name="T74" fmla="*/ 155 w 224"/>
                  <a:gd name="T75" fmla="*/ 213 h 362"/>
                  <a:gd name="T76" fmla="*/ 166 w 224"/>
                  <a:gd name="T77" fmla="*/ 180 h 362"/>
                  <a:gd name="T78" fmla="*/ 178 w 224"/>
                  <a:gd name="T79" fmla="*/ 143 h 362"/>
                  <a:gd name="T80" fmla="*/ 191 w 224"/>
                  <a:gd name="T81" fmla="*/ 103 h 362"/>
                  <a:gd name="T82" fmla="*/ 202 w 224"/>
                  <a:gd name="T83" fmla="*/ 66 h 362"/>
                  <a:gd name="T84" fmla="*/ 213 w 224"/>
                  <a:gd name="T85" fmla="*/ 34 h 362"/>
                  <a:gd name="T86" fmla="*/ 221 w 224"/>
                  <a:gd name="T87" fmla="*/ 11 h 362"/>
                  <a:gd name="T88" fmla="*/ 224 w 224"/>
                  <a:gd name="T89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24" h="362">
                    <a:moveTo>
                      <a:pt x="224" y="0"/>
                    </a:moveTo>
                    <a:lnTo>
                      <a:pt x="224" y="0"/>
                    </a:lnTo>
                    <a:lnTo>
                      <a:pt x="224" y="0"/>
                    </a:lnTo>
                    <a:lnTo>
                      <a:pt x="214" y="0"/>
                    </a:lnTo>
                    <a:lnTo>
                      <a:pt x="201" y="2"/>
                    </a:lnTo>
                    <a:lnTo>
                      <a:pt x="186" y="3"/>
                    </a:lnTo>
                    <a:lnTo>
                      <a:pt x="174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6" y="8"/>
                    </a:lnTo>
                    <a:lnTo>
                      <a:pt x="165" y="13"/>
                    </a:lnTo>
                    <a:lnTo>
                      <a:pt x="163" y="21"/>
                    </a:lnTo>
                    <a:lnTo>
                      <a:pt x="161" y="31"/>
                    </a:lnTo>
                    <a:lnTo>
                      <a:pt x="158" y="43"/>
                    </a:lnTo>
                    <a:lnTo>
                      <a:pt x="156" y="56"/>
                    </a:lnTo>
                    <a:lnTo>
                      <a:pt x="153" y="70"/>
                    </a:lnTo>
                    <a:lnTo>
                      <a:pt x="150" y="84"/>
                    </a:lnTo>
                    <a:lnTo>
                      <a:pt x="146" y="98"/>
                    </a:lnTo>
                    <a:lnTo>
                      <a:pt x="143" y="112"/>
                    </a:lnTo>
                    <a:lnTo>
                      <a:pt x="140" y="126"/>
                    </a:lnTo>
                    <a:lnTo>
                      <a:pt x="138" y="139"/>
                    </a:lnTo>
                    <a:lnTo>
                      <a:pt x="135" y="150"/>
                    </a:lnTo>
                    <a:lnTo>
                      <a:pt x="133" y="159"/>
                    </a:lnTo>
                    <a:lnTo>
                      <a:pt x="131" y="167"/>
                    </a:lnTo>
                    <a:lnTo>
                      <a:pt x="130" y="171"/>
                    </a:lnTo>
                    <a:lnTo>
                      <a:pt x="130" y="172"/>
                    </a:lnTo>
                    <a:lnTo>
                      <a:pt x="130" y="172"/>
                    </a:lnTo>
                    <a:lnTo>
                      <a:pt x="127" y="169"/>
                    </a:lnTo>
                    <a:lnTo>
                      <a:pt x="119" y="159"/>
                    </a:lnTo>
                    <a:lnTo>
                      <a:pt x="108" y="145"/>
                    </a:lnTo>
                    <a:lnTo>
                      <a:pt x="97" y="133"/>
                    </a:lnTo>
                    <a:lnTo>
                      <a:pt x="90" y="124"/>
                    </a:lnTo>
                    <a:lnTo>
                      <a:pt x="90" y="124"/>
                    </a:lnTo>
                    <a:lnTo>
                      <a:pt x="89" y="129"/>
                    </a:lnTo>
                    <a:lnTo>
                      <a:pt x="87" y="138"/>
                    </a:lnTo>
                    <a:lnTo>
                      <a:pt x="85" y="149"/>
                    </a:lnTo>
                    <a:lnTo>
                      <a:pt x="82" y="162"/>
                    </a:lnTo>
                    <a:lnTo>
                      <a:pt x="79" y="176"/>
                    </a:lnTo>
                    <a:lnTo>
                      <a:pt x="76" y="190"/>
                    </a:lnTo>
                    <a:lnTo>
                      <a:pt x="73" y="204"/>
                    </a:lnTo>
                    <a:lnTo>
                      <a:pt x="70" y="216"/>
                    </a:lnTo>
                    <a:lnTo>
                      <a:pt x="68" y="228"/>
                    </a:lnTo>
                    <a:lnTo>
                      <a:pt x="66" y="237"/>
                    </a:lnTo>
                    <a:lnTo>
                      <a:pt x="65" y="242"/>
                    </a:lnTo>
                    <a:lnTo>
                      <a:pt x="64" y="245"/>
                    </a:lnTo>
                    <a:lnTo>
                      <a:pt x="64" y="245"/>
                    </a:lnTo>
                    <a:lnTo>
                      <a:pt x="62" y="241"/>
                    </a:lnTo>
                    <a:lnTo>
                      <a:pt x="57" y="233"/>
                    </a:lnTo>
                    <a:lnTo>
                      <a:pt x="50" y="222"/>
                    </a:lnTo>
                    <a:lnTo>
                      <a:pt x="42" y="210"/>
                    </a:lnTo>
                    <a:lnTo>
                      <a:pt x="36" y="198"/>
                    </a:lnTo>
                    <a:lnTo>
                      <a:pt x="30" y="189"/>
                    </a:lnTo>
                    <a:lnTo>
                      <a:pt x="30" y="189"/>
                    </a:lnTo>
                    <a:lnTo>
                      <a:pt x="29" y="193"/>
                    </a:lnTo>
                    <a:lnTo>
                      <a:pt x="28" y="198"/>
                    </a:lnTo>
                    <a:lnTo>
                      <a:pt x="27" y="206"/>
                    </a:lnTo>
                    <a:lnTo>
                      <a:pt x="25" y="214"/>
                    </a:lnTo>
                    <a:lnTo>
                      <a:pt x="24" y="223"/>
                    </a:lnTo>
                    <a:lnTo>
                      <a:pt x="22" y="234"/>
                    </a:lnTo>
                    <a:lnTo>
                      <a:pt x="20" y="245"/>
                    </a:lnTo>
                    <a:lnTo>
                      <a:pt x="18" y="257"/>
                    </a:lnTo>
                    <a:lnTo>
                      <a:pt x="16" y="269"/>
                    </a:lnTo>
                    <a:lnTo>
                      <a:pt x="14" y="281"/>
                    </a:lnTo>
                    <a:lnTo>
                      <a:pt x="12" y="293"/>
                    </a:lnTo>
                    <a:lnTo>
                      <a:pt x="9" y="305"/>
                    </a:lnTo>
                    <a:lnTo>
                      <a:pt x="7" y="317"/>
                    </a:lnTo>
                    <a:lnTo>
                      <a:pt x="5" y="328"/>
                    </a:lnTo>
                    <a:lnTo>
                      <a:pt x="4" y="338"/>
                    </a:lnTo>
                    <a:lnTo>
                      <a:pt x="2" y="347"/>
                    </a:lnTo>
                    <a:lnTo>
                      <a:pt x="1" y="355"/>
                    </a:lnTo>
                    <a:lnTo>
                      <a:pt x="0" y="362"/>
                    </a:lnTo>
                    <a:lnTo>
                      <a:pt x="0" y="362"/>
                    </a:lnTo>
                    <a:lnTo>
                      <a:pt x="5" y="352"/>
                    </a:lnTo>
                    <a:lnTo>
                      <a:pt x="12" y="341"/>
                    </a:lnTo>
                    <a:lnTo>
                      <a:pt x="19" y="328"/>
                    </a:lnTo>
                    <a:lnTo>
                      <a:pt x="27" y="315"/>
                    </a:lnTo>
                    <a:lnTo>
                      <a:pt x="34" y="303"/>
                    </a:lnTo>
                    <a:lnTo>
                      <a:pt x="40" y="293"/>
                    </a:lnTo>
                    <a:lnTo>
                      <a:pt x="45" y="284"/>
                    </a:lnTo>
                    <a:lnTo>
                      <a:pt x="49" y="278"/>
                    </a:lnTo>
                    <a:lnTo>
                      <a:pt x="50" y="277"/>
                    </a:lnTo>
                    <a:lnTo>
                      <a:pt x="50" y="277"/>
                    </a:lnTo>
                    <a:lnTo>
                      <a:pt x="54" y="281"/>
                    </a:lnTo>
                    <a:lnTo>
                      <a:pt x="65" y="290"/>
                    </a:lnTo>
                    <a:lnTo>
                      <a:pt x="78" y="301"/>
                    </a:lnTo>
                    <a:lnTo>
                      <a:pt x="88" y="309"/>
                    </a:lnTo>
                    <a:lnTo>
                      <a:pt x="88" y="309"/>
                    </a:lnTo>
                    <a:lnTo>
                      <a:pt x="88" y="304"/>
                    </a:lnTo>
                    <a:lnTo>
                      <a:pt x="89" y="294"/>
                    </a:lnTo>
                    <a:lnTo>
                      <a:pt x="90" y="283"/>
                    </a:lnTo>
                    <a:lnTo>
                      <a:pt x="92" y="270"/>
                    </a:lnTo>
                    <a:lnTo>
                      <a:pt x="93" y="256"/>
                    </a:lnTo>
                    <a:lnTo>
                      <a:pt x="94" y="241"/>
                    </a:lnTo>
                    <a:lnTo>
                      <a:pt x="95" y="227"/>
                    </a:lnTo>
                    <a:lnTo>
                      <a:pt x="96" y="213"/>
                    </a:lnTo>
                    <a:lnTo>
                      <a:pt x="97" y="202"/>
                    </a:lnTo>
                    <a:lnTo>
                      <a:pt x="97" y="192"/>
                    </a:lnTo>
                    <a:lnTo>
                      <a:pt x="98" y="186"/>
                    </a:lnTo>
                    <a:lnTo>
                      <a:pt x="98" y="184"/>
                    </a:lnTo>
                    <a:lnTo>
                      <a:pt x="98" y="184"/>
                    </a:lnTo>
                    <a:lnTo>
                      <a:pt x="100" y="187"/>
                    </a:lnTo>
                    <a:lnTo>
                      <a:pt x="106" y="195"/>
                    </a:lnTo>
                    <a:lnTo>
                      <a:pt x="113" y="206"/>
                    </a:lnTo>
                    <a:lnTo>
                      <a:pt x="122" y="219"/>
                    </a:lnTo>
                    <a:lnTo>
                      <a:pt x="131" y="232"/>
                    </a:lnTo>
                    <a:lnTo>
                      <a:pt x="139" y="242"/>
                    </a:lnTo>
                    <a:lnTo>
                      <a:pt x="144" y="250"/>
                    </a:lnTo>
                    <a:lnTo>
                      <a:pt x="144" y="250"/>
                    </a:lnTo>
                    <a:lnTo>
                      <a:pt x="144" y="247"/>
                    </a:lnTo>
                    <a:lnTo>
                      <a:pt x="146" y="243"/>
                    </a:lnTo>
                    <a:lnTo>
                      <a:pt x="147" y="238"/>
                    </a:lnTo>
                    <a:lnTo>
                      <a:pt x="150" y="231"/>
                    </a:lnTo>
                    <a:lnTo>
                      <a:pt x="153" y="222"/>
                    </a:lnTo>
                    <a:lnTo>
                      <a:pt x="155" y="213"/>
                    </a:lnTo>
                    <a:lnTo>
                      <a:pt x="158" y="203"/>
                    </a:lnTo>
                    <a:lnTo>
                      <a:pt x="162" y="192"/>
                    </a:lnTo>
                    <a:lnTo>
                      <a:pt x="166" y="180"/>
                    </a:lnTo>
                    <a:lnTo>
                      <a:pt x="170" y="168"/>
                    </a:lnTo>
                    <a:lnTo>
                      <a:pt x="174" y="155"/>
                    </a:lnTo>
                    <a:lnTo>
                      <a:pt x="178" y="143"/>
                    </a:lnTo>
                    <a:lnTo>
                      <a:pt x="182" y="130"/>
                    </a:lnTo>
                    <a:lnTo>
                      <a:pt x="186" y="117"/>
                    </a:lnTo>
                    <a:lnTo>
                      <a:pt x="191" y="103"/>
                    </a:lnTo>
                    <a:lnTo>
                      <a:pt x="194" y="91"/>
                    </a:lnTo>
                    <a:lnTo>
                      <a:pt x="199" y="79"/>
                    </a:lnTo>
                    <a:lnTo>
                      <a:pt x="202" y="66"/>
                    </a:lnTo>
                    <a:lnTo>
                      <a:pt x="206" y="55"/>
                    </a:lnTo>
                    <a:lnTo>
                      <a:pt x="210" y="44"/>
                    </a:lnTo>
                    <a:lnTo>
                      <a:pt x="213" y="34"/>
                    </a:lnTo>
                    <a:lnTo>
                      <a:pt x="216" y="25"/>
                    </a:lnTo>
                    <a:lnTo>
                      <a:pt x="218" y="18"/>
                    </a:lnTo>
                    <a:lnTo>
                      <a:pt x="221" y="11"/>
                    </a:lnTo>
                    <a:lnTo>
                      <a:pt x="222" y="5"/>
                    </a:lnTo>
                    <a:lnTo>
                      <a:pt x="223" y="2"/>
                    </a:lnTo>
                    <a:lnTo>
                      <a:pt x="224" y="0"/>
                    </a:lnTo>
                    <a:lnTo>
                      <a:pt x="2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" name="Freeform 176"/>
              <p:cNvSpPr>
                <a:spLocks/>
              </p:cNvSpPr>
              <p:nvPr/>
            </p:nvSpPr>
            <p:spPr bwMode="auto">
              <a:xfrm>
                <a:off x="807" y="4304"/>
                <a:ext cx="252" cy="400"/>
              </a:xfrm>
              <a:custGeom>
                <a:avLst/>
                <a:gdLst>
                  <a:gd name="T0" fmla="*/ 245 w 252"/>
                  <a:gd name="T1" fmla="*/ 0 h 400"/>
                  <a:gd name="T2" fmla="*/ 162 w 252"/>
                  <a:gd name="T3" fmla="*/ 282 h 400"/>
                  <a:gd name="T4" fmla="*/ 160 w 252"/>
                  <a:gd name="T5" fmla="*/ 279 h 400"/>
                  <a:gd name="T6" fmla="*/ 148 w 252"/>
                  <a:gd name="T7" fmla="*/ 262 h 400"/>
                  <a:gd name="T8" fmla="*/ 133 w 252"/>
                  <a:gd name="T9" fmla="*/ 240 h 400"/>
                  <a:gd name="T10" fmla="*/ 120 w 252"/>
                  <a:gd name="T11" fmla="*/ 222 h 400"/>
                  <a:gd name="T12" fmla="*/ 120 w 252"/>
                  <a:gd name="T13" fmla="*/ 229 h 400"/>
                  <a:gd name="T14" fmla="*/ 118 w 252"/>
                  <a:gd name="T15" fmla="*/ 252 h 400"/>
                  <a:gd name="T16" fmla="*/ 115 w 252"/>
                  <a:gd name="T17" fmla="*/ 281 h 400"/>
                  <a:gd name="T18" fmla="*/ 113 w 252"/>
                  <a:gd name="T19" fmla="*/ 309 h 400"/>
                  <a:gd name="T20" fmla="*/ 112 w 252"/>
                  <a:gd name="T21" fmla="*/ 331 h 400"/>
                  <a:gd name="T22" fmla="*/ 111 w 252"/>
                  <a:gd name="T23" fmla="*/ 339 h 400"/>
                  <a:gd name="T24" fmla="*/ 107 w 252"/>
                  <a:gd name="T25" fmla="*/ 336 h 400"/>
                  <a:gd name="T26" fmla="*/ 86 w 252"/>
                  <a:gd name="T27" fmla="*/ 318 h 400"/>
                  <a:gd name="T28" fmla="*/ 67 w 252"/>
                  <a:gd name="T29" fmla="*/ 302 h 400"/>
                  <a:gd name="T30" fmla="*/ 65 w 252"/>
                  <a:gd name="T31" fmla="*/ 306 h 400"/>
                  <a:gd name="T32" fmla="*/ 54 w 252"/>
                  <a:gd name="T33" fmla="*/ 323 h 400"/>
                  <a:gd name="T34" fmla="*/ 40 w 252"/>
                  <a:gd name="T35" fmla="*/ 348 h 400"/>
                  <a:gd name="T36" fmla="*/ 25 w 252"/>
                  <a:gd name="T37" fmla="*/ 373 h 400"/>
                  <a:gd name="T38" fmla="*/ 14 w 252"/>
                  <a:gd name="T39" fmla="*/ 392 h 400"/>
                  <a:gd name="T40" fmla="*/ 9 w 252"/>
                  <a:gd name="T41" fmla="*/ 400 h 400"/>
                  <a:gd name="T42" fmla="*/ 0 w 252"/>
                  <a:gd name="T43" fmla="*/ 397 h 400"/>
                  <a:gd name="T44" fmla="*/ 40 w 252"/>
                  <a:gd name="T45" fmla="*/ 174 h 400"/>
                  <a:gd name="T46" fmla="*/ 47 w 252"/>
                  <a:gd name="T47" fmla="*/ 186 h 400"/>
                  <a:gd name="T48" fmla="*/ 63 w 252"/>
                  <a:gd name="T49" fmla="*/ 210 h 400"/>
                  <a:gd name="T50" fmla="*/ 75 w 252"/>
                  <a:gd name="T51" fmla="*/ 231 h 400"/>
                  <a:gd name="T52" fmla="*/ 76 w 252"/>
                  <a:gd name="T53" fmla="*/ 225 h 400"/>
                  <a:gd name="T54" fmla="*/ 81 w 252"/>
                  <a:gd name="T55" fmla="*/ 205 h 400"/>
                  <a:gd name="T56" fmla="*/ 86 w 252"/>
                  <a:gd name="T57" fmla="*/ 179 h 400"/>
                  <a:gd name="T58" fmla="*/ 92 w 252"/>
                  <a:gd name="T59" fmla="*/ 152 h 400"/>
                  <a:gd name="T60" fmla="*/ 97 w 252"/>
                  <a:gd name="T61" fmla="*/ 129 h 400"/>
                  <a:gd name="T62" fmla="*/ 100 w 252"/>
                  <a:gd name="T63" fmla="*/ 116 h 400"/>
                  <a:gd name="T64" fmla="*/ 100 w 252"/>
                  <a:gd name="T65" fmla="*/ 114 h 400"/>
                  <a:gd name="T66" fmla="*/ 112 w 252"/>
                  <a:gd name="T67" fmla="*/ 128 h 400"/>
                  <a:gd name="T68" fmla="*/ 133 w 252"/>
                  <a:gd name="T69" fmla="*/ 154 h 400"/>
                  <a:gd name="T70" fmla="*/ 140 w 252"/>
                  <a:gd name="T71" fmla="*/ 163 h 400"/>
                  <a:gd name="T72" fmla="*/ 143 w 252"/>
                  <a:gd name="T73" fmla="*/ 152 h 400"/>
                  <a:gd name="T74" fmla="*/ 147 w 252"/>
                  <a:gd name="T75" fmla="*/ 131 h 400"/>
                  <a:gd name="T76" fmla="*/ 153 w 252"/>
                  <a:gd name="T77" fmla="*/ 107 h 400"/>
                  <a:gd name="T78" fmla="*/ 159 w 252"/>
                  <a:gd name="T79" fmla="*/ 79 h 400"/>
                  <a:gd name="T80" fmla="*/ 165 w 252"/>
                  <a:gd name="T81" fmla="*/ 52 h 400"/>
                  <a:gd name="T82" fmla="*/ 170 w 252"/>
                  <a:gd name="T83" fmla="*/ 30 h 400"/>
                  <a:gd name="T84" fmla="*/ 173 w 252"/>
                  <a:gd name="T85" fmla="*/ 14 h 400"/>
                  <a:gd name="T86" fmla="*/ 174 w 252"/>
                  <a:gd name="T87" fmla="*/ 8 h 400"/>
                  <a:gd name="T88" fmla="*/ 245 w 252"/>
                  <a:gd name="T89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52" h="400">
                    <a:moveTo>
                      <a:pt x="245" y="0"/>
                    </a:moveTo>
                    <a:lnTo>
                      <a:pt x="245" y="0"/>
                    </a:lnTo>
                    <a:lnTo>
                      <a:pt x="252" y="0"/>
                    </a:lnTo>
                    <a:lnTo>
                      <a:pt x="162" y="282"/>
                    </a:lnTo>
                    <a:lnTo>
                      <a:pt x="162" y="282"/>
                    </a:lnTo>
                    <a:lnTo>
                      <a:pt x="160" y="279"/>
                    </a:lnTo>
                    <a:lnTo>
                      <a:pt x="155" y="273"/>
                    </a:lnTo>
                    <a:lnTo>
                      <a:pt x="148" y="262"/>
                    </a:lnTo>
                    <a:lnTo>
                      <a:pt x="141" y="251"/>
                    </a:lnTo>
                    <a:lnTo>
                      <a:pt x="133" y="240"/>
                    </a:lnTo>
                    <a:lnTo>
                      <a:pt x="126" y="230"/>
                    </a:lnTo>
                    <a:lnTo>
                      <a:pt x="120" y="222"/>
                    </a:lnTo>
                    <a:lnTo>
                      <a:pt x="120" y="222"/>
                    </a:lnTo>
                    <a:lnTo>
                      <a:pt x="120" y="229"/>
                    </a:lnTo>
                    <a:lnTo>
                      <a:pt x="119" y="239"/>
                    </a:lnTo>
                    <a:lnTo>
                      <a:pt x="118" y="252"/>
                    </a:lnTo>
                    <a:lnTo>
                      <a:pt x="117" y="266"/>
                    </a:lnTo>
                    <a:lnTo>
                      <a:pt x="115" y="281"/>
                    </a:lnTo>
                    <a:lnTo>
                      <a:pt x="114" y="295"/>
                    </a:lnTo>
                    <a:lnTo>
                      <a:pt x="113" y="309"/>
                    </a:lnTo>
                    <a:lnTo>
                      <a:pt x="112" y="321"/>
                    </a:lnTo>
                    <a:lnTo>
                      <a:pt x="112" y="331"/>
                    </a:lnTo>
                    <a:lnTo>
                      <a:pt x="111" y="337"/>
                    </a:lnTo>
                    <a:lnTo>
                      <a:pt x="111" y="339"/>
                    </a:lnTo>
                    <a:lnTo>
                      <a:pt x="111" y="339"/>
                    </a:lnTo>
                    <a:lnTo>
                      <a:pt x="107" y="336"/>
                    </a:lnTo>
                    <a:lnTo>
                      <a:pt x="98" y="328"/>
                    </a:lnTo>
                    <a:lnTo>
                      <a:pt x="86" y="318"/>
                    </a:lnTo>
                    <a:lnTo>
                      <a:pt x="74" y="308"/>
                    </a:lnTo>
                    <a:lnTo>
                      <a:pt x="67" y="302"/>
                    </a:lnTo>
                    <a:lnTo>
                      <a:pt x="67" y="302"/>
                    </a:lnTo>
                    <a:lnTo>
                      <a:pt x="65" y="306"/>
                    </a:lnTo>
                    <a:lnTo>
                      <a:pt x="60" y="313"/>
                    </a:lnTo>
                    <a:lnTo>
                      <a:pt x="54" y="323"/>
                    </a:lnTo>
                    <a:lnTo>
                      <a:pt x="47" y="335"/>
                    </a:lnTo>
                    <a:lnTo>
                      <a:pt x="40" y="348"/>
                    </a:lnTo>
                    <a:lnTo>
                      <a:pt x="32" y="361"/>
                    </a:lnTo>
                    <a:lnTo>
                      <a:pt x="25" y="373"/>
                    </a:lnTo>
                    <a:lnTo>
                      <a:pt x="19" y="383"/>
                    </a:lnTo>
                    <a:lnTo>
                      <a:pt x="14" y="392"/>
                    </a:lnTo>
                    <a:lnTo>
                      <a:pt x="10" y="398"/>
                    </a:lnTo>
                    <a:lnTo>
                      <a:pt x="9" y="400"/>
                    </a:lnTo>
                    <a:lnTo>
                      <a:pt x="9" y="400"/>
                    </a:lnTo>
                    <a:lnTo>
                      <a:pt x="0" y="397"/>
                    </a:lnTo>
                    <a:lnTo>
                      <a:pt x="40" y="174"/>
                    </a:lnTo>
                    <a:lnTo>
                      <a:pt x="40" y="174"/>
                    </a:lnTo>
                    <a:lnTo>
                      <a:pt x="42" y="178"/>
                    </a:lnTo>
                    <a:lnTo>
                      <a:pt x="47" y="186"/>
                    </a:lnTo>
                    <a:lnTo>
                      <a:pt x="54" y="198"/>
                    </a:lnTo>
                    <a:lnTo>
                      <a:pt x="63" y="210"/>
                    </a:lnTo>
                    <a:lnTo>
                      <a:pt x="69" y="222"/>
                    </a:lnTo>
                    <a:lnTo>
                      <a:pt x="75" y="231"/>
                    </a:lnTo>
                    <a:lnTo>
                      <a:pt x="75" y="231"/>
                    </a:lnTo>
                    <a:lnTo>
                      <a:pt x="76" y="225"/>
                    </a:lnTo>
                    <a:lnTo>
                      <a:pt x="78" y="216"/>
                    </a:lnTo>
                    <a:lnTo>
                      <a:pt x="81" y="205"/>
                    </a:lnTo>
                    <a:lnTo>
                      <a:pt x="84" y="192"/>
                    </a:lnTo>
                    <a:lnTo>
                      <a:pt x="86" y="179"/>
                    </a:lnTo>
                    <a:lnTo>
                      <a:pt x="89" y="165"/>
                    </a:lnTo>
                    <a:lnTo>
                      <a:pt x="92" y="152"/>
                    </a:lnTo>
                    <a:lnTo>
                      <a:pt x="94" y="140"/>
                    </a:lnTo>
                    <a:lnTo>
                      <a:pt x="97" y="129"/>
                    </a:lnTo>
                    <a:lnTo>
                      <a:pt x="99" y="121"/>
                    </a:lnTo>
                    <a:lnTo>
                      <a:pt x="100" y="116"/>
                    </a:lnTo>
                    <a:lnTo>
                      <a:pt x="100" y="114"/>
                    </a:lnTo>
                    <a:lnTo>
                      <a:pt x="100" y="114"/>
                    </a:lnTo>
                    <a:lnTo>
                      <a:pt x="103" y="118"/>
                    </a:lnTo>
                    <a:lnTo>
                      <a:pt x="112" y="128"/>
                    </a:lnTo>
                    <a:lnTo>
                      <a:pt x="122" y="141"/>
                    </a:lnTo>
                    <a:lnTo>
                      <a:pt x="133" y="154"/>
                    </a:lnTo>
                    <a:lnTo>
                      <a:pt x="140" y="163"/>
                    </a:lnTo>
                    <a:lnTo>
                      <a:pt x="140" y="163"/>
                    </a:lnTo>
                    <a:lnTo>
                      <a:pt x="141" y="158"/>
                    </a:lnTo>
                    <a:lnTo>
                      <a:pt x="143" y="152"/>
                    </a:lnTo>
                    <a:lnTo>
                      <a:pt x="145" y="142"/>
                    </a:lnTo>
                    <a:lnTo>
                      <a:pt x="147" y="131"/>
                    </a:lnTo>
                    <a:lnTo>
                      <a:pt x="149" y="120"/>
                    </a:lnTo>
                    <a:lnTo>
                      <a:pt x="153" y="107"/>
                    </a:lnTo>
                    <a:lnTo>
                      <a:pt x="156" y="93"/>
                    </a:lnTo>
                    <a:lnTo>
                      <a:pt x="159" y="79"/>
                    </a:lnTo>
                    <a:lnTo>
                      <a:pt x="161" y="65"/>
                    </a:lnTo>
                    <a:lnTo>
                      <a:pt x="165" y="52"/>
                    </a:lnTo>
                    <a:lnTo>
                      <a:pt x="167" y="40"/>
                    </a:lnTo>
                    <a:lnTo>
                      <a:pt x="170" y="30"/>
                    </a:lnTo>
                    <a:lnTo>
                      <a:pt x="171" y="21"/>
                    </a:lnTo>
                    <a:lnTo>
                      <a:pt x="173" y="14"/>
                    </a:lnTo>
                    <a:lnTo>
                      <a:pt x="174" y="9"/>
                    </a:lnTo>
                    <a:lnTo>
                      <a:pt x="174" y="8"/>
                    </a:lnTo>
                    <a:lnTo>
                      <a:pt x="174" y="8"/>
                    </a:lnTo>
                    <a:lnTo>
                      <a:pt x="245" y="0"/>
                    </a:lnTo>
                    <a:lnTo>
                      <a:pt x="24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Freeform 177"/>
              <p:cNvSpPr>
                <a:spLocks/>
              </p:cNvSpPr>
              <p:nvPr/>
            </p:nvSpPr>
            <p:spPr bwMode="auto">
              <a:xfrm>
                <a:off x="655" y="4131"/>
                <a:ext cx="603" cy="261"/>
              </a:xfrm>
              <a:custGeom>
                <a:avLst/>
                <a:gdLst>
                  <a:gd name="T0" fmla="*/ 214 w 603"/>
                  <a:gd name="T1" fmla="*/ 56 h 261"/>
                  <a:gd name="T2" fmla="*/ 203 w 603"/>
                  <a:gd name="T3" fmla="*/ 55 h 261"/>
                  <a:gd name="T4" fmla="*/ 184 w 603"/>
                  <a:gd name="T5" fmla="*/ 60 h 261"/>
                  <a:gd name="T6" fmla="*/ 176 w 603"/>
                  <a:gd name="T7" fmla="*/ 58 h 261"/>
                  <a:gd name="T8" fmla="*/ 146 w 603"/>
                  <a:gd name="T9" fmla="*/ 31 h 261"/>
                  <a:gd name="T10" fmla="*/ 115 w 603"/>
                  <a:gd name="T11" fmla="*/ 34 h 261"/>
                  <a:gd name="T12" fmla="*/ 92 w 603"/>
                  <a:gd name="T13" fmla="*/ 64 h 261"/>
                  <a:gd name="T14" fmla="*/ 92 w 603"/>
                  <a:gd name="T15" fmla="*/ 87 h 261"/>
                  <a:gd name="T16" fmla="*/ 65 w 603"/>
                  <a:gd name="T17" fmla="*/ 95 h 261"/>
                  <a:gd name="T18" fmla="*/ 49 w 603"/>
                  <a:gd name="T19" fmla="*/ 125 h 261"/>
                  <a:gd name="T20" fmla="*/ 28 w 603"/>
                  <a:gd name="T21" fmla="*/ 131 h 261"/>
                  <a:gd name="T22" fmla="*/ 1 w 603"/>
                  <a:gd name="T23" fmla="*/ 158 h 261"/>
                  <a:gd name="T24" fmla="*/ 2 w 603"/>
                  <a:gd name="T25" fmla="*/ 180 h 261"/>
                  <a:gd name="T26" fmla="*/ 4 w 603"/>
                  <a:gd name="T27" fmla="*/ 190 h 261"/>
                  <a:gd name="T28" fmla="*/ 0 w 603"/>
                  <a:gd name="T29" fmla="*/ 209 h 261"/>
                  <a:gd name="T30" fmla="*/ 12 w 603"/>
                  <a:gd name="T31" fmla="*/ 238 h 261"/>
                  <a:gd name="T32" fmla="*/ 41 w 603"/>
                  <a:gd name="T33" fmla="*/ 250 h 261"/>
                  <a:gd name="T34" fmla="*/ 80 w 603"/>
                  <a:gd name="T35" fmla="*/ 223 h 261"/>
                  <a:gd name="T36" fmla="*/ 87 w 603"/>
                  <a:gd name="T37" fmla="*/ 220 h 261"/>
                  <a:gd name="T38" fmla="*/ 102 w 603"/>
                  <a:gd name="T39" fmla="*/ 223 h 261"/>
                  <a:gd name="T40" fmla="*/ 114 w 603"/>
                  <a:gd name="T41" fmla="*/ 235 h 261"/>
                  <a:gd name="T42" fmla="*/ 153 w 603"/>
                  <a:gd name="T43" fmla="*/ 252 h 261"/>
                  <a:gd name="T44" fmla="*/ 184 w 603"/>
                  <a:gd name="T45" fmla="*/ 243 h 261"/>
                  <a:gd name="T46" fmla="*/ 204 w 603"/>
                  <a:gd name="T47" fmla="*/ 217 h 261"/>
                  <a:gd name="T48" fmla="*/ 219 w 603"/>
                  <a:gd name="T49" fmla="*/ 217 h 261"/>
                  <a:gd name="T50" fmla="*/ 244 w 603"/>
                  <a:gd name="T51" fmla="*/ 219 h 261"/>
                  <a:gd name="T52" fmla="*/ 267 w 603"/>
                  <a:gd name="T53" fmla="*/ 212 h 261"/>
                  <a:gd name="T54" fmla="*/ 275 w 603"/>
                  <a:gd name="T55" fmla="*/ 238 h 261"/>
                  <a:gd name="T56" fmla="*/ 306 w 603"/>
                  <a:gd name="T57" fmla="*/ 260 h 261"/>
                  <a:gd name="T58" fmla="*/ 336 w 603"/>
                  <a:gd name="T59" fmla="*/ 256 h 261"/>
                  <a:gd name="T60" fmla="*/ 359 w 603"/>
                  <a:gd name="T61" fmla="*/ 234 h 261"/>
                  <a:gd name="T62" fmla="*/ 376 w 603"/>
                  <a:gd name="T63" fmla="*/ 242 h 261"/>
                  <a:gd name="T64" fmla="*/ 409 w 603"/>
                  <a:gd name="T65" fmla="*/ 247 h 261"/>
                  <a:gd name="T66" fmla="*/ 430 w 603"/>
                  <a:gd name="T67" fmla="*/ 233 h 261"/>
                  <a:gd name="T68" fmla="*/ 457 w 603"/>
                  <a:gd name="T69" fmla="*/ 247 h 261"/>
                  <a:gd name="T70" fmla="*/ 492 w 603"/>
                  <a:gd name="T71" fmla="*/ 244 h 261"/>
                  <a:gd name="T72" fmla="*/ 524 w 603"/>
                  <a:gd name="T73" fmla="*/ 214 h 261"/>
                  <a:gd name="T74" fmla="*/ 532 w 603"/>
                  <a:gd name="T75" fmla="*/ 213 h 261"/>
                  <a:gd name="T76" fmla="*/ 565 w 603"/>
                  <a:gd name="T77" fmla="*/ 232 h 261"/>
                  <a:gd name="T78" fmla="*/ 598 w 603"/>
                  <a:gd name="T79" fmla="*/ 213 h 261"/>
                  <a:gd name="T80" fmla="*/ 601 w 603"/>
                  <a:gd name="T81" fmla="*/ 182 h 261"/>
                  <a:gd name="T82" fmla="*/ 571 w 603"/>
                  <a:gd name="T83" fmla="*/ 155 h 261"/>
                  <a:gd name="T84" fmla="*/ 566 w 603"/>
                  <a:gd name="T85" fmla="*/ 149 h 261"/>
                  <a:gd name="T86" fmla="*/ 549 w 603"/>
                  <a:gd name="T87" fmla="*/ 115 h 261"/>
                  <a:gd name="T88" fmla="*/ 522 w 603"/>
                  <a:gd name="T89" fmla="*/ 104 h 261"/>
                  <a:gd name="T90" fmla="*/ 517 w 603"/>
                  <a:gd name="T91" fmla="*/ 88 h 261"/>
                  <a:gd name="T92" fmla="*/ 520 w 603"/>
                  <a:gd name="T93" fmla="*/ 60 h 261"/>
                  <a:gd name="T94" fmla="*/ 500 w 603"/>
                  <a:gd name="T95" fmla="*/ 29 h 261"/>
                  <a:gd name="T96" fmla="*/ 472 w 603"/>
                  <a:gd name="T97" fmla="*/ 21 h 261"/>
                  <a:gd name="T98" fmla="*/ 435 w 603"/>
                  <a:gd name="T99" fmla="*/ 39 h 261"/>
                  <a:gd name="T100" fmla="*/ 421 w 603"/>
                  <a:gd name="T101" fmla="*/ 49 h 261"/>
                  <a:gd name="T102" fmla="*/ 392 w 603"/>
                  <a:gd name="T103" fmla="*/ 33 h 261"/>
                  <a:gd name="T104" fmla="*/ 363 w 603"/>
                  <a:gd name="T105" fmla="*/ 30 h 261"/>
                  <a:gd name="T106" fmla="*/ 346 w 603"/>
                  <a:gd name="T107" fmla="*/ 33 h 261"/>
                  <a:gd name="T108" fmla="*/ 328 w 603"/>
                  <a:gd name="T109" fmla="*/ 14 h 261"/>
                  <a:gd name="T110" fmla="*/ 287 w 603"/>
                  <a:gd name="T111" fmla="*/ 0 h 261"/>
                  <a:gd name="T112" fmla="*/ 257 w 603"/>
                  <a:gd name="T113" fmla="*/ 7 h 261"/>
                  <a:gd name="T114" fmla="*/ 228 w 603"/>
                  <a:gd name="T115" fmla="*/ 33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03" h="261">
                    <a:moveTo>
                      <a:pt x="220" y="52"/>
                    </a:moveTo>
                    <a:lnTo>
                      <a:pt x="220" y="52"/>
                    </a:lnTo>
                    <a:lnTo>
                      <a:pt x="219" y="58"/>
                    </a:lnTo>
                    <a:lnTo>
                      <a:pt x="214" y="56"/>
                    </a:lnTo>
                    <a:lnTo>
                      <a:pt x="214" y="56"/>
                    </a:lnTo>
                    <a:lnTo>
                      <a:pt x="210" y="55"/>
                    </a:lnTo>
                    <a:lnTo>
                      <a:pt x="206" y="55"/>
                    </a:lnTo>
                    <a:lnTo>
                      <a:pt x="203" y="55"/>
                    </a:lnTo>
                    <a:lnTo>
                      <a:pt x="203" y="55"/>
                    </a:lnTo>
                    <a:lnTo>
                      <a:pt x="196" y="55"/>
                    </a:lnTo>
                    <a:lnTo>
                      <a:pt x="190" y="57"/>
                    </a:lnTo>
                    <a:lnTo>
                      <a:pt x="184" y="60"/>
                    </a:lnTo>
                    <a:lnTo>
                      <a:pt x="184" y="60"/>
                    </a:lnTo>
                    <a:lnTo>
                      <a:pt x="179" y="64"/>
                    </a:lnTo>
                    <a:lnTo>
                      <a:pt x="176" y="58"/>
                    </a:lnTo>
                    <a:lnTo>
                      <a:pt x="176" y="58"/>
                    </a:lnTo>
                    <a:lnTo>
                      <a:pt x="171" y="48"/>
                    </a:lnTo>
                    <a:lnTo>
                      <a:pt x="164" y="40"/>
                    </a:lnTo>
                    <a:lnTo>
                      <a:pt x="155" y="34"/>
                    </a:lnTo>
                    <a:lnTo>
                      <a:pt x="146" y="31"/>
                    </a:lnTo>
                    <a:lnTo>
                      <a:pt x="135" y="29"/>
                    </a:lnTo>
                    <a:lnTo>
                      <a:pt x="135" y="29"/>
                    </a:lnTo>
                    <a:lnTo>
                      <a:pt x="125" y="30"/>
                    </a:lnTo>
                    <a:lnTo>
                      <a:pt x="115" y="34"/>
                    </a:lnTo>
                    <a:lnTo>
                      <a:pt x="107" y="39"/>
                    </a:lnTo>
                    <a:lnTo>
                      <a:pt x="100" y="46"/>
                    </a:lnTo>
                    <a:lnTo>
                      <a:pt x="95" y="55"/>
                    </a:lnTo>
                    <a:lnTo>
                      <a:pt x="92" y="64"/>
                    </a:lnTo>
                    <a:lnTo>
                      <a:pt x="90" y="74"/>
                    </a:lnTo>
                    <a:lnTo>
                      <a:pt x="90" y="74"/>
                    </a:lnTo>
                    <a:lnTo>
                      <a:pt x="91" y="82"/>
                    </a:lnTo>
                    <a:lnTo>
                      <a:pt x="92" y="87"/>
                    </a:lnTo>
                    <a:lnTo>
                      <a:pt x="86" y="88"/>
                    </a:lnTo>
                    <a:lnTo>
                      <a:pt x="86" y="88"/>
                    </a:lnTo>
                    <a:lnTo>
                      <a:pt x="74" y="90"/>
                    </a:lnTo>
                    <a:lnTo>
                      <a:pt x="65" y="95"/>
                    </a:lnTo>
                    <a:lnTo>
                      <a:pt x="57" y="103"/>
                    </a:lnTo>
                    <a:lnTo>
                      <a:pt x="51" y="113"/>
                    </a:lnTo>
                    <a:lnTo>
                      <a:pt x="49" y="125"/>
                    </a:lnTo>
                    <a:lnTo>
                      <a:pt x="49" y="125"/>
                    </a:lnTo>
                    <a:lnTo>
                      <a:pt x="49" y="130"/>
                    </a:lnTo>
                    <a:lnTo>
                      <a:pt x="38" y="129"/>
                    </a:lnTo>
                    <a:lnTo>
                      <a:pt x="38" y="129"/>
                    </a:lnTo>
                    <a:lnTo>
                      <a:pt x="28" y="131"/>
                    </a:lnTo>
                    <a:lnTo>
                      <a:pt x="19" y="135"/>
                    </a:lnTo>
                    <a:lnTo>
                      <a:pt x="11" y="141"/>
                    </a:lnTo>
                    <a:lnTo>
                      <a:pt x="5" y="148"/>
                    </a:lnTo>
                    <a:lnTo>
                      <a:pt x="1" y="158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74"/>
                    </a:lnTo>
                    <a:lnTo>
                      <a:pt x="2" y="180"/>
                    </a:lnTo>
                    <a:lnTo>
                      <a:pt x="4" y="186"/>
                    </a:lnTo>
                    <a:lnTo>
                      <a:pt x="4" y="186"/>
                    </a:lnTo>
                    <a:lnTo>
                      <a:pt x="5" y="188"/>
                    </a:lnTo>
                    <a:lnTo>
                      <a:pt x="4" y="190"/>
                    </a:lnTo>
                    <a:lnTo>
                      <a:pt x="4" y="190"/>
                    </a:lnTo>
                    <a:lnTo>
                      <a:pt x="2" y="196"/>
                    </a:lnTo>
                    <a:lnTo>
                      <a:pt x="0" y="203"/>
                    </a:lnTo>
                    <a:lnTo>
                      <a:pt x="0" y="209"/>
                    </a:lnTo>
                    <a:lnTo>
                      <a:pt x="0" y="209"/>
                    </a:lnTo>
                    <a:lnTo>
                      <a:pt x="1" y="220"/>
                    </a:lnTo>
                    <a:lnTo>
                      <a:pt x="5" y="230"/>
                    </a:lnTo>
                    <a:lnTo>
                      <a:pt x="12" y="238"/>
                    </a:lnTo>
                    <a:lnTo>
                      <a:pt x="20" y="245"/>
                    </a:lnTo>
                    <a:lnTo>
                      <a:pt x="30" y="249"/>
                    </a:lnTo>
                    <a:lnTo>
                      <a:pt x="41" y="250"/>
                    </a:lnTo>
                    <a:lnTo>
                      <a:pt x="41" y="250"/>
                    </a:lnTo>
                    <a:lnTo>
                      <a:pt x="54" y="249"/>
                    </a:lnTo>
                    <a:lnTo>
                      <a:pt x="65" y="243"/>
                    </a:lnTo>
                    <a:lnTo>
                      <a:pt x="73" y="234"/>
                    </a:lnTo>
                    <a:lnTo>
                      <a:pt x="80" y="223"/>
                    </a:lnTo>
                    <a:lnTo>
                      <a:pt x="80" y="223"/>
                    </a:lnTo>
                    <a:lnTo>
                      <a:pt x="82" y="217"/>
                    </a:lnTo>
                    <a:lnTo>
                      <a:pt x="87" y="220"/>
                    </a:lnTo>
                    <a:lnTo>
                      <a:pt x="87" y="220"/>
                    </a:lnTo>
                    <a:lnTo>
                      <a:pt x="92" y="222"/>
                    </a:lnTo>
                    <a:lnTo>
                      <a:pt x="96" y="223"/>
                    </a:lnTo>
                    <a:lnTo>
                      <a:pt x="102" y="223"/>
                    </a:lnTo>
                    <a:lnTo>
                      <a:pt x="102" y="223"/>
                    </a:lnTo>
                    <a:lnTo>
                      <a:pt x="105" y="223"/>
                    </a:lnTo>
                    <a:lnTo>
                      <a:pt x="106" y="226"/>
                    </a:lnTo>
                    <a:lnTo>
                      <a:pt x="106" y="226"/>
                    </a:lnTo>
                    <a:lnTo>
                      <a:pt x="114" y="235"/>
                    </a:lnTo>
                    <a:lnTo>
                      <a:pt x="122" y="242"/>
                    </a:lnTo>
                    <a:lnTo>
                      <a:pt x="131" y="248"/>
                    </a:lnTo>
                    <a:lnTo>
                      <a:pt x="142" y="251"/>
                    </a:lnTo>
                    <a:lnTo>
                      <a:pt x="153" y="252"/>
                    </a:lnTo>
                    <a:lnTo>
                      <a:pt x="153" y="252"/>
                    </a:lnTo>
                    <a:lnTo>
                      <a:pt x="164" y="251"/>
                    </a:lnTo>
                    <a:lnTo>
                      <a:pt x="175" y="248"/>
                    </a:lnTo>
                    <a:lnTo>
                      <a:pt x="184" y="243"/>
                    </a:lnTo>
                    <a:lnTo>
                      <a:pt x="192" y="236"/>
                    </a:lnTo>
                    <a:lnTo>
                      <a:pt x="199" y="228"/>
                    </a:lnTo>
                    <a:lnTo>
                      <a:pt x="204" y="217"/>
                    </a:lnTo>
                    <a:lnTo>
                      <a:pt x="204" y="217"/>
                    </a:lnTo>
                    <a:lnTo>
                      <a:pt x="206" y="213"/>
                    </a:lnTo>
                    <a:lnTo>
                      <a:pt x="211" y="214"/>
                    </a:lnTo>
                    <a:lnTo>
                      <a:pt x="211" y="214"/>
                    </a:lnTo>
                    <a:lnTo>
                      <a:pt x="219" y="217"/>
                    </a:lnTo>
                    <a:lnTo>
                      <a:pt x="227" y="219"/>
                    </a:lnTo>
                    <a:lnTo>
                      <a:pt x="236" y="219"/>
                    </a:lnTo>
                    <a:lnTo>
                      <a:pt x="236" y="219"/>
                    </a:lnTo>
                    <a:lnTo>
                      <a:pt x="244" y="219"/>
                    </a:lnTo>
                    <a:lnTo>
                      <a:pt x="253" y="217"/>
                    </a:lnTo>
                    <a:lnTo>
                      <a:pt x="261" y="214"/>
                    </a:lnTo>
                    <a:lnTo>
                      <a:pt x="261" y="214"/>
                    </a:lnTo>
                    <a:lnTo>
                      <a:pt x="267" y="212"/>
                    </a:lnTo>
                    <a:lnTo>
                      <a:pt x="268" y="219"/>
                    </a:lnTo>
                    <a:lnTo>
                      <a:pt x="268" y="219"/>
                    </a:lnTo>
                    <a:lnTo>
                      <a:pt x="271" y="229"/>
                    </a:lnTo>
                    <a:lnTo>
                      <a:pt x="275" y="238"/>
                    </a:lnTo>
                    <a:lnTo>
                      <a:pt x="280" y="246"/>
                    </a:lnTo>
                    <a:lnTo>
                      <a:pt x="288" y="252"/>
                    </a:lnTo>
                    <a:lnTo>
                      <a:pt x="296" y="257"/>
                    </a:lnTo>
                    <a:lnTo>
                      <a:pt x="306" y="260"/>
                    </a:lnTo>
                    <a:lnTo>
                      <a:pt x="316" y="261"/>
                    </a:lnTo>
                    <a:lnTo>
                      <a:pt x="316" y="261"/>
                    </a:lnTo>
                    <a:lnTo>
                      <a:pt x="326" y="260"/>
                    </a:lnTo>
                    <a:lnTo>
                      <a:pt x="336" y="256"/>
                    </a:lnTo>
                    <a:lnTo>
                      <a:pt x="345" y="251"/>
                    </a:lnTo>
                    <a:lnTo>
                      <a:pt x="353" y="243"/>
                    </a:lnTo>
                    <a:lnTo>
                      <a:pt x="359" y="234"/>
                    </a:lnTo>
                    <a:lnTo>
                      <a:pt x="359" y="234"/>
                    </a:lnTo>
                    <a:lnTo>
                      <a:pt x="363" y="228"/>
                    </a:lnTo>
                    <a:lnTo>
                      <a:pt x="367" y="233"/>
                    </a:lnTo>
                    <a:lnTo>
                      <a:pt x="367" y="233"/>
                    </a:lnTo>
                    <a:lnTo>
                      <a:pt x="376" y="242"/>
                    </a:lnTo>
                    <a:lnTo>
                      <a:pt x="387" y="247"/>
                    </a:lnTo>
                    <a:lnTo>
                      <a:pt x="398" y="249"/>
                    </a:lnTo>
                    <a:lnTo>
                      <a:pt x="398" y="249"/>
                    </a:lnTo>
                    <a:lnTo>
                      <a:pt x="409" y="247"/>
                    </a:lnTo>
                    <a:lnTo>
                      <a:pt x="418" y="243"/>
                    </a:lnTo>
                    <a:lnTo>
                      <a:pt x="427" y="236"/>
                    </a:lnTo>
                    <a:lnTo>
                      <a:pt x="427" y="236"/>
                    </a:lnTo>
                    <a:lnTo>
                      <a:pt x="430" y="233"/>
                    </a:lnTo>
                    <a:lnTo>
                      <a:pt x="434" y="235"/>
                    </a:lnTo>
                    <a:lnTo>
                      <a:pt x="434" y="235"/>
                    </a:lnTo>
                    <a:lnTo>
                      <a:pt x="445" y="243"/>
                    </a:lnTo>
                    <a:lnTo>
                      <a:pt x="457" y="247"/>
                    </a:lnTo>
                    <a:lnTo>
                      <a:pt x="470" y="249"/>
                    </a:lnTo>
                    <a:lnTo>
                      <a:pt x="470" y="249"/>
                    </a:lnTo>
                    <a:lnTo>
                      <a:pt x="482" y="248"/>
                    </a:lnTo>
                    <a:lnTo>
                      <a:pt x="492" y="244"/>
                    </a:lnTo>
                    <a:lnTo>
                      <a:pt x="502" y="239"/>
                    </a:lnTo>
                    <a:lnTo>
                      <a:pt x="510" y="232"/>
                    </a:lnTo>
                    <a:lnTo>
                      <a:pt x="518" y="224"/>
                    </a:lnTo>
                    <a:lnTo>
                      <a:pt x="524" y="214"/>
                    </a:lnTo>
                    <a:lnTo>
                      <a:pt x="524" y="214"/>
                    </a:lnTo>
                    <a:lnTo>
                      <a:pt x="528" y="205"/>
                    </a:lnTo>
                    <a:lnTo>
                      <a:pt x="532" y="213"/>
                    </a:lnTo>
                    <a:lnTo>
                      <a:pt x="532" y="213"/>
                    </a:lnTo>
                    <a:lnTo>
                      <a:pt x="541" y="223"/>
                    </a:lnTo>
                    <a:lnTo>
                      <a:pt x="552" y="230"/>
                    </a:lnTo>
                    <a:lnTo>
                      <a:pt x="565" y="232"/>
                    </a:lnTo>
                    <a:lnTo>
                      <a:pt x="565" y="232"/>
                    </a:lnTo>
                    <a:lnTo>
                      <a:pt x="575" y="230"/>
                    </a:lnTo>
                    <a:lnTo>
                      <a:pt x="584" y="226"/>
                    </a:lnTo>
                    <a:lnTo>
                      <a:pt x="592" y="221"/>
                    </a:lnTo>
                    <a:lnTo>
                      <a:pt x="598" y="213"/>
                    </a:lnTo>
                    <a:lnTo>
                      <a:pt x="602" y="204"/>
                    </a:lnTo>
                    <a:lnTo>
                      <a:pt x="603" y="193"/>
                    </a:lnTo>
                    <a:lnTo>
                      <a:pt x="603" y="193"/>
                    </a:lnTo>
                    <a:lnTo>
                      <a:pt x="601" y="182"/>
                    </a:lnTo>
                    <a:lnTo>
                      <a:pt x="597" y="172"/>
                    </a:lnTo>
                    <a:lnTo>
                      <a:pt x="590" y="164"/>
                    </a:lnTo>
                    <a:lnTo>
                      <a:pt x="581" y="158"/>
                    </a:lnTo>
                    <a:lnTo>
                      <a:pt x="571" y="155"/>
                    </a:lnTo>
                    <a:lnTo>
                      <a:pt x="571" y="155"/>
                    </a:lnTo>
                    <a:lnTo>
                      <a:pt x="566" y="154"/>
                    </a:lnTo>
                    <a:lnTo>
                      <a:pt x="566" y="149"/>
                    </a:lnTo>
                    <a:lnTo>
                      <a:pt x="566" y="149"/>
                    </a:lnTo>
                    <a:lnTo>
                      <a:pt x="565" y="139"/>
                    </a:lnTo>
                    <a:lnTo>
                      <a:pt x="561" y="129"/>
                    </a:lnTo>
                    <a:lnTo>
                      <a:pt x="556" y="121"/>
                    </a:lnTo>
                    <a:lnTo>
                      <a:pt x="549" y="115"/>
                    </a:lnTo>
                    <a:lnTo>
                      <a:pt x="541" y="109"/>
                    </a:lnTo>
                    <a:lnTo>
                      <a:pt x="532" y="106"/>
                    </a:lnTo>
                    <a:lnTo>
                      <a:pt x="522" y="104"/>
                    </a:lnTo>
                    <a:lnTo>
                      <a:pt x="522" y="104"/>
                    </a:lnTo>
                    <a:lnTo>
                      <a:pt x="507" y="105"/>
                    </a:lnTo>
                    <a:lnTo>
                      <a:pt x="513" y="97"/>
                    </a:lnTo>
                    <a:lnTo>
                      <a:pt x="513" y="97"/>
                    </a:lnTo>
                    <a:lnTo>
                      <a:pt x="517" y="88"/>
                    </a:lnTo>
                    <a:lnTo>
                      <a:pt x="520" y="80"/>
                    </a:lnTo>
                    <a:lnTo>
                      <a:pt x="520" y="70"/>
                    </a:lnTo>
                    <a:lnTo>
                      <a:pt x="520" y="70"/>
                    </a:lnTo>
                    <a:lnTo>
                      <a:pt x="520" y="60"/>
                    </a:lnTo>
                    <a:lnTo>
                      <a:pt x="517" y="51"/>
                    </a:lnTo>
                    <a:lnTo>
                      <a:pt x="513" y="42"/>
                    </a:lnTo>
                    <a:lnTo>
                      <a:pt x="507" y="36"/>
                    </a:lnTo>
                    <a:lnTo>
                      <a:pt x="500" y="29"/>
                    </a:lnTo>
                    <a:lnTo>
                      <a:pt x="491" y="25"/>
                    </a:lnTo>
                    <a:lnTo>
                      <a:pt x="482" y="22"/>
                    </a:lnTo>
                    <a:lnTo>
                      <a:pt x="472" y="21"/>
                    </a:lnTo>
                    <a:lnTo>
                      <a:pt x="472" y="21"/>
                    </a:lnTo>
                    <a:lnTo>
                      <a:pt x="461" y="22"/>
                    </a:lnTo>
                    <a:lnTo>
                      <a:pt x="451" y="25"/>
                    </a:lnTo>
                    <a:lnTo>
                      <a:pt x="443" y="31"/>
                    </a:lnTo>
                    <a:lnTo>
                      <a:pt x="435" y="39"/>
                    </a:lnTo>
                    <a:lnTo>
                      <a:pt x="429" y="48"/>
                    </a:lnTo>
                    <a:lnTo>
                      <a:pt x="429" y="48"/>
                    </a:lnTo>
                    <a:lnTo>
                      <a:pt x="426" y="54"/>
                    </a:lnTo>
                    <a:lnTo>
                      <a:pt x="421" y="49"/>
                    </a:lnTo>
                    <a:lnTo>
                      <a:pt x="421" y="49"/>
                    </a:lnTo>
                    <a:lnTo>
                      <a:pt x="412" y="42"/>
                    </a:lnTo>
                    <a:lnTo>
                      <a:pt x="402" y="37"/>
                    </a:lnTo>
                    <a:lnTo>
                      <a:pt x="392" y="33"/>
                    </a:lnTo>
                    <a:lnTo>
                      <a:pt x="381" y="30"/>
                    </a:lnTo>
                    <a:lnTo>
                      <a:pt x="369" y="29"/>
                    </a:lnTo>
                    <a:lnTo>
                      <a:pt x="369" y="29"/>
                    </a:lnTo>
                    <a:lnTo>
                      <a:pt x="363" y="30"/>
                    </a:lnTo>
                    <a:lnTo>
                      <a:pt x="356" y="31"/>
                    </a:lnTo>
                    <a:lnTo>
                      <a:pt x="349" y="32"/>
                    </a:lnTo>
                    <a:lnTo>
                      <a:pt x="349" y="32"/>
                    </a:lnTo>
                    <a:lnTo>
                      <a:pt x="346" y="33"/>
                    </a:lnTo>
                    <a:lnTo>
                      <a:pt x="344" y="30"/>
                    </a:lnTo>
                    <a:lnTo>
                      <a:pt x="344" y="30"/>
                    </a:lnTo>
                    <a:lnTo>
                      <a:pt x="336" y="21"/>
                    </a:lnTo>
                    <a:lnTo>
                      <a:pt x="328" y="14"/>
                    </a:lnTo>
                    <a:lnTo>
                      <a:pt x="319" y="8"/>
                    </a:lnTo>
                    <a:lnTo>
                      <a:pt x="309" y="4"/>
                    </a:lnTo>
                    <a:lnTo>
                      <a:pt x="298" y="1"/>
                    </a:lnTo>
                    <a:lnTo>
                      <a:pt x="287" y="0"/>
                    </a:lnTo>
                    <a:lnTo>
                      <a:pt x="287" y="0"/>
                    </a:lnTo>
                    <a:lnTo>
                      <a:pt x="277" y="1"/>
                    </a:lnTo>
                    <a:lnTo>
                      <a:pt x="267" y="3"/>
                    </a:lnTo>
                    <a:lnTo>
                      <a:pt x="257" y="7"/>
                    </a:lnTo>
                    <a:lnTo>
                      <a:pt x="249" y="12"/>
                    </a:lnTo>
                    <a:lnTo>
                      <a:pt x="241" y="18"/>
                    </a:lnTo>
                    <a:lnTo>
                      <a:pt x="234" y="25"/>
                    </a:lnTo>
                    <a:lnTo>
                      <a:pt x="228" y="33"/>
                    </a:lnTo>
                    <a:lnTo>
                      <a:pt x="223" y="42"/>
                    </a:lnTo>
                    <a:lnTo>
                      <a:pt x="220" y="52"/>
                    </a:lnTo>
                    <a:lnTo>
                      <a:pt x="220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" name="Freeform 178"/>
              <p:cNvSpPr>
                <a:spLocks/>
              </p:cNvSpPr>
              <p:nvPr/>
            </p:nvSpPr>
            <p:spPr bwMode="auto">
              <a:xfrm>
                <a:off x="645" y="4120"/>
                <a:ext cx="623" cy="283"/>
              </a:xfrm>
              <a:custGeom>
                <a:avLst/>
                <a:gdLst>
                  <a:gd name="T0" fmla="*/ 226 w 623"/>
                  <a:gd name="T1" fmla="*/ 47 h 283"/>
                  <a:gd name="T2" fmla="*/ 250 w 623"/>
                  <a:gd name="T3" fmla="*/ 16 h 283"/>
                  <a:gd name="T4" fmla="*/ 287 w 623"/>
                  <a:gd name="T5" fmla="*/ 1 h 283"/>
                  <a:gd name="T6" fmla="*/ 318 w 623"/>
                  <a:gd name="T7" fmla="*/ 4 h 283"/>
                  <a:gd name="T8" fmla="*/ 353 w 623"/>
                  <a:gd name="T9" fmla="*/ 24 h 283"/>
                  <a:gd name="T10" fmla="*/ 373 w 623"/>
                  <a:gd name="T11" fmla="*/ 30 h 283"/>
                  <a:gd name="T12" fmla="*/ 402 w 623"/>
                  <a:gd name="T13" fmla="*/ 33 h 283"/>
                  <a:gd name="T14" fmla="*/ 434 w 623"/>
                  <a:gd name="T15" fmla="*/ 49 h 283"/>
                  <a:gd name="T16" fmla="*/ 470 w 623"/>
                  <a:gd name="T17" fmla="*/ 23 h 283"/>
                  <a:gd name="T18" fmla="*/ 501 w 623"/>
                  <a:gd name="T19" fmla="*/ 24 h 283"/>
                  <a:gd name="T20" fmla="*/ 530 w 623"/>
                  <a:gd name="T21" fmla="*/ 45 h 283"/>
                  <a:gd name="T22" fmla="*/ 541 w 623"/>
                  <a:gd name="T23" fmla="*/ 81 h 283"/>
                  <a:gd name="T24" fmla="*/ 535 w 623"/>
                  <a:gd name="T25" fmla="*/ 105 h 283"/>
                  <a:gd name="T26" fmla="*/ 563 w 623"/>
                  <a:gd name="T27" fmla="*/ 115 h 283"/>
                  <a:gd name="T28" fmla="*/ 584 w 623"/>
                  <a:gd name="T29" fmla="*/ 147 h 283"/>
                  <a:gd name="T30" fmla="*/ 605 w 623"/>
                  <a:gd name="T31" fmla="*/ 166 h 283"/>
                  <a:gd name="T32" fmla="*/ 623 w 623"/>
                  <a:gd name="T33" fmla="*/ 204 h 283"/>
                  <a:gd name="T34" fmla="*/ 615 w 623"/>
                  <a:gd name="T35" fmla="*/ 232 h 283"/>
                  <a:gd name="T36" fmla="*/ 585 w 623"/>
                  <a:gd name="T37" fmla="*/ 252 h 283"/>
                  <a:gd name="T38" fmla="*/ 549 w 623"/>
                  <a:gd name="T39" fmla="*/ 245 h 283"/>
                  <a:gd name="T40" fmla="*/ 526 w 623"/>
                  <a:gd name="T41" fmla="*/ 252 h 283"/>
                  <a:gd name="T42" fmla="*/ 491 w 623"/>
                  <a:gd name="T43" fmla="*/ 269 h 283"/>
                  <a:gd name="T44" fmla="*/ 453 w 623"/>
                  <a:gd name="T45" fmla="*/ 265 h 283"/>
                  <a:gd name="T46" fmla="*/ 420 w 623"/>
                  <a:gd name="T47" fmla="*/ 268 h 283"/>
                  <a:gd name="T48" fmla="*/ 384 w 623"/>
                  <a:gd name="T49" fmla="*/ 263 h 283"/>
                  <a:gd name="T50" fmla="*/ 358 w 623"/>
                  <a:gd name="T51" fmla="*/ 272 h 283"/>
                  <a:gd name="T52" fmla="*/ 326 w 623"/>
                  <a:gd name="T53" fmla="*/ 283 h 283"/>
                  <a:gd name="T54" fmla="*/ 289 w 623"/>
                  <a:gd name="T55" fmla="*/ 269 h 283"/>
                  <a:gd name="T56" fmla="*/ 269 w 623"/>
                  <a:gd name="T57" fmla="*/ 237 h 283"/>
                  <a:gd name="T58" fmla="*/ 246 w 623"/>
                  <a:gd name="T59" fmla="*/ 241 h 283"/>
                  <a:gd name="T60" fmla="*/ 221 w 623"/>
                  <a:gd name="T61" fmla="*/ 236 h 283"/>
                  <a:gd name="T62" fmla="*/ 202 w 623"/>
                  <a:gd name="T63" fmla="*/ 261 h 283"/>
                  <a:gd name="T64" fmla="*/ 163 w 623"/>
                  <a:gd name="T65" fmla="*/ 274 h 283"/>
                  <a:gd name="T66" fmla="*/ 133 w 623"/>
                  <a:gd name="T67" fmla="*/ 266 h 283"/>
                  <a:gd name="T68" fmla="*/ 110 w 623"/>
                  <a:gd name="T69" fmla="*/ 244 h 283"/>
                  <a:gd name="T70" fmla="*/ 98 w 623"/>
                  <a:gd name="T71" fmla="*/ 242 h 283"/>
                  <a:gd name="T72" fmla="*/ 63 w 623"/>
                  <a:gd name="T73" fmla="*/ 271 h 283"/>
                  <a:gd name="T74" fmla="*/ 31 w 623"/>
                  <a:gd name="T75" fmla="*/ 268 h 283"/>
                  <a:gd name="T76" fmla="*/ 3 w 623"/>
                  <a:gd name="T77" fmla="*/ 240 h 283"/>
                  <a:gd name="T78" fmla="*/ 0 w 623"/>
                  <a:gd name="T79" fmla="*/ 213 h 283"/>
                  <a:gd name="T80" fmla="*/ 1 w 623"/>
                  <a:gd name="T81" fmla="*/ 193 h 283"/>
                  <a:gd name="T82" fmla="*/ 0 w 623"/>
                  <a:gd name="T83" fmla="*/ 169 h 283"/>
                  <a:gd name="T84" fmla="*/ 21 w 623"/>
                  <a:gd name="T85" fmla="*/ 138 h 283"/>
                  <a:gd name="T86" fmla="*/ 48 w 623"/>
                  <a:gd name="T87" fmla="*/ 130 h 283"/>
                  <a:gd name="T88" fmla="*/ 49 w 623"/>
                  <a:gd name="T89" fmla="*/ 130 h 283"/>
                  <a:gd name="T90" fmla="*/ 71 w 623"/>
                  <a:gd name="T91" fmla="*/ 96 h 283"/>
                  <a:gd name="T92" fmla="*/ 90 w 623"/>
                  <a:gd name="T93" fmla="*/ 87 h 283"/>
                  <a:gd name="T94" fmla="*/ 91 w 623"/>
                  <a:gd name="T95" fmla="*/ 75 h 283"/>
                  <a:gd name="T96" fmla="*/ 110 w 623"/>
                  <a:gd name="T97" fmla="*/ 43 h 283"/>
                  <a:gd name="T98" fmla="*/ 145 w 623"/>
                  <a:gd name="T99" fmla="*/ 30 h 283"/>
                  <a:gd name="T100" fmla="*/ 178 w 623"/>
                  <a:gd name="T101" fmla="*/ 41 h 283"/>
                  <a:gd name="T102" fmla="*/ 200 w 623"/>
                  <a:gd name="T103" fmla="*/ 57 h 283"/>
                  <a:gd name="T104" fmla="*/ 216 w 623"/>
                  <a:gd name="T105" fmla="*/ 55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23" h="283">
                    <a:moveTo>
                      <a:pt x="221" y="57"/>
                    </a:moveTo>
                    <a:lnTo>
                      <a:pt x="221" y="57"/>
                    </a:lnTo>
                    <a:lnTo>
                      <a:pt x="221" y="57"/>
                    </a:lnTo>
                    <a:lnTo>
                      <a:pt x="226" y="47"/>
                    </a:lnTo>
                    <a:lnTo>
                      <a:pt x="230" y="38"/>
                    </a:lnTo>
                    <a:lnTo>
                      <a:pt x="236" y="30"/>
                    </a:lnTo>
                    <a:lnTo>
                      <a:pt x="243" y="22"/>
                    </a:lnTo>
                    <a:lnTo>
                      <a:pt x="250" y="16"/>
                    </a:lnTo>
                    <a:lnTo>
                      <a:pt x="259" y="11"/>
                    </a:lnTo>
                    <a:lnTo>
                      <a:pt x="267" y="6"/>
                    </a:lnTo>
                    <a:lnTo>
                      <a:pt x="277" y="3"/>
                    </a:lnTo>
                    <a:lnTo>
                      <a:pt x="287" y="1"/>
                    </a:lnTo>
                    <a:lnTo>
                      <a:pt x="297" y="0"/>
                    </a:lnTo>
                    <a:lnTo>
                      <a:pt x="297" y="0"/>
                    </a:lnTo>
                    <a:lnTo>
                      <a:pt x="308" y="1"/>
                    </a:lnTo>
                    <a:lnTo>
                      <a:pt x="318" y="4"/>
                    </a:lnTo>
                    <a:lnTo>
                      <a:pt x="327" y="7"/>
                    </a:lnTo>
                    <a:lnTo>
                      <a:pt x="336" y="12"/>
                    </a:lnTo>
                    <a:lnTo>
                      <a:pt x="345" y="17"/>
                    </a:lnTo>
                    <a:lnTo>
                      <a:pt x="353" y="24"/>
                    </a:lnTo>
                    <a:lnTo>
                      <a:pt x="359" y="32"/>
                    </a:lnTo>
                    <a:lnTo>
                      <a:pt x="359" y="32"/>
                    </a:lnTo>
                    <a:lnTo>
                      <a:pt x="366" y="31"/>
                    </a:lnTo>
                    <a:lnTo>
                      <a:pt x="373" y="30"/>
                    </a:lnTo>
                    <a:lnTo>
                      <a:pt x="379" y="30"/>
                    </a:lnTo>
                    <a:lnTo>
                      <a:pt x="379" y="30"/>
                    </a:lnTo>
                    <a:lnTo>
                      <a:pt x="391" y="31"/>
                    </a:lnTo>
                    <a:lnTo>
                      <a:pt x="402" y="33"/>
                    </a:lnTo>
                    <a:lnTo>
                      <a:pt x="413" y="37"/>
                    </a:lnTo>
                    <a:lnTo>
                      <a:pt x="424" y="42"/>
                    </a:lnTo>
                    <a:lnTo>
                      <a:pt x="434" y="49"/>
                    </a:lnTo>
                    <a:lnTo>
                      <a:pt x="434" y="49"/>
                    </a:lnTo>
                    <a:lnTo>
                      <a:pt x="441" y="40"/>
                    </a:lnTo>
                    <a:lnTo>
                      <a:pt x="449" y="32"/>
                    </a:lnTo>
                    <a:lnTo>
                      <a:pt x="459" y="26"/>
                    </a:lnTo>
                    <a:lnTo>
                      <a:pt x="470" y="23"/>
                    </a:lnTo>
                    <a:lnTo>
                      <a:pt x="482" y="21"/>
                    </a:lnTo>
                    <a:lnTo>
                      <a:pt x="482" y="21"/>
                    </a:lnTo>
                    <a:lnTo>
                      <a:pt x="492" y="22"/>
                    </a:lnTo>
                    <a:lnTo>
                      <a:pt x="501" y="24"/>
                    </a:lnTo>
                    <a:lnTo>
                      <a:pt x="510" y="28"/>
                    </a:lnTo>
                    <a:lnTo>
                      <a:pt x="517" y="33"/>
                    </a:lnTo>
                    <a:lnTo>
                      <a:pt x="524" y="39"/>
                    </a:lnTo>
                    <a:lnTo>
                      <a:pt x="530" y="45"/>
                    </a:lnTo>
                    <a:lnTo>
                      <a:pt x="535" y="53"/>
                    </a:lnTo>
                    <a:lnTo>
                      <a:pt x="538" y="62"/>
                    </a:lnTo>
                    <a:lnTo>
                      <a:pt x="540" y="71"/>
                    </a:lnTo>
                    <a:lnTo>
                      <a:pt x="541" y="81"/>
                    </a:lnTo>
                    <a:lnTo>
                      <a:pt x="541" y="81"/>
                    </a:lnTo>
                    <a:lnTo>
                      <a:pt x="540" y="89"/>
                    </a:lnTo>
                    <a:lnTo>
                      <a:pt x="538" y="97"/>
                    </a:lnTo>
                    <a:lnTo>
                      <a:pt x="535" y="105"/>
                    </a:lnTo>
                    <a:lnTo>
                      <a:pt x="535" y="105"/>
                    </a:lnTo>
                    <a:lnTo>
                      <a:pt x="545" y="107"/>
                    </a:lnTo>
                    <a:lnTo>
                      <a:pt x="554" y="110"/>
                    </a:lnTo>
                    <a:lnTo>
                      <a:pt x="563" y="115"/>
                    </a:lnTo>
                    <a:lnTo>
                      <a:pt x="570" y="121"/>
                    </a:lnTo>
                    <a:lnTo>
                      <a:pt x="576" y="129"/>
                    </a:lnTo>
                    <a:lnTo>
                      <a:pt x="581" y="137"/>
                    </a:lnTo>
                    <a:lnTo>
                      <a:pt x="584" y="147"/>
                    </a:lnTo>
                    <a:lnTo>
                      <a:pt x="586" y="156"/>
                    </a:lnTo>
                    <a:lnTo>
                      <a:pt x="586" y="156"/>
                    </a:lnTo>
                    <a:lnTo>
                      <a:pt x="596" y="160"/>
                    </a:lnTo>
                    <a:lnTo>
                      <a:pt x="605" y="166"/>
                    </a:lnTo>
                    <a:lnTo>
                      <a:pt x="613" y="174"/>
                    </a:lnTo>
                    <a:lnTo>
                      <a:pt x="619" y="183"/>
                    </a:lnTo>
                    <a:lnTo>
                      <a:pt x="622" y="193"/>
                    </a:lnTo>
                    <a:lnTo>
                      <a:pt x="623" y="204"/>
                    </a:lnTo>
                    <a:lnTo>
                      <a:pt x="623" y="204"/>
                    </a:lnTo>
                    <a:lnTo>
                      <a:pt x="622" y="214"/>
                    </a:lnTo>
                    <a:lnTo>
                      <a:pt x="620" y="223"/>
                    </a:lnTo>
                    <a:lnTo>
                      <a:pt x="615" y="232"/>
                    </a:lnTo>
                    <a:lnTo>
                      <a:pt x="609" y="239"/>
                    </a:lnTo>
                    <a:lnTo>
                      <a:pt x="602" y="245"/>
                    </a:lnTo>
                    <a:lnTo>
                      <a:pt x="594" y="249"/>
                    </a:lnTo>
                    <a:lnTo>
                      <a:pt x="585" y="252"/>
                    </a:lnTo>
                    <a:lnTo>
                      <a:pt x="575" y="253"/>
                    </a:lnTo>
                    <a:lnTo>
                      <a:pt x="575" y="253"/>
                    </a:lnTo>
                    <a:lnTo>
                      <a:pt x="561" y="251"/>
                    </a:lnTo>
                    <a:lnTo>
                      <a:pt x="549" y="245"/>
                    </a:lnTo>
                    <a:lnTo>
                      <a:pt x="539" y="236"/>
                    </a:lnTo>
                    <a:lnTo>
                      <a:pt x="539" y="236"/>
                    </a:lnTo>
                    <a:lnTo>
                      <a:pt x="533" y="245"/>
                    </a:lnTo>
                    <a:lnTo>
                      <a:pt x="526" y="252"/>
                    </a:lnTo>
                    <a:lnTo>
                      <a:pt x="518" y="258"/>
                    </a:lnTo>
                    <a:lnTo>
                      <a:pt x="510" y="263"/>
                    </a:lnTo>
                    <a:lnTo>
                      <a:pt x="500" y="267"/>
                    </a:lnTo>
                    <a:lnTo>
                      <a:pt x="491" y="269"/>
                    </a:lnTo>
                    <a:lnTo>
                      <a:pt x="480" y="270"/>
                    </a:lnTo>
                    <a:lnTo>
                      <a:pt x="480" y="270"/>
                    </a:lnTo>
                    <a:lnTo>
                      <a:pt x="467" y="269"/>
                    </a:lnTo>
                    <a:lnTo>
                      <a:pt x="453" y="265"/>
                    </a:lnTo>
                    <a:lnTo>
                      <a:pt x="441" y="257"/>
                    </a:lnTo>
                    <a:lnTo>
                      <a:pt x="441" y="257"/>
                    </a:lnTo>
                    <a:lnTo>
                      <a:pt x="431" y="265"/>
                    </a:lnTo>
                    <a:lnTo>
                      <a:pt x="420" y="268"/>
                    </a:lnTo>
                    <a:lnTo>
                      <a:pt x="408" y="270"/>
                    </a:lnTo>
                    <a:lnTo>
                      <a:pt x="408" y="270"/>
                    </a:lnTo>
                    <a:lnTo>
                      <a:pt x="396" y="268"/>
                    </a:lnTo>
                    <a:lnTo>
                      <a:pt x="384" y="263"/>
                    </a:lnTo>
                    <a:lnTo>
                      <a:pt x="374" y="256"/>
                    </a:lnTo>
                    <a:lnTo>
                      <a:pt x="374" y="256"/>
                    </a:lnTo>
                    <a:lnTo>
                      <a:pt x="367" y="265"/>
                    </a:lnTo>
                    <a:lnTo>
                      <a:pt x="358" y="272"/>
                    </a:lnTo>
                    <a:lnTo>
                      <a:pt x="348" y="278"/>
                    </a:lnTo>
                    <a:lnTo>
                      <a:pt x="338" y="281"/>
                    </a:lnTo>
                    <a:lnTo>
                      <a:pt x="326" y="283"/>
                    </a:lnTo>
                    <a:lnTo>
                      <a:pt x="326" y="283"/>
                    </a:lnTo>
                    <a:lnTo>
                      <a:pt x="316" y="281"/>
                    </a:lnTo>
                    <a:lnTo>
                      <a:pt x="306" y="279"/>
                    </a:lnTo>
                    <a:lnTo>
                      <a:pt x="297" y="275"/>
                    </a:lnTo>
                    <a:lnTo>
                      <a:pt x="289" y="269"/>
                    </a:lnTo>
                    <a:lnTo>
                      <a:pt x="283" y="263"/>
                    </a:lnTo>
                    <a:lnTo>
                      <a:pt x="277" y="255"/>
                    </a:lnTo>
                    <a:lnTo>
                      <a:pt x="272" y="246"/>
                    </a:lnTo>
                    <a:lnTo>
                      <a:pt x="269" y="237"/>
                    </a:lnTo>
                    <a:lnTo>
                      <a:pt x="269" y="237"/>
                    </a:lnTo>
                    <a:lnTo>
                      <a:pt x="261" y="239"/>
                    </a:lnTo>
                    <a:lnTo>
                      <a:pt x="253" y="240"/>
                    </a:lnTo>
                    <a:lnTo>
                      <a:pt x="246" y="241"/>
                    </a:lnTo>
                    <a:lnTo>
                      <a:pt x="246" y="241"/>
                    </a:lnTo>
                    <a:lnTo>
                      <a:pt x="237" y="240"/>
                    </a:lnTo>
                    <a:lnTo>
                      <a:pt x="229" y="239"/>
                    </a:lnTo>
                    <a:lnTo>
                      <a:pt x="221" y="236"/>
                    </a:lnTo>
                    <a:lnTo>
                      <a:pt x="221" y="236"/>
                    </a:lnTo>
                    <a:lnTo>
                      <a:pt x="216" y="246"/>
                    </a:lnTo>
                    <a:lnTo>
                      <a:pt x="210" y="254"/>
                    </a:lnTo>
                    <a:lnTo>
                      <a:pt x="202" y="261"/>
                    </a:lnTo>
                    <a:lnTo>
                      <a:pt x="194" y="267"/>
                    </a:lnTo>
                    <a:lnTo>
                      <a:pt x="184" y="271"/>
                    </a:lnTo>
                    <a:lnTo>
                      <a:pt x="174" y="274"/>
                    </a:lnTo>
                    <a:lnTo>
                      <a:pt x="163" y="274"/>
                    </a:lnTo>
                    <a:lnTo>
                      <a:pt x="163" y="274"/>
                    </a:lnTo>
                    <a:lnTo>
                      <a:pt x="152" y="273"/>
                    </a:lnTo>
                    <a:lnTo>
                      <a:pt x="142" y="271"/>
                    </a:lnTo>
                    <a:lnTo>
                      <a:pt x="133" y="266"/>
                    </a:lnTo>
                    <a:lnTo>
                      <a:pt x="124" y="261"/>
                    </a:lnTo>
                    <a:lnTo>
                      <a:pt x="116" y="253"/>
                    </a:lnTo>
                    <a:lnTo>
                      <a:pt x="110" y="244"/>
                    </a:lnTo>
                    <a:lnTo>
                      <a:pt x="110" y="244"/>
                    </a:lnTo>
                    <a:lnTo>
                      <a:pt x="105" y="244"/>
                    </a:lnTo>
                    <a:lnTo>
                      <a:pt x="101" y="243"/>
                    </a:lnTo>
                    <a:lnTo>
                      <a:pt x="98" y="242"/>
                    </a:lnTo>
                    <a:lnTo>
                      <a:pt x="98" y="242"/>
                    </a:lnTo>
                    <a:lnTo>
                      <a:pt x="91" y="252"/>
                    </a:lnTo>
                    <a:lnTo>
                      <a:pt x="83" y="261"/>
                    </a:lnTo>
                    <a:lnTo>
                      <a:pt x="74" y="267"/>
                    </a:lnTo>
                    <a:lnTo>
                      <a:pt x="63" y="271"/>
                    </a:lnTo>
                    <a:lnTo>
                      <a:pt x="51" y="272"/>
                    </a:lnTo>
                    <a:lnTo>
                      <a:pt x="51" y="272"/>
                    </a:lnTo>
                    <a:lnTo>
                      <a:pt x="41" y="271"/>
                    </a:lnTo>
                    <a:lnTo>
                      <a:pt x="31" y="268"/>
                    </a:lnTo>
                    <a:lnTo>
                      <a:pt x="22" y="263"/>
                    </a:lnTo>
                    <a:lnTo>
                      <a:pt x="14" y="257"/>
                    </a:lnTo>
                    <a:lnTo>
                      <a:pt x="8" y="249"/>
                    </a:lnTo>
                    <a:lnTo>
                      <a:pt x="3" y="240"/>
                    </a:lnTo>
                    <a:lnTo>
                      <a:pt x="0" y="231"/>
                    </a:lnTo>
                    <a:lnTo>
                      <a:pt x="0" y="220"/>
                    </a:lnTo>
                    <a:lnTo>
                      <a:pt x="0" y="220"/>
                    </a:lnTo>
                    <a:lnTo>
                      <a:pt x="0" y="213"/>
                    </a:lnTo>
                    <a:lnTo>
                      <a:pt x="1" y="206"/>
                    </a:lnTo>
                    <a:lnTo>
                      <a:pt x="4" y="199"/>
                    </a:lnTo>
                    <a:lnTo>
                      <a:pt x="4" y="199"/>
                    </a:lnTo>
                    <a:lnTo>
                      <a:pt x="1" y="193"/>
                    </a:lnTo>
                    <a:lnTo>
                      <a:pt x="0" y="186"/>
                    </a:lnTo>
                    <a:lnTo>
                      <a:pt x="0" y="179"/>
                    </a:lnTo>
                    <a:lnTo>
                      <a:pt x="0" y="179"/>
                    </a:lnTo>
                    <a:lnTo>
                      <a:pt x="0" y="169"/>
                    </a:lnTo>
                    <a:lnTo>
                      <a:pt x="3" y="160"/>
                    </a:lnTo>
                    <a:lnTo>
                      <a:pt x="8" y="152"/>
                    </a:lnTo>
                    <a:lnTo>
                      <a:pt x="13" y="144"/>
                    </a:lnTo>
                    <a:lnTo>
                      <a:pt x="21" y="138"/>
                    </a:lnTo>
                    <a:lnTo>
                      <a:pt x="29" y="134"/>
                    </a:lnTo>
                    <a:lnTo>
                      <a:pt x="38" y="131"/>
                    </a:lnTo>
                    <a:lnTo>
                      <a:pt x="48" y="130"/>
                    </a:lnTo>
                    <a:lnTo>
                      <a:pt x="48" y="130"/>
                    </a:lnTo>
                    <a:lnTo>
                      <a:pt x="48" y="130"/>
                    </a:lnTo>
                    <a:lnTo>
                      <a:pt x="49" y="130"/>
                    </a:lnTo>
                    <a:lnTo>
                      <a:pt x="49" y="130"/>
                    </a:lnTo>
                    <a:lnTo>
                      <a:pt x="49" y="130"/>
                    </a:lnTo>
                    <a:lnTo>
                      <a:pt x="52" y="120"/>
                    </a:lnTo>
                    <a:lnTo>
                      <a:pt x="57" y="111"/>
                    </a:lnTo>
                    <a:lnTo>
                      <a:pt x="64" y="103"/>
                    </a:lnTo>
                    <a:lnTo>
                      <a:pt x="71" y="96"/>
                    </a:lnTo>
                    <a:lnTo>
                      <a:pt x="80" y="92"/>
                    </a:lnTo>
                    <a:lnTo>
                      <a:pt x="90" y="89"/>
                    </a:lnTo>
                    <a:lnTo>
                      <a:pt x="90" y="89"/>
                    </a:lnTo>
                    <a:lnTo>
                      <a:pt x="90" y="87"/>
                    </a:lnTo>
                    <a:lnTo>
                      <a:pt x="90" y="86"/>
                    </a:lnTo>
                    <a:lnTo>
                      <a:pt x="90" y="85"/>
                    </a:lnTo>
                    <a:lnTo>
                      <a:pt x="90" y="85"/>
                    </a:lnTo>
                    <a:lnTo>
                      <a:pt x="91" y="75"/>
                    </a:lnTo>
                    <a:lnTo>
                      <a:pt x="93" y="66"/>
                    </a:lnTo>
                    <a:lnTo>
                      <a:pt x="98" y="57"/>
                    </a:lnTo>
                    <a:lnTo>
                      <a:pt x="103" y="50"/>
                    </a:lnTo>
                    <a:lnTo>
                      <a:pt x="110" y="43"/>
                    </a:lnTo>
                    <a:lnTo>
                      <a:pt x="117" y="38"/>
                    </a:lnTo>
                    <a:lnTo>
                      <a:pt x="126" y="33"/>
                    </a:lnTo>
                    <a:lnTo>
                      <a:pt x="135" y="31"/>
                    </a:lnTo>
                    <a:lnTo>
                      <a:pt x="145" y="30"/>
                    </a:lnTo>
                    <a:lnTo>
                      <a:pt x="145" y="30"/>
                    </a:lnTo>
                    <a:lnTo>
                      <a:pt x="157" y="31"/>
                    </a:lnTo>
                    <a:lnTo>
                      <a:pt x="168" y="35"/>
                    </a:lnTo>
                    <a:lnTo>
                      <a:pt x="178" y="41"/>
                    </a:lnTo>
                    <a:lnTo>
                      <a:pt x="186" y="50"/>
                    </a:lnTo>
                    <a:lnTo>
                      <a:pt x="193" y="60"/>
                    </a:lnTo>
                    <a:lnTo>
                      <a:pt x="193" y="60"/>
                    </a:lnTo>
                    <a:lnTo>
                      <a:pt x="200" y="57"/>
                    </a:lnTo>
                    <a:lnTo>
                      <a:pt x="206" y="56"/>
                    </a:lnTo>
                    <a:lnTo>
                      <a:pt x="213" y="55"/>
                    </a:lnTo>
                    <a:lnTo>
                      <a:pt x="213" y="55"/>
                    </a:lnTo>
                    <a:lnTo>
                      <a:pt x="216" y="55"/>
                    </a:lnTo>
                    <a:lnTo>
                      <a:pt x="219" y="56"/>
                    </a:lnTo>
                    <a:lnTo>
                      <a:pt x="221" y="57"/>
                    </a:lnTo>
                    <a:lnTo>
                      <a:pt x="221" y="5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Freeform 179"/>
              <p:cNvSpPr>
                <a:spLocks/>
              </p:cNvSpPr>
              <p:nvPr/>
            </p:nvSpPr>
            <p:spPr bwMode="auto">
              <a:xfrm>
                <a:off x="812" y="4309"/>
                <a:ext cx="241" cy="393"/>
              </a:xfrm>
              <a:custGeom>
                <a:avLst/>
                <a:gdLst>
                  <a:gd name="T0" fmla="*/ 173 w 241"/>
                  <a:gd name="T1" fmla="*/ 7 h 393"/>
                  <a:gd name="T2" fmla="*/ 173 w 241"/>
                  <a:gd name="T3" fmla="*/ 7 h 393"/>
                  <a:gd name="T4" fmla="*/ 241 w 241"/>
                  <a:gd name="T5" fmla="*/ 0 h 393"/>
                  <a:gd name="T6" fmla="*/ 155 w 241"/>
                  <a:gd name="T7" fmla="*/ 266 h 393"/>
                  <a:gd name="T8" fmla="*/ 112 w 241"/>
                  <a:gd name="T9" fmla="*/ 203 h 393"/>
                  <a:gd name="T10" fmla="*/ 102 w 241"/>
                  <a:gd name="T11" fmla="*/ 325 h 393"/>
                  <a:gd name="T12" fmla="*/ 61 w 241"/>
                  <a:gd name="T13" fmla="*/ 290 h 393"/>
                  <a:gd name="T14" fmla="*/ 0 w 241"/>
                  <a:gd name="T15" fmla="*/ 393 h 393"/>
                  <a:gd name="T16" fmla="*/ 37 w 241"/>
                  <a:gd name="T17" fmla="*/ 182 h 393"/>
                  <a:gd name="T18" fmla="*/ 72 w 241"/>
                  <a:gd name="T19" fmla="*/ 238 h 393"/>
                  <a:gd name="T20" fmla="*/ 97 w 241"/>
                  <a:gd name="T21" fmla="*/ 119 h 393"/>
                  <a:gd name="T22" fmla="*/ 138 w 241"/>
                  <a:gd name="T23" fmla="*/ 168 h 393"/>
                  <a:gd name="T24" fmla="*/ 173 w 241"/>
                  <a:gd name="T25" fmla="*/ 7 h 393"/>
                  <a:gd name="T26" fmla="*/ 173 w 241"/>
                  <a:gd name="T27" fmla="*/ 7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41" h="393">
                    <a:moveTo>
                      <a:pt x="173" y="7"/>
                    </a:moveTo>
                    <a:lnTo>
                      <a:pt x="173" y="7"/>
                    </a:lnTo>
                    <a:lnTo>
                      <a:pt x="241" y="0"/>
                    </a:lnTo>
                    <a:lnTo>
                      <a:pt x="155" y="266"/>
                    </a:lnTo>
                    <a:lnTo>
                      <a:pt x="112" y="203"/>
                    </a:lnTo>
                    <a:lnTo>
                      <a:pt x="102" y="325"/>
                    </a:lnTo>
                    <a:lnTo>
                      <a:pt x="61" y="290"/>
                    </a:lnTo>
                    <a:lnTo>
                      <a:pt x="0" y="393"/>
                    </a:lnTo>
                    <a:lnTo>
                      <a:pt x="37" y="182"/>
                    </a:lnTo>
                    <a:lnTo>
                      <a:pt x="72" y="238"/>
                    </a:lnTo>
                    <a:lnTo>
                      <a:pt x="97" y="119"/>
                    </a:lnTo>
                    <a:lnTo>
                      <a:pt x="138" y="168"/>
                    </a:lnTo>
                    <a:lnTo>
                      <a:pt x="173" y="7"/>
                    </a:lnTo>
                    <a:lnTo>
                      <a:pt x="173" y="7"/>
                    </a:lnTo>
                    <a:close/>
                  </a:path>
                </a:pathLst>
              </a:custGeom>
              <a:solidFill>
                <a:srgbClr val="FBB5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" name="Freeform 180"/>
              <p:cNvSpPr>
                <a:spLocks/>
              </p:cNvSpPr>
              <p:nvPr/>
            </p:nvSpPr>
            <p:spPr bwMode="auto">
              <a:xfrm>
                <a:off x="686" y="4727"/>
                <a:ext cx="205" cy="207"/>
              </a:xfrm>
              <a:custGeom>
                <a:avLst/>
                <a:gdLst>
                  <a:gd name="T0" fmla="*/ 205 w 205"/>
                  <a:gd name="T1" fmla="*/ 103 h 207"/>
                  <a:gd name="T2" fmla="*/ 205 w 205"/>
                  <a:gd name="T3" fmla="*/ 93 h 207"/>
                  <a:gd name="T4" fmla="*/ 201 w 205"/>
                  <a:gd name="T5" fmla="*/ 76 h 207"/>
                  <a:gd name="T6" fmla="*/ 195 w 205"/>
                  <a:gd name="T7" fmla="*/ 59 h 207"/>
                  <a:gd name="T8" fmla="*/ 186 w 205"/>
                  <a:gd name="T9" fmla="*/ 44 h 207"/>
                  <a:gd name="T10" fmla="*/ 175 w 205"/>
                  <a:gd name="T11" fmla="*/ 30 h 207"/>
                  <a:gd name="T12" fmla="*/ 161 w 205"/>
                  <a:gd name="T13" fmla="*/ 19 h 207"/>
                  <a:gd name="T14" fmla="*/ 146 w 205"/>
                  <a:gd name="T15" fmla="*/ 9 h 207"/>
                  <a:gd name="T16" fmla="*/ 130 w 205"/>
                  <a:gd name="T17" fmla="*/ 3 h 207"/>
                  <a:gd name="T18" fmla="*/ 111 w 205"/>
                  <a:gd name="T19" fmla="*/ 0 h 207"/>
                  <a:gd name="T20" fmla="*/ 103 w 205"/>
                  <a:gd name="T21" fmla="*/ 0 h 207"/>
                  <a:gd name="T22" fmla="*/ 84 w 205"/>
                  <a:gd name="T23" fmla="*/ 1 h 207"/>
                  <a:gd name="T24" fmla="*/ 67 w 205"/>
                  <a:gd name="T25" fmla="*/ 6 h 207"/>
                  <a:gd name="T26" fmla="*/ 51 w 205"/>
                  <a:gd name="T27" fmla="*/ 14 h 207"/>
                  <a:gd name="T28" fmla="*/ 36 w 205"/>
                  <a:gd name="T29" fmla="*/ 24 h 207"/>
                  <a:gd name="T30" fmla="*/ 24 w 205"/>
                  <a:gd name="T31" fmla="*/ 36 h 207"/>
                  <a:gd name="T32" fmla="*/ 14 w 205"/>
                  <a:gd name="T33" fmla="*/ 51 h 207"/>
                  <a:gd name="T34" fmla="*/ 6 w 205"/>
                  <a:gd name="T35" fmla="*/ 67 h 207"/>
                  <a:gd name="T36" fmla="*/ 2 w 205"/>
                  <a:gd name="T37" fmla="*/ 84 h 207"/>
                  <a:gd name="T38" fmla="*/ 0 w 205"/>
                  <a:gd name="T39" fmla="*/ 103 h 207"/>
                  <a:gd name="T40" fmla="*/ 1 w 205"/>
                  <a:gd name="T41" fmla="*/ 113 h 207"/>
                  <a:gd name="T42" fmla="*/ 4 w 205"/>
                  <a:gd name="T43" fmla="*/ 131 h 207"/>
                  <a:gd name="T44" fmla="*/ 10 w 205"/>
                  <a:gd name="T45" fmla="*/ 148 h 207"/>
                  <a:gd name="T46" fmla="*/ 19 w 205"/>
                  <a:gd name="T47" fmla="*/ 163 h 207"/>
                  <a:gd name="T48" fmla="*/ 30 w 205"/>
                  <a:gd name="T49" fmla="*/ 177 h 207"/>
                  <a:gd name="T50" fmla="*/ 43 w 205"/>
                  <a:gd name="T51" fmla="*/ 188 h 207"/>
                  <a:gd name="T52" fmla="*/ 59 w 205"/>
                  <a:gd name="T53" fmla="*/ 197 h 207"/>
                  <a:gd name="T54" fmla="*/ 75 w 205"/>
                  <a:gd name="T55" fmla="*/ 203 h 207"/>
                  <a:gd name="T56" fmla="*/ 93 w 205"/>
                  <a:gd name="T57" fmla="*/ 206 h 207"/>
                  <a:gd name="T58" fmla="*/ 103 w 205"/>
                  <a:gd name="T59" fmla="*/ 207 h 207"/>
                  <a:gd name="T60" fmla="*/ 121 w 205"/>
                  <a:gd name="T61" fmla="*/ 205 h 207"/>
                  <a:gd name="T62" fmla="*/ 138 w 205"/>
                  <a:gd name="T63" fmla="*/ 201 h 207"/>
                  <a:gd name="T64" fmla="*/ 154 w 205"/>
                  <a:gd name="T65" fmla="*/ 193 h 207"/>
                  <a:gd name="T66" fmla="*/ 168 w 205"/>
                  <a:gd name="T67" fmla="*/ 183 h 207"/>
                  <a:gd name="T68" fmla="*/ 180 w 205"/>
                  <a:gd name="T69" fmla="*/ 170 h 207"/>
                  <a:gd name="T70" fmla="*/ 191 w 205"/>
                  <a:gd name="T71" fmla="*/ 156 h 207"/>
                  <a:gd name="T72" fmla="*/ 198 w 205"/>
                  <a:gd name="T73" fmla="*/ 140 h 207"/>
                  <a:gd name="T74" fmla="*/ 203 w 205"/>
                  <a:gd name="T75" fmla="*/ 122 h 207"/>
                  <a:gd name="T76" fmla="*/ 205 w 205"/>
                  <a:gd name="T77" fmla="*/ 103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05" h="207">
                    <a:moveTo>
                      <a:pt x="205" y="103"/>
                    </a:moveTo>
                    <a:lnTo>
                      <a:pt x="205" y="103"/>
                    </a:lnTo>
                    <a:lnTo>
                      <a:pt x="205" y="103"/>
                    </a:lnTo>
                    <a:lnTo>
                      <a:pt x="205" y="93"/>
                    </a:lnTo>
                    <a:lnTo>
                      <a:pt x="203" y="84"/>
                    </a:lnTo>
                    <a:lnTo>
                      <a:pt x="201" y="76"/>
                    </a:lnTo>
                    <a:lnTo>
                      <a:pt x="198" y="67"/>
                    </a:lnTo>
                    <a:lnTo>
                      <a:pt x="195" y="59"/>
                    </a:lnTo>
                    <a:lnTo>
                      <a:pt x="191" y="51"/>
                    </a:lnTo>
                    <a:lnTo>
                      <a:pt x="186" y="44"/>
                    </a:lnTo>
                    <a:lnTo>
                      <a:pt x="180" y="36"/>
                    </a:lnTo>
                    <a:lnTo>
                      <a:pt x="175" y="30"/>
                    </a:lnTo>
                    <a:lnTo>
                      <a:pt x="168" y="24"/>
                    </a:lnTo>
                    <a:lnTo>
                      <a:pt x="161" y="19"/>
                    </a:lnTo>
                    <a:lnTo>
                      <a:pt x="154" y="14"/>
                    </a:lnTo>
                    <a:lnTo>
                      <a:pt x="146" y="9"/>
                    </a:lnTo>
                    <a:lnTo>
                      <a:pt x="138" y="6"/>
                    </a:lnTo>
                    <a:lnTo>
                      <a:pt x="130" y="3"/>
                    </a:lnTo>
                    <a:lnTo>
                      <a:pt x="121" y="1"/>
                    </a:lnTo>
                    <a:lnTo>
                      <a:pt x="111" y="0"/>
                    </a:lnTo>
                    <a:lnTo>
                      <a:pt x="103" y="0"/>
                    </a:lnTo>
                    <a:lnTo>
                      <a:pt x="103" y="0"/>
                    </a:lnTo>
                    <a:lnTo>
                      <a:pt x="93" y="0"/>
                    </a:lnTo>
                    <a:lnTo>
                      <a:pt x="84" y="1"/>
                    </a:lnTo>
                    <a:lnTo>
                      <a:pt x="75" y="3"/>
                    </a:lnTo>
                    <a:lnTo>
                      <a:pt x="67" y="6"/>
                    </a:lnTo>
                    <a:lnTo>
                      <a:pt x="59" y="9"/>
                    </a:lnTo>
                    <a:lnTo>
                      <a:pt x="51" y="14"/>
                    </a:lnTo>
                    <a:lnTo>
                      <a:pt x="43" y="19"/>
                    </a:lnTo>
                    <a:lnTo>
                      <a:pt x="36" y="24"/>
                    </a:lnTo>
                    <a:lnTo>
                      <a:pt x="30" y="30"/>
                    </a:lnTo>
                    <a:lnTo>
                      <a:pt x="24" y="36"/>
                    </a:lnTo>
                    <a:lnTo>
                      <a:pt x="19" y="44"/>
                    </a:lnTo>
                    <a:lnTo>
                      <a:pt x="14" y="51"/>
                    </a:lnTo>
                    <a:lnTo>
                      <a:pt x="10" y="59"/>
                    </a:lnTo>
                    <a:lnTo>
                      <a:pt x="6" y="67"/>
                    </a:lnTo>
                    <a:lnTo>
                      <a:pt x="4" y="76"/>
                    </a:lnTo>
                    <a:lnTo>
                      <a:pt x="2" y="84"/>
                    </a:lnTo>
                    <a:lnTo>
                      <a:pt x="1" y="93"/>
                    </a:lnTo>
                    <a:lnTo>
                      <a:pt x="0" y="103"/>
                    </a:lnTo>
                    <a:lnTo>
                      <a:pt x="0" y="103"/>
                    </a:lnTo>
                    <a:lnTo>
                      <a:pt x="1" y="113"/>
                    </a:lnTo>
                    <a:lnTo>
                      <a:pt x="2" y="122"/>
                    </a:lnTo>
                    <a:lnTo>
                      <a:pt x="4" y="131"/>
                    </a:lnTo>
                    <a:lnTo>
                      <a:pt x="6" y="140"/>
                    </a:lnTo>
                    <a:lnTo>
                      <a:pt x="10" y="148"/>
                    </a:lnTo>
                    <a:lnTo>
                      <a:pt x="14" y="156"/>
                    </a:lnTo>
                    <a:lnTo>
                      <a:pt x="19" y="163"/>
                    </a:lnTo>
                    <a:lnTo>
                      <a:pt x="24" y="170"/>
                    </a:lnTo>
                    <a:lnTo>
                      <a:pt x="30" y="177"/>
                    </a:lnTo>
                    <a:lnTo>
                      <a:pt x="36" y="183"/>
                    </a:lnTo>
                    <a:lnTo>
                      <a:pt x="43" y="188"/>
                    </a:lnTo>
                    <a:lnTo>
                      <a:pt x="51" y="193"/>
                    </a:lnTo>
                    <a:lnTo>
                      <a:pt x="59" y="197"/>
                    </a:lnTo>
                    <a:lnTo>
                      <a:pt x="67" y="201"/>
                    </a:lnTo>
                    <a:lnTo>
                      <a:pt x="75" y="203"/>
                    </a:lnTo>
                    <a:lnTo>
                      <a:pt x="84" y="205"/>
                    </a:lnTo>
                    <a:lnTo>
                      <a:pt x="93" y="206"/>
                    </a:lnTo>
                    <a:lnTo>
                      <a:pt x="103" y="207"/>
                    </a:lnTo>
                    <a:lnTo>
                      <a:pt x="103" y="207"/>
                    </a:lnTo>
                    <a:lnTo>
                      <a:pt x="111" y="206"/>
                    </a:lnTo>
                    <a:lnTo>
                      <a:pt x="121" y="205"/>
                    </a:lnTo>
                    <a:lnTo>
                      <a:pt x="130" y="203"/>
                    </a:lnTo>
                    <a:lnTo>
                      <a:pt x="138" y="201"/>
                    </a:lnTo>
                    <a:lnTo>
                      <a:pt x="146" y="197"/>
                    </a:lnTo>
                    <a:lnTo>
                      <a:pt x="154" y="193"/>
                    </a:lnTo>
                    <a:lnTo>
                      <a:pt x="161" y="188"/>
                    </a:lnTo>
                    <a:lnTo>
                      <a:pt x="168" y="183"/>
                    </a:lnTo>
                    <a:lnTo>
                      <a:pt x="175" y="177"/>
                    </a:lnTo>
                    <a:lnTo>
                      <a:pt x="180" y="170"/>
                    </a:lnTo>
                    <a:lnTo>
                      <a:pt x="186" y="163"/>
                    </a:lnTo>
                    <a:lnTo>
                      <a:pt x="191" y="156"/>
                    </a:lnTo>
                    <a:lnTo>
                      <a:pt x="195" y="148"/>
                    </a:lnTo>
                    <a:lnTo>
                      <a:pt x="198" y="140"/>
                    </a:lnTo>
                    <a:lnTo>
                      <a:pt x="201" y="131"/>
                    </a:lnTo>
                    <a:lnTo>
                      <a:pt x="203" y="122"/>
                    </a:lnTo>
                    <a:lnTo>
                      <a:pt x="205" y="113"/>
                    </a:lnTo>
                    <a:lnTo>
                      <a:pt x="205" y="103"/>
                    </a:lnTo>
                    <a:lnTo>
                      <a:pt x="205" y="1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Freeform 181"/>
              <p:cNvSpPr>
                <a:spLocks/>
              </p:cNvSpPr>
              <p:nvPr/>
            </p:nvSpPr>
            <p:spPr bwMode="auto">
              <a:xfrm>
                <a:off x="882" y="4720"/>
                <a:ext cx="350" cy="468"/>
              </a:xfrm>
              <a:custGeom>
                <a:avLst/>
                <a:gdLst>
                  <a:gd name="T0" fmla="*/ 11 w 350"/>
                  <a:gd name="T1" fmla="*/ 47 h 468"/>
                  <a:gd name="T2" fmla="*/ 53 w 350"/>
                  <a:gd name="T3" fmla="*/ 34 h 468"/>
                  <a:gd name="T4" fmla="*/ 92 w 350"/>
                  <a:gd name="T5" fmla="*/ 27 h 468"/>
                  <a:gd name="T6" fmla="*/ 126 w 350"/>
                  <a:gd name="T7" fmla="*/ 25 h 468"/>
                  <a:gd name="T8" fmla="*/ 157 w 350"/>
                  <a:gd name="T9" fmla="*/ 27 h 468"/>
                  <a:gd name="T10" fmla="*/ 185 w 350"/>
                  <a:gd name="T11" fmla="*/ 33 h 468"/>
                  <a:gd name="T12" fmla="*/ 210 w 350"/>
                  <a:gd name="T13" fmla="*/ 43 h 468"/>
                  <a:gd name="T14" fmla="*/ 232 w 350"/>
                  <a:gd name="T15" fmla="*/ 56 h 468"/>
                  <a:gd name="T16" fmla="*/ 251 w 350"/>
                  <a:gd name="T17" fmla="*/ 72 h 468"/>
                  <a:gd name="T18" fmla="*/ 267 w 350"/>
                  <a:gd name="T19" fmla="*/ 91 h 468"/>
                  <a:gd name="T20" fmla="*/ 281 w 350"/>
                  <a:gd name="T21" fmla="*/ 112 h 468"/>
                  <a:gd name="T22" fmla="*/ 293 w 350"/>
                  <a:gd name="T23" fmla="*/ 136 h 468"/>
                  <a:gd name="T24" fmla="*/ 302 w 350"/>
                  <a:gd name="T25" fmla="*/ 160 h 468"/>
                  <a:gd name="T26" fmla="*/ 310 w 350"/>
                  <a:gd name="T27" fmla="*/ 186 h 468"/>
                  <a:gd name="T28" fmla="*/ 315 w 350"/>
                  <a:gd name="T29" fmla="*/ 212 h 468"/>
                  <a:gd name="T30" fmla="*/ 320 w 350"/>
                  <a:gd name="T31" fmla="*/ 239 h 468"/>
                  <a:gd name="T32" fmla="*/ 323 w 350"/>
                  <a:gd name="T33" fmla="*/ 267 h 468"/>
                  <a:gd name="T34" fmla="*/ 324 w 350"/>
                  <a:gd name="T35" fmla="*/ 293 h 468"/>
                  <a:gd name="T36" fmla="*/ 325 w 350"/>
                  <a:gd name="T37" fmla="*/ 319 h 468"/>
                  <a:gd name="T38" fmla="*/ 325 w 350"/>
                  <a:gd name="T39" fmla="*/ 344 h 468"/>
                  <a:gd name="T40" fmla="*/ 324 w 350"/>
                  <a:gd name="T41" fmla="*/ 368 h 468"/>
                  <a:gd name="T42" fmla="*/ 323 w 350"/>
                  <a:gd name="T43" fmla="*/ 391 h 468"/>
                  <a:gd name="T44" fmla="*/ 321 w 350"/>
                  <a:gd name="T45" fmla="*/ 411 h 468"/>
                  <a:gd name="T46" fmla="*/ 319 w 350"/>
                  <a:gd name="T47" fmla="*/ 428 h 468"/>
                  <a:gd name="T48" fmla="*/ 317 w 350"/>
                  <a:gd name="T49" fmla="*/ 443 h 468"/>
                  <a:gd name="T50" fmla="*/ 316 w 350"/>
                  <a:gd name="T51" fmla="*/ 455 h 468"/>
                  <a:gd name="T52" fmla="*/ 314 w 350"/>
                  <a:gd name="T53" fmla="*/ 463 h 468"/>
                  <a:gd name="T54" fmla="*/ 314 w 350"/>
                  <a:gd name="T55" fmla="*/ 468 h 468"/>
                  <a:gd name="T56" fmla="*/ 317 w 350"/>
                  <a:gd name="T57" fmla="*/ 453 h 468"/>
                  <a:gd name="T58" fmla="*/ 329 w 350"/>
                  <a:gd name="T59" fmla="*/ 396 h 468"/>
                  <a:gd name="T60" fmla="*/ 339 w 350"/>
                  <a:gd name="T61" fmla="*/ 344 h 468"/>
                  <a:gd name="T62" fmla="*/ 345 w 350"/>
                  <a:gd name="T63" fmla="*/ 297 h 468"/>
                  <a:gd name="T64" fmla="*/ 349 w 350"/>
                  <a:gd name="T65" fmla="*/ 254 h 468"/>
                  <a:gd name="T66" fmla="*/ 350 w 350"/>
                  <a:gd name="T67" fmla="*/ 215 h 468"/>
                  <a:gd name="T68" fmla="*/ 348 w 350"/>
                  <a:gd name="T69" fmla="*/ 180 h 468"/>
                  <a:gd name="T70" fmla="*/ 344 w 350"/>
                  <a:gd name="T71" fmla="*/ 149 h 468"/>
                  <a:gd name="T72" fmla="*/ 338 w 350"/>
                  <a:gd name="T73" fmla="*/ 121 h 468"/>
                  <a:gd name="T74" fmla="*/ 330 w 350"/>
                  <a:gd name="T75" fmla="*/ 97 h 468"/>
                  <a:gd name="T76" fmla="*/ 320 w 350"/>
                  <a:gd name="T77" fmla="*/ 76 h 468"/>
                  <a:gd name="T78" fmla="*/ 309 w 350"/>
                  <a:gd name="T79" fmla="*/ 58 h 468"/>
                  <a:gd name="T80" fmla="*/ 296 w 350"/>
                  <a:gd name="T81" fmla="*/ 43 h 468"/>
                  <a:gd name="T82" fmla="*/ 281 w 350"/>
                  <a:gd name="T83" fmla="*/ 30 h 468"/>
                  <a:gd name="T84" fmla="*/ 267 w 350"/>
                  <a:gd name="T85" fmla="*/ 20 h 468"/>
                  <a:gd name="T86" fmla="*/ 251 w 350"/>
                  <a:gd name="T87" fmla="*/ 12 h 468"/>
                  <a:gd name="T88" fmla="*/ 233 w 350"/>
                  <a:gd name="T89" fmla="*/ 7 h 468"/>
                  <a:gd name="T90" fmla="*/ 216 w 350"/>
                  <a:gd name="T91" fmla="*/ 3 h 468"/>
                  <a:gd name="T92" fmla="*/ 198 w 350"/>
                  <a:gd name="T93" fmla="*/ 0 h 468"/>
                  <a:gd name="T94" fmla="*/ 180 w 350"/>
                  <a:gd name="T95" fmla="*/ 0 h 468"/>
                  <a:gd name="T96" fmla="*/ 162 w 350"/>
                  <a:gd name="T97" fmla="*/ 1 h 468"/>
                  <a:gd name="T98" fmla="*/ 144 w 350"/>
                  <a:gd name="T99" fmla="*/ 3 h 468"/>
                  <a:gd name="T100" fmla="*/ 126 w 350"/>
                  <a:gd name="T101" fmla="*/ 6 h 468"/>
                  <a:gd name="T102" fmla="*/ 109 w 350"/>
                  <a:gd name="T103" fmla="*/ 10 h 468"/>
                  <a:gd name="T104" fmla="*/ 93 w 350"/>
                  <a:gd name="T105" fmla="*/ 14 h 468"/>
                  <a:gd name="T106" fmla="*/ 76 w 350"/>
                  <a:gd name="T107" fmla="*/ 19 h 468"/>
                  <a:gd name="T108" fmla="*/ 62 w 350"/>
                  <a:gd name="T109" fmla="*/ 24 h 468"/>
                  <a:gd name="T110" fmla="*/ 48 w 350"/>
                  <a:gd name="T111" fmla="*/ 29 h 468"/>
                  <a:gd name="T112" fmla="*/ 36 w 350"/>
                  <a:gd name="T113" fmla="*/ 34 h 468"/>
                  <a:gd name="T114" fmla="*/ 25 w 350"/>
                  <a:gd name="T115" fmla="*/ 38 h 468"/>
                  <a:gd name="T116" fmla="*/ 16 w 350"/>
                  <a:gd name="T117" fmla="*/ 43 h 468"/>
                  <a:gd name="T118" fmla="*/ 9 w 350"/>
                  <a:gd name="T119" fmla="*/ 46 h 468"/>
                  <a:gd name="T120" fmla="*/ 4 w 350"/>
                  <a:gd name="T121" fmla="*/ 49 h 468"/>
                  <a:gd name="T122" fmla="*/ 1 w 350"/>
                  <a:gd name="T123" fmla="*/ 50 h 468"/>
                  <a:gd name="T124" fmla="*/ 0 w 350"/>
                  <a:gd name="T125" fmla="*/ 51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0" h="468">
                    <a:moveTo>
                      <a:pt x="0" y="51"/>
                    </a:moveTo>
                    <a:lnTo>
                      <a:pt x="0" y="51"/>
                    </a:lnTo>
                    <a:lnTo>
                      <a:pt x="0" y="51"/>
                    </a:lnTo>
                    <a:lnTo>
                      <a:pt x="11" y="47"/>
                    </a:lnTo>
                    <a:lnTo>
                      <a:pt x="22" y="43"/>
                    </a:lnTo>
                    <a:lnTo>
                      <a:pt x="33" y="40"/>
                    </a:lnTo>
                    <a:lnTo>
                      <a:pt x="43" y="37"/>
                    </a:lnTo>
                    <a:lnTo>
                      <a:pt x="53" y="34"/>
                    </a:lnTo>
                    <a:lnTo>
                      <a:pt x="63" y="32"/>
                    </a:lnTo>
                    <a:lnTo>
                      <a:pt x="73" y="30"/>
                    </a:lnTo>
                    <a:lnTo>
                      <a:pt x="83" y="28"/>
                    </a:lnTo>
                    <a:lnTo>
                      <a:pt x="92" y="27"/>
                    </a:lnTo>
                    <a:lnTo>
                      <a:pt x="101" y="26"/>
                    </a:lnTo>
                    <a:lnTo>
                      <a:pt x="109" y="25"/>
                    </a:lnTo>
                    <a:lnTo>
                      <a:pt x="118" y="25"/>
                    </a:lnTo>
                    <a:lnTo>
                      <a:pt x="126" y="25"/>
                    </a:lnTo>
                    <a:lnTo>
                      <a:pt x="134" y="25"/>
                    </a:lnTo>
                    <a:lnTo>
                      <a:pt x="142" y="25"/>
                    </a:lnTo>
                    <a:lnTo>
                      <a:pt x="150" y="26"/>
                    </a:lnTo>
                    <a:lnTo>
                      <a:pt x="157" y="27"/>
                    </a:lnTo>
                    <a:lnTo>
                      <a:pt x="165" y="28"/>
                    </a:lnTo>
                    <a:lnTo>
                      <a:pt x="172" y="29"/>
                    </a:lnTo>
                    <a:lnTo>
                      <a:pt x="179" y="31"/>
                    </a:lnTo>
                    <a:lnTo>
                      <a:pt x="185" y="33"/>
                    </a:lnTo>
                    <a:lnTo>
                      <a:pt x="192" y="35"/>
                    </a:lnTo>
                    <a:lnTo>
                      <a:pt x="198" y="37"/>
                    </a:lnTo>
                    <a:lnTo>
                      <a:pt x="204" y="40"/>
                    </a:lnTo>
                    <a:lnTo>
                      <a:pt x="210" y="43"/>
                    </a:lnTo>
                    <a:lnTo>
                      <a:pt x="216" y="46"/>
                    </a:lnTo>
                    <a:lnTo>
                      <a:pt x="221" y="49"/>
                    </a:lnTo>
                    <a:lnTo>
                      <a:pt x="226" y="52"/>
                    </a:lnTo>
                    <a:lnTo>
                      <a:pt x="232" y="56"/>
                    </a:lnTo>
                    <a:lnTo>
                      <a:pt x="237" y="60"/>
                    </a:lnTo>
                    <a:lnTo>
                      <a:pt x="242" y="64"/>
                    </a:lnTo>
                    <a:lnTo>
                      <a:pt x="246" y="68"/>
                    </a:lnTo>
                    <a:lnTo>
                      <a:pt x="251" y="72"/>
                    </a:lnTo>
                    <a:lnTo>
                      <a:pt x="255" y="77"/>
                    </a:lnTo>
                    <a:lnTo>
                      <a:pt x="259" y="81"/>
                    </a:lnTo>
                    <a:lnTo>
                      <a:pt x="263" y="86"/>
                    </a:lnTo>
                    <a:lnTo>
                      <a:pt x="267" y="91"/>
                    </a:lnTo>
                    <a:lnTo>
                      <a:pt x="271" y="96"/>
                    </a:lnTo>
                    <a:lnTo>
                      <a:pt x="274" y="102"/>
                    </a:lnTo>
                    <a:lnTo>
                      <a:pt x="278" y="107"/>
                    </a:lnTo>
                    <a:lnTo>
                      <a:pt x="281" y="112"/>
                    </a:lnTo>
                    <a:lnTo>
                      <a:pt x="284" y="118"/>
                    </a:lnTo>
                    <a:lnTo>
                      <a:pt x="287" y="123"/>
                    </a:lnTo>
                    <a:lnTo>
                      <a:pt x="290" y="129"/>
                    </a:lnTo>
                    <a:lnTo>
                      <a:pt x="293" y="136"/>
                    </a:lnTo>
                    <a:lnTo>
                      <a:pt x="295" y="141"/>
                    </a:lnTo>
                    <a:lnTo>
                      <a:pt x="298" y="148"/>
                    </a:lnTo>
                    <a:lnTo>
                      <a:pt x="300" y="154"/>
                    </a:lnTo>
                    <a:lnTo>
                      <a:pt x="302" y="160"/>
                    </a:lnTo>
                    <a:lnTo>
                      <a:pt x="304" y="166"/>
                    </a:lnTo>
                    <a:lnTo>
                      <a:pt x="306" y="173"/>
                    </a:lnTo>
                    <a:lnTo>
                      <a:pt x="308" y="179"/>
                    </a:lnTo>
                    <a:lnTo>
                      <a:pt x="310" y="186"/>
                    </a:lnTo>
                    <a:lnTo>
                      <a:pt x="311" y="192"/>
                    </a:lnTo>
                    <a:lnTo>
                      <a:pt x="313" y="199"/>
                    </a:lnTo>
                    <a:lnTo>
                      <a:pt x="314" y="206"/>
                    </a:lnTo>
                    <a:lnTo>
                      <a:pt x="315" y="212"/>
                    </a:lnTo>
                    <a:lnTo>
                      <a:pt x="317" y="219"/>
                    </a:lnTo>
                    <a:lnTo>
                      <a:pt x="318" y="226"/>
                    </a:lnTo>
                    <a:lnTo>
                      <a:pt x="319" y="233"/>
                    </a:lnTo>
                    <a:lnTo>
                      <a:pt x="320" y="239"/>
                    </a:lnTo>
                    <a:lnTo>
                      <a:pt x="321" y="246"/>
                    </a:lnTo>
                    <a:lnTo>
                      <a:pt x="322" y="253"/>
                    </a:lnTo>
                    <a:lnTo>
                      <a:pt x="322" y="260"/>
                    </a:lnTo>
                    <a:lnTo>
                      <a:pt x="323" y="267"/>
                    </a:lnTo>
                    <a:lnTo>
                      <a:pt x="323" y="273"/>
                    </a:lnTo>
                    <a:lnTo>
                      <a:pt x="324" y="280"/>
                    </a:lnTo>
                    <a:lnTo>
                      <a:pt x="324" y="287"/>
                    </a:lnTo>
                    <a:lnTo>
                      <a:pt x="324" y="293"/>
                    </a:lnTo>
                    <a:lnTo>
                      <a:pt x="325" y="300"/>
                    </a:lnTo>
                    <a:lnTo>
                      <a:pt x="325" y="306"/>
                    </a:lnTo>
                    <a:lnTo>
                      <a:pt x="325" y="313"/>
                    </a:lnTo>
                    <a:lnTo>
                      <a:pt x="325" y="319"/>
                    </a:lnTo>
                    <a:lnTo>
                      <a:pt x="325" y="326"/>
                    </a:lnTo>
                    <a:lnTo>
                      <a:pt x="325" y="332"/>
                    </a:lnTo>
                    <a:lnTo>
                      <a:pt x="325" y="338"/>
                    </a:lnTo>
                    <a:lnTo>
                      <a:pt x="325" y="344"/>
                    </a:lnTo>
                    <a:lnTo>
                      <a:pt x="325" y="351"/>
                    </a:lnTo>
                    <a:lnTo>
                      <a:pt x="325" y="357"/>
                    </a:lnTo>
                    <a:lnTo>
                      <a:pt x="324" y="363"/>
                    </a:lnTo>
                    <a:lnTo>
                      <a:pt x="324" y="368"/>
                    </a:lnTo>
                    <a:lnTo>
                      <a:pt x="324" y="374"/>
                    </a:lnTo>
                    <a:lnTo>
                      <a:pt x="323" y="380"/>
                    </a:lnTo>
                    <a:lnTo>
                      <a:pt x="323" y="385"/>
                    </a:lnTo>
                    <a:lnTo>
                      <a:pt x="323" y="391"/>
                    </a:lnTo>
                    <a:lnTo>
                      <a:pt x="322" y="396"/>
                    </a:lnTo>
                    <a:lnTo>
                      <a:pt x="322" y="401"/>
                    </a:lnTo>
                    <a:lnTo>
                      <a:pt x="322" y="406"/>
                    </a:lnTo>
                    <a:lnTo>
                      <a:pt x="321" y="411"/>
                    </a:lnTo>
                    <a:lnTo>
                      <a:pt x="321" y="416"/>
                    </a:lnTo>
                    <a:lnTo>
                      <a:pt x="320" y="420"/>
                    </a:lnTo>
                    <a:lnTo>
                      <a:pt x="320" y="424"/>
                    </a:lnTo>
                    <a:lnTo>
                      <a:pt x="319" y="428"/>
                    </a:lnTo>
                    <a:lnTo>
                      <a:pt x="319" y="433"/>
                    </a:lnTo>
                    <a:lnTo>
                      <a:pt x="318" y="436"/>
                    </a:lnTo>
                    <a:lnTo>
                      <a:pt x="317" y="440"/>
                    </a:lnTo>
                    <a:lnTo>
                      <a:pt x="317" y="443"/>
                    </a:lnTo>
                    <a:lnTo>
                      <a:pt x="317" y="446"/>
                    </a:lnTo>
                    <a:lnTo>
                      <a:pt x="316" y="449"/>
                    </a:lnTo>
                    <a:lnTo>
                      <a:pt x="316" y="452"/>
                    </a:lnTo>
                    <a:lnTo>
                      <a:pt x="316" y="455"/>
                    </a:lnTo>
                    <a:lnTo>
                      <a:pt x="315" y="457"/>
                    </a:lnTo>
                    <a:lnTo>
                      <a:pt x="315" y="460"/>
                    </a:lnTo>
                    <a:lnTo>
                      <a:pt x="315" y="461"/>
                    </a:lnTo>
                    <a:lnTo>
                      <a:pt x="314" y="463"/>
                    </a:lnTo>
                    <a:lnTo>
                      <a:pt x="314" y="464"/>
                    </a:lnTo>
                    <a:lnTo>
                      <a:pt x="314" y="465"/>
                    </a:lnTo>
                    <a:lnTo>
                      <a:pt x="314" y="466"/>
                    </a:lnTo>
                    <a:lnTo>
                      <a:pt x="314" y="468"/>
                    </a:lnTo>
                    <a:lnTo>
                      <a:pt x="314" y="468"/>
                    </a:lnTo>
                    <a:lnTo>
                      <a:pt x="313" y="468"/>
                    </a:lnTo>
                    <a:lnTo>
                      <a:pt x="313" y="468"/>
                    </a:lnTo>
                    <a:lnTo>
                      <a:pt x="317" y="453"/>
                    </a:lnTo>
                    <a:lnTo>
                      <a:pt x="321" y="438"/>
                    </a:lnTo>
                    <a:lnTo>
                      <a:pt x="324" y="424"/>
                    </a:lnTo>
                    <a:lnTo>
                      <a:pt x="327" y="410"/>
                    </a:lnTo>
                    <a:lnTo>
                      <a:pt x="329" y="396"/>
                    </a:lnTo>
                    <a:lnTo>
                      <a:pt x="332" y="383"/>
                    </a:lnTo>
                    <a:lnTo>
                      <a:pt x="335" y="370"/>
                    </a:lnTo>
                    <a:lnTo>
                      <a:pt x="337" y="357"/>
                    </a:lnTo>
                    <a:lnTo>
                      <a:pt x="339" y="344"/>
                    </a:lnTo>
                    <a:lnTo>
                      <a:pt x="341" y="332"/>
                    </a:lnTo>
                    <a:lnTo>
                      <a:pt x="343" y="320"/>
                    </a:lnTo>
                    <a:lnTo>
                      <a:pt x="344" y="308"/>
                    </a:lnTo>
                    <a:lnTo>
                      <a:pt x="345" y="297"/>
                    </a:lnTo>
                    <a:lnTo>
                      <a:pt x="346" y="286"/>
                    </a:lnTo>
                    <a:lnTo>
                      <a:pt x="347" y="275"/>
                    </a:lnTo>
                    <a:lnTo>
                      <a:pt x="348" y="264"/>
                    </a:lnTo>
                    <a:lnTo>
                      <a:pt x="349" y="254"/>
                    </a:lnTo>
                    <a:lnTo>
                      <a:pt x="349" y="244"/>
                    </a:lnTo>
                    <a:lnTo>
                      <a:pt x="349" y="234"/>
                    </a:lnTo>
                    <a:lnTo>
                      <a:pt x="350" y="225"/>
                    </a:lnTo>
                    <a:lnTo>
                      <a:pt x="350" y="215"/>
                    </a:lnTo>
                    <a:lnTo>
                      <a:pt x="349" y="206"/>
                    </a:lnTo>
                    <a:lnTo>
                      <a:pt x="349" y="197"/>
                    </a:lnTo>
                    <a:lnTo>
                      <a:pt x="349" y="189"/>
                    </a:lnTo>
                    <a:lnTo>
                      <a:pt x="348" y="180"/>
                    </a:lnTo>
                    <a:lnTo>
                      <a:pt x="347" y="172"/>
                    </a:lnTo>
                    <a:lnTo>
                      <a:pt x="346" y="164"/>
                    </a:lnTo>
                    <a:lnTo>
                      <a:pt x="345" y="156"/>
                    </a:lnTo>
                    <a:lnTo>
                      <a:pt x="344" y="149"/>
                    </a:lnTo>
                    <a:lnTo>
                      <a:pt x="343" y="142"/>
                    </a:lnTo>
                    <a:lnTo>
                      <a:pt x="342" y="134"/>
                    </a:lnTo>
                    <a:lnTo>
                      <a:pt x="340" y="128"/>
                    </a:lnTo>
                    <a:lnTo>
                      <a:pt x="338" y="121"/>
                    </a:lnTo>
                    <a:lnTo>
                      <a:pt x="336" y="115"/>
                    </a:lnTo>
                    <a:lnTo>
                      <a:pt x="334" y="109"/>
                    </a:lnTo>
                    <a:lnTo>
                      <a:pt x="332" y="103"/>
                    </a:lnTo>
                    <a:lnTo>
                      <a:pt x="330" y="97"/>
                    </a:lnTo>
                    <a:lnTo>
                      <a:pt x="328" y="91"/>
                    </a:lnTo>
                    <a:lnTo>
                      <a:pt x="325" y="86"/>
                    </a:lnTo>
                    <a:lnTo>
                      <a:pt x="323" y="81"/>
                    </a:lnTo>
                    <a:lnTo>
                      <a:pt x="320" y="76"/>
                    </a:lnTo>
                    <a:lnTo>
                      <a:pt x="317" y="71"/>
                    </a:lnTo>
                    <a:lnTo>
                      <a:pt x="315" y="67"/>
                    </a:lnTo>
                    <a:lnTo>
                      <a:pt x="312" y="62"/>
                    </a:lnTo>
                    <a:lnTo>
                      <a:pt x="309" y="58"/>
                    </a:lnTo>
                    <a:lnTo>
                      <a:pt x="305" y="54"/>
                    </a:lnTo>
                    <a:lnTo>
                      <a:pt x="302" y="50"/>
                    </a:lnTo>
                    <a:lnTo>
                      <a:pt x="299" y="46"/>
                    </a:lnTo>
                    <a:lnTo>
                      <a:pt x="296" y="43"/>
                    </a:lnTo>
                    <a:lnTo>
                      <a:pt x="292" y="40"/>
                    </a:lnTo>
                    <a:lnTo>
                      <a:pt x="289" y="36"/>
                    </a:lnTo>
                    <a:lnTo>
                      <a:pt x="286" y="33"/>
                    </a:lnTo>
                    <a:lnTo>
                      <a:pt x="281" y="30"/>
                    </a:lnTo>
                    <a:lnTo>
                      <a:pt x="278" y="27"/>
                    </a:lnTo>
                    <a:lnTo>
                      <a:pt x="274" y="25"/>
                    </a:lnTo>
                    <a:lnTo>
                      <a:pt x="270" y="23"/>
                    </a:lnTo>
                    <a:lnTo>
                      <a:pt x="267" y="20"/>
                    </a:lnTo>
                    <a:lnTo>
                      <a:pt x="263" y="18"/>
                    </a:lnTo>
                    <a:lnTo>
                      <a:pt x="258" y="16"/>
                    </a:lnTo>
                    <a:lnTo>
                      <a:pt x="255" y="14"/>
                    </a:lnTo>
                    <a:lnTo>
                      <a:pt x="251" y="12"/>
                    </a:lnTo>
                    <a:lnTo>
                      <a:pt x="246" y="10"/>
                    </a:lnTo>
                    <a:lnTo>
                      <a:pt x="242" y="9"/>
                    </a:lnTo>
                    <a:lnTo>
                      <a:pt x="238" y="8"/>
                    </a:lnTo>
                    <a:lnTo>
                      <a:pt x="233" y="7"/>
                    </a:lnTo>
                    <a:lnTo>
                      <a:pt x="229" y="6"/>
                    </a:lnTo>
                    <a:lnTo>
                      <a:pt x="225" y="4"/>
                    </a:lnTo>
                    <a:lnTo>
                      <a:pt x="221" y="3"/>
                    </a:lnTo>
                    <a:lnTo>
                      <a:pt x="216" y="3"/>
                    </a:lnTo>
                    <a:lnTo>
                      <a:pt x="211" y="2"/>
                    </a:lnTo>
                    <a:lnTo>
                      <a:pt x="207" y="1"/>
                    </a:lnTo>
                    <a:lnTo>
                      <a:pt x="203" y="1"/>
                    </a:lnTo>
                    <a:lnTo>
                      <a:pt x="198" y="0"/>
                    </a:lnTo>
                    <a:lnTo>
                      <a:pt x="194" y="0"/>
                    </a:lnTo>
                    <a:lnTo>
                      <a:pt x="189" y="0"/>
                    </a:lnTo>
                    <a:lnTo>
                      <a:pt x="185" y="0"/>
                    </a:lnTo>
                    <a:lnTo>
                      <a:pt x="180" y="0"/>
                    </a:lnTo>
                    <a:lnTo>
                      <a:pt x="176" y="0"/>
                    </a:lnTo>
                    <a:lnTo>
                      <a:pt x="171" y="0"/>
                    </a:lnTo>
                    <a:lnTo>
                      <a:pt x="166" y="0"/>
                    </a:lnTo>
                    <a:lnTo>
                      <a:pt x="162" y="1"/>
                    </a:lnTo>
                    <a:lnTo>
                      <a:pt x="157" y="1"/>
                    </a:lnTo>
                    <a:lnTo>
                      <a:pt x="153" y="2"/>
                    </a:lnTo>
                    <a:lnTo>
                      <a:pt x="149" y="2"/>
                    </a:lnTo>
                    <a:lnTo>
                      <a:pt x="144" y="3"/>
                    </a:lnTo>
                    <a:lnTo>
                      <a:pt x="140" y="3"/>
                    </a:lnTo>
                    <a:lnTo>
                      <a:pt x="135" y="4"/>
                    </a:lnTo>
                    <a:lnTo>
                      <a:pt x="131" y="5"/>
                    </a:lnTo>
                    <a:lnTo>
                      <a:pt x="126" y="6"/>
                    </a:lnTo>
                    <a:lnTo>
                      <a:pt x="122" y="7"/>
                    </a:lnTo>
                    <a:lnTo>
                      <a:pt x="118" y="8"/>
                    </a:lnTo>
                    <a:lnTo>
                      <a:pt x="113" y="9"/>
                    </a:lnTo>
                    <a:lnTo>
                      <a:pt x="109" y="10"/>
                    </a:lnTo>
                    <a:lnTo>
                      <a:pt x="105" y="10"/>
                    </a:lnTo>
                    <a:lnTo>
                      <a:pt x="101" y="11"/>
                    </a:lnTo>
                    <a:lnTo>
                      <a:pt x="96" y="12"/>
                    </a:lnTo>
                    <a:lnTo>
                      <a:pt x="93" y="14"/>
                    </a:lnTo>
                    <a:lnTo>
                      <a:pt x="88" y="15"/>
                    </a:lnTo>
                    <a:lnTo>
                      <a:pt x="84" y="16"/>
                    </a:lnTo>
                    <a:lnTo>
                      <a:pt x="81" y="17"/>
                    </a:lnTo>
                    <a:lnTo>
                      <a:pt x="76" y="19"/>
                    </a:lnTo>
                    <a:lnTo>
                      <a:pt x="73" y="20"/>
                    </a:lnTo>
                    <a:lnTo>
                      <a:pt x="69" y="21"/>
                    </a:lnTo>
                    <a:lnTo>
                      <a:pt x="65" y="23"/>
                    </a:lnTo>
                    <a:lnTo>
                      <a:pt x="62" y="24"/>
                    </a:lnTo>
                    <a:lnTo>
                      <a:pt x="58" y="25"/>
                    </a:lnTo>
                    <a:lnTo>
                      <a:pt x="55" y="26"/>
                    </a:lnTo>
                    <a:lnTo>
                      <a:pt x="51" y="27"/>
                    </a:lnTo>
                    <a:lnTo>
                      <a:pt x="48" y="29"/>
                    </a:lnTo>
                    <a:lnTo>
                      <a:pt x="45" y="30"/>
                    </a:lnTo>
                    <a:lnTo>
                      <a:pt x="42" y="31"/>
                    </a:lnTo>
                    <a:lnTo>
                      <a:pt x="39" y="33"/>
                    </a:lnTo>
                    <a:lnTo>
                      <a:pt x="36" y="34"/>
                    </a:lnTo>
                    <a:lnTo>
                      <a:pt x="33" y="35"/>
                    </a:lnTo>
                    <a:lnTo>
                      <a:pt x="30" y="36"/>
                    </a:lnTo>
                    <a:lnTo>
                      <a:pt x="28" y="37"/>
                    </a:lnTo>
                    <a:lnTo>
                      <a:pt x="25" y="38"/>
                    </a:lnTo>
                    <a:lnTo>
                      <a:pt x="23" y="40"/>
                    </a:lnTo>
                    <a:lnTo>
                      <a:pt x="21" y="41"/>
                    </a:lnTo>
                    <a:lnTo>
                      <a:pt x="18" y="42"/>
                    </a:lnTo>
                    <a:lnTo>
                      <a:pt x="16" y="43"/>
                    </a:lnTo>
                    <a:lnTo>
                      <a:pt x="14" y="43"/>
                    </a:lnTo>
                    <a:lnTo>
                      <a:pt x="12" y="44"/>
                    </a:lnTo>
                    <a:lnTo>
                      <a:pt x="11" y="45"/>
                    </a:lnTo>
                    <a:lnTo>
                      <a:pt x="9" y="46"/>
                    </a:lnTo>
                    <a:lnTo>
                      <a:pt x="7" y="47"/>
                    </a:lnTo>
                    <a:lnTo>
                      <a:pt x="6" y="47"/>
                    </a:lnTo>
                    <a:lnTo>
                      <a:pt x="5" y="48"/>
                    </a:lnTo>
                    <a:lnTo>
                      <a:pt x="4" y="49"/>
                    </a:lnTo>
                    <a:lnTo>
                      <a:pt x="3" y="49"/>
                    </a:lnTo>
                    <a:lnTo>
                      <a:pt x="2" y="50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" name="Freeform 182"/>
              <p:cNvSpPr>
                <a:spLocks/>
              </p:cNvSpPr>
              <p:nvPr/>
            </p:nvSpPr>
            <p:spPr bwMode="auto">
              <a:xfrm>
                <a:off x="1013" y="4824"/>
                <a:ext cx="84" cy="608"/>
              </a:xfrm>
              <a:custGeom>
                <a:avLst/>
                <a:gdLst>
                  <a:gd name="T0" fmla="*/ 26 w 84"/>
                  <a:gd name="T1" fmla="*/ 0 h 608"/>
                  <a:gd name="T2" fmla="*/ 26 w 84"/>
                  <a:gd name="T3" fmla="*/ 0 h 608"/>
                  <a:gd name="T4" fmla="*/ 0 w 84"/>
                  <a:gd name="T5" fmla="*/ 516 h 608"/>
                  <a:gd name="T6" fmla="*/ 0 w 84"/>
                  <a:gd name="T7" fmla="*/ 516 h 608"/>
                  <a:gd name="T8" fmla="*/ 0 w 84"/>
                  <a:gd name="T9" fmla="*/ 533 h 608"/>
                  <a:gd name="T10" fmla="*/ 1 w 84"/>
                  <a:gd name="T11" fmla="*/ 548 h 608"/>
                  <a:gd name="T12" fmla="*/ 3 w 84"/>
                  <a:gd name="T13" fmla="*/ 560 h 608"/>
                  <a:gd name="T14" fmla="*/ 7 w 84"/>
                  <a:gd name="T15" fmla="*/ 571 h 608"/>
                  <a:gd name="T16" fmla="*/ 10 w 84"/>
                  <a:gd name="T17" fmla="*/ 580 h 608"/>
                  <a:gd name="T18" fmla="*/ 14 w 84"/>
                  <a:gd name="T19" fmla="*/ 588 h 608"/>
                  <a:gd name="T20" fmla="*/ 18 w 84"/>
                  <a:gd name="T21" fmla="*/ 594 h 608"/>
                  <a:gd name="T22" fmla="*/ 23 w 84"/>
                  <a:gd name="T23" fmla="*/ 599 h 608"/>
                  <a:gd name="T24" fmla="*/ 28 w 84"/>
                  <a:gd name="T25" fmla="*/ 603 h 608"/>
                  <a:gd name="T26" fmla="*/ 33 w 84"/>
                  <a:gd name="T27" fmla="*/ 605 h 608"/>
                  <a:gd name="T28" fmla="*/ 38 w 84"/>
                  <a:gd name="T29" fmla="*/ 607 h 608"/>
                  <a:gd name="T30" fmla="*/ 43 w 84"/>
                  <a:gd name="T31" fmla="*/ 608 h 608"/>
                  <a:gd name="T32" fmla="*/ 48 w 84"/>
                  <a:gd name="T33" fmla="*/ 608 h 608"/>
                  <a:gd name="T34" fmla="*/ 53 w 84"/>
                  <a:gd name="T35" fmla="*/ 608 h 608"/>
                  <a:gd name="T36" fmla="*/ 57 w 84"/>
                  <a:gd name="T37" fmla="*/ 608 h 608"/>
                  <a:gd name="T38" fmla="*/ 61 w 84"/>
                  <a:gd name="T39" fmla="*/ 606 h 608"/>
                  <a:gd name="T40" fmla="*/ 65 w 84"/>
                  <a:gd name="T41" fmla="*/ 605 h 608"/>
                  <a:gd name="T42" fmla="*/ 67 w 84"/>
                  <a:gd name="T43" fmla="*/ 604 h 608"/>
                  <a:gd name="T44" fmla="*/ 70 w 84"/>
                  <a:gd name="T45" fmla="*/ 603 h 608"/>
                  <a:gd name="T46" fmla="*/ 71 w 84"/>
                  <a:gd name="T47" fmla="*/ 603 h 608"/>
                  <a:gd name="T48" fmla="*/ 71 w 84"/>
                  <a:gd name="T49" fmla="*/ 602 h 608"/>
                  <a:gd name="T50" fmla="*/ 71 w 84"/>
                  <a:gd name="T51" fmla="*/ 602 h 608"/>
                  <a:gd name="T52" fmla="*/ 78 w 84"/>
                  <a:gd name="T53" fmla="*/ 594 h 608"/>
                  <a:gd name="T54" fmla="*/ 82 w 84"/>
                  <a:gd name="T55" fmla="*/ 585 h 608"/>
                  <a:gd name="T56" fmla="*/ 84 w 84"/>
                  <a:gd name="T57" fmla="*/ 576 h 608"/>
                  <a:gd name="T58" fmla="*/ 83 w 84"/>
                  <a:gd name="T59" fmla="*/ 567 h 608"/>
                  <a:gd name="T60" fmla="*/ 81 w 84"/>
                  <a:gd name="T61" fmla="*/ 558 h 608"/>
                  <a:gd name="T62" fmla="*/ 78 w 84"/>
                  <a:gd name="T63" fmla="*/ 549 h 608"/>
                  <a:gd name="T64" fmla="*/ 73 w 84"/>
                  <a:gd name="T65" fmla="*/ 541 h 608"/>
                  <a:gd name="T66" fmla="*/ 68 w 84"/>
                  <a:gd name="T67" fmla="*/ 533 h 608"/>
                  <a:gd name="T68" fmla="*/ 63 w 84"/>
                  <a:gd name="T69" fmla="*/ 527 h 608"/>
                  <a:gd name="T70" fmla="*/ 57 w 84"/>
                  <a:gd name="T71" fmla="*/ 521 h 608"/>
                  <a:gd name="T72" fmla="*/ 53 w 84"/>
                  <a:gd name="T73" fmla="*/ 516 h 608"/>
                  <a:gd name="T74" fmla="*/ 49 w 84"/>
                  <a:gd name="T75" fmla="*/ 513 h 608"/>
                  <a:gd name="T76" fmla="*/ 46 w 84"/>
                  <a:gd name="T77" fmla="*/ 510 h 608"/>
                  <a:gd name="T78" fmla="*/ 45 w 84"/>
                  <a:gd name="T79" fmla="*/ 509 h 608"/>
                  <a:gd name="T80" fmla="*/ 45 w 84"/>
                  <a:gd name="T81" fmla="*/ 509 h 608"/>
                  <a:gd name="T82" fmla="*/ 26 w 84"/>
                  <a:gd name="T83" fmla="*/ 0 h 608"/>
                  <a:gd name="T84" fmla="*/ 26 w 84"/>
                  <a:gd name="T85" fmla="*/ 0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4" h="608">
                    <a:moveTo>
                      <a:pt x="26" y="0"/>
                    </a:moveTo>
                    <a:lnTo>
                      <a:pt x="26" y="0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33"/>
                    </a:lnTo>
                    <a:lnTo>
                      <a:pt x="1" y="548"/>
                    </a:lnTo>
                    <a:lnTo>
                      <a:pt x="3" y="560"/>
                    </a:lnTo>
                    <a:lnTo>
                      <a:pt x="7" y="571"/>
                    </a:lnTo>
                    <a:lnTo>
                      <a:pt x="10" y="580"/>
                    </a:lnTo>
                    <a:lnTo>
                      <a:pt x="14" y="588"/>
                    </a:lnTo>
                    <a:lnTo>
                      <a:pt x="18" y="594"/>
                    </a:lnTo>
                    <a:lnTo>
                      <a:pt x="23" y="599"/>
                    </a:lnTo>
                    <a:lnTo>
                      <a:pt x="28" y="603"/>
                    </a:lnTo>
                    <a:lnTo>
                      <a:pt x="33" y="605"/>
                    </a:lnTo>
                    <a:lnTo>
                      <a:pt x="38" y="607"/>
                    </a:lnTo>
                    <a:lnTo>
                      <a:pt x="43" y="608"/>
                    </a:lnTo>
                    <a:lnTo>
                      <a:pt x="48" y="608"/>
                    </a:lnTo>
                    <a:lnTo>
                      <a:pt x="53" y="608"/>
                    </a:lnTo>
                    <a:lnTo>
                      <a:pt x="57" y="608"/>
                    </a:lnTo>
                    <a:lnTo>
                      <a:pt x="61" y="606"/>
                    </a:lnTo>
                    <a:lnTo>
                      <a:pt x="65" y="605"/>
                    </a:lnTo>
                    <a:lnTo>
                      <a:pt x="67" y="604"/>
                    </a:lnTo>
                    <a:lnTo>
                      <a:pt x="70" y="603"/>
                    </a:lnTo>
                    <a:lnTo>
                      <a:pt x="71" y="603"/>
                    </a:lnTo>
                    <a:lnTo>
                      <a:pt x="71" y="602"/>
                    </a:lnTo>
                    <a:lnTo>
                      <a:pt x="71" y="602"/>
                    </a:lnTo>
                    <a:lnTo>
                      <a:pt x="78" y="594"/>
                    </a:lnTo>
                    <a:lnTo>
                      <a:pt x="82" y="585"/>
                    </a:lnTo>
                    <a:lnTo>
                      <a:pt x="84" y="576"/>
                    </a:lnTo>
                    <a:lnTo>
                      <a:pt x="83" y="567"/>
                    </a:lnTo>
                    <a:lnTo>
                      <a:pt x="81" y="558"/>
                    </a:lnTo>
                    <a:lnTo>
                      <a:pt x="78" y="549"/>
                    </a:lnTo>
                    <a:lnTo>
                      <a:pt x="73" y="541"/>
                    </a:lnTo>
                    <a:lnTo>
                      <a:pt x="68" y="533"/>
                    </a:lnTo>
                    <a:lnTo>
                      <a:pt x="63" y="527"/>
                    </a:lnTo>
                    <a:lnTo>
                      <a:pt x="57" y="521"/>
                    </a:lnTo>
                    <a:lnTo>
                      <a:pt x="53" y="516"/>
                    </a:lnTo>
                    <a:lnTo>
                      <a:pt x="49" y="513"/>
                    </a:lnTo>
                    <a:lnTo>
                      <a:pt x="46" y="510"/>
                    </a:lnTo>
                    <a:lnTo>
                      <a:pt x="45" y="509"/>
                    </a:lnTo>
                    <a:lnTo>
                      <a:pt x="45" y="509"/>
                    </a:lnTo>
                    <a:lnTo>
                      <a:pt x="26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" name="Freeform 183"/>
              <p:cNvSpPr>
                <a:spLocks/>
              </p:cNvSpPr>
              <p:nvPr/>
            </p:nvSpPr>
            <p:spPr bwMode="auto">
              <a:xfrm>
                <a:off x="901" y="4824"/>
                <a:ext cx="85" cy="608"/>
              </a:xfrm>
              <a:custGeom>
                <a:avLst/>
                <a:gdLst>
                  <a:gd name="T0" fmla="*/ 27 w 85"/>
                  <a:gd name="T1" fmla="*/ 0 h 608"/>
                  <a:gd name="T2" fmla="*/ 27 w 85"/>
                  <a:gd name="T3" fmla="*/ 0 h 608"/>
                  <a:gd name="T4" fmla="*/ 0 w 85"/>
                  <a:gd name="T5" fmla="*/ 516 h 608"/>
                  <a:gd name="T6" fmla="*/ 0 w 85"/>
                  <a:gd name="T7" fmla="*/ 516 h 608"/>
                  <a:gd name="T8" fmla="*/ 1 w 85"/>
                  <a:gd name="T9" fmla="*/ 533 h 608"/>
                  <a:gd name="T10" fmla="*/ 3 w 85"/>
                  <a:gd name="T11" fmla="*/ 548 h 608"/>
                  <a:gd name="T12" fmla="*/ 5 w 85"/>
                  <a:gd name="T13" fmla="*/ 560 h 608"/>
                  <a:gd name="T14" fmla="*/ 7 w 85"/>
                  <a:gd name="T15" fmla="*/ 571 h 608"/>
                  <a:gd name="T16" fmla="*/ 11 w 85"/>
                  <a:gd name="T17" fmla="*/ 580 h 608"/>
                  <a:gd name="T18" fmla="*/ 15 w 85"/>
                  <a:gd name="T19" fmla="*/ 588 h 608"/>
                  <a:gd name="T20" fmla="*/ 19 w 85"/>
                  <a:gd name="T21" fmla="*/ 594 h 608"/>
                  <a:gd name="T22" fmla="*/ 24 w 85"/>
                  <a:gd name="T23" fmla="*/ 599 h 608"/>
                  <a:gd name="T24" fmla="*/ 29 w 85"/>
                  <a:gd name="T25" fmla="*/ 603 h 608"/>
                  <a:gd name="T26" fmla="*/ 34 w 85"/>
                  <a:gd name="T27" fmla="*/ 605 h 608"/>
                  <a:gd name="T28" fmla="*/ 39 w 85"/>
                  <a:gd name="T29" fmla="*/ 607 h 608"/>
                  <a:gd name="T30" fmla="*/ 44 w 85"/>
                  <a:gd name="T31" fmla="*/ 608 h 608"/>
                  <a:gd name="T32" fmla="*/ 49 w 85"/>
                  <a:gd name="T33" fmla="*/ 608 h 608"/>
                  <a:gd name="T34" fmla="*/ 54 w 85"/>
                  <a:gd name="T35" fmla="*/ 608 h 608"/>
                  <a:gd name="T36" fmla="*/ 58 w 85"/>
                  <a:gd name="T37" fmla="*/ 608 h 608"/>
                  <a:gd name="T38" fmla="*/ 62 w 85"/>
                  <a:gd name="T39" fmla="*/ 606 h 608"/>
                  <a:gd name="T40" fmla="*/ 65 w 85"/>
                  <a:gd name="T41" fmla="*/ 605 h 608"/>
                  <a:gd name="T42" fmla="*/ 68 w 85"/>
                  <a:gd name="T43" fmla="*/ 604 h 608"/>
                  <a:gd name="T44" fmla="*/ 71 w 85"/>
                  <a:gd name="T45" fmla="*/ 603 h 608"/>
                  <a:gd name="T46" fmla="*/ 72 w 85"/>
                  <a:gd name="T47" fmla="*/ 603 h 608"/>
                  <a:gd name="T48" fmla="*/ 73 w 85"/>
                  <a:gd name="T49" fmla="*/ 602 h 608"/>
                  <a:gd name="T50" fmla="*/ 73 w 85"/>
                  <a:gd name="T51" fmla="*/ 602 h 608"/>
                  <a:gd name="T52" fmla="*/ 79 w 85"/>
                  <a:gd name="T53" fmla="*/ 594 h 608"/>
                  <a:gd name="T54" fmla="*/ 83 w 85"/>
                  <a:gd name="T55" fmla="*/ 585 h 608"/>
                  <a:gd name="T56" fmla="*/ 85 w 85"/>
                  <a:gd name="T57" fmla="*/ 576 h 608"/>
                  <a:gd name="T58" fmla="*/ 84 w 85"/>
                  <a:gd name="T59" fmla="*/ 567 h 608"/>
                  <a:gd name="T60" fmla="*/ 82 w 85"/>
                  <a:gd name="T61" fmla="*/ 558 h 608"/>
                  <a:gd name="T62" fmla="*/ 78 w 85"/>
                  <a:gd name="T63" fmla="*/ 549 h 608"/>
                  <a:gd name="T64" fmla="*/ 74 w 85"/>
                  <a:gd name="T65" fmla="*/ 541 h 608"/>
                  <a:gd name="T66" fmla="*/ 69 w 85"/>
                  <a:gd name="T67" fmla="*/ 533 h 608"/>
                  <a:gd name="T68" fmla="*/ 64 w 85"/>
                  <a:gd name="T69" fmla="*/ 527 h 608"/>
                  <a:gd name="T70" fmla="*/ 59 w 85"/>
                  <a:gd name="T71" fmla="*/ 521 h 608"/>
                  <a:gd name="T72" fmla="*/ 53 w 85"/>
                  <a:gd name="T73" fmla="*/ 516 h 608"/>
                  <a:gd name="T74" fmla="*/ 50 w 85"/>
                  <a:gd name="T75" fmla="*/ 513 h 608"/>
                  <a:gd name="T76" fmla="*/ 47 w 85"/>
                  <a:gd name="T77" fmla="*/ 510 h 608"/>
                  <a:gd name="T78" fmla="*/ 46 w 85"/>
                  <a:gd name="T79" fmla="*/ 509 h 608"/>
                  <a:gd name="T80" fmla="*/ 46 w 85"/>
                  <a:gd name="T81" fmla="*/ 509 h 608"/>
                  <a:gd name="T82" fmla="*/ 27 w 85"/>
                  <a:gd name="T83" fmla="*/ 0 h 608"/>
                  <a:gd name="T84" fmla="*/ 27 w 85"/>
                  <a:gd name="T85" fmla="*/ 0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5" h="608">
                    <a:moveTo>
                      <a:pt x="27" y="0"/>
                    </a:moveTo>
                    <a:lnTo>
                      <a:pt x="27" y="0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1" y="533"/>
                    </a:lnTo>
                    <a:lnTo>
                      <a:pt x="3" y="548"/>
                    </a:lnTo>
                    <a:lnTo>
                      <a:pt x="5" y="560"/>
                    </a:lnTo>
                    <a:lnTo>
                      <a:pt x="7" y="571"/>
                    </a:lnTo>
                    <a:lnTo>
                      <a:pt x="11" y="580"/>
                    </a:lnTo>
                    <a:lnTo>
                      <a:pt x="15" y="588"/>
                    </a:lnTo>
                    <a:lnTo>
                      <a:pt x="19" y="594"/>
                    </a:lnTo>
                    <a:lnTo>
                      <a:pt x="24" y="599"/>
                    </a:lnTo>
                    <a:lnTo>
                      <a:pt x="29" y="603"/>
                    </a:lnTo>
                    <a:lnTo>
                      <a:pt x="34" y="605"/>
                    </a:lnTo>
                    <a:lnTo>
                      <a:pt x="39" y="607"/>
                    </a:lnTo>
                    <a:lnTo>
                      <a:pt x="44" y="608"/>
                    </a:lnTo>
                    <a:lnTo>
                      <a:pt x="49" y="608"/>
                    </a:lnTo>
                    <a:lnTo>
                      <a:pt x="54" y="608"/>
                    </a:lnTo>
                    <a:lnTo>
                      <a:pt x="58" y="608"/>
                    </a:lnTo>
                    <a:lnTo>
                      <a:pt x="62" y="606"/>
                    </a:lnTo>
                    <a:lnTo>
                      <a:pt x="65" y="605"/>
                    </a:lnTo>
                    <a:lnTo>
                      <a:pt x="68" y="604"/>
                    </a:lnTo>
                    <a:lnTo>
                      <a:pt x="71" y="603"/>
                    </a:lnTo>
                    <a:lnTo>
                      <a:pt x="72" y="603"/>
                    </a:lnTo>
                    <a:lnTo>
                      <a:pt x="73" y="602"/>
                    </a:lnTo>
                    <a:lnTo>
                      <a:pt x="73" y="602"/>
                    </a:lnTo>
                    <a:lnTo>
                      <a:pt x="79" y="594"/>
                    </a:lnTo>
                    <a:lnTo>
                      <a:pt x="83" y="585"/>
                    </a:lnTo>
                    <a:lnTo>
                      <a:pt x="85" y="576"/>
                    </a:lnTo>
                    <a:lnTo>
                      <a:pt x="84" y="567"/>
                    </a:lnTo>
                    <a:lnTo>
                      <a:pt x="82" y="558"/>
                    </a:lnTo>
                    <a:lnTo>
                      <a:pt x="78" y="549"/>
                    </a:lnTo>
                    <a:lnTo>
                      <a:pt x="74" y="541"/>
                    </a:lnTo>
                    <a:lnTo>
                      <a:pt x="69" y="533"/>
                    </a:lnTo>
                    <a:lnTo>
                      <a:pt x="64" y="527"/>
                    </a:lnTo>
                    <a:lnTo>
                      <a:pt x="59" y="521"/>
                    </a:lnTo>
                    <a:lnTo>
                      <a:pt x="53" y="516"/>
                    </a:lnTo>
                    <a:lnTo>
                      <a:pt x="50" y="513"/>
                    </a:lnTo>
                    <a:lnTo>
                      <a:pt x="47" y="510"/>
                    </a:lnTo>
                    <a:lnTo>
                      <a:pt x="46" y="509"/>
                    </a:lnTo>
                    <a:lnTo>
                      <a:pt x="46" y="509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" name="Freeform 184"/>
              <p:cNvSpPr>
                <a:spLocks/>
              </p:cNvSpPr>
              <p:nvPr/>
            </p:nvSpPr>
            <p:spPr bwMode="auto">
              <a:xfrm>
                <a:off x="1019" y="5188"/>
                <a:ext cx="229" cy="737"/>
              </a:xfrm>
              <a:custGeom>
                <a:avLst/>
                <a:gdLst>
                  <a:gd name="T0" fmla="*/ 176 w 229"/>
                  <a:gd name="T1" fmla="*/ 0 h 737"/>
                  <a:gd name="T2" fmla="*/ 176 w 229"/>
                  <a:gd name="T3" fmla="*/ 0 h 737"/>
                  <a:gd name="T4" fmla="*/ 111 w 229"/>
                  <a:gd name="T5" fmla="*/ 384 h 737"/>
                  <a:gd name="T6" fmla="*/ 229 w 229"/>
                  <a:gd name="T7" fmla="*/ 737 h 737"/>
                  <a:gd name="T8" fmla="*/ 0 w 229"/>
                  <a:gd name="T9" fmla="*/ 737 h 737"/>
                  <a:gd name="T10" fmla="*/ 0 w 229"/>
                  <a:gd name="T11" fmla="*/ 737 h 737"/>
                  <a:gd name="T12" fmla="*/ 6 w 229"/>
                  <a:gd name="T13" fmla="*/ 725 h 737"/>
                  <a:gd name="T14" fmla="*/ 12 w 229"/>
                  <a:gd name="T15" fmla="*/ 713 h 737"/>
                  <a:gd name="T16" fmla="*/ 19 w 229"/>
                  <a:gd name="T17" fmla="*/ 704 h 737"/>
                  <a:gd name="T18" fmla="*/ 26 w 229"/>
                  <a:gd name="T19" fmla="*/ 696 h 737"/>
                  <a:gd name="T20" fmla="*/ 33 w 229"/>
                  <a:gd name="T21" fmla="*/ 689 h 737"/>
                  <a:gd name="T22" fmla="*/ 39 w 229"/>
                  <a:gd name="T23" fmla="*/ 684 h 737"/>
                  <a:gd name="T24" fmla="*/ 47 w 229"/>
                  <a:gd name="T25" fmla="*/ 680 h 737"/>
                  <a:gd name="T26" fmla="*/ 53 w 229"/>
                  <a:gd name="T27" fmla="*/ 676 h 737"/>
                  <a:gd name="T28" fmla="*/ 61 w 229"/>
                  <a:gd name="T29" fmla="*/ 674 h 737"/>
                  <a:gd name="T30" fmla="*/ 68 w 229"/>
                  <a:gd name="T31" fmla="*/ 673 h 737"/>
                  <a:gd name="T32" fmla="*/ 75 w 229"/>
                  <a:gd name="T33" fmla="*/ 672 h 737"/>
                  <a:gd name="T34" fmla="*/ 82 w 229"/>
                  <a:gd name="T35" fmla="*/ 673 h 737"/>
                  <a:gd name="T36" fmla="*/ 88 w 229"/>
                  <a:gd name="T37" fmla="*/ 674 h 737"/>
                  <a:gd name="T38" fmla="*/ 95 w 229"/>
                  <a:gd name="T39" fmla="*/ 675 h 737"/>
                  <a:gd name="T40" fmla="*/ 101 w 229"/>
                  <a:gd name="T41" fmla="*/ 677 h 737"/>
                  <a:gd name="T42" fmla="*/ 107 w 229"/>
                  <a:gd name="T43" fmla="*/ 679 h 737"/>
                  <a:gd name="T44" fmla="*/ 113 w 229"/>
                  <a:gd name="T45" fmla="*/ 682 h 737"/>
                  <a:gd name="T46" fmla="*/ 118 w 229"/>
                  <a:gd name="T47" fmla="*/ 684 h 737"/>
                  <a:gd name="T48" fmla="*/ 123 w 229"/>
                  <a:gd name="T49" fmla="*/ 687 h 737"/>
                  <a:gd name="T50" fmla="*/ 128 w 229"/>
                  <a:gd name="T51" fmla="*/ 690 h 737"/>
                  <a:gd name="T52" fmla="*/ 132 w 229"/>
                  <a:gd name="T53" fmla="*/ 692 h 737"/>
                  <a:gd name="T54" fmla="*/ 136 w 229"/>
                  <a:gd name="T55" fmla="*/ 695 h 737"/>
                  <a:gd name="T56" fmla="*/ 138 w 229"/>
                  <a:gd name="T57" fmla="*/ 698 h 737"/>
                  <a:gd name="T58" fmla="*/ 141 w 229"/>
                  <a:gd name="T59" fmla="*/ 699 h 737"/>
                  <a:gd name="T60" fmla="*/ 142 w 229"/>
                  <a:gd name="T61" fmla="*/ 701 h 737"/>
                  <a:gd name="T62" fmla="*/ 143 w 229"/>
                  <a:gd name="T63" fmla="*/ 702 h 737"/>
                  <a:gd name="T64" fmla="*/ 144 w 229"/>
                  <a:gd name="T65" fmla="*/ 702 h 737"/>
                  <a:gd name="T66" fmla="*/ 144 w 229"/>
                  <a:gd name="T67" fmla="*/ 702 h 737"/>
                  <a:gd name="T68" fmla="*/ 59 w 229"/>
                  <a:gd name="T69" fmla="*/ 384 h 737"/>
                  <a:gd name="T70" fmla="*/ 176 w 229"/>
                  <a:gd name="T71" fmla="*/ 0 h 737"/>
                  <a:gd name="T72" fmla="*/ 176 w 229"/>
                  <a:gd name="T73" fmla="*/ 0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9" h="737">
                    <a:moveTo>
                      <a:pt x="176" y="0"/>
                    </a:moveTo>
                    <a:lnTo>
                      <a:pt x="176" y="0"/>
                    </a:lnTo>
                    <a:lnTo>
                      <a:pt x="111" y="384"/>
                    </a:lnTo>
                    <a:lnTo>
                      <a:pt x="229" y="737"/>
                    </a:lnTo>
                    <a:lnTo>
                      <a:pt x="0" y="737"/>
                    </a:lnTo>
                    <a:lnTo>
                      <a:pt x="0" y="737"/>
                    </a:lnTo>
                    <a:lnTo>
                      <a:pt x="6" y="725"/>
                    </a:lnTo>
                    <a:lnTo>
                      <a:pt x="12" y="713"/>
                    </a:lnTo>
                    <a:lnTo>
                      <a:pt x="19" y="704"/>
                    </a:lnTo>
                    <a:lnTo>
                      <a:pt x="26" y="696"/>
                    </a:lnTo>
                    <a:lnTo>
                      <a:pt x="33" y="689"/>
                    </a:lnTo>
                    <a:lnTo>
                      <a:pt x="39" y="684"/>
                    </a:lnTo>
                    <a:lnTo>
                      <a:pt x="47" y="680"/>
                    </a:lnTo>
                    <a:lnTo>
                      <a:pt x="53" y="676"/>
                    </a:lnTo>
                    <a:lnTo>
                      <a:pt x="61" y="674"/>
                    </a:lnTo>
                    <a:lnTo>
                      <a:pt x="68" y="673"/>
                    </a:lnTo>
                    <a:lnTo>
                      <a:pt x="75" y="672"/>
                    </a:lnTo>
                    <a:lnTo>
                      <a:pt x="82" y="673"/>
                    </a:lnTo>
                    <a:lnTo>
                      <a:pt x="88" y="674"/>
                    </a:lnTo>
                    <a:lnTo>
                      <a:pt x="95" y="675"/>
                    </a:lnTo>
                    <a:lnTo>
                      <a:pt x="101" y="677"/>
                    </a:lnTo>
                    <a:lnTo>
                      <a:pt x="107" y="679"/>
                    </a:lnTo>
                    <a:lnTo>
                      <a:pt x="113" y="682"/>
                    </a:lnTo>
                    <a:lnTo>
                      <a:pt x="118" y="684"/>
                    </a:lnTo>
                    <a:lnTo>
                      <a:pt x="123" y="687"/>
                    </a:lnTo>
                    <a:lnTo>
                      <a:pt x="128" y="690"/>
                    </a:lnTo>
                    <a:lnTo>
                      <a:pt x="132" y="692"/>
                    </a:lnTo>
                    <a:lnTo>
                      <a:pt x="136" y="695"/>
                    </a:lnTo>
                    <a:lnTo>
                      <a:pt x="138" y="698"/>
                    </a:lnTo>
                    <a:lnTo>
                      <a:pt x="141" y="699"/>
                    </a:lnTo>
                    <a:lnTo>
                      <a:pt x="142" y="701"/>
                    </a:lnTo>
                    <a:lnTo>
                      <a:pt x="143" y="702"/>
                    </a:lnTo>
                    <a:lnTo>
                      <a:pt x="144" y="702"/>
                    </a:lnTo>
                    <a:lnTo>
                      <a:pt x="144" y="702"/>
                    </a:lnTo>
                    <a:lnTo>
                      <a:pt x="59" y="384"/>
                    </a:lnTo>
                    <a:lnTo>
                      <a:pt x="176" y="0"/>
                    </a:lnTo>
                    <a:lnTo>
                      <a:pt x="17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6" name="Freeform 185"/>
              <p:cNvSpPr>
                <a:spLocks/>
              </p:cNvSpPr>
              <p:nvPr/>
            </p:nvSpPr>
            <p:spPr bwMode="auto">
              <a:xfrm>
                <a:off x="754" y="5460"/>
                <a:ext cx="280" cy="456"/>
              </a:xfrm>
              <a:custGeom>
                <a:avLst/>
                <a:gdLst>
                  <a:gd name="T0" fmla="*/ 280 w 280"/>
                  <a:gd name="T1" fmla="*/ 0 h 456"/>
                  <a:gd name="T2" fmla="*/ 280 w 280"/>
                  <a:gd name="T3" fmla="*/ 0 h 456"/>
                  <a:gd name="T4" fmla="*/ 178 w 280"/>
                  <a:gd name="T5" fmla="*/ 456 h 456"/>
                  <a:gd name="T6" fmla="*/ 0 w 280"/>
                  <a:gd name="T7" fmla="*/ 456 h 456"/>
                  <a:gd name="T8" fmla="*/ 0 w 280"/>
                  <a:gd name="T9" fmla="*/ 456 h 456"/>
                  <a:gd name="T10" fmla="*/ 6 w 280"/>
                  <a:gd name="T11" fmla="*/ 443 h 456"/>
                  <a:gd name="T12" fmla="*/ 13 w 280"/>
                  <a:gd name="T13" fmla="*/ 430 h 456"/>
                  <a:gd name="T14" fmla="*/ 20 w 280"/>
                  <a:gd name="T15" fmla="*/ 419 h 456"/>
                  <a:gd name="T16" fmla="*/ 27 w 280"/>
                  <a:gd name="T17" fmla="*/ 410 h 456"/>
                  <a:gd name="T18" fmla="*/ 33 w 280"/>
                  <a:gd name="T19" fmla="*/ 402 h 456"/>
                  <a:gd name="T20" fmla="*/ 40 w 280"/>
                  <a:gd name="T21" fmla="*/ 395 h 456"/>
                  <a:gd name="T22" fmla="*/ 46 w 280"/>
                  <a:gd name="T23" fmla="*/ 389 h 456"/>
                  <a:gd name="T24" fmla="*/ 53 w 280"/>
                  <a:gd name="T25" fmla="*/ 385 h 456"/>
                  <a:gd name="T26" fmla="*/ 59 w 280"/>
                  <a:gd name="T27" fmla="*/ 383 h 456"/>
                  <a:gd name="T28" fmla="*/ 65 w 280"/>
                  <a:gd name="T29" fmla="*/ 380 h 456"/>
                  <a:gd name="T30" fmla="*/ 72 w 280"/>
                  <a:gd name="T31" fmla="*/ 379 h 456"/>
                  <a:gd name="T32" fmla="*/ 77 w 280"/>
                  <a:gd name="T33" fmla="*/ 378 h 456"/>
                  <a:gd name="T34" fmla="*/ 83 w 280"/>
                  <a:gd name="T35" fmla="*/ 378 h 456"/>
                  <a:gd name="T36" fmla="*/ 88 w 280"/>
                  <a:gd name="T37" fmla="*/ 379 h 456"/>
                  <a:gd name="T38" fmla="*/ 94 w 280"/>
                  <a:gd name="T39" fmla="*/ 381 h 456"/>
                  <a:gd name="T40" fmla="*/ 99 w 280"/>
                  <a:gd name="T41" fmla="*/ 383 h 456"/>
                  <a:gd name="T42" fmla="*/ 104 w 280"/>
                  <a:gd name="T43" fmla="*/ 385 h 456"/>
                  <a:gd name="T44" fmla="*/ 108 w 280"/>
                  <a:gd name="T45" fmla="*/ 388 h 456"/>
                  <a:gd name="T46" fmla="*/ 112 w 280"/>
                  <a:gd name="T47" fmla="*/ 391 h 456"/>
                  <a:gd name="T48" fmla="*/ 117 w 280"/>
                  <a:gd name="T49" fmla="*/ 394 h 456"/>
                  <a:gd name="T50" fmla="*/ 120 w 280"/>
                  <a:gd name="T51" fmla="*/ 397 h 456"/>
                  <a:gd name="T52" fmla="*/ 123 w 280"/>
                  <a:gd name="T53" fmla="*/ 400 h 456"/>
                  <a:gd name="T54" fmla="*/ 126 w 280"/>
                  <a:gd name="T55" fmla="*/ 403 h 456"/>
                  <a:gd name="T56" fmla="*/ 129 w 280"/>
                  <a:gd name="T57" fmla="*/ 406 h 456"/>
                  <a:gd name="T58" fmla="*/ 131 w 280"/>
                  <a:gd name="T59" fmla="*/ 408 h 456"/>
                  <a:gd name="T60" fmla="*/ 132 w 280"/>
                  <a:gd name="T61" fmla="*/ 410 h 456"/>
                  <a:gd name="T62" fmla="*/ 133 w 280"/>
                  <a:gd name="T63" fmla="*/ 412 h 456"/>
                  <a:gd name="T64" fmla="*/ 134 w 280"/>
                  <a:gd name="T65" fmla="*/ 412 h 456"/>
                  <a:gd name="T66" fmla="*/ 134 w 280"/>
                  <a:gd name="T67" fmla="*/ 413 h 456"/>
                  <a:gd name="T68" fmla="*/ 134 w 280"/>
                  <a:gd name="T69" fmla="*/ 413 h 456"/>
                  <a:gd name="T70" fmla="*/ 280 w 280"/>
                  <a:gd name="T71" fmla="*/ 0 h 456"/>
                  <a:gd name="T72" fmla="*/ 280 w 280"/>
                  <a:gd name="T73" fmla="*/ 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80" h="456">
                    <a:moveTo>
                      <a:pt x="280" y="0"/>
                    </a:moveTo>
                    <a:lnTo>
                      <a:pt x="280" y="0"/>
                    </a:lnTo>
                    <a:lnTo>
                      <a:pt x="178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6" y="443"/>
                    </a:lnTo>
                    <a:lnTo>
                      <a:pt x="13" y="430"/>
                    </a:lnTo>
                    <a:lnTo>
                      <a:pt x="20" y="419"/>
                    </a:lnTo>
                    <a:lnTo>
                      <a:pt x="27" y="410"/>
                    </a:lnTo>
                    <a:lnTo>
                      <a:pt x="33" y="402"/>
                    </a:lnTo>
                    <a:lnTo>
                      <a:pt x="40" y="395"/>
                    </a:lnTo>
                    <a:lnTo>
                      <a:pt x="46" y="389"/>
                    </a:lnTo>
                    <a:lnTo>
                      <a:pt x="53" y="385"/>
                    </a:lnTo>
                    <a:lnTo>
                      <a:pt x="59" y="383"/>
                    </a:lnTo>
                    <a:lnTo>
                      <a:pt x="65" y="380"/>
                    </a:lnTo>
                    <a:lnTo>
                      <a:pt x="72" y="379"/>
                    </a:lnTo>
                    <a:lnTo>
                      <a:pt x="77" y="378"/>
                    </a:lnTo>
                    <a:lnTo>
                      <a:pt x="83" y="378"/>
                    </a:lnTo>
                    <a:lnTo>
                      <a:pt x="88" y="379"/>
                    </a:lnTo>
                    <a:lnTo>
                      <a:pt x="94" y="381"/>
                    </a:lnTo>
                    <a:lnTo>
                      <a:pt x="99" y="383"/>
                    </a:lnTo>
                    <a:lnTo>
                      <a:pt x="104" y="385"/>
                    </a:lnTo>
                    <a:lnTo>
                      <a:pt x="108" y="388"/>
                    </a:lnTo>
                    <a:lnTo>
                      <a:pt x="112" y="391"/>
                    </a:lnTo>
                    <a:lnTo>
                      <a:pt x="117" y="394"/>
                    </a:lnTo>
                    <a:lnTo>
                      <a:pt x="120" y="397"/>
                    </a:lnTo>
                    <a:lnTo>
                      <a:pt x="123" y="400"/>
                    </a:lnTo>
                    <a:lnTo>
                      <a:pt x="126" y="403"/>
                    </a:lnTo>
                    <a:lnTo>
                      <a:pt x="129" y="406"/>
                    </a:lnTo>
                    <a:lnTo>
                      <a:pt x="131" y="408"/>
                    </a:lnTo>
                    <a:lnTo>
                      <a:pt x="132" y="410"/>
                    </a:lnTo>
                    <a:lnTo>
                      <a:pt x="133" y="412"/>
                    </a:lnTo>
                    <a:lnTo>
                      <a:pt x="134" y="412"/>
                    </a:lnTo>
                    <a:lnTo>
                      <a:pt x="134" y="413"/>
                    </a:lnTo>
                    <a:lnTo>
                      <a:pt x="134" y="413"/>
                    </a:lnTo>
                    <a:lnTo>
                      <a:pt x="280" y="0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7" name="Freeform 186"/>
              <p:cNvSpPr>
                <a:spLocks/>
              </p:cNvSpPr>
              <p:nvPr/>
            </p:nvSpPr>
            <p:spPr bwMode="auto">
              <a:xfrm>
                <a:off x="650" y="4126"/>
                <a:ext cx="613" cy="271"/>
              </a:xfrm>
              <a:custGeom>
                <a:avLst/>
                <a:gdLst>
                  <a:gd name="T0" fmla="*/ 586 w 613"/>
                  <a:gd name="T1" fmla="*/ 158 h 271"/>
                  <a:gd name="T2" fmla="*/ 612 w 613"/>
                  <a:gd name="T3" fmla="*/ 187 h 271"/>
                  <a:gd name="T4" fmla="*/ 609 w 613"/>
                  <a:gd name="T5" fmla="*/ 218 h 271"/>
                  <a:gd name="T6" fmla="*/ 580 w 613"/>
                  <a:gd name="T7" fmla="*/ 241 h 271"/>
                  <a:gd name="T8" fmla="*/ 549 w 613"/>
                  <a:gd name="T9" fmla="*/ 236 h 271"/>
                  <a:gd name="T10" fmla="*/ 528 w 613"/>
                  <a:gd name="T11" fmla="*/ 230 h 271"/>
                  <a:gd name="T12" fmla="*/ 496 w 613"/>
                  <a:gd name="T13" fmla="*/ 255 h 271"/>
                  <a:gd name="T14" fmla="*/ 461 w 613"/>
                  <a:gd name="T15" fmla="*/ 257 h 271"/>
                  <a:gd name="T16" fmla="*/ 427 w 613"/>
                  <a:gd name="T17" fmla="*/ 252 h 271"/>
                  <a:gd name="T18" fmla="*/ 389 w 613"/>
                  <a:gd name="T19" fmla="*/ 256 h 271"/>
                  <a:gd name="T20" fmla="*/ 362 w 613"/>
                  <a:gd name="T21" fmla="*/ 252 h 271"/>
                  <a:gd name="T22" fmla="*/ 321 w 613"/>
                  <a:gd name="T23" fmla="*/ 271 h 271"/>
                  <a:gd name="T24" fmla="*/ 293 w 613"/>
                  <a:gd name="T25" fmla="*/ 263 h 271"/>
                  <a:gd name="T26" fmla="*/ 270 w 613"/>
                  <a:gd name="T27" fmla="*/ 234 h 271"/>
                  <a:gd name="T28" fmla="*/ 250 w 613"/>
                  <a:gd name="T29" fmla="*/ 229 h 271"/>
                  <a:gd name="T30" fmla="*/ 222 w 613"/>
                  <a:gd name="T31" fmla="*/ 227 h 271"/>
                  <a:gd name="T32" fmla="*/ 203 w 613"/>
                  <a:gd name="T33" fmla="*/ 242 h 271"/>
                  <a:gd name="T34" fmla="*/ 169 w 613"/>
                  <a:gd name="T35" fmla="*/ 262 h 271"/>
                  <a:gd name="T36" fmla="*/ 138 w 613"/>
                  <a:gd name="T37" fmla="*/ 259 h 271"/>
                  <a:gd name="T38" fmla="*/ 107 w 613"/>
                  <a:gd name="T39" fmla="*/ 234 h 271"/>
                  <a:gd name="T40" fmla="*/ 107 w 613"/>
                  <a:gd name="T41" fmla="*/ 234 h 271"/>
                  <a:gd name="T42" fmla="*/ 89 w 613"/>
                  <a:gd name="T43" fmla="*/ 230 h 271"/>
                  <a:gd name="T44" fmla="*/ 68 w 613"/>
                  <a:gd name="T45" fmla="*/ 255 h 271"/>
                  <a:gd name="T46" fmla="*/ 35 w 613"/>
                  <a:gd name="T47" fmla="*/ 260 h 271"/>
                  <a:gd name="T48" fmla="*/ 4 w 613"/>
                  <a:gd name="T49" fmla="*/ 235 h 271"/>
                  <a:gd name="T50" fmla="*/ 0 w 613"/>
                  <a:gd name="T51" fmla="*/ 207 h 271"/>
                  <a:gd name="T52" fmla="*/ 2 w 613"/>
                  <a:gd name="T53" fmla="*/ 187 h 271"/>
                  <a:gd name="T54" fmla="*/ 1 w 613"/>
                  <a:gd name="T55" fmla="*/ 163 h 271"/>
                  <a:gd name="T56" fmla="*/ 24 w 613"/>
                  <a:gd name="T57" fmla="*/ 134 h 271"/>
                  <a:gd name="T58" fmla="*/ 45 w 613"/>
                  <a:gd name="T59" fmla="*/ 129 h 271"/>
                  <a:gd name="T60" fmla="*/ 51 w 613"/>
                  <a:gd name="T61" fmla="*/ 118 h 271"/>
                  <a:gd name="T62" fmla="*/ 80 w 613"/>
                  <a:gd name="T63" fmla="*/ 89 h 271"/>
                  <a:gd name="T64" fmla="*/ 90 w 613"/>
                  <a:gd name="T65" fmla="*/ 82 h 271"/>
                  <a:gd name="T66" fmla="*/ 94 w 613"/>
                  <a:gd name="T67" fmla="*/ 60 h 271"/>
                  <a:gd name="T68" fmla="*/ 120 w 613"/>
                  <a:gd name="T69" fmla="*/ 33 h 271"/>
                  <a:gd name="T70" fmla="*/ 152 w 613"/>
                  <a:gd name="T71" fmla="*/ 30 h 271"/>
                  <a:gd name="T72" fmla="*/ 186 w 613"/>
                  <a:gd name="T73" fmla="*/ 61 h 271"/>
                  <a:gd name="T74" fmla="*/ 208 w 613"/>
                  <a:gd name="T75" fmla="*/ 54 h 271"/>
                  <a:gd name="T76" fmla="*/ 220 w 613"/>
                  <a:gd name="T77" fmla="*/ 56 h 271"/>
                  <a:gd name="T78" fmla="*/ 233 w 613"/>
                  <a:gd name="T79" fmla="*/ 30 h 271"/>
                  <a:gd name="T80" fmla="*/ 263 w 613"/>
                  <a:gd name="T81" fmla="*/ 6 h 271"/>
                  <a:gd name="T82" fmla="*/ 292 w 613"/>
                  <a:gd name="T83" fmla="*/ 0 h 271"/>
                  <a:gd name="T84" fmla="*/ 331 w 613"/>
                  <a:gd name="T85" fmla="*/ 11 h 271"/>
                  <a:gd name="T86" fmla="*/ 353 w 613"/>
                  <a:gd name="T87" fmla="*/ 32 h 271"/>
                  <a:gd name="T88" fmla="*/ 374 w 613"/>
                  <a:gd name="T89" fmla="*/ 29 h 271"/>
                  <a:gd name="T90" fmla="*/ 420 w 613"/>
                  <a:gd name="T91" fmla="*/ 43 h 271"/>
                  <a:gd name="T92" fmla="*/ 444 w 613"/>
                  <a:gd name="T93" fmla="*/ 33 h 271"/>
                  <a:gd name="T94" fmla="*/ 477 w 613"/>
                  <a:gd name="T95" fmla="*/ 21 h 271"/>
                  <a:gd name="T96" fmla="*/ 512 w 613"/>
                  <a:gd name="T97" fmla="*/ 34 h 271"/>
                  <a:gd name="T98" fmla="*/ 530 w 613"/>
                  <a:gd name="T99" fmla="*/ 65 h 271"/>
                  <a:gd name="T100" fmla="*/ 527 w 613"/>
                  <a:gd name="T101" fmla="*/ 95 h 271"/>
                  <a:gd name="T102" fmla="*/ 525 w 613"/>
                  <a:gd name="T103" fmla="*/ 104 h 271"/>
                  <a:gd name="T104" fmla="*/ 546 w 613"/>
                  <a:gd name="T105" fmla="*/ 108 h 271"/>
                  <a:gd name="T106" fmla="*/ 572 w 613"/>
                  <a:gd name="T107" fmla="*/ 135 h 271"/>
                  <a:gd name="T108" fmla="*/ 576 w 613"/>
                  <a:gd name="T109" fmla="*/ 155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13" h="271">
                    <a:moveTo>
                      <a:pt x="576" y="155"/>
                    </a:moveTo>
                    <a:lnTo>
                      <a:pt x="576" y="155"/>
                    </a:lnTo>
                    <a:lnTo>
                      <a:pt x="576" y="155"/>
                    </a:lnTo>
                    <a:lnTo>
                      <a:pt x="586" y="158"/>
                    </a:lnTo>
                    <a:lnTo>
                      <a:pt x="595" y="163"/>
                    </a:lnTo>
                    <a:lnTo>
                      <a:pt x="602" y="169"/>
                    </a:lnTo>
                    <a:lnTo>
                      <a:pt x="608" y="178"/>
                    </a:lnTo>
                    <a:lnTo>
                      <a:pt x="612" y="187"/>
                    </a:lnTo>
                    <a:lnTo>
                      <a:pt x="613" y="198"/>
                    </a:lnTo>
                    <a:lnTo>
                      <a:pt x="613" y="198"/>
                    </a:lnTo>
                    <a:lnTo>
                      <a:pt x="612" y="208"/>
                    </a:lnTo>
                    <a:lnTo>
                      <a:pt x="609" y="218"/>
                    </a:lnTo>
                    <a:lnTo>
                      <a:pt x="604" y="226"/>
                    </a:lnTo>
                    <a:lnTo>
                      <a:pt x="597" y="233"/>
                    </a:lnTo>
                    <a:lnTo>
                      <a:pt x="589" y="238"/>
                    </a:lnTo>
                    <a:lnTo>
                      <a:pt x="580" y="241"/>
                    </a:lnTo>
                    <a:lnTo>
                      <a:pt x="570" y="242"/>
                    </a:lnTo>
                    <a:lnTo>
                      <a:pt x="570" y="242"/>
                    </a:lnTo>
                    <a:lnTo>
                      <a:pt x="559" y="240"/>
                    </a:lnTo>
                    <a:lnTo>
                      <a:pt x="549" y="236"/>
                    </a:lnTo>
                    <a:lnTo>
                      <a:pt x="540" y="230"/>
                    </a:lnTo>
                    <a:lnTo>
                      <a:pt x="533" y="221"/>
                    </a:lnTo>
                    <a:lnTo>
                      <a:pt x="533" y="221"/>
                    </a:lnTo>
                    <a:lnTo>
                      <a:pt x="528" y="230"/>
                    </a:lnTo>
                    <a:lnTo>
                      <a:pt x="522" y="238"/>
                    </a:lnTo>
                    <a:lnTo>
                      <a:pt x="514" y="245"/>
                    </a:lnTo>
                    <a:lnTo>
                      <a:pt x="506" y="251"/>
                    </a:lnTo>
                    <a:lnTo>
                      <a:pt x="496" y="255"/>
                    </a:lnTo>
                    <a:lnTo>
                      <a:pt x="486" y="258"/>
                    </a:lnTo>
                    <a:lnTo>
                      <a:pt x="475" y="259"/>
                    </a:lnTo>
                    <a:lnTo>
                      <a:pt x="475" y="259"/>
                    </a:lnTo>
                    <a:lnTo>
                      <a:pt x="461" y="257"/>
                    </a:lnTo>
                    <a:lnTo>
                      <a:pt x="448" y="252"/>
                    </a:lnTo>
                    <a:lnTo>
                      <a:pt x="436" y="245"/>
                    </a:lnTo>
                    <a:lnTo>
                      <a:pt x="436" y="245"/>
                    </a:lnTo>
                    <a:lnTo>
                      <a:pt x="427" y="252"/>
                    </a:lnTo>
                    <a:lnTo>
                      <a:pt x="416" y="257"/>
                    </a:lnTo>
                    <a:lnTo>
                      <a:pt x="403" y="259"/>
                    </a:lnTo>
                    <a:lnTo>
                      <a:pt x="403" y="259"/>
                    </a:lnTo>
                    <a:lnTo>
                      <a:pt x="389" y="256"/>
                    </a:lnTo>
                    <a:lnTo>
                      <a:pt x="378" y="251"/>
                    </a:lnTo>
                    <a:lnTo>
                      <a:pt x="369" y="242"/>
                    </a:lnTo>
                    <a:lnTo>
                      <a:pt x="369" y="242"/>
                    </a:lnTo>
                    <a:lnTo>
                      <a:pt x="362" y="252"/>
                    </a:lnTo>
                    <a:lnTo>
                      <a:pt x="353" y="260"/>
                    </a:lnTo>
                    <a:lnTo>
                      <a:pt x="344" y="266"/>
                    </a:lnTo>
                    <a:lnTo>
                      <a:pt x="333" y="270"/>
                    </a:lnTo>
                    <a:lnTo>
                      <a:pt x="321" y="271"/>
                    </a:lnTo>
                    <a:lnTo>
                      <a:pt x="321" y="271"/>
                    </a:lnTo>
                    <a:lnTo>
                      <a:pt x="311" y="270"/>
                    </a:lnTo>
                    <a:lnTo>
                      <a:pt x="302" y="268"/>
                    </a:lnTo>
                    <a:lnTo>
                      <a:pt x="293" y="263"/>
                    </a:lnTo>
                    <a:lnTo>
                      <a:pt x="285" y="257"/>
                    </a:lnTo>
                    <a:lnTo>
                      <a:pt x="279" y="251"/>
                    </a:lnTo>
                    <a:lnTo>
                      <a:pt x="274" y="243"/>
                    </a:lnTo>
                    <a:lnTo>
                      <a:pt x="270" y="234"/>
                    </a:lnTo>
                    <a:lnTo>
                      <a:pt x="268" y="224"/>
                    </a:lnTo>
                    <a:lnTo>
                      <a:pt x="268" y="224"/>
                    </a:lnTo>
                    <a:lnTo>
                      <a:pt x="259" y="227"/>
                    </a:lnTo>
                    <a:lnTo>
                      <a:pt x="250" y="229"/>
                    </a:lnTo>
                    <a:lnTo>
                      <a:pt x="241" y="229"/>
                    </a:lnTo>
                    <a:lnTo>
                      <a:pt x="241" y="229"/>
                    </a:lnTo>
                    <a:lnTo>
                      <a:pt x="232" y="229"/>
                    </a:lnTo>
                    <a:lnTo>
                      <a:pt x="222" y="227"/>
                    </a:lnTo>
                    <a:lnTo>
                      <a:pt x="214" y="225"/>
                    </a:lnTo>
                    <a:lnTo>
                      <a:pt x="214" y="225"/>
                    </a:lnTo>
                    <a:lnTo>
                      <a:pt x="209" y="234"/>
                    </a:lnTo>
                    <a:lnTo>
                      <a:pt x="203" y="242"/>
                    </a:lnTo>
                    <a:lnTo>
                      <a:pt x="196" y="249"/>
                    </a:lnTo>
                    <a:lnTo>
                      <a:pt x="188" y="255"/>
                    </a:lnTo>
                    <a:lnTo>
                      <a:pt x="179" y="259"/>
                    </a:lnTo>
                    <a:lnTo>
                      <a:pt x="169" y="262"/>
                    </a:lnTo>
                    <a:lnTo>
                      <a:pt x="158" y="263"/>
                    </a:lnTo>
                    <a:lnTo>
                      <a:pt x="158" y="263"/>
                    </a:lnTo>
                    <a:lnTo>
                      <a:pt x="147" y="262"/>
                    </a:lnTo>
                    <a:lnTo>
                      <a:pt x="138" y="259"/>
                    </a:lnTo>
                    <a:lnTo>
                      <a:pt x="129" y="255"/>
                    </a:lnTo>
                    <a:lnTo>
                      <a:pt x="120" y="249"/>
                    </a:lnTo>
                    <a:lnTo>
                      <a:pt x="113" y="242"/>
                    </a:lnTo>
                    <a:lnTo>
                      <a:pt x="107" y="234"/>
                    </a:lnTo>
                    <a:lnTo>
                      <a:pt x="107" y="234"/>
                    </a:lnTo>
                    <a:lnTo>
                      <a:pt x="107" y="234"/>
                    </a:lnTo>
                    <a:lnTo>
                      <a:pt x="107" y="234"/>
                    </a:lnTo>
                    <a:lnTo>
                      <a:pt x="107" y="234"/>
                    </a:lnTo>
                    <a:lnTo>
                      <a:pt x="107" y="234"/>
                    </a:lnTo>
                    <a:lnTo>
                      <a:pt x="101" y="233"/>
                    </a:lnTo>
                    <a:lnTo>
                      <a:pt x="95" y="232"/>
                    </a:lnTo>
                    <a:lnTo>
                      <a:pt x="89" y="230"/>
                    </a:lnTo>
                    <a:lnTo>
                      <a:pt x="89" y="230"/>
                    </a:lnTo>
                    <a:lnTo>
                      <a:pt x="84" y="240"/>
                    </a:lnTo>
                    <a:lnTo>
                      <a:pt x="77" y="248"/>
                    </a:lnTo>
                    <a:lnTo>
                      <a:pt x="68" y="255"/>
                    </a:lnTo>
                    <a:lnTo>
                      <a:pt x="58" y="259"/>
                    </a:lnTo>
                    <a:lnTo>
                      <a:pt x="46" y="261"/>
                    </a:lnTo>
                    <a:lnTo>
                      <a:pt x="46" y="261"/>
                    </a:lnTo>
                    <a:lnTo>
                      <a:pt x="35" y="260"/>
                    </a:lnTo>
                    <a:lnTo>
                      <a:pt x="26" y="256"/>
                    </a:lnTo>
                    <a:lnTo>
                      <a:pt x="17" y="251"/>
                    </a:lnTo>
                    <a:lnTo>
                      <a:pt x="10" y="243"/>
                    </a:lnTo>
                    <a:lnTo>
                      <a:pt x="4" y="235"/>
                    </a:lnTo>
                    <a:lnTo>
                      <a:pt x="1" y="225"/>
                    </a:lnTo>
                    <a:lnTo>
                      <a:pt x="0" y="214"/>
                    </a:lnTo>
                    <a:lnTo>
                      <a:pt x="0" y="214"/>
                    </a:lnTo>
                    <a:lnTo>
                      <a:pt x="0" y="207"/>
                    </a:lnTo>
                    <a:lnTo>
                      <a:pt x="2" y="200"/>
                    </a:lnTo>
                    <a:lnTo>
                      <a:pt x="5" y="193"/>
                    </a:lnTo>
                    <a:lnTo>
                      <a:pt x="5" y="193"/>
                    </a:lnTo>
                    <a:lnTo>
                      <a:pt x="2" y="187"/>
                    </a:lnTo>
                    <a:lnTo>
                      <a:pt x="0" y="180"/>
                    </a:lnTo>
                    <a:lnTo>
                      <a:pt x="0" y="173"/>
                    </a:lnTo>
                    <a:lnTo>
                      <a:pt x="0" y="173"/>
                    </a:lnTo>
                    <a:lnTo>
                      <a:pt x="1" y="163"/>
                    </a:lnTo>
                    <a:lnTo>
                      <a:pt x="4" y="154"/>
                    </a:lnTo>
                    <a:lnTo>
                      <a:pt x="9" y="146"/>
                    </a:lnTo>
                    <a:lnTo>
                      <a:pt x="16" y="139"/>
                    </a:lnTo>
                    <a:lnTo>
                      <a:pt x="24" y="134"/>
                    </a:lnTo>
                    <a:lnTo>
                      <a:pt x="33" y="131"/>
                    </a:lnTo>
                    <a:lnTo>
                      <a:pt x="43" y="129"/>
                    </a:lnTo>
                    <a:lnTo>
                      <a:pt x="43" y="129"/>
                    </a:lnTo>
                    <a:lnTo>
                      <a:pt x="45" y="129"/>
                    </a:lnTo>
                    <a:lnTo>
                      <a:pt x="47" y="130"/>
                    </a:lnTo>
                    <a:lnTo>
                      <a:pt x="49" y="130"/>
                    </a:lnTo>
                    <a:lnTo>
                      <a:pt x="49" y="130"/>
                    </a:lnTo>
                    <a:lnTo>
                      <a:pt x="51" y="118"/>
                    </a:lnTo>
                    <a:lnTo>
                      <a:pt x="55" y="109"/>
                    </a:lnTo>
                    <a:lnTo>
                      <a:pt x="62" y="100"/>
                    </a:lnTo>
                    <a:lnTo>
                      <a:pt x="70" y="94"/>
                    </a:lnTo>
                    <a:lnTo>
                      <a:pt x="80" y="89"/>
                    </a:lnTo>
                    <a:lnTo>
                      <a:pt x="91" y="88"/>
                    </a:lnTo>
                    <a:lnTo>
                      <a:pt x="91" y="88"/>
                    </a:lnTo>
                    <a:lnTo>
                      <a:pt x="90" y="85"/>
                    </a:lnTo>
                    <a:lnTo>
                      <a:pt x="90" y="82"/>
                    </a:lnTo>
                    <a:lnTo>
                      <a:pt x="90" y="79"/>
                    </a:lnTo>
                    <a:lnTo>
                      <a:pt x="90" y="79"/>
                    </a:lnTo>
                    <a:lnTo>
                      <a:pt x="92" y="69"/>
                    </a:lnTo>
                    <a:lnTo>
                      <a:pt x="94" y="60"/>
                    </a:lnTo>
                    <a:lnTo>
                      <a:pt x="99" y="51"/>
                    </a:lnTo>
                    <a:lnTo>
                      <a:pt x="105" y="44"/>
                    </a:lnTo>
                    <a:lnTo>
                      <a:pt x="112" y="38"/>
                    </a:lnTo>
                    <a:lnTo>
                      <a:pt x="120" y="33"/>
                    </a:lnTo>
                    <a:lnTo>
                      <a:pt x="130" y="30"/>
                    </a:lnTo>
                    <a:lnTo>
                      <a:pt x="140" y="29"/>
                    </a:lnTo>
                    <a:lnTo>
                      <a:pt x="140" y="29"/>
                    </a:lnTo>
                    <a:lnTo>
                      <a:pt x="152" y="30"/>
                    </a:lnTo>
                    <a:lnTo>
                      <a:pt x="163" y="35"/>
                    </a:lnTo>
                    <a:lnTo>
                      <a:pt x="173" y="42"/>
                    </a:lnTo>
                    <a:lnTo>
                      <a:pt x="180" y="51"/>
                    </a:lnTo>
                    <a:lnTo>
                      <a:pt x="186" y="61"/>
                    </a:lnTo>
                    <a:lnTo>
                      <a:pt x="186" y="61"/>
                    </a:lnTo>
                    <a:lnTo>
                      <a:pt x="192" y="57"/>
                    </a:lnTo>
                    <a:lnTo>
                      <a:pt x="200" y="55"/>
                    </a:lnTo>
                    <a:lnTo>
                      <a:pt x="208" y="54"/>
                    </a:lnTo>
                    <a:lnTo>
                      <a:pt x="208" y="54"/>
                    </a:lnTo>
                    <a:lnTo>
                      <a:pt x="212" y="54"/>
                    </a:lnTo>
                    <a:lnTo>
                      <a:pt x="216" y="55"/>
                    </a:lnTo>
                    <a:lnTo>
                      <a:pt x="220" y="56"/>
                    </a:lnTo>
                    <a:lnTo>
                      <a:pt x="220" y="56"/>
                    </a:lnTo>
                    <a:lnTo>
                      <a:pt x="223" y="47"/>
                    </a:lnTo>
                    <a:lnTo>
                      <a:pt x="227" y="38"/>
                    </a:lnTo>
                    <a:lnTo>
                      <a:pt x="233" y="30"/>
                    </a:lnTo>
                    <a:lnTo>
                      <a:pt x="239" y="22"/>
                    </a:lnTo>
                    <a:lnTo>
                      <a:pt x="246" y="16"/>
                    </a:lnTo>
                    <a:lnTo>
                      <a:pt x="254" y="10"/>
                    </a:lnTo>
                    <a:lnTo>
                      <a:pt x="263" y="6"/>
                    </a:lnTo>
                    <a:lnTo>
                      <a:pt x="272" y="2"/>
                    </a:lnTo>
                    <a:lnTo>
                      <a:pt x="282" y="0"/>
                    </a:lnTo>
                    <a:lnTo>
                      <a:pt x="292" y="0"/>
                    </a:lnTo>
                    <a:lnTo>
                      <a:pt x="292" y="0"/>
                    </a:lnTo>
                    <a:lnTo>
                      <a:pt x="303" y="1"/>
                    </a:lnTo>
                    <a:lnTo>
                      <a:pt x="313" y="3"/>
                    </a:lnTo>
                    <a:lnTo>
                      <a:pt x="322" y="6"/>
                    </a:lnTo>
                    <a:lnTo>
                      <a:pt x="331" y="11"/>
                    </a:lnTo>
                    <a:lnTo>
                      <a:pt x="339" y="17"/>
                    </a:lnTo>
                    <a:lnTo>
                      <a:pt x="347" y="24"/>
                    </a:lnTo>
                    <a:lnTo>
                      <a:pt x="353" y="32"/>
                    </a:lnTo>
                    <a:lnTo>
                      <a:pt x="353" y="32"/>
                    </a:lnTo>
                    <a:lnTo>
                      <a:pt x="360" y="30"/>
                    </a:lnTo>
                    <a:lnTo>
                      <a:pt x="367" y="29"/>
                    </a:lnTo>
                    <a:lnTo>
                      <a:pt x="374" y="29"/>
                    </a:lnTo>
                    <a:lnTo>
                      <a:pt x="374" y="29"/>
                    </a:lnTo>
                    <a:lnTo>
                      <a:pt x="387" y="30"/>
                    </a:lnTo>
                    <a:lnTo>
                      <a:pt x="399" y="33"/>
                    </a:lnTo>
                    <a:lnTo>
                      <a:pt x="410" y="37"/>
                    </a:lnTo>
                    <a:lnTo>
                      <a:pt x="420" y="43"/>
                    </a:lnTo>
                    <a:lnTo>
                      <a:pt x="430" y="51"/>
                    </a:lnTo>
                    <a:lnTo>
                      <a:pt x="430" y="51"/>
                    </a:lnTo>
                    <a:lnTo>
                      <a:pt x="436" y="41"/>
                    </a:lnTo>
                    <a:lnTo>
                      <a:pt x="444" y="33"/>
                    </a:lnTo>
                    <a:lnTo>
                      <a:pt x="454" y="26"/>
                    </a:lnTo>
                    <a:lnTo>
                      <a:pt x="465" y="22"/>
                    </a:lnTo>
                    <a:lnTo>
                      <a:pt x="477" y="21"/>
                    </a:lnTo>
                    <a:lnTo>
                      <a:pt x="477" y="21"/>
                    </a:lnTo>
                    <a:lnTo>
                      <a:pt x="487" y="21"/>
                    </a:lnTo>
                    <a:lnTo>
                      <a:pt x="496" y="24"/>
                    </a:lnTo>
                    <a:lnTo>
                      <a:pt x="505" y="28"/>
                    </a:lnTo>
                    <a:lnTo>
                      <a:pt x="512" y="34"/>
                    </a:lnTo>
                    <a:lnTo>
                      <a:pt x="518" y="40"/>
                    </a:lnTo>
                    <a:lnTo>
                      <a:pt x="524" y="47"/>
                    </a:lnTo>
                    <a:lnTo>
                      <a:pt x="528" y="56"/>
                    </a:lnTo>
                    <a:lnTo>
                      <a:pt x="530" y="65"/>
                    </a:lnTo>
                    <a:lnTo>
                      <a:pt x="531" y="75"/>
                    </a:lnTo>
                    <a:lnTo>
                      <a:pt x="531" y="75"/>
                    </a:lnTo>
                    <a:lnTo>
                      <a:pt x="530" y="86"/>
                    </a:lnTo>
                    <a:lnTo>
                      <a:pt x="527" y="95"/>
                    </a:lnTo>
                    <a:lnTo>
                      <a:pt x="522" y="105"/>
                    </a:lnTo>
                    <a:lnTo>
                      <a:pt x="522" y="105"/>
                    </a:lnTo>
                    <a:lnTo>
                      <a:pt x="524" y="104"/>
                    </a:lnTo>
                    <a:lnTo>
                      <a:pt x="525" y="104"/>
                    </a:lnTo>
                    <a:lnTo>
                      <a:pt x="527" y="104"/>
                    </a:lnTo>
                    <a:lnTo>
                      <a:pt x="527" y="104"/>
                    </a:lnTo>
                    <a:lnTo>
                      <a:pt x="537" y="105"/>
                    </a:lnTo>
                    <a:lnTo>
                      <a:pt x="546" y="108"/>
                    </a:lnTo>
                    <a:lnTo>
                      <a:pt x="554" y="113"/>
                    </a:lnTo>
                    <a:lnTo>
                      <a:pt x="561" y="119"/>
                    </a:lnTo>
                    <a:lnTo>
                      <a:pt x="568" y="126"/>
                    </a:lnTo>
                    <a:lnTo>
                      <a:pt x="572" y="135"/>
                    </a:lnTo>
                    <a:lnTo>
                      <a:pt x="575" y="144"/>
                    </a:lnTo>
                    <a:lnTo>
                      <a:pt x="576" y="154"/>
                    </a:lnTo>
                    <a:lnTo>
                      <a:pt x="576" y="154"/>
                    </a:lnTo>
                    <a:lnTo>
                      <a:pt x="576" y="155"/>
                    </a:lnTo>
                    <a:lnTo>
                      <a:pt x="576" y="155"/>
                    </a:lnTo>
                    <a:lnTo>
                      <a:pt x="576" y="155"/>
                    </a:lnTo>
                    <a:lnTo>
                      <a:pt x="576" y="155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88" name="Group 187"/>
            <p:cNvGrpSpPr>
              <a:grpSpLocks/>
            </p:cNvGrpSpPr>
            <p:nvPr/>
          </p:nvGrpSpPr>
          <p:grpSpPr bwMode="auto">
            <a:xfrm>
              <a:off x="7878311" y="3974094"/>
              <a:ext cx="1062225" cy="626915"/>
              <a:chOff x="7664" y="7080"/>
              <a:chExt cx="1290" cy="1340"/>
            </a:xfrm>
          </p:grpSpPr>
          <p:sp>
            <p:nvSpPr>
              <p:cNvPr id="189" name="Freeform 188"/>
              <p:cNvSpPr>
                <a:spLocks/>
              </p:cNvSpPr>
              <p:nvPr/>
            </p:nvSpPr>
            <p:spPr bwMode="auto">
              <a:xfrm>
                <a:off x="7664" y="7080"/>
                <a:ext cx="1290" cy="1314"/>
              </a:xfrm>
              <a:custGeom>
                <a:avLst/>
                <a:gdLst>
                  <a:gd name="T0" fmla="*/ 645 w 1290"/>
                  <a:gd name="T1" fmla="*/ 1313 h 1314"/>
                  <a:gd name="T2" fmla="*/ 645 w 1290"/>
                  <a:gd name="T3" fmla="*/ 1313 h 1314"/>
                  <a:gd name="T4" fmla="*/ 1290 w 1290"/>
                  <a:gd name="T5" fmla="*/ 1313 h 1314"/>
                  <a:gd name="T6" fmla="*/ 967 w 1290"/>
                  <a:gd name="T7" fmla="*/ 656 h 1314"/>
                  <a:gd name="T8" fmla="*/ 645 w 1290"/>
                  <a:gd name="T9" fmla="*/ 0 h 1314"/>
                  <a:gd name="T10" fmla="*/ 322 w 1290"/>
                  <a:gd name="T11" fmla="*/ 656 h 1314"/>
                  <a:gd name="T12" fmla="*/ 0 w 1290"/>
                  <a:gd name="T13" fmla="*/ 1314 h 1314"/>
                  <a:gd name="T14" fmla="*/ 645 w 1290"/>
                  <a:gd name="T15" fmla="*/ 1313 h 1314"/>
                  <a:gd name="T16" fmla="*/ 645 w 1290"/>
                  <a:gd name="T17" fmla="*/ 1313 h 1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90" h="1314">
                    <a:moveTo>
                      <a:pt x="645" y="1313"/>
                    </a:moveTo>
                    <a:lnTo>
                      <a:pt x="645" y="1313"/>
                    </a:lnTo>
                    <a:lnTo>
                      <a:pt x="1290" y="1313"/>
                    </a:lnTo>
                    <a:lnTo>
                      <a:pt x="967" y="656"/>
                    </a:lnTo>
                    <a:lnTo>
                      <a:pt x="645" y="0"/>
                    </a:lnTo>
                    <a:lnTo>
                      <a:pt x="322" y="656"/>
                    </a:lnTo>
                    <a:lnTo>
                      <a:pt x="0" y="1314"/>
                    </a:lnTo>
                    <a:lnTo>
                      <a:pt x="645" y="1313"/>
                    </a:lnTo>
                    <a:lnTo>
                      <a:pt x="645" y="1313"/>
                    </a:lnTo>
                    <a:close/>
                  </a:path>
                </a:pathLst>
              </a:custGeom>
              <a:solidFill>
                <a:srgbClr val="FAE2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0" name="Freeform 189"/>
              <p:cNvSpPr>
                <a:spLocks/>
              </p:cNvSpPr>
              <p:nvPr/>
            </p:nvSpPr>
            <p:spPr bwMode="auto">
              <a:xfrm>
                <a:off x="8232" y="7265"/>
                <a:ext cx="146" cy="146"/>
              </a:xfrm>
              <a:custGeom>
                <a:avLst/>
                <a:gdLst>
                  <a:gd name="T0" fmla="*/ 145 w 146"/>
                  <a:gd name="T1" fmla="*/ 63 h 146"/>
                  <a:gd name="T2" fmla="*/ 143 w 146"/>
                  <a:gd name="T3" fmla="*/ 55 h 146"/>
                  <a:gd name="T4" fmla="*/ 139 w 146"/>
                  <a:gd name="T5" fmla="*/ 42 h 146"/>
                  <a:gd name="T6" fmla="*/ 131 w 146"/>
                  <a:gd name="T7" fmla="*/ 29 h 146"/>
                  <a:gd name="T8" fmla="*/ 122 w 146"/>
                  <a:gd name="T9" fmla="*/ 19 h 146"/>
                  <a:gd name="T10" fmla="*/ 111 w 146"/>
                  <a:gd name="T11" fmla="*/ 11 h 146"/>
                  <a:gd name="T12" fmla="*/ 98 w 146"/>
                  <a:gd name="T13" fmla="*/ 4 h 146"/>
                  <a:gd name="T14" fmla="*/ 85 w 146"/>
                  <a:gd name="T15" fmla="*/ 1 h 146"/>
                  <a:gd name="T16" fmla="*/ 70 w 146"/>
                  <a:gd name="T17" fmla="*/ 0 h 146"/>
                  <a:gd name="T18" fmla="*/ 63 w 146"/>
                  <a:gd name="T19" fmla="*/ 1 h 146"/>
                  <a:gd name="T20" fmla="*/ 48 w 146"/>
                  <a:gd name="T21" fmla="*/ 4 h 146"/>
                  <a:gd name="T22" fmla="*/ 36 w 146"/>
                  <a:gd name="T23" fmla="*/ 10 h 146"/>
                  <a:gd name="T24" fmla="*/ 24 w 146"/>
                  <a:gd name="T25" fmla="*/ 19 h 146"/>
                  <a:gd name="T26" fmla="*/ 15 w 146"/>
                  <a:gd name="T27" fmla="*/ 29 h 146"/>
                  <a:gd name="T28" fmla="*/ 7 w 146"/>
                  <a:gd name="T29" fmla="*/ 41 h 146"/>
                  <a:gd name="T30" fmla="*/ 3 w 146"/>
                  <a:gd name="T31" fmla="*/ 54 h 146"/>
                  <a:gd name="T32" fmla="*/ 0 w 146"/>
                  <a:gd name="T33" fmla="*/ 68 h 146"/>
                  <a:gd name="T34" fmla="*/ 1 w 146"/>
                  <a:gd name="T35" fmla="*/ 83 h 146"/>
                  <a:gd name="T36" fmla="*/ 3 w 146"/>
                  <a:gd name="T37" fmla="*/ 90 h 146"/>
                  <a:gd name="T38" fmla="*/ 7 w 146"/>
                  <a:gd name="T39" fmla="*/ 104 h 146"/>
                  <a:gd name="T40" fmla="*/ 14 w 146"/>
                  <a:gd name="T41" fmla="*/ 117 h 146"/>
                  <a:gd name="T42" fmla="*/ 24 w 146"/>
                  <a:gd name="T43" fmla="*/ 127 h 146"/>
                  <a:gd name="T44" fmla="*/ 35 w 146"/>
                  <a:gd name="T45" fmla="*/ 135 h 146"/>
                  <a:gd name="T46" fmla="*/ 48 w 146"/>
                  <a:gd name="T47" fmla="*/ 141 h 146"/>
                  <a:gd name="T48" fmla="*/ 62 w 146"/>
                  <a:gd name="T49" fmla="*/ 145 h 146"/>
                  <a:gd name="T50" fmla="*/ 76 w 146"/>
                  <a:gd name="T51" fmla="*/ 146 h 146"/>
                  <a:gd name="T52" fmla="*/ 84 w 146"/>
                  <a:gd name="T53" fmla="*/ 145 h 146"/>
                  <a:gd name="T54" fmla="*/ 98 w 146"/>
                  <a:gd name="T55" fmla="*/ 142 h 146"/>
                  <a:gd name="T56" fmla="*/ 111 w 146"/>
                  <a:gd name="T57" fmla="*/ 136 h 146"/>
                  <a:gd name="T58" fmla="*/ 122 w 146"/>
                  <a:gd name="T59" fmla="*/ 127 h 146"/>
                  <a:gd name="T60" fmla="*/ 131 w 146"/>
                  <a:gd name="T61" fmla="*/ 117 h 146"/>
                  <a:gd name="T62" fmla="*/ 139 w 146"/>
                  <a:gd name="T63" fmla="*/ 105 h 146"/>
                  <a:gd name="T64" fmla="*/ 143 w 146"/>
                  <a:gd name="T65" fmla="*/ 92 h 146"/>
                  <a:gd name="T66" fmla="*/ 146 w 146"/>
                  <a:gd name="T67" fmla="*/ 77 h 146"/>
                  <a:gd name="T68" fmla="*/ 145 w 146"/>
                  <a:gd name="T69" fmla="*/ 63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6" h="146">
                    <a:moveTo>
                      <a:pt x="145" y="63"/>
                    </a:moveTo>
                    <a:lnTo>
                      <a:pt x="145" y="63"/>
                    </a:lnTo>
                    <a:lnTo>
                      <a:pt x="145" y="63"/>
                    </a:lnTo>
                    <a:lnTo>
                      <a:pt x="143" y="55"/>
                    </a:lnTo>
                    <a:lnTo>
                      <a:pt x="142" y="48"/>
                    </a:lnTo>
                    <a:lnTo>
                      <a:pt x="139" y="42"/>
                    </a:lnTo>
                    <a:lnTo>
                      <a:pt x="135" y="35"/>
                    </a:lnTo>
                    <a:lnTo>
                      <a:pt x="131" y="29"/>
                    </a:lnTo>
                    <a:lnTo>
                      <a:pt x="127" y="24"/>
                    </a:lnTo>
                    <a:lnTo>
                      <a:pt x="122" y="19"/>
                    </a:lnTo>
                    <a:lnTo>
                      <a:pt x="117" y="14"/>
                    </a:lnTo>
                    <a:lnTo>
                      <a:pt x="111" y="11"/>
                    </a:lnTo>
                    <a:lnTo>
                      <a:pt x="105" y="7"/>
                    </a:lnTo>
                    <a:lnTo>
                      <a:pt x="98" y="4"/>
                    </a:lnTo>
                    <a:lnTo>
                      <a:pt x="92" y="2"/>
                    </a:lnTo>
                    <a:lnTo>
                      <a:pt x="85" y="1"/>
                    </a:lnTo>
                    <a:lnTo>
                      <a:pt x="77" y="0"/>
                    </a:lnTo>
                    <a:lnTo>
                      <a:pt x="70" y="0"/>
                    </a:lnTo>
                    <a:lnTo>
                      <a:pt x="63" y="1"/>
                    </a:lnTo>
                    <a:lnTo>
                      <a:pt x="63" y="1"/>
                    </a:lnTo>
                    <a:lnTo>
                      <a:pt x="55" y="2"/>
                    </a:lnTo>
                    <a:lnTo>
                      <a:pt x="48" y="4"/>
                    </a:lnTo>
                    <a:lnTo>
                      <a:pt x="42" y="7"/>
                    </a:lnTo>
                    <a:lnTo>
                      <a:pt x="36" y="10"/>
                    </a:lnTo>
                    <a:lnTo>
                      <a:pt x="30" y="14"/>
                    </a:lnTo>
                    <a:lnTo>
                      <a:pt x="24" y="19"/>
                    </a:lnTo>
                    <a:lnTo>
                      <a:pt x="19" y="24"/>
                    </a:lnTo>
                    <a:lnTo>
                      <a:pt x="15" y="29"/>
                    </a:lnTo>
                    <a:lnTo>
                      <a:pt x="11" y="35"/>
                    </a:lnTo>
                    <a:lnTo>
                      <a:pt x="7" y="41"/>
                    </a:lnTo>
                    <a:lnTo>
                      <a:pt x="5" y="48"/>
                    </a:lnTo>
                    <a:lnTo>
                      <a:pt x="3" y="54"/>
                    </a:lnTo>
                    <a:lnTo>
                      <a:pt x="1" y="61"/>
                    </a:lnTo>
                    <a:lnTo>
                      <a:pt x="0" y="68"/>
                    </a:lnTo>
                    <a:lnTo>
                      <a:pt x="0" y="76"/>
                    </a:lnTo>
                    <a:lnTo>
                      <a:pt x="1" y="83"/>
                    </a:lnTo>
                    <a:lnTo>
                      <a:pt x="1" y="83"/>
                    </a:lnTo>
                    <a:lnTo>
                      <a:pt x="3" y="90"/>
                    </a:lnTo>
                    <a:lnTo>
                      <a:pt x="4" y="98"/>
                    </a:lnTo>
                    <a:lnTo>
                      <a:pt x="7" y="104"/>
                    </a:lnTo>
                    <a:lnTo>
                      <a:pt x="11" y="111"/>
                    </a:lnTo>
                    <a:lnTo>
                      <a:pt x="14" y="117"/>
                    </a:lnTo>
                    <a:lnTo>
                      <a:pt x="19" y="122"/>
                    </a:lnTo>
                    <a:lnTo>
                      <a:pt x="24" y="127"/>
                    </a:lnTo>
                    <a:lnTo>
                      <a:pt x="29" y="131"/>
                    </a:lnTo>
                    <a:lnTo>
                      <a:pt x="35" y="135"/>
                    </a:lnTo>
                    <a:lnTo>
                      <a:pt x="41" y="139"/>
                    </a:lnTo>
                    <a:lnTo>
                      <a:pt x="48" y="141"/>
                    </a:lnTo>
                    <a:lnTo>
                      <a:pt x="55" y="143"/>
                    </a:lnTo>
                    <a:lnTo>
                      <a:pt x="62" y="145"/>
                    </a:lnTo>
                    <a:lnTo>
                      <a:pt x="69" y="146"/>
                    </a:lnTo>
                    <a:lnTo>
                      <a:pt x="76" y="146"/>
                    </a:lnTo>
                    <a:lnTo>
                      <a:pt x="84" y="145"/>
                    </a:lnTo>
                    <a:lnTo>
                      <a:pt x="84" y="145"/>
                    </a:lnTo>
                    <a:lnTo>
                      <a:pt x="91" y="144"/>
                    </a:lnTo>
                    <a:lnTo>
                      <a:pt x="98" y="142"/>
                    </a:lnTo>
                    <a:lnTo>
                      <a:pt x="104" y="139"/>
                    </a:lnTo>
                    <a:lnTo>
                      <a:pt x="111" y="136"/>
                    </a:lnTo>
                    <a:lnTo>
                      <a:pt x="116" y="132"/>
                    </a:lnTo>
                    <a:lnTo>
                      <a:pt x="122" y="127"/>
                    </a:lnTo>
                    <a:lnTo>
                      <a:pt x="127" y="122"/>
                    </a:lnTo>
                    <a:lnTo>
                      <a:pt x="131" y="117"/>
                    </a:lnTo>
                    <a:lnTo>
                      <a:pt x="135" y="111"/>
                    </a:lnTo>
                    <a:lnTo>
                      <a:pt x="139" y="105"/>
                    </a:lnTo>
                    <a:lnTo>
                      <a:pt x="141" y="98"/>
                    </a:lnTo>
                    <a:lnTo>
                      <a:pt x="143" y="92"/>
                    </a:lnTo>
                    <a:lnTo>
                      <a:pt x="145" y="85"/>
                    </a:lnTo>
                    <a:lnTo>
                      <a:pt x="146" y="77"/>
                    </a:lnTo>
                    <a:lnTo>
                      <a:pt x="146" y="70"/>
                    </a:lnTo>
                    <a:lnTo>
                      <a:pt x="145" y="63"/>
                    </a:lnTo>
                    <a:lnTo>
                      <a:pt x="145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1" name="Freeform 190"/>
              <p:cNvSpPr>
                <a:spLocks/>
              </p:cNvSpPr>
              <p:nvPr/>
            </p:nvSpPr>
            <p:spPr bwMode="auto">
              <a:xfrm>
                <a:off x="7793" y="7438"/>
                <a:ext cx="469" cy="890"/>
              </a:xfrm>
              <a:custGeom>
                <a:avLst/>
                <a:gdLst>
                  <a:gd name="T0" fmla="*/ 469 w 469"/>
                  <a:gd name="T1" fmla="*/ 0 h 890"/>
                  <a:gd name="T2" fmla="*/ 469 w 469"/>
                  <a:gd name="T3" fmla="*/ 0 h 890"/>
                  <a:gd name="T4" fmla="*/ 191 w 469"/>
                  <a:gd name="T5" fmla="*/ 890 h 890"/>
                  <a:gd name="T6" fmla="*/ 0 w 469"/>
                  <a:gd name="T7" fmla="*/ 890 h 890"/>
                  <a:gd name="T8" fmla="*/ 0 w 469"/>
                  <a:gd name="T9" fmla="*/ 890 h 890"/>
                  <a:gd name="T10" fmla="*/ 8 w 469"/>
                  <a:gd name="T11" fmla="*/ 880 h 890"/>
                  <a:gd name="T12" fmla="*/ 15 w 469"/>
                  <a:gd name="T13" fmla="*/ 871 h 890"/>
                  <a:gd name="T14" fmla="*/ 23 w 469"/>
                  <a:gd name="T15" fmla="*/ 863 h 890"/>
                  <a:gd name="T16" fmla="*/ 31 w 469"/>
                  <a:gd name="T17" fmla="*/ 856 h 890"/>
                  <a:gd name="T18" fmla="*/ 38 w 469"/>
                  <a:gd name="T19" fmla="*/ 850 h 890"/>
                  <a:gd name="T20" fmla="*/ 46 w 469"/>
                  <a:gd name="T21" fmla="*/ 844 h 890"/>
                  <a:gd name="T22" fmla="*/ 53 w 469"/>
                  <a:gd name="T23" fmla="*/ 840 h 890"/>
                  <a:gd name="T24" fmla="*/ 61 w 469"/>
                  <a:gd name="T25" fmla="*/ 837 h 890"/>
                  <a:gd name="T26" fmla="*/ 68 w 469"/>
                  <a:gd name="T27" fmla="*/ 833 h 890"/>
                  <a:gd name="T28" fmla="*/ 75 w 469"/>
                  <a:gd name="T29" fmla="*/ 831 h 890"/>
                  <a:gd name="T30" fmla="*/ 81 w 469"/>
                  <a:gd name="T31" fmla="*/ 829 h 890"/>
                  <a:gd name="T32" fmla="*/ 88 w 469"/>
                  <a:gd name="T33" fmla="*/ 828 h 890"/>
                  <a:gd name="T34" fmla="*/ 94 w 469"/>
                  <a:gd name="T35" fmla="*/ 827 h 890"/>
                  <a:gd name="T36" fmla="*/ 100 w 469"/>
                  <a:gd name="T37" fmla="*/ 827 h 890"/>
                  <a:gd name="T38" fmla="*/ 106 w 469"/>
                  <a:gd name="T39" fmla="*/ 827 h 890"/>
                  <a:gd name="T40" fmla="*/ 111 w 469"/>
                  <a:gd name="T41" fmla="*/ 827 h 890"/>
                  <a:gd name="T42" fmla="*/ 116 w 469"/>
                  <a:gd name="T43" fmla="*/ 828 h 890"/>
                  <a:gd name="T44" fmla="*/ 121 w 469"/>
                  <a:gd name="T45" fmla="*/ 828 h 890"/>
                  <a:gd name="T46" fmla="*/ 125 w 469"/>
                  <a:gd name="T47" fmla="*/ 829 h 890"/>
                  <a:gd name="T48" fmla="*/ 129 w 469"/>
                  <a:gd name="T49" fmla="*/ 830 h 890"/>
                  <a:gd name="T50" fmla="*/ 132 w 469"/>
                  <a:gd name="T51" fmla="*/ 831 h 890"/>
                  <a:gd name="T52" fmla="*/ 135 w 469"/>
                  <a:gd name="T53" fmla="*/ 832 h 890"/>
                  <a:gd name="T54" fmla="*/ 137 w 469"/>
                  <a:gd name="T55" fmla="*/ 833 h 890"/>
                  <a:gd name="T56" fmla="*/ 138 w 469"/>
                  <a:gd name="T57" fmla="*/ 834 h 890"/>
                  <a:gd name="T58" fmla="*/ 139 w 469"/>
                  <a:gd name="T59" fmla="*/ 834 h 890"/>
                  <a:gd name="T60" fmla="*/ 140 w 469"/>
                  <a:gd name="T61" fmla="*/ 834 h 890"/>
                  <a:gd name="T62" fmla="*/ 140 w 469"/>
                  <a:gd name="T63" fmla="*/ 834 h 890"/>
                  <a:gd name="T64" fmla="*/ 469 w 469"/>
                  <a:gd name="T65" fmla="*/ 0 h 890"/>
                  <a:gd name="T66" fmla="*/ 469 w 469"/>
                  <a:gd name="T67" fmla="*/ 0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9" h="890">
                    <a:moveTo>
                      <a:pt x="469" y="0"/>
                    </a:moveTo>
                    <a:lnTo>
                      <a:pt x="469" y="0"/>
                    </a:lnTo>
                    <a:lnTo>
                      <a:pt x="191" y="890"/>
                    </a:lnTo>
                    <a:lnTo>
                      <a:pt x="0" y="890"/>
                    </a:lnTo>
                    <a:lnTo>
                      <a:pt x="0" y="890"/>
                    </a:lnTo>
                    <a:lnTo>
                      <a:pt x="8" y="880"/>
                    </a:lnTo>
                    <a:lnTo>
                      <a:pt x="15" y="871"/>
                    </a:lnTo>
                    <a:lnTo>
                      <a:pt x="23" y="863"/>
                    </a:lnTo>
                    <a:lnTo>
                      <a:pt x="31" y="856"/>
                    </a:lnTo>
                    <a:lnTo>
                      <a:pt x="38" y="850"/>
                    </a:lnTo>
                    <a:lnTo>
                      <a:pt x="46" y="844"/>
                    </a:lnTo>
                    <a:lnTo>
                      <a:pt x="53" y="840"/>
                    </a:lnTo>
                    <a:lnTo>
                      <a:pt x="61" y="837"/>
                    </a:lnTo>
                    <a:lnTo>
                      <a:pt x="68" y="833"/>
                    </a:lnTo>
                    <a:lnTo>
                      <a:pt x="75" y="831"/>
                    </a:lnTo>
                    <a:lnTo>
                      <a:pt x="81" y="829"/>
                    </a:lnTo>
                    <a:lnTo>
                      <a:pt x="88" y="828"/>
                    </a:lnTo>
                    <a:lnTo>
                      <a:pt x="94" y="827"/>
                    </a:lnTo>
                    <a:lnTo>
                      <a:pt x="100" y="827"/>
                    </a:lnTo>
                    <a:lnTo>
                      <a:pt x="106" y="827"/>
                    </a:lnTo>
                    <a:lnTo>
                      <a:pt x="111" y="827"/>
                    </a:lnTo>
                    <a:lnTo>
                      <a:pt x="116" y="828"/>
                    </a:lnTo>
                    <a:lnTo>
                      <a:pt x="121" y="828"/>
                    </a:lnTo>
                    <a:lnTo>
                      <a:pt x="125" y="829"/>
                    </a:lnTo>
                    <a:lnTo>
                      <a:pt x="129" y="830"/>
                    </a:lnTo>
                    <a:lnTo>
                      <a:pt x="132" y="831"/>
                    </a:lnTo>
                    <a:lnTo>
                      <a:pt x="135" y="832"/>
                    </a:lnTo>
                    <a:lnTo>
                      <a:pt x="137" y="833"/>
                    </a:lnTo>
                    <a:lnTo>
                      <a:pt x="138" y="834"/>
                    </a:lnTo>
                    <a:lnTo>
                      <a:pt x="139" y="834"/>
                    </a:lnTo>
                    <a:lnTo>
                      <a:pt x="140" y="834"/>
                    </a:lnTo>
                    <a:lnTo>
                      <a:pt x="140" y="834"/>
                    </a:lnTo>
                    <a:lnTo>
                      <a:pt x="469" y="0"/>
                    </a:lnTo>
                    <a:lnTo>
                      <a:pt x="46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2" name="Freeform 191"/>
              <p:cNvSpPr>
                <a:spLocks/>
              </p:cNvSpPr>
              <p:nvPr/>
            </p:nvSpPr>
            <p:spPr bwMode="auto">
              <a:xfrm>
                <a:off x="8355" y="7438"/>
                <a:ext cx="469" cy="890"/>
              </a:xfrm>
              <a:custGeom>
                <a:avLst/>
                <a:gdLst>
                  <a:gd name="T0" fmla="*/ 0 w 469"/>
                  <a:gd name="T1" fmla="*/ 0 h 890"/>
                  <a:gd name="T2" fmla="*/ 0 w 469"/>
                  <a:gd name="T3" fmla="*/ 0 h 890"/>
                  <a:gd name="T4" fmla="*/ 279 w 469"/>
                  <a:gd name="T5" fmla="*/ 890 h 890"/>
                  <a:gd name="T6" fmla="*/ 469 w 469"/>
                  <a:gd name="T7" fmla="*/ 890 h 890"/>
                  <a:gd name="T8" fmla="*/ 469 w 469"/>
                  <a:gd name="T9" fmla="*/ 890 h 890"/>
                  <a:gd name="T10" fmla="*/ 462 w 469"/>
                  <a:gd name="T11" fmla="*/ 880 h 890"/>
                  <a:gd name="T12" fmla="*/ 454 w 469"/>
                  <a:gd name="T13" fmla="*/ 871 h 890"/>
                  <a:gd name="T14" fmla="*/ 446 w 469"/>
                  <a:gd name="T15" fmla="*/ 863 h 890"/>
                  <a:gd name="T16" fmla="*/ 439 w 469"/>
                  <a:gd name="T17" fmla="*/ 856 h 890"/>
                  <a:gd name="T18" fmla="*/ 431 w 469"/>
                  <a:gd name="T19" fmla="*/ 850 h 890"/>
                  <a:gd name="T20" fmla="*/ 424 w 469"/>
                  <a:gd name="T21" fmla="*/ 844 h 890"/>
                  <a:gd name="T22" fmla="*/ 416 w 469"/>
                  <a:gd name="T23" fmla="*/ 840 h 890"/>
                  <a:gd name="T24" fmla="*/ 409 w 469"/>
                  <a:gd name="T25" fmla="*/ 837 h 890"/>
                  <a:gd name="T26" fmla="*/ 402 w 469"/>
                  <a:gd name="T27" fmla="*/ 833 h 890"/>
                  <a:gd name="T28" fmla="*/ 395 w 469"/>
                  <a:gd name="T29" fmla="*/ 831 h 890"/>
                  <a:gd name="T30" fmla="*/ 388 w 469"/>
                  <a:gd name="T31" fmla="*/ 829 h 890"/>
                  <a:gd name="T32" fmla="*/ 381 w 469"/>
                  <a:gd name="T33" fmla="*/ 828 h 890"/>
                  <a:gd name="T34" fmla="*/ 375 w 469"/>
                  <a:gd name="T35" fmla="*/ 827 h 890"/>
                  <a:gd name="T36" fmla="*/ 369 w 469"/>
                  <a:gd name="T37" fmla="*/ 827 h 890"/>
                  <a:gd name="T38" fmla="*/ 363 w 469"/>
                  <a:gd name="T39" fmla="*/ 827 h 890"/>
                  <a:gd name="T40" fmla="*/ 358 w 469"/>
                  <a:gd name="T41" fmla="*/ 827 h 890"/>
                  <a:gd name="T42" fmla="*/ 353 w 469"/>
                  <a:gd name="T43" fmla="*/ 828 h 890"/>
                  <a:gd name="T44" fmla="*/ 349 w 469"/>
                  <a:gd name="T45" fmla="*/ 828 h 890"/>
                  <a:gd name="T46" fmla="*/ 344 w 469"/>
                  <a:gd name="T47" fmla="*/ 829 h 890"/>
                  <a:gd name="T48" fmla="*/ 341 w 469"/>
                  <a:gd name="T49" fmla="*/ 830 h 890"/>
                  <a:gd name="T50" fmla="*/ 337 w 469"/>
                  <a:gd name="T51" fmla="*/ 831 h 890"/>
                  <a:gd name="T52" fmla="*/ 335 w 469"/>
                  <a:gd name="T53" fmla="*/ 832 h 890"/>
                  <a:gd name="T54" fmla="*/ 333 w 469"/>
                  <a:gd name="T55" fmla="*/ 833 h 890"/>
                  <a:gd name="T56" fmla="*/ 331 w 469"/>
                  <a:gd name="T57" fmla="*/ 834 h 890"/>
                  <a:gd name="T58" fmla="*/ 330 w 469"/>
                  <a:gd name="T59" fmla="*/ 834 h 890"/>
                  <a:gd name="T60" fmla="*/ 330 w 469"/>
                  <a:gd name="T61" fmla="*/ 834 h 890"/>
                  <a:gd name="T62" fmla="*/ 330 w 469"/>
                  <a:gd name="T63" fmla="*/ 834 h 890"/>
                  <a:gd name="T64" fmla="*/ 0 w 469"/>
                  <a:gd name="T65" fmla="*/ 0 h 890"/>
                  <a:gd name="T66" fmla="*/ 0 w 469"/>
                  <a:gd name="T67" fmla="*/ 0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9" h="890">
                    <a:moveTo>
                      <a:pt x="0" y="0"/>
                    </a:moveTo>
                    <a:lnTo>
                      <a:pt x="0" y="0"/>
                    </a:lnTo>
                    <a:lnTo>
                      <a:pt x="279" y="890"/>
                    </a:lnTo>
                    <a:lnTo>
                      <a:pt x="469" y="890"/>
                    </a:lnTo>
                    <a:lnTo>
                      <a:pt x="469" y="890"/>
                    </a:lnTo>
                    <a:lnTo>
                      <a:pt x="462" y="880"/>
                    </a:lnTo>
                    <a:lnTo>
                      <a:pt x="454" y="871"/>
                    </a:lnTo>
                    <a:lnTo>
                      <a:pt x="446" y="863"/>
                    </a:lnTo>
                    <a:lnTo>
                      <a:pt x="439" y="856"/>
                    </a:lnTo>
                    <a:lnTo>
                      <a:pt x="431" y="850"/>
                    </a:lnTo>
                    <a:lnTo>
                      <a:pt x="424" y="844"/>
                    </a:lnTo>
                    <a:lnTo>
                      <a:pt x="416" y="840"/>
                    </a:lnTo>
                    <a:lnTo>
                      <a:pt x="409" y="837"/>
                    </a:lnTo>
                    <a:lnTo>
                      <a:pt x="402" y="833"/>
                    </a:lnTo>
                    <a:lnTo>
                      <a:pt x="395" y="831"/>
                    </a:lnTo>
                    <a:lnTo>
                      <a:pt x="388" y="829"/>
                    </a:lnTo>
                    <a:lnTo>
                      <a:pt x="381" y="828"/>
                    </a:lnTo>
                    <a:lnTo>
                      <a:pt x="375" y="827"/>
                    </a:lnTo>
                    <a:lnTo>
                      <a:pt x="369" y="827"/>
                    </a:lnTo>
                    <a:lnTo>
                      <a:pt x="363" y="827"/>
                    </a:lnTo>
                    <a:lnTo>
                      <a:pt x="358" y="827"/>
                    </a:lnTo>
                    <a:lnTo>
                      <a:pt x="353" y="828"/>
                    </a:lnTo>
                    <a:lnTo>
                      <a:pt x="349" y="828"/>
                    </a:lnTo>
                    <a:lnTo>
                      <a:pt x="344" y="829"/>
                    </a:lnTo>
                    <a:lnTo>
                      <a:pt x="341" y="830"/>
                    </a:lnTo>
                    <a:lnTo>
                      <a:pt x="337" y="831"/>
                    </a:lnTo>
                    <a:lnTo>
                      <a:pt x="335" y="832"/>
                    </a:lnTo>
                    <a:lnTo>
                      <a:pt x="333" y="833"/>
                    </a:lnTo>
                    <a:lnTo>
                      <a:pt x="331" y="834"/>
                    </a:lnTo>
                    <a:lnTo>
                      <a:pt x="330" y="834"/>
                    </a:lnTo>
                    <a:lnTo>
                      <a:pt x="330" y="834"/>
                    </a:lnTo>
                    <a:lnTo>
                      <a:pt x="330" y="83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3" name="Freeform 192"/>
              <p:cNvSpPr>
                <a:spLocks/>
              </p:cNvSpPr>
              <p:nvPr/>
            </p:nvSpPr>
            <p:spPr bwMode="auto">
              <a:xfrm>
                <a:off x="8002" y="7410"/>
                <a:ext cx="223" cy="368"/>
              </a:xfrm>
              <a:custGeom>
                <a:avLst/>
                <a:gdLst>
                  <a:gd name="T0" fmla="*/ 223 w 223"/>
                  <a:gd name="T1" fmla="*/ 0 h 368"/>
                  <a:gd name="T2" fmla="*/ 223 w 223"/>
                  <a:gd name="T3" fmla="*/ 0 h 368"/>
                  <a:gd name="T4" fmla="*/ 0 w 223"/>
                  <a:gd name="T5" fmla="*/ 112 h 368"/>
                  <a:gd name="T6" fmla="*/ 75 w 223"/>
                  <a:gd name="T7" fmla="*/ 308 h 368"/>
                  <a:gd name="T8" fmla="*/ 28 w 223"/>
                  <a:gd name="T9" fmla="*/ 368 h 368"/>
                  <a:gd name="T10" fmla="*/ 116 w 223"/>
                  <a:gd name="T11" fmla="*/ 313 h 368"/>
                  <a:gd name="T12" fmla="*/ 28 w 223"/>
                  <a:gd name="T13" fmla="*/ 163 h 368"/>
                  <a:gd name="T14" fmla="*/ 223 w 223"/>
                  <a:gd name="T15" fmla="*/ 0 h 368"/>
                  <a:gd name="T16" fmla="*/ 223 w 223"/>
                  <a:gd name="T17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3" h="368">
                    <a:moveTo>
                      <a:pt x="223" y="0"/>
                    </a:moveTo>
                    <a:lnTo>
                      <a:pt x="223" y="0"/>
                    </a:lnTo>
                    <a:lnTo>
                      <a:pt x="0" y="112"/>
                    </a:lnTo>
                    <a:lnTo>
                      <a:pt x="75" y="308"/>
                    </a:lnTo>
                    <a:lnTo>
                      <a:pt x="28" y="368"/>
                    </a:lnTo>
                    <a:lnTo>
                      <a:pt x="116" y="313"/>
                    </a:lnTo>
                    <a:lnTo>
                      <a:pt x="28" y="163"/>
                    </a:lnTo>
                    <a:lnTo>
                      <a:pt x="223" y="0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4" name="Freeform 193"/>
              <p:cNvSpPr>
                <a:spLocks/>
              </p:cNvSpPr>
              <p:nvPr/>
            </p:nvSpPr>
            <p:spPr bwMode="auto">
              <a:xfrm>
                <a:off x="8389" y="7410"/>
                <a:ext cx="223" cy="368"/>
              </a:xfrm>
              <a:custGeom>
                <a:avLst/>
                <a:gdLst>
                  <a:gd name="T0" fmla="*/ 0 w 223"/>
                  <a:gd name="T1" fmla="*/ 0 h 368"/>
                  <a:gd name="T2" fmla="*/ 0 w 223"/>
                  <a:gd name="T3" fmla="*/ 0 h 368"/>
                  <a:gd name="T4" fmla="*/ 223 w 223"/>
                  <a:gd name="T5" fmla="*/ 112 h 368"/>
                  <a:gd name="T6" fmla="*/ 149 w 223"/>
                  <a:gd name="T7" fmla="*/ 308 h 368"/>
                  <a:gd name="T8" fmla="*/ 195 w 223"/>
                  <a:gd name="T9" fmla="*/ 368 h 368"/>
                  <a:gd name="T10" fmla="*/ 107 w 223"/>
                  <a:gd name="T11" fmla="*/ 313 h 368"/>
                  <a:gd name="T12" fmla="*/ 195 w 223"/>
                  <a:gd name="T13" fmla="*/ 163 h 368"/>
                  <a:gd name="T14" fmla="*/ 0 w 223"/>
                  <a:gd name="T15" fmla="*/ 0 h 368"/>
                  <a:gd name="T16" fmla="*/ 0 w 223"/>
                  <a:gd name="T17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3" h="368">
                    <a:moveTo>
                      <a:pt x="0" y="0"/>
                    </a:moveTo>
                    <a:lnTo>
                      <a:pt x="0" y="0"/>
                    </a:lnTo>
                    <a:lnTo>
                      <a:pt x="223" y="112"/>
                    </a:lnTo>
                    <a:lnTo>
                      <a:pt x="149" y="308"/>
                    </a:lnTo>
                    <a:lnTo>
                      <a:pt x="195" y="368"/>
                    </a:lnTo>
                    <a:lnTo>
                      <a:pt x="107" y="313"/>
                    </a:lnTo>
                    <a:lnTo>
                      <a:pt x="195" y="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5" name="Freeform 194"/>
              <p:cNvSpPr>
                <a:spLocks/>
              </p:cNvSpPr>
              <p:nvPr/>
            </p:nvSpPr>
            <p:spPr bwMode="auto">
              <a:xfrm>
                <a:off x="8275" y="7754"/>
                <a:ext cx="80" cy="80"/>
              </a:xfrm>
              <a:custGeom>
                <a:avLst/>
                <a:gdLst>
                  <a:gd name="T0" fmla="*/ 80 w 80"/>
                  <a:gd name="T1" fmla="*/ 34 h 80"/>
                  <a:gd name="T2" fmla="*/ 80 w 80"/>
                  <a:gd name="T3" fmla="*/ 34 h 80"/>
                  <a:gd name="T4" fmla="*/ 80 w 80"/>
                  <a:gd name="T5" fmla="*/ 34 h 80"/>
                  <a:gd name="T6" fmla="*/ 77 w 80"/>
                  <a:gd name="T7" fmla="*/ 26 h 80"/>
                  <a:gd name="T8" fmla="*/ 74 w 80"/>
                  <a:gd name="T9" fmla="*/ 19 h 80"/>
                  <a:gd name="T10" fmla="*/ 70 w 80"/>
                  <a:gd name="T11" fmla="*/ 13 h 80"/>
                  <a:gd name="T12" fmla="*/ 64 w 80"/>
                  <a:gd name="T13" fmla="*/ 8 h 80"/>
                  <a:gd name="T14" fmla="*/ 58 w 80"/>
                  <a:gd name="T15" fmla="*/ 4 h 80"/>
                  <a:gd name="T16" fmla="*/ 50 w 80"/>
                  <a:gd name="T17" fmla="*/ 1 h 80"/>
                  <a:gd name="T18" fmla="*/ 42 w 80"/>
                  <a:gd name="T19" fmla="*/ 0 h 80"/>
                  <a:gd name="T20" fmla="*/ 35 w 80"/>
                  <a:gd name="T21" fmla="*/ 0 h 80"/>
                  <a:gd name="T22" fmla="*/ 35 w 80"/>
                  <a:gd name="T23" fmla="*/ 0 h 80"/>
                  <a:gd name="T24" fmla="*/ 27 w 80"/>
                  <a:gd name="T25" fmla="*/ 3 h 80"/>
                  <a:gd name="T26" fmla="*/ 20 w 80"/>
                  <a:gd name="T27" fmla="*/ 6 h 80"/>
                  <a:gd name="T28" fmla="*/ 13 w 80"/>
                  <a:gd name="T29" fmla="*/ 10 h 80"/>
                  <a:gd name="T30" fmla="*/ 8 w 80"/>
                  <a:gd name="T31" fmla="*/ 16 h 80"/>
                  <a:gd name="T32" fmla="*/ 4 w 80"/>
                  <a:gd name="T33" fmla="*/ 22 h 80"/>
                  <a:gd name="T34" fmla="*/ 2 w 80"/>
                  <a:gd name="T35" fmla="*/ 30 h 80"/>
                  <a:gd name="T36" fmla="*/ 0 w 80"/>
                  <a:gd name="T37" fmla="*/ 37 h 80"/>
                  <a:gd name="T38" fmla="*/ 1 w 80"/>
                  <a:gd name="T39" fmla="*/ 46 h 80"/>
                  <a:gd name="T40" fmla="*/ 1 w 80"/>
                  <a:gd name="T41" fmla="*/ 46 h 80"/>
                  <a:gd name="T42" fmla="*/ 3 w 80"/>
                  <a:gd name="T43" fmla="*/ 53 h 80"/>
                  <a:gd name="T44" fmla="*/ 6 w 80"/>
                  <a:gd name="T45" fmla="*/ 60 h 80"/>
                  <a:gd name="T46" fmla="*/ 11 w 80"/>
                  <a:gd name="T47" fmla="*/ 67 h 80"/>
                  <a:gd name="T48" fmla="*/ 16 w 80"/>
                  <a:gd name="T49" fmla="*/ 72 h 80"/>
                  <a:gd name="T50" fmla="*/ 23 w 80"/>
                  <a:gd name="T51" fmla="*/ 76 h 80"/>
                  <a:gd name="T52" fmla="*/ 30 w 80"/>
                  <a:gd name="T53" fmla="*/ 78 h 80"/>
                  <a:gd name="T54" fmla="*/ 38 w 80"/>
                  <a:gd name="T55" fmla="*/ 80 h 80"/>
                  <a:gd name="T56" fmla="*/ 46 w 80"/>
                  <a:gd name="T57" fmla="*/ 79 h 80"/>
                  <a:gd name="T58" fmla="*/ 46 w 80"/>
                  <a:gd name="T59" fmla="*/ 79 h 80"/>
                  <a:gd name="T60" fmla="*/ 54 w 80"/>
                  <a:gd name="T61" fmla="*/ 78 h 80"/>
                  <a:gd name="T62" fmla="*/ 61 w 80"/>
                  <a:gd name="T63" fmla="*/ 74 h 80"/>
                  <a:gd name="T64" fmla="*/ 67 w 80"/>
                  <a:gd name="T65" fmla="*/ 69 h 80"/>
                  <a:gd name="T66" fmla="*/ 72 w 80"/>
                  <a:gd name="T67" fmla="*/ 64 h 80"/>
                  <a:gd name="T68" fmla="*/ 76 w 80"/>
                  <a:gd name="T69" fmla="*/ 57 h 80"/>
                  <a:gd name="T70" fmla="*/ 78 w 80"/>
                  <a:gd name="T71" fmla="*/ 50 h 80"/>
                  <a:gd name="T72" fmla="*/ 80 w 80"/>
                  <a:gd name="T73" fmla="*/ 43 h 80"/>
                  <a:gd name="T74" fmla="*/ 80 w 80"/>
                  <a:gd name="T75" fmla="*/ 34 h 80"/>
                  <a:gd name="T76" fmla="*/ 80 w 80"/>
                  <a:gd name="T77" fmla="*/ 3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80" h="80">
                    <a:moveTo>
                      <a:pt x="80" y="34"/>
                    </a:moveTo>
                    <a:lnTo>
                      <a:pt x="80" y="34"/>
                    </a:lnTo>
                    <a:lnTo>
                      <a:pt x="80" y="34"/>
                    </a:lnTo>
                    <a:lnTo>
                      <a:pt x="77" y="26"/>
                    </a:lnTo>
                    <a:lnTo>
                      <a:pt x="74" y="19"/>
                    </a:lnTo>
                    <a:lnTo>
                      <a:pt x="70" y="13"/>
                    </a:lnTo>
                    <a:lnTo>
                      <a:pt x="64" y="8"/>
                    </a:lnTo>
                    <a:lnTo>
                      <a:pt x="58" y="4"/>
                    </a:lnTo>
                    <a:lnTo>
                      <a:pt x="50" y="1"/>
                    </a:lnTo>
                    <a:lnTo>
                      <a:pt x="42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27" y="3"/>
                    </a:lnTo>
                    <a:lnTo>
                      <a:pt x="20" y="6"/>
                    </a:lnTo>
                    <a:lnTo>
                      <a:pt x="13" y="10"/>
                    </a:lnTo>
                    <a:lnTo>
                      <a:pt x="8" y="16"/>
                    </a:lnTo>
                    <a:lnTo>
                      <a:pt x="4" y="22"/>
                    </a:lnTo>
                    <a:lnTo>
                      <a:pt x="2" y="30"/>
                    </a:lnTo>
                    <a:lnTo>
                      <a:pt x="0" y="37"/>
                    </a:lnTo>
                    <a:lnTo>
                      <a:pt x="1" y="46"/>
                    </a:lnTo>
                    <a:lnTo>
                      <a:pt x="1" y="46"/>
                    </a:lnTo>
                    <a:lnTo>
                      <a:pt x="3" y="53"/>
                    </a:lnTo>
                    <a:lnTo>
                      <a:pt x="6" y="60"/>
                    </a:lnTo>
                    <a:lnTo>
                      <a:pt x="11" y="67"/>
                    </a:lnTo>
                    <a:lnTo>
                      <a:pt x="16" y="72"/>
                    </a:lnTo>
                    <a:lnTo>
                      <a:pt x="23" y="76"/>
                    </a:lnTo>
                    <a:lnTo>
                      <a:pt x="30" y="78"/>
                    </a:lnTo>
                    <a:lnTo>
                      <a:pt x="38" y="80"/>
                    </a:lnTo>
                    <a:lnTo>
                      <a:pt x="46" y="79"/>
                    </a:lnTo>
                    <a:lnTo>
                      <a:pt x="46" y="79"/>
                    </a:lnTo>
                    <a:lnTo>
                      <a:pt x="54" y="78"/>
                    </a:lnTo>
                    <a:lnTo>
                      <a:pt x="61" y="74"/>
                    </a:lnTo>
                    <a:lnTo>
                      <a:pt x="67" y="69"/>
                    </a:lnTo>
                    <a:lnTo>
                      <a:pt x="72" y="64"/>
                    </a:lnTo>
                    <a:lnTo>
                      <a:pt x="76" y="57"/>
                    </a:lnTo>
                    <a:lnTo>
                      <a:pt x="78" y="50"/>
                    </a:lnTo>
                    <a:lnTo>
                      <a:pt x="80" y="43"/>
                    </a:lnTo>
                    <a:lnTo>
                      <a:pt x="80" y="34"/>
                    </a:lnTo>
                    <a:lnTo>
                      <a:pt x="80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6" name="Freeform 195"/>
              <p:cNvSpPr>
                <a:spLocks/>
              </p:cNvSpPr>
              <p:nvPr/>
            </p:nvSpPr>
            <p:spPr bwMode="auto">
              <a:xfrm>
                <a:off x="8036" y="7849"/>
                <a:ext cx="256" cy="486"/>
              </a:xfrm>
              <a:custGeom>
                <a:avLst/>
                <a:gdLst>
                  <a:gd name="T0" fmla="*/ 256 w 256"/>
                  <a:gd name="T1" fmla="*/ 0 h 486"/>
                  <a:gd name="T2" fmla="*/ 256 w 256"/>
                  <a:gd name="T3" fmla="*/ 0 h 486"/>
                  <a:gd name="T4" fmla="*/ 104 w 256"/>
                  <a:gd name="T5" fmla="*/ 486 h 486"/>
                  <a:gd name="T6" fmla="*/ 0 w 256"/>
                  <a:gd name="T7" fmla="*/ 486 h 486"/>
                  <a:gd name="T8" fmla="*/ 0 w 256"/>
                  <a:gd name="T9" fmla="*/ 486 h 486"/>
                  <a:gd name="T10" fmla="*/ 7 w 256"/>
                  <a:gd name="T11" fmla="*/ 476 h 486"/>
                  <a:gd name="T12" fmla="*/ 15 w 256"/>
                  <a:gd name="T13" fmla="*/ 468 h 486"/>
                  <a:gd name="T14" fmla="*/ 23 w 256"/>
                  <a:gd name="T15" fmla="*/ 462 h 486"/>
                  <a:gd name="T16" fmla="*/ 31 w 256"/>
                  <a:gd name="T17" fmla="*/ 457 h 486"/>
                  <a:gd name="T18" fmla="*/ 38 w 256"/>
                  <a:gd name="T19" fmla="*/ 454 h 486"/>
                  <a:gd name="T20" fmla="*/ 45 w 256"/>
                  <a:gd name="T21" fmla="*/ 452 h 486"/>
                  <a:gd name="T22" fmla="*/ 51 w 256"/>
                  <a:gd name="T23" fmla="*/ 451 h 486"/>
                  <a:gd name="T24" fmla="*/ 57 w 256"/>
                  <a:gd name="T25" fmla="*/ 451 h 486"/>
                  <a:gd name="T26" fmla="*/ 62 w 256"/>
                  <a:gd name="T27" fmla="*/ 451 h 486"/>
                  <a:gd name="T28" fmla="*/ 67 w 256"/>
                  <a:gd name="T29" fmla="*/ 452 h 486"/>
                  <a:gd name="T30" fmla="*/ 71 w 256"/>
                  <a:gd name="T31" fmla="*/ 453 h 486"/>
                  <a:gd name="T32" fmla="*/ 74 w 256"/>
                  <a:gd name="T33" fmla="*/ 454 h 486"/>
                  <a:gd name="T34" fmla="*/ 75 w 256"/>
                  <a:gd name="T35" fmla="*/ 455 h 486"/>
                  <a:gd name="T36" fmla="*/ 76 w 256"/>
                  <a:gd name="T37" fmla="*/ 455 h 486"/>
                  <a:gd name="T38" fmla="*/ 76 w 256"/>
                  <a:gd name="T39" fmla="*/ 455 h 486"/>
                  <a:gd name="T40" fmla="*/ 256 w 256"/>
                  <a:gd name="T41" fmla="*/ 0 h 486"/>
                  <a:gd name="T42" fmla="*/ 256 w 256"/>
                  <a:gd name="T43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6" h="486">
                    <a:moveTo>
                      <a:pt x="256" y="0"/>
                    </a:moveTo>
                    <a:lnTo>
                      <a:pt x="256" y="0"/>
                    </a:lnTo>
                    <a:lnTo>
                      <a:pt x="104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7" y="476"/>
                    </a:lnTo>
                    <a:lnTo>
                      <a:pt x="15" y="468"/>
                    </a:lnTo>
                    <a:lnTo>
                      <a:pt x="23" y="462"/>
                    </a:lnTo>
                    <a:lnTo>
                      <a:pt x="31" y="457"/>
                    </a:lnTo>
                    <a:lnTo>
                      <a:pt x="38" y="454"/>
                    </a:lnTo>
                    <a:lnTo>
                      <a:pt x="45" y="452"/>
                    </a:lnTo>
                    <a:lnTo>
                      <a:pt x="51" y="451"/>
                    </a:lnTo>
                    <a:lnTo>
                      <a:pt x="57" y="451"/>
                    </a:lnTo>
                    <a:lnTo>
                      <a:pt x="62" y="451"/>
                    </a:lnTo>
                    <a:lnTo>
                      <a:pt x="67" y="452"/>
                    </a:lnTo>
                    <a:lnTo>
                      <a:pt x="71" y="453"/>
                    </a:lnTo>
                    <a:lnTo>
                      <a:pt x="74" y="454"/>
                    </a:lnTo>
                    <a:lnTo>
                      <a:pt x="75" y="455"/>
                    </a:lnTo>
                    <a:lnTo>
                      <a:pt x="76" y="455"/>
                    </a:lnTo>
                    <a:lnTo>
                      <a:pt x="76" y="455"/>
                    </a:lnTo>
                    <a:lnTo>
                      <a:pt x="256" y="0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7" name="Freeform 196"/>
              <p:cNvSpPr>
                <a:spLocks/>
              </p:cNvSpPr>
              <p:nvPr/>
            </p:nvSpPr>
            <p:spPr bwMode="auto">
              <a:xfrm>
                <a:off x="8342" y="7849"/>
                <a:ext cx="256" cy="486"/>
              </a:xfrm>
              <a:custGeom>
                <a:avLst/>
                <a:gdLst>
                  <a:gd name="T0" fmla="*/ 0 w 256"/>
                  <a:gd name="T1" fmla="*/ 0 h 486"/>
                  <a:gd name="T2" fmla="*/ 0 w 256"/>
                  <a:gd name="T3" fmla="*/ 0 h 486"/>
                  <a:gd name="T4" fmla="*/ 152 w 256"/>
                  <a:gd name="T5" fmla="*/ 486 h 486"/>
                  <a:gd name="T6" fmla="*/ 256 w 256"/>
                  <a:gd name="T7" fmla="*/ 486 h 486"/>
                  <a:gd name="T8" fmla="*/ 256 w 256"/>
                  <a:gd name="T9" fmla="*/ 486 h 486"/>
                  <a:gd name="T10" fmla="*/ 249 w 256"/>
                  <a:gd name="T11" fmla="*/ 476 h 486"/>
                  <a:gd name="T12" fmla="*/ 241 w 256"/>
                  <a:gd name="T13" fmla="*/ 468 h 486"/>
                  <a:gd name="T14" fmla="*/ 233 w 256"/>
                  <a:gd name="T15" fmla="*/ 462 h 486"/>
                  <a:gd name="T16" fmla="*/ 226 w 256"/>
                  <a:gd name="T17" fmla="*/ 457 h 486"/>
                  <a:gd name="T18" fmla="*/ 218 w 256"/>
                  <a:gd name="T19" fmla="*/ 454 h 486"/>
                  <a:gd name="T20" fmla="*/ 212 w 256"/>
                  <a:gd name="T21" fmla="*/ 452 h 486"/>
                  <a:gd name="T22" fmla="*/ 205 w 256"/>
                  <a:gd name="T23" fmla="*/ 451 h 486"/>
                  <a:gd name="T24" fmla="*/ 199 w 256"/>
                  <a:gd name="T25" fmla="*/ 451 h 486"/>
                  <a:gd name="T26" fmla="*/ 194 w 256"/>
                  <a:gd name="T27" fmla="*/ 451 h 486"/>
                  <a:gd name="T28" fmla="*/ 189 w 256"/>
                  <a:gd name="T29" fmla="*/ 452 h 486"/>
                  <a:gd name="T30" fmla="*/ 185 w 256"/>
                  <a:gd name="T31" fmla="*/ 453 h 486"/>
                  <a:gd name="T32" fmla="*/ 183 w 256"/>
                  <a:gd name="T33" fmla="*/ 454 h 486"/>
                  <a:gd name="T34" fmla="*/ 181 w 256"/>
                  <a:gd name="T35" fmla="*/ 455 h 486"/>
                  <a:gd name="T36" fmla="*/ 180 w 256"/>
                  <a:gd name="T37" fmla="*/ 455 h 486"/>
                  <a:gd name="T38" fmla="*/ 180 w 256"/>
                  <a:gd name="T39" fmla="*/ 455 h 486"/>
                  <a:gd name="T40" fmla="*/ 0 w 256"/>
                  <a:gd name="T41" fmla="*/ 0 h 486"/>
                  <a:gd name="T42" fmla="*/ 0 w 256"/>
                  <a:gd name="T43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6" h="486">
                    <a:moveTo>
                      <a:pt x="0" y="0"/>
                    </a:moveTo>
                    <a:lnTo>
                      <a:pt x="0" y="0"/>
                    </a:lnTo>
                    <a:lnTo>
                      <a:pt x="152" y="486"/>
                    </a:lnTo>
                    <a:lnTo>
                      <a:pt x="256" y="486"/>
                    </a:lnTo>
                    <a:lnTo>
                      <a:pt x="256" y="486"/>
                    </a:lnTo>
                    <a:lnTo>
                      <a:pt x="249" y="476"/>
                    </a:lnTo>
                    <a:lnTo>
                      <a:pt x="241" y="468"/>
                    </a:lnTo>
                    <a:lnTo>
                      <a:pt x="233" y="462"/>
                    </a:lnTo>
                    <a:lnTo>
                      <a:pt x="226" y="457"/>
                    </a:lnTo>
                    <a:lnTo>
                      <a:pt x="218" y="454"/>
                    </a:lnTo>
                    <a:lnTo>
                      <a:pt x="212" y="452"/>
                    </a:lnTo>
                    <a:lnTo>
                      <a:pt x="205" y="451"/>
                    </a:lnTo>
                    <a:lnTo>
                      <a:pt x="199" y="451"/>
                    </a:lnTo>
                    <a:lnTo>
                      <a:pt x="194" y="451"/>
                    </a:lnTo>
                    <a:lnTo>
                      <a:pt x="189" y="452"/>
                    </a:lnTo>
                    <a:lnTo>
                      <a:pt x="185" y="453"/>
                    </a:lnTo>
                    <a:lnTo>
                      <a:pt x="183" y="454"/>
                    </a:lnTo>
                    <a:lnTo>
                      <a:pt x="181" y="455"/>
                    </a:lnTo>
                    <a:lnTo>
                      <a:pt x="180" y="455"/>
                    </a:lnTo>
                    <a:lnTo>
                      <a:pt x="180" y="45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8" name="Freeform 197"/>
              <p:cNvSpPr>
                <a:spLocks/>
              </p:cNvSpPr>
              <p:nvPr/>
            </p:nvSpPr>
            <p:spPr bwMode="auto">
              <a:xfrm>
                <a:off x="8150" y="7833"/>
                <a:ext cx="121" cy="201"/>
              </a:xfrm>
              <a:custGeom>
                <a:avLst/>
                <a:gdLst>
                  <a:gd name="T0" fmla="*/ 121 w 121"/>
                  <a:gd name="T1" fmla="*/ 0 h 201"/>
                  <a:gd name="T2" fmla="*/ 121 w 121"/>
                  <a:gd name="T3" fmla="*/ 0 h 201"/>
                  <a:gd name="T4" fmla="*/ 0 w 121"/>
                  <a:gd name="T5" fmla="*/ 62 h 201"/>
                  <a:gd name="T6" fmla="*/ 40 w 121"/>
                  <a:gd name="T7" fmla="*/ 168 h 201"/>
                  <a:gd name="T8" fmla="*/ 15 w 121"/>
                  <a:gd name="T9" fmla="*/ 201 h 201"/>
                  <a:gd name="T10" fmla="*/ 63 w 121"/>
                  <a:gd name="T11" fmla="*/ 171 h 201"/>
                  <a:gd name="T12" fmla="*/ 15 w 121"/>
                  <a:gd name="T13" fmla="*/ 90 h 201"/>
                  <a:gd name="T14" fmla="*/ 121 w 121"/>
                  <a:gd name="T15" fmla="*/ 0 h 201"/>
                  <a:gd name="T16" fmla="*/ 121 w 121"/>
                  <a:gd name="T17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1" h="201">
                    <a:moveTo>
                      <a:pt x="121" y="0"/>
                    </a:moveTo>
                    <a:lnTo>
                      <a:pt x="121" y="0"/>
                    </a:lnTo>
                    <a:lnTo>
                      <a:pt x="0" y="62"/>
                    </a:lnTo>
                    <a:lnTo>
                      <a:pt x="40" y="168"/>
                    </a:lnTo>
                    <a:lnTo>
                      <a:pt x="15" y="201"/>
                    </a:lnTo>
                    <a:lnTo>
                      <a:pt x="63" y="171"/>
                    </a:lnTo>
                    <a:lnTo>
                      <a:pt x="15" y="90"/>
                    </a:lnTo>
                    <a:lnTo>
                      <a:pt x="121" y="0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9" name="Freeform 198"/>
              <p:cNvSpPr>
                <a:spLocks/>
              </p:cNvSpPr>
              <p:nvPr/>
            </p:nvSpPr>
            <p:spPr bwMode="auto">
              <a:xfrm>
                <a:off x="8361" y="7833"/>
                <a:ext cx="121" cy="201"/>
              </a:xfrm>
              <a:custGeom>
                <a:avLst/>
                <a:gdLst>
                  <a:gd name="T0" fmla="*/ 0 w 121"/>
                  <a:gd name="T1" fmla="*/ 0 h 201"/>
                  <a:gd name="T2" fmla="*/ 0 w 121"/>
                  <a:gd name="T3" fmla="*/ 0 h 201"/>
                  <a:gd name="T4" fmla="*/ 121 w 121"/>
                  <a:gd name="T5" fmla="*/ 62 h 201"/>
                  <a:gd name="T6" fmla="*/ 81 w 121"/>
                  <a:gd name="T7" fmla="*/ 168 h 201"/>
                  <a:gd name="T8" fmla="*/ 107 w 121"/>
                  <a:gd name="T9" fmla="*/ 201 h 201"/>
                  <a:gd name="T10" fmla="*/ 58 w 121"/>
                  <a:gd name="T11" fmla="*/ 171 h 201"/>
                  <a:gd name="T12" fmla="*/ 107 w 121"/>
                  <a:gd name="T13" fmla="*/ 90 h 201"/>
                  <a:gd name="T14" fmla="*/ 0 w 121"/>
                  <a:gd name="T15" fmla="*/ 0 h 201"/>
                  <a:gd name="T16" fmla="*/ 0 w 121"/>
                  <a:gd name="T17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1" h="201">
                    <a:moveTo>
                      <a:pt x="0" y="0"/>
                    </a:moveTo>
                    <a:lnTo>
                      <a:pt x="0" y="0"/>
                    </a:lnTo>
                    <a:lnTo>
                      <a:pt x="121" y="62"/>
                    </a:lnTo>
                    <a:lnTo>
                      <a:pt x="81" y="168"/>
                    </a:lnTo>
                    <a:lnTo>
                      <a:pt x="107" y="201"/>
                    </a:lnTo>
                    <a:lnTo>
                      <a:pt x="58" y="171"/>
                    </a:lnTo>
                    <a:lnTo>
                      <a:pt x="107" y="9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0" name="Freeform 199"/>
              <p:cNvSpPr>
                <a:spLocks/>
              </p:cNvSpPr>
              <p:nvPr/>
            </p:nvSpPr>
            <p:spPr bwMode="auto">
              <a:xfrm>
                <a:off x="8300" y="8050"/>
                <a:ext cx="39" cy="39"/>
              </a:xfrm>
              <a:custGeom>
                <a:avLst/>
                <a:gdLst>
                  <a:gd name="T0" fmla="*/ 39 w 39"/>
                  <a:gd name="T1" fmla="*/ 17 h 39"/>
                  <a:gd name="T2" fmla="*/ 39 w 39"/>
                  <a:gd name="T3" fmla="*/ 17 h 39"/>
                  <a:gd name="T4" fmla="*/ 39 w 39"/>
                  <a:gd name="T5" fmla="*/ 17 h 39"/>
                  <a:gd name="T6" fmla="*/ 35 w 39"/>
                  <a:gd name="T7" fmla="*/ 7 h 39"/>
                  <a:gd name="T8" fmla="*/ 27 w 39"/>
                  <a:gd name="T9" fmla="*/ 1 h 39"/>
                  <a:gd name="T10" fmla="*/ 16 w 39"/>
                  <a:gd name="T11" fmla="*/ 0 h 39"/>
                  <a:gd name="T12" fmla="*/ 16 w 39"/>
                  <a:gd name="T13" fmla="*/ 0 h 39"/>
                  <a:gd name="T14" fmla="*/ 7 w 39"/>
                  <a:gd name="T15" fmla="*/ 4 h 39"/>
                  <a:gd name="T16" fmla="*/ 1 w 39"/>
                  <a:gd name="T17" fmla="*/ 12 h 39"/>
                  <a:gd name="T18" fmla="*/ 0 w 39"/>
                  <a:gd name="T19" fmla="*/ 23 h 39"/>
                  <a:gd name="T20" fmla="*/ 0 w 39"/>
                  <a:gd name="T21" fmla="*/ 23 h 39"/>
                  <a:gd name="T22" fmla="*/ 4 w 39"/>
                  <a:gd name="T23" fmla="*/ 32 h 39"/>
                  <a:gd name="T24" fmla="*/ 12 w 39"/>
                  <a:gd name="T25" fmla="*/ 38 h 39"/>
                  <a:gd name="T26" fmla="*/ 22 w 39"/>
                  <a:gd name="T27" fmla="*/ 39 h 39"/>
                  <a:gd name="T28" fmla="*/ 22 w 39"/>
                  <a:gd name="T29" fmla="*/ 39 h 39"/>
                  <a:gd name="T30" fmla="*/ 32 w 39"/>
                  <a:gd name="T31" fmla="*/ 35 h 39"/>
                  <a:gd name="T32" fmla="*/ 37 w 39"/>
                  <a:gd name="T33" fmla="*/ 27 h 39"/>
                  <a:gd name="T34" fmla="*/ 39 w 39"/>
                  <a:gd name="T35" fmla="*/ 17 h 39"/>
                  <a:gd name="T36" fmla="*/ 39 w 39"/>
                  <a:gd name="T37" fmla="*/ 1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" h="39">
                    <a:moveTo>
                      <a:pt x="39" y="17"/>
                    </a:moveTo>
                    <a:lnTo>
                      <a:pt x="39" y="17"/>
                    </a:lnTo>
                    <a:lnTo>
                      <a:pt x="39" y="17"/>
                    </a:lnTo>
                    <a:lnTo>
                      <a:pt x="35" y="7"/>
                    </a:lnTo>
                    <a:lnTo>
                      <a:pt x="27" y="1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7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4" y="32"/>
                    </a:lnTo>
                    <a:lnTo>
                      <a:pt x="12" y="38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2" y="35"/>
                    </a:lnTo>
                    <a:lnTo>
                      <a:pt x="37" y="27"/>
                    </a:lnTo>
                    <a:lnTo>
                      <a:pt x="39" y="17"/>
                    </a:lnTo>
                    <a:lnTo>
                      <a:pt x="39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1" name="Freeform 200"/>
              <p:cNvSpPr>
                <a:spLocks/>
              </p:cNvSpPr>
              <p:nvPr/>
            </p:nvSpPr>
            <p:spPr bwMode="auto">
              <a:xfrm>
                <a:off x="8181" y="8097"/>
                <a:ext cx="126" cy="241"/>
              </a:xfrm>
              <a:custGeom>
                <a:avLst/>
                <a:gdLst>
                  <a:gd name="T0" fmla="*/ 126 w 126"/>
                  <a:gd name="T1" fmla="*/ 0 h 241"/>
                  <a:gd name="T2" fmla="*/ 126 w 126"/>
                  <a:gd name="T3" fmla="*/ 0 h 241"/>
                  <a:gd name="T4" fmla="*/ 51 w 126"/>
                  <a:gd name="T5" fmla="*/ 241 h 241"/>
                  <a:gd name="T6" fmla="*/ 0 w 126"/>
                  <a:gd name="T7" fmla="*/ 241 h 241"/>
                  <a:gd name="T8" fmla="*/ 0 w 126"/>
                  <a:gd name="T9" fmla="*/ 241 h 241"/>
                  <a:gd name="T10" fmla="*/ 9 w 126"/>
                  <a:gd name="T11" fmla="*/ 231 h 241"/>
                  <a:gd name="T12" fmla="*/ 17 w 126"/>
                  <a:gd name="T13" fmla="*/ 226 h 241"/>
                  <a:gd name="T14" fmla="*/ 25 w 126"/>
                  <a:gd name="T15" fmla="*/ 224 h 241"/>
                  <a:gd name="T16" fmla="*/ 31 w 126"/>
                  <a:gd name="T17" fmla="*/ 224 h 241"/>
                  <a:gd name="T18" fmla="*/ 36 w 126"/>
                  <a:gd name="T19" fmla="*/ 225 h 241"/>
                  <a:gd name="T20" fmla="*/ 37 w 126"/>
                  <a:gd name="T21" fmla="*/ 226 h 241"/>
                  <a:gd name="T22" fmla="*/ 37 w 126"/>
                  <a:gd name="T23" fmla="*/ 226 h 241"/>
                  <a:gd name="T24" fmla="*/ 126 w 126"/>
                  <a:gd name="T25" fmla="*/ 0 h 241"/>
                  <a:gd name="T26" fmla="*/ 126 w 126"/>
                  <a:gd name="T27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6" h="241">
                    <a:moveTo>
                      <a:pt x="126" y="0"/>
                    </a:moveTo>
                    <a:lnTo>
                      <a:pt x="126" y="0"/>
                    </a:lnTo>
                    <a:lnTo>
                      <a:pt x="51" y="241"/>
                    </a:lnTo>
                    <a:lnTo>
                      <a:pt x="0" y="241"/>
                    </a:lnTo>
                    <a:lnTo>
                      <a:pt x="0" y="241"/>
                    </a:lnTo>
                    <a:lnTo>
                      <a:pt x="9" y="231"/>
                    </a:lnTo>
                    <a:lnTo>
                      <a:pt x="17" y="226"/>
                    </a:lnTo>
                    <a:lnTo>
                      <a:pt x="25" y="224"/>
                    </a:lnTo>
                    <a:lnTo>
                      <a:pt x="31" y="224"/>
                    </a:lnTo>
                    <a:lnTo>
                      <a:pt x="36" y="225"/>
                    </a:lnTo>
                    <a:lnTo>
                      <a:pt x="37" y="226"/>
                    </a:lnTo>
                    <a:lnTo>
                      <a:pt x="37" y="226"/>
                    </a:lnTo>
                    <a:lnTo>
                      <a:pt x="126" y="0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2" name="Freeform 201"/>
              <p:cNvSpPr>
                <a:spLocks/>
              </p:cNvSpPr>
              <p:nvPr/>
            </p:nvSpPr>
            <p:spPr bwMode="auto">
              <a:xfrm>
                <a:off x="8333" y="8097"/>
                <a:ext cx="127" cy="241"/>
              </a:xfrm>
              <a:custGeom>
                <a:avLst/>
                <a:gdLst>
                  <a:gd name="T0" fmla="*/ 0 w 127"/>
                  <a:gd name="T1" fmla="*/ 0 h 241"/>
                  <a:gd name="T2" fmla="*/ 0 w 127"/>
                  <a:gd name="T3" fmla="*/ 0 h 241"/>
                  <a:gd name="T4" fmla="*/ 75 w 127"/>
                  <a:gd name="T5" fmla="*/ 241 h 241"/>
                  <a:gd name="T6" fmla="*/ 127 w 127"/>
                  <a:gd name="T7" fmla="*/ 241 h 241"/>
                  <a:gd name="T8" fmla="*/ 127 w 127"/>
                  <a:gd name="T9" fmla="*/ 241 h 241"/>
                  <a:gd name="T10" fmla="*/ 118 w 127"/>
                  <a:gd name="T11" fmla="*/ 231 h 241"/>
                  <a:gd name="T12" fmla="*/ 109 w 127"/>
                  <a:gd name="T13" fmla="*/ 226 h 241"/>
                  <a:gd name="T14" fmla="*/ 101 w 127"/>
                  <a:gd name="T15" fmla="*/ 224 h 241"/>
                  <a:gd name="T16" fmla="*/ 95 w 127"/>
                  <a:gd name="T17" fmla="*/ 224 h 241"/>
                  <a:gd name="T18" fmla="*/ 91 w 127"/>
                  <a:gd name="T19" fmla="*/ 225 h 241"/>
                  <a:gd name="T20" fmla="*/ 89 w 127"/>
                  <a:gd name="T21" fmla="*/ 226 h 241"/>
                  <a:gd name="T22" fmla="*/ 89 w 127"/>
                  <a:gd name="T23" fmla="*/ 226 h 241"/>
                  <a:gd name="T24" fmla="*/ 0 w 127"/>
                  <a:gd name="T25" fmla="*/ 0 h 241"/>
                  <a:gd name="T26" fmla="*/ 0 w 127"/>
                  <a:gd name="T27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7" h="241">
                    <a:moveTo>
                      <a:pt x="0" y="0"/>
                    </a:moveTo>
                    <a:lnTo>
                      <a:pt x="0" y="0"/>
                    </a:lnTo>
                    <a:lnTo>
                      <a:pt x="75" y="241"/>
                    </a:lnTo>
                    <a:lnTo>
                      <a:pt x="127" y="241"/>
                    </a:lnTo>
                    <a:lnTo>
                      <a:pt x="127" y="241"/>
                    </a:lnTo>
                    <a:lnTo>
                      <a:pt x="118" y="231"/>
                    </a:lnTo>
                    <a:lnTo>
                      <a:pt x="109" y="226"/>
                    </a:lnTo>
                    <a:lnTo>
                      <a:pt x="101" y="224"/>
                    </a:lnTo>
                    <a:lnTo>
                      <a:pt x="95" y="224"/>
                    </a:lnTo>
                    <a:lnTo>
                      <a:pt x="91" y="225"/>
                    </a:lnTo>
                    <a:lnTo>
                      <a:pt x="89" y="226"/>
                    </a:lnTo>
                    <a:lnTo>
                      <a:pt x="89" y="22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3" name="Freeform 202"/>
              <p:cNvSpPr>
                <a:spLocks/>
              </p:cNvSpPr>
              <p:nvPr/>
            </p:nvSpPr>
            <p:spPr bwMode="auto">
              <a:xfrm>
                <a:off x="8237" y="8089"/>
                <a:ext cx="60" cy="100"/>
              </a:xfrm>
              <a:custGeom>
                <a:avLst/>
                <a:gdLst>
                  <a:gd name="T0" fmla="*/ 60 w 60"/>
                  <a:gd name="T1" fmla="*/ 0 h 100"/>
                  <a:gd name="T2" fmla="*/ 60 w 60"/>
                  <a:gd name="T3" fmla="*/ 0 h 100"/>
                  <a:gd name="T4" fmla="*/ 0 w 60"/>
                  <a:gd name="T5" fmla="*/ 31 h 100"/>
                  <a:gd name="T6" fmla="*/ 20 w 60"/>
                  <a:gd name="T7" fmla="*/ 84 h 100"/>
                  <a:gd name="T8" fmla="*/ 8 w 60"/>
                  <a:gd name="T9" fmla="*/ 100 h 100"/>
                  <a:gd name="T10" fmla="*/ 32 w 60"/>
                  <a:gd name="T11" fmla="*/ 85 h 100"/>
                  <a:gd name="T12" fmla="*/ 8 w 60"/>
                  <a:gd name="T13" fmla="*/ 44 h 100"/>
                  <a:gd name="T14" fmla="*/ 60 w 60"/>
                  <a:gd name="T15" fmla="*/ 0 h 100"/>
                  <a:gd name="T16" fmla="*/ 60 w 60"/>
                  <a:gd name="T17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100">
                    <a:moveTo>
                      <a:pt x="60" y="0"/>
                    </a:moveTo>
                    <a:lnTo>
                      <a:pt x="60" y="0"/>
                    </a:lnTo>
                    <a:lnTo>
                      <a:pt x="0" y="31"/>
                    </a:lnTo>
                    <a:lnTo>
                      <a:pt x="20" y="84"/>
                    </a:lnTo>
                    <a:lnTo>
                      <a:pt x="8" y="100"/>
                    </a:lnTo>
                    <a:lnTo>
                      <a:pt x="32" y="85"/>
                    </a:lnTo>
                    <a:lnTo>
                      <a:pt x="8" y="44"/>
                    </a:lnTo>
                    <a:lnTo>
                      <a:pt x="60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4" name="Freeform 203"/>
              <p:cNvSpPr>
                <a:spLocks/>
              </p:cNvSpPr>
              <p:nvPr/>
            </p:nvSpPr>
            <p:spPr bwMode="auto">
              <a:xfrm>
                <a:off x="8342" y="8089"/>
                <a:ext cx="61" cy="100"/>
              </a:xfrm>
              <a:custGeom>
                <a:avLst/>
                <a:gdLst>
                  <a:gd name="T0" fmla="*/ 0 w 61"/>
                  <a:gd name="T1" fmla="*/ 0 h 100"/>
                  <a:gd name="T2" fmla="*/ 0 w 61"/>
                  <a:gd name="T3" fmla="*/ 0 h 100"/>
                  <a:gd name="T4" fmla="*/ 61 w 61"/>
                  <a:gd name="T5" fmla="*/ 31 h 100"/>
                  <a:gd name="T6" fmla="*/ 40 w 61"/>
                  <a:gd name="T7" fmla="*/ 84 h 100"/>
                  <a:gd name="T8" fmla="*/ 53 w 61"/>
                  <a:gd name="T9" fmla="*/ 100 h 100"/>
                  <a:gd name="T10" fmla="*/ 29 w 61"/>
                  <a:gd name="T11" fmla="*/ 85 h 100"/>
                  <a:gd name="T12" fmla="*/ 53 w 61"/>
                  <a:gd name="T13" fmla="*/ 44 h 100"/>
                  <a:gd name="T14" fmla="*/ 0 w 61"/>
                  <a:gd name="T15" fmla="*/ 0 h 100"/>
                  <a:gd name="T16" fmla="*/ 0 w 61"/>
                  <a:gd name="T17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100">
                    <a:moveTo>
                      <a:pt x="0" y="0"/>
                    </a:moveTo>
                    <a:lnTo>
                      <a:pt x="0" y="0"/>
                    </a:lnTo>
                    <a:lnTo>
                      <a:pt x="61" y="31"/>
                    </a:lnTo>
                    <a:lnTo>
                      <a:pt x="40" y="84"/>
                    </a:lnTo>
                    <a:lnTo>
                      <a:pt x="53" y="100"/>
                    </a:lnTo>
                    <a:lnTo>
                      <a:pt x="29" y="85"/>
                    </a:lnTo>
                    <a:lnTo>
                      <a:pt x="53" y="4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5" name="Freeform 204"/>
              <p:cNvSpPr>
                <a:spLocks/>
              </p:cNvSpPr>
              <p:nvPr/>
            </p:nvSpPr>
            <p:spPr bwMode="auto">
              <a:xfrm>
                <a:off x="8269" y="8298"/>
                <a:ext cx="110" cy="122"/>
              </a:xfrm>
              <a:custGeom>
                <a:avLst/>
                <a:gdLst>
                  <a:gd name="T0" fmla="*/ 55 w 110"/>
                  <a:gd name="T1" fmla="*/ 122 h 122"/>
                  <a:gd name="T2" fmla="*/ 55 w 110"/>
                  <a:gd name="T3" fmla="*/ 122 h 122"/>
                  <a:gd name="T4" fmla="*/ 110 w 110"/>
                  <a:gd name="T5" fmla="*/ 122 h 122"/>
                  <a:gd name="T6" fmla="*/ 83 w 110"/>
                  <a:gd name="T7" fmla="*/ 61 h 122"/>
                  <a:gd name="T8" fmla="*/ 55 w 110"/>
                  <a:gd name="T9" fmla="*/ 0 h 122"/>
                  <a:gd name="T10" fmla="*/ 28 w 110"/>
                  <a:gd name="T11" fmla="*/ 61 h 122"/>
                  <a:gd name="T12" fmla="*/ 0 w 110"/>
                  <a:gd name="T13" fmla="*/ 122 h 122"/>
                  <a:gd name="T14" fmla="*/ 55 w 110"/>
                  <a:gd name="T15" fmla="*/ 122 h 122"/>
                  <a:gd name="T16" fmla="*/ 55 w 110"/>
                  <a:gd name="T17" fmla="*/ 12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0" h="122">
                    <a:moveTo>
                      <a:pt x="55" y="122"/>
                    </a:moveTo>
                    <a:lnTo>
                      <a:pt x="55" y="122"/>
                    </a:lnTo>
                    <a:lnTo>
                      <a:pt x="110" y="122"/>
                    </a:lnTo>
                    <a:lnTo>
                      <a:pt x="83" y="61"/>
                    </a:lnTo>
                    <a:lnTo>
                      <a:pt x="55" y="0"/>
                    </a:lnTo>
                    <a:lnTo>
                      <a:pt x="28" y="61"/>
                    </a:lnTo>
                    <a:lnTo>
                      <a:pt x="0" y="122"/>
                    </a:lnTo>
                    <a:lnTo>
                      <a:pt x="55" y="122"/>
                    </a:lnTo>
                    <a:lnTo>
                      <a:pt x="55" y="122"/>
                    </a:lnTo>
                    <a:close/>
                  </a:path>
                </a:pathLst>
              </a:custGeom>
              <a:solidFill>
                <a:srgbClr val="FB6F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82825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Recommendations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The cluster should be perceived and explained as a project to be implemented with adequate means, financial, HR, tools,... While looking at its core objectives cannot be restricted in its definition just as a coordination tool.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One of The main components of the project should be based on precise situation analysis requiring more global investement in external evaluation</a:t>
            </a:r>
          </a:p>
          <a:p>
            <a:pPr marL="0" indent="0">
              <a:buNone/>
            </a:pPr>
            <a:r>
              <a:rPr lang="nb-NO" dirty="0" smtClean="0"/>
              <a:t>Then as a project should be evaluated, and the cost efficiency measured in order to balance the investment versus the added value to the benefiaries.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4074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MYANMAR’s CRISIS profile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65014"/>
            <a:ext cx="10363826" cy="45901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Cluster activated for 2 separate crisis: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Rakhine</a:t>
            </a:r>
            <a:r>
              <a:rPr lang="en-US" dirty="0" smtClean="0"/>
              <a:t> State, 	inter-communal clash (June and </a:t>
            </a:r>
            <a:r>
              <a:rPr lang="en-US" dirty="0" err="1" smtClean="0"/>
              <a:t>october</a:t>
            </a:r>
            <a:r>
              <a:rPr lang="en-US" dirty="0" smtClean="0"/>
              <a:t> 2012)</a:t>
            </a:r>
          </a:p>
          <a:p>
            <a:pPr lvl="1"/>
            <a:r>
              <a:rPr lang="en-US" dirty="0" err="1" smtClean="0"/>
              <a:t>Kachin</a:t>
            </a:r>
            <a:r>
              <a:rPr lang="en-US" dirty="0" smtClean="0"/>
              <a:t> State, 	armed civil open conflict (Mid 2011 conflict broke out)</a:t>
            </a:r>
          </a:p>
          <a:p>
            <a:pPr lvl="1"/>
            <a:r>
              <a:rPr lang="en-US" dirty="0" smtClean="0"/>
              <a:t>Both leading to 	«IDP problematic», camps and villages need intervention </a:t>
            </a:r>
          </a:p>
          <a:p>
            <a:pPr lvl="1"/>
            <a:r>
              <a:rPr lang="en-US" dirty="0" smtClean="0"/>
              <a:t>Both crisis define 	«protracted» while IDPs are in camps between 2 to 5 years</a:t>
            </a:r>
          </a:p>
          <a:p>
            <a:pPr lvl="1"/>
            <a:r>
              <a:rPr lang="en-US" dirty="0" smtClean="0"/>
              <a:t>With potential clashes resurgence (with new IDP, and reduction of access)</a:t>
            </a:r>
          </a:p>
          <a:p>
            <a:pPr lvl="1"/>
            <a:r>
              <a:rPr lang="en-US" dirty="0" smtClean="0"/>
              <a:t>With environmental high risk in background (Cyclone, Storm, Flooding, earthquake) in Crisis Area (</a:t>
            </a:r>
            <a:r>
              <a:rPr lang="en-US" dirty="0" err="1" smtClean="0"/>
              <a:t>Rakhine</a:t>
            </a:r>
            <a:r>
              <a:rPr lang="en-US" dirty="0" smtClean="0"/>
              <a:t>) but also other potential states (ex: Delta)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lnSpc>
                <a:spcPct val="160000"/>
              </a:lnSpc>
            </a:pPr>
            <a:r>
              <a:rPr lang="en-US" dirty="0" smtClean="0"/>
              <a:t>In November 2012 Cluster HCT(re-)activated </a:t>
            </a:r>
            <a:r>
              <a:rPr lang="en-US" dirty="0" smtClean="0"/>
              <a:t>the </a:t>
            </a:r>
            <a:r>
              <a:rPr lang="en-US" dirty="0" smtClean="0"/>
              <a:t>health, shelter/NFI/CCCM, and WASH cluster for the </a:t>
            </a:r>
            <a:r>
              <a:rPr lang="en-US" dirty="0" err="1" smtClean="0"/>
              <a:t>Rakhine</a:t>
            </a:r>
            <a:r>
              <a:rPr lang="en-US" dirty="0" smtClean="0"/>
              <a:t> and </a:t>
            </a:r>
            <a:r>
              <a:rPr lang="en-US" dirty="0" err="1" smtClean="0"/>
              <a:t>Kachin</a:t>
            </a:r>
            <a:r>
              <a:rPr lang="en-US" dirty="0" smtClean="0"/>
              <a:t> emergencies</a:t>
            </a:r>
          </a:p>
          <a:p>
            <a:r>
              <a:rPr lang="en-US" dirty="0" smtClean="0"/>
              <a:t>Wash cluster operational 1st </a:t>
            </a:r>
            <a:r>
              <a:rPr lang="en-US" dirty="0" err="1" smtClean="0"/>
              <a:t>january</a:t>
            </a:r>
            <a:r>
              <a:rPr lang="en-US" dirty="0" smtClean="0"/>
              <a:t>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4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557" y="321582"/>
            <a:ext cx="10678886" cy="1325563"/>
          </a:xfrm>
        </p:spPr>
        <p:txBody>
          <a:bodyPr>
            <a:normAutofit/>
          </a:bodyPr>
          <a:lstStyle/>
          <a:p>
            <a:r>
              <a:rPr lang="nb-NO" b="1" dirty="0"/>
              <a:t>MYANMAR’s CRISIS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91516" y="1387736"/>
            <a:ext cx="7647550" cy="53142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Case load: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Rakhine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dirty="0" smtClean="0"/>
              <a:t>IDP in camps: 			116,183 Persons</a:t>
            </a:r>
          </a:p>
          <a:p>
            <a:pPr lvl="1"/>
            <a:r>
              <a:rPr lang="en-US" dirty="0" smtClean="0"/>
              <a:t>IDP in Villages: 			8,158 </a:t>
            </a:r>
          </a:p>
          <a:p>
            <a:pPr lvl="1"/>
            <a:r>
              <a:rPr lang="en-US" dirty="0" smtClean="0"/>
              <a:t>Villager Crisis affected:		192,259</a:t>
            </a:r>
          </a:p>
          <a:p>
            <a:pPr lvl="1"/>
            <a:r>
              <a:rPr lang="en-US" dirty="0" smtClean="0"/>
              <a:t>Surrounding communities: 		100,000  </a:t>
            </a:r>
          </a:p>
          <a:p>
            <a:pPr lvl="1"/>
            <a:r>
              <a:rPr lang="en-US" dirty="0" smtClean="0"/>
              <a:t>Total: 				416,600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Total Wash cluster targeted		309,000</a:t>
            </a:r>
          </a:p>
          <a:p>
            <a:pPr marL="228600" lvl="1">
              <a:spcBef>
                <a:spcPts val="1000"/>
              </a:spcBef>
            </a:pPr>
            <a:endParaRPr lang="en-US" sz="2000" dirty="0" smtClean="0"/>
          </a:p>
          <a:p>
            <a:pPr marL="228600" lvl="1">
              <a:spcBef>
                <a:spcPts val="1000"/>
              </a:spcBef>
            </a:pPr>
            <a:r>
              <a:rPr lang="en-US" sz="2000" dirty="0" err="1" smtClean="0"/>
              <a:t>Kachin</a:t>
            </a:r>
            <a:r>
              <a:rPr lang="en-US" sz="2000" dirty="0" smtClean="0"/>
              <a:t>:</a:t>
            </a:r>
          </a:p>
          <a:p>
            <a:pPr lvl="1"/>
            <a:r>
              <a:rPr lang="en-US" dirty="0"/>
              <a:t>IDP in camps: 			</a:t>
            </a:r>
            <a:r>
              <a:rPr lang="en-US" dirty="0" smtClean="0"/>
              <a:t>86,386 </a:t>
            </a:r>
            <a:r>
              <a:rPr lang="en-US" dirty="0"/>
              <a:t>Persons</a:t>
            </a:r>
          </a:p>
          <a:p>
            <a:pPr lvl="1"/>
            <a:r>
              <a:rPr lang="en-US" dirty="0"/>
              <a:t>IDP in Villages: 			</a:t>
            </a:r>
            <a:r>
              <a:rPr lang="en-US" dirty="0" smtClean="0"/>
              <a:t>12,684</a:t>
            </a:r>
            <a:endParaRPr lang="en-US" dirty="0"/>
          </a:p>
          <a:p>
            <a:pPr lvl="1"/>
            <a:r>
              <a:rPr lang="en-US" dirty="0" smtClean="0"/>
              <a:t>Surrounding </a:t>
            </a:r>
            <a:r>
              <a:rPr lang="en-US" dirty="0"/>
              <a:t>communities: 		2</a:t>
            </a:r>
            <a:r>
              <a:rPr lang="en-US" dirty="0" smtClean="0"/>
              <a:t>0,000  </a:t>
            </a:r>
            <a:endParaRPr lang="en-US" dirty="0"/>
          </a:p>
          <a:p>
            <a:pPr lvl="1"/>
            <a:r>
              <a:rPr lang="en-US" dirty="0"/>
              <a:t>Total: 				</a:t>
            </a:r>
            <a:r>
              <a:rPr lang="en-US" dirty="0" smtClean="0"/>
              <a:t>119,801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Total Wash cluster targeted		</a:t>
            </a:r>
            <a:r>
              <a:rPr lang="en-US" dirty="0" smtClean="0">
                <a:solidFill>
                  <a:srgbClr val="FF0000"/>
                </a:solidFill>
              </a:rPr>
              <a:t>119,500</a:t>
            </a:r>
            <a:endParaRPr lang="en-US" dirty="0">
              <a:solidFill>
                <a:srgbClr val="FF0000"/>
              </a:solidFill>
            </a:endParaRPr>
          </a:p>
          <a:p>
            <a:pPr marL="685800" lvl="2">
              <a:spcBef>
                <a:spcPts val="1000"/>
              </a:spcBef>
            </a:pPr>
            <a:endParaRPr lang="en-US" dirty="0" smtClean="0"/>
          </a:p>
          <a:p>
            <a:pPr marL="685800" lvl="2">
              <a:spcBef>
                <a:spcPts val="1000"/>
              </a:spcBef>
            </a:pPr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066" y="1158842"/>
            <a:ext cx="3799438" cy="50718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75279" y="5791199"/>
            <a:ext cx="2163778" cy="383264"/>
          </a:xfrm>
          <a:prstGeom prst="rect">
            <a:avLst/>
          </a:prstGeom>
          <a:solidFill>
            <a:srgbClr val="DFF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6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557" y="321582"/>
            <a:ext cx="10678886" cy="1325563"/>
          </a:xfrm>
        </p:spPr>
        <p:txBody>
          <a:bodyPr>
            <a:normAutofit/>
          </a:bodyPr>
          <a:lstStyle/>
          <a:p>
            <a:r>
              <a:rPr lang="nb-NO" b="1" dirty="0"/>
              <a:t>MYANMAR’s CRISIS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91516" y="1387736"/>
            <a:ext cx="7647550" cy="5314277"/>
          </a:xfrm>
        </p:spPr>
        <p:txBody>
          <a:bodyPr>
            <a:normAutofit fontScale="92500" lnSpcReduction="10000"/>
          </a:bodyPr>
          <a:lstStyle/>
          <a:p>
            <a:pPr marL="176213" lvl="2" indent="0">
              <a:spcBef>
                <a:spcPts val="1000"/>
              </a:spcBef>
              <a:buNone/>
            </a:pPr>
            <a:r>
              <a:rPr lang="en-US" b="1" dirty="0" smtClean="0"/>
              <a:t>Contextual </a:t>
            </a:r>
            <a:r>
              <a:rPr lang="en-US" b="1" dirty="0" err="1" smtClean="0"/>
              <a:t>constrainS</a:t>
            </a:r>
            <a:r>
              <a:rPr lang="en-US" b="1" dirty="0" smtClean="0"/>
              <a:t>:</a:t>
            </a:r>
          </a:p>
          <a:p>
            <a:pPr marL="685800" lvl="2">
              <a:spcBef>
                <a:spcPts val="1000"/>
              </a:spcBef>
            </a:pPr>
            <a:r>
              <a:rPr lang="en-US" dirty="0" err="1" smtClean="0"/>
              <a:t>Kachin</a:t>
            </a:r>
            <a:r>
              <a:rPr lang="en-US" dirty="0" smtClean="0"/>
              <a:t>: 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State separated between GCA and NGCA, with difficult access to NGCA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IDP camp </a:t>
            </a:r>
            <a:r>
              <a:rPr lang="en-US" dirty="0" err="1" smtClean="0"/>
              <a:t>spreAd</a:t>
            </a:r>
            <a:r>
              <a:rPr lang="en-US" dirty="0" smtClean="0"/>
              <a:t> in remote area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Conflict resurgence (small scale emergency) leading to stand by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Language barrier for Hygiene promotion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Lack of governmental projection for relocation process vs durable solution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Low Wash capacity of cluster members (Local NGO mainly)</a:t>
            </a:r>
          </a:p>
          <a:p>
            <a:pPr marL="685800" lvl="2">
              <a:spcBef>
                <a:spcPts val="1000"/>
              </a:spcBef>
            </a:pPr>
            <a:r>
              <a:rPr lang="en-US" dirty="0" err="1" smtClean="0"/>
              <a:t>Rakhine</a:t>
            </a:r>
            <a:endParaRPr lang="en-US" dirty="0" smtClean="0"/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Target population no recognized as neither as citizens nor as refugees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Low </a:t>
            </a:r>
            <a:r>
              <a:rPr lang="en-US" dirty="0"/>
              <a:t>Acceptance of International </a:t>
            </a:r>
            <a:r>
              <a:rPr lang="en-US" dirty="0" smtClean="0"/>
              <a:t>assistance by the local population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Tensions between different ethnicities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Strong control of action by Government/civil society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Different agenda between humanitarian and politic</a:t>
            </a:r>
          </a:p>
          <a:p>
            <a:pPr marL="1143000" lvl="3">
              <a:spcBef>
                <a:spcPts val="1000"/>
              </a:spcBef>
            </a:pPr>
            <a:r>
              <a:rPr lang="en-US" dirty="0" err="1" smtClean="0"/>
              <a:t>Unadapted</a:t>
            </a:r>
            <a:r>
              <a:rPr lang="en-US" dirty="0" smtClean="0"/>
              <a:t> site selection in regards of Wash</a:t>
            </a:r>
          </a:p>
          <a:p>
            <a:pPr marL="1143000" lvl="3">
              <a:spcBef>
                <a:spcPts val="1000"/>
              </a:spcBef>
            </a:pPr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066" y="1158842"/>
            <a:ext cx="3799438" cy="50718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75279" y="5791199"/>
            <a:ext cx="2163778" cy="383264"/>
          </a:xfrm>
          <a:prstGeom prst="rect">
            <a:avLst/>
          </a:prstGeom>
          <a:solidFill>
            <a:srgbClr val="DFF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1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557" y="321582"/>
            <a:ext cx="10678886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WASH Emergency response strategy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16828"/>
            <a:ext cx="10363826" cy="501306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Objectives defined for 2015</a:t>
            </a:r>
            <a:r>
              <a:rPr lang="en-US" dirty="0" smtClean="0"/>
              <a:t>, common for </a:t>
            </a:r>
            <a:r>
              <a:rPr lang="en-US" dirty="0" err="1" smtClean="0"/>
              <a:t>Kachin</a:t>
            </a:r>
            <a:r>
              <a:rPr lang="en-US" dirty="0" smtClean="0"/>
              <a:t> and </a:t>
            </a:r>
            <a:r>
              <a:rPr lang="en-US" dirty="0" err="1" smtClean="0"/>
              <a:t>rakhine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en-GB" dirty="0" err="1" smtClean="0"/>
              <a:t>eople</a:t>
            </a:r>
            <a:r>
              <a:rPr lang="en-GB" dirty="0" smtClean="0"/>
              <a:t> </a:t>
            </a:r>
            <a:r>
              <a:rPr lang="en-GB" dirty="0"/>
              <a:t>have equitable and sustainable access to sufficient quantity of safe drinking and domestic water </a:t>
            </a:r>
            <a:endParaRPr lang="en-US" dirty="0" smtClean="0"/>
          </a:p>
          <a:p>
            <a:pPr lvl="1"/>
            <a:r>
              <a:rPr lang="en-GB" dirty="0" smtClean="0"/>
              <a:t>people </a:t>
            </a:r>
            <a:r>
              <a:rPr lang="en-GB" dirty="0"/>
              <a:t>have equitable access to safe and sustainable sanitation and live in a non-contaminated environment</a:t>
            </a:r>
            <a:endParaRPr lang="en-US" dirty="0"/>
          </a:p>
          <a:p>
            <a:pPr lvl="1"/>
            <a:r>
              <a:rPr lang="en-GB" dirty="0" smtClean="0"/>
              <a:t>people </a:t>
            </a:r>
            <a:r>
              <a:rPr lang="en-GB" dirty="0"/>
              <a:t>adopt basic personal and community hygiene </a:t>
            </a:r>
            <a:r>
              <a:rPr lang="en-GB" dirty="0" smtClean="0"/>
              <a:t>practices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2015 plan financial request:</a:t>
            </a:r>
          </a:p>
          <a:p>
            <a:pPr lvl="1"/>
            <a:r>
              <a:rPr lang="en-US" dirty="0" err="1" smtClean="0"/>
              <a:t>Rakhine</a:t>
            </a:r>
            <a:r>
              <a:rPr lang="en-US" dirty="0" smtClean="0"/>
              <a:t>: 16.5 MUSD</a:t>
            </a:r>
          </a:p>
          <a:p>
            <a:pPr lvl="1"/>
            <a:r>
              <a:rPr lang="en-US" dirty="0" err="1" smtClean="0"/>
              <a:t>Kachin</a:t>
            </a:r>
            <a:r>
              <a:rPr lang="en-US" dirty="0" smtClean="0"/>
              <a:t>:   9.5 MUSD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Main activities</a:t>
            </a:r>
          </a:p>
          <a:p>
            <a:pPr lvl="1"/>
            <a:r>
              <a:rPr lang="en-US" dirty="0" smtClean="0"/>
              <a:t>Water points construction and rehabilitation</a:t>
            </a:r>
          </a:p>
          <a:p>
            <a:pPr lvl="1"/>
            <a:r>
              <a:rPr lang="en-US" dirty="0" smtClean="0"/>
              <a:t>Water Trucking/boating still needed</a:t>
            </a:r>
          </a:p>
          <a:p>
            <a:pPr lvl="1"/>
            <a:r>
              <a:rPr lang="en-US" dirty="0" smtClean="0"/>
              <a:t>Semi-permanent latrines construction and massive </a:t>
            </a:r>
            <a:r>
              <a:rPr lang="en-US" dirty="0" err="1" smtClean="0"/>
              <a:t>desludging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Re-enforcement of self reliance of the community in a second phase</a:t>
            </a:r>
          </a:p>
          <a:p>
            <a:pPr lvl="1"/>
            <a:r>
              <a:rPr lang="en-US" dirty="0" smtClean="0"/>
              <a:t>Supply of NFI</a:t>
            </a:r>
          </a:p>
          <a:p>
            <a:pPr lvl="1"/>
            <a:r>
              <a:rPr lang="en-US" dirty="0" smtClean="0"/>
              <a:t>Village approach for water &amp; sanitation based on a more community participation</a:t>
            </a:r>
          </a:p>
          <a:p>
            <a:pPr lvl="1"/>
            <a:r>
              <a:rPr lang="en-US" dirty="0" smtClean="0"/>
              <a:t>Hygiene promotion through outreach workers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061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557" y="321582"/>
            <a:ext cx="10678886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WASH Emergency Coordination capacity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1421176"/>
            <a:ext cx="11039527" cy="5436824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2800" b="1" dirty="0"/>
              <a:t>Structure:</a:t>
            </a:r>
          </a:p>
          <a:p>
            <a:pPr lvl="1"/>
            <a:r>
              <a:rPr lang="en-US" sz="2800" dirty="0"/>
              <a:t>National: </a:t>
            </a:r>
            <a:r>
              <a:rPr lang="en-US" sz="2800" dirty="0" smtClean="0"/>
              <a:t>	1 </a:t>
            </a:r>
            <a:r>
              <a:rPr lang="en-US" sz="2800" dirty="0"/>
              <a:t>NWCC (FT UNICEF), and 1 national Information manager (Vacant)</a:t>
            </a:r>
          </a:p>
          <a:p>
            <a:pPr lvl="1"/>
            <a:r>
              <a:rPr lang="en-US" sz="2800" dirty="0" err="1"/>
              <a:t>Rakhine</a:t>
            </a:r>
            <a:r>
              <a:rPr lang="en-US" sz="2800" dirty="0"/>
              <a:t>: </a:t>
            </a:r>
            <a:r>
              <a:rPr lang="en-US" sz="2800" dirty="0" smtClean="0"/>
              <a:t>	1 </a:t>
            </a:r>
            <a:r>
              <a:rPr lang="en-US" sz="2800" dirty="0"/>
              <a:t>Sub-cluster WC (TA UNICEF), 1 Monitoring and evaluation officer (stand by partner), 2 </a:t>
            </a:r>
            <a:r>
              <a:rPr lang="en-US" sz="2800" dirty="0" smtClean="0"/>
              <a:t>consultants</a:t>
            </a:r>
            <a:r>
              <a:rPr lang="en-US" sz="2800" dirty="0"/>
              <a:t>, 4 </a:t>
            </a:r>
            <a:r>
              <a:rPr lang="en-US" sz="2800" dirty="0" smtClean="0"/>
              <a:t>			national positions vacant </a:t>
            </a:r>
            <a:r>
              <a:rPr lang="en-US" sz="2800" dirty="0"/>
              <a:t>since 8 months</a:t>
            </a:r>
          </a:p>
          <a:p>
            <a:pPr lvl="1"/>
            <a:r>
              <a:rPr lang="en-US" sz="2800" dirty="0" err="1" smtClean="0"/>
              <a:t>Kachin</a:t>
            </a:r>
            <a:r>
              <a:rPr lang="en-US" sz="2800" dirty="0" smtClean="0"/>
              <a:t>:	1 </a:t>
            </a:r>
            <a:r>
              <a:rPr lang="en-US" sz="2800" dirty="0"/>
              <a:t>Sub-cluster WC (TA UNICEF) –double-hatting, 1 capacity building officer (stand by partners), 6 </a:t>
            </a:r>
            <a:r>
              <a:rPr lang="en-US" sz="2800" dirty="0" smtClean="0"/>
              <a:t>consultants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Coordination tools available:</a:t>
            </a:r>
          </a:p>
          <a:p>
            <a:pPr lvl="1"/>
            <a:r>
              <a:rPr lang="en-US" sz="2800" dirty="0"/>
              <a:t>4W, extended to offer a global analysis oriented on beneficiary needs coverage, link with a Information management system (</a:t>
            </a:r>
            <a:r>
              <a:rPr lang="en-US" sz="2800" dirty="0" err="1"/>
              <a:t>Snapshop</a:t>
            </a:r>
            <a:r>
              <a:rPr lang="en-US" sz="2800" dirty="0"/>
              <a:t>, monthly report, systematic cross-analysis….)</a:t>
            </a:r>
          </a:p>
          <a:p>
            <a:pPr lvl="1"/>
            <a:r>
              <a:rPr lang="en-US" sz="2800" dirty="0"/>
              <a:t>Including financial tracking</a:t>
            </a:r>
          </a:p>
          <a:p>
            <a:pPr lvl="1"/>
            <a:r>
              <a:rPr lang="en-US" sz="2800" dirty="0"/>
              <a:t>Development of more qualitative Monitoring and evaluation tools, jointly </a:t>
            </a:r>
            <a:r>
              <a:rPr lang="en-US" sz="2800" dirty="0" smtClean="0"/>
              <a:t>done with </a:t>
            </a:r>
            <a:r>
              <a:rPr lang="en-US" sz="2800" dirty="0"/>
              <a:t>partners and other coordination body (</a:t>
            </a:r>
            <a:r>
              <a:rPr lang="en-US" sz="2800" dirty="0" err="1"/>
              <a:t>ex:CCCM</a:t>
            </a:r>
            <a:r>
              <a:rPr lang="en-US" sz="2800" dirty="0"/>
              <a:t>),  based on indicator declination targeting qualitative aspect</a:t>
            </a:r>
          </a:p>
          <a:p>
            <a:pPr lvl="1"/>
            <a:r>
              <a:rPr lang="en-US" sz="2800" dirty="0"/>
              <a:t>Usual cluster </a:t>
            </a:r>
            <a:r>
              <a:rPr lang="en-US" sz="2800" dirty="0" smtClean="0"/>
              <a:t>meetings, re-enforced </a:t>
            </a:r>
            <a:r>
              <a:rPr lang="en-US" sz="2800" dirty="0"/>
              <a:t>with Technical working group approach, and </a:t>
            </a:r>
            <a:r>
              <a:rPr lang="en-US" sz="2800" dirty="0" smtClean="0"/>
              <a:t>inters-sectorial </a:t>
            </a:r>
            <a:r>
              <a:rPr lang="en-US" sz="2800" dirty="0"/>
              <a:t>coordination at all level</a:t>
            </a:r>
          </a:p>
          <a:p>
            <a:pPr lvl="1"/>
            <a:r>
              <a:rPr lang="en-US" sz="2800" dirty="0" smtClean="0"/>
              <a:t>Technical </a:t>
            </a:r>
            <a:r>
              <a:rPr lang="en-US" sz="2800" dirty="0"/>
              <a:t>and approach guidance </a:t>
            </a:r>
            <a:r>
              <a:rPr lang="en-US" sz="2800" dirty="0" smtClean="0"/>
              <a:t>produced</a:t>
            </a:r>
            <a:endParaRPr lang="en-US" sz="2800" dirty="0"/>
          </a:p>
          <a:p>
            <a:pPr lvl="1"/>
            <a:r>
              <a:rPr lang="en-US" sz="2800" dirty="0"/>
              <a:t>Training organized, with orientation </a:t>
            </a:r>
            <a:r>
              <a:rPr lang="en-US" sz="2800" dirty="0" smtClean="0"/>
              <a:t>with collective </a:t>
            </a:r>
            <a:r>
              <a:rPr lang="en-US" sz="2800" dirty="0"/>
              <a:t>capacity shared</a:t>
            </a:r>
          </a:p>
          <a:p>
            <a:pPr lvl="1"/>
            <a:r>
              <a:rPr lang="en-US" sz="2800" dirty="0" smtClean="0"/>
              <a:t>Joint </a:t>
            </a:r>
            <a:r>
              <a:rPr lang="en-US" sz="2800" dirty="0"/>
              <a:t>evaluation, or independent evaluation </a:t>
            </a:r>
            <a:r>
              <a:rPr lang="en-US" sz="2800" dirty="0" smtClean="0"/>
              <a:t>(possibly led by RECA – ex</a:t>
            </a:r>
            <a:r>
              <a:rPr lang="en-US" sz="2800" dirty="0"/>
              <a:t>: Accountability </a:t>
            </a:r>
            <a:r>
              <a:rPr lang="en-US" sz="2800" dirty="0" smtClean="0"/>
              <a:t>study - )</a:t>
            </a:r>
          </a:p>
          <a:p>
            <a:pPr lvl="1"/>
            <a:r>
              <a:rPr lang="en-US" sz="2800" dirty="0" smtClean="0"/>
              <a:t>Strong link with donors (independently from UNCEF), and capacity to advice geographically, qualitatively and strategically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948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99573"/>
            <a:ext cx="10364451" cy="1122451"/>
          </a:xfrm>
        </p:spPr>
        <p:txBody>
          <a:bodyPr>
            <a:normAutofit/>
          </a:bodyPr>
          <a:lstStyle/>
          <a:p>
            <a:r>
              <a:rPr lang="en-US" b="1" dirty="0"/>
              <a:t>Cluster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178805"/>
            <a:ext cx="10363826" cy="567919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2800" b="1" dirty="0"/>
              <a:t>Innovative </a:t>
            </a:r>
            <a:r>
              <a:rPr lang="en-US" sz="2800" b="1" dirty="0" smtClean="0"/>
              <a:t>approaches</a:t>
            </a:r>
            <a:endParaRPr lang="en-US" sz="2800" b="1" dirty="0"/>
          </a:p>
          <a:p>
            <a:pPr lvl="1"/>
            <a:r>
              <a:rPr lang="en-US" sz="2800" dirty="0"/>
              <a:t>Collaboration with Hydrologist without Border (</a:t>
            </a:r>
            <a:r>
              <a:rPr lang="en-US" sz="2800" dirty="0" smtClean="0"/>
              <a:t>HWB)</a:t>
            </a:r>
          </a:p>
          <a:p>
            <a:pPr lvl="1"/>
            <a:r>
              <a:rPr lang="en-US" sz="2800" dirty="0" smtClean="0"/>
              <a:t>In-depth M&amp;E tools </a:t>
            </a:r>
            <a:r>
              <a:rPr lang="en-US" sz="2800" dirty="0"/>
              <a:t>under development</a:t>
            </a:r>
          </a:p>
          <a:p>
            <a:pPr lvl="1"/>
            <a:r>
              <a:rPr lang="en-US" sz="2800" dirty="0"/>
              <a:t>Ceramic filter approach “pilot” under deployment as an alternative for water quality in protractile crisis: Evaluation necessary with OFDA</a:t>
            </a:r>
          </a:p>
          <a:p>
            <a:pPr lvl="1"/>
            <a:r>
              <a:rPr lang="en-US" sz="2800" dirty="0"/>
              <a:t>Definition of “village” approach based on do no harm principle, linking LRRD</a:t>
            </a:r>
          </a:p>
          <a:p>
            <a:pPr lvl="1"/>
            <a:r>
              <a:rPr lang="en-US" sz="2800" dirty="0"/>
              <a:t>Sludge </a:t>
            </a:r>
            <a:r>
              <a:rPr lang="en-US" sz="2800" dirty="0" smtClean="0"/>
              <a:t>management</a:t>
            </a:r>
          </a:p>
          <a:p>
            <a:pPr lvl="1"/>
            <a:r>
              <a:rPr lang="en-US" sz="2800" dirty="0" smtClean="0"/>
              <a:t>Wash in Nut need to be addressed</a:t>
            </a:r>
          </a:p>
          <a:p>
            <a:pPr lvl="1"/>
            <a:r>
              <a:rPr lang="en-US" sz="2800" dirty="0" smtClean="0"/>
              <a:t>Capacity building structure to enhance response by local partners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Unappropriated past approach:</a:t>
            </a:r>
          </a:p>
          <a:p>
            <a:pPr lvl="1"/>
            <a:r>
              <a:rPr lang="en-US" sz="2500" dirty="0"/>
              <a:t>Bathing and hand washing due to space and cultural inadequate design</a:t>
            </a:r>
          </a:p>
          <a:p>
            <a:pPr lvl="1"/>
            <a:r>
              <a:rPr lang="en-US" sz="2500" dirty="0"/>
              <a:t>Need to push for new </a:t>
            </a:r>
            <a:r>
              <a:rPr lang="en-US" sz="2500" dirty="0" smtClean="0"/>
              <a:t>technologies </a:t>
            </a:r>
            <a:r>
              <a:rPr lang="en-US" sz="2500" dirty="0"/>
              <a:t>and knowledge for water (ex: Drilling</a:t>
            </a:r>
            <a:r>
              <a:rPr lang="en-US" sz="2500" dirty="0" smtClean="0"/>
              <a:t>…)</a:t>
            </a:r>
          </a:p>
          <a:p>
            <a:pPr lvl="1"/>
            <a:r>
              <a:rPr lang="en-US" sz="2500" dirty="0" smtClean="0"/>
              <a:t>Rain harvesting system</a:t>
            </a:r>
            <a:endParaRPr lang="en-US" sz="2500" dirty="0"/>
          </a:p>
          <a:p>
            <a:pPr lvl="1"/>
            <a:endParaRPr lang="en-US" sz="2600" b="1" dirty="0" smtClean="0"/>
          </a:p>
          <a:p>
            <a:pPr marL="0" indent="0">
              <a:buNone/>
            </a:pPr>
            <a:r>
              <a:rPr lang="en-US" sz="2800" b="1" dirty="0" smtClean="0"/>
              <a:t>M&amp;E </a:t>
            </a:r>
            <a:r>
              <a:rPr lang="en-US" sz="2800" b="1" dirty="0"/>
              <a:t>learning</a:t>
            </a:r>
            <a:r>
              <a:rPr lang="en-US" sz="2800" b="1" dirty="0" smtClean="0"/>
              <a:t>:</a:t>
            </a:r>
          </a:p>
          <a:p>
            <a:pPr lvl="1"/>
            <a:r>
              <a:rPr lang="en-US" sz="2600" dirty="0" smtClean="0"/>
              <a:t>Needs important resources to reach objective cluster analysis</a:t>
            </a:r>
          </a:p>
          <a:p>
            <a:pPr lvl="1"/>
            <a:r>
              <a:rPr lang="en-US" sz="2600" dirty="0" smtClean="0"/>
              <a:t>Not easy to finance</a:t>
            </a:r>
          </a:p>
          <a:p>
            <a:pPr lvl="1"/>
            <a:r>
              <a:rPr lang="en-US" sz="2600" dirty="0" smtClean="0"/>
              <a:t>Balanced with collective approach and CCCM actors support</a:t>
            </a:r>
          </a:p>
          <a:p>
            <a:pPr lvl="1"/>
            <a:r>
              <a:rPr lang="en-US" sz="2600" dirty="0" smtClean="0"/>
              <a:t>Supported  with OCHA/MIMU</a:t>
            </a:r>
          </a:p>
          <a:p>
            <a:pPr lvl="1"/>
            <a:r>
              <a:rPr lang="en-US" sz="2600" dirty="0" smtClean="0"/>
              <a:t>Necessary to have good leverage on actors</a:t>
            </a:r>
          </a:p>
          <a:p>
            <a:pPr lvl="1"/>
            <a:r>
              <a:rPr lang="en-US" sz="2600" dirty="0" smtClean="0"/>
              <a:t>Strongly expected from the donors</a:t>
            </a:r>
          </a:p>
          <a:p>
            <a:pPr lvl="1"/>
            <a:r>
              <a:rPr lang="en-US" sz="2600" dirty="0" smtClean="0"/>
              <a:t>To better influence strategic orientation</a:t>
            </a:r>
          </a:p>
          <a:p>
            <a:pPr lvl="1"/>
            <a:r>
              <a:rPr lang="en-US" sz="2600" dirty="0" smtClean="0"/>
              <a:t>Weakness to collaborate with Health cluster to tackle Wash impact on public health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60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99573"/>
            <a:ext cx="10364451" cy="1122451"/>
          </a:xfrm>
        </p:spPr>
        <p:txBody>
          <a:bodyPr>
            <a:normAutofit/>
          </a:bodyPr>
          <a:lstStyle/>
          <a:p>
            <a:r>
              <a:rPr lang="en-US" b="1" dirty="0" smtClean="0"/>
              <a:t>MAIN STRATEGIC 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178805"/>
            <a:ext cx="10363826" cy="5679195"/>
          </a:xfrm>
        </p:spPr>
        <p:txBody>
          <a:bodyPr>
            <a:normAutofit fontScale="70000" lnSpcReduction="20000"/>
          </a:bodyPr>
          <a:lstStyle/>
          <a:p>
            <a:pPr lvl="0">
              <a:spcBef>
                <a:spcPts val="2400"/>
              </a:spcBef>
            </a:pPr>
            <a:r>
              <a:rPr lang="en-GB" b="1" dirty="0"/>
              <a:t>WATER: </a:t>
            </a:r>
            <a:r>
              <a:rPr lang="en-GB" dirty="0"/>
              <a:t>Improve water quality through upgrading of facilities and testing. </a:t>
            </a:r>
            <a:r>
              <a:rPr lang="en-GB" dirty="0" smtClean="0"/>
              <a:t>Support </a:t>
            </a:r>
            <a:r>
              <a:rPr lang="en-GB" dirty="0"/>
              <a:t>maintenance through community-based groups and thereby empower beneficiaries. Develop alternative sources to cope with seasonal shortages. Expand, monitor and evaluate household solutions for water treatment.</a:t>
            </a:r>
            <a:endParaRPr lang="en-US" dirty="0"/>
          </a:p>
          <a:p>
            <a:pPr lvl="0">
              <a:spcBef>
                <a:spcPts val="2400"/>
              </a:spcBef>
            </a:pPr>
            <a:r>
              <a:rPr lang="en-GB" b="1" dirty="0" err="1" smtClean="0"/>
              <a:t>Desludging</a:t>
            </a:r>
            <a:r>
              <a:rPr lang="en-GB" b="1" dirty="0" smtClean="0"/>
              <a:t> operation coverage</a:t>
            </a:r>
          </a:p>
          <a:p>
            <a:pPr lvl="0">
              <a:spcBef>
                <a:spcPts val="2400"/>
              </a:spcBef>
            </a:pPr>
            <a:r>
              <a:rPr lang="en-GB" b="1" dirty="0" smtClean="0"/>
              <a:t>HYGIENE</a:t>
            </a:r>
            <a:r>
              <a:rPr lang="en-GB" b="1" dirty="0"/>
              <a:t>: </a:t>
            </a:r>
            <a:r>
              <a:rPr lang="en-GB" dirty="0"/>
              <a:t>Hygiene promotion approach to be systematically developed in all locations. Reinforce social organization through outreach workers. Increase Cluster understanding about behaviour change drivers and barriers. </a:t>
            </a:r>
            <a:endParaRPr lang="en-GB" dirty="0" smtClean="0"/>
          </a:p>
          <a:p>
            <a:pPr lvl="0">
              <a:spcBef>
                <a:spcPts val="2400"/>
              </a:spcBef>
            </a:pPr>
            <a:r>
              <a:rPr lang="en-GB" dirty="0" smtClean="0"/>
              <a:t>Increase </a:t>
            </a:r>
            <a:r>
              <a:rPr lang="en-GB" b="1" dirty="0" smtClean="0"/>
              <a:t>Community self-reliance </a:t>
            </a:r>
            <a:r>
              <a:rPr lang="en-GB" dirty="0" smtClean="0"/>
              <a:t>in camps</a:t>
            </a:r>
          </a:p>
          <a:p>
            <a:pPr lvl="0">
              <a:spcBef>
                <a:spcPts val="2400"/>
              </a:spcBef>
            </a:pPr>
            <a:r>
              <a:rPr lang="en-GB" dirty="0" smtClean="0"/>
              <a:t>Ensure </a:t>
            </a:r>
            <a:r>
              <a:rPr lang="en-GB" b="1" dirty="0" smtClean="0"/>
              <a:t>conflict sensitive approach </a:t>
            </a:r>
            <a:r>
              <a:rPr lang="en-GB" dirty="0" smtClean="0"/>
              <a:t>through the coverage of villages with adapted approach</a:t>
            </a:r>
          </a:p>
          <a:p>
            <a:pPr lvl="0">
              <a:spcBef>
                <a:spcPts val="2400"/>
              </a:spcBef>
            </a:pPr>
            <a:r>
              <a:rPr lang="en-GB" dirty="0" smtClean="0"/>
              <a:t>Increase geographical coverage and analysis of humanitarian (NRS)</a:t>
            </a:r>
          </a:p>
          <a:p>
            <a:pPr lvl="0">
              <a:spcBef>
                <a:spcPts val="2400"/>
              </a:spcBef>
            </a:pPr>
            <a:r>
              <a:rPr lang="en-US" dirty="0" smtClean="0"/>
              <a:t>Continue capacity building of local actors</a:t>
            </a:r>
          </a:p>
          <a:p>
            <a:pPr lvl="0">
              <a:spcBef>
                <a:spcPts val="2400"/>
              </a:spcBef>
            </a:pPr>
            <a:r>
              <a:rPr lang="en-US" dirty="0" smtClean="0"/>
              <a:t>Adapt technical approach to the protracted context with more durable definition</a:t>
            </a:r>
          </a:p>
          <a:p>
            <a:pPr lvl="0">
              <a:spcBef>
                <a:spcPts val="2400"/>
              </a:spcBef>
            </a:pPr>
            <a:r>
              <a:rPr lang="en-US" dirty="0" smtClean="0"/>
              <a:t>Coordinate with Authorities for a more joint leadership on Wash emergency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722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Cause &amp; effects analysis </a:t>
            </a:r>
            <a:r>
              <a:rPr lang="en-US" b="1" dirty="0" smtClean="0"/>
              <a:t>of </a:t>
            </a:r>
            <a:r>
              <a:rPr lang="en-US" b="1" dirty="0"/>
              <a:t>key challenges </a:t>
            </a:r>
            <a:r>
              <a:rPr lang="en-US" b="1" dirty="0" smtClean="0"/>
              <a:t>faced during response phase</a:t>
            </a:r>
            <a:endParaRPr lang="en-US" b="1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1679575" y="1851366"/>
            <a:ext cx="8805865" cy="4360863"/>
            <a:chOff x="1061" y="1150"/>
            <a:chExt cx="5547" cy="2747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78" y="1150"/>
              <a:ext cx="5530" cy="2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078" y="1150"/>
              <a:ext cx="5451" cy="27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061" y="1175"/>
              <a:ext cx="5418" cy="2642"/>
              <a:chOff x="1061" y="1175"/>
              <a:chExt cx="5418" cy="2642"/>
            </a:xfrm>
          </p:grpSpPr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1187" y="1175"/>
                <a:ext cx="4448" cy="1624"/>
                <a:chOff x="1187" y="1175"/>
                <a:chExt cx="4448" cy="1624"/>
              </a:xfrm>
            </p:grpSpPr>
            <p:sp>
              <p:nvSpPr>
                <p:cNvPr id="232" name="Freeform 231"/>
                <p:cNvSpPr>
                  <a:spLocks noEditPoints="1"/>
                </p:cNvSpPr>
                <p:nvPr/>
              </p:nvSpPr>
              <p:spPr bwMode="auto">
                <a:xfrm>
                  <a:off x="2174" y="2142"/>
                  <a:ext cx="3461" cy="657"/>
                </a:xfrm>
                <a:custGeom>
                  <a:avLst/>
                  <a:gdLst>
                    <a:gd name="T0" fmla="*/ 329 w 3461"/>
                    <a:gd name="T1" fmla="*/ 329 h 657"/>
                    <a:gd name="T2" fmla="*/ 0 w 3461"/>
                    <a:gd name="T3" fmla="*/ 657 h 657"/>
                    <a:gd name="T4" fmla="*/ 329 w 3461"/>
                    <a:gd name="T5" fmla="*/ 329 h 657"/>
                    <a:gd name="T6" fmla="*/ 2753 w 3461"/>
                    <a:gd name="T7" fmla="*/ 329 h 657"/>
                    <a:gd name="T8" fmla="*/ 2753 w 3461"/>
                    <a:gd name="T9" fmla="*/ 329 h 657"/>
                    <a:gd name="T10" fmla="*/ 2424 w 3461"/>
                    <a:gd name="T11" fmla="*/ 657 h 657"/>
                    <a:gd name="T12" fmla="*/ 2753 w 3461"/>
                    <a:gd name="T13" fmla="*/ 329 h 657"/>
                    <a:gd name="T14" fmla="*/ 3461 w 3461"/>
                    <a:gd name="T15" fmla="*/ 329 h 657"/>
                    <a:gd name="T16" fmla="*/ 3461 w 3461"/>
                    <a:gd name="T17" fmla="*/ 329 h 657"/>
                    <a:gd name="T18" fmla="*/ 2753 w 3461"/>
                    <a:gd name="T19" fmla="*/ 329 h 657"/>
                    <a:gd name="T20" fmla="*/ 2424 w 3461"/>
                    <a:gd name="T21" fmla="*/ 0 h 657"/>
                    <a:gd name="T22" fmla="*/ 2753 w 3461"/>
                    <a:gd name="T23" fmla="*/ 329 h 657"/>
                    <a:gd name="T24" fmla="*/ 2753 w 3461"/>
                    <a:gd name="T25" fmla="*/ 329 h 657"/>
                    <a:gd name="T26" fmla="*/ 329 w 3461"/>
                    <a:gd name="T27" fmla="*/ 329 h 657"/>
                    <a:gd name="T28" fmla="*/ 0 w 3461"/>
                    <a:gd name="T29" fmla="*/ 0 h 657"/>
                    <a:gd name="T30" fmla="*/ 329 w 3461"/>
                    <a:gd name="T31" fmla="*/ 329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461" h="657">
                      <a:moveTo>
                        <a:pt x="329" y="329"/>
                      </a:moveTo>
                      <a:lnTo>
                        <a:pt x="0" y="657"/>
                      </a:lnTo>
                      <a:moveTo>
                        <a:pt x="329" y="329"/>
                      </a:moveTo>
                      <a:lnTo>
                        <a:pt x="2753" y="329"/>
                      </a:lnTo>
                      <a:moveTo>
                        <a:pt x="2753" y="329"/>
                      </a:moveTo>
                      <a:lnTo>
                        <a:pt x="2424" y="657"/>
                      </a:lnTo>
                      <a:moveTo>
                        <a:pt x="2753" y="329"/>
                      </a:moveTo>
                      <a:lnTo>
                        <a:pt x="3461" y="329"/>
                      </a:lnTo>
                      <a:moveTo>
                        <a:pt x="3461" y="329"/>
                      </a:moveTo>
                      <a:lnTo>
                        <a:pt x="2753" y="329"/>
                      </a:lnTo>
                      <a:moveTo>
                        <a:pt x="2424" y="0"/>
                      </a:moveTo>
                      <a:lnTo>
                        <a:pt x="2753" y="329"/>
                      </a:lnTo>
                      <a:moveTo>
                        <a:pt x="2753" y="329"/>
                      </a:moveTo>
                      <a:lnTo>
                        <a:pt x="329" y="329"/>
                      </a:lnTo>
                      <a:moveTo>
                        <a:pt x="0" y="0"/>
                      </a:moveTo>
                      <a:lnTo>
                        <a:pt x="329" y="329"/>
                      </a:lnTo>
                    </a:path>
                  </a:pathLst>
                </a:custGeom>
                <a:noFill/>
                <a:ln w="36513" cap="sq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3" name="Freeform 232"/>
                <p:cNvSpPr>
                  <a:spLocks/>
                </p:cNvSpPr>
                <p:nvPr/>
              </p:nvSpPr>
              <p:spPr bwMode="auto">
                <a:xfrm>
                  <a:off x="5584" y="2437"/>
                  <a:ext cx="51" cy="67"/>
                </a:xfrm>
                <a:custGeom>
                  <a:avLst/>
                  <a:gdLst>
                    <a:gd name="T0" fmla="*/ 51 w 51"/>
                    <a:gd name="T1" fmla="*/ 34 h 67"/>
                    <a:gd name="T2" fmla="*/ 0 w 51"/>
                    <a:gd name="T3" fmla="*/ 67 h 67"/>
                    <a:gd name="T4" fmla="*/ 0 w 51"/>
                    <a:gd name="T5" fmla="*/ 0 h 67"/>
                    <a:gd name="T6" fmla="*/ 51 w 51"/>
                    <a:gd name="T7" fmla="*/ 34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1" h="67">
                      <a:moveTo>
                        <a:pt x="51" y="34"/>
                      </a:moveTo>
                      <a:lnTo>
                        <a:pt x="0" y="67"/>
                      </a:lnTo>
                      <a:lnTo>
                        <a:pt x="0" y="0"/>
                      </a:lnTo>
                      <a:lnTo>
                        <a:pt x="51" y="34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4" name="Freeform 233"/>
                <p:cNvSpPr>
                  <a:spLocks/>
                </p:cNvSpPr>
                <p:nvPr/>
              </p:nvSpPr>
              <p:spPr bwMode="auto">
                <a:xfrm>
                  <a:off x="5584" y="2437"/>
                  <a:ext cx="51" cy="67"/>
                </a:xfrm>
                <a:custGeom>
                  <a:avLst/>
                  <a:gdLst>
                    <a:gd name="T0" fmla="*/ 51 w 51"/>
                    <a:gd name="T1" fmla="*/ 34 h 67"/>
                    <a:gd name="T2" fmla="*/ 0 w 51"/>
                    <a:gd name="T3" fmla="*/ 67 h 67"/>
                    <a:gd name="T4" fmla="*/ 0 w 51"/>
                    <a:gd name="T5" fmla="*/ 0 h 67"/>
                    <a:gd name="T6" fmla="*/ 51 w 51"/>
                    <a:gd name="T7" fmla="*/ 34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1" h="67">
                      <a:moveTo>
                        <a:pt x="51" y="34"/>
                      </a:moveTo>
                      <a:lnTo>
                        <a:pt x="0" y="67"/>
                      </a:lnTo>
                      <a:lnTo>
                        <a:pt x="0" y="0"/>
                      </a:lnTo>
                      <a:lnTo>
                        <a:pt x="51" y="34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5" name="Freeform 234"/>
                <p:cNvSpPr>
                  <a:spLocks/>
                </p:cNvSpPr>
                <p:nvPr/>
              </p:nvSpPr>
              <p:spPr bwMode="auto">
                <a:xfrm>
                  <a:off x="2443" y="2411"/>
                  <a:ext cx="60" cy="60"/>
                </a:xfrm>
                <a:custGeom>
                  <a:avLst/>
                  <a:gdLst>
                    <a:gd name="T0" fmla="*/ 60 w 60"/>
                    <a:gd name="T1" fmla="*/ 60 h 60"/>
                    <a:gd name="T2" fmla="*/ 0 w 60"/>
                    <a:gd name="T3" fmla="*/ 47 h 60"/>
                    <a:gd name="T4" fmla="*/ 47 w 60"/>
                    <a:gd name="T5" fmla="*/ 0 h 60"/>
                    <a:gd name="T6" fmla="*/ 60 w 60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0" y="47"/>
                      </a:lnTo>
                      <a:lnTo>
                        <a:pt x="47" y="0"/>
                      </a:lnTo>
                      <a:lnTo>
                        <a:pt x="60" y="6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6" name="Freeform 235"/>
                <p:cNvSpPr>
                  <a:spLocks/>
                </p:cNvSpPr>
                <p:nvPr/>
              </p:nvSpPr>
              <p:spPr bwMode="auto">
                <a:xfrm>
                  <a:off x="2443" y="2411"/>
                  <a:ext cx="60" cy="60"/>
                </a:xfrm>
                <a:custGeom>
                  <a:avLst/>
                  <a:gdLst>
                    <a:gd name="T0" fmla="*/ 60 w 60"/>
                    <a:gd name="T1" fmla="*/ 60 h 60"/>
                    <a:gd name="T2" fmla="*/ 0 w 60"/>
                    <a:gd name="T3" fmla="*/ 47 h 60"/>
                    <a:gd name="T4" fmla="*/ 47 w 60"/>
                    <a:gd name="T5" fmla="*/ 0 h 60"/>
                    <a:gd name="T6" fmla="*/ 60 w 60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0" y="47"/>
                      </a:lnTo>
                      <a:lnTo>
                        <a:pt x="47" y="0"/>
                      </a:lnTo>
                      <a:lnTo>
                        <a:pt x="60" y="60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7" name="Freeform 236"/>
                <p:cNvSpPr>
                  <a:spLocks/>
                </p:cNvSpPr>
                <p:nvPr/>
              </p:nvSpPr>
              <p:spPr bwMode="auto">
                <a:xfrm>
                  <a:off x="2443" y="2471"/>
                  <a:ext cx="60" cy="59"/>
                </a:xfrm>
                <a:custGeom>
                  <a:avLst/>
                  <a:gdLst>
                    <a:gd name="T0" fmla="*/ 60 w 60"/>
                    <a:gd name="T1" fmla="*/ 0 h 59"/>
                    <a:gd name="T2" fmla="*/ 47 w 60"/>
                    <a:gd name="T3" fmla="*/ 59 h 59"/>
                    <a:gd name="T4" fmla="*/ 0 w 60"/>
                    <a:gd name="T5" fmla="*/ 12 h 59"/>
                    <a:gd name="T6" fmla="*/ 60 w 60"/>
                    <a:gd name="T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59">
                      <a:moveTo>
                        <a:pt x="60" y="0"/>
                      </a:moveTo>
                      <a:lnTo>
                        <a:pt x="47" y="59"/>
                      </a:lnTo>
                      <a:lnTo>
                        <a:pt x="0" y="12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8" name="Freeform 237"/>
                <p:cNvSpPr>
                  <a:spLocks/>
                </p:cNvSpPr>
                <p:nvPr/>
              </p:nvSpPr>
              <p:spPr bwMode="auto">
                <a:xfrm>
                  <a:off x="2443" y="2471"/>
                  <a:ext cx="60" cy="59"/>
                </a:xfrm>
                <a:custGeom>
                  <a:avLst/>
                  <a:gdLst>
                    <a:gd name="T0" fmla="*/ 60 w 60"/>
                    <a:gd name="T1" fmla="*/ 0 h 59"/>
                    <a:gd name="T2" fmla="*/ 47 w 60"/>
                    <a:gd name="T3" fmla="*/ 59 h 59"/>
                    <a:gd name="T4" fmla="*/ 0 w 60"/>
                    <a:gd name="T5" fmla="*/ 12 h 59"/>
                    <a:gd name="T6" fmla="*/ 60 w 60"/>
                    <a:gd name="T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59">
                      <a:moveTo>
                        <a:pt x="60" y="0"/>
                      </a:moveTo>
                      <a:lnTo>
                        <a:pt x="47" y="59"/>
                      </a:lnTo>
                      <a:lnTo>
                        <a:pt x="0" y="12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9" name="Freeform 238"/>
                <p:cNvSpPr>
                  <a:spLocks/>
                </p:cNvSpPr>
                <p:nvPr/>
              </p:nvSpPr>
              <p:spPr bwMode="auto">
                <a:xfrm>
                  <a:off x="4867" y="2411"/>
                  <a:ext cx="60" cy="60"/>
                </a:xfrm>
                <a:custGeom>
                  <a:avLst/>
                  <a:gdLst>
                    <a:gd name="T0" fmla="*/ 60 w 60"/>
                    <a:gd name="T1" fmla="*/ 60 h 60"/>
                    <a:gd name="T2" fmla="*/ 0 w 60"/>
                    <a:gd name="T3" fmla="*/ 47 h 60"/>
                    <a:gd name="T4" fmla="*/ 48 w 60"/>
                    <a:gd name="T5" fmla="*/ 0 h 60"/>
                    <a:gd name="T6" fmla="*/ 60 w 60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0" y="47"/>
                      </a:lnTo>
                      <a:lnTo>
                        <a:pt x="48" y="0"/>
                      </a:lnTo>
                      <a:lnTo>
                        <a:pt x="60" y="6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40" name="Freeform 239"/>
                <p:cNvSpPr>
                  <a:spLocks/>
                </p:cNvSpPr>
                <p:nvPr/>
              </p:nvSpPr>
              <p:spPr bwMode="auto">
                <a:xfrm>
                  <a:off x="4867" y="2411"/>
                  <a:ext cx="60" cy="60"/>
                </a:xfrm>
                <a:custGeom>
                  <a:avLst/>
                  <a:gdLst>
                    <a:gd name="T0" fmla="*/ 60 w 60"/>
                    <a:gd name="T1" fmla="*/ 60 h 60"/>
                    <a:gd name="T2" fmla="*/ 0 w 60"/>
                    <a:gd name="T3" fmla="*/ 47 h 60"/>
                    <a:gd name="T4" fmla="*/ 48 w 60"/>
                    <a:gd name="T5" fmla="*/ 0 h 60"/>
                    <a:gd name="T6" fmla="*/ 60 w 60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0" y="47"/>
                      </a:lnTo>
                      <a:lnTo>
                        <a:pt x="48" y="0"/>
                      </a:lnTo>
                      <a:lnTo>
                        <a:pt x="60" y="60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41" name="Freeform 240"/>
                <p:cNvSpPr>
                  <a:spLocks/>
                </p:cNvSpPr>
                <p:nvPr/>
              </p:nvSpPr>
              <p:spPr bwMode="auto">
                <a:xfrm>
                  <a:off x="4867" y="2471"/>
                  <a:ext cx="60" cy="59"/>
                </a:xfrm>
                <a:custGeom>
                  <a:avLst/>
                  <a:gdLst>
                    <a:gd name="T0" fmla="*/ 60 w 60"/>
                    <a:gd name="T1" fmla="*/ 0 h 59"/>
                    <a:gd name="T2" fmla="*/ 48 w 60"/>
                    <a:gd name="T3" fmla="*/ 59 h 59"/>
                    <a:gd name="T4" fmla="*/ 0 w 60"/>
                    <a:gd name="T5" fmla="*/ 12 h 59"/>
                    <a:gd name="T6" fmla="*/ 60 w 60"/>
                    <a:gd name="T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59">
                      <a:moveTo>
                        <a:pt x="60" y="0"/>
                      </a:moveTo>
                      <a:lnTo>
                        <a:pt x="48" y="59"/>
                      </a:lnTo>
                      <a:lnTo>
                        <a:pt x="0" y="12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42" name="Freeform 241"/>
                <p:cNvSpPr>
                  <a:spLocks/>
                </p:cNvSpPr>
                <p:nvPr/>
              </p:nvSpPr>
              <p:spPr bwMode="auto">
                <a:xfrm>
                  <a:off x="4867" y="2471"/>
                  <a:ext cx="60" cy="59"/>
                </a:xfrm>
                <a:custGeom>
                  <a:avLst/>
                  <a:gdLst>
                    <a:gd name="T0" fmla="*/ 60 w 60"/>
                    <a:gd name="T1" fmla="*/ 0 h 59"/>
                    <a:gd name="T2" fmla="*/ 48 w 60"/>
                    <a:gd name="T3" fmla="*/ 59 h 59"/>
                    <a:gd name="T4" fmla="*/ 0 w 60"/>
                    <a:gd name="T5" fmla="*/ 12 h 59"/>
                    <a:gd name="T6" fmla="*/ 60 w 60"/>
                    <a:gd name="T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" h="59">
                      <a:moveTo>
                        <a:pt x="60" y="0"/>
                      </a:moveTo>
                      <a:lnTo>
                        <a:pt x="48" y="59"/>
                      </a:lnTo>
                      <a:lnTo>
                        <a:pt x="0" y="12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noFill/>
                <a:ln w="17463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pic>
              <p:nvPicPr>
                <p:cNvPr id="243" name="Picture 24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11" y="1605"/>
                  <a:ext cx="942" cy="5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44" name="Picture 24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11" y="1605"/>
                  <a:ext cx="942" cy="5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45" name="Freeform 244"/>
                <p:cNvSpPr>
                  <a:spLocks noEditPoints="1"/>
                </p:cNvSpPr>
                <p:nvPr/>
              </p:nvSpPr>
              <p:spPr bwMode="auto">
                <a:xfrm>
                  <a:off x="1411" y="1605"/>
                  <a:ext cx="926" cy="537"/>
                </a:xfrm>
                <a:custGeom>
                  <a:avLst/>
                  <a:gdLst>
                    <a:gd name="T0" fmla="*/ 362 w 926"/>
                    <a:gd name="T1" fmla="*/ 137 h 537"/>
                    <a:gd name="T2" fmla="*/ 763 w 926"/>
                    <a:gd name="T3" fmla="*/ 537 h 537"/>
                    <a:gd name="T4" fmla="*/ 401 w 926"/>
                    <a:gd name="T5" fmla="*/ 537 h 537"/>
                    <a:gd name="T6" fmla="*/ 763 w 926"/>
                    <a:gd name="T7" fmla="*/ 537 h 537"/>
                    <a:gd name="T8" fmla="*/ 593 w 926"/>
                    <a:gd name="T9" fmla="*/ 338 h 537"/>
                    <a:gd name="T10" fmla="*/ 926 w 926"/>
                    <a:gd name="T11" fmla="*/ 338 h 537"/>
                    <a:gd name="T12" fmla="*/ 0 w 926"/>
                    <a:gd name="T13" fmla="*/ 137 h 537"/>
                    <a:gd name="T14" fmla="*/ 362 w 926"/>
                    <a:gd name="T15" fmla="*/ 137 h 537"/>
                    <a:gd name="T16" fmla="*/ 362 w 926"/>
                    <a:gd name="T17" fmla="*/ 137 h 537"/>
                    <a:gd name="T18" fmla="*/ 224 w 926"/>
                    <a:gd name="T19" fmla="*/ 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6" h="537">
                      <a:moveTo>
                        <a:pt x="362" y="137"/>
                      </a:moveTo>
                      <a:lnTo>
                        <a:pt x="763" y="537"/>
                      </a:lnTo>
                      <a:moveTo>
                        <a:pt x="401" y="537"/>
                      </a:moveTo>
                      <a:lnTo>
                        <a:pt x="763" y="537"/>
                      </a:lnTo>
                      <a:moveTo>
                        <a:pt x="593" y="338"/>
                      </a:moveTo>
                      <a:lnTo>
                        <a:pt x="926" y="338"/>
                      </a:lnTo>
                      <a:moveTo>
                        <a:pt x="0" y="137"/>
                      </a:moveTo>
                      <a:lnTo>
                        <a:pt x="362" y="137"/>
                      </a:lnTo>
                      <a:moveTo>
                        <a:pt x="362" y="137"/>
                      </a:moveTo>
                      <a:lnTo>
                        <a:pt x="224" y="0"/>
                      </a:lnTo>
                    </a:path>
                  </a:pathLst>
                </a:custGeom>
                <a:noFill/>
                <a:ln w="9525" cap="sq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46" name="Freeform 245"/>
                <p:cNvSpPr>
                  <a:spLocks/>
                </p:cNvSpPr>
                <p:nvPr/>
              </p:nvSpPr>
              <p:spPr bwMode="auto">
                <a:xfrm>
                  <a:off x="1732" y="1726"/>
                  <a:ext cx="41" cy="32"/>
                </a:xfrm>
                <a:custGeom>
                  <a:avLst/>
                  <a:gdLst>
                    <a:gd name="T0" fmla="*/ 41 w 41"/>
                    <a:gd name="T1" fmla="*/ 16 h 32"/>
                    <a:gd name="T2" fmla="*/ 0 w 41"/>
                    <a:gd name="T3" fmla="*/ 32 h 32"/>
                    <a:gd name="T4" fmla="*/ 0 w 41"/>
                    <a:gd name="T5" fmla="*/ 0 h 32"/>
                    <a:gd name="T6" fmla="*/ 41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41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47" name="Freeform 246"/>
                <p:cNvSpPr>
                  <a:spLocks/>
                </p:cNvSpPr>
                <p:nvPr/>
              </p:nvSpPr>
              <p:spPr bwMode="auto">
                <a:xfrm>
                  <a:off x="1732" y="1726"/>
                  <a:ext cx="41" cy="32"/>
                </a:xfrm>
                <a:custGeom>
                  <a:avLst/>
                  <a:gdLst>
                    <a:gd name="T0" fmla="*/ 41 w 41"/>
                    <a:gd name="T1" fmla="*/ 16 h 32"/>
                    <a:gd name="T2" fmla="*/ 0 w 41"/>
                    <a:gd name="T3" fmla="*/ 32 h 32"/>
                    <a:gd name="T4" fmla="*/ 0 w 41"/>
                    <a:gd name="T5" fmla="*/ 0 h 32"/>
                    <a:gd name="T6" fmla="*/ 41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41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48" name="Freeform 247"/>
                <p:cNvSpPr>
                  <a:spLocks/>
                </p:cNvSpPr>
                <p:nvPr/>
              </p:nvSpPr>
              <p:spPr bwMode="auto">
                <a:xfrm>
                  <a:off x="1974" y="1927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49" name="Freeform 248"/>
                <p:cNvSpPr>
                  <a:spLocks/>
                </p:cNvSpPr>
                <p:nvPr/>
              </p:nvSpPr>
              <p:spPr bwMode="auto">
                <a:xfrm>
                  <a:off x="1974" y="1927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50" name="Freeform 249"/>
                <p:cNvSpPr>
                  <a:spLocks/>
                </p:cNvSpPr>
                <p:nvPr/>
              </p:nvSpPr>
              <p:spPr bwMode="auto">
                <a:xfrm>
                  <a:off x="2133" y="2127"/>
                  <a:ext cx="41" cy="31"/>
                </a:xfrm>
                <a:custGeom>
                  <a:avLst/>
                  <a:gdLst>
                    <a:gd name="T0" fmla="*/ 41 w 41"/>
                    <a:gd name="T1" fmla="*/ 15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5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51" name="Freeform 250"/>
                <p:cNvSpPr>
                  <a:spLocks/>
                </p:cNvSpPr>
                <p:nvPr/>
              </p:nvSpPr>
              <p:spPr bwMode="auto">
                <a:xfrm>
                  <a:off x="2133" y="2127"/>
                  <a:ext cx="41" cy="31"/>
                </a:xfrm>
                <a:custGeom>
                  <a:avLst/>
                  <a:gdLst>
                    <a:gd name="T0" fmla="*/ 41 w 41"/>
                    <a:gd name="T1" fmla="*/ 15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5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52" name="Rectangle 251"/>
                <p:cNvSpPr>
                  <a:spLocks noChangeArrowheads="1"/>
                </p:cNvSpPr>
                <p:nvPr/>
              </p:nvSpPr>
              <p:spPr bwMode="auto">
                <a:xfrm>
                  <a:off x="1187" y="2029"/>
                  <a:ext cx="670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Coordination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3" name="Rectangle 252"/>
                <p:cNvSpPr>
                  <a:spLocks noChangeArrowheads="1"/>
                </p:cNvSpPr>
                <p:nvPr/>
              </p:nvSpPr>
              <p:spPr bwMode="auto">
                <a:xfrm>
                  <a:off x="2334" y="1879"/>
                  <a:ext cx="597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Acceptance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4" name="Rectangle 253"/>
                <p:cNvSpPr>
                  <a:spLocks noChangeArrowheads="1"/>
                </p:cNvSpPr>
                <p:nvPr/>
              </p:nvSpPr>
              <p:spPr bwMode="auto">
                <a:xfrm>
                  <a:off x="1213" y="1748"/>
                  <a:ext cx="352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Access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pic>
              <p:nvPicPr>
                <p:cNvPr id="255" name="Picture 254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07" y="1175"/>
                  <a:ext cx="900" cy="4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56" name="Picture 255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07" y="1175"/>
                  <a:ext cx="900" cy="4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57" name="Rectangle 256"/>
                <p:cNvSpPr>
                  <a:spLocks noChangeArrowheads="1"/>
                </p:cNvSpPr>
                <p:nvPr/>
              </p:nvSpPr>
              <p:spPr bwMode="auto">
                <a:xfrm>
                  <a:off x="1213" y="1181"/>
                  <a:ext cx="845" cy="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58" name="Rectangle 257"/>
                <p:cNvSpPr>
                  <a:spLocks noChangeArrowheads="1"/>
                </p:cNvSpPr>
                <p:nvPr/>
              </p:nvSpPr>
              <p:spPr bwMode="auto">
                <a:xfrm>
                  <a:off x="1213" y="1186"/>
                  <a:ext cx="845" cy="5"/>
                </a:xfrm>
                <a:prstGeom prst="rect">
                  <a:avLst/>
                </a:prstGeom>
                <a:solidFill>
                  <a:srgbClr val="FD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59" name="Rectangle 258"/>
                <p:cNvSpPr>
                  <a:spLocks noChangeArrowheads="1"/>
                </p:cNvSpPr>
                <p:nvPr/>
              </p:nvSpPr>
              <p:spPr bwMode="auto">
                <a:xfrm>
                  <a:off x="1213" y="1191"/>
                  <a:ext cx="845" cy="4"/>
                </a:xfrm>
                <a:prstGeom prst="rect">
                  <a:avLst/>
                </a:prstGeom>
                <a:solidFill>
                  <a:srgbClr val="FCFD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0" name="Rectangle 259"/>
                <p:cNvSpPr>
                  <a:spLocks noChangeArrowheads="1"/>
                </p:cNvSpPr>
                <p:nvPr/>
              </p:nvSpPr>
              <p:spPr bwMode="auto">
                <a:xfrm>
                  <a:off x="1213" y="1195"/>
                  <a:ext cx="845" cy="6"/>
                </a:xfrm>
                <a:prstGeom prst="rect">
                  <a:avLst/>
                </a:prstGeom>
                <a:solidFill>
                  <a:srgbClr val="FAFC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1" name="Rectangle 260"/>
                <p:cNvSpPr>
                  <a:spLocks noChangeArrowheads="1"/>
                </p:cNvSpPr>
                <p:nvPr/>
              </p:nvSpPr>
              <p:spPr bwMode="auto">
                <a:xfrm>
                  <a:off x="1213" y="1201"/>
                  <a:ext cx="845" cy="4"/>
                </a:xfrm>
                <a:prstGeom prst="rect">
                  <a:avLst/>
                </a:prstGeom>
                <a:solidFill>
                  <a:srgbClr val="F8FB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2" name="Rectangle 261"/>
                <p:cNvSpPr>
                  <a:spLocks noChangeArrowheads="1"/>
                </p:cNvSpPr>
                <p:nvPr/>
              </p:nvSpPr>
              <p:spPr bwMode="auto">
                <a:xfrm>
                  <a:off x="1213" y="1205"/>
                  <a:ext cx="845" cy="4"/>
                </a:xfrm>
                <a:prstGeom prst="rect">
                  <a:avLst/>
                </a:prstGeom>
                <a:solidFill>
                  <a:srgbClr val="F7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3" name="Rectangle 262"/>
                <p:cNvSpPr>
                  <a:spLocks noChangeArrowheads="1"/>
                </p:cNvSpPr>
                <p:nvPr/>
              </p:nvSpPr>
              <p:spPr bwMode="auto">
                <a:xfrm>
                  <a:off x="1213" y="1209"/>
                  <a:ext cx="845" cy="6"/>
                </a:xfrm>
                <a:prstGeom prst="rect">
                  <a:avLst/>
                </a:prstGeom>
                <a:solidFill>
                  <a:srgbClr val="F5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4" name="Rectangle 263"/>
                <p:cNvSpPr>
                  <a:spLocks noChangeArrowheads="1"/>
                </p:cNvSpPr>
                <p:nvPr/>
              </p:nvSpPr>
              <p:spPr bwMode="auto">
                <a:xfrm>
                  <a:off x="1213" y="1215"/>
                  <a:ext cx="845" cy="3"/>
                </a:xfrm>
                <a:prstGeom prst="rect">
                  <a:avLst/>
                </a:prstGeom>
                <a:solidFill>
                  <a:srgbClr val="F4F8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5" name="Rectangle 264"/>
                <p:cNvSpPr>
                  <a:spLocks noChangeArrowheads="1"/>
                </p:cNvSpPr>
                <p:nvPr/>
              </p:nvSpPr>
              <p:spPr bwMode="auto">
                <a:xfrm>
                  <a:off x="1213" y="1218"/>
                  <a:ext cx="845" cy="5"/>
                </a:xfrm>
                <a:prstGeom prst="rect">
                  <a:avLst/>
                </a:prstGeom>
                <a:solidFill>
                  <a:srgbClr val="F2F7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6" name="Rectangle 265"/>
                <p:cNvSpPr>
                  <a:spLocks noChangeArrowheads="1"/>
                </p:cNvSpPr>
                <p:nvPr/>
              </p:nvSpPr>
              <p:spPr bwMode="auto">
                <a:xfrm>
                  <a:off x="1213" y="1223"/>
                  <a:ext cx="845" cy="4"/>
                </a:xfrm>
                <a:prstGeom prst="rect">
                  <a:avLst/>
                </a:prstGeom>
                <a:solidFill>
                  <a:srgbClr val="F1F6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7" name="Rectangle 266"/>
                <p:cNvSpPr>
                  <a:spLocks noChangeArrowheads="1"/>
                </p:cNvSpPr>
                <p:nvPr/>
              </p:nvSpPr>
              <p:spPr bwMode="auto">
                <a:xfrm>
                  <a:off x="1213" y="1227"/>
                  <a:ext cx="845" cy="5"/>
                </a:xfrm>
                <a:prstGeom prst="rect">
                  <a:avLst/>
                </a:prstGeom>
                <a:solidFill>
                  <a:srgbClr val="EFF5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8" name="Rectangle 267"/>
                <p:cNvSpPr>
                  <a:spLocks noChangeArrowheads="1"/>
                </p:cNvSpPr>
                <p:nvPr/>
              </p:nvSpPr>
              <p:spPr bwMode="auto">
                <a:xfrm>
                  <a:off x="1213" y="1232"/>
                  <a:ext cx="845" cy="7"/>
                </a:xfrm>
                <a:prstGeom prst="rect">
                  <a:avLst/>
                </a:prstGeom>
                <a:solidFill>
                  <a:srgbClr val="ED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9" name="Rectangle 268"/>
                <p:cNvSpPr>
                  <a:spLocks noChangeArrowheads="1"/>
                </p:cNvSpPr>
                <p:nvPr/>
              </p:nvSpPr>
              <p:spPr bwMode="auto">
                <a:xfrm>
                  <a:off x="1213" y="1239"/>
                  <a:ext cx="845" cy="5"/>
                </a:xfrm>
                <a:prstGeom prst="rect">
                  <a:avLst/>
                </a:prstGeom>
                <a:solidFill>
                  <a:srgbClr val="EBF3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0" name="Rectangle 269"/>
                <p:cNvSpPr>
                  <a:spLocks noChangeArrowheads="1"/>
                </p:cNvSpPr>
                <p:nvPr/>
              </p:nvSpPr>
              <p:spPr bwMode="auto">
                <a:xfrm>
                  <a:off x="1213" y="1244"/>
                  <a:ext cx="845" cy="5"/>
                </a:xfrm>
                <a:prstGeom prst="rect">
                  <a:avLst/>
                </a:prstGeom>
                <a:solidFill>
                  <a:srgbClr val="EAF2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1" name="Rectangle 270"/>
                <p:cNvSpPr>
                  <a:spLocks noChangeArrowheads="1"/>
                </p:cNvSpPr>
                <p:nvPr/>
              </p:nvSpPr>
              <p:spPr bwMode="auto">
                <a:xfrm>
                  <a:off x="1213" y="1249"/>
                  <a:ext cx="845" cy="5"/>
                </a:xfrm>
                <a:prstGeom prst="rect">
                  <a:avLst/>
                </a:prstGeom>
                <a:solidFill>
                  <a:srgbClr val="E8F1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2" name="Rectangle 271"/>
                <p:cNvSpPr>
                  <a:spLocks noChangeArrowheads="1"/>
                </p:cNvSpPr>
                <p:nvPr/>
              </p:nvSpPr>
              <p:spPr bwMode="auto">
                <a:xfrm>
                  <a:off x="1213" y="1254"/>
                  <a:ext cx="845" cy="5"/>
                </a:xfrm>
                <a:prstGeom prst="rect">
                  <a:avLst/>
                </a:prstGeom>
                <a:solidFill>
                  <a:srgbClr val="E7EF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3" name="Rectangle 272"/>
                <p:cNvSpPr>
                  <a:spLocks noChangeArrowheads="1"/>
                </p:cNvSpPr>
                <p:nvPr/>
              </p:nvSpPr>
              <p:spPr bwMode="auto">
                <a:xfrm>
                  <a:off x="1213" y="1259"/>
                  <a:ext cx="845" cy="3"/>
                </a:xfrm>
                <a:prstGeom prst="rect">
                  <a:avLst/>
                </a:prstGeom>
                <a:solidFill>
                  <a:srgbClr val="E6EE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4" name="Rectangle 273"/>
                <p:cNvSpPr>
                  <a:spLocks noChangeArrowheads="1"/>
                </p:cNvSpPr>
                <p:nvPr/>
              </p:nvSpPr>
              <p:spPr bwMode="auto">
                <a:xfrm>
                  <a:off x="1213" y="1262"/>
                  <a:ext cx="845" cy="6"/>
                </a:xfrm>
                <a:prstGeom prst="rect">
                  <a:avLst/>
                </a:prstGeom>
                <a:solidFill>
                  <a:srgbClr val="E4EE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5" name="Rectangle 274"/>
                <p:cNvSpPr>
                  <a:spLocks noChangeArrowheads="1"/>
                </p:cNvSpPr>
                <p:nvPr/>
              </p:nvSpPr>
              <p:spPr bwMode="auto">
                <a:xfrm>
                  <a:off x="1213" y="1268"/>
                  <a:ext cx="845" cy="6"/>
                </a:xfrm>
                <a:prstGeom prst="rect">
                  <a:avLst/>
                </a:prstGeom>
                <a:solidFill>
                  <a:srgbClr val="E2EDE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6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13" y="1274"/>
                  <a:ext cx="845" cy="6"/>
                </a:xfrm>
                <a:prstGeom prst="rect">
                  <a:avLst/>
                </a:prstGeom>
                <a:solidFill>
                  <a:srgbClr val="E0EB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7" name="Rectangle 276"/>
                <p:cNvSpPr>
                  <a:spLocks noChangeArrowheads="1"/>
                </p:cNvSpPr>
                <p:nvPr/>
              </p:nvSpPr>
              <p:spPr bwMode="auto">
                <a:xfrm>
                  <a:off x="1213" y="1280"/>
                  <a:ext cx="845" cy="6"/>
                </a:xfrm>
                <a:prstGeom prst="rect">
                  <a:avLst/>
                </a:prstGeom>
                <a:solidFill>
                  <a:srgbClr val="DEEA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8" name="Rectangle 277"/>
                <p:cNvSpPr>
                  <a:spLocks noChangeArrowheads="1"/>
                </p:cNvSpPr>
                <p:nvPr/>
              </p:nvSpPr>
              <p:spPr bwMode="auto">
                <a:xfrm>
                  <a:off x="1213" y="1286"/>
                  <a:ext cx="845" cy="6"/>
                </a:xfrm>
                <a:prstGeom prst="rect">
                  <a:avLst/>
                </a:prstGeom>
                <a:solidFill>
                  <a:srgbClr val="DC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9" name="Rectangle 278"/>
                <p:cNvSpPr>
                  <a:spLocks noChangeArrowheads="1"/>
                </p:cNvSpPr>
                <p:nvPr/>
              </p:nvSpPr>
              <p:spPr bwMode="auto">
                <a:xfrm>
                  <a:off x="1213" y="1292"/>
                  <a:ext cx="845" cy="5"/>
                </a:xfrm>
                <a:prstGeom prst="rect">
                  <a:avLst/>
                </a:prstGeom>
                <a:solidFill>
                  <a:srgbClr val="DAE8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0" name="Rectangle 279"/>
                <p:cNvSpPr>
                  <a:spLocks noChangeArrowheads="1"/>
                </p:cNvSpPr>
                <p:nvPr/>
              </p:nvSpPr>
              <p:spPr bwMode="auto">
                <a:xfrm>
                  <a:off x="1213" y="1297"/>
                  <a:ext cx="845" cy="4"/>
                </a:xfrm>
                <a:prstGeom prst="rect">
                  <a:avLst/>
                </a:prstGeom>
                <a:solidFill>
                  <a:srgbClr val="D9E7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1" name="Rectangle 280"/>
                <p:cNvSpPr>
                  <a:spLocks noChangeArrowheads="1"/>
                </p:cNvSpPr>
                <p:nvPr/>
              </p:nvSpPr>
              <p:spPr bwMode="auto">
                <a:xfrm>
                  <a:off x="1213" y="1301"/>
                  <a:ext cx="845" cy="6"/>
                </a:xfrm>
                <a:prstGeom prst="rect">
                  <a:avLst/>
                </a:prstGeom>
                <a:solidFill>
                  <a:srgbClr val="D7E6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2" name="Rectangle 281"/>
                <p:cNvSpPr>
                  <a:spLocks noChangeArrowheads="1"/>
                </p:cNvSpPr>
                <p:nvPr/>
              </p:nvSpPr>
              <p:spPr bwMode="auto">
                <a:xfrm>
                  <a:off x="1213" y="1307"/>
                  <a:ext cx="845" cy="4"/>
                </a:xfrm>
                <a:prstGeom prst="rect">
                  <a:avLst/>
                </a:prstGeom>
                <a:solidFill>
                  <a:srgbClr val="D5E5D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3" name="Rectangle 282"/>
                <p:cNvSpPr>
                  <a:spLocks noChangeArrowheads="1"/>
                </p:cNvSpPr>
                <p:nvPr/>
              </p:nvSpPr>
              <p:spPr bwMode="auto">
                <a:xfrm>
                  <a:off x="1213" y="1311"/>
                  <a:ext cx="845" cy="4"/>
                </a:xfrm>
                <a:prstGeom prst="rect">
                  <a:avLst/>
                </a:prstGeom>
                <a:solidFill>
                  <a:srgbClr val="D4E3D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4" name="Rectangle 283"/>
                <p:cNvSpPr>
                  <a:spLocks noChangeArrowheads="1"/>
                </p:cNvSpPr>
                <p:nvPr/>
              </p:nvSpPr>
              <p:spPr bwMode="auto">
                <a:xfrm>
                  <a:off x="1213" y="1315"/>
                  <a:ext cx="845" cy="6"/>
                </a:xfrm>
                <a:prstGeom prst="rect">
                  <a:avLst/>
                </a:prstGeom>
                <a:solidFill>
                  <a:srgbClr val="D2E3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5" name="Rectangle 284"/>
                <p:cNvSpPr>
                  <a:spLocks noChangeArrowheads="1"/>
                </p:cNvSpPr>
                <p:nvPr/>
              </p:nvSpPr>
              <p:spPr bwMode="auto">
                <a:xfrm>
                  <a:off x="1213" y="1321"/>
                  <a:ext cx="845" cy="3"/>
                </a:xfrm>
                <a:prstGeom prst="rect">
                  <a:avLst/>
                </a:prstGeom>
                <a:solidFill>
                  <a:srgbClr val="D1E2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6" name="Rectangle 285"/>
                <p:cNvSpPr>
                  <a:spLocks noChangeArrowheads="1"/>
                </p:cNvSpPr>
                <p:nvPr/>
              </p:nvSpPr>
              <p:spPr bwMode="auto">
                <a:xfrm>
                  <a:off x="1213" y="1324"/>
                  <a:ext cx="845" cy="5"/>
                </a:xfrm>
                <a:prstGeom prst="rect">
                  <a:avLst/>
                </a:prstGeom>
                <a:solidFill>
                  <a:srgbClr val="CFE1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7" name="Rectangle 286"/>
                <p:cNvSpPr>
                  <a:spLocks noChangeArrowheads="1"/>
                </p:cNvSpPr>
                <p:nvPr/>
              </p:nvSpPr>
              <p:spPr bwMode="auto">
                <a:xfrm>
                  <a:off x="1213" y="1329"/>
                  <a:ext cx="845" cy="4"/>
                </a:xfrm>
                <a:prstGeom prst="rect">
                  <a:avLst/>
                </a:prstGeom>
                <a:solidFill>
                  <a:srgbClr val="CEE0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8" name="Rectangle 287"/>
                <p:cNvSpPr>
                  <a:spLocks noChangeArrowheads="1"/>
                </p:cNvSpPr>
                <p:nvPr/>
              </p:nvSpPr>
              <p:spPr bwMode="auto">
                <a:xfrm>
                  <a:off x="1213" y="1333"/>
                  <a:ext cx="845" cy="5"/>
                </a:xfrm>
                <a:prstGeom prst="rect">
                  <a:avLst/>
                </a:prstGeom>
                <a:solidFill>
                  <a:srgbClr val="CCDF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9" name="Rectangle 288"/>
                <p:cNvSpPr>
                  <a:spLocks noChangeArrowheads="1"/>
                </p:cNvSpPr>
                <p:nvPr/>
              </p:nvSpPr>
              <p:spPr bwMode="auto">
                <a:xfrm>
                  <a:off x="1213" y="1338"/>
                  <a:ext cx="845" cy="7"/>
                </a:xfrm>
                <a:prstGeom prst="rect">
                  <a:avLst/>
                </a:prstGeom>
                <a:solidFill>
                  <a:srgbClr val="CADE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0" name="Rectangle 289"/>
                <p:cNvSpPr>
                  <a:spLocks noChangeArrowheads="1"/>
                </p:cNvSpPr>
                <p:nvPr/>
              </p:nvSpPr>
              <p:spPr bwMode="auto">
                <a:xfrm>
                  <a:off x="1213" y="1345"/>
                  <a:ext cx="845" cy="5"/>
                </a:xfrm>
                <a:prstGeom prst="rect">
                  <a:avLst/>
                </a:prstGeom>
                <a:solidFill>
                  <a:srgbClr val="C8DD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1" name="Rectangle 290"/>
                <p:cNvSpPr>
                  <a:spLocks noChangeArrowheads="1"/>
                </p:cNvSpPr>
                <p:nvPr/>
              </p:nvSpPr>
              <p:spPr bwMode="auto">
                <a:xfrm>
                  <a:off x="1213" y="1350"/>
                  <a:ext cx="845" cy="3"/>
                </a:xfrm>
                <a:prstGeom prst="rect">
                  <a:avLst/>
                </a:prstGeom>
                <a:solidFill>
                  <a:srgbClr val="C7DC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2" name="Rectangle 291"/>
                <p:cNvSpPr>
                  <a:spLocks noChangeArrowheads="1"/>
                </p:cNvSpPr>
                <p:nvPr/>
              </p:nvSpPr>
              <p:spPr bwMode="auto">
                <a:xfrm>
                  <a:off x="1213" y="1353"/>
                  <a:ext cx="845" cy="6"/>
                </a:xfrm>
                <a:prstGeom prst="rect">
                  <a:avLst/>
                </a:prstGeom>
                <a:solidFill>
                  <a:srgbClr val="C5DB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3" name="Rectangle 292"/>
                <p:cNvSpPr>
                  <a:spLocks noChangeArrowheads="1"/>
                </p:cNvSpPr>
                <p:nvPr/>
              </p:nvSpPr>
              <p:spPr bwMode="auto">
                <a:xfrm>
                  <a:off x="1213" y="1359"/>
                  <a:ext cx="845" cy="6"/>
                </a:xfrm>
                <a:prstGeom prst="rect">
                  <a:avLst/>
                </a:prstGeom>
                <a:solidFill>
                  <a:srgbClr val="C3DA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4" name="Rectangle 293"/>
                <p:cNvSpPr>
                  <a:spLocks noChangeArrowheads="1"/>
                </p:cNvSpPr>
                <p:nvPr/>
              </p:nvSpPr>
              <p:spPr bwMode="auto">
                <a:xfrm>
                  <a:off x="1213" y="1365"/>
                  <a:ext cx="845" cy="3"/>
                </a:xfrm>
                <a:prstGeom prst="rect">
                  <a:avLst/>
                </a:prstGeom>
                <a:solidFill>
                  <a:srgbClr val="C2D8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5" name="Rectangle 294"/>
                <p:cNvSpPr>
                  <a:spLocks noChangeArrowheads="1"/>
                </p:cNvSpPr>
                <p:nvPr/>
              </p:nvSpPr>
              <p:spPr bwMode="auto">
                <a:xfrm>
                  <a:off x="1213" y="1368"/>
                  <a:ext cx="845" cy="7"/>
                </a:xfrm>
                <a:prstGeom prst="rect">
                  <a:avLst/>
                </a:prstGeom>
                <a:solidFill>
                  <a:srgbClr val="C0D8C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6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13" y="1375"/>
                  <a:ext cx="845" cy="5"/>
                </a:xfrm>
                <a:prstGeom prst="rect">
                  <a:avLst/>
                </a:prstGeom>
                <a:solidFill>
                  <a:srgbClr val="BED6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7" name="Rectangle 296"/>
                <p:cNvSpPr>
                  <a:spLocks noChangeArrowheads="1"/>
                </p:cNvSpPr>
                <p:nvPr/>
              </p:nvSpPr>
              <p:spPr bwMode="auto">
                <a:xfrm>
                  <a:off x="1213" y="1380"/>
                  <a:ext cx="845" cy="5"/>
                </a:xfrm>
                <a:prstGeom prst="rect">
                  <a:avLst/>
                </a:prstGeom>
                <a:solidFill>
                  <a:srgbClr val="BDD5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8" name="Rectangle 297"/>
                <p:cNvSpPr>
                  <a:spLocks noChangeArrowheads="1"/>
                </p:cNvSpPr>
                <p:nvPr/>
              </p:nvSpPr>
              <p:spPr bwMode="auto">
                <a:xfrm>
                  <a:off x="1213" y="1385"/>
                  <a:ext cx="845" cy="6"/>
                </a:xfrm>
                <a:prstGeom prst="rect">
                  <a:avLst/>
                </a:prstGeom>
                <a:solidFill>
                  <a:srgbClr val="BBD4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9" name="Rectangle 298"/>
                <p:cNvSpPr>
                  <a:spLocks noChangeArrowheads="1"/>
                </p:cNvSpPr>
                <p:nvPr/>
              </p:nvSpPr>
              <p:spPr bwMode="auto">
                <a:xfrm>
                  <a:off x="1213" y="1391"/>
                  <a:ext cx="845" cy="4"/>
                </a:xfrm>
                <a:prstGeom prst="rect">
                  <a:avLst/>
                </a:prstGeom>
                <a:solidFill>
                  <a:srgbClr val="BA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0" name="Rectangle 299"/>
                <p:cNvSpPr>
                  <a:spLocks noChangeArrowheads="1"/>
                </p:cNvSpPr>
                <p:nvPr/>
              </p:nvSpPr>
              <p:spPr bwMode="auto">
                <a:xfrm>
                  <a:off x="1213" y="1395"/>
                  <a:ext cx="845" cy="4"/>
                </a:xfrm>
                <a:prstGeom prst="rect">
                  <a:avLst/>
                </a:prstGeom>
                <a:solidFill>
                  <a:srgbClr val="B8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1" name="Rectangle 300"/>
                <p:cNvSpPr>
                  <a:spLocks noChangeArrowheads="1"/>
                </p:cNvSpPr>
                <p:nvPr/>
              </p:nvSpPr>
              <p:spPr bwMode="auto">
                <a:xfrm>
                  <a:off x="1213" y="1399"/>
                  <a:ext cx="845" cy="5"/>
                </a:xfrm>
                <a:prstGeom prst="rect">
                  <a:avLst/>
                </a:prstGeom>
                <a:solidFill>
                  <a:srgbClr val="B7D2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2" name="Rectangle 301"/>
                <p:cNvSpPr>
                  <a:spLocks noChangeArrowheads="1"/>
                </p:cNvSpPr>
                <p:nvPr/>
              </p:nvSpPr>
              <p:spPr bwMode="auto">
                <a:xfrm>
                  <a:off x="1213" y="1404"/>
                  <a:ext cx="845" cy="6"/>
                </a:xfrm>
                <a:prstGeom prst="rect">
                  <a:avLst/>
                </a:prstGeom>
                <a:solidFill>
                  <a:srgbClr val="B5D0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3" name="Rectangle 302"/>
                <p:cNvSpPr>
                  <a:spLocks noChangeArrowheads="1"/>
                </p:cNvSpPr>
                <p:nvPr/>
              </p:nvSpPr>
              <p:spPr bwMode="auto">
                <a:xfrm>
                  <a:off x="1213" y="1410"/>
                  <a:ext cx="845" cy="4"/>
                </a:xfrm>
                <a:prstGeom prst="rect">
                  <a:avLst/>
                </a:prstGeom>
                <a:solidFill>
                  <a:srgbClr val="B3CF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4" name="Rectangle 303"/>
                <p:cNvSpPr>
                  <a:spLocks noChangeArrowheads="1"/>
                </p:cNvSpPr>
                <p:nvPr/>
              </p:nvSpPr>
              <p:spPr bwMode="auto">
                <a:xfrm>
                  <a:off x="1213" y="1414"/>
                  <a:ext cx="845" cy="4"/>
                </a:xfrm>
                <a:prstGeom prst="rect">
                  <a:avLst/>
                </a:prstGeom>
                <a:solidFill>
                  <a:srgbClr val="B2CE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5" name="Rectangle 304"/>
                <p:cNvSpPr>
                  <a:spLocks noChangeArrowheads="1"/>
                </p:cNvSpPr>
                <p:nvPr/>
              </p:nvSpPr>
              <p:spPr bwMode="auto">
                <a:xfrm>
                  <a:off x="1213" y="1418"/>
                  <a:ext cx="845" cy="6"/>
                </a:xfrm>
                <a:prstGeom prst="rect">
                  <a:avLst/>
                </a:prstGeom>
                <a:solidFill>
                  <a:srgbClr val="B0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6" name="Rectangle 305"/>
                <p:cNvSpPr>
                  <a:spLocks noChangeArrowheads="1"/>
                </p:cNvSpPr>
                <p:nvPr/>
              </p:nvSpPr>
              <p:spPr bwMode="auto">
                <a:xfrm>
                  <a:off x="1213" y="1424"/>
                  <a:ext cx="845" cy="6"/>
                </a:xfrm>
                <a:prstGeom prst="rect">
                  <a:avLst/>
                </a:prstGeom>
                <a:solidFill>
                  <a:srgbClr val="AECC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7" name="Rectangle 306"/>
                <p:cNvSpPr>
                  <a:spLocks noChangeArrowheads="1"/>
                </p:cNvSpPr>
                <p:nvPr/>
              </p:nvSpPr>
              <p:spPr bwMode="auto">
                <a:xfrm>
                  <a:off x="1213" y="1430"/>
                  <a:ext cx="845" cy="5"/>
                </a:xfrm>
                <a:prstGeom prst="rect">
                  <a:avLst/>
                </a:prstGeom>
                <a:solidFill>
                  <a:srgbClr val="AC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8" name="Rectangle 307"/>
                <p:cNvSpPr>
                  <a:spLocks noChangeArrowheads="1"/>
                </p:cNvSpPr>
                <p:nvPr/>
              </p:nvSpPr>
              <p:spPr bwMode="auto">
                <a:xfrm>
                  <a:off x="1213" y="1435"/>
                  <a:ext cx="845" cy="4"/>
                </a:xfrm>
                <a:prstGeom prst="rect">
                  <a:avLst/>
                </a:prstGeom>
                <a:solidFill>
                  <a:srgbClr val="AB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9" name="Rectangle 308"/>
                <p:cNvSpPr>
                  <a:spLocks noChangeArrowheads="1"/>
                </p:cNvSpPr>
                <p:nvPr/>
              </p:nvSpPr>
              <p:spPr bwMode="auto">
                <a:xfrm>
                  <a:off x="1213" y="1439"/>
                  <a:ext cx="845" cy="5"/>
                </a:xfrm>
                <a:prstGeom prst="rect">
                  <a:avLst/>
                </a:prstGeom>
                <a:solidFill>
                  <a:srgbClr val="A9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0" name="Rectangle 309"/>
                <p:cNvSpPr>
                  <a:spLocks noChangeArrowheads="1"/>
                </p:cNvSpPr>
                <p:nvPr/>
              </p:nvSpPr>
              <p:spPr bwMode="auto">
                <a:xfrm>
                  <a:off x="1213" y="1444"/>
                  <a:ext cx="845" cy="7"/>
                </a:xfrm>
                <a:prstGeom prst="rect">
                  <a:avLst/>
                </a:prstGeom>
                <a:solidFill>
                  <a:srgbClr val="A7C7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1" name="Rectangle 310"/>
                <p:cNvSpPr>
                  <a:spLocks noChangeArrowheads="1"/>
                </p:cNvSpPr>
                <p:nvPr/>
              </p:nvSpPr>
              <p:spPr bwMode="auto">
                <a:xfrm>
                  <a:off x="1213" y="1451"/>
                  <a:ext cx="845" cy="5"/>
                </a:xfrm>
                <a:prstGeom prst="rect">
                  <a:avLst/>
                </a:prstGeom>
                <a:solidFill>
                  <a:srgbClr val="A5C6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2" name="Rectangle 311"/>
                <p:cNvSpPr>
                  <a:spLocks noChangeArrowheads="1"/>
                </p:cNvSpPr>
                <p:nvPr/>
              </p:nvSpPr>
              <p:spPr bwMode="auto">
                <a:xfrm>
                  <a:off x="1213" y="1456"/>
                  <a:ext cx="845" cy="3"/>
                </a:xfrm>
                <a:prstGeom prst="rect">
                  <a:avLst/>
                </a:prstGeom>
                <a:solidFill>
                  <a:srgbClr val="A4C5B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3" name="Rectangle 312"/>
                <p:cNvSpPr>
                  <a:spLocks noChangeArrowheads="1"/>
                </p:cNvSpPr>
                <p:nvPr/>
              </p:nvSpPr>
              <p:spPr bwMode="auto">
                <a:xfrm>
                  <a:off x="1213" y="1459"/>
                  <a:ext cx="845" cy="6"/>
                </a:xfrm>
                <a:prstGeom prst="rect">
                  <a:avLst/>
                </a:prstGeom>
                <a:solidFill>
                  <a:srgbClr val="A2C4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4" name="Rectangle 313"/>
                <p:cNvSpPr>
                  <a:spLocks noChangeArrowheads="1"/>
                </p:cNvSpPr>
                <p:nvPr/>
              </p:nvSpPr>
              <p:spPr bwMode="auto">
                <a:xfrm>
                  <a:off x="1213" y="1465"/>
                  <a:ext cx="845" cy="6"/>
                </a:xfrm>
                <a:prstGeom prst="rect">
                  <a:avLst/>
                </a:prstGeom>
                <a:solidFill>
                  <a:srgbClr val="A0C3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5" name="Rectangle 314"/>
                <p:cNvSpPr>
                  <a:spLocks noChangeArrowheads="1"/>
                </p:cNvSpPr>
                <p:nvPr/>
              </p:nvSpPr>
              <p:spPr bwMode="auto">
                <a:xfrm>
                  <a:off x="1213" y="1471"/>
                  <a:ext cx="845" cy="3"/>
                </a:xfrm>
                <a:prstGeom prst="rect">
                  <a:avLst/>
                </a:prstGeom>
                <a:solidFill>
                  <a:srgbClr val="9FC2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6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13" y="1474"/>
                  <a:ext cx="845" cy="5"/>
                </a:xfrm>
                <a:prstGeom prst="rect">
                  <a:avLst/>
                </a:prstGeom>
                <a:solidFill>
                  <a:srgbClr val="9DC2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7" name="Rectangle 316"/>
                <p:cNvSpPr>
                  <a:spLocks noChangeArrowheads="1"/>
                </p:cNvSpPr>
                <p:nvPr/>
              </p:nvSpPr>
              <p:spPr bwMode="auto">
                <a:xfrm>
                  <a:off x="1213" y="1479"/>
                  <a:ext cx="845" cy="4"/>
                </a:xfrm>
                <a:prstGeom prst="rect">
                  <a:avLst/>
                </a:prstGeom>
                <a:solidFill>
                  <a:srgbClr val="9CC0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8" name="Rectangle 317"/>
                <p:cNvSpPr>
                  <a:spLocks noChangeArrowheads="1"/>
                </p:cNvSpPr>
                <p:nvPr/>
              </p:nvSpPr>
              <p:spPr bwMode="auto">
                <a:xfrm>
                  <a:off x="1213" y="1483"/>
                  <a:ext cx="845" cy="5"/>
                </a:xfrm>
                <a:prstGeom prst="rect">
                  <a:avLst/>
                </a:prstGeom>
                <a:solidFill>
                  <a:srgbClr val="9AC0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9" name="Rectangle 318"/>
                <p:cNvSpPr>
                  <a:spLocks noChangeArrowheads="1"/>
                </p:cNvSpPr>
                <p:nvPr/>
              </p:nvSpPr>
              <p:spPr bwMode="auto">
                <a:xfrm>
                  <a:off x="1213" y="1488"/>
                  <a:ext cx="845" cy="4"/>
                </a:xfrm>
                <a:prstGeom prst="rect">
                  <a:avLst/>
                </a:prstGeom>
                <a:solidFill>
                  <a:srgbClr val="99BE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0" name="Rectangle 319"/>
                <p:cNvSpPr>
                  <a:spLocks noChangeArrowheads="1"/>
                </p:cNvSpPr>
                <p:nvPr/>
              </p:nvSpPr>
              <p:spPr bwMode="auto">
                <a:xfrm>
                  <a:off x="1213" y="1492"/>
                  <a:ext cx="845" cy="5"/>
                </a:xfrm>
                <a:prstGeom prst="rect">
                  <a:avLst/>
                </a:prstGeom>
                <a:solidFill>
                  <a:srgbClr val="97BE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1" name="Rectangle 320"/>
                <p:cNvSpPr>
                  <a:spLocks noChangeArrowheads="1"/>
                </p:cNvSpPr>
                <p:nvPr/>
              </p:nvSpPr>
              <p:spPr bwMode="auto">
                <a:xfrm>
                  <a:off x="1213" y="1497"/>
                  <a:ext cx="845" cy="4"/>
                </a:xfrm>
                <a:prstGeom prst="rect">
                  <a:avLst/>
                </a:prstGeom>
                <a:solidFill>
                  <a:srgbClr val="96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2" name="Rectangle 321"/>
                <p:cNvSpPr>
                  <a:spLocks noChangeArrowheads="1"/>
                </p:cNvSpPr>
                <p:nvPr/>
              </p:nvSpPr>
              <p:spPr bwMode="auto">
                <a:xfrm>
                  <a:off x="1213" y="1501"/>
                  <a:ext cx="845" cy="4"/>
                </a:xfrm>
                <a:prstGeom prst="rect">
                  <a:avLst/>
                </a:prstGeom>
                <a:solidFill>
                  <a:srgbClr val="94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3" name="Rectangle 322"/>
                <p:cNvSpPr>
                  <a:spLocks noChangeArrowheads="1"/>
                </p:cNvSpPr>
                <p:nvPr/>
              </p:nvSpPr>
              <p:spPr bwMode="auto">
                <a:xfrm>
                  <a:off x="1213" y="1505"/>
                  <a:ext cx="845" cy="5"/>
                </a:xfrm>
                <a:prstGeom prst="rect">
                  <a:avLst/>
                </a:prstGeom>
                <a:solidFill>
                  <a:srgbClr val="93BB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4" name="Rectangle 323"/>
                <p:cNvSpPr>
                  <a:spLocks noChangeArrowheads="1"/>
                </p:cNvSpPr>
                <p:nvPr/>
              </p:nvSpPr>
              <p:spPr bwMode="auto">
                <a:xfrm>
                  <a:off x="1213" y="1510"/>
                  <a:ext cx="845" cy="6"/>
                </a:xfrm>
                <a:prstGeom prst="rect">
                  <a:avLst/>
                </a:prstGeom>
                <a:solidFill>
                  <a:srgbClr val="91BA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5" name="Rectangle 324"/>
                <p:cNvSpPr>
                  <a:spLocks noChangeArrowheads="1"/>
                </p:cNvSpPr>
                <p:nvPr/>
              </p:nvSpPr>
              <p:spPr bwMode="auto">
                <a:xfrm>
                  <a:off x="1213" y="1516"/>
                  <a:ext cx="845" cy="4"/>
                </a:xfrm>
                <a:prstGeom prst="rect">
                  <a:avLst/>
                </a:prstGeom>
                <a:solidFill>
                  <a:srgbClr val="8FB9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6" name="Rectangle 325"/>
                <p:cNvSpPr>
                  <a:spLocks noChangeArrowheads="1"/>
                </p:cNvSpPr>
                <p:nvPr/>
              </p:nvSpPr>
              <p:spPr bwMode="auto">
                <a:xfrm>
                  <a:off x="1213" y="1520"/>
                  <a:ext cx="845" cy="4"/>
                </a:xfrm>
                <a:prstGeom prst="rect">
                  <a:avLst/>
                </a:prstGeom>
                <a:solidFill>
                  <a:srgbClr val="8EB8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7" name="Rectangle 326"/>
                <p:cNvSpPr>
                  <a:spLocks noChangeArrowheads="1"/>
                </p:cNvSpPr>
                <p:nvPr/>
              </p:nvSpPr>
              <p:spPr bwMode="auto">
                <a:xfrm>
                  <a:off x="1213" y="1524"/>
                  <a:ext cx="845" cy="7"/>
                </a:xfrm>
                <a:prstGeom prst="rect">
                  <a:avLst/>
                </a:prstGeom>
                <a:solidFill>
                  <a:srgbClr val="8C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8" name="Rectangle 327"/>
                <p:cNvSpPr>
                  <a:spLocks noChangeArrowheads="1"/>
                </p:cNvSpPr>
                <p:nvPr/>
              </p:nvSpPr>
              <p:spPr bwMode="auto">
                <a:xfrm>
                  <a:off x="1213" y="1531"/>
                  <a:ext cx="845" cy="6"/>
                </a:xfrm>
                <a:prstGeom prst="rect">
                  <a:avLst/>
                </a:prstGeom>
                <a:solidFill>
                  <a:srgbClr val="8AB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9" name="Rectangle 328"/>
                <p:cNvSpPr>
                  <a:spLocks noChangeArrowheads="1"/>
                </p:cNvSpPr>
                <p:nvPr/>
              </p:nvSpPr>
              <p:spPr bwMode="auto">
                <a:xfrm>
                  <a:off x="1213" y="1537"/>
                  <a:ext cx="845" cy="7"/>
                </a:xfrm>
                <a:prstGeom prst="rect">
                  <a:avLst/>
                </a:prstGeom>
                <a:solidFill>
                  <a:srgbClr val="88B4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0" name="Rectangle 329"/>
                <p:cNvSpPr>
                  <a:spLocks noChangeArrowheads="1"/>
                </p:cNvSpPr>
                <p:nvPr/>
              </p:nvSpPr>
              <p:spPr bwMode="auto">
                <a:xfrm>
                  <a:off x="1213" y="1544"/>
                  <a:ext cx="845" cy="6"/>
                </a:xfrm>
                <a:prstGeom prst="rect">
                  <a:avLst/>
                </a:prstGeom>
                <a:solidFill>
                  <a:srgbClr val="86B3A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1" name="Rectangle 330"/>
                <p:cNvSpPr>
                  <a:spLocks noChangeArrowheads="1"/>
                </p:cNvSpPr>
                <p:nvPr/>
              </p:nvSpPr>
              <p:spPr bwMode="auto">
                <a:xfrm>
                  <a:off x="1213" y="1550"/>
                  <a:ext cx="845" cy="7"/>
                </a:xfrm>
                <a:prstGeom prst="rect">
                  <a:avLst/>
                </a:prstGeom>
                <a:solidFill>
                  <a:srgbClr val="84B1A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2" name="Rectangle 331"/>
                <p:cNvSpPr>
                  <a:spLocks noChangeArrowheads="1"/>
                </p:cNvSpPr>
                <p:nvPr/>
              </p:nvSpPr>
              <p:spPr bwMode="auto">
                <a:xfrm>
                  <a:off x="1213" y="1557"/>
                  <a:ext cx="845" cy="4"/>
                </a:xfrm>
                <a:prstGeom prst="rect">
                  <a:avLst/>
                </a:prstGeom>
                <a:solidFill>
                  <a:srgbClr val="82B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3" name="Rectangle 332"/>
                <p:cNvSpPr>
                  <a:spLocks noChangeArrowheads="1"/>
                </p:cNvSpPr>
                <p:nvPr/>
              </p:nvSpPr>
              <p:spPr bwMode="auto">
                <a:xfrm>
                  <a:off x="1213" y="1561"/>
                  <a:ext cx="845" cy="4"/>
                </a:xfrm>
                <a:prstGeom prst="rect">
                  <a:avLst/>
                </a:prstGeom>
                <a:solidFill>
                  <a:srgbClr val="81AF9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4" name="Rectangle 333"/>
                <p:cNvSpPr>
                  <a:spLocks noChangeArrowheads="1"/>
                </p:cNvSpPr>
                <p:nvPr/>
              </p:nvSpPr>
              <p:spPr bwMode="auto">
                <a:xfrm>
                  <a:off x="1213" y="1565"/>
                  <a:ext cx="845" cy="6"/>
                </a:xfrm>
                <a:prstGeom prst="rect">
                  <a:avLst/>
                </a:prstGeom>
                <a:solidFill>
                  <a:srgbClr val="7FAE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5" name="Rectangle 334"/>
                <p:cNvSpPr>
                  <a:spLocks noChangeArrowheads="1"/>
                </p:cNvSpPr>
                <p:nvPr/>
              </p:nvSpPr>
              <p:spPr bwMode="auto">
                <a:xfrm>
                  <a:off x="1213" y="1571"/>
                  <a:ext cx="845" cy="5"/>
                </a:xfrm>
                <a:prstGeom prst="rect">
                  <a:avLst/>
                </a:prstGeom>
                <a:solidFill>
                  <a:srgbClr val="7DAD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6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13" y="1576"/>
                  <a:ext cx="845" cy="4"/>
                </a:xfrm>
                <a:prstGeom prst="rect">
                  <a:avLst/>
                </a:prstGeom>
                <a:solidFill>
                  <a:srgbClr val="7CAC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7" name="Rectangle 336"/>
                <p:cNvSpPr>
                  <a:spLocks noChangeArrowheads="1"/>
                </p:cNvSpPr>
                <p:nvPr/>
              </p:nvSpPr>
              <p:spPr bwMode="auto">
                <a:xfrm>
                  <a:off x="1213" y="1580"/>
                  <a:ext cx="845" cy="5"/>
                </a:xfrm>
                <a:prstGeom prst="rect">
                  <a:avLst/>
                </a:prstGeom>
                <a:solidFill>
                  <a:srgbClr val="7AA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8" name="Rectangle 337"/>
                <p:cNvSpPr>
                  <a:spLocks noChangeArrowheads="1"/>
                </p:cNvSpPr>
                <p:nvPr/>
              </p:nvSpPr>
              <p:spPr bwMode="auto">
                <a:xfrm>
                  <a:off x="1213" y="1585"/>
                  <a:ext cx="845" cy="4"/>
                </a:xfrm>
                <a:prstGeom prst="rect">
                  <a:avLst/>
                </a:prstGeom>
                <a:solidFill>
                  <a:srgbClr val="79AA9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9" name="Rectangle 338"/>
                <p:cNvSpPr>
                  <a:spLocks noChangeArrowheads="1"/>
                </p:cNvSpPr>
                <p:nvPr/>
              </p:nvSpPr>
              <p:spPr bwMode="auto">
                <a:xfrm>
                  <a:off x="1213" y="1589"/>
                  <a:ext cx="845" cy="5"/>
                </a:xfrm>
                <a:prstGeom prst="rect">
                  <a:avLst/>
                </a:prstGeom>
                <a:solidFill>
                  <a:srgbClr val="77AA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40" name="Rectangle 339"/>
                <p:cNvSpPr>
                  <a:spLocks noChangeArrowheads="1"/>
                </p:cNvSpPr>
                <p:nvPr/>
              </p:nvSpPr>
              <p:spPr bwMode="auto">
                <a:xfrm>
                  <a:off x="1213" y="1594"/>
                  <a:ext cx="845" cy="4"/>
                </a:xfrm>
                <a:prstGeom prst="rect">
                  <a:avLst/>
                </a:prstGeom>
                <a:solidFill>
                  <a:srgbClr val="76A8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41" name="Rectangle 340"/>
                <p:cNvSpPr>
                  <a:spLocks noChangeArrowheads="1"/>
                </p:cNvSpPr>
                <p:nvPr/>
              </p:nvSpPr>
              <p:spPr bwMode="auto">
                <a:xfrm>
                  <a:off x="1213" y="1598"/>
                  <a:ext cx="845" cy="5"/>
                </a:xfrm>
                <a:prstGeom prst="rect">
                  <a:avLst/>
                </a:prstGeom>
                <a:solidFill>
                  <a:srgbClr val="74A89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42" name="Rectangle 341"/>
                <p:cNvSpPr>
                  <a:spLocks noChangeArrowheads="1"/>
                </p:cNvSpPr>
                <p:nvPr/>
              </p:nvSpPr>
              <p:spPr bwMode="auto">
                <a:xfrm>
                  <a:off x="1213" y="1603"/>
                  <a:ext cx="845" cy="2"/>
                </a:xfrm>
                <a:prstGeom prst="rect">
                  <a:avLst/>
                </a:prstGeom>
                <a:solidFill>
                  <a:srgbClr val="72A6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43" name="Rectangle 342"/>
                <p:cNvSpPr>
                  <a:spLocks noChangeArrowheads="1"/>
                </p:cNvSpPr>
                <p:nvPr/>
              </p:nvSpPr>
              <p:spPr bwMode="auto">
                <a:xfrm>
                  <a:off x="1472" y="1329"/>
                  <a:ext cx="400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Political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4" name="Rectangle 343"/>
                <p:cNvSpPr>
                  <a:spLocks noChangeArrowheads="1"/>
                </p:cNvSpPr>
                <p:nvPr/>
              </p:nvSpPr>
              <p:spPr bwMode="auto">
                <a:xfrm>
                  <a:off x="1213" y="1181"/>
                  <a:ext cx="845" cy="424"/>
                </a:xfrm>
                <a:prstGeom prst="rect">
                  <a:avLst/>
                </a:pr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pic>
              <p:nvPicPr>
                <p:cNvPr id="345" name="Picture 344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5" y="1605"/>
                  <a:ext cx="943" cy="5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47" name="Freeform 346"/>
                <p:cNvSpPr>
                  <a:spLocks noEditPoints="1"/>
                </p:cNvSpPr>
                <p:nvPr/>
              </p:nvSpPr>
              <p:spPr bwMode="auto">
                <a:xfrm>
                  <a:off x="3835" y="1605"/>
                  <a:ext cx="926" cy="537"/>
                </a:xfrm>
                <a:custGeom>
                  <a:avLst/>
                  <a:gdLst>
                    <a:gd name="T0" fmla="*/ 363 w 926"/>
                    <a:gd name="T1" fmla="*/ 137 h 537"/>
                    <a:gd name="T2" fmla="*/ 763 w 926"/>
                    <a:gd name="T3" fmla="*/ 537 h 537"/>
                    <a:gd name="T4" fmla="*/ 401 w 926"/>
                    <a:gd name="T5" fmla="*/ 537 h 537"/>
                    <a:gd name="T6" fmla="*/ 763 w 926"/>
                    <a:gd name="T7" fmla="*/ 537 h 537"/>
                    <a:gd name="T8" fmla="*/ 593 w 926"/>
                    <a:gd name="T9" fmla="*/ 338 h 537"/>
                    <a:gd name="T10" fmla="*/ 926 w 926"/>
                    <a:gd name="T11" fmla="*/ 338 h 537"/>
                    <a:gd name="T12" fmla="*/ 0 w 926"/>
                    <a:gd name="T13" fmla="*/ 137 h 537"/>
                    <a:gd name="T14" fmla="*/ 363 w 926"/>
                    <a:gd name="T15" fmla="*/ 137 h 537"/>
                    <a:gd name="T16" fmla="*/ 363 w 926"/>
                    <a:gd name="T17" fmla="*/ 137 h 537"/>
                    <a:gd name="T18" fmla="*/ 225 w 926"/>
                    <a:gd name="T19" fmla="*/ 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6" h="537">
                      <a:moveTo>
                        <a:pt x="363" y="137"/>
                      </a:moveTo>
                      <a:lnTo>
                        <a:pt x="763" y="537"/>
                      </a:lnTo>
                      <a:moveTo>
                        <a:pt x="401" y="537"/>
                      </a:moveTo>
                      <a:lnTo>
                        <a:pt x="763" y="537"/>
                      </a:lnTo>
                      <a:moveTo>
                        <a:pt x="593" y="338"/>
                      </a:moveTo>
                      <a:lnTo>
                        <a:pt x="926" y="338"/>
                      </a:lnTo>
                      <a:moveTo>
                        <a:pt x="0" y="137"/>
                      </a:moveTo>
                      <a:lnTo>
                        <a:pt x="363" y="137"/>
                      </a:lnTo>
                      <a:moveTo>
                        <a:pt x="363" y="137"/>
                      </a:moveTo>
                      <a:lnTo>
                        <a:pt x="225" y="0"/>
                      </a:lnTo>
                    </a:path>
                  </a:pathLst>
                </a:custGeom>
                <a:noFill/>
                <a:ln w="9525" cap="sq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48" name="Freeform 347"/>
                <p:cNvSpPr>
                  <a:spLocks/>
                </p:cNvSpPr>
                <p:nvPr/>
              </p:nvSpPr>
              <p:spPr bwMode="auto">
                <a:xfrm>
                  <a:off x="4156" y="1726"/>
                  <a:ext cx="42" cy="32"/>
                </a:xfrm>
                <a:custGeom>
                  <a:avLst/>
                  <a:gdLst>
                    <a:gd name="T0" fmla="*/ 42 w 42"/>
                    <a:gd name="T1" fmla="*/ 16 h 32"/>
                    <a:gd name="T2" fmla="*/ 0 w 42"/>
                    <a:gd name="T3" fmla="*/ 32 h 32"/>
                    <a:gd name="T4" fmla="*/ 0 w 42"/>
                    <a:gd name="T5" fmla="*/ 0 h 32"/>
                    <a:gd name="T6" fmla="*/ 42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42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2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49" name="Freeform 348"/>
                <p:cNvSpPr>
                  <a:spLocks/>
                </p:cNvSpPr>
                <p:nvPr/>
              </p:nvSpPr>
              <p:spPr bwMode="auto">
                <a:xfrm>
                  <a:off x="4156" y="1726"/>
                  <a:ext cx="42" cy="32"/>
                </a:xfrm>
                <a:custGeom>
                  <a:avLst/>
                  <a:gdLst>
                    <a:gd name="T0" fmla="*/ 42 w 42"/>
                    <a:gd name="T1" fmla="*/ 16 h 32"/>
                    <a:gd name="T2" fmla="*/ 0 w 42"/>
                    <a:gd name="T3" fmla="*/ 32 h 32"/>
                    <a:gd name="T4" fmla="*/ 0 w 42"/>
                    <a:gd name="T5" fmla="*/ 0 h 32"/>
                    <a:gd name="T6" fmla="*/ 42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42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2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50" name="Freeform 349"/>
                <p:cNvSpPr>
                  <a:spLocks/>
                </p:cNvSpPr>
                <p:nvPr/>
              </p:nvSpPr>
              <p:spPr bwMode="auto">
                <a:xfrm>
                  <a:off x="4398" y="1927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51" name="Freeform 350"/>
                <p:cNvSpPr>
                  <a:spLocks/>
                </p:cNvSpPr>
                <p:nvPr/>
              </p:nvSpPr>
              <p:spPr bwMode="auto">
                <a:xfrm>
                  <a:off x="4398" y="1927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52" name="Freeform 351"/>
                <p:cNvSpPr>
                  <a:spLocks/>
                </p:cNvSpPr>
                <p:nvPr/>
              </p:nvSpPr>
              <p:spPr bwMode="auto">
                <a:xfrm>
                  <a:off x="4557" y="2127"/>
                  <a:ext cx="41" cy="31"/>
                </a:xfrm>
                <a:custGeom>
                  <a:avLst/>
                  <a:gdLst>
                    <a:gd name="T0" fmla="*/ 41 w 41"/>
                    <a:gd name="T1" fmla="*/ 15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5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53" name="Freeform 352"/>
                <p:cNvSpPr>
                  <a:spLocks/>
                </p:cNvSpPr>
                <p:nvPr/>
              </p:nvSpPr>
              <p:spPr bwMode="auto">
                <a:xfrm>
                  <a:off x="4557" y="2127"/>
                  <a:ext cx="41" cy="31"/>
                </a:xfrm>
                <a:custGeom>
                  <a:avLst/>
                  <a:gdLst>
                    <a:gd name="T0" fmla="*/ 41 w 41"/>
                    <a:gd name="T1" fmla="*/ 15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5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54" name="Rectangle 353"/>
                <p:cNvSpPr>
                  <a:spLocks noChangeArrowheads="1"/>
                </p:cNvSpPr>
                <p:nvPr/>
              </p:nvSpPr>
              <p:spPr bwMode="auto">
                <a:xfrm>
                  <a:off x="3870" y="2190"/>
                  <a:ext cx="412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Staffing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5" name="Rectangle 354"/>
                <p:cNvSpPr>
                  <a:spLocks noChangeArrowheads="1"/>
                </p:cNvSpPr>
                <p:nvPr/>
              </p:nvSpPr>
              <p:spPr bwMode="auto">
                <a:xfrm>
                  <a:off x="4758" y="1879"/>
                  <a:ext cx="265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Gaps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6" name="Rectangle 355"/>
                <p:cNvSpPr>
                  <a:spLocks noChangeArrowheads="1"/>
                </p:cNvSpPr>
                <p:nvPr/>
              </p:nvSpPr>
              <p:spPr bwMode="auto">
                <a:xfrm>
                  <a:off x="3388" y="1754"/>
                  <a:ext cx="521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Turn Over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pic>
              <p:nvPicPr>
                <p:cNvPr id="357" name="Picture 356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32" y="1175"/>
                  <a:ext cx="899" cy="4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58" name="Picture 357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32" y="1175"/>
                  <a:ext cx="899" cy="4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59" name="Rectangle 358"/>
                <p:cNvSpPr>
                  <a:spLocks noChangeArrowheads="1"/>
                </p:cNvSpPr>
                <p:nvPr/>
              </p:nvSpPr>
              <p:spPr bwMode="auto">
                <a:xfrm>
                  <a:off x="3637" y="1181"/>
                  <a:ext cx="845" cy="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0" name="Rectangle 359"/>
                <p:cNvSpPr>
                  <a:spLocks noChangeArrowheads="1"/>
                </p:cNvSpPr>
                <p:nvPr/>
              </p:nvSpPr>
              <p:spPr bwMode="auto">
                <a:xfrm>
                  <a:off x="3637" y="1186"/>
                  <a:ext cx="845" cy="5"/>
                </a:xfrm>
                <a:prstGeom prst="rect">
                  <a:avLst/>
                </a:prstGeom>
                <a:solidFill>
                  <a:srgbClr val="FD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1" name="Rectangle 360"/>
                <p:cNvSpPr>
                  <a:spLocks noChangeArrowheads="1"/>
                </p:cNvSpPr>
                <p:nvPr/>
              </p:nvSpPr>
              <p:spPr bwMode="auto">
                <a:xfrm>
                  <a:off x="3637" y="1191"/>
                  <a:ext cx="845" cy="4"/>
                </a:xfrm>
                <a:prstGeom prst="rect">
                  <a:avLst/>
                </a:prstGeom>
                <a:solidFill>
                  <a:srgbClr val="FCFD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2" name="Rectangle 361"/>
                <p:cNvSpPr>
                  <a:spLocks noChangeArrowheads="1"/>
                </p:cNvSpPr>
                <p:nvPr/>
              </p:nvSpPr>
              <p:spPr bwMode="auto">
                <a:xfrm>
                  <a:off x="3637" y="1195"/>
                  <a:ext cx="845" cy="6"/>
                </a:xfrm>
                <a:prstGeom prst="rect">
                  <a:avLst/>
                </a:prstGeom>
                <a:solidFill>
                  <a:srgbClr val="FAFC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3" name="Rectangle 362"/>
                <p:cNvSpPr>
                  <a:spLocks noChangeArrowheads="1"/>
                </p:cNvSpPr>
                <p:nvPr/>
              </p:nvSpPr>
              <p:spPr bwMode="auto">
                <a:xfrm>
                  <a:off x="3637" y="1201"/>
                  <a:ext cx="845" cy="4"/>
                </a:xfrm>
                <a:prstGeom prst="rect">
                  <a:avLst/>
                </a:prstGeom>
                <a:solidFill>
                  <a:srgbClr val="F8FB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4" name="Rectangle 363"/>
                <p:cNvSpPr>
                  <a:spLocks noChangeArrowheads="1"/>
                </p:cNvSpPr>
                <p:nvPr/>
              </p:nvSpPr>
              <p:spPr bwMode="auto">
                <a:xfrm>
                  <a:off x="3637" y="1205"/>
                  <a:ext cx="845" cy="4"/>
                </a:xfrm>
                <a:prstGeom prst="rect">
                  <a:avLst/>
                </a:prstGeom>
                <a:solidFill>
                  <a:srgbClr val="F7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5" name="Rectangle 364"/>
                <p:cNvSpPr>
                  <a:spLocks noChangeArrowheads="1"/>
                </p:cNvSpPr>
                <p:nvPr/>
              </p:nvSpPr>
              <p:spPr bwMode="auto">
                <a:xfrm>
                  <a:off x="3637" y="1209"/>
                  <a:ext cx="845" cy="6"/>
                </a:xfrm>
                <a:prstGeom prst="rect">
                  <a:avLst/>
                </a:prstGeom>
                <a:solidFill>
                  <a:srgbClr val="F5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6" name="Rectangle 365"/>
                <p:cNvSpPr>
                  <a:spLocks noChangeArrowheads="1"/>
                </p:cNvSpPr>
                <p:nvPr/>
              </p:nvSpPr>
              <p:spPr bwMode="auto">
                <a:xfrm>
                  <a:off x="3637" y="1215"/>
                  <a:ext cx="845" cy="3"/>
                </a:xfrm>
                <a:prstGeom prst="rect">
                  <a:avLst/>
                </a:prstGeom>
                <a:solidFill>
                  <a:srgbClr val="F4F8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7" name="Rectangle 366"/>
                <p:cNvSpPr>
                  <a:spLocks noChangeArrowheads="1"/>
                </p:cNvSpPr>
                <p:nvPr/>
              </p:nvSpPr>
              <p:spPr bwMode="auto">
                <a:xfrm>
                  <a:off x="3637" y="1218"/>
                  <a:ext cx="845" cy="5"/>
                </a:xfrm>
                <a:prstGeom prst="rect">
                  <a:avLst/>
                </a:prstGeom>
                <a:solidFill>
                  <a:srgbClr val="F2F7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8" name="Rectangle 367"/>
                <p:cNvSpPr>
                  <a:spLocks noChangeArrowheads="1"/>
                </p:cNvSpPr>
                <p:nvPr/>
              </p:nvSpPr>
              <p:spPr bwMode="auto">
                <a:xfrm>
                  <a:off x="3637" y="1223"/>
                  <a:ext cx="845" cy="4"/>
                </a:xfrm>
                <a:prstGeom prst="rect">
                  <a:avLst/>
                </a:prstGeom>
                <a:solidFill>
                  <a:srgbClr val="F1F6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9" name="Rectangle 368"/>
                <p:cNvSpPr>
                  <a:spLocks noChangeArrowheads="1"/>
                </p:cNvSpPr>
                <p:nvPr/>
              </p:nvSpPr>
              <p:spPr bwMode="auto">
                <a:xfrm>
                  <a:off x="3637" y="1227"/>
                  <a:ext cx="845" cy="5"/>
                </a:xfrm>
                <a:prstGeom prst="rect">
                  <a:avLst/>
                </a:prstGeom>
                <a:solidFill>
                  <a:srgbClr val="EFF5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0" name="Rectangle 369"/>
                <p:cNvSpPr>
                  <a:spLocks noChangeArrowheads="1"/>
                </p:cNvSpPr>
                <p:nvPr/>
              </p:nvSpPr>
              <p:spPr bwMode="auto">
                <a:xfrm>
                  <a:off x="3637" y="1232"/>
                  <a:ext cx="845" cy="7"/>
                </a:xfrm>
                <a:prstGeom prst="rect">
                  <a:avLst/>
                </a:prstGeom>
                <a:solidFill>
                  <a:srgbClr val="ED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1" name="Rectangle 370"/>
                <p:cNvSpPr>
                  <a:spLocks noChangeArrowheads="1"/>
                </p:cNvSpPr>
                <p:nvPr/>
              </p:nvSpPr>
              <p:spPr bwMode="auto">
                <a:xfrm>
                  <a:off x="3637" y="1239"/>
                  <a:ext cx="845" cy="5"/>
                </a:xfrm>
                <a:prstGeom prst="rect">
                  <a:avLst/>
                </a:prstGeom>
                <a:solidFill>
                  <a:srgbClr val="EBF3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2" name="Rectangle 371"/>
                <p:cNvSpPr>
                  <a:spLocks noChangeArrowheads="1"/>
                </p:cNvSpPr>
                <p:nvPr/>
              </p:nvSpPr>
              <p:spPr bwMode="auto">
                <a:xfrm>
                  <a:off x="3637" y="1244"/>
                  <a:ext cx="845" cy="5"/>
                </a:xfrm>
                <a:prstGeom prst="rect">
                  <a:avLst/>
                </a:prstGeom>
                <a:solidFill>
                  <a:srgbClr val="EAF2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3" name="Rectangle 372"/>
                <p:cNvSpPr>
                  <a:spLocks noChangeArrowheads="1"/>
                </p:cNvSpPr>
                <p:nvPr/>
              </p:nvSpPr>
              <p:spPr bwMode="auto">
                <a:xfrm>
                  <a:off x="3637" y="1249"/>
                  <a:ext cx="845" cy="5"/>
                </a:xfrm>
                <a:prstGeom prst="rect">
                  <a:avLst/>
                </a:prstGeom>
                <a:solidFill>
                  <a:srgbClr val="E8F1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4" name="Rectangle 373"/>
                <p:cNvSpPr>
                  <a:spLocks noChangeArrowheads="1"/>
                </p:cNvSpPr>
                <p:nvPr/>
              </p:nvSpPr>
              <p:spPr bwMode="auto">
                <a:xfrm>
                  <a:off x="3637" y="1254"/>
                  <a:ext cx="845" cy="5"/>
                </a:xfrm>
                <a:prstGeom prst="rect">
                  <a:avLst/>
                </a:prstGeom>
                <a:solidFill>
                  <a:srgbClr val="E7EF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5" name="Rectangle 374"/>
                <p:cNvSpPr>
                  <a:spLocks noChangeArrowheads="1"/>
                </p:cNvSpPr>
                <p:nvPr/>
              </p:nvSpPr>
              <p:spPr bwMode="auto">
                <a:xfrm>
                  <a:off x="3637" y="1259"/>
                  <a:ext cx="845" cy="3"/>
                </a:xfrm>
                <a:prstGeom prst="rect">
                  <a:avLst/>
                </a:prstGeom>
                <a:solidFill>
                  <a:srgbClr val="E6EE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6" name="Rectangle 375"/>
                <p:cNvSpPr>
                  <a:spLocks noChangeArrowheads="1"/>
                </p:cNvSpPr>
                <p:nvPr/>
              </p:nvSpPr>
              <p:spPr bwMode="auto">
                <a:xfrm>
                  <a:off x="3637" y="1262"/>
                  <a:ext cx="845" cy="6"/>
                </a:xfrm>
                <a:prstGeom prst="rect">
                  <a:avLst/>
                </a:prstGeom>
                <a:solidFill>
                  <a:srgbClr val="E4EE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7" name="Rectangle 376"/>
                <p:cNvSpPr>
                  <a:spLocks noChangeArrowheads="1"/>
                </p:cNvSpPr>
                <p:nvPr/>
              </p:nvSpPr>
              <p:spPr bwMode="auto">
                <a:xfrm>
                  <a:off x="3637" y="1268"/>
                  <a:ext cx="845" cy="6"/>
                </a:xfrm>
                <a:prstGeom prst="rect">
                  <a:avLst/>
                </a:prstGeom>
                <a:solidFill>
                  <a:srgbClr val="E2EDE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8" name="Rectangle 377"/>
                <p:cNvSpPr>
                  <a:spLocks noChangeArrowheads="1"/>
                </p:cNvSpPr>
                <p:nvPr/>
              </p:nvSpPr>
              <p:spPr bwMode="auto">
                <a:xfrm>
                  <a:off x="3637" y="1274"/>
                  <a:ext cx="845" cy="6"/>
                </a:xfrm>
                <a:prstGeom prst="rect">
                  <a:avLst/>
                </a:prstGeom>
                <a:solidFill>
                  <a:srgbClr val="E0EB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9" name="Rectangle 378"/>
                <p:cNvSpPr>
                  <a:spLocks noChangeArrowheads="1"/>
                </p:cNvSpPr>
                <p:nvPr/>
              </p:nvSpPr>
              <p:spPr bwMode="auto">
                <a:xfrm>
                  <a:off x="3637" y="1280"/>
                  <a:ext cx="845" cy="6"/>
                </a:xfrm>
                <a:prstGeom prst="rect">
                  <a:avLst/>
                </a:prstGeom>
                <a:solidFill>
                  <a:srgbClr val="DEEA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0" name="Rectangle 379"/>
                <p:cNvSpPr>
                  <a:spLocks noChangeArrowheads="1"/>
                </p:cNvSpPr>
                <p:nvPr/>
              </p:nvSpPr>
              <p:spPr bwMode="auto">
                <a:xfrm>
                  <a:off x="3637" y="1286"/>
                  <a:ext cx="845" cy="6"/>
                </a:xfrm>
                <a:prstGeom prst="rect">
                  <a:avLst/>
                </a:prstGeom>
                <a:solidFill>
                  <a:srgbClr val="DC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1" name="Rectangle 380"/>
                <p:cNvSpPr>
                  <a:spLocks noChangeArrowheads="1"/>
                </p:cNvSpPr>
                <p:nvPr/>
              </p:nvSpPr>
              <p:spPr bwMode="auto">
                <a:xfrm>
                  <a:off x="3637" y="1292"/>
                  <a:ext cx="845" cy="5"/>
                </a:xfrm>
                <a:prstGeom prst="rect">
                  <a:avLst/>
                </a:prstGeom>
                <a:solidFill>
                  <a:srgbClr val="DAE8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2" name="Rectangle 381"/>
                <p:cNvSpPr>
                  <a:spLocks noChangeArrowheads="1"/>
                </p:cNvSpPr>
                <p:nvPr/>
              </p:nvSpPr>
              <p:spPr bwMode="auto">
                <a:xfrm>
                  <a:off x="3637" y="1297"/>
                  <a:ext cx="845" cy="4"/>
                </a:xfrm>
                <a:prstGeom prst="rect">
                  <a:avLst/>
                </a:prstGeom>
                <a:solidFill>
                  <a:srgbClr val="D9E7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3" name="Rectangle 382"/>
                <p:cNvSpPr>
                  <a:spLocks noChangeArrowheads="1"/>
                </p:cNvSpPr>
                <p:nvPr/>
              </p:nvSpPr>
              <p:spPr bwMode="auto">
                <a:xfrm>
                  <a:off x="3637" y="1301"/>
                  <a:ext cx="845" cy="6"/>
                </a:xfrm>
                <a:prstGeom prst="rect">
                  <a:avLst/>
                </a:prstGeom>
                <a:solidFill>
                  <a:srgbClr val="D7E6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4" name="Rectangle 383"/>
                <p:cNvSpPr>
                  <a:spLocks noChangeArrowheads="1"/>
                </p:cNvSpPr>
                <p:nvPr/>
              </p:nvSpPr>
              <p:spPr bwMode="auto">
                <a:xfrm>
                  <a:off x="3637" y="1307"/>
                  <a:ext cx="845" cy="4"/>
                </a:xfrm>
                <a:prstGeom prst="rect">
                  <a:avLst/>
                </a:prstGeom>
                <a:solidFill>
                  <a:srgbClr val="D5E5D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5" name="Rectangle 384"/>
                <p:cNvSpPr>
                  <a:spLocks noChangeArrowheads="1"/>
                </p:cNvSpPr>
                <p:nvPr/>
              </p:nvSpPr>
              <p:spPr bwMode="auto">
                <a:xfrm>
                  <a:off x="3637" y="1311"/>
                  <a:ext cx="845" cy="4"/>
                </a:xfrm>
                <a:prstGeom prst="rect">
                  <a:avLst/>
                </a:prstGeom>
                <a:solidFill>
                  <a:srgbClr val="D4E3D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6" name="Rectangle 385"/>
                <p:cNvSpPr>
                  <a:spLocks noChangeArrowheads="1"/>
                </p:cNvSpPr>
                <p:nvPr/>
              </p:nvSpPr>
              <p:spPr bwMode="auto">
                <a:xfrm>
                  <a:off x="3637" y="1315"/>
                  <a:ext cx="845" cy="6"/>
                </a:xfrm>
                <a:prstGeom prst="rect">
                  <a:avLst/>
                </a:prstGeom>
                <a:solidFill>
                  <a:srgbClr val="D2E3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7" name="Rectangle 386"/>
                <p:cNvSpPr>
                  <a:spLocks noChangeArrowheads="1"/>
                </p:cNvSpPr>
                <p:nvPr/>
              </p:nvSpPr>
              <p:spPr bwMode="auto">
                <a:xfrm>
                  <a:off x="3637" y="1321"/>
                  <a:ext cx="845" cy="3"/>
                </a:xfrm>
                <a:prstGeom prst="rect">
                  <a:avLst/>
                </a:prstGeom>
                <a:solidFill>
                  <a:srgbClr val="D1E2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8" name="Rectangle 387"/>
                <p:cNvSpPr>
                  <a:spLocks noChangeArrowheads="1"/>
                </p:cNvSpPr>
                <p:nvPr/>
              </p:nvSpPr>
              <p:spPr bwMode="auto">
                <a:xfrm>
                  <a:off x="3637" y="1324"/>
                  <a:ext cx="845" cy="5"/>
                </a:xfrm>
                <a:prstGeom prst="rect">
                  <a:avLst/>
                </a:prstGeom>
                <a:solidFill>
                  <a:srgbClr val="CFE1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9" name="Rectangle 388"/>
                <p:cNvSpPr>
                  <a:spLocks noChangeArrowheads="1"/>
                </p:cNvSpPr>
                <p:nvPr/>
              </p:nvSpPr>
              <p:spPr bwMode="auto">
                <a:xfrm>
                  <a:off x="3637" y="1329"/>
                  <a:ext cx="845" cy="4"/>
                </a:xfrm>
                <a:prstGeom prst="rect">
                  <a:avLst/>
                </a:prstGeom>
                <a:solidFill>
                  <a:srgbClr val="CEE0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0" name="Rectangle 389"/>
                <p:cNvSpPr>
                  <a:spLocks noChangeArrowheads="1"/>
                </p:cNvSpPr>
                <p:nvPr/>
              </p:nvSpPr>
              <p:spPr bwMode="auto">
                <a:xfrm>
                  <a:off x="3637" y="1333"/>
                  <a:ext cx="845" cy="5"/>
                </a:xfrm>
                <a:prstGeom prst="rect">
                  <a:avLst/>
                </a:prstGeom>
                <a:solidFill>
                  <a:srgbClr val="CCDF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1" name="Rectangle 390"/>
                <p:cNvSpPr>
                  <a:spLocks noChangeArrowheads="1"/>
                </p:cNvSpPr>
                <p:nvPr/>
              </p:nvSpPr>
              <p:spPr bwMode="auto">
                <a:xfrm>
                  <a:off x="3637" y="1338"/>
                  <a:ext cx="845" cy="7"/>
                </a:xfrm>
                <a:prstGeom prst="rect">
                  <a:avLst/>
                </a:prstGeom>
                <a:solidFill>
                  <a:srgbClr val="CADE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2" name="Rectangle 391"/>
                <p:cNvSpPr>
                  <a:spLocks noChangeArrowheads="1"/>
                </p:cNvSpPr>
                <p:nvPr/>
              </p:nvSpPr>
              <p:spPr bwMode="auto">
                <a:xfrm>
                  <a:off x="3637" y="1345"/>
                  <a:ext cx="845" cy="5"/>
                </a:xfrm>
                <a:prstGeom prst="rect">
                  <a:avLst/>
                </a:prstGeom>
                <a:solidFill>
                  <a:srgbClr val="C8DD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3" name="Rectangle 392"/>
                <p:cNvSpPr>
                  <a:spLocks noChangeArrowheads="1"/>
                </p:cNvSpPr>
                <p:nvPr/>
              </p:nvSpPr>
              <p:spPr bwMode="auto">
                <a:xfrm>
                  <a:off x="3637" y="1350"/>
                  <a:ext cx="845" cy="3"/>
                </a:xfrm>
                <a:prstGeom prst="rect">
                  <a:avLst/>
                </a:prstGeom>
                <a:solidFill>
                  <a:srgbClr val="C7DC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4" name="Rectangle 393"/>
                <p:cNvSpPr>
                  <a:spLocks noChangeArrowheads="1"/>
                </p:cNvSpPr>
                <p:nvPr/>
              </p:nvSpPr>
              <p:spPr bwMode="auto">
                <a:xfrm>
                  <a:off x="3637" y="1353"/>
                  <a:ext cx="845" cy="6"/>
                </a:xfrm>
                <a:prstGeom prst="rect">
                  <a:avLst/>
                </a:prstGeom>
                <a:solidFill>
                  <a:srgbClr val="C5DB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5" name="Rectangle 394"/>
                <p:cNvSpPr>
                  <a:spLocks noChangeArrowheads="1"/>
                </p:cNvSpPr>
                <p:nvPr/>
              </p:nvSpPr>
              <p:spPr bwMode="auto">
                <a:xfrm>
                  <a:off x="3637" y="1359"/>
                  <a:ext cx="845" cy="6"/>
                </a:xfrm>
                <a:prstGeom prst="rect">
                  <a:avLst/>
                </a:prstGeom>
                <a:solidFill>
                  <a:srgbClr val="C3DA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6" name="Rectangle 395"/>
                <p:cNvSpPr>
                  <a:spLocks noChangeArrowheads="1"/>
                </p:cNvSpPr>
                <p:nvPr/>
              </p:nvSpPr>
              <p:spPr bwMode="auto">
                <a:xfrm>
                  <a:off x="3637" y="1365"/>
                  <a:ext cx="845" cy="3"/>
                </a:xfrm>
                <a:prstGeom prst="rect">
                  <a:avLst/>
                </a:prstGeom>
                <a:solidFill>
                  <a:srgbClr val="C2D8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7" name="Rectangle 396"/>
                <p:cNvSpPr>
                  <a:spLocks noChangeArrowheads="1"/>
                </p:cNvSpPr>
                <p:nvPr/>
              </p:nvSpPr>
              <p:spPr bwMode="auto">
                <a:xfrm>
                  <a:off x="3637" y="1368"/>
                  <a:ext cx="845" cy="7"/>
                </a:xfrm>
                <a:prstGeom prst="rect">
                  <a:avLst/>
                </a:prstGeom>
                <a:solidFill>
                  <a:srgbClr val="C0D8C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8" name="Rectangle 397"/>
                <p:cNvSpPr>
                  <a:spLocks noChangeArrowheads="1"/>
                </p:cNvSpPr>
                <p:nvPr/>
              </p:nvSpPr>
              <p:spPr bwMode="auto">
                <a:xfrm>
                  <a:off x="3637" y="1375"/>
                  <a:ext cx="845" cy="5"/>
                </a:xfrm>
                <a:prstGeom prst="rect">
                  <a:avLst/>
                </a:prstGeom>
                <a:solidFill>
                  <a:srgbClr val="BED6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9" name="Rectangle 398"/>
                <p:cNvSpPr>
                  <a:spLocks noChangeArrowheads="1"/>
                </p:cNvSpPr>
                <p:nvPr/>
              </p:nvSpPr>
              <p:spPr bwMode="auto">
                <a:xfrm>
                  <a:off x="3637" y="1380"/>
                  <a:ext cx="845" cy="5"/>
                </a:xfrm>
                <a:prstGeom prst="rect">
                  <a:avLst/>
                </a:prstGeom>
                <a:solidFill>
                  <a:srgbClr val="BDD5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0" name="Rectangle 399"/>
                <p:cNvSpPr>
                  <a:spLocks noChangeArrowheads="1"/>
                </p:cNvSpPr>
                <p:nvPr/>
              </p:nvSpPr>
              <p:spPr bwMode="auto">
                <a:xfrm>
                  <a:off x="3637" y="1385"/>
                  <a:ext cx="845" cy="6"/>
                </a:xfrm>
                <a:prstGeom prst="rect">
                  <a:avLst/>
                </a:prstGeom>
                <a:solidFill>
                  <a:srgbClr val="BBD4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1" name="Rectangle 400"/>
                <p:cNvSpPr>
                  <a:spLocks noChangeArrowheads="1"/>
                </p:cNvSpPr>
                <p:nvPr/>
              </p:nvSpPr>
              <p:spPr bwMode="auto">
                <a:xfrm>
                  <a:off x="3637" y="1391"/>
                  <a:ext cx="845" cy="4"/>
                </a:xfrm>
                <a:prstGeom prst="rect">
                  <a:avLst/>
                </a:prstGeom>
                <a:solidFill>
                  <a:srgbClr val="BA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2" name="Rectangle 401"/>
                <p:cNvSpPr>
                  <a:spLocks noChangeArrowheads="1"/>
                </p:cNvSpPr>
                <p:nvPr/>
              </p:nvSpPr>
              <p:spPr bwMode="auto">
                <a:xfrm>
                  <a:off x="3637" y="1395"/>
                  <a:ext cx="845" cy="4"/>
                </a:xfrm>
                <a:prstGeom prst="rect">
                  <a:avLst/>
                </a:prstGeom>
                <a:solidFill>
                  <a:srgbClr val="B8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3" name="Rectangle 402"/>
                <p:cNvSpPr>
                  <a:spLocks noChangeArrowheads="1"/>
                </p:cNvSpPr>
                <p:nvPr/>
              </p:nvSpPr>
              <p:spPr bwMode="auto">
                <a:xfrm>
                  <a:off x="3637" y="1399"/>
                  <a:ext cx="845" cy="5"/>
                </a:xfrm>
                <a:prstGeom prst="rect">
                  <a:avLst/>
                </a:prstGeom>
                <a:solidFill>
                  <a:srgbClr val="B7D2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4" name="Rectangle 403"/>
                <p:cNvSpPr>
                  <a:spLocks noChangeArrowheads="1"/>
                </p:cNvSpPr>
                <p:nvPr/>
              </p:nvSpPr>
              <p:spPr bwMode="auto">
                <a:xfrm>
                  <a:off x="3637" y="1404"/>
                  <a:ext cx="845" cy="6"/>
                </a:xfrm>
                <a:prstGeom prst="rect">
                  <a:avLst/>
                </a:prstGeom>
                <a:solidFill>
                  <a:srgbClr val="B5D0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5" name="Rectangle 404"/>
                <p:cNvSpPr>
                  <a:spLocks noChangeArrowheads="1"/>
                </p:cNvSpPr>
                <p:nvPr/>
              </p:nvSpPr>
              <p:spPr bwMode="auto">
                <a:xfrm>
                  <a:off x="3637" y="1410"/>
                  <a:ext cx="845" cy="4"/>
                </a:xfrm>
                <a:prstGeom prst="rect">
                  <a:avLst/>
                </a:prstGeom>
                <a:solidFill>
                  <a:srgbClr val="B3CF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6" name="Rectangle 405"/>
                <p:cNvSpPr>
                  <a:spLocks noChangeArrowheads="1"/>
                </p:cNvSpPr>
                <p:nvPr/>
              </p:nvSpPr>
              <p:spPr bwMode="auto">
                <a:xfrm>
                  <a:off x="3637" y="1414"/>
                  <a:ext cx="845" cy="4"/>
                </a:xfrm>
                <a:prstGeom prst="rect">
                  <a:avLst/>
                </a:prstGeom>
                <a:solidFill>
                  <a:srgbClr val="B2CE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7" name="Rectangle 406"/>
                <p:cNvSpPr>
                  <a:spLocks noChangeArrowheads="1"/>
                </p:cNvSpPr>
                <p:nvPr/>
              </p:nvSpPr>
              <p:spPr bwMode="auto">
                <a:xfrm>
                  <a:off x="3637" y="1418"/>
                  <a:ext cx="845" cy="6"/>
                </a:xfrm>
                <a:prstGeom prst="rect">
                  <a:avLst/>
                </a:prstGeom>
                <a:solidFill>
                  <a:srgbClr val="B0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8" name="Rectangle 407"/>
                <p:cNvSpPr>
                  <a:spLocks noChangeArrowheads="1"/>
                </p:cNvSpPr>
                <p:nvPr/>
              </p:nvSpPr>
              <p:spPr bwMode="auto">
                <a:xfrm>
                  <a:off x="3637" y="1424"/>
                  <a:ext cx="845" cy="6"/>
                </a:xfrm>
                <a:prstGeom prst="rect">
                  <a:avLst/>
                </a:prstGeom>
                <a:solidFill>
                  <a:srgbClr val="AECC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9" name="Rectangle 408"/>
                <p:cNvSpPr>
                  <a:spLocks noChangeArrowheads="1"/>
                </p:cNvSpPr>
                <p:nvPr/>
              </p:nvSpPr>
              <p:spPr bwMode="auto">
                <a:xfrm>
                  <a:off x="3637" y="1430"/>
                  <a:ext cx="845" cy="5"/>
                </a:xfrm>
                <a:prstGeom prst="rect">
                  <a:avLst/>
                </a:prstGeom>
                <a:solidFill>
                  <a:srgbClr val="AC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0" name="Rectangle 409"/>
                <p:cNvSpPr>
                  <a:spLocks noChangeArrowheads="1"/>
                </p:cNvSpPr>
                <p:nvPr/>
              </p:nvSpPr>
              <p:spPr bwMode="auto">
                <a:xfrm>
                  <a:off x="3637" y="1435"/>
                  <a:ext cx="845" cy="4"/>
                </a:xfrm>
                <a:prstGeom prst="rect">
                  <a:avLst/>
                </a:prstGeom>
                <a:solidFill>
                  <a:srgbClr val="AB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1" name="Rectangle 410"/>
                <p:cNvSpPr>
                  <a:spLocks noChangeArrowheads="1"/>
                </p:cNvSpPr>
                <p:nvPr/>
              </p:nvSpPr>
              <p:spPr bwMode="auto">
                <a:xfrm>
                  <a:off x="3637" y="1439"/>
                  <a:ext cx="845" cy="5"/>
                </a:xfrm>
                <a:prstGeom prst="rect">
                  <a:avLst/>
                </a:prstGeom>
                <a:solidFill>
                  <a:srgbClr val="A9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2" name="Rectangle 411"/>
                <p:cNvSpPr>
                  <a:spLocks noChangeArrowheads="1"/>
                </p:cNvSpPr>
                <p:nvPr/>
              </p:nvSpPr>
              <p:spPr bwMode="auto">
                <a:xfrm>
                  <a:off x="3637" y="1444"/>
                  <a:ext cx="845" cy="7"/>
                </a:xfrm>
                <a:prstGeom prst="rect">
                  <a:avLst/>
                </a:prstGeom>
                <a:solidFill>
                  <a:srgbClr val="A7C7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3" name="Rectangle 412"/>
                <p:cNvSpPr>
                  <a:spLocks noChangeArrowheads="1"/>
                </p:cNvSpPr>
                <p:nvPr/>
              </p:nvSpPr>
              <p:spPr bwMode="auto">
                <a:xfrm>
                  <a:off x="3637" y="1451"/>
                  <a:ext cx="845" cy="5"/>
                </a:xfrm>
                <a:prstGeom prst="rect">
                  <a:avLst/>
                </a:prstGeom>
                <a:solidFill>
                  <a:srgbClr val="A5C6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4" name="Rectangle 413"/>
                <p:cNvSpPr>
                  <a:spLocks noChangeArrowheads="1"/>
                </p:cNvSpPr>
                <p:nvPr/>
              </p:nvSpPr>
              <p:spPr bwMode="auto">
                <a:xfrm>
                  <a:off x="3637" y="1456"/>
                  <a:ext cx="845" cy="3"/>
                </a:xfrm>
                <a:prstGeom prst="rect">
                  <a:avLst/>
                </a:prstGeom>
                <a:solidFill>
                  <a:srgbClr val="A4C5B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5" name="Rectangle 414"/>
                <p:cNvSpPr>
                  <a:spLocks noChangeArrowheads="1"/>
                </p:cNvSpPr>
                <p:nvPr/>
              </p:nvSpPr>
              <p:spPr bwMode="auto">
                <a:xfrm>
                  <a:off x="3637" y="1459"/>
                  <a:ext cx="845" cy="6"/>
                </a:xfrm>
                <a:prstGeom prst="rect">
                  <a:avLst/>
                </a:prstGeom>
                <a:solidFill>
                  <a:srgbClr val="A2C4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6" name="Rectangle 415"/>
                <p:cNvSpPr>
                  <a:spLocks noChangeArrowheads="1"/>
                </p:cNvSpPr>
                <p:nvPr/>
              </p:nvSpPr>
              <p:spPr bwMode="auto">
                <a:xfrm>
                  <a:off x="3637" y="1465"/>
                  <a:ext cx="845" cy="6"/>
                </a:xfrm>
                <a:prstGeom prst="rect">
                  <a:avLst/>
                </a:prstGeom>
                <a:solidFill>
                  <a:srgbClr val="A0C3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7" name="Rectangle 416"/>
                <p:cNvSpPr>
                  <a:spLocks noChangeArrowheads="1"/>
                </p:cNvSpPr>
                <p:nvPr/>
              </p:nvSpPr>
              <p:spPr bwMode="auto">
                <a:xfrm>
                  <a:off x="3637" y="1471"/>
                  <a:ext cx="845" cy="3"/>
                </a:xfrm>
                <a:prstGeom prst="rect">
                  <a:avLst/>
                </a:prstGeom>
                <a:solidFill>
                  <a:srgbClr val="9FC2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8" name="Rectangle 417"/>
                <p:cNvSpPr>
                  <a:spLocks noChangeArrowheads="1"/>
                </p:cNvSpPr>
                <p:nvPr/>
              </p:nvSpPr>
              <p:spPr bwMode="auto">
                <a:xfrm>
                  <a:off x="3637" y="1474"/>
                  <a:ext cx="845" cy="5"/>
                </a:xfrm>
                <a:prstGeom prst="rect">
                  <a:avLst/>
                </a:prstGeom>
                <a:solidFill>
                  <a:srgbClr val="9DC2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9" name="Rectangle 418"/>
                <p:cNvSpPr>
                  <a:spLocks noChangeArrowheads="1"/>
                </p:cNvSpPr>
                <p:nvPr/>
              </p:nvSpPr>
              <p:spPr bwMode="auto">
                <a:xfrm>
                  <a:off x="3637" y="1479"/>
                  <a:ext cx="845" cy="4"/>
                </a:xfrm>
                <a:prstGeom prst="rect">
                  <a:avLst/>
                </a:prstGeom>
                <a:solidFill>
                  <a:srgbClr val="9CC0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0" name="Rectangle 419"/>
                <p:cNvSpPr>
                  <a:spLocks noChangeArrowheads="1"/>
                </p:cNvSpPr>
                <p:nvPr/>
              </p:nvSpPr>
              <p:spPr bwMode="auto">
                <a:xfrm>
                  <a:off x="3637" y="1483"/>
                  <a:ext cx="845" cy="5"/>
                </a:xfrm>
                <a:prstGeom prst="rect">
                  <a:avLst/>
                </a:prstGeom>
                <a:solidFill>
                  <a:srgbClr val="9AC0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1" name="Rectangle 420"/>
                <p:cNvSpPr>
                  <a:spLocks noChangeArrowheads="1"/>
                </p:cNvSpPr>
                <p:nvPr/>
              </p:nvSpPr>
              <p:spPr bwMode="auto">
                <a:xfrm>
                  <a:off x="3637" y="1488"/>
                  <a:ext cx="845" cy="4"/>
                </a:xfrm>
                <a:prstGeom prst="rect">
                  <a:avLst/>
                </a:prstGeom>
                <a:solidFill>
                  <a:srgbClr val="99BE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2" name="Rectangle 421"/>
                <p:cNvSpPr>
                  <a:spLocks noChangeArrowheads="1"/>
                </p:cNvSpPr>
                <p:nvPr/>
              </p:nvSpPr>
              <p:spPr bwMode="auto">
                <a:xfrm>
                  <a:off x="3637" y="1492"/>
                  <a:ext cx="845" cy="5"/>
                </a:xfrm>
                <a:prstGeom prst="rect">
                  <a:avLst/>
                </a:prstGeom>
                <a:solidFill>
                  <a:srgbClr val="97BE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3" name="Rectangle 422"/>
                <p:cNvSpPr>
                  <a:spLocks noChangeArrowheads="1"/>
                </p:cNvSpPr>
                <p:nvPr/>
              </p:nvSpPr>
              <p:spPr bwMode="auto">
                <a:xfrm>
                  <a:off x="3637" y="1497"/>
                  <a:ext cx="845" cy="4"/>
                </a:xfrm>
                <a:prstGeom prst="rect">
                  <a:avLst/>
                </a:prstGeom>
                <a:solidFill>
                  <a:srgbClr val="96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4" name="Rectangle 423"/>
                <p:cNvSpPr>
                  <a:spLocks noChangeArrowheads="1"/>
                </p:cNvSpPr>
                <p:nvPr/>
              </p:nvSpPr>
              <p:spPr bwMode="auto">
                <a:xfrm>
                  <a:off x="3637" y="1501"/>
                  <a:ext cx="845" cy="4"/>
                </a:xfrm>
                <a:prstGeom prst="rect">
                  <a:avLst/>
                </a:prstGeom>
                <a:solidFill>
                  <a:srgbClr val="94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5" name="Rectangle 424"/>
                <p:cNvSpPr>
                  <a:spLocks noChangeArrowheads="1"/>
                </p:cNvSpPr>
                <p:nvPr/>
              </p:nvSpPr>
              <p:spPr bwMode="auto">
                <a:xfrm>
                  <a:off x="3637" y="1505"/>
                  <a:ext cx="845" cy="5"/>
                </a:xfrm>
                <a:prstGeom prst="rect">
                  <a:avLst/>
                </a:prstGeom>
                <a:solidFill>
                  <a:srgbClr val="93BB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6" name="Rectangle 425"/>
                <p:cNvSpPr>
                  <a:spLocks noChangeArrowheads="1"/>
                </p:cNvSpPr>
                <p:nvPr/>
              </p:nvSpPr>
              <p:spPr bwMode="auto">
                <a:xfrm>
                  <a:off x="3637" y="1510"/>
                  <a:ext cx="845" cy="6"/>
                </a:xfrm>
                <a:prstGeom prst="rect">
                  <a:avLst/>
                </a:prstGeom>
                <a:solidFill>
                  <a:srgbClr val="91BA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7" name="Rectangle 426"/>
                <p:cNvSpPr>
                  <a:spLocks noChangeArrowheads="1"/>
                </p:cNvSpPr>
                <p:nvPr/>
              </p:nvSpPr>
              <p:spPr bwMode="auto">
                <a:xfrm>
                  <a:off x="3637" y="1516"/>
                  <a:ext cx="845" cy="4"/>
                </a:xfrm>
                <a:prstGeom prst="rect">
                  <a:avLst/>
                </a:prstGeom>
                <a:solidFill>
                  <a:srgbClr val="8FB9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8" name="Rectangle 427"/>
                <p:cNvSpPr>
                  <a:spLocks noChangeArrowheads="1"/>
                </p:cNvSpPr>
                <p:nvPr/>
              </p:nvSpPr>
              <p:spPr bwMode="auto">
                <a:xfrm>
                  <a:off x="3637" y="1520"/>
                  <a:ext cx="845" cy="4"/>
                </a:xfrm>
                <a:prstGeom prst="rect">
                  <a:avLst/>
                </a:prstGeom>
                <a:solidFill>
                  <a:srgbClr val="8EB8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9" name="Rectangle 428"/>
                <p:cNvSpPr>
                  <a:spLocks noChangeArrowheads="1"/>
                </p:cNvSpPr>
                <p:nvPr/>
              </p:nvSpPr>
              <p:spPr bwMode="auto">
                <a:xfrm>
                  <a:off x="3637" y="1524"/>
                  <a:ext cx="845" cy="7"/>
                </a:xfrm>
                <a:prstGeom prst="rect">
                  <a:avLst/>
                </a:prstGeom>
                <a:solidFill>
                  <a:srgbClr val="8C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9" name="Group 8"/>
              <p:cNvGrpSpPr>
                <a:grpSpLocks/>
              </p:cNvGrpSpPr>
              <p:nvPr/>
            </p:nvGrpSpPr>
            <p:grpSpPr bwMode="auto">
              <a:xfrm>
                <a:off x="1061" y="1181"/>
                <a:ext cx="4455" cy="2636"/>
                <a:chOff x="1061" y="1181"/>
                <a:chExt cx="4455" cy="2636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3637" y="1531"/>
                  <a:ext cx="845" cy="6"/>
                </a:xfrm>
                <a:prstGeom prst="rect">
                  <a:avLst/>
                </a:prstGeom>
                <a:solidFill>
                  <a:srgbClr val="8AB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" name="Rectangle 30"/>
                <p:cNvSpPr>
                  <a:spLocks noChangeArrowheads="1"/>
                </p:cNvSpPr>
                <p:nvPr/>
              </p:nvSpPr>
              <p:spPr bwMode="auto">
                <a:xfrm>
                  <a:off x="3637" y="1537"/>
                  <a:ext cx="845" cy="7"/>
                </a:xfrm>
                <a:prstGeom prst="rect">
                  <a:avLst/>
                </a:prstGeom>
                <a:solidFill>
                  <a:srgbClr val="88B4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" name="Rectangle 31"/>
                <p:cNvSpPr>
                  <a:spLocks noChangeArrowheads="1"/>
                </p:cNvSpPr>
                <p:nvPr/>
              </p:nvSpPr>
              <p:spPr bwMode="auto">
                <a:xfrm>
                  <a:off x="3637" y="1544"/>
                  <a:ext cx="845" cy="6"/>
                </a:xfrm>
                <a:prstGeom prst="rect">
                  <a:avLst/>
                </a:prstGeom>
                <a:solidFill>
                  <a:srgbClr val="86B3A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" name="Rectangle 32"/>
                <p:cNvSpPr>
                  <a:spLocks noChangeArrowheads="1"/>
                </p:cNvSpPr>
                <p:nvPr/>
              </p:nvSpPr>
              <p:spPr bwMode="auto">
                <a:xfrm>
                  <a:off x="3637" y="1550"/>
                  <a:ext cx="845" cy="7"/>
                </a:xfrm>
                <a:prstGeom prst="rect">
                  <a:avLst/>
                </a:prstGeom>
                <a:solidFill>
                  <a:srgbClr val="84B1A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3637" y="1557"/>
                  <a:ext cx="845" cy="4"/>
                </a:xfrm>
                <a:prstGeom prst="rect">
                  <a:avLst/>
                </a:prstGeom>
                <a:solidFill>
                  <a:srgbClr val="82B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3637" y="1561"/>
                  <a:ext cx="845" cy="4"/>
                </a:xfrm>
                <a:prstGeom prst="rect">
                  <a:avLst/>
                </a:prstGeom>
                <a:solidFill>
                  <a:srgbClr val="81AF9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3637" y="1565"/>
                  <a:ext cx="845" cy="6"/>
                </a:xfrm>
                <a:prstGeom prst="rect">
                  <a:avLst/>
                </a:prstGeom>
                <a:solidFill>
                  <a:srgbClr val="7FAE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3637" y="1571"/>
                  <a:ext cx="845" cy="5"/>
                </a:xfrm>
                <a:prstGeom prst="rect">
                  <a:avLst/>
                </a:prstGeom>
                <a:solidFill>
                  <a:srgbClr val="7DAD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" name="Rectangle 37"/>
                <p:cNvSpPr>
                  <a:spLocks noChangeArrowheads="1"/>
                </p:cNvSpPr>
                <p:nvPr/>
              </p:nvSpPr>
              <p:spPr bwMode="auto">
                <a:xfrm>
                  <a:off x="3637" y="1576"/>
                  <a:ext cx="845" cy="4"/>
                </a:xfrm>
                <a:prstGeom prst="rect">
                  <a:avLst/>
                </a:prstGeom>
                <a:solidFill>
                  <a:srgbClr val="7CAC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" name="Rectangle 38"/>
                <p:cNvSpPr>
                  <a:spLocks noChangeArrowheads="1"/>
                </p:cNvSpPr>
                <p:nvPr/>
              </p:nvSpPr>
              <p:spPr bwMode="auto">
                <a:xfrm>
                  <a:off x="3637" y="1580"/>
                  <a:ext cx="845" cy="5"/>
                </a:xfrm>
                <a:prstGeom prst="rect">
                  <a:avLst/>
                </a:prstGeom>
                <a:solidFill>
                  <a:srgbClr val="7AA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0" name="Rectangle 39"/>
                <p:cNvSpPr>
                  <a:spLocks noChangeArrowheads="1"/>
                </p:cNvSpPr>
                <p:nvPr/>
              </p:nvSpPr>
              <p:spPr bwMode="auto">
                <a:xfrm>
                  <a:off x="3637" y="1585"/>
                  <a:ext cx="845" cy="4"/>
                </a:xfrm>
                <a:prstGeom prst="rect">
                  <a:avLst/>
                </a:prstGeom>
                <a:solidFill>
                  <a:srgbClr val="79AA9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" name="Rectangle 40"/>
                <p:cNvSpPr>
                  <a:spLocks noChangeArrowheads="1"/>
                </p:cNvSpPr>
                <p:nvPr/>
              </p:nvSpPr>
              <p:spPr bwMode="auto">
                <a:xfrm>
                  <a:off x="3637" y="1589"/>
                  <a:ext cx="845" cy="5"/>
                </a:xfrm>
                <a:prstGeom prst="rect">
                  <a:avLst/>
                </a:prstGeom>
                <a:solidFill>
                  <a:srgbClr val="77AA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" name="Rectangle 41"/>
                <p:cNvSpPr>
                  <a:spLocks noChangeArrowheads="1"/>
                </p:cNvSpPr>
                <p:nvPr/>
              </p:nvSpPr>
              <p:spPr bwMode="auto">
                <a:xfrm>
                  <a:off x="3637" y="1594"/>
                  <a:ext cx="845" cy="4"/>
                </a:xfrm>
                <a:prstGeom prst="rect">
                  <a:avLst/>
                </a:prstGeom>
                <a:solidFill>
                  <a:srgbClr val="76A8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3" name="Rectangle 42"/>
                <p:cNvSpPr>
                  <a:spLocks noChangeArrowheads="1"/>
                </p:cNvSpPr>
                <p:nvPr/>
              </p:nvSpPr>
              <p:spPr bwMode="auto">
                <a:xfrm>
                  <a:off x="3637" y="1598"/>
                  <a:ext cx="845" cy="5"/>
                </a:xfrm>
                <a:prstGeom prst="rect">
                  <a:avLst/>
                </a:prstGeom>
                <a:solidFill>
                  <a:srgbClr val="74A89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4" name="Rectangle 43"/>
                <p:cNvSpPr>
                  <a:spLocks noChangeArrowheads="1"/>
                </p:cNvSpPr>
                <p:nvPr/>
              </p:nvSpPr>
              <p:spPr bwMode="auto">
                <a:xfrm>
                  <a:off x="3637" y="1603"/>
                  <a:ext cx="845" cy="2"/>
                </a:xfrm>
                <a:prstGeom prst="rect">
                  <a:avLst/>
                </a:prstGeom>
                <a:solidFill>
                  <a:srgbClr val="72A6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5" name="Rectangle 44"/>
                <p:cNvSpPr>
                  <a:spLocks noChangeArrowheads="1"/>
                </p:cNvSpPr>
                <p:nvPr/>
              </p:nvSpPr>
              <p:spPr bwMode="auto">
                <a:xfrm>
                  <a:off x="3755" y="1273"/>
                  <a:ext cx="726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Stable coordination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" name="Rectangle 45"/>
                <p:cNvSpPr>
                  <a:spLocks noChangeArrowheads="1"/>
                </p:cNvSpPr>
                <p:nvPr/>
              </p:nvSpPr>
              <p:spPr bwMode="auto">
                <a:xfrm>
                  <a:off x="3637" y="1181"/>
                  <a:ext cx="845" cy="424"/>
                </a:xfrm>
                <a:prstGeom prst="rect">
                  <a:avLst/>
                </a:pr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pic>
              <p:nvPicPr>
                <p:cNvPr id="47" name="Picture 46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5" y="2783"/>
                  <a:ext cx="942" cy="5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" name="Picture 47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5" y="2783"/>
                  <a:ext cx="942" cy="5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9" name="Freeform 48"/>
                <p:cNvSpPr>
                  <a:spLocks noEditPoints="1"/>
                </p:cNvSpPr>
                <p:nvPr/>
              </p:nvSpPr>
              <p:spPr bwMode="auto">
                <a:xfrm>
                  <a:off x="3835" y="2799"/>
                  <a:ext cx="925" cy="537"/>
                </a:xfrm>
                <a:custGeom>
                  <a:avLst/>
                  <a:gdLst>
                    <a:gd name="T0" fmla="*/ 763 w 925"/>
                    <a:gd name="T1" fmla="*/ 0 h 537"/>
                    <a:gd name="T2" fmla="*/ 363 w 925"/>
                    <a:gd name="T3" fmla="*/ 400 h 537"/>
                    <a:gd name="T4" fmla="*/ 225 w 925"/>
                    <a:gd name="T5" fmla="*/ 537 h 537"/>
                    <a:gd name="T6" fmla="*/ 363 w 925"/>
                    <a:gd name="T7" fmla="*/ 400 h 537"/>
                    <a:gd name="T8" fmla="*/ 0 w 925"/>
                    <a:gd name="T9" fmla="*/ 400 h 537"/>
                    <a:gd name="T10" fmla="*/ 363 w 925"/>
                    <a:gd name="T11" fmla="*/ 400 h 537"/>
                    <a:gd name="T12" fmla="*/ 593 w 925"/>
                    <a:gd name="T13" fmla="*/ 200 h 537"/>
                    <a:gd name="T14" fmla="*/ 925 w 925"/>
                    <a:gd name="T15" fmla="*/ 200 h 537"/>
                    <a:gd name="T16" fmla="*/ 401 w 925"/>
                    <a:gd name="T17" fmla="*/ 0 h 537"/>
                    <a:gd name="T18" fmla="*/ 763 w 925"/>
                    <a:gd name="T19" fmla="*/ 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5" h="537">
                      <a:moveTo>
                        <a:pt x="763" y="0"/>
                      </a:moveTo>
                      <a:lnTo>
                        <a:pt x="363" y="400"/>
                      </a:lnTo>
                      <a:moveTo>
                        <a:pt x="225" y="537"/>
                      </a:moveTo>
                      <a:lnTo>
                        <a:pt x="363" y="400"/>
                      </a:lnTo>
                      <a:moveTo>
                        <a:pt x="0" y="400"/>
                      </a:moveTo>
                      <a:lnTo>
                        <a:pt x="363" y="400"/>
                      </a:lnTo>
                      <a:moveTo>
                        <a:pt x="593" y="200"/>
                      </a:moveTo>
                      <a:lnTo>
                        <a:pt x="925" y="200"/>
                      </a:lnTo>
                      <a:moveTo>
                        <a:pt x="401" y="0"/>
                      </a:moveTo>
                      <a:lnTo>
                        <a:pt x="763" y="0"/>
                      </a:lnTo>
                    </a:path>
                  </a:pathLst>
                </a:custGeom>
                <a:noFill/>
                <a:ln w="9525" cap="sq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" name="Freeform 49"/>
                <p:cNvSpPr>
                  <a:spLocks/>
                </p:cNvSpPr>
                <p:nvPr/>
              </p:nvSpPr>
              <p:spPr bwMode="auto">
                <a:xfrm>
                  <a:off x="4557" y="2783"/>
                  <a:ext cx="41" cy="31"/>
                </a:xfrm>
                <a:custGeom>
                  <a:avLst/>
                  <a:gdLst>
                    <a:gd name="T0" fmla="*/ 41 w 41"/>
                    <a:gd name="T1" fmla="*/ 16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6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" name="Freeform 50"/>
                <p:cNvSpPr>
                  <a:spLocks/>
                </p:cNvSpPr>
                <p:nvPr/>
              </p:nvSpPr>
              <p:spPr bwMode="auto">
                <a:xfrm>
                  <a:off x="4557" y="2783"/>
                  <a:ext cx="41" cy="31"/>
                </a:xfrm>
                <a:custGeom>
                  <a:avLst/>
                  <a:gdLst>
                    <a:gd name="T0" fmla="*/ 41 w 41"/>
                    <a:gd name="T1" fmla="*/ 16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6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" name="Freeform 51"/>
                <p:cNvSpPr>
                  <a:spLocks/>
                </p:cNvSpPr>
                <p:nvPr/>
              </p:nvSpPr>
              <p:spPr bwMode="auto">
                <a:xfrm>
                  <a:off x="4398" y="2983"/>
                  <a:ext cx="41" cy="32"/>
                </a:xfrm>
                <a:custGeom>
                  <a:avLst/>
                  <a:gdLst>
                    <a:gd name="T0" fmla="*/ 0 w 41"/>
                    <a:gd name="T1" fmla="*/ 16 h 32"/>
                    <a:gd name="T2" fmla="*/ 41 w 41"/>
                    <a:gd name="T3" fmla="*/ 0 h 32"/>
                    <a:gd name="T4" fmla="*/ 41 w 41"/>
                    <a:gd name="T5" fmla="*/ 32 h 32"/>
                    <a:gd name="T6" fmla="*/ 0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0" y="16"/>
                      </a:moveTo>
                      <a:lnTo>
                        <a:pt x="41" y="0"/>
                      </a:lnTo>
                      <a:lnTo>
                        <a:pt x="41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" name="Freeform 52"/>
                <p:cNvSpPr>
                  <a:spLocks/>
                </p:cNvSpPr>
                <p:nvPr/>
              </p:nvSpPr>
              <p:spPr bwMode="auto">
                <a:xfrm>
                  <a:off x="4398" y="2983"/>
                  <a:ext cx="41" cy="32"/>
                </a:xfrm>
                <a:custGeom>
                  <a:avLst/>
                  <a:gdLst>
                    <a:gd name="T0" fmla="*/ 0 w 41"/>
                    <a:gd name="T1" fmla="*/ 16 h 32"/>
                    <a:gd name="T2" fmla="*/ 41 w 41"/>
                    <a:gd name="T3" fmla="*/ 0 h 32"/>
                    <a:gd name="T4" fmla="*/ 41 w 41"/>
                    <a:gd name="T5" fmla="*/ 32 h 32"/>
                    <a:gd name="T6" fmla="*/ 0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0" y="16"/>
                      </a:moveTo>
                      <a:lnTo>
                        <a:pt x="41" y="0"/>
                      </a:lnTo>
                      <a:lnTo>
                        <a:pt x="41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4" name="Freeform 53"/>
                <p:cNvSpPr>
                  <a:spLocks/>
                </p:cNvSpPr>
                <p:nvPr/>
              </p:nvSpPr>
              <p:spPr bwMode="auto">
                <a:xfrm>
                  <a:off x="4156" y="3183"/>
                  <a:ext cx="42" cy="32"/>
                </a:xfrm>
                <a:custGeom>
                  <a:avLst/>
                  <a:gdLst>
                    <a:gd name="T0" fmla="*/ 42 w 42"/>
                    <a:gd name="T1" fmla="*/ 16 h 32"/>
                    <a:gd name="T2" fmla="*/ 0 w 42"/>
                    <a:gd name="T3" fmla="*/ 32 h 32"/>
                    <a:gd name="T4" fmla="*/ 0 w 42"/>
                    <a:gd name="T5" fmla="*/ 0 h 32"/>
                    <a:gd name="T6" fmla="*/ 42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42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2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5" name="Freeform 54"/>
                <p:cNvSpPr>
                  <a:spLocks/>
                </p:cNvSpPr>
                <p:nvPr/>
              </p:nvSpPr>
              <p:spPr bwMode="auto">
                <a:xfrm>
                  <a:off x="4156" y="3183"/>
                  <a:ext cx="42" cy="32"/>
                </a:xfrm>
                <a:custGeom>
                  <a:avLst/>
                  <a:gdLst>
                    <a:gd name="T0" fmla="*/ 42 w 42"/>
                    <a:gd name="T1" fmla="*/ 16 h 32"/>
                    <a:gd name="T2" fmla="*/ 0 w 42"/>
                    <a:gd name="T3" fmla="*/ 32 h 32"/>
                    <a:gd name="T4" fmla="*/ 0 w 42"/>
                    <a:gd name="T5" fmla="*/ 0 h 32"/>
                    <a:gd name="T6" fmla="*/ 42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42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2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6" name="Rectangle 55"/>
                <p:cNvSpPr>
                  <a:spLocks noChangeArrowheads="1"/>
                </p:cNvSpPr>
                <p:nvPr/>
              </p:nvSpPr>
              <p:spPr bwMode="auto">
                <a:xfrm>
                  <a:off x="3551" y="3079"/>
                  <a:ext cx="707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Site selection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7" name="Rectangle 56"/>
                <p:cNvSpPr>
                  <a:spLocks noChangeArrowheads="1"/>
                </p:cNvSpPr>
                <p:nvPr/>
              </p:nvSpPr>
              <p:spPr bwMode="auto">
                <a:xfrm>
                  <a:off x="4757" y="2935"/>
                  <a:ext cx="759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Rainny</a:t>
                  </a: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 season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3810" y="2680"/>
                  <a:ext cx="728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Hydrogeology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pic>
              <p:nvPicPr>
                <p:cNvPr id="59" name="Picture 58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11" y="2783"/>
                  <a:ext cx="941" cy="5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0" name="Picture 59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11" y="2783"/>
                  <a:ext cx="941" cy="5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1" name="Freeform 60"/>
                <p:cNvSpPr>
                  <a:spLocks noEditPoints="1"/>
                </p:cNvSpPr>
                <p:nvPr/>
              </p:nvSpPr>
              <p:spPr bwMode="auto">
                <a:xfrm>
                  <a:off x="1411" y="2799"/>
                  <a:ext cx="925" cy="537"/>
                </a:xfrm>
                <a:custGeom>
                  <a:avLst/>
                  <a:gdLst>
                    <a:gd name="T0" fmla="*/ 763 w 925"/>
                    <a:gd name="T1" fmla="*/ 0 h 537"/>
                    <a:gd name="T2" fmla="*/ 362 w 925"/>
                    <a:gd name="T3" fmla="*/ 400 h 537"/>
                    <a:gd name="T4" fmla="*/ 224 w 925"/>
                    <a:gd name="T5" fmla="*/ 537 h 537"/>
                    <a:gd name="T6" fmla="*/ 362 w 925"/>
                    <a:gd name="T7" fmla="*/ 400 h 537"/>
                    <a:gd name="T8" fmla="*/ 0 w 925"/>
                    <a:gd name="T9" fmla="*/ 400 h 537"/>
                    <a:gd name="T10" fmla="*/ 362 w 925"/>
                    <a:gd name="T11" fmla="*/ 400 h 537"/>
                    <a:gd name="T12" fmla="*/ 592 w 925"/>
                    <a:gd name="T13" fmla="*/ 200 h 537"/>
                    <a:gd name="T14" fmla="*/ 925 w 925"/>
                    <a:gd name="T15" fmla="*/ 200 h 537"/>
                    <a:gd name="T16" fmla="*/ 401 w 925"/>
                    <a:gd name="T17" fmla="*/ 0 h 537"/>
                    <a:gd name="T18" fmla="*/ 763 w 925"/>
                    <a:gd name="T19" fmla="*/ 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5" h="537">
                      <a:moveTo>
                        <a:pt x="763" y="0"/>
                      </a:moveTo>
                      <a:lnTo>
                        <a:pt x="362" y="400"/>
                      </a:lnTo>
                      <a:moveTo>
                        <a:pt x="224" y="537"/>
                      </a:moveTo>
                      <a:lnTo>
                        <a:pt x="362" y="400"/>
                      </a:lnTo>
                      <a:moveTo>
                        <a:pt x="0" y="400"/>
                      </a:moveTo>
                      <a:lnTo>
                        <a:pt x="362" y="400"/>
                      </a:lnTo>
                      <a:moveTo>
                        <a:pt x="592" y="200"/>
                      </a:moveTo>
                      <a:lnTo>
                        <a:pt x="925" y="200"/>
                      </a:lnTo>
                      <a:moveTo>
                        <a:pt x="401" y="0"/>
                      </a:moveTo>
                      <a:lnTo>
                        <a:pt x="763" y="0"/>
                      </a:lnTo>
                    </a:path>
                  </a:pathLst>
                </a:custGeom>
                <a:noFill/>
                <a:ln w="9525" cap="sq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2" name="Freeform 61"/>
                <p:cNvSpPr>
                  <a:spLocks/>
                </p:cNvSpPr>
                <p:nvPr/>
              </p:nvSpPr>
              <p:spPr bwMode="auto">
                <a:xfrm>
                  <a:off x="2133" y="2783"/>
                  <a:ext cx="41" cy="31"/>
                </a:xfrm>
                <a:custGeom>
                  <a:avLst/>
                  <a:gdLst>
                    <a:gd name="T0" fmla="*/ 41 w 41"/>
                    <a:gd name="T1" fmla="*/ 16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6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3" name="Freeform 62"/>
                <p:cNvSpPr>
                  <a:spLocks/>
                </p:cNvSpPr>
                <p:nvPr/>
              </p:nvSpPr>
              <p:spPr bwMode="auto">
                <a:xfrm>
                  <a:off x="2133" y="2783"/>
                  <a:ext cx="41" cy="31"/>
                </a:xfrm>
                <a:custGeom>
                  <a:avLst/>
                  <a:gdLst>
                    <a:gd name="T0" fmla="*/ 41 w 41"/>
                    <a:gd name="T1" fmla="*/ 16 h 31"/>
                    <a:gd name="T2" fmla="*/ 0 w 41"/>
                    <a:gd name="T3" fmla="*/ 31 h 31"/>
                    <a:gd name="T4" fmla="*/ 0 w 41"/>
                    <a:gd name="T5" fmla="*/ 0 h 31"/>
                    <a:gd name="T6" fmla="*/ 41 w 41"/>
                    <a:gd name="T7" fmla="*/ 1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1">
                      <a:moveTo>
                        <a:pt x="41" y="16"/>
                      </a:move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4" name="Freeform 63"/>
                <p:cNvSpPr>
                  <a:spLocks/>
                </p:cNvSpPr>
                <p:nvPr/>
              </p:nvSpPr>
              <p:spPr bwMode="auto">
                <a:xfrm>
                  <a:off x="1973" y="2983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5" name="Freeform 64"/>
                <p:cNvSpPr>
                  <a:spLocks/>
                </p:cNvSpPr>
                <p:nvPr/>
              </p:nvSpPr>
              <p:spPr bwMode="auto">
                <a:xfrm>
                  <a:off x="1973" y="2983"/>
                  <a:ext cx="42" cy="32"/>
                </a:xfrm>
                <a:custGeom>
                  <a:avLst/>
                  <a:gdLst>
                    <a:gd name="T0" fmla="*/ 0 w 42"/>
                    <a:gd name="T1" fmla="*/ 16 h 32"/>
                    <a:gd name="T2" fmla="*/ 42 w 42"/>
                    <a:gd name="T3" fmla="*/ 0 h 32"/>
                    <a:gd name="T4" fmla="*/ 42 w 42"/>
                    <a:gd name="T5" fmla="*/ 32 h 32"/>
                    <a:gd name="T6" fmla="*/ 0 w 42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32">
                      <a:moveTo>
                        <a:pt x="0" y="16"/>
                      </a:moveTo>
                      <a:lnTo>
                        <a:pt x="42" y="0"/>
                      </a:lnTo>
                      <a:lnTo>
                        <a:pt x="42" y="3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6" name="Freeform 65"/>
                <p:cNvSpPr>
                  <a:spLocks/>
                </p:cNvSpPr>
                <p:nvPr/>
              </p:nvSpPr>
              <p:spPr bwMode="auto">
                <a:xfrm>
                  <a:off x="1732" y="3183"/>
                  <a:ext cx="41" cy="32"/>
                </a:xfrm>
                <a:custGeom>
                  <a:avLst/>
                  <a:gdLst>
                    <a:gd name="T0" fmla="*/ 41 w 41"/>
                    <a:gd name="T1" fmla="*/ 16 h 32"/>
                    <a:gd name="T2" fmla="*/ 0 w 41"/>
                    <a:gd name="T3" fmla="*/ 32 h 32"/>
                    <a:gd name="T4" fmla="*/ 0 w 41"/>
                    <a:gd name="T5" fmla="*/ 0 h 32"/>
                    <a:gd name="T6" fmla="*/ 41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41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7" name="Freeform 66"/>
                <p:cNvSpPr>
                  <a:spLocks/>
                </p:cNvSpPr>
                <p:nvPr/>
              </p:nvSpPr>
              <p:spPr bwMode="auto">
                <a:xfrm>
                  <a:off x="1732" y="3183"/>
                  <a:ext cx="41" cy="32"/>
                </a:xfrm>
                <a:custGeom>
                  <a:avLst/>
                  <a:gdLst>
                    <a:gd name="T0" fmla="*/ 41 w 41"/>
                    <a:gd name="T1" fmla="*/ 16 h 32"/>
                    <a:gd name="T2" fmla="*/ 0 w 41"/>
                    <a:gd name="T3" fmla="*/ 32 h 32"/>
                    <a:gd name="T4" fmla="*/ 0 w 41"/>
                    <a:gd name="T5" fmla="*/ 0 h 32"/>
                    <a:gd name="T6" fmla="*/ 41 w 41"/>
                    <a:gd name="T7" fmla="*/ 1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32">
                      <a:moveTo>
                        <a:pt x="41" y="16"/>
                      </a:moveTo>
                      <a:lnTo>
                        <a:pt x="0" y="32"/>
                      </a:lnTo>
                      <a:lnTo>
                        <a:pt x="0" y="0"/>
                      </a:lnTo>
                      <a:lnTo>
                        <a:pt x="41" y="16"/>
                      </a:lnTo>
                      <a:close/>
                    </a:path>
                  </a:pathLst>
                </a:cu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68" name="Rectangle 67"/>
                <p:cNvSpPr>
                  <a:spLocks noChangeArrowheads="1"/>
                </p:cNvSpPr>
                <p:nvPr/>
              </p:nvSpPr>
              <p:spPr bwMode="auto">
                <a:xfrm>
                  <a:off x="1061" y="3052"/>
                  <a:ext cx="739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Local capacity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9" name="Rectangle 68"/>
                <p:cNvSpPr>
                  <a:spLocks noChangeArrowheads="1"/>
                </p:cNvSpPr>
                <p:nvPr/>
              </p:nvSpPr>
              <p:spPr bwMode="auto">
                <a:xfrm>
                  <a:off x="2333" y="2935"/>
                  <a:ext cx="1211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1300" dirty="0" smtClean="0">
                      <a:solidFill>
                        <a:srgbClr val="000000"/>
                      </a:solidFill>
                      <a:latin typeface="Verdana" pitchFamily="34" charset="0"/>
                      <a:cs typeface="Arial" pitchFamily="34" charset="0"/>
                    </a:rPr>
                    <a:t>Technical authorization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0" name="Rectangle 69"/>
                <p:cNvSpPr>
                  <a:spLocks noChangeArrowheads="1"/>
                </p:cNvSpPr>
                <p:nvPr/>
              </p:nvSpPr>
              <p:spPr bwMode="auto">
                <a:xfrm>
                  <a:off x="1076" y="2632"/>
                  <a:ext cx="1157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No</a:t>
                  </a:r>
                  <a:r>
                    <a:rPr kumimoji="0" lang="en-US" altLang="en-US" sz="1300" b="0" i="0" u="none" strike="noStrike" cap="none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" pitchFamily="34" charset="0"/>
                      <a:cs typeface="Arial" pitchFamily="34" charset="0"/>
                    </a:rPr>
                    <a:t> national standards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pic>
              <p:nvPicPr>
                <p:cNvPr id="71" name="Picture 70"/>
                <p:cNvPicPr>
                  <a:picLocks noChangeAspect="1" noChangeArrowheads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33" y="3331"/>
                  <a:ext cx="898" cy="4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2" name="Picture 71"/>
                <p:cNvPicPr>
                  <a:picLocks noChangeAspect="1" noChangeArrowheads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33" y="3331"/>
                  <a:ext cx="898" cy="4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3" name="Rectangle 72"/>
                <p:cNvSpPr>
                  <a:spLocks noChangeArrowheads="1"/>
                </p:cNvSpPr>
                <p:nvPr/>
              </p:nvSpPr>
              <p:spPr bwMode="auto">
                <a:xfrm>
                  <a:off x="3638" y="3336"/>
                  <a:ext cx="844" cy="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" name="Rectangle 73"/>
                <p:cNvSpPr>
                  <a:spLocks noChangeArrowheads="1"/>
                </p:cNvSpPr>
                <p:nvPr/>
              </p:nvSpPr>
              <p:spPr bwMode="auto">
                <a:xfrm>
                  <a:off x="3638" y="3341"/>
                  <a:ext cx="844" cy="6"/>
                </a:xfrm>
                <a:prstGeom prst="rect">
                  <a:avLst/>
                </a:prstGeom>
                <a:solidFill>
                  <a:srgbClr val="FD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5" name="Rectangle 74"/>
                <p:cNvSpPr>
                  <a:spLocks noChangeArrowheads="1"/>
                </p:cNvSpPr>
                <p:nvPr/>
              </p:nvSpPr>
              <p:spPr bwMode="auto">
                <a:xfrm>
                  <a:off x="3638" y="3347"/>
                  <a:ext cx="844" cy="5"/>
                </a:xfrm>
                <a:prstGeom prst="rect">
                  <a:avLst/>
                </a:prstGeom>
                <a:solidFill>
                  <a:srgbClr val="FBFD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" name="Rectangle 75"/>
                <p:cNvSpPr>
                  <a:spLocks noChangeArrowheads="1"/>
                </p:cNvSpPr>
                <p:nvPr/>
              </p:nvSpPr>
              <p:spPr bwMode="auto">
                <a:xfrm>
                  <a:off x="3638" y="3352"/>
                  <a:ext cx="844" cy="4"/>
                </a:xfrm>
                <a:prstGeom prst="rect">
                  <a:avLst/>
                </a:prstGeom>
                <a:solidFill>
                  <a:srgbClr val="FA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7" name="Rectangle 76"/>
                <p:cNvSpPr>
                  <a:spLocks noChangeArrowheads="1"/>
                </p:cNvSpPr>
                <p:nvPr/>
              </p:nvSpPr>
              <p:spPr bwMode="auto">
                <a:xfrm>
                  <a:off x="3638" y="3356"/>
                  <a:ext cx="844" cy="5"/>
                </a:xfrm>
                <a:prstGeom prst="rect">
                  <a:avLst/>
                </a:prstGeom>
                <a:solidFill>
                  <a:srgbClr val="F8FB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8" name="Rectangle 77"/>
                <p:cNvSpPr>
                  <a:spLocks noChangeArrowheads="1"/>
                </p:cNvSpPr>
                <p:nvPr/>
              </p:nvSpPr>
              <p:spPr bwMode="auto">
                <a:xfrm>
                  <a:off x="3638" y="3361"/>
                  <a:ext cx="844" cy="4"/>
                </a:xfrm>
                <a:prstGeom prst="rect">
                  <a:avLst/>
                </a:prstGeom>
                <a:solidFill>
                  <a:srgbClr val="F7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" name="Rectangle 78"/>
                <p:cNvSpPr>
                  <a:spLocks noChangeArrowheads="1"/>
                </p:cNvSpPr>
                <p:nvPr/>
              </p:nvSpPr>
              <p:spPr bwMode="auto">
                <a:xfrm>
                  <a:off x="3638" y="3365"/>
                  <a:ext cx="844" cy="5"/>
                </a:xfrm>
                <a:prstGeom prst="rect">
                  <a:avLst/>
                </a:prstGeom>
                <a:solidFill>
                  <a:srgbClr val="F5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" name="Rectangle 79"/>
                <p:cNvSpPr>
                  <a:spLocks noChangeArrowheads="1"/>
                </p:cNvSpPr>
                <p:nvPr/>
              </p:nvSpPr>
              <p:spPr bwMode="auto">
                <a:xfrm>
                  <a:off x="3638" y="3370"/>
                  <a:ext cx="844" cy="7"/>
                </a:xfrm>
                <a:prstGeom prst="rect">
                  <a:avLst/>
                </a:prstGeom>
                <a:solidFill>
                  <a:srgbClr val="F3F8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1" name="Rectangle 80"/>
                <p:cNvSpPr>
                  <a:spLocks noChangeArrowheads="1"/>
                </p:cNvSpPr>
                <p:nvPr/>
              </p:nvSpPr>
              <p:spPr bwMode="auto">
                <a:xfrm>
                  <a:off x="3638" y="3377"/>
                  <a:ext cx="844" cy="5"/>
                </a:xfrm>
                <a:prstGeom prst="rect">
                  <a:avLst/>
                </a:prstGeom>
                <a:solidFill>
                  <a:srgbClr val="F1F6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2" name="Rectangle 81"/>
                <p:cNvSpPr>
                  <a:spLocks noChangeArrowheads="1"/>
                </p:cNvSpPr>
                <p:nvPr/>
              </p:nvSpPr>
              <p:spPr bwMode="auto">
                <a:xfrm>
                  <a:off x="3638" y="3382"/>
                  <a:ext cx="844" cy="5"/>
                </a:xfrm>
                <a:prstGeom prst="rect">
                  <a:avLst/>
                </a:prstGeom>
                <a:solidFill>
                  <a:srgbClr val="EFF5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3" name="Rectangle 82"/>
                <p:cNvSpPr>
                  <a:spLocks noChangeArrowheads="1"/>
                </p:cNvSpPr>
                <p:nvPr/>
              </p:nvSpPr>
              <p:spPr bwMode="auto">
                <a:xfrm>
                  <a:off x="3638" y="3387"/>
                  <a:ext cx="844" cy="4"/>
                </a:xfrm>
                <a:prstGeom prst="rect">
                  <a:avLst/>
                </a:prstGeom>
                <a:solidFill>
                  <a:srgbClr val="EE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4" name="Rectangle 83"/>
                <p:cNvSpPr>
                  <a:spLocks noChangeArrowheads="1"/>
                </p:cNvSpPr>
                <p:nvPr/>
              </p:nvSpPr>
              <p:spPr bwMode="auto">
                <a:xfrm>
                  <a:off x="3638" y="3391"/>
                  <a:ext cx="844" cy="5"/>
                </a:xfrm>
                <a:prstGeom prst="rect">
                  <a:avLst/>
                </a:prstGeom>
                <a:solidFill>
                  <a:srgbClr val="EC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5" name="Rectangle 84"/>
                <p:cNvSpPr>
                  <a:spLocks noChangeArrowheads="1"/>
                </p:cNvSpPr>
                <p:nvPr/>
              </p:nvSpPr>
              <p:spPr bwMode="auto">
                <a:xfrm>
                  <a:off x="3638" y="3396"/>
                  <a:ext cx="844" cy="4"/>
                </a:xfrm>
                <a:prstGeom prst="rect">
                  <a:avLst/>
                </a:prstGeom>
                <a:solidFill>
                  <a:srgbClr val="EBF3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6" name="Rectangle 85"/>
                <p:cNvSpPr>
                  <a:spLocks noChangeArrowheads="1"/>
                </p:cNvSpPr>
                <p:nvPr/>
              </p:nvSpPr>
              <p:spPr bwMode="auto">
                <a:xfrm>
                  <a:off x="3638" y="3400"/>
                  <a:ext cx="844" cy="5"/>
                </a:xfrm>
                <a:prstGeom prst="rect">
                  <a:avLst/>
                </a:prstGeom>
                <a:solidFill>
                  <a:srgbClr val="EAF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7" name="Rectangle 86"/>
                <p:cNvSpPr>
                  <a:spLocks noChangeArrowheads="1"/>
                </p:cNvSpPr>
                <p:nvPr/>
              </p:nvSpPr>
              <p:spPr bwMode="auto">
                <a:xfrm>
                  <a:off x="3638" y="3405"/>
                  <a:ext cx="844" cy="5"/>
                </a:xfrm>
                <a:prstGeom prst="rect">
                  <a:avLst/>
                </a:prstGeom>
                <a:solidFill>
                  <a:srgbClr val="E8F0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8" name="Rectangle 87"/>
                <p:cNvSpPr>
                  <a:spLocks noChangeArrowheads="1"/>
                </p:cNvSpPr>
                <p:nvPr/>
              </p:nvSpPr>
              <p:spPr bwMode="auto">
                <a:xfrm>
                  <a:off x="3638" y="3410"/>
                  <a:ext cx="844" cy="4"/>
                </a:xfrm>
                <a:prstGeom prst="rect">
                  <a:avLst/>
                </a:prstGeom>
                <a:solidFill>
                  <a:srgbClr val="E7EFE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9" name="Rectangle 88"/>
                <p:cNvSpPr>
                  <a:spLocks noChangeArrowheads="1"/>
                </p:cNvSpPr>
                <p:nvPr/>
              </p:nvSpPr>
              <p:spPr bwMode="auto">
                <a:xfrm>
                  <a:off x="3638" y="3414"/>
                  <a:ext cx="844" cy="6"/>
                </a:xfrm>
                <a:prstGeom prst="rect">
                  <a:avLst/>
                </a:prstGeom>
                <a:solidFill>
                  <a:srgbClr val="E5EE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0" name="Rectangle 89"/>
                <p:cNvSpPr>
                  <a:spLocks noChangeArrowheads="1"/>
                </p:cNvSpPr>
                <p:nvPr/>
              </p:nvSpPr>
              <p:spPr bwMode="auto">
                <a:xfrm>
                  <a:off x="3638" y="3420"/>
                  <a:ext cx="844" cy="5"/>
                </a:xfrm>
                <a:prstGeom prst="rect">
                  <a:avLst/>
                </a:prstGeom>
                <a:solidFill>
                  <a:srgbClr val="E3ED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1" name="Rectangle 90"/>
                <p:cNvSpPr>
                  <a:spLocks noChangeArrowheads="1"/>
                </p:cNvSpPr>
                <p:nvPr/>
              </p:nvSpPr>
              <p:spPr bwMode="auto">
                <a:xfrm>
                  <a:off x="3638" y="3425"/>
                  <a:ext cx="844" cy="4"/>
                </a:xfrm>
                <a:prstGeom prst="rect">
                  <a:avLst/>
                </a:prstGeom>
                <a:solidFill>
                  <a:srgbClr val="E2EC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2" name="Rectangle 91"/>
                <p:cNvSpPr>
                  <a:spLocks noChangeArrowheads="1"/>
                </p:cNvSpPr>
                <p:nvPr/>
              </p:nvSpPr>
              <p:spPr bwMode="auto">
                <a:xfrm>
                  <a:off x="3638" y="3429"/>
                  <a:ext cx="844" cy="6"/>
                </a:xfrm>
                <a:prstGeom prst="rect">
                  <a:avLst/>
                </a:prstGeom>
                <a:solidFill>
                  <a:srgbClr val="E0EB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3" name="Rectangle 92"/>
                <p:cNvSpPr>
                  <a:spLocks noChangeArrowheads="1"/>
                </p:cNvSpPr>
                <p:nvPr/>
              </p:nvSpPr>
              <p:spPr bwMode="auto">
                <a:xfrm>
                  <a:off x="3638" y="3435"/>
                  <a:ext cx="844" cy="5"/>
                </a:xfrm>
                <a:prstGeom prst="rect">
                  <a:avLst/>
                </a:prstGeom>
                <a:solidFill>
                  <a:srgbClr val="DEEA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4" name="Rectangle 93"/>
                <p:cNvSpPr>
                  <a:spLocks noChangeArrowheads="1"/>
                </p:cNvSpPr>
                <p:nvPr/>
              </p:nvSpPr>
              <p:spPr bwMode="auto">
                <a:xfrm>
                  <a:off x="3638" y="3440"/>
                  <a:ext cx="844" cy="6"/>
                </a:xfrm>
                <a:prstGeom prst="rect">
                  <a:avLst/>
                </a:prstGeom>
                <a:solidFill>
                  <a:srgbClr val="DC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5" name="Rectangle 94"/>
                <p:cNvSpPr>
                  <a:spLocks noChangeArrowheads="1"/>
                </p:cNvSpPr>
                <p:nvPr/>
              </p:nvSpPr>
              <p:spPr bwMode="auto">
                <a:xfrm>
                  <a:off x="3638" y="3446"/>
                  <a:ext cx="844" cy="6"/>
                </a:xfrm>
                <a:prstGeom prst="rect">
                  <a:avLst/>
                </a:prstGeom>
                <a:solidFill>
                  <a:srgbClr val="DAE8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6" name="Rectangle 95"/>
                <p:cNvSpPr>
                  <a:spLocks noChangeArrowheads="1"/>
                </p:cNvSpPr>
                <p:nvPr/>
              </p:nvSpPr>
              <p:spPr bwMode="auto">
                <a:xfrm>
                  <a:off x="3638" y="3452"/>
                  <a:ext cx="844" cy="3"/>
                </a:xfrm>
                <a:prstGeom prst="rect">
                  <a:avLst/>
                </a:prstGeom>
                <a:solidFill>
                  <a:srgbClr val="D9E7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7" name="Rectangle 96"/>
                <p:cNvSpPr>
                  <a:spLocks noChangeArrowheads="1"/>
                </p:cNvSpPr>
                <p:nvPr/>
              </p:nvSpPr>
              <p:spPr bwMode="auto">
                <a:xfrm>
                  <a:off x="3638" y="3455"/>
                  <a:ext cx="844" cy="6"/>
                </a:xfrm>
                <a:prstGeom prst="rect">
                  <a:avLst/>
                </a:prstGeom>
                <a:solidFill>
                  <a:srgbClr val="D7E6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8" name="Rectangle 97"/>
                <p:cNvSpPr>
                  <a:spLocks noChangeArrowheads="1"/>
                </p:cNvSpPr>
                <p:nvPr/>
              </p:nvSpPr>
              <p:spPr bwMode="auto">
                <a:xfrm>
                  <a:off x="3638" y="3461"/>
                  <a:ext cx="844" cy="6"/>
                </a:xfrm>
                <a:prstGeom prst="rect">
                  <a:avLst/>
                </a:prstGeom>
                <a:solidFill>
                  <a:srgbClr val="D5E5D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99" name="Rectangle 98"/>
                <p:cNvSpPr>
                  <a:spLocks noChangeArrowheads="1"/>
                </p:cNvSpPr>
                <p:nvPr/>
              </p:nvSpPr>
              <p:spPr bwMode="auto">
                <a:xfrm>
                  <a:off x="3638" y="3467"/>
                  <a:ext cx="844" cy="6"/>
                </a:xfrm>
                <a:prstGeom prst="rect">
                  <a:avLst/>
                </a:prstGeom>
                <a:solidFill>
                  <a:srgbClr val="D3E3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0" name="Rectangle 99"/>
                <p:cNvSpPr>
                  <a:spLocks noChangeArrowheads="1"/>
                </p:cNvSpPr>
                <p:nvPr/>
              </p:nvSpPr>
              <p:spPr bwMode="auto">
                <a:xfrm>
                  <a:off x="3638" y="3473"/>
                  <a:ext cx="844" cy="6"/>
                </a:xfrm>
                <a:prstGeom prst="rect">
                  <a:avLst/>
                </a:prstGeom>
                <a:solidFill>
                  <a:srgbClr val="D1E2D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1" name="Rectangle 100"/>
                <p:cNvSpPr>
                  <a:spLocks noChangeArrowheads="1"/>
                </p:cNvSpPr>
                <p:nvPr/>
              </p:nvSpPr>
              <p:spPr bwMode="auto">
                <a:xfrm>
                  <a:off x="3638" y="3479"/>
                  <a:ext cx="844" cy="5"/>
                </a:xfrm>
                <a:prstGeom prst="rect">
                  <a:avLst/>
                </a:prstGeom>
                <a:solidFill>
                  <a:srgbClr val="CFE1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2" name="Rectangle 101"/>
                <p:cNvSpPr>
                  <a:spLocks noChangeArrowheads="1"/>
                </p:cNvSpPr>
                <p:nvPr/>
              </p:nvSpPr>
              <p:spPr bwMode="auto">
                <a:xfrm>
                  <a:off x="3638" y="3484"/>
                  <a:ext cx="844" cy="3"/>
                </a:xfrm>
                <a:prstGeom prst="rect">
                  <a:avLst/>
                </a:prstGeom>
                <a:solidFill>
                  <a:srgbClr val="CEE0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3" name="Rectangle 102"/>
                <p:cNvSpPr>
                  <a:spLocks noChangeArrowheads="1"/>
                </p:cNvSpPr>
                <p:nvPr/>
              </p:nvSpPr>
              <p:spPr bwMode="auto">
                <a:xfrm>
                  <a:off x="3638" y="3487"/>
                  <a:ext cx="844" cy="6"/>
                </a:xfrm>
                <a:prstGeom prst="rect">
                  <a:avLst/>
                </a:prstGeom>
                <a:solidFill>
                  <a:srgbClr val="CCDF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4" name="Rectangle 103"/>
                <p:cNvSpPr>
                  <a:spLocks noChangeArrowheads="1"/>
                </p:cNvSpPr>
                <p:nvPr/>
              </p:nvSpPr>
              <p:spPr bwMode="auto">
                <a:xfrm>
                  <a:off x="3638" y="3493"/>
                  <a:ext cx="844" cy="7"/>
                </a:xfrm>
                <a:prstGeom prst="rect">
                  <a:avLst/>
                </a:prstGeom>
                <a:solidFill>
                  <a:srgbClr val="CADE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5" name="Rectangle 104"/>
                <p:cNvSpPr>
                  <a:spLocks noChangeArrowheads="1"/>
                </p:cNvSpPr>
                <p:nvPr/>
              </p:nvSpPr>
              <p:spPr bwMode="auto">
                <a:xfrm>
                  <a:off x="3638" y="3500"/>
                  <a:ext cx="844" cy="4"/>
                </a:xfrm>
                <a:prstGeom prst="rect">
                  <a:avLst/>
                </a:prstGeom>
                <a:solidFill>
                  <a:srgbClr val="C8DD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6" name="Rectangle 105"/>
                <p:cNvSpPr>
                  <a:spLocks noChangeArrowheads="1"/>
                </p:cNvSpPr>
                <p:nvPr/>
              </p:nvSpPr>
              <p:spPr bwMode="auto">
                <a:xfrm>
                  <a:off x="3638" y="3504"/>
                  <a:ext cx="844" cy="4"/>
                </a:xfrm>
                <a:prstGeom prst="rect">
                  <a:avLst/>
                </a:prstGeom>
                <a:solidFill>
                  <a:srgbClr val="C7DC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7" name="Rectangle 106"/>
                <p:cNvSpPr>
                  <a:spLocks noChangeArrowheads="1"/>
                </p:cNvSpPr>
                <p:nvPr/>
              </p:nvSpPr>
              <p:spPr bwMode="auto">
                <a:xfrm>
                  <a:off x="3638" y="3508"/>
                  <a:ext cx="844" cy="6"/>
                </a:xfrm>
                <a:prstGeom prst="rect">
                  <a:avLst/>
                </a:prstGeom>
                <a:solidFill>
                  <a:srgbClr val="C5DB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8" name="Rectangle 107"/>
                <p:cNvSpPr>
                  <a:spLocks noChangeArrowheads="1"/>
                </p:cNvSpPr>
                <p:nvPr/>
              </p:nvSpPr>
              <p:spPr bwMode="auto">
                <a:xfrm>
                  <a:off x="3638" y="3514"/>
                  <a:ext cx="844" cy="5"/>
                </a:xfrm>
                <a:prstGeom prst="rect">
                  <a:avLst/>
                </a:prstGeom>
                <a:solidFill>
                  <a:srgbClr val="C3DA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9" name="Rectangle 108"/>
                <p:cNvSpPr>
                  <a:spLocks noChangeArrowheads="1"/>
                </p:cNvSpPr>
                <p:nvPr/>
              </p:nvSpPr>
              <p:spPr bwMode="auto">
                <a:xfrm>
                  <a:off x="3638" y="3519"/>
                  <a:ext cx="844" cy="7"/>
                </a:xfrm>
                <a:prstGeom prst="rect">
                  <a:avLst/>
                </a:prstGeom>
                <a:solidFill>
                  <a:srgbClr val="C1D8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0" name="Rectangle 109"/>
                <p:cNvSpPr>
                  <a:spLocks noChangeArrowheads="1"/>
                </p:cNvSpPr>
                <p:nvPr/>
              </p:nvSpPr>
              <p:spPr bwMode="auto">
                <a:xfrm>
                  <a:off x="3638" y="3526"/>
                  <a:ext cx="844" cy="4"/>
                </a:xfrm>
                <a:prstGeom prst="rect">
                  <a:avLst/>
                </a:prstGeom>
                <a:solidFill>
                  <a:srgbClr val="BFD7C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1" name="Rectangle 110"/>
                <p:cNvSpPr>
                  <a:spLocks noChangeArrowheads="1"/>
                </p:cNvSpPr>
                <p:nvPr/>
              </p:nvSpPr>
              <p:spPr bwMode="auto">
                <a:xfrm>
                  <a:off x="3638" y="3530"/>
                  <a:ext cx="844" cy="6"/>
                </a:xfrm>
                <a:prstGeom prst="rect">
                  <a:avLst/>
                </a:prstGeom>
                <a:solidFill>
                  <a:srgbClr val="BED6C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2" name="Rectangle 111"/>
                <p:cNvSpPr>
                  <a:spLocks noChangeArrowheads="1"/>
                </p:cNvSpPr>
                <p:nvPr/>
              </p:nvSpPr>
              <p:spPr bwMode="auto">
                <a:xfrm>
                  <a:off x="3638" y="3536"/>
                  <a:ext cx="844" cy="6"/>
                </a:xfrm>
                <a:prstGeom prst="rect">
                  <a:avLst/>
                </a:prstGeom>
                <a:solidFill>
                  <a:srgbClr val="BCD5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3" name="Rectangle 112"/>
                <p:cNvSpPr>
                  <a:spLocks noChangeArrowheads="1"/>
                </p:cNvSpPr>
                <p:nvPr/>
              </p:nvSpPr>
              <p:spPr bwMode="auto">
                <a:xfrm>
                  <a:off x="3638" y="3542"/>
                  <a:ext cx="844" cy="3"/>
                </a:xfrm>
                <a:prstGeom prst="rect">
                  <a:avLst/>
                </a:prstGeom>
                <a:solidFill>
                  <a:srgbClr val="BBD4C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4" name="Rectangle 113"/>
                <p:cNvSpPr>
                  <a:spLocks noChangeArrowheads="1"/>
                </p:cNvSpPr>
                <p:nvPr/>
              </p:nvSpPr>
              <p:spPr bwMode="auto">
                <a:xfrm>
                  <a:off x="3638" y="3545"/>
                  <a:ext cx="844" cy="7"/>
                </a:xfrm>
                <a:prstGeom prst="rect">
                  <a:avLst/>
                </a:prstGeom>
                <a:solidFill>
                  <a:srgbClr val="B9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5" name="Rectangle 114"/>
                <p:cNvSpPr>
                  <a:spLocks noChangeArrowheads="1"/>
                </p:cNvSpPr>
                <p:nvPr/>
              </p:nvSpPr>
              <p:spPr bwMode="auto">
                <a:xfrm>
                  <a:off x="3638" y="3552"/>
                  <a:ext cx="844" cy="5"/>
                </a:xfrm>
                <a:prstGeom prst="rect">
                  <a:avLst/>
                </a:prstGeom>
                <a:solidFill>
                  <a:srgbClr val="B7D2C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6" name="Rectangle 115"/>
                <p:cNvSpPr>
                  <a:spLocks noChangeArrowheads="1"/>
                </p:cNvSpPr>
                <p:nvPr/>
              </p:nvSpPr>
              <p:spPr bwMode="auto">
                <a:xfrm>
                  <a:off x="3638" y="3557"/>
                  <a:ext cx="844" cy="3"/>
                </a:xfrm>
                <a:prstGeom prst="rect">
                  <a:avLst/>
                </a:prstGeom>
                <a:solidFill>
                  <a:srgbClr val="B6D1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7" name="Rectangle 116"/>
                <p:cNvSpPr>
                  <a:spLocks noChangeArrowheads="1"/>
                </p:cNvSpPr>
                <p:nvPr/>
              </p:nvSpPr>
              <p:spPr bwMode="auto">
                <a:xfrm>
                  <a:off x="3638" y="3560"/>
                  <a:ext cx="844" cy="6"/>
                </a:xfrm>
                <a:prstGeom prst="rect">
                  <a:avLst/>
                </a:prstGeom>
                <a:solidFill>
                  <a:srgbClr val="B4D0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8" name="Rectangle 117"/>
                <p:cNvSpPr>
                  <a:spLocks noChangeArrowheads="1"/>
                </p:cNvSpPr>
                <p:nvPr/>
              </p:nvSpPr>
              <p:spPr bwMode="auto">
                <a:xfrm>
                  <a:off x="3638" y="3566"/>
                  <a:ext cx="844" cy="6"/>
                </a:xfrm>
                <a:prstGeom prst="rect">
                  <a:avLst/>
                </a:prstGeom>
                <a:solidFill>
                  <a:srgbClr val="B2CFC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9" name="Rectangle 118"/>
                <p:cNvSpPr>
                  <a:spLocks noChangeArrowheads="1"/>
                </p:cNvSpPr>
                <p:nvPr/>
              </p:nvSpPr>
              <p:spPr bwMode="auto">
                <a:xfrm>
                  <a:off x="3638" y="3572"/>
                  <a:ext cx="844" cy="3"/>
                </a:xfrm>
                <a:prstGeom prst="rect">
                  <a:avLst/>
                </a:prstGeom>
                <a:solidFill>
                  <a:srgbClr val="B1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0" name="Rectangle 119"/>
                <p:cNvSpPr>
                  <a:spLocks noChangeArrowheads="1"/>
                </p:cNvSpPr>
                <p:nvPr/>
              </p:nvSpPr>
              <p:spPr bwMode="auto">
                <a:xfrm>
                  <a:off x="3638" y="3575"/>
                  <a:ext cx="844" cy="5"/>
                </a:xfrm>
                <a:prstGeom prst="rect">
                  <a:avLst/>
                </a:prstGeom>
                <a:solidFill>
                  <a:srgbClr val="AF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1" name="Rectangle 120"/>
                <p:cNvSpPr>
                  <a:spLocks noChangeArrowheads="1"/>
                </p:cNvSpPr>
                <p:nvPr/>
              </p:nvSpPr>
              <p:spPr bwMode="auto">
                <a:xfrm>
                  <a:off x="3638" y="3580"/>
                  <a:ext cx="844" cy="4"/>
                </a:xfrm>
                <a:prstGeom prst="rect">
                  <a:avLst/>
                </a:prstGeom>
                <a:solidFill>
                  <a:srgbClr val="AE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2" name="Rectangle 121"/>
                <p:cNvSpPr>
                  <a:spLocks noChangeArrowheads="1"/>
                </p:cNvSpPr>
                <p:nvPr/>
              </p:nvSpPr>
              <p:spPr bwMode="auto">
                <a:xfrm>
                  <a:off x="3638" y="3584"/>
                  <a:ext cx="844" cy="6"/>
                </a:xfrm>
                <a:prstGeom prst="rect">
                  <a:avLst/>
                </a:prstGeom>
                <a:solidFill>
                  <a:srgbClr val="AC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3" name="Rectangle 122"/>
                <p:cNvSpPr>
                  <a:spLocks noChangeArrowheads="1"/>
                </p:cNvSpPr>
                <p:nvPr/>
              </p:nvSpPr>
              <p:spPr bwMode="auto">
                <a:xfrm>
                  <a:off x="3638" y="3590"/>
                  <a:ext cx="844" cy="6"/>
                </a:xfrm>
                <a:prstGeom prst="rect">
                  <a:avLst/>
                </a:prstGeom>
                <a:solidFill>
                  <a:srgbClr val="AA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4" name="Rectangle 123"/>
                <p:cNvSpPr>
                  <a:spLocks noChangeArrowheads="1"/>
                </p:cNvSpPr>
                <p:nvPr/>
              </p:nvSpPr>
              <p:spPr bwMode="auto">
                <a:xfrm>
                  <a:off x="3638" y="3596"/>
                  <a:ext cx="844" cy="6"/>
                </a:xfrm>
                <a:prstGeom prst="rect">
                  <a:avLst/>
                </a:prstGeom>
                <a:solidFill>
                  <a:srgbClr val="A8C8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5" name="Rectangle 124"/>
                <p:cNvSpPr>
                  <a:spLocks noChangeArrowheads="1"/>
                </p:cNvSpPr>
                <p:nvPr/>
              </p:nvSpPr>
              <p:spPr bwMode="auto">
                <a:xfrm>
                  <a:off x="3638" y="3602"/>
                  <a:ext cx="844" cy="5"/>
                </a:xfrm>
                <a:prstGeom prst="rect">
                  <a:avLst/>
                </a:prstGeom>
                <a:solidFill>
                  <a:srgbClr val="A6C7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6" name="Rectangle 125"/>
                <p:cNvSpPr>
                  <a:spLocks noChangeArrowheads="1"/>
                </p:cNvSpPr>
                <p:nvPr/>
              </p:nvSpPr>
              <p:spPr bwMode="auto">
                <a:xfrm>
                  <a:off x="3638" y="3607"/>
                  <a:ext cx="844" cy="6"/>
                </a:xfrm>
                <a:prstGeom prst="rect">
                  <a:avLst/>
                </a:prstGeom>
                <a:solidFill>
                  <a:srgbClr val="A4C6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7" name="Rectangle 126"/>
                <p:cNvSpPr>
                  <a:spLocks noChangeArrowheads="1"/>
                </p:cNvSpPr>
                <p:nvPr/>
              </p:nvSpPr>
              <p:spPr bwMode="auto">
                <a:xfrm>
                  <a:off x="3638" y="3613"/>
                  <a:ext cx="844" cy="6"/>
                </a:xfrm>
                <a:prstGeom prst="rect">
                  <a:avLst/>
                </a:prstGeom>
                <a:solidFill>
                  <a:srgbClr val="A2C4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8" name="Rectangle 127"/>
                <p:cNvSpPr>
                  <a:spLocks noChangeArrowheads="1"/>
                </p:cNvSpPr>
                <p:nvPr/>
              </p:nvSpPr>
              <p:spPr bwMode="auto">
                <a:xfrm>
                  <a:off x="3638" y="3619"/>
                  <a:ext cx="844" cy="5"/>
                </a:xfrm>
                <a:prstGeom prst="rect">
                  <a:avLst/>
                </a:prstGeom>
                <a:solidFill>
                  <a:srgbClr val="A0C3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29" name="Rectangle 128"/>
                <p:cNvSpPr>
                  <a:spLocks noChangeArrowheads="1"/>
                </p:cNvSpPr>
                <p:nvPr/>
              </p:nvSpPr>
              <p:spPr bwMode="auto">
                <a:xfrm>
                  <a:off x="3638" y="3624"/>
                  <a:ext cx="844" cy="4"/>
                </a:xfrm>
                <a:prstGeom prst="rect">
                  <a:avLst/>
                </a:prstGeom>
                <a:solidFill>
                  <a:srgbClr val="9FC2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0" name="Rectangle 129"/>
                <p:cNvSpPr>
                  <a:spLocks noChangeArrowheads="1"/>
                </p:cNvSpPr>
                <p:nvPr/>
              </p:nvSpPr>
              <p:spPr bwMode="auto">
                <a:xfrm>
                  <a:off x="3638" y="3628"/>
                  <a:ext cx="844" cy="5"/>
                </a:xfrm>
                <a:prstGeom prst="rect">
                  <a:avLst/>
                </a:prstGeom>
                <a:solidFill>
                  <a:srgbClr val="9DC2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1" name="Rectangle 130"/>
                <p:cNvSpPr>
                  <a:spLocks noChangeArrowheads="1"/>
                </p:cNvSpPr>
                <p:nvPr/>
              </p:nvSpPr>
              <p:spPr bwMode="auto">
                <a:xfrm>
                  <a:off x="3638" y="3633"/>
                  <a:ext cx="844" cy="3"/>
                </a:xfrm>
                <a:prstGeom prst="rect">
                  <a:avLst/>
                </a:prstGeom>
                <a:solidFill>
                  <a:srgbClr val="9CC0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2" name="Rectangle 131"/>
                <p:cNvSpPr>
                  <a:spLocks noChangeArrowheads="1"/>
                </p:cNvSpPr>
                <p:nvPr/>
              </p:nvSpPr>
              <p:spPr bwMode="auto">
                <a:xfrm>
                  <a:off x="3638" y="3636"/>
                  <a:ext cx="844" cy="6"/>
                </a:xfrm>
                <a:prstGeom prst="rect">
                  <a:avLst/>
                </a:prstGeom>
                <a:solidFill>
                  <a:srgbClr val="9AC0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3" name="Rectangle 132"/>
                <p:cNvSpPr>
                  <a:spLocks noChangeArrowheads="1"/>
                </p:cNvSpPr>
                <p:nvPr/>
              </p:nvSpPr>
              <p:spPr bwMode="auto">
                <a:xfrm>
                  <a:off x="3638" y="3642"/>
                  <a:ext cx="844" cy="5"/>
                </a:xfrm>
                <a:prstGeom prst="rect">
                  <a:avLst/>
                </a:prstGeom>
                <a:solidFill>
                  <a:srgbClr val="98BE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4" name="Rectangle 133"/>
                <p:cNvSpPr>
                  <a:spLocks noChangeArrowheads="1"/>
                </p:cNvSpPr>
                <p:nvPr/>
              </p:nvSpPr>
              <p:spPr bwMode="auto">
                <a:xfrm>
                  <a:off x="3638" y="3647"/>
                  <a:ext cx="844" cy="4"/>
                </a:xfrm>
                <a:prstGeom prst="rect">
                  <a:avLst/>
                </a:prstGeom>
                <a:solidFill>
                  <a:srgbClr val="97BD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5" name="Rectangle 134"/>
                <p:cNvSpPr>
                  <a:spLocks noChangeArrowheads="1"/>
                </p:cNvSpPr>
                <p:nvPr/>
              </p:nvSpPr>
              <p:spPr bwMode="auto">
                <a:xfrm>
                  <a:off x="3638" y="3651"/>
                  <a:ext cx="844" cy="6"/>
                </a:xfrm>
                <a:prstGeom prst="rect">
                  <a:avLst/>
                </a:prstGeom>
                <a:solidFill>
                  <a:srgbClr val="95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6" name="Rectangle 135"/>
                <p:cNvSpPr>
                  <a:spLocks noChangeArrowheads="1"/>
                </p:cNvSpPr>
                <p:nvPr/>
              </p:nvSpPr>
              <p:spPr bwMode="auto">
                <a:xfrm>
                  <a:off x="3638" y="3657"/>
                  <a:ext cx="844" cy="5"/>
                </a:xfrm>
                <a:prstGeom prst="rect">
                  <a:avLst/>
                </a:prstGeom>
                <a:solidFill>
                  <a:srgbClr val="93BBA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7" name="Rectangle 136"/>
                <p:cNvSpPr>
                  <a:spLocks noChangeArrowheads="1"/>
                </p:cNvSpPr>
                <p:nvPr/>
              </p:nvSpPr>
              <p:spPr bwMode="auto">
                <a:xfrm>
                  <a:off x="3638" y="3662"/>
                  <a:ext cx="844" cy="3"/>
                </a:xfrm>
                <a:prstGeom prst="rect">
                  <a:avLst/>
                </a:prstGeom>
                <a:solidFill>
                  <a:srgbClr val="92BA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8" name="Rectangle 137"/>
                <p:cNvSpPr>
                  <a:spLocks noChangeArrowheads="1"/>
                </p:cNvSpPr>
                <p:nvPr/>
              </p:nvSpPr>
              <p:spPr bwMode="auto">
                <a:xfrm>
                  <a:off x="3638" y="3665"/>
                  <a:ext cx="844" cy="7"/>
                </a:xfrm>
                <a:prstGeom prst="rect">
                  <a:avLst/>
                </a:prstGeom>
                <a:solidFill>
                  <a:srgbClr val="90B9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9" name="Rectangle 138"/>
                <p:cNvSpPr>
                  <a:spLocks noChangeArrowheads="1"/>
                </p:cNvSpPr>
                <p:nvPr/>
              </p:nvSpPr>
              <p:spPr bwMode="auto">
                <a:xfrm>
                  <a:off x="3638" y="3672"/>
                  <a:ext cx="844" cy="5"/>
                </a:xfrm>
                <a:prstGeom prst="rect">
                  <a:avLst/>
                </a:prstGeom>
                <a:solidFill>
                  <a:srgbClr val="8EB8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0" name="Rectangle 139"/>
                <p:cNvSpPr>
                  <a:spLocks noChangeArrowheads="1"/>
                </p:cNvSpPr>
                <p:nvPr/>
              </p:nvSpPr>
              <p:spPr bwMode="auto">
                <a:xfrm>
                  <a:off x="3638" y="3677"/>
                  <a:ext cx="844" cy="3"/>
                </a:xfrm>
                <a:prstGeom prst="rect">
                  <a:avLst/>
                </a:prstGeom>
                <a:solidFill>
                  <a:srgbClr val="8D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1" name="Rectangle 140"/>
                <p:cNvSpPr>
                  <a:spLocks noChangeArrowheads="1"/>
                </p:cNvSpPr>
                <p:nvPr/>
              </p:nvSpPr>
              <p:spPr bwMode="auto">
                <a:xfrm>
                  <a:off x="3638" y="3680"/>
                  <a:ext cx="844" cy="5"/>
                </a:xfrm>
                <a:prstGeom prst="rect">
                  <a:avLst/>
                </a:prstGeom>
                <a:solidFill>
                  <a:srgbClr val="8B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2" name="Rectangle 141"/>
                <p:cNvSpPr>
                  <a:spLocks noChangeArrowheads="1"/>
                </p:cNvSpPr>
                <p:nvPr/>
              </p:nvSpPr>
              <p:spPr bwMode="auto">
                <a:xfrm>
                  <a:off x="3638" y="3685"/>
                  <a:ext cx="844" cy="6"/>
                </a:xfrm>
                <a:prstGeom prst="rect">
                  <a:avLst/>
                </a:prstGeom>
                <a:solidFill>
                  <a:srgbClr val="8AB5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3" name="Rectangle 142"/>
                <p:cNvSpPr>
                  <a:spLocks noChangeArrowheads="1"/>
                </p:cNvSpPr>
                <p:nvPr/>
              </p:nvSpPr>
              <p:spPr bwMode="auto">
                <a:xfrm>
                  <a:off x="3638" y="3691"/>
                  <a:ext cx="844" cy="6"/>
                </a:xfrm>
                <a:prstGeom prst="rect">
                  <a:avLst/>
                </a:prstGeom>
                <a:solidFill>
                  <a:srgbClr val="88B4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3638" y="3697"/>
                  <a:ext cx="844" cy="6"/>
                </a:xfrm>
                <a:prstGeom prst="rect">
                  <a:avLst/>
                </a:prstGeom>
                <a:solidFill>
                  <a:srgbClr val="86B3A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3638" y="3703"/>
                  <a:ext cx="844" cy="4"/>
                </a:xfrm>
                <a:prstGeom prst="rect">
                  <a:avLst/>
                </a:prstGeom>
                <a:solidFill>
                  <a:srgbClr val="85B1A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3638" y="3707"/>
                  <a:ext cx="844" cy="3"/>
                </a:xfrm>
                <a:prstGeom prst="rect">
                  <a:avLst/>
                </a:prstGeom>
                <a:solidFill>
                  <a:srgbClr val="83B1A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3638" y="3710"/>
                  <a:ext cx="844" cy="5"/>
                </a:xfrm>
                <a:prstGeom prst="rect">
                  <a:avLst/>
                </a:prstGeom>
                <a:solidFill>
                  <a:srgbClr val="82B0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8" name="Rectangle 147"/>
                <p:cNvSpPr>
                  <a:spLocks noChangeArrowheads="1"/>
                </p:cNvSpPr>
                <p:nvPr/>
              </p:nvSpPr>
              <p:spPr bwMode="auto">
                <a:xfrm>
                  <a:off x="3638" y="3715"/>
                  <a:ext cx="844" cy="7"/>
                </a:xfrm>
                <a:prstGeom prst="rect">
                  <a:avLst/>
                </a:prstGeom>
                <a:solidFill>
                  <a:srgbClr val="80AF9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9" name="Rectangle 148"/>
                <p:cNvSpPr>
                  <a:spLocks noChangeArrowheads="1"/>
                </p:cNvSpPr>
                <p:nvPr/>
              </p:nvSpPr>
              <p:spPr bwMode="auto">
                <a:xfrm>
                  <a:off x="3638" y="3722"/>
                  <a:ext cx="844" cy="4"/>
                </a:xfrm>
                <a:prstGeom prst="rect">
                  <a:avLst/>
                </a:prstGeom>
                <a:solidFill>
                  <a:srgbClr val="7EAE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0" name="Rectangle 149"/>
                <p:cNvSpPr>
                  <a:spLocks noChangeArrowheads="1"/>
                </p:cNvSpPr>
                <p:nvPr/>
              </p:nvSpPr>
              <p:spPr bwMode="auto">
                <a:xfrm>
                  <a:off x="3638" y="3726"/>
                  <a:ext cx="844" cy="4"/>
                </a:xfrm>
                <a:prstGeom prst="rect">
                  <a:avLst/>
                </a:prstGeom>
                <a:solidFill>
                  <a:srgbClr val="7DAD9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1" name="Rectangle 150"/>
                <p:cNvSpPr>
                  <a:spLocks noChangeArrowheads="1"/>
                </p:cNvSpPr>
                <p:nvPr/>
              </p:nvSpPr>
              <p:spPr bwMode="auto">
                <a:xfrm>
                  <a:off x="3638" y="3730"/>
                  <a:ext cx="844" cy="6"/>
                </a:xfrm>
                <a:prstGeom prst="rect">
                  <a:avLst/>
                </a:prstGeom>
                <a:solidFill>
                  <a:srgbClr val="7BAC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2" name="Rectangle 151"/>
                <p:cNvSpPr>
                  <a:spLocks noChangeArrowheads="1"/>
                </p:cNvSpPr>
                <p:nvPr/>
              </p:nvSpPr>
              <p:spPr bwMode="auto">
                <a:xfrm>
                  <a:off x="3638" y="3736"/>
                  <a:ext cx="844" cy="5"/>
                </a:xfrm>
                <a:prstGeom prst="rect">
                  <a:avLst/>
                </a:prstGeom>
                <a:solidFill>
                  <a:srgbClr val="79A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3" name="Rectangle 152"/>
                <p:cNvSpPr>
                  <a:spLocks noChangeArrowheads="1"/>
                </p:cNvSpPr>
                <p:nvPr/>
              </p:nvSpPr>
              <p:spPr bwMode="auto">
                <a:xfrm>
                  <a:off x="3638" y="3741"/>
                  <a:ext cx="844" cy="6"/>
                </a:xfrm>
                <a:prstGeom prst="rect">
                  <a:avLst/>
                </a:prstGeom>
                <a:solidFill>
                  <a:srgbClr val="77AA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4" name="Rectangle 153"/>
                <p:cNvSpPr>
                  <a:spLocks noChangeArrowheads="1"/>
                </p:cNvSpPr>
                <p:nvPr/>
              </p:nvSpPr>
              <p:spPr bwMode="auto">
                <a:xfrm>
                  <a:off x="3638" y="3747"/>
                  <a:ext cx="844" cy="4"/>
                </a:xfrm>
                <a:prstGeom prst="rect">
                  <a:avLst/>
                </a:prstGeom>
                <a:solidFill>
                  <a:srgbClr val="76A8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5" name="Rectangle 154"/>
                <p:cNvSpPr>
                  <a:spLocks noChangeArrowheads="1"/>
                </p:cNvSpPr>
                <p:nvPr/>
              </p:nvSpPr>
              <p:spPr bwMode="auto">
                <a:xfrm>
                  <a:off x="3638" y="3751"/>
                  <a:ext cx="844" cy="4"/>
                </a:xfrm>
                <a:prstGeom prst="rect">
                  <a:avLst/>
                </a:prstGeom>
                <a:solidFill>
                  <a:srgbClr val="74A89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6" name="Rectangle 155"/>
                <p:cNvSpPr>
                  <a:spLocks noChangeArrowheads="1"/>
                </p:cNvSpPr>
                <p:nvPr/>
              </p:nvSpPr>
              <p:spPr bwMode="auto">
                <a:xfrm>
                  <a:off x="3638" y="3755"/>
                  <a:ext cx="844" cy="2"/>
                </a:xfrm>
                <a:prstGeom prst="rect">
                  <a:avLst/>
                </a:prstGeom>
                <a:solidFill>
                  <a:srgbClr val="72A6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7" name="Rectangle 156"/>
                <p:cNvSpPr>
                  <a:spLocks noChangeArrowheads="1"/>
                </p:cNvSpPr>
                <p:nvPr/>
              </p:nvSpPr>
              <p:spPr bwMode="auto">
                <a:xfrm>
                  <a:off x="3725" y="3484"/>
                  <a:ext cx="671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1300" dirty="0" smtClean="0">
                      <a:solidFill>
                        <a:srgbClr val="000000"/>
                      </a:solidFill>
                      <a:latin typeface="Verdana" pitchFamily="34" charset="0"/>
                      <a:cs typeface="Arial" pitchFamily="34" charset="0"/>
                    </a:rPr>
                    <a:t>Environment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" name="Rectangle 157"/>
                <p:cNvSpPr>
                  <a:spLocks noChangeArrowheads="1"/>
                </p:cNvSpPr>
                <p:nvPr/>
              </p:nvSpPr>
              <p:spPr bwMode="auto">
                <a:xfrm>
                  <a:off x="3638" y="3336"/>
                  <a:ext cx="844" cy="421"/>
                </a:xfrm>
                <a:prstGeom prst="rect">
                  <a:avLst/>
                </a:prstGeom>
                <a:noFill/>
                <a:ln w="9525" cap="flat">
                  <a:solidFill>
                    <a:srgbClr val="7F7F7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pic>
              <p:nvPicPr>
                <p:cNvPr id="159" name="Picture 158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01" y="3331"/>
                  <a:ext cx="913" cy="4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60" name="Picture 159"/>
                <p:cNvPicPr>
                  <a:picLocks noChangeAspect="1" noChangeArrowheads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01" y="3331"/>
                  <a:ext cx="913" cy="4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1" name="Rectangle 160"/>
                <p:cNvSpPr>
                  <a:spLocks noChangeArrowheads="1"/>
                </p:cNvSpPr>
                <p:nvPr/>
              </p:nvSpPr>
              <p:spPr bwMode="auto">
                <a:xfrm>
                  <a:off x="1207" y="3336"/>
                  <a:ext cx="857" cy="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2" name="Rectangle 161"/>
                <p:cNvSpPr>
                  <a:spLocks noChangeArrowheads="1"/>
                </p:cNvSpPr>
                <p:nvPr/>
              </p:nvSpPr>
              <p:spPr bwMode="auto">
                <a:xfrm>
                  <a:off x="1207" y="3341"/>
                  <a:ext cx="857" cy="6"/>
                </a:xfrm>
                <a:prstGeom prst="rect">
                  <a:avLst/>
                </a:prstGeom>
                <a:solidFill>
                  <a:srgbClr val="FD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3" name="Rectangle 162"/>
                <p:cNvSpPr>
                  <a:spLocks noChangeArrowheads="1"/>
                </p:cNvSpPr>
                <p:nvPr/>
              </p:nvSpPr>
              <p:spPr bwMode="auto">
                <a:xfrm>
                  <a:off x="1207" y="3347"/>
                  <a:ext cx="857" cy="4"/>
                </a:xfrm>
                <a:prstGeom prst="rect">
                  <a:avLst/>
                </a:prstGeom>
                <a:solidFill>
                  <a:srgbClr val="FCFD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4" name="Rectangle 163"/>
                <p:cNvSpPr>
                  <a:spLocks noChangeArrowheads="1"/>
                </p:cNvSpPr>
                <p:nvPr/>
              </p:nvSpPr>
              <p:spPr bwMode="auto">
                <a:xfrm>
                  <a:off x="1207" y="3351"/>
                  <a:ext cx="857" cy="5"/>
                </a:xfrm>
                <a:prstGeom prst="rect">
                  <a:avLst/>
                </a:prstGeom>
                <a:solidFill>
                  <a:srgbClr val="FAFC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5" name="Rectangle 164"/>
                <p:cNvSpPr>
                  <a:spLocks noChangeArrowheads="1"/>
                </p:cNvSpPr>
                <p:nvPr/>
              </p:nvSpPr>
              <p:spPr bwMode="auto">
                <a:xfrm>
                  <a:off x="1207" y="3356"/>
                  <a:ext cx="857" cy="6"/>
                </a:xfrm>
                <a:prstGeom prst="rect">
                  <a:avLst/>
                </a:prstGeom>
                <a:solidFill>
                  <a:srgbClr val="F8FB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6" name="Rectangle 165"/>
                <p:cNvSpPr>
                  <a:spLocks noChangeArrowheads="1"/>
                </p:cNvSpPr>
                <p:nvPr/>
              </p:nvSpPr>
              <p:spPr bwMode="auto">
                <a:xfrm>
                  <a:off x="1207" y="3362"/>
                  <a:ext cx="857" cy="4"/>
                </a:xfrm>
                <a:prstGeom prst="rect">
                  <a:avLst/>
                </a:prstGeom>
                <a:solidFill>
                  <a:srgbClr val="F7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7" name="Rectangle 166"/>
                <p:cNvSpPr>
                  <a:spLocks noChangeArrowheads="1"/>
                </p:cNvSpPr>
                <p:nvPr/>
              </p:nvSpPr>
              <p:spPr bwMode="auto">
                <a:xfrm>
                  <a:off x="1207" y="3366"/>
                  <a:ext cx="857" cy="5"/>
                </a:xfrm>
                <a:prstGeom prst="rect">
                  <a:avLst/>
                </a:prstGeom>
                <a:solidFill>
                  <a:srgbClr val="F5F9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8" name="Rectangle 167"/>
                <p:cNvSpPr>
                  <a:spLocks noChangeArrowheads="1"/>
                </p:cNvSpPr>
                <p:nvPr/>
              </p:nvSpPr>
              <p:spPr bwMode="auto">
                <a:xfrm>
                  <a:off x="1207" y="3371"/>
                  <a:ext cx="857" cy="7"/>
                </a:xfrm>
                <a:prstGeom prst="rect">
                  <a:avLst/>
                </a:prstGeom>
                <a:solidFill>
                  <a:srgbClr val="F3F8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9" name="Rectangle 168"/>
                <p:cNvSpPr>
                  <a:spLocks noChangeArrowheads="1"/>
                </p:cNvSpPr>
                <p:nvPr/>
              </p:nvSpPr>
              <p:spPr bwMode="auto">
                <a:xfrm>
                  <a:off x="1207" y="3378"/>
                  <a:ext cx="857" cy="5"/>
                </a:xfrm>
                <a:prstGeom prst="rect">
                  <a:avLst/>
                </a:prstGeom>
                <a:solidFill>
                  <a:srgbClr val="F1F6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0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07" y="3383"/>
                  <a:ext cx="857" cy="6"/>
                </a:xfrm>
                <a:prstGeom prst="rect">
                  <a:avLst/>
                </a:prstGeom>
                <a:solidFill>
                  <a:srgbClr val="EFF5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1" name="Rectangle 170"/>
                <p:cNvSpPr>
                  <a:spLocks noChangeArrowheads="1"/>
                </p:cNvSpPr>
                <p:nvPr/>
              </p:nvSpPr>
              <p:spPr bwMode="auto">
                <a:xfrm>
                  <a:off x="1207" y="3389"/>
                  <a:ext cx="857" cy="7"/>
                </a:xfrm>
                <a:prstGeom prst="rect">
                  <a:avLst/>
                </a:prstGeom>
                <a:solidFill>
                  <a:srgbClr val="EDF4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2" name="Rectangle 171"/>
                <p:cNvSpPr>
                  <a:spLocks noChangeArrowheads="1"/>
                </p:cNvSpPr>
                <p:nvPr/>
              </p:nvSpPr>
              <p:spPr bwMode="auto">
                <a:xfrm>
                  <a:off x="1207" y="3396"/>
                  <a:ext cx="857" cy="4"/>
                </a:xfrm>
                <a:prstGeom prst="rect">
                  <a:avLst/>
                </a:prstGeom>
                <a:solidFill>
                  <a:srgbClr val="EBF3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3" name="Rectangle 172"/>
                <p:cNvSpPr>
                  <a:spLocks noChangeArrowheads="1"/>
                </p:cNvSpPr>
                <p:nvPr/>
              </p:nvSpPr>
              <p:spPr bwMode="auto">
                <a:xfrm>
                  <a:off x="1207" y="3400"/>
                  <a:ext cx="857" cy="6"/>
                </a:xfrm>
                <a:prstGeom prst="rect">
                  <a:avLst/>
                </a:prstGeom>
                <a:solidFill>
                  <a:srgbClr val="EAF2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4" name="Rectangle 173"/>
                <p:cNvSpPr>
                  <a:spLocks noChangeArrowheads="1"/>
                </p:cNvSpPr>
                <p:nvPr/>
              </p:nvSpPr>
              <p:spPr bwMode="auto">
                <a:xfrm>
                  <a:off x="1207" y="3406"/>
                  <a:ext cx="857" cy="5"/>
                </a:xfrm>
                <a:prstGeom prst="rect">
                  <a:avLst/>
                </a:prstGeom>
                <a:solidFill>
                  <a:srgbClr val="E8F1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5" name="Rectangle 174"/>
                <p:cNvSpPr>
                  <a:spLocks noChangeArrowheads="1"/>
                </p:cNvSpPr>
                <p:nvPr/>
              </p:nvSpPr>
              <p:spPr bwMode="auto">
                <a:xfrm>
                  <a:off x="1207" y="3411"/>
                  <a:ext cx="857" cy="5"/>
                </a:xfrm>
                <a:prstGeom prst="rect">
                  <a:avLst/>
                </a:prstGeom>
                <a:solidFill>
                  <a:srgbClr val="E7EF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6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07" y="3416"/>
                  <a:ext cx="857" cy="7"/>
                </a:xfrm>
                <a:prstGeom prst="rect">
                  <a:avLst/>
                </a:prstGeom>
                <a:solidFill>
                  <a:srgbClr val="E5EE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7" name="Rectangle 176"/>
                <p:cNvSpPr>
                  <a:spLocks noChangeArrowheads="1"/>
                </p:cNvSpPr>
                <p:nvPr/>
              </p:nvSpPr>
              <p:spPr bwMode="auto">
                <a:xfrm>
                  <a:off x="1207" y="3423"/>
                  <a:ext cx="857" cy="4"/>
                </a:xfrm>
                <a:prstGeom prst="rect">
                  <a:avLst/>
                </a:prstGeom>
                <a:solidFill>
                  <a:srgbClr val="E3ED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8" name="Rectangle 177"/>
                <p:cNvSpPr>
                  <a:spLocks noChangeArrowheads="1"/>
                </p:cNvSpPr>
                <p:nvPr/>
              </p:nvSpPr>
              <p:spPr bwMode="auto">
                <a:xfrm>
                  <a:off x="1207" y="3427"/>
                  <a:ext cx="857" cy="4"/>
                </a:xfrm>
                <a:prstGeom prst="rect">
                  <a:avLst/>
                </a:prstGeom>
                <a:solidFill>
                  <a:srgbClr val="E2EC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9" name="Rectangle 178"/>
                <p:cNvSpPr>
                  <a:spLocks noChangeArrowheads="1"/>
                </p:cNvSpPr>
                <p:nvPr/>
              </p:nvSpPr>
              <p:spPr bwMode="auto">
                <a:xfrm>
                  <a:off x="1207" y="3431"/>
                  <a:ext cx="857" cy="7"/>
                </a:xfrm>
                <a:prstGeom prst="rect">
                  <a:avLst/>
                </a:prstGeom>
                <a:solidFill>
                  <a:srgbClr val="E0EB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0" name="Rectangle 179"/>
                <p:cNvSpPr>
                  <a:spLocks noChangeArrowheads="1"/>
                </p:cNvSpPr>
                <p:nvPr/>
              </p:nvSpPr>
              <p:spPr bwMode="auto">
                <a:xfrm>
                  <a:off x="1207" y="3438"/>
                  <a:ext cx="857" cy="4"/>
                </a:xfrm>
                <a:prstGeom prst="rect">
                  <a:avLst/>
                </a:prstGeom>
                <a:solidFill>
                  <a:srgbClr val="DEEA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1" name="Rectangle 180"/>
                <p:cNvSpPr>
                  <a:spLocks noChangeArrowheads="1"/>
                </p:cNvSpPr>
                <p:nvPr/>
              </p:nvSpPr>
              <p:spPr bwMode="auto">
                <a:xfrm>
                  <a:off x="1207" y="3442"/>
                  <a:ext cx="857" cy="4"/>
                </a:xfrm>
                <a:prstGeom prst="rect">
                  <a:avLst/>
                </a:prstGeom>
                <a:solidFill>
                  <a:srgbClr val="DD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2" name="Rectangle 181"/>
                <p:cNvSpPr>
                  <a:spLocks noChangeArrowheads="1"/>
                </p:cNvSpPr>
                <p:nvPr/>
              </p:nvSpPr>
              <p:spPr bwMode="auto">
                <a:xfrm>
                  <a:off x="1207" y="3446"/>
                  <a:ext cx="857" cy="5"/>
                </a:xfrm>
                <a:prstGeom prst="rect">
                  <a:avLst/>
                </a:prstGeom>
                <a:solidFill>
                  <a:srgbClr val="DBE9E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3" name="Rectangle 182"/>
                <p:cNvSpPr>
                  <a:spLocks noChangeArrowheads="1"/>
                </p:cNvSpPr>
                <p:nvPr/>
              </p:nvSpPr>
              <p:spPr bwMode="auto">
                <a:xfrm>
                  <a:off x="1207" y="3451"/>
                  <a:ext cx="857" cy="4"/>
                </a:xfrm>
                <a:prstGeom prst="rect">
                  <a:avLst/>
                </a:prstGeom>
                <a:solidFill>
                  <a:srgbClr val="DAE8E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4" name="Rectangle 183"/>
                <p:cNvSpPr>
                  <a:spLocks noChangeArrowheads="1"/>
                </p:cNvSpPr>
                <p:nvPr/>
              </p:nvSpPr>
              <p:spPr bwMode="auto">
                <a:xfrm>
                  <a:off x="1207" y="3455"/>
                  <a:ext cx="857" cy="6"/>
                </a:xfrm>
                <a:prstGeom prst="rect">
                  <a:avLst/>
                </a:prstGeom>
                <a:solidFill>
                  <a:srgbClr val="D8E6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5" name="Rectangle 184"/>
                <p:cNvSpPr>
                  <a:spLocks noChangeArrowheads="1"/>
                </p:cNvSpPr>
                <p:nvPr/>
              </p:nvSpPr>
              <p:spPr bwMode="auto">
                <a:xfrm>
                  <a:off x="1207" y="3461"/>
                  <a:ext cx="857" cy="5"/>
                </a:xfrm>
                <a:prstGeom prst="rect">
                  <a:avLst/>
                </a:prstGeom>
                <a:solidFill>
                  <a:srgbClr val="D6E5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6" name="Rectangle 185"/>
                <p:cNvSpPr>
                  <a:spLocks noChangeArrowheads="1"/>
                </p:cNvSpPr>
                <p:nvPr/>
              </p:nvSpPr>
              <p:spPr bwMode="auto">
                <a:xfrm>
                  <a:off x="1207" y="3466"/>
                  <a:ext cx="857" cy="4"/>
                </a:xfrm>
                <a:prstGeom prst="rect">
                  <a:avLst/>
                </a:prstGeom>
                <a:solidFill>
                  <a:srgbClr val="D5E4D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7" name="Rectangle 186"/>
                <p:cNvSpPr>
                  <a:spLocks noChangeArrowheads="1"/>
                </p:cNvSpPr>
                <p:nvPr/>
              </p:nvSpPr>
              <p:spPr bwMode="auto">
                <a:xfrm>
                  <a:off x="1207" y="3470"/>
                  <a:ext cx="857" cy="6"/>
                </a:xfrm>
                <a:prstGeom prst="rect">
                  <a:avLst/>
                </a:prstGeom>
                <a:solidFill>
                  <a:srgbClr val="D3E3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8" name="Rectangle 187"/>
                <p:cNvSpPr>
                  <a:spLocks noChangeArrowheads="1"/>
                </p:cNvSpPr>
                <p:nvPr/>
              </p:nvSpPr>
              <p:spPr bwMode="auto">
                <a:xfrm>
                  <a:off x="1207" y="3476"/>
                  <a:ext cx="857" cy="6"/>
                </a:xfrm>
                <a:prstGeom prst="rect">
                  <a:avLst/>
                </a:prstGeom>
                <a:solidFill>
                  <a:srgbClr val="D1E2D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9" name="Rectangle 188"/>
                <p:cNvSpPr>
                  <a:spLocks noChangeArrowheads="1"/>
                </p:cNvSpPr>
                <p:nvPr/>
              </p:nvSpPr>
              <p:spPr bwMode="auto">
                <a:xfrm>
                  <a:off x="1207" y="3482"/>
                  <a:ext cx="857" cy="5"/>
                </a:xfrm>
                <a:prstGeom prst="rect">
                  <a:avLst/>
                </a:prstGeom>
                <a:solidFill>
                  <a:srgbClr val="CFE1D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0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07" y="3487"/>
                  <a:ext cx="857" cy="4"/>
                </a:xfrm>
                <a:prstGeom prst="rect">
                  <a:avLst/>
                </a:prstGeom>
                <a:solidFill>
                  <a:srgbClr val="CEE0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1" name="Rectangle 190"/>
                <p:cNvSpPr>
                  <a:spLocks noChangeArrowheads="1"/>
                </p:cNvSpPr>
                <p:nvPr/>
              </p:nvSpPr>
              <p:spPr bwMode="auto">
                <a:xfrm>
                  <a:off x="1207" y="3491"/>
                  <a:ext cx="857" cy="6"/>
                </a:xfrm>
                <a:prstGeom prst="rect">
                  <a:avLst/>
                </a:prstGeom>
                <a:solidFill>
                  <a:srgbClr val="CCDF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2" name="Rectangle 191"/>
                <p:cNvSpPr>
                  <a:spLocks noChangeArrowheads="1"/>
                </p:cNvSpPr>
                <p:nvPr/>
              </p:nvSpPr>
              <p:spPr bwMode="auto">
                <a:xfrm>
                  <a:off x="1207" y="3497"/>
                  <a:ext cx="857" cy="6"/>
                </a:xfrm>
                <a:prstGeom prst="rect">
                  <a:avLst/>
                </a:prstGeom>
                <a:solidFill>
                  <a:srgbClr val="CADE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3" name="Rectangle 192"/>
                <p:cNvSpPr>
                  <a:spLocks noChangeArrowheads="1"/>
                </p:cNvSpPr>
                <p:nvPr/>
              </p:nvSpPr>
              <p:spPr bwMode="auto">
                <a:xfrm>
                  <a:off x="1207" y="3503"/>
                  <a:ext cx="857" cy="5"/>
                </a:xfrm>
                <a:prstGeom prst="rect">
                  <a:avLst/>
                </a:prstGeom>
                <a:solidFill>
                  <a:srgbClr val="C8DD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4" name="Rectangle 193"/>
                <p:cNvSpPr>
                  <a:spLocks noChangeArrowheads="1"/>
                </p:cNvSpPr>
                <p:nvPr/>
              </p:nvSpPr>
              <p:spPr bwMode="auto">
                <a:xfrm>
                  <a:off x="1207" y="3508"/>
                  <a:ext cx="857" cy="4"/>
                </a:xfrm>
                <a:prstGeom prst="rect">
                  <a:avLst/>
                </a:prstGeom>
                <a:solidFill>
                  <a:srgbClr val="C7DC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5" name="Rectangle 194"/>
                <p:cNvSpPr>
                  <a:spLocks noChangeArrowheads="1"/>
                </p:cNvSpPr>
                <p:nvPr/>
              </p:nvSpPr>
              <p:spPr bwMode="auto">
                <a:xfrm>
                  <a:off x="1207" y="3512"/>
                  <a:ext cx="857" cy="6"/>
                </a:xfrm>
                <a:prstGeom prst="rect">
                  <a:avLst/>
                </a:prstGeom>
                <a:solidFill>
                  <a:srgbClr val="C5DB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6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07" y="3518"/>
                  <a:ext cx="857" cy="5"/>
                </a:xfrm>
                <a:prstGeom prst="rect">
                  <a:avLst/>
                </a:prstGeom>
                <a:solidFill>
                  <a:srgbClr val="C3DA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7" name="Rectangle 196"/>
                <p:cNvSpPr>
                  <a:spLocks noChangeArrowheads="1"/>
                </p:cNvSpPr>
                <p:nvPr/>
              </p:nvSpPr>
              <p:spPr bwMode="auto">
                <a:xfrm>
                  <a:off x="1207" y="3523"/>
                  <a:ext cx="857" cy="5"/>
                </a:xfrm>
                <a:prstGeom prst="rect">
                  <a:avLst/>
                </a:prstGeom>
                <a:solidFill>
                  <a:srgbClr val="C2D8D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8" name="Rectangle 197"/>
                <p:cNvSpPr>
                  <a:spLocks noChangeArrowheads="1"/>
                </p:cNvSpPr>
                <p:nvPr/>
              </p:nvSpPr>
              <p:spPr bwMode="auto">
                <a:xfrm>
                  <a:off x="1207" y="3528"/>
                  <a:ext cx="857" cy="5"/>
                </a:xfrm>
                <a:prstGeom prst="rect">
                  <a:avLst/>
                </a:prstGeom>
                <a:solidFill>
                  <a:srgbClr val="C0D8C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9" name="Rectangle 198"/>
                <p:cNvSpPr>
                  <a:spLocks noChangeArrowheads="1"/>
                </p:cNvSpPr>
                <p:nvPr/>
              </p:nvSpPr>
              <p:spPr bwMode="auto">
                <a:xfrm>
                  <a:off x="1207" y="3533"/>
                  <a:ext cx="857" cy="4"/>
                </a:xfrm>
                <a:prstGeom prst="rect">
                  <a:avLst/>
                </a:prstGeom>
                <a:solidFill>
                  <a:srgbClr val="BFD6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0" name="Rectangle 199"/>
                <p:cNvSpPr>
                  <a:spLocks noChangeArrowheads="1"/>
                </p:cNvSpPr>
                <p:nvPr/>
              </p:nvSpPr>
              <p:spPr bwMode="auto">
                <a:xfrm>
                  <a:off x="1207" y="3537"/>
                  <a:ext cx="857" cy="6"/>
                </a:xfrm>
                <a:prstGeom prst="rect">
                  <a:avLst/>
                </a:prstGeom>
                <a:solidFill>
                  <a:srgbClr val="BDD6C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1" name="Rectangle 200"/>
                <p:cNvSpPr>
                  <a:spLocks noChangeArrowheads="1"/>
                </p:cNvSpPr>
                <p:nvPr/>
              </p:nvSpPr>
              <p:spPr bwMode="auto">
                <a:xfrm>
                  <a:off x="1207" y="3543"/>
                  <a:ext cx="857" cy="4"/>
                </a:xfrm>
                <a:prstGeom prst="rect">
                  <a:avLst/>
                </a:prstGeom>
                <a:solidFill>
                  <a:srgbClr val="BCD5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2" name="Rectangle 201"/>
                <p:cNvSpPr>
                  <a:spLocks noChangeArrowheads="1"/>
                </p:cNvSpPr>
                <p:nvPr/>
              </p:nvSpPr>
              <p:spPr bwMode="auto">
                <a:xfrm>
                  <a:off x="1207" y="3547"/>
                  <a:ext cx="857" cy="7"/>
                </a:xfrm>
                <a:prstGeom prst="rect">
                  <a:avLst/>
                </a:prstGeom>
                <a:solidFill>
                  <a:srgbClr val="BAD4C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3" name="Rectangle 202"/>
                <p:cNvSpPr>
                  <a:spLocks noChangeArrowheads="1"/>
                </p:cNvSpPr>
                <p:nvPr/>
              </p:nvSpPr>
              <p:spPr bwMode="auto">
                <a:xfrm>
                  <a:off x="1207" y="3554"/>
                  <a:ext cx="857" cy="5"/>
                </a:xfrm>
                <a:prstGeom prst="rect">
                  <a:avLst/>
                </a:prstGeom>
                <a:solidFill>
                  <a:srgbClr val="B8D3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4" name="Rectangle 203"/>
                <p:cNvSpPr>
                  <a:spLocks noChangeArrowheads="1"/>
                </p:cNvSpPr>
                <p:nvPr/>
              </p:nvSpPr>
              <p:spPr bwMode="auto">
                <a:xfrm>
                  <a:off x="1207" y="3559"/>
                  <a:ext cx="857" cy="4"/>
                </a:xfrm>
                <a:prstGeom prst="rect">
                  <a:avLst/>
                </a:prstGeom>
                <a:solidFill>
                  <a:srgbClr val="B7D2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5" name="Rectangle 204"/>
                <p:cNvSpPr>
                  <a:spLocks noChangeArrowheads="1"/>
                </p:cNvSpPr>
                <p:nvPr/>
              </p:nvSpPr>
              <p:spPr bwMode="auto">
                <a:xfrm>
                  <a:off x="1207" y="3563"/>
                  <a:ext cx="857" cy="6"/>
                </a:xfrm>
                <a:prstGeom prst="rect">
                  <a:avLst/>
                </a:prstGeom>
                <a:solidFill>
                  <a:srgbClr val="B5D0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6" name="Rectangle 205"/>
                <p:cNvSpPr>
                  <a:spLocks noChangeArrowheads="1"/>
                </p:cNvSpPr>
                <p:nvPr/>
              </p:nvSpPr>
              <p:spPr bwMode="auto">
                <a:xfrm>
                  <a:off x="1207" y="3569"/>
                  <a:ext cx="857" cy="5"/>
                </a:xfrm>
                <a:prstGeom prst="rect">
                  <a:avLst/>
                </a:prstGeom>
                <a:solidFill>
                  <a:srgbClr val="B3CF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7" name="Rectangle 206"/>
                <p:cNvSpPr>
                  <a:spLocks noChangeArrowheads="1"/>
                </p:cNvSpPr>
                <p:nvPr/>
              </p:nvSpPr>
              <p:spPr bwMode="auto">
                <a:xfrm>
                  <a:off x="1207" y="3574"/>
                  <a:ext cx="857" cy="4"/>
                </a:xfrm>
                <a:prstGeom prst="rect">
                  <a:avLst/>
                </a:prstGeom>
                <a:solidFill>
                  <a:srgbClr val="B2CE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8" name="Rectangle 207"/>
                <p:cNvSpPr>
                  <a:spLocks noChangeArrowheads="1"/>
                </p:cNvSpPr>
                <p:nvPr/>
              </p:nvSpPr>
              <p:spPr bwMode="auto">
                <a:xfrm>
                  <a:off x="1207" y="3578"/>
                  <a:ext cx="857" cy="6"/>
                </a:xfrm>
                <a:prstGeom prst="rect">
                  <a:avLst/>
                </a:prstGeom>
                <a:solidFill>
                  <a:srgbClr val="B0CD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9" name="Rectangle 208"/>
                <p:cNvSpPr>
                  <a:spLocks noChangeArrowheads="1"/>
                </p:cNvSpPr>
                <p:nvPr/>
              </p:nvSpPr>
              <p:spPr bwMode="auto">
                <a:xfrm>
                  <a:off x="1207" y="3584"/>
                  <a:ext cx="857" cy="6"/>
                </a:xfrm>
                <a:prstGeom prst="rect">
                  <a:avLst/>
                </a:prstGeom>
                <a:solidFill>
                  <a:srgbClr val="AECC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0" name="Rectangle 209"/>
                <p:cNvSpPr>
                  <a:spLocks noChangeArrowheads="1"/>
                </p:cNvSpPr>
                <p:nvPr/>
              </p:nvSpPr>
              <p:spPr bwMode="auto">
                <a:xfrm>
                  <a:off x="1207" y="3590"/>
                  <a:ext cx="857" cy="5"/>
                </a:xfrm>
                <a:prstGeom prst="rect">
                  <a:avLst/>
                </a:prstGeom>
                <a:solidFill>
                  <a:srgbClr val="ACCB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1" name="Rectangle 210"/>
                <p:cNvSpPr>
                  <a:spLocks noChangeArrowheads="1"/>
                </p:cNvSpPr>
                <p:nvPr/>
              </p:nvSpPr>
              <p:spPr bwMode="auto">
                <a:xfrm>
                  <a:off x="1207" y="3595"/>
                  <a:ext cx="857" cy="4"/>
                </a:xfrm>
                <a:prstGeom prst="rect">
                  <a:avLst/>
                </a:prstGeom>
                <a:solidFill>
                  <a:srgbClr val="AB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2" name="Rectangle 211"/>
                <p:cNvSpPr>
                  <a:spLocks noChangeArrowheads="1"/>
                </p:cNvSpPr>
                <p:nvPr/>
              </p:nvSpPr>
              <p:spPr bwMode="auto">
                <a:xfrm>
                  <a:off x="1207" y="3599"/>
                  <a:ext cx="857" cy="5"/>
                </a:xfrm>
                <a:prstGeom prst="rect">
                  <a:avLst/>
                </a:prstGeom>
                <a:solidFill>
                  <a:srgbClr val="A9C9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3" name="Rectangle 212"/>
                <p:cNvSpPr>
                  <a:spLocks noChangeArrowheads="1"/>
                </p:cNvSpPr>
                <p:nvPr/>
              </p:nvSpPr>
              <p:spPr bwMode="auto">
                <a:xfrm>
                  <a:off x="1207" y="3604"/>
                  <a:ext cx="857" cy="7"/>
                </a:xfrm>
                <a:prstGeom prst="rect">
                  <a:avLst/>
                </a:prstGeom>
                <a:solidFill>
                  <a:srgbClr val="A7C7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4" name="Rectangle 213"/>
                <p:cNvSpPr>
                  <a:spLocks noChangeArrowheads="1"/>
                </p:cNvSpPr>
                <p:nvPr/>
              </p:nvSpPr>
              <p:spPr bwMode="auto">
                <a:xfrm>
                  <a:off x="1207" y="3611"/>
                  <a:ext cx="857" cy="5"/>
                </a:xfrm>
                <a:prstGeom prst="rect">
                  <a:avLst/>
                </a:prstGeom>
                <a:solidFill>
                  <a:srgbClr val="A5C6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5" name="Rectangle 214"/>
                <p:cNvSpPr>
                  <a:spLocks noChangeArrowheads="1"/>
                </p:cNvSpPr>
                <p:nvPr/>
              </p:nvSpPr>
              <p:spPr bwMode="auto">
                <a:xfrm>
                  <a:off x="1207" y="3616"/>
                  <a:ext cx="857" cy="3"/>
                </a:xfrm>
                <a:prstGeom prst="rect">
                  <a:avLst/>
                </a:prstGeom>
                <a:solidFill>
                  <a:srgbClr val="A4C5B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6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07" y="3619"/>
                  <a:ext cx="857" cy="7"/>
                </a:xfrm>
                <a:prstGeom prst="rect">
                  <a:avLst/>
                </a:prstGeom>
                <a:solidFill>
                  <a:srgbClr val="A2C4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7" name="Rectangle 216"/>
                <p:cNvSpPr>
                  <a:spLocks noChangeArrowheads="1"/>
                </p:cNvSpPr>
                <p:nvPr/>
              </p:nvSpPr>
              <p:spPr bwMode="auto">
                <a:xfrm>
                  <a:off x="1207" y="3626"/>
                  <a:ext cx="857" cy="6"/>
                </a:xfrm>
                <a:prstGeom prst="rect">
                  <a:avLst/>
                </a:prstGeom>
                <a:solidFill>
                  <a:srgbClr val="A0C3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8" name="Rectangle 217"/>
                <p:cNvSpPr>
                  <a:spLocks noChangeArrowheads="1"/>
                </p:cNvSpPr>
                <p:nvPr/>
              </p:nvSpPr>
              <p:spPr bwMode="auto">
                <a:xfrm>
                  <a:off x="1207" y="3632"/>
                  <a:ext cx="857" cy="6"/>
                </a:xfrm>
                <a:prstGeom prst="rect">
                  <a:avLst/>
                </a:prstGeom>
                <a:solidFill>
                  <a:srgbClr val="9EC2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9" name="Rectangle 218"/>
                <p:cNvSpPr>
                  <a:spLocks noChangeArrowheads="1"/>
                </p:cNvSpPr>
                <p:nvPr/>
              </p:nvSpPr>
              <p:spPr bwMode="auto">
                <a:xfrm>
                  <a:off x="1207" y="3638"/>
                  <a:ext cx="857" cy="5"/>
                </a:xfrm>
                <a:prstGeom prst="rect">
                  <a:avLst/>
                </a:prstGeom>
                <a:solidFill>
                  <a:srgbClr val="9CC1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0" name="Rectangle 219"/>
                <p:cNvSpPr>
                  <a:spLocks noChangeArrowheads="1"/>
                </p:cNvSpPr>
                <p:nvPr/>
              </p:nvSpPr>
              <p:spPr bwMode="auto">
                <a:xfrm>
                  <a:off x="1207" y="3643"/>
                  <a:ext cx="857" cy="4"/>
                </a:xfrm>
                <a:prstGeom prst="rect">
                  <a:avLst/>
                </a:prstGeom>
                <a:solidFill>
                  <a:srgbClr val="9BC0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1" name="Rectangle 220"/>
                <p:cNvSpPr>
                  <a:spLocks noChangeArrowheads="1"/>
                </p:cNvSpPr>
                <p:nvPr/>
              </p:nvSpPr>
              <p:spPr bwMode="auto">
                <a:xfrm>
                  <a:off x="1207" y="3647"/>
                  <a:ext cx="857" cy="5"/>
                </a:xfrm>
                <a:prstGeom prst="rect">
                  <a:avLst/>
                </a:prstGeom>
                <a:solidFill>
                  <a:srgbClr val="99BF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2" name="Rectangle 221"/>
                <p:cNvSpPr>
                  <a:spLocks noChangeArrowheads="1"/>
                </p:cNvSpPr>
                <p:nvPr/>
              </p:nvSpPr>
              <p:spPr bwMode="auto">
                <a:xfrm>
                  <a:off x="1207" y="3652"/>
                  <a:ext cx="857" cy="6"/>
                </a:xfrm>
                <a:prstGeom prst="rect">
                  <a:avLst/>
                </a:prstGeom>
                <a:solidFill>
                  <a:srgbClr val="97BE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3" name="Rectangle 222"/>
                <p:cNvSpPr>
                  <a:spLocks noChangeArrowheads="1"/>
                </p:cNvSpPr>
                <p:nvPr/>
              </p:nvSpPr>
              <p:spPr bwMode="auto">
                <a:xfrm>
                  <a:off x="1207" y="3658"/>
                  <a:ext cx="857" cy="4"/>
                </a:xfrm>
                <a:prstGeom prst="rect">
                  <a:avLst/>
                </a:prstGeom>
                <a:solidFill>
                  <a:srgbClr val="96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4" name="Rectangle 223"/>
                <p:cNvSpPr>
                  <a:spLocks noChangeArrowheads="1"/>
                </p:cNvSpPr>
                <p:nvPr/>
              </p:nvSpPr>
              <p:spPr bwMode="auto">
                <a:xfrm>
                  <a:off x="1207" y="3662"/>
                  <a:ext cx="857" cy="4"/>
                </a:xfrm>
                <a:prstGeom prst="rect">
                  <a:avLst/>
                </a:prstGeom>
                <a:solidFill>
                  <a:srgbClr val="94BC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5" name="Rectangle 224"/>
                <p:cNvSpPr>
                  <a:spLocks noChangeArrowheads="1"/>
                </p:cNvSpPr>
                <p:nvPr/>
              </p:nvSpPr>
              <p:spPr bwMode="auto">
                <a:xfrm>
                  <a:off x="1207" y="3666"/>
                  <a:ext cx="857" cy="5"/>
                </a:xfrm>
                <a:prstGeom prst="rect">
                  <a:avLst/>
                </a:prstGeom>
                <a:solidFill>
                  <a:srgbClr val="93BB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6" name="Rectangle 225"/>
                <p:cNvSpPr>
                  <a:spLocks noChangeArrowheads="1"/>
                </p:cNvSpPr>
                <p:nvPr/>
              </p:nvSpPr>
              <p:spPr bwMode="auto">
                <a:xfrm>
                  <a:off x="1207" y="3671"/>
                  <a:ext cx="857" cy="6"/>
                </a:xfrm>
                <a:prstGeom prst="rect">
                  <a:avLst/>
                </a:prstGeom>
                <a:solidFill>
                  <a:srgbClr val="91BA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7" name="Rectangle 226"/>
                <p:cNvSpPr>
                  <a:spLocks noChangeArrowheads="1"/>
                </p:cNvSpPr>
                <p:nvPr/>
              </p:nvSpPr>
              <p:spPr bwMode="auto">
                <a:xfrm>
                  <a:off x="1207" y="3677"/>
                  <a:ext cx="857" cy="4"/>
                </a:xfrm>
                <a:prstGeom prst="rect">
                  <a:avLst/>
                </a:prstGeom>
                <a:solidFill>
                  <a:srgbClr val="8FB9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8" name="Rectangle 227"/>
                <p:cNvSpPr>
                  <a:spLocks noChangeArrowheads="1"/>
                </p:cNvSpPr>
                <p:nvPr/>
              </p:nvSpPr>
              <p:spPr bwMode="auto">
                <a:xfrm>
                  <a:off x="1207" y="3681"/>
                  <a:ext cx="857" cy="5"/>
                </a:xfrm>
                <a:prstGeom prst="rect">
                  <a:avLst/>
                </a:prstGeom>
                <a:solidFill>
                  <a:srgbClr val="8EB8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9" name="Rectangle 228"/>
                <p:cNvSpPr>
                  <a:spLocks noChangeArrowheads="1"/>
                </p:cNvSpPr>
                <p:nvPr/>
              </p:nvSpPr>
              <p:spPr bwMode="auto">
                <a:xfrm>
                  <a:off x="1207" y="3686"/>
                  <a:ext cx="857" cy="7"/>
                </a:xfrm>
                <a:prstGeom prst="rect">
                  <a:avLst/>
                </a:prstGeom>
                <a:solidFill>
                  <a:srgbClr val="8CB7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nb-N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1207" y="3702"/>
                <a:ext cx="857" cy="6"/>
              </a:xfrm>
              <a:prstGeom prst="rect">
                <a:avLst/>
              </a:prstGeom>
              <a:solidFill>
                <a:srgbClr val="87B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1207" y="3708"/>
                <a:ext cx="857" cy="4"/>
              </a:xfrm>
              <a:prstGeom prst="rect">
                <a:avLst/>
              </a:prstGeom>
              <a:solidFill>
                <a:srgbClr val="86B2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1207" y="3712"/>
                <a:ext cx="857" cy="7"/>
              </a:xfrm>
              <a:prstGeom prst="rect">
                <a:avLst/>
              </a:prstGeom>
              <a:solidFill>
                <a:srgbClr val="84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1207" y="3724"/>
                <a:ext cx="857" cy="3"/>
              </a:xfrm>
              <a:prstGeom prst="rect">
                <a:avLst/>
              </a:prstGeom>
              <a:solidFill>
                <a:srgbClr val="81AF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1207" y="3727"/>
                <a:ext cx="857" cy="7"/>
              </a:xfrm>
              <a:prstGeom prst="rect">
                <a:avLst/>
              </a:prstGeom>
              <a:solidFill>
                <a:srgbClr val="7FAE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1207" y="3734"/>
                <a:ext cx="857" cy="5"/>
              </a:xfrm>
              <a:prstGeom prst="rect">
                <a:avLst/>
              </a:prstGeom>
              <a:solidFill>
                <a:srgbClr val="7DA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1207" y="3739"/>
                <a:ext cx="857" cy="6"/>
              </a:xfrm>
              <a:prstGeom prst="rect">
                <a:avLst/>
              </a:prstGeom>
              <a:solidFill>
                <a:srgbClr val="7BAC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1207" y="3745"/>
                <a:ext cx="857" cy="6"/>
              </a:xfrm>
              <a:prstGeom prst="rect">
                <a:avLst/>
              </a:prstGeom>
              <a:solidFill>
                <a:srgbClr val="79AB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1207" y="3751"/>
                <a:ext cx="857" cy="3"/>
              </a:xfrm>
              <a:prstGeom prst="rect">
                <a:avLst/>
              </a:prstGeom>
              <a:solidFill>
                <a:srgbClr val="78AA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1207" y="3754"/>
                <a:ext cx="857" cy="6"/>
              </a:xfrm>
              <a:prstGeom prst="rect">
                <a:avLst/>
              </a:prstGeom>
              <a:solidFill>
                <a:srgbClr val="76A9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1207" y="3760"/>
                <a:ext cx="857" cy="6"/>
              </a:xfrm>
              <a:prstGeom prst="rect">
                <a:avLst/>
              </a:prstGeom>
              <a:solidFill>
                <a:srgbClr val="74A8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1207" y="3766"/>
                <a:ext cx="857" cy="2"/>
              </a:xfrm>
              <a:prstGeom prst="rect">
                <a:avLst/>
              </a:prstGeom>
              <a:solidFill>
                <a:srgbClr val="72A6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1294" y="3412"/>
                <a:ext cx="67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300" dirty="0" smtClean="0">
                    <a:solidFill>
                      <a:srgbClr val="000000"/>
                    </a:solidFill>
                    <a:latin typeface="Verdana" pitchFamily="34" charset="0"/>
                    <a:cs typeface="Arial" pitchFamily="34" charset="0"/>
                  </a:rPr>
                  <a:t>Technical Capacity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1207" y="3336"/>
                <a:ext cx="857" cy="432"/>
              </a:xfrm>
              <a:prstGeom prst="rect">
                <a:avLst/>
              </a:prstGeom>
              <a:noFill/>
              <a:ln w="9525" cap="flat">
                <a:solidFill>
                  <a:srgbClr val="7F7F7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5627" y="2211"/>
                <a:ext cx="852" cy="559"/>
              </a:xfrm>
              <a:prstGeom prst="rect">
                <a:avLst/>
              </a:prstGeom>
              <a:solidFill>
                <a:srgbClr val="5934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Rectangle 27"/>
              <p:cNvSpPr>
                <a:spLocks noChangeArrowheads="1"/>
              </p:cNvSpPr>
              <p:nvPr/>
            </p:nvSpPr>
            <p:spPr bwMode="auto">
              <a:xfrm>
                <a:off x="5731" y="2293"/>
                <a:ext cx="659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nb-N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" pitchFamily="34" charset="0"/>
                    <a:cs typeface="Arial" pitchFamily="34" charset="0"/>
                  </a:rPr>
                  <a:t>Quality and timely response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3354083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1393</TotalTime>
  <Words>1357</Words>
  <Application>Microsoft Office PowerPoint</Application>
  <PresentationFormat>Widescreen</PresentationFormat>
  <Paragraphs>245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Tw Cen MT</vt:lpstr>
      <vt:lpstr>Verdana</vt:lpstr>
      <vt:lpstr>Wingdings</vt:lpstr>
      <vt:lpstr>Droplet</vt:lpstr>
      <vt:lpstr>Learnings from Emergency WASH Response implementation __(MYANMAR)__</vt:lpstr>
      <vt:lpstr>MYANMAR’s CRISIS profile</vt:lpstr>
      <vt:lpstr>MYANMAR’s CRISIS profile</vt:lpstr>
      <vt:lpstr>MYANMAR’s CRISIS profile</vt:lpstr>
      <vt:lpstr>WASH Emergency response strategy</vt:lpstr>
      <vt:lpstr>WASH Emergency Coordination capacity</vt:lpstr>
      <vt:lpstr>Cluster INITIATIVEs</vt:lpstr>
      <vt:lpstr>MAIN STRATEGIC CHALLENGEs</vt:lpstr>
      <vt:lpstr>Cause &amp; effects analysis of key challenges faced during response phase</vt:lpstr>
      <vt:lpstr>Cause &amp; effects analysis for key Successes Set up during response phase</vt:lpstr>
      <vt:lpstr>Learnings from Performance of Cluster during Response implemented</vt:lpstr>
      <vt:lpstr>Learnings from Performance of Cluster on Response implementation</vt:lpstr>
      <vt:lpstr>Learnings from Performance of Cluster on Response implementation</vt:lpstr>
      <vt:lpstr> Response SWOT analysis</vt:lpstr>
      <vt:lpstr>Recommendations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Learnings from Coordination of Emergency WASH Response in __(country)__ during __(Disaster)___</dc:title>
  <dc:creator>Prasad Sevekari</dc:creator>
  <cp:lastModifiedBy>Olivier Le Guillou</cp:lastModifiedBy>
  <cp:revision>79</cp:revision>
  <dcterms:created xsi:type="dcterms:W3CDTF">2014-11-12T17:22:21Z</dcterms:created>
  <dcterms:modified xsi:type="dcterms:W3CDTF">2014-12-01T06:35:12Z</dcterms:modified>
</cp:coreProperties>
</file>