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9" r:id="rId4"/>
    <p:sldId id="266" r:id="rId5"/>
    <p:sldId id="270" r:id="rId6"/>
    <p:sldId id="271" r:id="rId7"/>
    <p:sldId id="274" r:id="rId8"/>
    <p:sldId id="272" r:id="rId9"/>
    <p:sldId id="273" r:id="rId10"/>
    <p:sldId id="261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5"/>
    <p:restoredTop sz="94609"/>
  </p:normalViewPr>
  <p:slideViewPr>
    <p:cSldViewPr snapToGrid="0" snapToObjects="1">
      <p:cViewPr varScale="1">
        <p:scale>
          <a:sx n="93" d="100"/>
          <a:sy n="93" d="100"/>
        </p:scale>
        <p:origin x="17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0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3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5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3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2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3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3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1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6A94C-7235-D24C-A3E7-434C2CE419FD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030A1-A521-EE45-96EF-C36BF4CE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5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93417" y="0"/>
            <a:ext cx="2550583" cy="68580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en-US" dirty="0" smtClean="0">
                <a:latin typeface="Helvetica"/>
                <a:cs typeface="Helvetica"/>
              </a:rPr>
              <a:t>William Min</a:t>
            </a:r>
          </a:p>
          <a:p>
            <a:pPr>
              <a:lnSpc>
                <a:spcPct val="130000"/>
              </a:lnSpc>
            </a:pPr>
            <a:r>
              <a:rPr lang="en-US" dirty="0" smtClean="0">
                <a:latin typeface="Helvetica"/>
                <a:cs typeface="Helvetica"/>
              </a:rPr>
              <a:t>AYA Bank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-21166"/>
            <a:ext cx="6593417" cy="687916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smtClean="0">
                <a:solidFill>
                  <a:schemeClr val="bg1"/>
                </a:solidFill>
                <a:latin typeface="Helvetica"/>
                <a:cs typeface="Helvetica"/>
              </a:rPr>
              <a:t>Introduction to SME and MFI Sectors</a:t>
            </a:r>
            <a:endParaRPr lang="en-US" sz="2400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130000"/>
              </a:lnSpc>
            </a:pPr>
            <a:r>
              <a:rPr lang="en-US" sz="2400" dirty="0" smtClean="0">
                <a:solidFill>
                  <a:schemeClr val="bg1"/>
                </a:solidFill>
                <a:latin typeface="Helvetica"/>
                <a:cs typeface="Helvetica"/>
              </a:rPr>
              <a:t>in</a:t>
            </a:r>
          </a:p>
          <a:p>
            <a:pPr algn="ctr">
              <a:lnSpc>
                <a:spcPct val="130000"/>
              </a:lnSpc>
            </a:pPr>
            <a:r>
              <a:rPr lang="en-US" sz="2400" dirty="0" smtClean="0">
                <a:solidFill>
                  <a:schemeClr val="bg1"/>
                </a:solidFill>
                <a:latin typeface="Helvetica"/>
                <a:cs typeface="Helvetica"/>
              </a:rPr>
              <a:t>Myanmar</a:t>
            </a:r>
            <a:endParaRPr lang="en-US" sz="24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9145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3377"/>
            <a:ext cx="9144000" cy="687916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825" y="167075"/>
            <a:ext cx="7162800" cy="652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FFFF"/>
                </a:solidFill>
                <a:latin typeface="Helvetica"/>
                <a:cs typeface="Helvetica"/>
              </a:rPr>
              <a:t>DAWN International (</a:t>
            </a:r>
            <a:r>
              <a:rPr lang="en-US" sz="2200" b="1" dirty="0" err="1" smtClean="0">
                <a:solidFill>
                  <a:srgbClr val="FFFFFF"/>
                </a:solidFill>
                <a:latin typeface="Helvetica"/>
                <a:cs typeface="Helvetica"/>
              </a:rPr>
              <a:t>dawn.com.mm</a:t>
            </a:r>
            <a:r>
              <a:rPr lang="en-US" sz="2200" b="1" dirty="0" smtClean="0">
                <a:solidFill>
                  <a:srgbClr val="FFFFFF"/>
                </a:solidFill>
                <a:latin typeface="Helvetica"/>
                <a:cs typeface="Helvetica"/>
              </a:rPr>
              <a:t>)</a:t>
            </a:r>
          </a:p>
          <a:p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Subsidiary of </a:t>
            </a:r>
            <a:r>
              <a:rPr lang="en-US" sz="2200" dirty="0" err="1" smtClean="0">
                <a:solidFill>
                  <a:srgbClr val="FFFFFF"/>
                </a:solidFill>
                <a:latin typeface="Helvetica"/>
                <a:cs typeface="Helvetica"/>
              </a:rPr>
              <a:t>Accion</a:t>
            </a: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 International, headquartered in U.S.</a:t>
            </a:r>
          </a:p>
          <a:p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Present in 32 countries</a:t>
            </a:r>
          </a:p>
          <a:p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en-US" sz="2200" dirty="0">
                <a:solidFill>
                  <a:srgbClr val="FFFFFF"/>
                </a:solidFill>
              </a:rPr>
              <a:t>70,000 clients and MMK 10.2 billion in loan portfolio, in 20 branches</a:t>
            </a:r>
            <a:r>
              <a:rPr lang="en-US" sz="2200" dirty="0" smtClean="0">
                <a:solidFill>
                  <a:srgbClr val="FFFFFF"/>
                </a:solidFill>
              </a:rPr>
              <a:t>.</a:t>
            </a:r>
          </a:p>
          <a:p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endParaRPr lang="en-US" sz="2200" b="1" dirty="0" smtClean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en-US" sz="2200" b="1" dirty="0" smtClean="0">
                <a:solidFill>
                  <a:srgbClr val="FFFFFF"/>
                </a:solidFill>
                <a:latin typeface="Helvetica"/>
                <a:cs typeface="Helvetica"/>
              </a:rPr>
              <a:t>BRAC Myanmar (</a:t>
            </a:r>
            <a:r>
              <a:rPr lang="en-US" sz="2200" b="1" dirty="0" err="1" smtClean="0">
                <a:solidFill>
                  <a:srgbClr val="FFFFFF"/>
                </a:solidFill>
                <a:latin typeface="Helvetica"/>
                <a:cs typeface="Helvetica"/>
              </a:rPr>
              <a:t>brac.net</a:t>
            </a:r>
            <a:r>
              <a:rPr lang="en-US" sz="2200" b="1" dirty="0" smtClean="0">
                <a:solidFill>
                  <a:srgbClr val="FFFFFF"/>
                </a:solidFill>
                <a:latin typeface="Helvetica"/>
                <a:cs typeface="Helvetica"/>
              </a:rPr>
              <a:t>)</a:t>
            </a:r>
          </a:p>
          <a:p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Headquartered in </a:t>
            </a:r>
            <a:r>
              <a:rPr lang="en-US" sz="2200" dirty="0" err="1" smtClean="0">
                <a:solidFill>
                  <a:srgbClr val="FFFFFF"/>
                </a:solidFill>
                <a:latin typeface="Helvetica"/>
                <a:cs typeface="Helvetica"/>
              </a:rPr>
              <a:t>Bangaladesh</a:t>
            </a: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since 1974.</a:t>
            </a:r>
          </a:p>
          <a:p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Present in 12 countries</a:t>
            </a:r>
          </a:p>
          <a:p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en-US" sz="2200" dirty="0">
                <a:solidFill>
                  <a:srgbClr val="FFFFFF"/>
                </a:solidFill>
              </a:rPr>
              <a:t>As of </a:t>
            </a:r>
            <a:r>
              <a:rPr lang="en-US" sz="2200" dirty="0" smtClean="0">
                <a:solidFill>
                  <a:srgbClr val="FFFFFF"/>
                </a:solidFill>
              </a:rPr>
              <a:t>October 2015, </a:t>
            </a:r>
            <a:r>
              <a:rPr lang="en-US" sz="2200" dirty="0">
                <a:solidFill>
                  <a:srgbClr val="FFFFFF"/>
                </a:solidFill>
              </a:rPr>
              <a:t>USD 2,371,600 has been disbursed, reaching 12,100 people.</a:t>
            </a:r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492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1166"/>
            <a:ext cx="9144000" cy="687916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193555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Helvetica"/>
                <a:cs typeface="Helvetica"/>
              </a:rPr>
              <a:t>Thank you!</a:t>
            </a:r>
            <a:endParaRPr lang="en-US" sz="2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998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1166"/>
            <a:ext cx="9144000" cy="687916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487084"/>
            <a:ext cx="914400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600" dirty="0" smtClean="0">
                <a:solidFill>
                  <a:schemeClr val="bg1"/>
                </a:solidFill>
                <a:latin typeface="Helvetica"/>
                <a:cs typeface="Helvetica"/>
              </a:rPr>
              <a:t>How do you define SME?</a:t>
            </a:r>
          </a:p>
        </p:txBody>
      </p:sp>
    </p:spTree>
    <p:extLst>
      <p:ext uri="{BB962C8B-B14F-4D97-AF65-F5344CB8AC3E}">
        <p14:creationId xmlns:p14="http://schemas.microsoft.com/office/powerpoint/2010/main" val="29862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ME Definition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0"/>
            <a:ext cx="67822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07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1166"/>
            <a:ext cx="9144000" cy="687916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72167"/>
            <a:ext cx="9144000" cy="379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600" dirty="0" smtClean="0">
                <a:solidFill>
                  <a:schemeClr val="bg1"/>
                </a:solidFill>
                <a:latin typeface="Helvetica"/>
                <a:cs typeface="Helvetica"/>
              </a:rPr>
              <a:t>120,000 Unregistered SMEs (17%)</a:t>
            </a:r>
          </a:p>
          <a:p>
            <a:pPr algn="ctr">
              <a:lnSpc>
                <a:spcPct val="130000"/>
              </a:lnSpc>
            </a:pPr>
            <a:endParaRPr lang="en-US" sz="2600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130000"/>
              </a:lnSpc>
            </a:pPr>
            <a:r>
              <a:rPr lang="en-US" sz="2600" dirty="0" smtClean="0">
                <a:solidFill>
                  <a:schemeClr val="bg1"/>
                </a:solidFill>
                <a:latin typeface="Helvetica"/>
                <a:cs typeface="Helvetica"/>
              </a:rPr>
              <a:t>620,000 Registered SMEs (83%)</a:t>
            </a:r>
          </a:p>
          <a:p>
            <a:pPr algn="ctr">
              <a:lnSpc>
                <a:spcPct val="130000"/>
              </a:lnSpc>
            </a:pPr>
            <a:endParaRPr lang="en-US" sz="2600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130000"/>
              </a:lnSpc>
            </a:pPr>
            <a:r>
              <a:rPr lang="en-US" sz="2800" dirty="0">
                <a:solidFill>
                  <a:schemeClr val="bg1"/>
                </a:solidFill>
              </a:rPr>
              <a:t>Agriculture contributed to 37%, industry 21.3% and services 41.6%</a:t>
            </a:r>
            <a:endParaRPr lang="en-US" sz="2600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130000"/>
              </a:lnSpc>
            </a:pPr>
            <a:endParaRPr lang="en-US" sz="26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347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1166"/>
            <a:ext cx="9144000" cy="687916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72167"/>
            <a:ext cx="9144000" cy="3713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600" dirty="0" smtClean="0">
                <a:solidFill>
                  <a:schemeClr val="bg1"/>
                </a:solidFill>
                <a:latin typeface="Helvetica"/>
                <a:cs typeface="Helvetica"/>
              </a:rPr>
              <a:t>Main Challenges in SME Financing</a:t>
            </a:r>
          </a:p>
          <a:p>
            <a:pPr algn="ctr">
              <a:lnSpc>
                <a:spcPct val="130000"/>
              </a:lnSpc>
            </a:pPr>
            <a:endParaRPr lang="en-US" sz="2600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marL="457200" indent="-457200">
              <a:lnSpc>
                <a:spcPct val="130000"/>
              </a:lnSpc>
              <a:buFont typeface="Arial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Helvetica"/>
                <a:cs typeface="Helvetica"/>
              </a:rPr>
              <a:t>Capacity constraints</a:t>
            </a:r>
          </a:p>
          <a:p>
            <a:pPr marL="457200" indent="-457200">
              <a:lnSpc>
                <a:spcPct val="130000"/>
              </a:lnSpc>
              <a:buFont typeface="Arial"/>
              <a:buChar char="•"/>
            </a:pPr>
            <a:endParaRPr lang="en-US" sz="2600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marL="457200" indent="-457200">
              <a:lnSpc>
                <a:spcPct val="130000"/>
              </a:lnSpc>
              <a:buFont typeface="Arial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Helvetica"/>
                <a:cs typeface="Helvetica"/>
              </a:rPr>
              <a:t>Collateral constraints</a:t>
            </a:r>
          </a:p>
          <a:p>
            <a:pPr marL="457200" indent="-457200">
              <a:lnSpc>
                <a:spcPct val="130000"/>
              </a:lnSpc>
              <a:buFont typeface="Arial"/>
              <a:buChar char="•"/>
            </a:pPr>
            <a:endParaRPr lang="en-US" sz="2600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marL="457200" indent="-457200">
              <a:lnSpc>
                <a:spcPct val="130000"/>
              </a:lnSpc>
              <a:buFont typeface="Arial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Helvetica"/>
                <a:cs typeface="Helvetica"/>
              </a:rPr>
              <a:t>Interest Rate</a:t>
            </a:r>
            <a:endParaRPr lang="en-US" sz="26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8662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1166"/>
            <a:ext cx="9144000" cy="687916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825" y="228995"/>
            <a:ext cx="8888892" cy="6863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Two-steps Loan from JICA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MEB disburse the funds at 4% per annum and Banks provide loans at 8.5% per annum.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Loan Tenor is up to</a:t>
            </a: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 5 years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solidFill>
                <a:srgbClr val="FFFFFF"/>
              </a:solidFill>
              <a:latin typeface="Helvetica"/>
              <a:cs typeface="Helvetica"/>
              <a:sym typeface="Wingdings"/>
            </a:endParaRP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Up to 100mil MMK per SME (SME Definition according to SME Development Law 2015)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solidFill>
                <a:srgbClr val="FFFFFF"/>
              </a:solidFill>
              <a:latin typeface="Helvetica"/>
              <a:cs typeface="Helvetica"/>
              <a:sym typeface="Wingdings"/>
            </a:endParaRPr>
          </a:p>
          <a:p>
            <a:pPr marL="285750" lvl="0" indent="-285750"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</a:rPr>
              <a:t>Focus on SME’s capital investment: Eligible investment are fixed assets (e.g. machinery, equipment, factory building</a:t>
            </a: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). Purchase of land and land rights is not eligible.</a:t>
            </a:r>
          </a:p>
          <a:p>
            <a:pPr marL="285750" lvl="0" indent="-285750">
              <a:buFont typeface="Arial"/>
              <a:buChar char="•"/>
            </a:pPr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</a:rPr>
              <a:t>Initial working capital portion can’t exceed 20% of the loan principal and must be related to the fixed asset </a:t>
            </a: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</a:rPr>
              <a:t>purchase. 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solidFill>
                <a:srgbClr val="FFFFFF"/>
              </a:solidFill>
              <a:latin typeface="Helvetica"/>
              <a:cs typeface="Helvetica"/>
              <a:sym typeface="Wingdings"/>
            </a:endParaRP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Collateral-based lending with the requirement of normal loan security documents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solidFill>
                <a:srgbClr val="FFFFFF"/>
              </a:solidFill>
              <a:latin typeface="Helvetica"/>
              <a:cs typeface="Helvetica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244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1166"/>
            <a:ext cx="9144000" cy="687916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825" y="228995"/>
            <a:ext cx="8888892" cy="432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ym typeface="Wingdings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Excluded Sectors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Farmers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Real Estate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Finance &amp; Insurance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Precious Metal Dealing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Bars &amp; Pubs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Amusement &amp; Entertainment, except Tourism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Helvetica"/>
                <a:cs typeface="Helvetica"/>
                <a:sym typeface="Wingdings"/>
              </a:rPr>
              <a:t>Weapons &amp; Ammunition</a:t>
            </a:r>
            <a:endParaRPr lang="en-US" sz="2200" dirty="0">
              <a:solidFill>
                <a:srgbClr val="FFFFFF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FFFFFF"/>
              </a:solidFill>
              <a:latin typeface="Helvetica"/>
              <a:cs typeface="Helvetica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20887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1166"/>
            <a:ext cx="9144000" cy="687916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825" y="631958"/>
            <a:ext cx="8888892" cy="5355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cs typeface="Helvetica"/>
              </a:rPr>
              <a:t>UNCDF estimates this demand to be EUR 942 million, with an existing MFI lending portfolio of EUR 111.2 million (GIZ 2015)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FFFFFF"/>
              </a:solidFill>
              <a:cs typeface="Helvetica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cs typeface="Helvetica"/>
              </a:rPr>
              <a:t>Currently, MFI loan size is capped at 5 million MMK with the potential to go up to 10 million MMK in the near future.</a:t>
            </a:r>
          </a:p>
          <a:p>
            <a:pPr marL="342900" indent="-342900">
              <a:buFont typeface="Arial"/>
              <a:buChar char="•"/>
            </a:pPr>
            <a:endParaRPr lang="en-US" sz="2400" baseline="30000" dirty="0">
              <a:solidFill>
                <a:srgbClr val="FFFFFF"/>
              </a:solidFill>
              <a:cs typeface="Helvetica"/>
            </a:endParaRPr>
          </a:p>
          <a:p>
            <a:pPr marL="342900" indent="-342900">
              <a:buFont typeface="Arial"/>
              <a:buChar char="•"/>
            </a:pPr>
            <a:endParaRPr lang="en-US" sz="2400" baseline="30000" dirty="0">
              <a:solidFill>
                <a:srgbClr val="FFFFFF"/>
              </a:solidFill>
              <a:cs typeface="Helvetica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cs typeface="Helvetica"/>
              </a:rPr>
              <a:t>CBM controls the banks, the Ministry of Cooperatives controls the co-operatives MFIs, and the Financial Supervisory Department(Ministry of Finance) controls the MFIs. </a:t>
            </a:r>
            <a:endParaRPr lang="en-US" sz="2400" dirty="0" smtClean="0">
              <a:solidFill>
                <a:srgbClr val="FFFFFF"/>
              </a:solidFill>
              <a:cs typeface="Helvetica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FFFFFF"/>
              </a:solidFill>
              <a:cs typeface="Helvetica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  <a:cs typeface="Helvetica"/>
              </a:rPr>
              <a:t>MFIs have very low NPL rate of less than 1%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FFFFFF"/>
              </a:solidFill>
              <a:cs typeface="Helvetica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FFFFFF"/>
              </a:solidFill>
              <a:cs typeface="Helvetica"/>
            </a:endParaRPr>
          </a:p>
          <a:p>
            <a:pPr marL="285750" indent="-285750">
              <a:buFont typeface="Arial"/>
              <a:buChar char="•"/>
            </a:pPr>
            <a:endParaRPr lang="en-US" sz="2200" dirty="0">
              <a:solidFill>
                <a:srgbClr val="FFFFFF"/>
              </a:solidFill>
              <a:latin typeface="Helvetica"/>
              <a:cs typeface="Helvetica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19267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Segmentation</a:t>
            </a:r>
            <a:endParaRPr lang="en-US" dirty="0"/>
          </a:p>
        </p:txBody>
      </p:sp>
      <p:pic>
        <p:nvPicPr>
          <p:cNvPr id="4" name="Picture 3" descr="MFI Demographic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8" y="1190730"/>
            <a:ext cx="8992598" cy="493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12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339</Words>
  <Application>Microsoft Macintosh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Market Segmentation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Min</dc:creator>
  <cp:lastModifiedBy>saijai.nam@gmail.com</cp:lastModifiedBy>
  <cp:revision>18</cp:revision>
  <dcterms:created xsi:type="dcterms:W3CDTF">2016-01-17T18:17:52Z</dcterms:created>
  <dcterms:modified xsi:type="dcterms:W3CDTF">2016-10-24T06:48:07Z</dcterms:modified>
</cp:coreProperties>
</file>