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6" r:id="rId1"/>
  </p:sldMasterIdLst>
  <p:notesMasterIdLst>
    <p:notesMasterId r:id="rId17"/>
  </p:notesMasterIdLst>
  <p:handoutMasterIdLst>
    <p:handoutMasterId r:id="rId18"/>
  </p:handoutMasterIdLst>
  <p:sldIdLst>
    <p:sldId id="531" r:id="rId2"/>
    <p:sldId id="512" r:id="rId3"/>
    <p:sldId id="519" r:id="rId4"/>
    <p:sldId id="529" r:id="rId5"/>
    <p:sldId id="521" r:id="rId6"/>
    <p:sldId id="527" r:id="rId7"/>
    <p:sldId id="520" r:id="rId8"/>
    <p:sldId id="514" r:id="rId9"/>
    <p:sldId id="528" r:id="rId10"/>
    <p:sldId id="515" r:id="rId11"/>
    <p:sldId id="517" r:id="rId12"/>
    <p:sldId id="516" r:id="rId13"/>
    <p:sldId id="530" r:id="rId14"/>
    <p:sldId id="532" r:id="rId15"/>
    <p:sldId id="511" r:id="rId16"/>
  </p:sldIdLst>
  <p:sldSz cx="9906000" cy="6858000" type="A4"/>
  <p:notesSz cx="6732588" cy="9855200"/>
  <p:defaultTextStyle>
    <a:defPPr>
      <a:defRPr lang="en-US"/>
    </a:defPPr>
    <a:lvl1pPr algn="l" rtl="0" eaLnBrk="0" fontAlgn="base" hangingPunct="0">
      <a:spcBef>
        <a:spcPct val="0"/>
      </a:spcBef>
      <a:spcAft>
        <a:spcPct val="0"/>
      </a:spcAft>
      <a:defRPr b="1" kern="1200">
        <a:solidFill>
          <a:schemeClr val="tx1"/>
        </a:solidFill>
        <a:latin typeface="News Gothic MT" pitchFamily="34" charset="0"/>
        <a:ea typeface="+mn-ea"/>
        <a:cs typeface="+mn-cs"/>
      </a:defRPr>
    </a:lvl1pPr>
    <a:lvl2pPr marL="457200" algn="l" rtl="0" eaLnBrk="0" fontAlgn="base" hangingPunct="0">
      <a:spcBef>
        <a:spcPct val="0"/>
      </a:spcBef>
      <a:spcAft>
        <a:spcPct val="0"/>
      </a:spcAft>
      <a:defRPr b="1" kern="1200">
        <a:solidFill>
          <a:schemeClr val="tx1"/>
        </a:solidFill>
        <a:latin typeface="News Gothic MT" pitchFamily="34" charset="0"/>
        <a:ea typeface="+mn-ea"/>
        <a:cs typeface="+mn-cs"/>
      </a:defRPr>
    </a:lvl2pPr>
    <a:lvl3pPr marL="914400" algn="l" rtl="0" eaLnBrk="0" fontAlgn="base" hangingPunct="0">
      <a:spcBef>
        <a:spcPct val="0"/>
      </a:spcBef>
      <a:spcAft>
        <a:spcPct val="0"/>
      </a:spcAft>
      <a:defRPr b="1" kern="1200">
        <a:solidFill>
          <a:schemeClr val="tx1"/>
        </a:solidFill>
        <a:latin typeface="News Gothic MT" pitchFamily="34" charset="0"/>
        <a:ea typeface="+mn-ea"/>
        <a:cs typeface="+mn-cs"/>
      </a:defRPr>
    </a:lvl3pPr>
    <a:lvl4pPr marL="1371600" algn="l" rtl="0" eaLnBrk="0" fontAlgn="base" hangingPunct="0">
      <a:spcBef>
        <a:spcPct val="0"/>
      </a:spcBef>
      <a:spcAft>
        <a:spcPct val="0"/>
      </a:spcAft>
      <a:defRPr b="1" kern="1200">
        <a:solidFill>
          <a:schemeClr val="tx1"/>
        </a:solidFill>
        <a:latin typeface="News Gothic MT" pitchFamily="34" charset="0"/>
        <a:ea typeface="+mn-ea"/>
        <a:cs typeface="+mn-cs"/>
      </a:defRPr>
    </a:lvl4pPr>
    <a:lvl5pPr marL="1828800" algn="l" rtl="0" eaLnBrk="0" fontAlgn="base" hangingPunct="0">
      <a:spcBef>
        <a:spcPct val="0"/>
      </a:spcBef>
      <a:spcAft>
        <a:spcPct val="0"/>
      </a:spcAft>
      <a:defRPr b="1" kern="1200">
        <a:solidFill>
          <a:schemeClr val="tx1"/>
        </a:solidFill>
        <a:latin typeface="News Gothic MT" pitchFamily="34" charset="0"/>
        <a:ea typeface="+mn-ea"/>
        <a:cs typeface="+mn-cs"/>
      </a:defRPr>
    </a:lvl5pPr>
    <a:lvl6pPr marL="2286000" algn="l" defTabSz="914400" rtl="0" eaLnBrk="1" latinLnBrk="0" hangingPunct="1">
      <a:defRPr b="1" kern="1200">
        <a:solidFill>
          <a:schemeClr val="tx1"/>
        </a:solidFill>
        <a:latin typeface="News Gothic MT" pitchFamily="34" charset="0"/>
        <a:ea typeface="+mn-ea"/>
        <a:cs typeface="+mn-cs"/>
      </a:defRPr>
    </a:lvl6pPr>
    <a:lvl7pPr marL="2743200" algn="l" defTabSz="914400" rtl="0" eaLnBrk="1" latinLnBrk="0" hangingPunct="1">
      <a:defRPr b="1" kern="1200">
        <a:solidFill>
          <a:schemeClr val="tx1"/>
        </a:solidFill>
        <a:latin typeface="News Gothic MT" pitchFamily="34" charset="0"/>
        <a:ea typeface="+mn-ea"/>
        <a:cs typeface="+mn-cs"/>
      </a:defRPr>
    </a:lvl7pPr>
    <a:lvl8pPr marL="3200400" algn="l" defTabSz="914400" rtl="0" eaLnBrk="1" latinLnBrk="0" hangingPunct="1">
      <a:defRPr b="1" kern="1200">
        <a:solidFill>
          <a:schemeClr val="tx1"/>
        </a:solidFill>
        <a:latin typeface="News Gothic MT" pitchFamily="34" charset="0"/>
        <a:ea typeface="+mn-ea"/>
        <a:cs typeface="+mn-cs"/>
      </a:defRPr>
    </a:lvl8pPr>
    <a:lvl9pPr marL="3657600" algn="l" defTabSz="914400" rtl="0" eaLnBrk="1" latinLnBrk="0" hangingPunct="1">
      <a:defRPr b="1" kern="1200">
        <a:solidFill>
          <a:schemeClr val="tx1"/>
        </a:solidFill>
        <a:latin typeface="News Gothic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7C80"/>
    <a:srgbClr val="1C1C1C"/>
    <a:srgbClr val="111111"/>
    <a:srgbClr val="080808"/>
    <a:srgbClr val="333333"/>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86039" autoAdjust="0"/>
  </p:normalViewPr>
  <p:slideViewPr>
    <p:cSldViewPr>
      <p:cViewPr>
        <p:scale>
          <a:sx n="78" d="100"/>
          <a:sy n="78" d="100"/>
        </p:scale>
        <p:origin x="-792" y="-58"/>
      </p:cViewPr>
      <p:guideLst>
        <p:guide orient="horz" pos="1296"/>
        <p:guide orient="horz" pos="2160"/>
        <p:guide orient="horz" pos="3744"/>
        <p:guide pos="865"/>
        <p:guide pos="3120"/>
        <p:guide pos="499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102"/>
    </p:cViewPr>
  </p:sorterViewPr>
  <p:notesViewPr>
    <p:cSldViewPr>
      <p:cViewPr varScale="1">
        <p:scale>
          <a:sx n="32" d="100"/>
          <a:sy n="32" d="100"/>
        </p:scale>
        <p:origin x="-1638" y="-84"/>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36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Rot="1" noChangeAspect="1" noChangeArrowheads="1" noTextEdit="1"/>
          </p:cNvSpPr>
          <p:nvPr>
            <p:ph type="sldImg" idx="2"/>
          </p:nvPr>
        </p:nvSpPr>
        <p:spPr bwMode="auto">
          <a:xfrm>
            <a:off x="700088" y="741363"/>
            <a:ext cx="5330825" cy="3692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895350" y="4679950"/>
            <a:ext cx="4941888"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3" tIns="46261" rIns="92523" bIns="46261"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1" name="Rectangle 7"/>
          <p:cNvSpPr>
            <a:spLocks noGrp="1" noChangeArrowheads="1"/>
          </p:cNvSpPr>
          <p:nvPr>
            <p:ph type="sldNum" sz="quarter" idx="5"/>
          </p:nvPr>
        </p:nvSpPr>
        <p:spPr bwMode="auto">
          <a:xfrm>
            <a:off x="3814763" y="9363075"/>
            <a:ext cx="29178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3" tIns="46261" rIns="92523" bIns="46261" numCol="1" anchor="b" anchorCtr="0" compatLnSpc="1">
            <a:prstTxWarp prst="textNoShape">
              <a:avLst/>
            </a:prstTxWarp>
          </a:bodyPr>
          <a:lstStyle>
            <a:lvl1pPr algn="r" defTabSz="927100">
              <a:defRPr sz="1200" b="0"/>
            </a:lvl1pPr>
          </a:lstStyle>
          <a:p>
            <a:pPr>
              <a:defRPr/>
            </a:pPr>
            <a:fld id="{1A698CF7-F153-4F7A-8092-61C2F3CE42F7}" type="slidenum">
              <a:rPr lang="de-DE"/>
              <a:pPr>
                <a:defRPr/>
              </a:pPr>
              <a:t>‹#›</a:t>
            </a:fld>
            <a:endParaRPr lang="de-DE"/>
          </a:p>
        </p:txBody>
      </p:sp>
    </p:spTree>
    <p:extLst>
      <p:ext uri="{BB962C8B-B14F-4D97-AF65-F5344CB8AC3E}">
        <p14:creationId xmlns:p14="http://schemas.microsoft.com/office/powerpoint/2010/main" val="2643627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News Gothic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News Gothic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News Gothic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News Gothic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News Gothic MT"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Today I will</a:t>
            </a:r>
            <a:r>
              <a:rPr lang="en-GB" baseline="0" dirty="0" smtClean="0">
                <a:latin typeface="Arial" panose="020B0604020202020204" pitchFamily="34" charset="0"/>
                <a:cs typeface="Arial" panose="020B0604020202020204" pitchFamily="34" charset="0"/>
              </a:rPr>
              <a:t> first provide a brief overview of TBC and then zoom in to discuss key programs in TBC that have a major IM component and then discuss some of the challenges in IM along the Thailand-Myanmar border. Lastly I will discuss new IM initiatives on the horizon.</a:t>
            </a:r>
            <a:endParaRPr lang="th-TH"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to</a:t>
            </a:r>
            <a:r>
              <a:rPr lang="en-US" baseline="0" dirty="0" smtClean="0"/>
              <a:t> carry out these projects and research in SE Myanmar that I just discussed </a:t>
            </a:r>
            <a:r>
              <a:rPr lang="en-US" dirty="0" smtClean="0"/>
              <a:t>TBC</a:t>
            </a:r>
            <a:r>
              <a:rPr lang="en-US" baseline="0" dirty="0" smtClean="0"/>
              <a:t> works closely with a dozen community based ethnic organizations along the Thailand-Myanmar border. </a:t>
            </a:r>
          </a:p>
          <a:p>
            <a:endParaRPr lang="en-US" baseline="0" dirty="0" smtClean="0"/>
          </a:p>
          <a:p>
            <a:r>
              <a:rPr lang="en-US" baseline="0" dirty="0" smtClean="0"/>
              <a:t>As a part of our work with these civil society organizations, TBC aims to develop local capacities so that they carry out their own research and have their own GIS programs using the skills that we teach them.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10</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data flow diagram just shows</a:t>
            </a:r>
            <a:r>
              <a:rPr lang="en-GB" baseline="0" dirty="0" smtClean="0"/>
              <a:t> the process of how TBC works with partner agencies to document displacement and poverty in SE Myanmar. </a:t>
            </a:r>
          </a:p>
          <a:p>
            <a:r>
              <a:rPr lang="en-GB" baseline="0" dirty="0" smtClean="0"/>
              <a:t>The chart just shows data flow and does not show the process of consulting with partner and international agencies about the survey design. The consultation process is a separate process and obviously a very important part of our work. </a:t>
            </a:r>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11</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baseline="0" dirty="0" smtClean="0">
                <a:latin typeface="Lucida Console" pitchFamily="49" charset="0"/>
              </a:rPr>
              <a:t>Reluctance of individuals to share information impede information flows (but we also must recognize the legal and security constraints of information sharing whether real or perceived and a general lack of confidence about the peace process)</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dirty="0" smtClean="0">
              <a:latin typeface="Lucida Console"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News Gothic MT" pitchFamily="34" charset="0"/>
                <a:ea typeface="+mn-ea"/>
                <a:cs typeface="+mn-cs"/>
              </a:rPr>
              <a:t>Lack</a:t>
            </a:r>
            <a:r>
              <a:rPr lang="en-US" sz="1200" kern="1200" baseline="0" dirty="0" smtClean="0">
                <a:solidFill>
                  <a:schemeClr val="tx1"/>
                </a:solidFill>
                <a:effectLst/>
                <a:latin typeface="News Gothic MT" pitchFamily="34" charset="0"/>
                <a:ea typeface="+mn-ea"/>
                <a:cs typeface="+mn-cs"/>
              </a:rPr>
              <a:t> of verified village level data in SE Myanmar (</a:t>
            </a:r>
            <a:r>
              <a:rPr lang="en-US" sz="1200" kern="1200" dirty="0" err="1" smtClean="0">
                <a:solidFill>
                  <a:schemeClr val="tx1"/>
                </a:solidFill>
                <a:effectLst/>
                <a:latin typeface="News Gothic MT" pitchFamily="34" charset="0"/>
                <a:ea typeface="+mn-ea"/>
                <a:cs typeface="+mn-cs"/>
              </a:rPr>
              <a:t>Kayah</a:t>
            </a:r>
            <a:r>
              <a:rPr lang="en-US" sz="1200" kern="1200" dirty="0" smtClean="0">
                <a:solidFill>
                  <a:schemeClr val="tx1"/>
                </a:solidFill>
                <a:effectLst/>
                <a:latin typeface="News Gothic MT" pitchFamily="34" charset="0"/>
                <a:ea typeface="+mn-ea"/>
                <a:cs typeface="+mn-cs"/>
              </a:rPr>
              <a:t> 75%, Bago E 74%, Mon 66%, Kayin 63%, </a:t>
            </a:r>
            <a:r>
              <a:rPr lang="en-US" sz="1200" kern="1200" dirty="0" err="1" smtClean="0">
                <a:solidFill>
                  <a:schemeClr val="tx1"/>
                </a:solidFill>
                <a:effectLst/>
                <a:latin typeface="News Gothic MT" pitchFamily="34" charset="0"/>
                <a:ea typeface="+mn-ea"/>
                <a:cs typeface="+mn-cs"/>
              </a:rPr>
              <a:t>Tanin</a:t>
            </a:r>
            <a:r>
              <a:rPr lang="en-US" sz="1200" kern="1200" dirty="0" smtClean="0">
                <a:solidFill>
                  <a:schemeClr val="tx1"/>
                </a:solidFill>
                <a:effectLst/>
                <a:latin typeface="News Gothic MT" pitchFamily="34" charset="0"/>
                <a:ea typeface="+mn-ea"/>
                <a:cs typeface="+mn-cs"/>
              </a:rPr>
              <a:t>. 61%, Shan S 60%, Shan E 33%)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News Gothic MT" pitchFamily="34" charset="0"/>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latin typeface="Lucida Console" pitchFamily="49" charset="0"/>
              </a:rPr>
              <a:t>As opportunities to expand humanitarian access into conflict-affected areas increase, the challenge will be to ensure that international agencies build on the local capacities of community-managed approaches</a:t>
            </a:r>
            <a:r>
              <a:rPr lang="en-GB" dirty="0" smtClean="0"/>
              <a:t>.</a:t>
            </a: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latin typeface="Bookman Old Style" panose="02050604050505020204" pitchFamily="18" charset="0"/>
                <a:cs typeface="Times New Roman" pitchFamily="18" charset="0"/>
              </a:rPr>
              <a:t>Differing boundary demarcations used by </a:t>
            </a:r>
            <a:r>
              <a:rPr lang="en-GB" b="0" dirty="0" err="1" smtClean="0">
                <a:latin typeface="Bookman Old Style" panose="02050604050505020204" pitchFamily="18" charset="0"/>
                <a:cs typeface="Times New Roman" pitchFamily="18" charset="0"/>
              </a:rPr>
              <a:t>KNU</a:t>
            </a:r>
            <a:r>
              <a:rPr lang="en-GB" b="0" dirty="0" smtClean="0">
                <a:latin typeface="Bookman Old Style" panose="02050604050505020204" pitchFamily="18" charset="0"/>
                <a:cs typeface="Times New Roman" pitchFamily="18" charset="0"/>
              </a:rPr>
              <a:t> &amp; Myanmar government in Karen/Kayin areas . See</a:t>
            </a:r>
            <a:r>
              <a:rPr lang="en-GB" b="0" baseline="0" dirty="0" smtClean="0">
                <a:latin typeface="Bookman Old Style" panose="02050604050505020204" pitchFamily="18" charset="0"/>
                <a:cs typeface="Times New Roman" pitchFamily="18" charset="0"/>
              </a:rPr>
              <a:t> next slide for map.</a:t>
            </a:r>
            <a:endParaRPr lang="en-US"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latin typeface="Lucida Console" pitchFamily="49" charset="0"/>
              </a:rPr>
              <a:t>Other challenges not highlighted: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latin typeface="Lucida Console" pitchFamily="49" charset="0"/>
              </a:rPr>
              <a:t>1. Lack of organizational understanding about the need to integrate sufficient planning into the development of GIS, resulting in a system that doesn’t meet expectations.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aseline="0" dirty="0" smtClean="0">
                <a:latin typeface="Lucida Console" pitchFamily="49" charset="0"/>
              </a:rPr>
              <a:t>2. Maintaining software and hardware in 6 office to support GIS technology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aseline="0" dirty="0" smtClean="0">
                <a:latin typeface="Lucida Console" pitchFamily="49" charset="0"/>
              </a:rPr>
              <a:t>3. Human and data resources within organizations are weak</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4. Frequent change of partner staff due to resettlement and low pay impedes long term capacity building</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dirty="0" smtClean="0">
              <a:latin typeface="Lucida Console"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latin typeface="Lucida Console"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12</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KNU</a:t>
            </a:r>
            <a:r>
              <a:rPr lang="en-US" dirty="0" smtClean="0"/>
              <a:t> and Myanmar</a:t>
            </a:r>
            <a:r>
              <a:rPr lang="en-US" baseline="0" dirty="0" smtClean="0"/>
              <a:t> boundaries. Let’s focus on </a:t>
            </a:r>
            <a:r>
              <a:rPr lang="en-US" baseline="0" dirty="0" err="1" smtClean="0"/>
              <a:t>Hlaingbwe</a:t>
            </a:r>
            <a:r>
              <a:rPr lang="en-US" baseline="0" dirty="0" smtClean="0"/>
              <a:t> township. You can see if we zoom in here a bit, that the area called </a:t>
            </a:r>
            <a:r>
              <a:rPr lang="en-US" baseline="0" dirty="0" err="1" smtClean="0"/>
              <a:t>Hlaingbwe</a:t>
            </a:r>
            <a:r>
              <a:rPr lang="en-US" baseline="0" dirty="0" smtClean="0"/>
              <a:t> by the Myanmar government, is referred to by the Karen as four three different townships, including </a:t>
            </a:r>
            <a:r>
              <a:rPr lang="en-US" baseline="0" dirty="0" err="1" smtClean="0"/>
              <a:t>Lupler</a:t>
            </a:r>
            <a:r>
              <a:rPr lang="en-US" baseline="0" dirty="0" smtClean="0"/>
              <a:t>, </a:t>
            </a:r>
            <a:r>
              <a:rPr lang="en-US" baseline="0" dirty="0" err="1" smtClean="0"/>
              <a:t>Takren</a:t>
            </a:r>
            <a:r>
              <a:rPr lang="en-US" baseline="0" dirty="0" smtClean="0"/>
              <a:t>, and </a:t>
            </a:r>
            <a:r>
              <a:rPr lang="en-US" baseline="0" dirty="0" err="1" smtClean="0"/>
              <a:t>Htee</a:t>
            </a:r>
            <a:r>
              <a:rPr lang="en-US" baseline="0" dirty="0" smtClean="0"/>
              <a:t> Lo. Even among the Karen the spellings of Karen townships differ.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an effort to harmonize the transliteration of Karen place names among border </a:t>
            </a:r>
            <a:r>
              <a:rPr lang="en-US" baseline="0" dirty="0" err="1" smtClean="0"/>
              <a:t>CBOs</a:t>
            </a:r>
            <a:r>
              <a:rPr lang="en-US" baseline="0" dirty="0" smtClean="0"/>
              <a:t> but it doesn’t seem to be recognized widely by all groups.</a:t>
            </a:r>
          </a:p>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13</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New Web</a:t>
            </a:r>
            <a:r>
              <a:rPr lang="en-GB" baseline="0" dirty="0" smtClean="0"/>
              <a:t> site using interactive mapping through </a:t>
            </a:r>
            <a:r>
              <a:rPr lang="en-GB" baseline="0" dirty="0" err="1" smtClean="0"/>
              <a:t>arcgis</a:t>
            </a:r>
            <a:r>
              <a:rPr lang="en-GB" baseline="0" dirty="0" smtClean="0"/>
              <a:t> online-will allow us to embed thematic and reference maps into our web site. Publish 2013 survey data on the web to give web users a cool and engaging experience-allow users to compare thematic data through various story telling widgets. Help with cross-organizational collaboration. Give access to mapping tools to non-</a:t>
            </a:r>
            <a:r>
              <a:rPr lang="en-GB" baseline="0" dirty="0" err="1" smtClean="0"/>
              <a:t>Gis</a:t>
            </a:r>
            <a:r>
              <a:rPr lang="en-GB" baseline="0" dirty="0" smtClean="0"/>
              <a:t> users. Online mapping is fast becoming the de-facto format for sharing geospatial information</a:t>
            </a:r>
            <a:endParaRPr lang="th-TH"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r>
              <a:rPr lang="en-GB" sz="1200" b="0" i="0" u="none" strike="noStrike" kern="1200" dirty="0" smtClean="0">
                <a:solidFill>
                  <a:schemeClr val="tx1"/>
                </a:solidFill>
                <a:effectLst/>
                <a:latin typeface="News Gothic MT" pitchFamily="34" charset="0"/>
                <a:ea typeface="+mn-ea"/>
                <a:cs typeface="+mn-cs"/>
              </a:rPr>
              <a:t>Develop 22 base maps at the township level, by referencing </a:t>
            </a:r>
            <a:r>
              <a:rPr lang="en-GB" sz="1200" b="0" i="0" u="none" strike="noStrike" kern="1200" dirty="0" err="1" smtClean="0">
                <a:solidFill>
                  <a:schemeClr val="tx1"/>
                </a:solidFill>
                <a:effectLst/>
                <a:latin typeface="News Gothic MT" pitchFamily="34" charset="0"/>
                <a:ea typeface="+mn-ea"/>
                <a:cs typeface="+mn-cs"/>
              </a:rPr>
              <a:t>MIMU</a:t>
            </a:r>
            <a:r>
              <a:rPr lang="en-GB" sz="1200" b="0" i="0" u="none" strike="noStrike" kern="1200" dirty="0" smtClean="0">
                <a:solidFill>
                  <a:schemeClr val="tx1"/>
                </a:solidFill>
                <a:effectLst/>
                <a:latin typeface="News Gothic MT" pitchFamily="34" charset="0"/>
                <a:ea typeface="+mn-ea"/>
                <a:cs typeface="+mn-cs"/>
              </a:rPr>
              <a:t> and </a:t>
            </a:r>
            <a:r>
              <a:rPr lang="en-GB" sz="1200" b="0" i="0" u="none" strike="noStrike" kern="1200" dirty="0" err="1" smtClean="0">
                <a:solidFill>
                  <a:schemeClr val="tx1"/>
                </a:solidFill>
                <a:effectLst/>
                <a:latin typeface="News Gothic MT" pitchFamily="34" charset="0"/>
                <a:ea typeface="+mn-ea"/>
                <a:cs typeface="+mn-cs"/>
              </a:rPr>
              <a:t>UNHCR</a:t>
            </a:r>
            <a:r>
              <a:rPr lang="en-GB" sz="1200" b="0" i="0" u="none" strike="noStrike" kern="1200" dirty="0" smtClean="0">
                <a:solidFill>
                  <a:schemeClr val="tx1"/>
                </a:solidFill>
                <a:effectLst/>
                <a:latin typeface="News Gothic MT" pitchFamily="34" charset="0"/>
                <a:ea typeface="+mn-ea"/>
                <a:cs typeface="+mn-cs"/>
              </a:rPr>
              <a:t> for roads, rivers, topography, towns and key villages and adding villages from TBC's 2013 survey.</a:t>
            </a:r>
            <a:r>
              <a:rPr lang="en-GB" b="0" dirty="0" smtClean="0"/>
              <a:t> </a:t>
            </a:r>
            <a:endParaRPr lang="en-GB" b="0"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14</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15</a:t>
            </a:fld>
            <a:endParaRPr lang="de-DE"/>
          </a:p>
        </p:txBody>
      </p:sp>
    </p:spTree>
    <p:extLst>
      <p:ext uri="{BB962C8B-B14F-4D97-AF65-F5344CB8AC3E}">
        <p14:creationId xmlns:p14="http://schemas.microsoft.com/office/powerpoint/2010/main" val="1369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The Border Consortium</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b="0" kern="1200" dirty="0" smtClean="0">
                <a:solidFill>
                  <a:schemeClr val="tx1"/>
                </a:solidFill>
                <a:effectLst/>
                <a:latin typeface="Arial" panose="020B0604020202020204" pitchFamily="34" charset="0"/>
                <a:ea typeface="+mn-ea"/>
                <a:cs typeface="Arial" panose="020B0604020202020204" pitchFamily="34" charset="0"/>
              </a:rPr>
              <a:t>is a non-profit, non-governmental organisation, working together with displaced and conflict-affected people of Myanmar to address humanitarian needs and to support community driven solutions to peace and development.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b="0" dirty="0" smtClean="0">
                <a:latin typeface="Bookman Old Style" panose="02050604050505020204" pitchFamily="18" charset="0"/>
              </a:rPr>
              <a:t>TBC provided food, shelter and capacity building support to 120,000 refugees in Thailand and 95,000 internally displaced persons and others affected by conflict in rural areas of Southeast</a:t>
            </a:r>
            <a:r>
              <a:rPr lang="en-GB" b="0" baseline="0" dirty="0" smtClean="0">
                <a:latin typeface="Bookman Old Style" panose="02050604050505020204" pitchFamily="18" charset="0"/>
              </a:rPr>
              <a:t> </a:t>
            </a:r>
            <a:r>
              <a:rPr lang="en-GB" b="0" dirty="0" smtClean="0">
                <a:latin typeface="Bookman Old Style" panose="02050604050505020204" pitchFamily="18" charset="0"/>
              </a:rPr>
              <a:t>Myanmar in 2013.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TBC</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has been working in Thailand for the past 30 years and we opened an office in Yangon last year due to the </a:t>
            </a:r>
            <a:r>
              <a:rPr lang="en-US" sz="1200" kern="1200" dirty="0" smtClean="0">
                <a:solidFill>
                  <a:schemeClr val="tx1"/>
                </a:solidFill>
                <a:effectLst/>
                <a:latin typeface="News Gothic MT" pitchFamily="34" charset="0"/>
                <a:ea typeface="+mn-ea"/>
                <a:cs typeface="+mn-cs"/>
              </a:rPr>
              <a:t>changing political and humanitarian context.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kern="1200" baseline="0" dirty="0" smtClean="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2</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News Gothic MT" pitchFamily="34" charset="0"/>
                <a:ea typeface="+mn-ea"/>
                <a:cs typeface="+mn-cs"/>
              </a:rPr>
              <a:t>TBC has 3 Main IM initiatives</a:t>
            </a:r>
            <a:r>
              <a:rPr lang="en-GB" sz="1200" kern="1200" baseline="0" dirty="0" smtClean="0">
                <a:solidFill>
                  <a:schemeClr val="tx1"/>
                </a:solidFill>
                <a:effectLst/>
                <a:latin typeface="News Gothic MT" pitchFamily="34" charset="0"/>
                <a:ea typeface="+mn-ea"/>
                <a:cs typeface="+mn-cs"/>
              </a:rPr>
              <a:t> or projects that result in information products that inform decision making within the organization, improve operational efficiency by targeting aid to the most vulnerable populations, and help us understand and communicate a story on the ground.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News Gothic MT" pitchFamily="34" charset="0"/>
                <a:ea typeface="+mn-ea"/>
                <a:cs typeface="+mn-cs"/>
              </a:rPr>
              <a:t>I will first define each initiative and then delve into a discussion of each initiative separately to provide more details on what the data tells 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News Gothic MT" pitchFamily="34" charset="0"/>
                <a:ea typeface="+mn-ea"/>
                <a:cs typeface="+mn-cs"/>
              </a:rPr>
              <a:t>1. TBC has developed its own online population database to</a:t>
            </a:r>
            <a:r>
              <a:rPr lang="en-GB" sz="1200" kern="1200" baseline="0" dirty="0" smtClean="0">
                <a:solidFill>
                  <a:schemeClr val="tx1"/>
                </a:solidFill>
                <a:effectLst/>
                <a:latin typeface="News Gothic MT" pitchFamily="34" charset="0"/>
                <a:ea typeface="+mn-ea"/>
                <a:cs typeface="+mn-cs"/>
              </a:rPr>
              <a:t> determine </a:t>
            </a:r>
            <a:r>
              <a:rPr lang="en-GB" sz="1200" kern="1200" dirty="0" smtClean="0">
                <a:solidFill>
                  <a:schemeClr val="tx1"/>
                </a:solidFill>
                <a:effectLst/>
                <a:latin typeface="News Gothic MT" pitchFamily="34" charset="0"/>
                <a:ea typeface="+mn-ea"/>
                <a:cs typeface="+mn-cs"/>
              </a:rPr>
              <a:t>ration needs in the refugee camps in Thailand. This includes all registered refugees checked against </a:t>
            </a:r>
            <a:r>
              <a:rPr lang="en-GB" sz="1200" kern="1200" dirty="0" err="1" smtClean="0">
                <a:solidFill>
                  <a:schemeClr val="tx1"/>
                </a:solidFill>
                <a:effectLst/>
                <a:latin typeface="News Gothic MT" pitchFamily="34" charset="0"/>
                <a:ea typeface="+mn-ea"/>
                <a:cs typeface="+mn-cs"/>
              </a:rPr>
              <a:t>UNHCR’s</a:t>
            </a:r>
            <a:r>
              <a:rPr lang="en-GB" sz="1200" kern="1200" dirty="0" smtClean="0">
                <a:solidFill>
                  <a:schemeClr val="tx1"/>
                </a:solidFill>
                <a:effectLst/>
                <a:latin typeface="News Gothic MT" pitchFamily="34" charset="0"/>
                <a:ea typeface="+mn-ea"/>
                <a:cs typeface="+mn-cs"/>
              </a:rPr>
              <a:t> data base and new records created by TBC for all unregistered people including photographs. These records are updated on a monthly basis for births, deaths, departures for resettlement, for new arrivals and other transfers/movements.</a:t>
            </a:r>
            <a:endParaRPr lang="en-US"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News Gothic MT" pitchFamily="34" charset="0"/>
                <a:ea typeface="+mn-ea"/>
                <a:cs typeface="+mn-cs"/>
              </a:rPr>
              <a:t>2. Monitoring data from </a:t>
            </a:r>
            <a:r>
              <a:rPr lang="en-US" sz="1200" kern="1200" dirty="0" err="1" smtClean="0">
                <a:solidFill>
                  <a:schemeClr val="tx1"/>
                </a:solidFill>
                <a:effectLst/>
                <a:latin typeface="News Gothic MT" pitchFamily="34" charset="0"/>
                <a:ea typeface="+mn-ea"/>
                <a:cs typeface="+mn-cs"/>
              </a:rPr>
              <a:t>TBC’s</a:t>
            </a:r>
            <a:r>
              <a:rPr lang="en-US" sz="1200" kern="1200" dirty="0" smtClean="0">
                <a:solidFill>
                  <a:schemeClr val="tx1"/>
                </a:solidFill>
                <a:effectLst/>
                <a:latin typeface="News Gothic MT" pitchFamily="34" charset="0"/>
                <a:ea typeface="+mn-ea"/>
                <a:cs typeface="+mn-cs"/>
              </a:rPr>
              <a:t> relief</a:t>
            </a:r>
            <a:r>
              <a:rPr lang="en-US" sz="1200" kern="1200" baseline="0" dirty="0" smtClean="0">
                <a:solidFill>
                  <a:schemeClr val="tx1"/>
                </a:solidFill>
                <a:effectLst/>
                <a:latin typeface="News Gothic MT" pitchFamily="34" charset="0"/>
                <a:ea typeface="+mn-ea"/>
                <a:cs typeface="+mn-cs"/>
              </a:rPr>
              <a:t> and rehabilitation </a:t>
            </a:r>
            <a:r>
              <a:rPr lang="en-US" sz="1200" kern="1200" baseline="0" dirty="0" err="1" smtClean="0">
                <a:solidFill>
                  <a:schemeClr val="tx1"/>
                </a:solidFill>
                <a:effectLst/>
                <a:latin typeface="News Gothic MT" pitchFamily="34" charset="0"/>
                <a:ea typeface="+mn-ea"/>
                <a:cs typeface="+mn-cs"/>
              </a:rPr>
              <a:t>programmes</a:t>
            </a:r>
            <a:r>
              <a:rPr lang="en-US" sz="1200" kern="1200" dirty="0" smtClean="0">
                <a:solidFill>
                  <a:schemeClr val="tx1"/>
                </a:solidFill>
                <a:effectLst/>
                <a:latin typeface="News Gothic MT" pitchFamily="34" charset="0"/>
                <a:ea typeface="+mn-ea"/>
                <a:cs typeface="+mn-cs"/>
              </a:rPr>
              <a:t> in Southeast Myanmar are compiled into spatial and non-spatial relational databases. These</a:t>
            </a:r>
            <a:r>
              <a:rPr lang="en-US" sz="1200" kern="1200" baseline="0" dirty="0" smtClean="0">
                <a:solidFill>
                  <a:schemeClr val="tx1"/>
                </a:solidFill>
                <a:effectLst/>
                <a:latin typeface="News Gothic MT" pitchFamily="34" charset="0"/>
                <a:ea typeface="+mn-ea"/>
                <a:cs typeface="+mn-cs"/>
              </a:rPr>
              <a:t> data are a</a:t>
            </a:r>
            <a:r>
              <a:rPr lang="en-US" sz="1200" kern="1200" dirty="0" smtClean="0">
                <a:solidFill>
                  <a:schemeClr val="tx1"/>
                </a:solidFill>
                <a:effectLst/>
                <a:latin typeface="News Gothic MT" pitchFamily="34" charset="0"/>
                <a:ea typeface="+mn-ea"/>
                <a:cs typeface="+mn-cs"/>
              </a:rPr>
              <a:t>nalyzed</a:t>
            </a:r>
            <a:r>
              <a:rPr lang="en-US" sz="1200" kern="1200" baseline="0" dirty="0" smtClean="0">
                <a:solidFill>
                  <a:schemeClr val="tx1"/>
                </a:solidFill>
                <a:effectLst/>
                <a:latin typeface="News Gothic MT" pitchFamily="34" charset="0"/>
                <a:ea typeface="+mn-ea"/>
                <a:cs typeface="+mn-cs"/>
              </a:rPr>
              <a:t> </a:t>
            </a:r>
            <a:r>
              <a:rPr lang="en-US" sz="1200" kern="1200" dirty="0" smtClean="0">
                <a:solidFill>
                  <a:schemeClr val="tx1"/>
                </a:solidFill>
                <a:effectLst/>
                <a:latin typeface="News Gothic MT" pitchFamily="34" charset="0"/>
                <a:ea typeface="+mn-ea"/>
                <a:cs typeface="+mn-cs"/>
              </a:rPr>
              <a:t>and visualized</a:t>
            </a:r>
            <a:r>
              <a:rPr lang="en-US" sz="1200" kern="1200" baseline="0" dirty="0" smtClean="0">
                <a:solidFill>
                  <a:schemeClr val="tx1"/>
                </a:solidFill>
                <a:effectLst/>
                <a:latin typeface="News Gothic MT" pitchFamily="34" charset="0"/>
                <a:ea typeface="+mn-ea"/>
                <a:cs typeface="+mn-cs"/>
              </a:rPr>
              <a:t> through </a:t>
            </a:r>
            <a:r>
              <a:rPr lang="en-US" sz="1200" kern="1200" dirty="0" smtClean="0">
                <a:solidFill>
                  <a:schemeClr val="tx1"/>
                </a:solidFill>
                <a:effectLst/>
                <a:latin typeface="News Gothic MT" pitchFamily="34" charset="0"/>
                <a:ea typeface="+mn-ea"/>
                <a:cs typeface="+mn-cs"/>
              </a:rPr>
              <a:t>maps and charts in annual programme reports for donors. This remains sensitive as </a:t>
            </a:r>
            <a:r>
              <a:rPr lang="en-US" sz="1200" kern="1200" dirty="0" err="1" smtClean="0">
                <a:solidFill>
                  <a:schemeClr val="tx1"/>
                </a:solidFill>
                <a:effectLst/>
                <a:latin typeface="News Gothic MT" pitchFamily="34" charset="0"/>
                <a:ea typeface="+mn-ea"/>
                <a:cs typeface="+mn-cs"/>
              </a:rPr>
              <a:t>TBC</a:t>
            </a:r>
            <a:r>
              <a:rPr lang="en-US" sz="1200" kern="1200" dirty="0" smtClean="0">
                <a:solidFill>
                  <a:schemeClr val="tx1"/>
                </a:solidFill>
                <a:effectLst/>
                <a:latin typeface="News Gothic MT" pitchFamily="34" charset="0"/>
                <a:ea typeface="+mn-ea"/>
                <a:cs typeface="+mn-cs"/>
              </a:rPr>
              <a:t> works through community-based partners and does not have permission from </a:t>
            </a:r>
            <a:r>
              <a:rPr lang="en-US" sz="1200" kern="1200" dirty="0" err="1" smtClean="0">
                <a:solidFill>
                  <a:schemeClr val="tx1"/>
                </a:solidFill>
                <a:effectLst/>
                <a:latin typeface="News Gothic MT" pitchFamily="34" charset="0"/>
                <a:ea typeface="+mn-ea"/>
                <a:cs typeface="+mn-cs"/>
              </a:rPr>
              <a:t>Naypidaw</a:t>
            </a:r>
            <a:r>
              <a:rPr lang="en-US" sz="1200" kern="1200" dirty="0" smtClean="0">
                <a:solidFill>
                  <a:schemeClr val="tx1"/>
                </a:solidFill>
                <a:effectLst/>
                <a:latin typeface="News Gothic MT" pitchFamily="34" charset="0"/>
                <a:ea typeface="+mn-ea"/>
                <a:cs typeface="+mn-cs"/>
              </a:rPr>
              <a:t> to access conflict-affected areas. But</a:t>
            </a:r>
            <a:r>
              <a:rPr lang="en-US" sz="1200" kern="1200" baseline="0" dirty="0" smtClean="0">
                <a:solidFill>
                  <a:schemeClr val="tx1"/>
                </a:solidFill>
                <a:effectLst/>
                <a:latin typeface="News Gothic MT" pitchFamily="34" charset="0"/>
                <a:ea typeface="+mn-ea"/>
                <a:cs typeface="+mn-cs"/>
              </a:rPr>
              <a:t> we </a:t>
            </a:r>
            <a:r>
              <a:rPr lang="en-US" sz="1200" kern="1200" dirty="0" smtClean="0">
                <a:solidFill>
                  <a:schemeClr val="tx1"/>
                </a:solidFill>
                <a:effectLst/>
                <a:latin typeface="News Gothic MT" pitchFamily="34" charset="0"/>
                <a:ea typeface="+mn-ea"/>
                <a:cs typeface="+mn-cs"/>
              </a:rPr>
              <a:t>are increasingly </a:t>
            </a:r>
            <a:r>
              <a:rPr lang="en-US" sz="1200" kern="1200" baseline="0" dirty="0" smtClean="0">
                <a:solidFill>
                  <a:schemeClr val="tx1"/>
                </a:solidFill>
                <a:effectLst/>
                <a:latin typeface="News Gothic MT" pitchFamily="34" charset="0"/>
                <a:ea typeface="+mn-ea"/>
                <a:cs typeface="+mn-cs"/>
              </a:rPr>
              <a:t>sharing information with </a:t>
            </a:r>
            <a:r>
              <a:rPr lang="en-US" sz="1200" kern="1200" dirty="0" err="1" smtClean="0">
                <a:solidFill>
                  <a:schemeClr val="tx1"/>
                </a:solidFill>
                <a:effectLst/>
                <a:latin typeface="News Gothic MT" pitchFamily="34" charset="0"/>
                <a:ea typeface="+mn-ea"/>
                <a:cs typeface="+mn-cs"/>
              </a:rPr>
              <a:t>MIMU</a:t>
            </a:r>
            <a:r>
              <a:rPr lang="en-US" sz="1200" kern="1200" baseline="0" dirty="0" smtClean="0">
                <a:solidFill>
                  <a:schemeClr val="tx1"/>
                </a:solidFill>
                <a:effectLst/>
                <a:latin typeface="News Gothic MT" pitchFamily="34" charset="0"/>
                <a:ea typeface="+mn-ea"/>
                <a:cs typeface="+mn-cs"/>
              </a:rPr>
              <a:t> </a:t>
            </a:r>
            <a:r>
              <a:rPr lang="en-US" sz="1200" kern="1200" dirty="0" smtClean="0">
                <a:solidFill>
                  <a:schemeClr val="tx1"/>
                </a:solidFill>
                <a:effectLst/>
                <a:latin typeface="News Gothic MT" pitchFamily="34" charset="0"/>
                <a:ea typeface="+mn-ea"/>
                <a:cs typeface="+mn-cs"/>
              </a:rPr>
              <a:t>for integration with the Who/What/Where maps an</a:t>
            </a:r>
            <a:r>
              <a:rPr lang="en-US" sz="1200" kern="1200" baseline="0" dirty="0" smtClean="0">
                <a:solidFill>
                  <a:schemeClr val="tx1"/>
                </a:solidFill>
                <a:effectLst/>
                <a:latin typeface="News Gothic MT" pitchFamily="34" charset="0"/>
                <a:ea typeface="+mn-ea"/>
                <a:cs typeface="+mn-cs"/>
              </a:rPr>
              <a:t> effort to</a:t>
            </a:r>
            <a:r>
              <a:rPr lang="en-US" sz="1200" kern="1200" dirty="0" smtClean="0">
                <a:solidFill>
                  <a:schemeClr val="tx1"/>
                </a:solidFill>
                <a:effectLst/>
                <a:latin typeface="News Gothic MT" pitchFamily="34" charset="0"/>
                <a:ea typeface="+mn-ea"/>
                <a:cs typeface="+mn-cs"/>
              </a:rPr>
              <a:t> promote inter-agency collaboration.</a:t>
            </a:r>
          </a:p>
          <a:p>
            <a:endParaRPr lang="en-GB" dirty="0" smtClean="0"/>
          </a:p>
          <a:p>
            <a:r>
              <a:rPr lang="en-GB" sz="1200" kern="1200" dirty="0" smtClean="0">
                <a:solidFill>
                  <a:schemeClr val="tx1"/>
                </a:solidFill>
                <a:effectLst/>
                <a:latin typeface="News Gothic MT" pitchFamily="34" charset="0"/>
                <a:ea typeface="+mn-ea"/>
                <a:cs typeface="+mn-cs"/>
              </a:rPr>
              <a:t>3. TBC has been collaborating with ethnic community-based organisations (</a:t>
            </a:r>
            <a:r>
              <a:rPr lang="en-GB" sz="1200" kern="1200" dirty="0" err="1" smtClean="0">
                <a:solidFill>
                  <a:schemeClr val="tx1"/>
                </a:solidFill>
                <a:effectLst/>
                <a:latin typeface="News Gothic MT" pitchFamily="34" charset="0"/>
                <a:ea typeface="+mn-ea"/>
                <a:cs typeface="+mn-cs"/>
              </a:rPr>
              <a:t>CBOs</a:t>
            </a:r>
            <a:r>
              <a:rPr lang="en-GB" sz="1200" kern="1200" dirty="0" smtClean="0">
                <a:solidFill>
                  <a:schemeClr val="tx1"/>
                </a:solidFill>
                <a:effectLst/>
                <a:latin typeface="News Gothic MT" pitchFamily="34" charset="0"/>
                <a:ea typeface="+mn-ea"/>
                <a:cs typeface="+mn-cs"/>
              </a:rPr>
              <a:t>) to document the conditions in Southeast Myanmar</a:t>
            </a:r>
            <a:r>
              <a:rPr lang="en-GB" sz="1200" kern="1200" baseline="0" dirty="0" smtClean="0">
                <a:solidFill>
                  <a:schemeClr val="tx1"/>
                </a:solidFill>
                <a:effectLst/>
                <a:latin typeface="News Gothic MT" pitchFamily="34" charset="0"/>
                <a:ea typeface="+mn-ea"/>
                <a:cs typeface="+mn-cs"/>
              </a:rPr>
              <a:t> </a:t>
            </a:r>
            <a:r>
              <a:rPr lang="en-GB" sz="1200" kern="1200" dirty="0" smtClean="0">
                <a:solidFill>
                  <a:schemeClr val="tx1"/>
                </a:solidFill>
                <a:effectLst/>
                <a:latin typeface="News Gothic MT" pitchFamily="34" charset="0"/>
                <a:ea typeface="+mn-ea"/>
                <a:cs typeface="+mn-cs"/>
              </a:rPr>
              <a:t>on an annual</a:t>
            </a:r>
            <a:r>
              <a:rPr lang="en-GB" sz="1200" kern="1200" baseline="0" dirty="0" smtClean="0">
                <a:solidFill>
                  <a:schemeClr val="tx1"/>
                </a:solidFill>
                <a:effectLst/>
                <a:latin typeface="News Gothic MT" pitchFamily="34" charset="0"/>
                <a:ea typeface="+mn-ea"/>
                <a:cs typeface="+mn-cs"/>
              </a:rPr>
              <a:t> basis </a:t>
            </a:r>
            <a:r>
              <a:rPr lang="en-GB" sz="1200" kern="1200" dirty="0" smtClean="0">
                <a:solidFill>
                  <a:schemeClr val="tx1"/>
                </a:solidFill>
                <a:effectLst/>
                <a:latin typeface="News Gothic MT" pitchFamily="34" charset="0"/>
                <a:ea typeface="+mn-ea"/>
                <a:cs typeface="+mn-cs"/>
              </a:rPr>
              <a:t>since 2002.  </a:t>
            </a:r>
            <a:r>
              <a:rPr lang="en-GB" sz="1200" kern="1200" baseline="0" dirty="0" smtClean="0">
                <a:solidFill>
                  <a:schemeClr val="tx1"/>
                </a:solidFill>
                <a:effectLst/>
                <a:latin typeface="News Gothic MT" pitchFamily="34" charset="0"/>
                <a:ea typeface="+mn-ea"/>
                <a:cs typeface="+mn-cs"/>
              </a:rPr>
              <a:t>Our </a:t>
            </a:r>
            <a:r>
              <a:rPr lang="en-GB" sz="1200" kern="1200" dirty="0" smtClean="0">
                <a:solidFill>
                  <a:schemeClr val="tx1"/>
                </a:solidFill>
                <a:effectLst/>
                <a:latin typeface="News Gothic MT" pitchFamily="34" charset="0"/>
                <a:ea typeface="+mn-ea"/>
                <a:cs typeface="+mn-cs"/>
              </a:rPr>
              <a:t>poverty assessments</a:t>
            </a:r>
            <a:r>
              <a:rPr lang="en-GB" sz="1200" kern="1200" baseline="0" dirty="0" smtClean="0">
                <a:solidFill>
                  <a:schemeClr val="tx1"/>
                </a:solidFill>
                <a:effectLst/>
                <a:latin typeface="News Gothic MT" pitchFamily="34" charset="0"/>
                <a:ea typeface="+mn-ea"/>
                <a:cs typeface="+mn-cs"/>
              </a:rPr>
              <a:t> from 2010-2012, which surveyed over 4,000 household representing 24,000 people, were </a:t>
            </a:r>
            <a:r>
              <a:rPr lang="en-GB" sz="1200" kern="1200" dirty="0" smtClean="0">
                <a:solidFill>
                  <a:schemeClr val="tx1"/>
                </a:solidFill>
                <a:effectLst/>
                <a:latin typeface="News Gothic MT" pitchFamily="34" charset="0"/>
                <a:ea typeface="+mn-ea"/>
                <a:cs typeface="+mn-cs"/>
              </a:rPr>
              <a:t>developed in consultation with humanitarian agencies based in Yangon to ensure that vulnerability indicators are standardized.</a:t>
            </a:r>
            <a:r>
              <a:rPr lang="en-GB" sz="1200" kern="1200" baseline="0" dirty="0" smtClean="0">
                <a:solidFill>
                  <a:schemeClr val="tx1"/>
                </a:solidFill>
                <a:effectLst/>
                <a:latin typeface="News Gothic MT" pitchFamily="34" charset="0"/>
                <a:ea typeface="+mn-ea"/>
                <a:cs typeface="+mn-cs"/>
              </a:rPr>
              <a:t> Last year we conducted a village level assessment of 209 villages in SE Myanmar to assess poverty, displacement and local governance indicators.</a:t>
            </a:r>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3</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Let’s start with refugee population data.</a:t>
            </a:r>
            <a:r>
              <a:rPr lang="en-GB" baseline="0" dirty="0" smtClean="0"/>
              <a:t> TBC publishes this map on a monthly basis to summarise different figures from data sources.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“verified caseload” data includes all persons who are confirmed by </a:t>
            </a:r>
            <a:r>
              <a:rPr lang="en-GB" baseline="0" dirty="0" err="1" smtClean="0"/>
              <a:t>TBC</a:t>
            </a:r>
            <a:r>
              <a:rPr lang="en-GB" baseline="0" dirty="0" smtClean="0"/>
              <a:t> and camp committees as living in the camps and eligible for rations.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“feeding figure” includes all people who collected food assistance rations during the previous month. As rations are only provided to those who are physically present, the “feeding figure” is generally slightly less than the verified caseload.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a:t>
            </a:r>
            <a:r>
              <a:rPr lang="en-GB" baseline="0" dirty="0" err="1" smtClean="0"/>
              <a:t>MOI</a:t>
            </a:r>
            <a:r>
              <a:rPr lang="en-GB" baseline="0" dirty="0" smtClean="0"/>
              <a:t>/</a:t>
            </a:r>
            <a:r>
              <a:rPr lang="en-GB" baseline="0" dirty="0" err="1" smtClean="0"/>
              <a:t>UNHCR</a:t>
            </a:r>
            <a:r>
              <a:rPr lang="en-GB" baseline="0" dirty="0" smtClean="0"/>
              <a:t> population column are registered refugees who have passed screening procedures conducted by </a:t>
            </a:r>
            <a:r>
              <a:rPr lang="en-GB" baseline="0" dirty="0" err="1" smtClean="0"/>
              <a:t>UNHCR</a:t>
            </a:r>
            <a:r>
              <a:rPr lang="en-GB" baseline="0" dirty="0" smtClean="0"/>
              <a:t> and the relevant Thai government agency. However there has not been an effective screening process since 2005, so most new arrivals since then have not been registered. Almost half of the refugees in camps are now unregistered, which does not affect access to assistance but does limit access to protection.</a:t>
            </a:r>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4</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Now let’s take a look at border wide camp population trends that we’re also getting from our refugee population database.  </a:t>
            </a:r>
          </a:p>
          <a:p>
            <a:endParaRPr lang="en-GB" dirty="0" smtClean="0"/>
          </a:p>
          <a:p>
            <a:r>
              <a:rPr lang="en-GB" dirty="0" smtClean="0"/>
              <a:t>So,</a:t>
            </a:r>
            <a:r>
              <a:rPr lang="en-GB" baseline="0" dirty="0" smtClean="0"/>
              <a:t> o</a:t>
            </a:r>
            <a:r>
              <a:rPr lang="en-GB" dirty="0" smtClean="0"/>
              <a:t>verall, here we</a:t>
            </a:r>
            <a:r>
              <a:rPr lang="en-GB" baseline="0" dirty="0" smtClean="0"/>
              <a:t> are seeing a decrease in border wide camp populations as this chart shows. It represents that number of refugees provided with food assistance each month over the past three years. </a:t>
            </a:r>
          </a:p>
          <a:p>
            <a:endParaRPr lang="en-GB" baseline="0" dirty="0" smtClean="0"/>
          </a:p>
          <a:p>
            <a:r>
              <a:rPr lang="en-GB" baseline="0" dirty="0" smtClean="0"/>
              <a:t>In December, 2012, the camp population was over 128,000, whereas in December, 2013, the camp population stood at just over 119,000. That’s a decrease of over 9,000 people or 7% of the total population.</a:t>
            </a:r>
            <a:endParaRPr lang="en-GB" dirty="0" smtClean="0"/>
          </a:p>
          <a:p>
            <a:endParaRPr lang="en-GB" dirty="0" smtClean="0"/>
          </a:p>
          <a:p>
            <a:r>
              <a:rPr lang="en-GB" dirty="0" smtClean="0"/>
              <a:t>Trends</a:t>
            </a:r>
          </a:p>
          <a:p>
            <a:pPr marL="180000" indent="-180000">
              <a:buFont typeface="Arial" charset="0"/>
              <a:buChar char="•"/>
            </a:pPr>
            <a:r>
              <a:rPr lang="en-GB" sz="1200" b="0" dirty="0" smtClean="0"/>
              <a:t>Population decrease over past 3 years</a:t>
            </a:r>
          </a:p>
          <a:p>
            <a:pPr marL="180000" indent="-180000">
              <a:buFont typeface="Arial" charset="0"/>
              <a:buChar char="•"/>
            </a:pPr>
            <a:r>
              <a:rPr lang="en-GB" sz="1200" b="0" dirty="0" smtClean="0"/>
              <a:t>Large end of year decreases –</a:t>
            </a:r>
            <a:r>
              <a:rPr lang="en-GB" sz="1200" b="0" baseline="0" dirty="0" smtClean="0"/>
              <a:t> This reflects an annual population verification process which occurs in November and December to account for people who are no longer residing in the refugee camps.</a:t>
            </a:r>
            <a:endParaRPr lang="en-GB" sz="1200" b="0" dirty="0" smtClean="0"/>
          </a:p>
          <a:p>
            <a:pPr marL="180000" indent="-180000">
              <a:buFont typeface="Arial" charset="0"/>
              <a:buChar char="•"/>
            </a:pPr>
            <a:r>
              <a:rPr lang="en-GB" sz="1200" b="0" dirty="0" smtClean="0"/>
              <a:t>Mid-year net population increases (2011,2012) </a:t>
            </a:r>
          </a:p>
          <a:p>
            <a:pPr marL="180000" indent="-180000">
              <a:buFont typeface="Arial" charset="0"/>
              <a:buChar char="•"/>
            </a:pPr>
            <a:r>
              <a:rPr lang="en-GB" sz="1200" b="0" dirty="0" smtClean="0"/>
              <a:t>But, no mid-year net increases (2013)</a:t>
            </a:r>
          </a:p>
          <a:p>
            <a:pPr marL="180000" indent="-180000">
              <a:buFont typeface="Arial" charset="0"/>
              <a:buChar char="•"/>
            </a:pPr>
            <a:endParaRPr lang="en-GB" sz="1200" b="0" dirty="0" smtClean="0"/>
          </a:p>
          <a:p>
            <a:pPr marL="0" indent="0">
              <a:buFont typeface="Arial" charset="0"/>
              <a:buNone/>
            </a:pPr>
            <a:endParaRPr lang="en-GB" sz="1200" b="0" dirty="0" smtClean="0"/>
          </a:p>
          <a:p>
            <a:endParaRPr lang="en-GB" sz="1200" dirty="0" smtClean="0"/>
          </a:p>
          <a:p>
            <a:endParaRPr lang="en-GB" sz="1200" dirty="0" smtClean="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5</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Continuing</a:t>
            </a:r>
            <a:r>
              <a:rPr lang="en-GB" sz="1200" baseline="0" dirty="0" smtClean="0"/>
              <a:t> along wit the data from our population database we can see here that </a:t>
            </a:r>
            <a:r>
              <a:rPr lang="en-GB" sz="1200" dirty="0" smtClean="0"/>
              <a:t>NET population changes in the camps are a function</a:t>
            </a:r>
            <a:r>
              <a:rPr lang="en-GB" sz="1200" baseline="0" dirty="0" smtClean="0"/>
              <a:t> of both population increases and decreases. </a:t>
            </a:r>
          </a:p>
          <a:p>
            <a:endParaRPr lang="en-GB" sz="1200" baseline="0" dirty="0" smtClean="0"/>
          </a:p>
          <a:p>
            <a:r>
              <a:rPr lang="en-GB" sz="1200" baseline="0" dirty="0" smtClean="0"/>
              <a:t>Increases were 8,861 as shown in the top chart and mostly due to new asylum Seekers and new </a:t>
            </a:r>
            <a:r>
              <a:rPr lang="en-GB" sz="1200" baseline="0" dirty="0" err="1" smtClean="0"/>
              <a:t>borns</a:t>
            </a:r>
            <a:r>
              <a:rPr lang="en-GB" sz="1200" baseline="0" dirty="0" smtClean="0"/>
              <a:t>.</a:t>
            </a:r>
          </a:p>
          <a:p>
            <a:endParaRPr lang="en-GB"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Decreases shown in the lower chart are due mainly to resettlement but also significant</a:t>
            </a:r>
            <a:r>
              <a:rPr lang="en-GB" sz="1200" baseline="0" dirty="0" smtClean="0"/>
              <a:t> numbers are returning to Myanmar or leaving to live/work in Thailand.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GB" sz="1200" baseline="0" dirty="0" smtClean="0"/>
              <a:t>Of those</a:t>
            </a:r>
            <a:r>
              <a:rPr lang="en-GB" sz="1200" kern="1200" baseline="0" dirty="0" smtClean="0">
                <a:solidFill>
                  <a:schemeClr val="tx1"/>
                </a:solidFill>
                <a:effectLst/>
                <a:latin typeface="News Gothic MT" pitchFamily="34" charset="0"/>
                <a:ea typeface="+mn-ea"/>
                <a:cs typeface="+mn-cs"/>
              </a:rPr>
              <a:t> who returned to Myanmar, </a:t>
            </a:r>
            <a:r>
              <a:rPr lang="en-GB" sz="1200" b="0" kern="1200" dirty="0" smtClean="0">
                <a:solidFill>
                  <a:schemeClr val="tx1"/>
                </a:solidFill>
                <a:latin typeface="News Gothic MT" pitchFamily="34" charset="0"/>
                <a:ea typeface="+mn-ea"/>
                <a:cs typeface="+mn-cs"/>
              </a:rPr>
              <a:t>70% of all departures consisted of only 1 to 2 person / household. So, the typical departure pattern is for 1 or 2 people to go “look and see” conditions in areas of potential return while the majority</a:t>
            </a:r>
            <a:r>
              <a:rPr lang="en-GB" sz="1200" b="0" kern="1200" baseline="0" dirty="0" smtClean="0">
                <a:solidFill>
                  <a:schemeClr val="tx1"/>
                </a:solidFill>
                <a:latin typeface="News Gothic MT" pitchFamily="34" charset="0"/>
                <a:ea typeface="+mn-ea"/>
                <a:cs typeface="+mn-cs"/>
              </a:rPr>
              <a:t> of the household </a:t>
            </a:r>
            <a:r>
              <a:rPr lang="en-GB" sz="1200" b="0" kern="1200" dirty="0" smtClean="0">
                <a:solidFill>
                  <a:schemeClr val="tx1"/>
                </a:solidFill>
                <a:latin typeface="News Gothic MT" pitchFamily="34" charset="0"/>
                <a:ea typeface="+mn-ea"/>
                <a:cs typeface="+mn-cs"/>
              </a:rPr>
              <a:t>remain in camp. </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GB" sz="1200" b="0" kern="1200" dirty="0" smtClean="0">
              <a:solidFill>
                <a:schemeClr val="tx1"/>
              </a:solidFill>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GB" sz="1200" b="0" kern="1200" dirty="0" smtClean="0">
                <a:solidFill>
                  <a:schemeClr val="tx1"/>
                </a:solidFill>
                <a:latin typeface="News Gothic MT" pitchFamily="34" charset="0"/>
                <a:ea typeface="+mn-ea"/>
                <a:cs typeface="+mn-cs"/>
              </a:rPr>
              <a:t>If we extrapolate from this data, we can see that</a:t>
            </a:r>
            <a:r>
              <a:rPr lang="en-GB" sz="1200" b="0" kern="1200" baseline="0" dirty="0" smtClean="0">
                <a:solidFill>
                  <a:schemeClr val="tx1"/>
                </a:solidFill>
                <a:latin typeface="News Gothic MT" pitchFamily="34" charset="0"/>
                <a:ea typeface="+mn-ea"/>
                <a:cs typeface="+mn-cs"/>
              </a:rPr>
              <a:t> excluding death and resettlement, if there is a voluntary return, we are looking at only a little more than half of the refugees will likely return to Myanmar.</a:t>
            </a:r>
            <a:endParaRPr lang="en-GB" sz="1200" kern="1200" dirty="0" smtClean="0">
              <a:solidFill>
                <a:schemeClr val="tx1"/>
              </a:solidFill>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News Gothic MT" pitchFamily="34" charset="0"/>
              <a:ea typeface="+mn-ea"/>
              <a:cs typeface="+mn-cs"/>
            </a:endParaRPr>
          </a:p>
          <a:p>
            <a:pPr marL="0" indent="0">
              <a:buFont typeface="Arial" charset="0"/>
              <a:buNone/>
            </a:pPr>
            <a:endParaRPr lang="en-GB" sz="1200" b="0" kern="1200" baseline="0" dirty="0" smtClean="0">
              <a:solidFill>
                <a:schemeClr val="tx1"/>
              </a:solidFill>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endParaRPr lang="th-TH" dirty="0" smtClean="0"/>
          </a:p>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6</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News Gothic MT" pitchFamily="34" charset="0"/>
                <a:ea typeface="+mn-ea"/>
                <a:cs typeface="+mn-cs"/>
              </a:rPr>
              <a:t>The last information product that comes out of our annual population data set is this map that shows where refugees call home. </a:t>
            </a:r>
            <a:endParaRPr lang="en-US" sz="1200" kern="1200" dirty="0" smtClean="0">
              <a:solidFill>
                <a:schemeClr val="tx1"/>
              </a:solidFill>
              <a:effectLst/>
              <a:latin typeface="News Gothic MT"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News Gothic MT" pitchFamily="34" charset="0"/>
                <a:ea typeface="+mn-ea"/>
                <a:cs typeface="+mn-cs"/>
              </a:rPr>
              <a:t>Here we can see that </a:t>
            </a:r>
            <a:r>
              <a:rPr lang="en-GB" sz="1200" kern="1200" dirty="0" err="1" smtClean="0">
                <a:solidFill>
                  <a:schemeClr val="tx1"/>
                </a:solidFill>
                <a:effectLst/>
                <a:latin typeface="News Gothic MT" pitchFamily="34" charset="0"/>
                <a:ea typeface="+mn-ea"/>
                <a:cs typeface="+mn-cs"/>
              </a:rPr>
              <a:t>Hpapun</a:t>
            </a:r>
            <a:r>
              <a:rPr lang="en-GB" sz="1200" kern="1200" dirty="0" smtClean="0">
                <a:solidFill>
                  <a:schemeClr val="tx1"/>
                </a:solidFill>
                <a:effectLst/>
                <a:latin typeface="News Gothic MT" pitchFamily="34" charset="0"/>
                <a:ea typeface="+mn-ea"/>
                <a:cs typeface="+mn-cs"/>
              </a:rPr>
              <a:t> and</a:t>
            </a:r>
            <a:r>
              <a:rPr lang="en-GB" sz="1200" kern="1200" baseline="0" dirty="0" smtClean="0">
                <a:solidFill>
                  <a:schemeClr val="tx1"/>
                </a:solidFill>
                <a:effectLst/>
                <a:latin typeface="News Gothic MT" pitchFamily="34" charset="0"/>
                <a:ea typeface="+mn-ea"/>
                <a:cs typeface="+mn-cs"/>
              </a:rPr>
              <a:t> </a:t>
            </a:r>
            <a:r>
              <a:rPr lang="en-GB" sz="1200" kern="1200" baseline="0" dirty="0" err="1" smtClean="0">
                <a:solidFill>
                  <a:schemeClr val="tx1"/>
                </a:solidFill>
                <a:effectLst/>
                <a:latin typeface="News Gothic MT" pitchFamily="34" charset="0"/>
                <a:ea typeface="+mn-ea"/>
                <a:cs typeface="+mn-cs"/>
              </a:rPr>
              <a:t>Hlaingbwe</a:t>
            </a:r>
            <a:r>
              <a:rPr lang="en-GB" sz="1200" kern="1200" baseline="0" dirty="0" smtClean="0">
                <a:solidFill>
                  <a:schemeClr val="tx1"/>
                </a:solidFill>
                <a:effectLst/>
                <a:latin typeface="News Gothic MT" pitchFamily="34" charset="0"/>
                <a:ea typeface="+mn-ea"/>
                <a:cs typeface="+mn-cs"/>
              </a:rPr>
              <a:t> townships in N. Karen State have the greatest density of refugees who call these areas “home.”</a:t>
            </a:r>
            <a:endParaRPr lang="en-US" sz="1200" kern="1200" dirty="0" smtClean="0">
              <a:solidFill>
                <a:schemeClr val="tx1"/>
              </a:solidFill>
              <a:effectLst/>
              <a:latin typeface="News Gothic MT" pitchFamily="34" charset="0"/>
              <a:ea typeface="+mn-ea"/>
              <a:cs typeface="+mn-cs"/>
            </a:endParaRPr>
          </a:p>
          <a:p>
            <a:pPr marL="0" indent="0">
              <a:buNone/>
            </a:pPr>
            <a:endParaRPr lang="en-GB" sz="1200" kern="1200" baseline="0" dirty="0" smtClean="0">
              <a:solidFill>
                <a:schemeClr val="tx1"/>
              </a:solidFill>
              <a:effectLst/>
              <a:latin typeface="News Gothic MT" pitchFamily="34" charset="0"/>
              <a:ea typeface="+mn-ea"/>
              <a:cs typeface="+mn-cs"/>
            </a:endParaRPr>
          </a:p>
          <a:p>
            <a:pPr marL="0" indent="0">
              <a:buNone/>
            </a:pPr>
            <a:r>
              <a:rPr lang="en-GB" sz="1200" kern="1200" baseline="0" dirty="0" smtClean="0">
                <a:solidFill>
                  <a:schemeClr val="tx1"/>
                </a:solidFill>
                <a:effectLst/>
                <a:latin typeface="News Gothic MT" pitchFamily="34" charset="0"/>
                <a:ea typeface="+mn-ea"/>
                <a:cs typeface="+mn-cs"/>
              </a:rPr>
              <a:t>This map is produced by running the p-coder tool to match the township code with the township name in our database. I can then link our population database with the </a:t>
            </a:r>
            <a:r>
              <a:rPr lang="en-GB" sz="1200" kern="1200" baseline="0" dirty="0" err="1" smtClean="0">
                <a:solidFill>
                  <a:schemeClr val="tx1"/>
                </a:solidFill>
                <a:effectLst/>
                <a:latin typeface="News Gothic MT" pitchFamily="34" charset="0"/>
                <a:ea typeface="+mn-ea"/>
                <a:cs typeface="+mn-cs"/>
              </a:rPr>
              <a:t>MIMU</a:t>
            </a:r>
            <a:r>
              <a:rPr lang="en-GB" sz="1200" kern="1200" baseline="0" dirty="0" smtClean="0">
                <a:solidFill>
                  <a:schemeClr val="tx1"/>
                </a:solidFill>
                <a:effectLst/>
                <a:latin typeface="News Gothic MT" pitchFamily="34" charset="0"/>
                <a:ea typeface="+mn-ea"/>
                <a:cs typeface="+mn-cs"/>
              </a:rPr>
              <a:t> township admin boundaries for importing into our GIS.  </a:t>
            </a:r>
            <a:endParaRPr lang="en-GB" sz="1200" dirty="0" smtClean="0">
              <a:latin typeface="Lucida Console"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latin typeface="Lucida Console"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latin typeface="Lucida Console" pitchFamily="49" charset="0"/>
              </a:rPr>
              <a:t>Access to information for refugees and resident communities in areas of potential return is essential to building preparedness for voluntary return &amp; reintegration.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latin typeface="Lucida Console"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News Gothic MT"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7</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just covered briefly our refugee population database and some of the key information products that are created based on that information.  Now, I would like to focus on information that is collected and created as an essential part of TBC’s work in SE Myanmar. The map shows all of these various projects using different </a:t>
            </a:r>
            <a:r>
              <a:rPr lang="en-US" baseline="0" dirty="0" err="1" smtClean="0"/>
              <a:t>symbology</a:t>
            </a:r>
            <a:r>
              <a:rPr lang="en-US" baseline="0" dirty="0" smtClean="0"/>
              <a:t>. </a:t>
            </a:r>
            <a:r>
              <a:rPr lang="en-US" dirty="0" smtClean="0"/>
              <a:t> </a:t>
            </a:r>
          </a:p>
          <a:p>
            <a:endParaRPr lang="en-US" dirty="0" smtClean="0"/>
          </a:p>
          <a:p>
            <a:pPr marL="228600" indent="-228600">
              <a:buAutoNum type="arabicPeriod"/>
            </a:pPr>
            <a:r>
              <a:rPr lang="en-GB" dirty="0" smtClean="0">
                <a:latin typeface="Lucida Console" pitchFamily="49" charset="0"/>
              </a:rPr>
              <a:t>The first one is relief assistance in the form of cash transfers to</a:t>
            </a:r>
            <a:r>
              <a:rPr lang="en-GB" baseline="0" dirty="0" smtClean="0">
                <a:latin typeface="Lucida Console" pitchFamily="49" charset="0"/>
              </a:rPr>
              <a:t> respond to </a:t>
            </a:r>
            <a:r>
              <a:rPr lang="en-GB" dirty="0" smtClean="0">
                <a:latin typeface="Lucida Console" pitchFamily="49" charset="0"/>
              </a:rPr>
              <a:t>livelihood shocks or chronic</a:t>
            </a:r>
            <a:r>
              <a:rPr lang="en-GB" baseline="0" dirty="0" smtClean="0">
                <a:latin typeface="Lucida Console" pitchFamily="49" charset="0"/>
              </a:rPr>
              <a:t> poverty</a:t>
            </a:r>
            <a:r>
              <a:rPr lang="en-GB" dirty="0" smtClean="0">
                <a:latin typeface="Lucida Console" pitchFamily="49" charset="0"/>
              </a:rPr>
              <a:t> for </a:t>
            </a:r>
            <a:r>
              <a:rPr lang="en-GB" b="1" dirty="0" smtClean="0">
                <a:latin typeface="Lucida Console" pitchFamily="49" charset="0"/>
              </a:rPr>
              <a:t>42,000 civilians </a:t>
            </a:r>
            <a:r>
              <a:rPr lang="en-GB" dirty="0" smtClean="0">
                <a:latin typeface="Lucida Console" pitchFamily="49" charset="0"/>
              </a:rPr>
              <a:t>in Myanmar in 2013.  This is represented</a:t>
            </a:r>
            <a:r>
              <a:rPr lang="en-GB" baseline="0" dirty="0" smtClean="0">
                <a:latin typeface="Lucida Console" pitchFamily="49" charset="0"/>
              </a:rPr>
              <a:t> by the little yellow dots on the map. Each dot is an assisted village.</a:t>
            </a:r>
            <a:endParaRPr lang="en-GB" dirty="0" smtClean="0">
              <a:latin typeface="Lucida Console" pitchFamily="49"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dirty="0" smtClean="0">
              <a:latin typeface="Lucida Console" pitchFamily="49"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latin typeface="Lucida Console" pitchFamily="49" charset="0"/>
              </a:rPr>
              <a:t>Second is food aid to </a:t>
            </a:r>
            <a:r>
              <a:rPr lang="en-GB" b="1" dirty="0" smtClean="0">
                <a:latin typeface="Lucida Console" pitchFamily="49" charset="0"/>
              </a:rPr>
              <a:t>13,000 internally displaced persons </a:t>
            </a:r>
            <a:r>
              <a:rPr lang="en-GB" dirty="0" smtClean="0">
                <a:latin typeface="Lucida Console" pitchFamily="49" charset="0"/>
              </a:rPr>
              <a:t>in </a:t>
            </a:r>
            <a:r>
              <a:rPr lang="en-GB" b="1" dirty="0" smtClean="0">
                <a:latin typeface="Lucida Console" pitchFamily="49" charset="0"/>
              </a:rPr>
              <a:t>6 camps </a:t>
            </a:r>
            <a:r>
              <a:rPr lang="en-GB" dirty="0" smtClean="0">
                <a:latin typeface="Lucida Console" pitchFamily="49" charset="0"/>
              </a:rPr>
              <a:t>in Myanmar. The </a:t>
            </a:r>
            <a:r>
              <a:rPr lang="en-GB" dirty="0" err="1" smtClean="0">
                <a:latin typeface="Lucida Console" pitchFamily="49" charset="0"/>
              </a:rPr>
              <a:t>IDP</a:t>
            </a:r>
            <a:r>
              <a:rPr lang="en-GB" baseline="0" dirty="0" smtClean="0">
                <a:latin typeface="Lucida Console" pitchFamily="49" charset="0"/>
              </a:rPr>
              <a:t> camps are all marked on the map with a black triangle close to the border.  As a part of our monitoring activities in </a:t>
            </a:r>
            <a:r>
              <a:rPr lang="en-GB" baseline="0" dirty="0" err="1" smtClean="0">
                <a:latin typeface="Lucida Console" pitchFamily="49" charset="0"/>
              </a:rPr>
              <a:t>IDP</a:t>
            </a:r>
            <a:r>
              <a:rPr lang="en-GB" baseline="0" dirty="0" smtClean="0">
                <a:latin typeface="Lucida Console" pitchFamily="49" charset="0"/>
              </a:rPr>
              <a:t> camps, we also do an annual survey in the </a:t>
            </a:r>
            <a:r>
              <a:rPr lang="en-GB" baseline="0" dirty="0" err="1" smtClean="0">
                <a:latin typeface="Lucida Console" pitchFamily="49" charset="0"/>
              </a:rPr>
              <a:t>IDP</a:t>
            </a:r>
            <a:r>
              <a:rPr lang="en-GB" baseline="0" dirty="0" smtClean="0">
                <a:latin typeface="Lucida Console" pitchFamily="49" charset="0"/>
              </a:rPr>
              <a:t> camps to track demographic and health changes over time.</a:t>
            </a:r>
            <a:endParaRPr lang="en-GB" dirty="0" smtClean="0">
              <a:latin typeface="Lucida Console" pitchFamily="49"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dirty="0" smtClean="0">
              <a:latin typeface="Lucida Console" pitchFamily="49"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latin typeface="Lucida Console" pitchFamily="49" charset="0"/>
              </a:rPr>
              <a:t>Third,</a:t>
            </a:r>
            <a:r>
              <a:rPr lang="en-GB" baseline="0" dirty="0" smtClean="0">
                <a:latin typeface="Lucida Console" pitchFamily="49" charset="0"/>
              </a:rPr>
              <a:t> TBC provides s</a:t>
            </a:r>
            <a:r>
              <a:rPr lang="en-GB" dirty="0" smtClean="0">
                <a:latin typeface="Lucida Console" pitchFamily="49" charset="0"/>
              </a:rPr>
              <a:t>mall grants for community-based rehabilitation projects with </a:t>
            </a:r>
            <a:r>
              <a:rPr lang="en-GB" b="1" dirty="0" smtClean="0">
                <a:latin typeface="Lucida Console" pitchFamily="49" charset="0"/>
              </a:rPr>
              <a:t>40,000 civilians supported</a:t>
            </a:r>
            <a:r>
              <a:rPr lang="en-GB" b="1" baseline="0" dirty="0" smtClean="0">
                <a:latin typeface="Lucida Console" pitchFamily="49" charset="0"/>
              </a:rPr>
              <a:t> </a:t>
            </a:r>
            <a:r>
              <a:rPr lang="en-GB" dirty="0" smtClean="0">
                <a:latin typeface="Lucida Console" pitchFamily="49" charset="0"/>
              </a:rPr>
              <a:t>in Myanmar in 2013. Rehabilitation projects include</a:t>
            </a:r>
            <a:r>
              <a:rPr lang="en-GB" baseline="0" dirty="0" smtClean="0">
                <a:latin typeface="Lucida Console" pitchFamily="49" charset="0"/>
              </a:rPr>
              <a:t> support in the areas of women and child health, water and sanitation, human rights education, and animal raising. These projects are shown on the map with various symbols according to project type.</a:t>
            </a:r>
            <a:endParaRPr lang="en-US" dirty="0" smtClean="0">
              <a:latin typeface="Lucida Console" pitchFamily="49" charset="0"/>
            </a:endParaRPr>
          </a:p>
          <a:p>
            <a:pPr marL="0" indent="0">
              <a:buNone/>
            </a:pPr>
            <a:endParaRPr lang="en-GB" dirty="0" smtClean="0">
              <a:latin typeface="Lucida Console" pitchFamily="49" charset="0"/>
            </a:endParaRPr>
          </a:p>
          <a:p>
            <a:pPr marL="0" indent="0">
              <a:buNone/>
            </a:pPr>
            <a:r>
              <a:rPr lang="en-GB" dirty="0" smtClean="0">
                <a:latin typeface="Lucida Console" pitchFamily="49" charset="0"/>
              </a:rPr>
              <a:t/>
            </a:r>
            <a:br>
              <a:rPr lang="en-GB" dirty="0" smtClean="0">
                <a:latin typeface="Lucida Console" pitchFamily="49" charset="0"/>
              </a:rPr>
            </a:br>
            <a:endParaRPr lang="en-GB" dirty="0" smtClean="0">
              <a:latin typeface="Lucida Console" pitchFamily="49" charset="0"/>
            </a:endParaRPr>
          </a:p>
          <a:p>
            <a:pPr marL="0" indent="0">
              <a:buNone/>
            </a:pPr>
            <a:r>
              <a:rPr lang="en-GB" dirty="0" smtClean="0">
                <a:latin typeface="Lucida Console" pitchFamily="49" charset="0"/>
              </a:rPr>
              <a:t/>
            </a:r>
            <a:br>
              <a:rPr lang="en-GB" dirty="0" smtClean="0">
                <a:latin typeface="Lucida Console" pitchFamily="49" charset="0"/>
              </a:rPr>
            </a:br>
            <a:r>
              <a:rPr lang="en-GB" dirty="0" smtClean="0">
                <a:latin typeface="Lucida Console" pitchFamily="49" charset="0"/>
              </a:rPr>
              <a:t/>
            </a:r>
            <a:br>
              <a:rPr lang="en-GB" dirty="0" smtClean="0">
                <a:latin typeface="Lucida Console" pitchFamily="49" charset="0"/>
              </a:rPr>
            </a:br>
            <a:endParaRPr lang="en-US" dirty="0" smtClean="0"/>
          </a:p>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8</a:t>
            </a:fld>
            <a:endParaRPr lang="de-DE"/>
          </a:p>
        </p:txBody>
      </p:sp>
    </p:spTree>
    <p:extLst>
      <p:ext uri="{BB962C8B-B14F-4D97-AF65-F5344CB8AC3E}">
        <p14:creationId xmlns:p14="http://schemas.microsoft.com/office/powerpoint/2010/main" val="169754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added</a:t>
            </a:r>
            <a:r>
              <a:rPr lang="en-GB" baseline="0" dirty="0" smtClean="0"/>
              <a:t> value of </a:t>
            </a:r>
            <a:r>
              <a:rPr lang="en-GB" baseline="0" dirty="0" err="1" smtClean="0"/>
              <a:t>TBC’s</a:t>
            </a:r>
            <a:r>
              <a:rPr lang="en-GB" baseline="0" dirty="0" smtClean="0"/>
              <a:t> survey relates to the assessment of protection and local governance issues. All the surveys found needs were widespread across all sectors and all geographic areas, but </a:t>
            </a:r>
            <a:r>
              <a:rPr lang="en-GB" baseline="0" dirty="0" err="1" smtClean="0"/>
              <a:t>TBC’s</a:t>
            </a:r>
            <a:r>
              <a:rPr lang="en-GB" baseline="0" dirty="0" smtClean="0"/>
              <a:t> survey highlights the importance of addressing protection concerns during this period of reform.</a:t>
            </a:r>
            <a:endParaRPr lang="en-GB" dirty="0" smtClean="0"/>
          </a:p>
          <a:p>
            <a:endParaRPr lang="en-GB" dirty="0" smtClean="0"/>
          </a:p>
          <a:p>
            <a:r>
              <a:rPr lang="en-GB" dirty="0" smtClean="0"/>
              <a:t>In terms of civilian protection issues the 2013</a:t>
            </a:r>
            <a:r>
              <a:rPr lang="en-GB" baseline="0" dirty="0" smtClean="0"/>
              <a:t> survey found that:</a:t>
            </a:r>
          </a:p>
          <a:p>
            <a:pPr marL="0" indent="0">
              <a:buNone/>
            </a:pPr>
            <a:endParaRPr lang="en-GB" sz="1200" dirty="0" smtClean="0">
              <a:latin typeface="Bookman Old Style" panose="02050604050505020204" pitchFamily="18" charset="0"/>
            </a:endParaRPr>
          </a:p>
          <a:p>
            <a:pPr marL="0" indent="0">
              <a:buNone/>
            </a:pPr>
            <a:r>
              <a:rPr lang="en-GB" sz="1200" dirty="0" smtClean="0">
                <a:latin typeface="Bookman Old Style" panose="02050604050505020204" pitchFamily="18" charset="0"/>
              </a:rPr>
              <a:t>Majority of households have citizenship cards in 59% of villages </a:t>
            </a:r>
          </a:p>
          <a:p>
            <a:pPr marL="0" indent="0">
              <a:buNone/>
            </a:pPr>
            <a:endParaRPr lang="en-GB" sz="1200" dirty="0" smtClean="0">
              <a:latin typeface="Bookman Old Style" panose="02050604050505020204" pitchFamily="18" charset="0"/>
            </a:endParaRPr>
          </a:p>
          <a:p>
            <a:r>
              <a:rPr lang="en-GB" sz="800" b="0" dirty="0" smtClean="0">
                <a:latin typeface="Bookman Old Style" panose="02050604050505020204" pitchFamily="18" charset="0"/>
              </a:rPr>
              <a:t>3% of villages reported the Myanmar Police force as the main mechanism for dealing with disputes</a:t>
            </a:r>
          </a:p>
          <a:p>
            <a:endParaRPr lang="en-GB" sz="800" b="0" dirty="0" smtClean="0">
              <a:latin typeface="Bookman Old Style" panose="02050604050505020204" pitchFamily="18" charset="0"/>
            </a:endParaRPr>
          </a:p>
          <a:p>
            <a:r>
              <a:rPr lang="en-GB" sz="800" b="0" dirty="0" smtClean="0">
                <a:latin typeface="Bookman Old Style" panose="02050604050505020204" pitchFamily="18" charset="0"/>
              </a:rPr>
              <a:t>Radio is main mechanism for learning about rights, followed by </a:t>
            </a:r>
            <a:r>
              <a:rPr lang="en-GB" sz="800" b="0" dirty="0" err="1" smtClean="0">
                <a:latin typeface="Bookman Old Style" panose="02050604050505020204" pitchFamily="18" charset="0"/>
              </a:rPr>
              <a:t>NSAGs</a:t>
            </a:r>
            <a:r>
              <a:rPr lang="en-GB" sz="800" b="0" dirty="0" smtClean="0">
                <a:latin typeface="Bookman Old Style" panose="02050604050505020204" pitchFamily="18" charset="0"/>
              </a:rPr>
              <a:t> and village leaders.</a:t>
            </a:r>
          </a:p>
          <a:p>
            <a:endParaRPr lang="en-GB" sz="800" b="0" dirty="0" smtClean="0">
              <a:latin typeface="Bookman Old Style" panose="020506040505050202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800" b="0" dirty="0" smtClean="0">
                <a:latin typeface="Bookman Old Style" panose="02050604050505020204" pitchFamily="18" charset="0"/>
              </a:rPr>
              <a:t>Landmines reported around 61% of villages, but clearly demarcated for just 3%.</a:t>
            </a:r>
          </a:p>
          <a:p>
            <a:endParaRPr lang="en-GB" sz="800" b="0" dirty="0" smtClean="0">
              <a:latin typeface="Bookman Old Style" panose="02050604050505020204" pitchFamily="18" charset="0"/>
            </a:endParaRPr>
          </a:p>
          <a:p>
            <a:pPr marL="0" indent="0">
              <a:buNone/>
            </a:pPr>
            <a:endParaRPr lang="en-GB" sz="100" dirty="0" smtClean="0">
              <a:latin typeface="Bookman Old Style" panose="02050604050505020204" pitchFamily="18" charset="0"/>
            </a:endParaRPr>
          </a:p>
          <a:p>
            <a:endParaRPr lang="en-GB" sz="800" b="0" dirty="0" smtClean="0">
              <a:latin typeface="Bookman Old Style" panose="02050604050505020204" pitchFamily="18" charset="0"/>
            </a:endParaRPr>
          </a:p>
          <a:p>
            <a:pPr marL="0" indent="0">
              <a:buNone/>
            </a:pPr>
            <a:endParaRPr lang="en-GB" sz="100" dirty="0" smtClean="0">
              <a:latin typeface="Bookman Old Style" panose="02050604050505020204" pitchFamily="18" charset="0"/>
            </a:endParaRPr>
          </a:p>
          <a:p>
            <a:pPr marL="0" indent="0">
              <a:buNone/>
            </a:pPr>
            <a:endParaRPr lang="en-GB" sz="800" dirty="0" smtClean="0">
              <a:latin typeface="Bookman Old Style" panose="02050604050505020204" pitchFamily="18" charset="0"/>
            </a:endParaRPr>
          </a:p>
          <a:p>
            <a:endParaRPr lang="th-TH" dirty="0"/>
          </a:p>
        </p:txBody>
      </p:sp>
      <p:sp>
        <p:nvSpPr>
          <p:cNvPr id="4" name="Slide Number Placeholder 3"/>
          <p:cNvSpPr>
            <a:spLocks noGrp="1"/>
          </p:cNvSpPr>
          <p:nvPr>
            <p:ph type="sldNum" sz="quarter" idx="10"/>
          </p:nvPr>
        </p:nvSpPr>
        <p:spPr/>
        <p:txBody>
          <a:bodyPr/>
          <a:lstStyle/>
          <a:p>
            <a:pPr>
              <a:defRPr/>
            </a:pPr>
            <a:fld id="{1A698CF7-F153-4F7A-8092-61C2F3CE42F7}" type="slidenum">
              <a:rPr lang="de-DE" smtClean="0"/>
              <a:pPr>
                <a:defRPr/>
              </a:pPr>
              <a:t>9</a:t>
            </a:fld>
            <a:endParaRPr lang="de-DE"/>
          </a:p>
        </p:txBody>
      </p:sp>
    </p:spTree>
    <p:extLst>
      <p:ext uri="{BB962C8B-B14F-4D97-AF65-F5344CB8AC3E}">
        <p14:creationId xmlns:p14="http://schemas.microsoft.com/office/powerpoint/2010/main" val="366097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01C264-98DC-4E6F-8B94-F8067FB30E3D}" type="datetimeFigureOut">
              <a:rPr lang="en-GB" smtClean="0"/>
              <a:t>07-Mar-14</a:t>
            </a:fld>
            <a:endParaRPr lang="en-GB"/>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05DBAF17-006A-4950-85D3-32E159E68361}" type="slidenum">
              <a:rPr lang="en-US" smtClean="0"/>
              <a:pPr>
                <a:defRPr/>
              </a:pPr>
              <a:t>‹#›</a:t>
            </a:fld>
            <a:endParaRPr lang="en-US" b="0"/>
          </a:p>
        </p:txBody>
      </p:sp>
    </p:spTree>
    <p:extLst>
      <p:ext uri="{BB962C8B-B14F-4D97-AF65-F5344CB8AC3E}">
        <p14:creationId xmlns:p14="http://schemas.microsoft.com/office/powerpoint/2010/main" val="332576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01C264-98DC-4E6F-8B94-F8067FB30E3D}" type="datetimeFigureOut">
              <a:rPr lang="en-GB" smtClean="0"/>
              <a:t>07-Mar-14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331287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7"/>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7"/>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01C264-98DC-4E6F-8B94-F8067FB30E3D}" type="datetimeFigureOut">
              <a:rPr lang="en-GB" smtClean="0"/>
              <a:t>07-Mar-14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73866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01C264-98DC-4E6F-8B94-F8067FB30E3D}" type="datetimeFigureOut">
              <a:rPr lang="en-GB" smtClean="0"/>
              <a:t>07-Mar-14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117842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01C264-98DC-4E6F-8B94-F8067FB30E3D}" type="datetimeFigureOut">
              <a:rPr lang="en-GB" smtClean="0"/>
              <a:t>07-Mar-14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10687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01C264-98DC-4E6F-8B94-F8067FB30E3D}" type="datetimeFigureOut">
              <a:rPr lang="en-GB" smtClean="0"/>
              <a:t>07-Mar-14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40511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01C264-98DC-4E6F-8B94-F8067FB30E3D}" type="datetimeFigureOut">
              <a:rPr lang="en-GB" smtClean="0"/>
              <a:t>07-Mar-14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12268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01C264-98DC-4E6F-8B94-F8067FB30E3D}" type="datetimeFigureOut">
              <a:rPr lang="en-GB" smtClean="0"/>
              <a:t>07-Mar-14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174540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1C264-98DC-4E6F-8B94-F8067FB30E3D}" type="datetimeFigureOut">
              <a:rPr lang="en-GB" smtClean="0"/>
              <a:t>07-Mar-14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114251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1C264-98DC-4E6F-8B94-F8067FB30E3D}" type="datetimeFigureOut">
              <a:rPr lang="en-GB" smtClean="0"/>
              <a:t>07-Mar-14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260236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1C264-98DC-4E6F-8B94-F8067FB30E3D}" type="datetimeFigureOut">
              <a:rPr lang="en-GB" smtClean="0"/>
              <a:t>07-Mar-14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8412C-AE30-4566-B289-C80D6663BA95}" type="slidenum">
              <a:rPr lang="en-GB" smtClean="0"/>
              <a:t>‹#›</a:t>
            </a:fld>
            <a:endParaRPr lang="en-GB"/>
          </a:p>
        </p:txBody>
      </p:sp>
    </p:spTree>
    <p:extLst>
      <p:ext uri="{BB962C8B-B14F-4D97-AF65-F5344CB8AC3E}">
        <p14:creationId xmlns:p14="http://schemas.microsoft.com/office/powerpoint/2010/main" val="105423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1C264-98DC-4E6F-8B94-F8067FB30E3D}" type="datetimeFigureOut">
              <a:rPr lang="en-GB" smtClean="0"/>
              <a:t>07-Mar-14</a:t>
            </a:fld>
            <a:endParaRPr lang="en-GB"/>
          </a:p>
        </p:txBody>
      </p:sp>
      <p:sp>
        <p:nvSpPr>
          <p:cNvPr id="5" name="Footer Placeholder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8412C-AE30-4566-B289-C80D6663BA95}" type="slidenum">
              <a:rPr lang="en-GB" smtClean="0"/>
              <a:t>‹#›</a:t>
            </a:fld>
            <a:endParaRPr lang="en-GB"/>
          </a:p>
        </p:txBody>
      </p:sp>
    </p:spTree>
    <p:extLst>
      <p:ext uri="{BB962C8B-B14F-4D97-AF65-F5344CB8AC3E}">
        <p14:creationId xmlns:p14="http://schemas.microsoft.com/office/powerpoint/2010/main" val="4231996565"/>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9" name="Text Box 5"/>
          <p:cNvSpPr txBox="1">
            <a:spLocks noChangeArrowheads="1"/>
          </p:cNvSpPr>
          <p:nvPr/>
        </p:nvSpPr>
        <p:spPr bwMode="auto">
          <a:xfrm>
            <a:off x="1985120" y="3573016"/>
            <a:ext cx="7920880" cy="2600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News Gothic MT" pitchFamily="34" charset="0"/>
              </a:defRPr>
            </a:lvl1pPr>
            <a:lvl2pPr marL="742950" indent="-285750">
              <a:defRPr b="1">
                <a:solidFill>
                  <a:schemeClr val="tx1"/>
                </a:solidFill>
                <a:latin typeface="News Gothic MT" pitchFamily="34" charset="0"/>
              </a:defRPr>
            </a:lvl2pPr>
            <a:lvl3pPr marL="1143000" indent="-228600">
              <a:defRPr b="1">
                <a:solidFill>
                  <a:schemeClr val="tx1"/>
                </a:solidFill>
                <a:latin typeface="News Gothic MT" pitchFamily="34" charset="0"/>
              </a:defRPr>
            </a:lvl3pPr>
            <a:lvl4pPr marL="1600200" indent="-228600">
              <a:defRPr b="1">
                <a:solidFill>
                  <a:schemeClr val="tx1"/>
                </a:solidFill>
                <a:latin typeface="News Gothic MT" pitchFamily="34" charset="0"/>
              </a:defRPr>
            </a:lvl4pPr>
            <a:lvl5pPr marL="2057400" indent="-228600">
              <a:defRPr b="1">
                <a:solidFill>
                  <a:schemeClr val="tx1"/>
                </a:solidFill>
                <a:latin typeface="News Gothic MT" pitchFamily="34" charset="0"/>
              </a:defRPr>
            </a:lvl5pPr>
            <a:lvl6pPr marL="2514600" indent="-228600" eaLnBrk="0" fontAlgn="base" hangingPunct="0">
              <a:spcBef>
                <a:spcPct val="0"/>
              </a:spcBef>
              <a:spcAft>
                <a:spcPct val="0"/>
              </a:spcAft>
              <a:defRPr b="1">
                <a:solidFill>
                  <a:schemeClr val="tx1"/>
                </a:solidFill>
                <a:latin typeface="News Gothic MT" pitchFamily="34" charset="0"/>
              </a:defRPr>
            </a:lvl6pPr>
            <a:lvl7pPr marL="2971800" indent="-228600" eaLnBrk="0" fontAlgn="base" hangingPunct="0">
              <a:spcBef>
                <a:spcPct val="0"/>
              </a:spcBef>
              <a:spcAft>
                <a:spcPct val="0"/>
              </a:spcAft>
              <a:defRPr b="1">
                <a:solidFill>
                  <a:schemeClr val="tx1"/>
                </a:solidFill>
                <a:latin typeface="News Gothic MT" pitchFamily="34" charset="0"/>
              </a:defRPr>
            </a:lvl7pPr>
            <a:lvl8pPr marL="3429000" indent="-228600" eaLnBrk="0" fontAlgn="base" hangingPunct="0">
              <a:spcBef>
                <a:spcPct val="0"/>
              </a:spcBef>
              <a:spcAft>
                <a:spcPct val="0"/>
              </a:spcAft>
              <a:defRPr b="1">
                <a:solidFill>
                  <a:schemeClr val="tx1"/>
                </a:solidFill>
                <a:latin typeface="News Gothic MT" pitchFamily="34" charset="0"/>
              </a:defRPr>
            </a:lvl8pPr>
            <a:lvl9pPr marL="3886200" indent="-228600" eaLnBrk="0" fontAlgn="base" hangingPunct="0">
              <a:spcBef>
                <a:spcPct val="0"/>
              </a:spcBef>
              <a:spcAft>
                <a:spcPct val="0"/>
              </a:spcAft>
              <a:defRPr b="1">
                <a:solidFill>
                  <a:schemeClr val="tx1"/>
                </a:solidFill>
                <a:latin typeface="News Gothic MT" pitchFamily="34" charset="0"/>
              </a:defRPr>
            </a:lvl9pPr>
          </a:lstStyle>
          <a:p>
            <a:pPr>
              <a:spcBef>
                <a:spcPts val="300"/>
              </a:spcBef>
              <a:spcAft>
                <a:spcPts val="300"/>
              </a:spcAft>
            </a:pPr>
            <a:r>
              <a:rPr lang="de-DE" altLang="en-US" sz="2400" dirty="0" smtClean="0">
                <a:latin typeface="Tahoma" panose="020B0604030504040204" pitchFamily="34" charset="0"/>
                <a:ea typeface="Tahoma" panose="020B0604030504040204" pitchFamily="34" charset="0"/>
                <a:cs typeface="Tahoma" panose="020B0604030504040204" pitchFamily="34" charset="0"/>
              </a:rPr>
              <a:t>Information </a:t>
            </a:r>
            <a:r>
              <a:rPr lang="de-DE" altLang="en-US" sz="2400" dirty="0">
                <a:latin typeface="Tahoma" panose="020B0604030504040204" pitchFamily="34" charset="0"/>
                <a:ea typeface="Tahoma" panose="020B0604030504040204" pitchFamily="34" charset="0"/>
                <a:cs typeface="Tahoma" panose="020B0604030504040204" pitchFamily="34" charset="0"/>
              </a:rPr>
              <a:t>M</a:t>
            </a:r>
            <a:r>
              <a:rPr lang="de-DE" altLang="en-US" sz="2400" dirty="0" smtClean="0">
                <a:latin typeface="Tahoma" panose="020B0604030504040204" pitchFamily="34" charset="0"/>
                <a:ea typeface="Tahoma" panose="020B0604030504040204" pitchFamily="34" charset="0"/>
                <a:cs typeface="Tahoma" panose="020B0604030504040204" pitchFamily="34" charset="0"/>
              </a:rPr>
              <a:t>anagement for Refugees </a:t>
            </a:r>
          </a:p>
          <a:p>
            <a:pPr>
              <a:spcBef>
                <a:spcPts val="300"/>
              </a:spcBef>
              <a:spcAft>
                <a:spcPts val="300"/>
              </a:spcAft>
            </a:pPr>
            <a:r>
              <a:rPr lang="de-DE" altLang="en-US" sz="2400" dirty="0" smtClean="0">
                <a:latin typeface="Tahoma" panose="020B0604030504040204" pitchFamily="34" charset="0"/>
                <a:ea typeface="Tahoma" panose="020B0604030504040204" pitchFamily="34" charset="0"/>
                <a:cs typeface="Tahoma" panose="020B0604030504040204" pitchFamily="34" charset="0"/>
              </a:rPr>
              <a:t>&amp; Displaced Persons from Myanmar</a:t>
            </a:r>
          </a:p>
          <a:p>
            <a:pPr>
              <a:spcBef>
                <a:spcPts val="300"/>
              </a:spcBef>
              <a:spcAft>
                <a:spcPts val="300"/>
              </a:spcAft>
            </a:pPr>
            <a:endParaRPr lang="de-DE" altLang="en-US" sz="2400" b="0" dirty="0" smtClean="0">
              <a:latin typeface="Bookman Old Style" panose="02050604050505020204" pitchFamily="18" charset="0"/>
            </a:endParaRPr>
          </a:p>
          <a:p>
            <a:pPr>
              <a:spcBef>
                <a:spcPts val="300"/>
              </a:spcBef>
              <a:spcAft>
                <a:spcPts val="300"/>
              </a:spcAft>
            </a:pPr>
            <a:r>
              <a:rPr lang="de-DE" altLang="en-US" sz="2400" b="0" dirty="0" smtClean="0">
                <a:latin typeface="Bookman Old Style" panose="02050604050505020204" pitchFamily="18" charset="0"/>
              </a:rPr>
              <a:t>Lyndy Worsham</a:t>
            </a:r>
            <a:endParaRPr lang="de-DE" altLang="en-US" sz="2400" b="0" dirty="0">
              <a:latin typeface="Bookman Old Style" panose="02050604050505020204" pitchFamily="18" charset="0"/>
            </a:endParaRPr>
          </a:p>
          <a:p>
            <a:pPr>
              <a:spcBef>
                <a:spcPts val="300"/>
              </a:spcBef>
              <a:spcAft>
                <a:spcPts val="300"/>
              </a:spcAft>
            </a:pPr>
            <a:r>
              <a:rPr lang="de-DE" altLang="en-US" sz="2400" b="0" i="1" dirty="0" smtClean="0">
                <a:latin typeface="Bookman Old Style" panose="02050604050505020204" pitchFamily="18" charset="0"/>
              </a:rPr>
              <a:t>Information Management Coordinator </a:t>
            </a:r>
            <a:endParaRPr lang="de-DE" altLang="en-US" sz="2400" b="0" i="1" dirty="0">
              <a:latin typeface="Bookman Old Style" panose="02050604050505020204" pitchFamily="18" charset="0"/>
            </a:endParaRPr>
          </a:p>
          <a:p>
            <a:pPr>
              <a:spcBef>
                <a:spcPts val="300"/>
              </a:spcBef>
              <a:spcAft>
                <a:spcPts val="300"/>
              </a:spcAft>
            </a:pPr>
            <a:endParaRPr lang="de-DE" altLang="en-US" dirty="0"/>
          </a:p>
        </p:txBody>
      </p:sp>
      <p:sp>
        <p:nvSpPr>
          <p:cNvPr id="4100" name="Line 9"/>
          <p:cNvSpPr>
            <a:spLocks noChangeShapeType="1"/>
          </p:cNvSpPr>
          <p:nvPr/>
        </p:nvSpPr>
        <p:spPr bwMode="auto">
          <a:xfrm>
            <a:off x="1860551" y="4653136"/>
            <a:ext cx="6581986" cy="0"/>
          </a:xfrm>
          <a:prstGeom prst="line">
            <a:avLst/>
          </a:prstGeom>
          <a:noFill/>
          <a:ln w="28575">
            <a:solidFill>
              <a:schemeClr val="tx1">
                <a:lumMod val="95000"/>
                <a:lumOff val="5000"/>
              </a:schemeClr>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smtClean="0"/>
          </a:p>
          <a:p>
            <a:endParaRPr lang="en-GB"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68" y="-421587"/>
            <a:ext cx="2528888"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7456" y="208170"/>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22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1352600" y="503674"/>
            <a:ext cx="7920879" cy="830997"/>
          </a:xfrm>
          <a:prstGeom prst="rect">
            <a:avLst/>
          </a:prstGeom>
        </p:spPr>
        <p:txBody>
          <a:bodyPr wrap="square">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TBC Implements Programs Through Its Partner Agencies While Teaching IM &amp; GIS Skills</a:t>
            </a:r>
            <a:endParaRPr lang="th-TH" sz="3200" dirty="0"/>
          </a:p>
        </p:txBody>
      </p:sp>
      <p:pic>
        <p:nvPicPr>
          <p:cNvPr id="10" name="Picture 4" descr="C:\Documents and Settings\TBBC_605\Desktop\ESRI_Conf\GIS\gps_train.JPG"/>
          <p:cNvPicPr>
            <a:picLocks noChangeAspect="1" noChangeArrowheads="1"/>
          </p:cNvPicPr>
          <p:nvPr/>
        </p:nvPicPr>
        <p:blipFill>
          <a:blip r:embed="rId3" cstate="print"/>
          <a:srcRect/>
          <a:stretch>
            <a:fillRect/>
          </a:stretch>
        </p:blipFill>
        <p:spPr bwMode="auto">
          <a:xfrm>
            <a:off x="-19376" y="2060848"/>
            <a:ext cx="2983352" cy="3969083"/>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976" y="2060847"/>
            <a:ext cx="3565068" cy="39690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044" y="2060846"/>
            <a:ext cx="3376956" cy="3969083"/>
          </a:xfrm>
          <a:prstGeom prst="rect">
            <a:avLst/>
          </a:prstGeom>
        </p:spPr>
      </p:pic>
      <p:pic>
        <p:nvPicPr>
          <p:cNvPr id="8"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480" y="192688"/>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19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2792760" y="332656"/>
            <a:ext cx="3438730" cy="1077218"/>
          </a:xfrm>
          <a:prstGeom prst="rect">
            <a:avLst/>
          </a:prstGeom>
        </p:spPr>
        <p:txBody>
          <a:bodyPr wrap="square">
            <a:spAutoFit/>
          </a:bodyPr>
          <a:lstStyle/>
          <a:p>
            <a: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7695"/>
            <a:ext cx="9906000" cy="4239810"/>
          </a:xfrm>
          <a:prstGeom prst="rect">
            <a:avLst/>
          </a:prstGeom>
        </p:spPr>
      </p:pic>
      <p:sp>
        <p:nvSpPr>
          <p:cNvPr id="7" name="Rectangle 6"/>
          <p:cNvSpPr/>
          <p:nvPr/>
        </p:nvSpPr>
        <p:spPr>
          <a:xfrm>
            <a:off x="316616" y="455767"/>
            <a:ext cx="8709073" cy="954107"/>
          </a:xfrm>
          <a:prstGeom prst="rect">
            <a:avLst/>
          </a:prstGeom>
        </p:spPr>
        <p:txBody>
          <a:bodyPr wrap="square">
            <a:sp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TBC’s Community Mapping Data Flow Diagram</a:t>
            </a:r>
            <a:r>
              <a:rPr lang="en-GB" sz="28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28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2800" dirty="0"/>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5689" y="188640"/>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44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2792760" y="332656"/>
            <a:ext cx="3438730" cy="1077218"/>
          </a:xfrm>
          <a:prstGeom prst="rect">
            <a:avLst/>
          </a:prstGeom>
        </p:spPr>
        <p:txBody>
          <a:bodyPr wrap="square">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IM Challenges</a:t>
            </a:r>
            <a: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304" y="-372250"/>
            <a:ext cx="2186502"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6775" y="1844824"/>
            <a:ext cx="7992888" cy="646331"/>
          </a:xfrm>
          <a:prstGeom prst="rect">
            <a:avLst/>
          </a:prstGeom>
        </p:spPr>
        <p:txBody>
          <a:bodyPr wrap="square">
            <a:spAutoFit/>
          </a:bodyPr>
          <a:lstStyle/>
          <a:p>
            <a:r>
              <a:rPr lang="en-GB" b="0" dirty="0">
                <a:latin typeface="Bookman Old Style" panose="02050604050505020204" pitchFamily="18" charset="0"/>
                <a:cs typeface="Times New Roman" pitchFamily="18" charset="0"/>
              </a:rPr>
              <a:t>• </a:t>
            </a:r>
            <a:r>
              <a:rPr lang="en-GB" b="0" dirty="0" smtClean="0">
                <a:latin typeface="Bookman Old Style" panose="02050604050505020204" pitchFamily="18" charset="0"/>
                <a:cs typeface="Times New Roman" pitchFamily="18" charset="0"/>
              </a:rPr>
              <a:t>Reluctance of individuals to share information </a:t>
            </a:r>
            <a:r>
              <a:rPr lang="en-GB" b="0" dirty="0" smtClean="0">
                <a:latin typeface="Bookman Old Style" panose="02050604050505020204" pitchFamily="18" charset="0"/>
                <a:ea typeface="Tahoma" panose="020B0604030504040204" pitchFamily="34" charset="0"/>
                <a:cs typeface="Tahoma" panose="020B0604030504040204" pitchFamily="34" charset="0"/>
              </a:rPr>
              <a:t>impedes information flows </a:t>
            </a:r>
            <a:endParaRPr lang="th-TH" b="0" dirty="0">
              <a:latin typeface="Bookman Old Style" panose="02050604050505020204" pitchFamily="18" charset="0"/>
              <a:ea typeface="Tahoma" panose="020B0604030504040204" pitchFamily="34" charset="0"/>
              <a:cs typeface="Tahoma" panose="020B0604030504040204" pitchFamily="34" charset="0"/>
            </a:endParaRPr>
          </a:p>
        </p:txBody>
      </p:sp>
      <p:sp>
        <p:nvSpPr>
          <p:cNvPr id="5" name="Rectangle 4"/>
          <p:cNvSpPr/>
          <p:nvPr/>
        </p:nvSpPr>
        <p:spPr>
          <a:xfrm>
            <a:off x="544470" y="2796434"/>
            <a:ext cx="6470996" cy="369332"/>
          </a:xfrm>
          <a:prstGeom prst="rect">
            <a:avLst/>
          </a:prstGeom>
        </p:spPr>
        <p:txBody>
          <a:bodyPr wrap="square">
            <a:spAutoFit/>
          </a:bodyPr>
          <a:lstStyle/>
          <a:p>
            <a:pPr>
              <a:spcBef>
                <a:spcPct val="30000"/>
              </a:spcBef>
              <a:defRPr/>
            </a:pPr>
            <a:r>
              <a:rPr lang="en-GB" b="0" dirty="0">
                <a:latin typeface="Bookman Old Style" panose="02050604050505020204" pitchFamily="18" charset="0"/>
                <a:cs typeface="Times New Roman" pitchFamily="18" charset="0"/>
              </a:rPr>
              <a:t>• </a:t>
            </a:r>
            <a:r>
              <a:rPr lang="en-US" b="0" dirty="0" smtClean="0">
                <a:latin typeface="Bookman Old Style" panose="02050604050505020204" pitchFamily="18" charset="0"/>
              </a:rPr>
              <a:t>Lack </a:t>
            </a:r>
            <a:r>
              <a:rPr lang="en-US" b="0" dirty="0">
                <a:latin typeface="Bookman Old Style" panose="02050604050505020204" pitchFamily="18" charset="0"/>
              </a:rPr>
              <a:t>of verified village level data in SE </a:t>
            </a:r>
            <a:r>
              <a:rPr lang="en-US" b="0" dirty="0" smtClean="0">
                <a:latin typeface="Bookman Old Style" panose="02050604050505020204" pitchFamily="18" charset="0"/>
              </a:rPr>
              <a:t>Myanmar</a:t>
            </a:r>
            <a:endParaRPr lang="en-US" dirty="0"/>
          </a:p>
        </p:txBody>
      </p:sp>
      <p:sp>
        <p:nvSpPr>
          <p:cNvPr id="9" name="Rectangle 8"/>
          <p:cNvSpPr/>
          <p:nvPr/>
        </p:nvSpPr>
        <p:spPr>
          <a:xfrm>
            <a:off x="496775" y="3429000"/>
            <a:ext cx="7734770" cy="646331"/>
          </a:xfrm>
          <a:prstGeom prst="rect">
            <a:avLst/>
          </a:prstGeom>
        </p:spPr>
        <p:txBody>
          <a:bodyPr wrap="square">
            <a:spAutoFit/>
          </a:bodyPr>
          <a:lstStyle/>
          <a:p>
            <a:pPr>
              <a:spcBef>
                <a:spcPct val="30000"/>
              </a:spcBef>
              <a:defRPr/>
            </a:pPr>
            <a:r>
              <a:rPr lang="en-GB" b="0" dirty="0" smtClean="0">
                <a:latin typeface="Bookman Old Style" panose="02050604050505020204" pitchFamily="18" charset="0"/>
                <a:cs typeface="Times New Roman" pitchFamily="18" charset="0"/>
              </a:rPr>
              <a:t>• Ensuring that international agencies build on local capacities </a:t>
            </a:r>
            <a:r>
              <a:rPr lang="en-US" b="0" dirty="0" smtClean="0">
                <a:latin typeface="Bookman Old Style" panose="02050604050505020204" pitchFamily="18" charset="0"/>
              </a:rPr>
              <a:t>Lack </a:t>
            </a:r>
            <a:r>
              <a:rPr lang="en-US" b="0" dirty="0">
                <a:latin typeface="Bookman Old Style" panose="02050604050505020204" pitchFamily="18" charset="0"/>
              </a:rPr>
              <a:t>of verified village level data in SE </a:t>
            </a:r>
            <a:r>
              <a:rPr lang="en-US" b="0" dirty="0" smtClean="0">
                <a:latin typeface="Bookman Old Style" panose="02050604050505020204" pitchFamily="18" charset="0"/>
              </a:rPr>
              <a:t>Myanmar</a:t>
            </a:r>
            <a:endParaRPr lang="en-US" dirty="0"/>
          </a:p>
        </p:txBody>
      </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39" y="54142"/>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8022" y="4437112"/>
            <a:ext cx="7336432" cy="646331"/>
          </a:xfrm>
          <a:prstGeom prst="rect">
            <a:avLst/>
          </a:prstGeom>
        </p:spPr>
        <p:txBody>
          <a:bodyPr wrap="square">
            <a:spAutoFit/>
          </a:bodyPr>
          <a:lstStyle/>
          <a:p>
            <a:pPr>
              <a:spcBef>
                <a:spcPct val="30000"/>
              </a:spcBef>
              <a:defRPr/>
            </a:pPr>
            <a:r>
              <a:rPr lang="en-GB" b="0" dirty="0">
                <a:latin typeface="Bookman Old Style" panose="02050604050505020204" pitchFamily="18" charset="0"/>
                <a:cs typeface="Times New Roman" pitchFamily="18" charset="0"/>
              </a:rPr>
              <a:t>• </a:t>
            </a:r>
            <a:r>
              <a:rPr lang="en-GB" b="0" dirty="0" smtClean="0">
                <a:latin typeface="Bookman Old Style" panose="02050604050505020204" pitchFamily="18" charset="0"/>
                <a:cs typeface="Times New Roman" pitchFamily="18" charset="0"/>
              </a:rPr>
              <a:t>Differing boundary demarcations used by </a:t>
            </a:r>
            <a:r>
              <a:rPr lang="en-GB" b="0" dirty="0" err="1" smtClean="0">
                <a:latin typeface="Bookman Old Style" panose="02050604050505020204" pitchFamily="18" charset="0"/>
                <a:cs typeface="Times New Roman" pitchFamily="18" charset="0"/>
              </a:rPr>
              <a:t>KNU</a:t>
            </a:r>
            <a:r>
              <a:rPr lang="en-GB" b="0" dirty="0" smtClean="0">
                <a:latin typeface="Bookman Old Style" panose="02050604050505020204" pitchFamily="18" charset="0"/>
                <a:cs typeface="Times New Roman" pitchFamily="18" charset="0"/>
              </a:rPr>
              <a:t> &amp; Myanmar government in Karen/Kayin areas </a:t>
            </a:r>
            <a:endParaRPr lang="en-US" dirty="0"/>
          </a:p>
        </p:txBody>
      </p:sp>
    </p:spTree>
    <p:extLst>
      <p:ext uri="{BB962C8B-B14F-4D97-AF65-F5344CB8AC3E}">
        <p14:creationId xmlns:p14="http://schemas.microsoft.com/office/powerpoint/2010/main" val="99109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410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848" y="141808"/>
            <a:ext cx="1001898" cy="172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2600" y="442119"/>
            <a:ext cx="3438730" cy="1077218"/>
          </a:xfrm>
          <a:prstGeom prst="rect">
            <a:avLst/>
          </a:prstGeom>
        </p:spPr>
        <p:txBody>
          <a:bodyPr wrap="square">
            <a:spAutoFit/>
          </a:bodyPr>
          <a:lstStyle/>
          <a:p>
            <a: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dirty="0"/>
          </a:p>
        </p:txBody>
      </p:sp>
      <p:sp>
        <p:nvSpPr>
          <p:cNvPr id="9" name="Rectangle 8"/>
          <p:cNvSpPr/>
          <p:nvPr/>
        </p:nvSpPr>
        <p:spPr>
          <a:xfrm>
            <a:off x="4880992" y="1874441"/>
            <a:ext cx="4680520" cy="923330"/>
          </a:xfrm>
          <a:prstGeom prst="rect">
            <a:avLst/>
          </a:prstGeom>
        </p:spPr>
        <p:txBody>
          <a:bodyPr wrap="square">
            <a:spAutoFit/>
          </a:body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Map Showing Differing Boundary Demarcations</a:t>
            </a: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in Kayin Areas</a:t>
            </a:r>
            <a:r>
              <a:rPr lang="en-GB" b="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b="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b="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6" y="0"/>
            <a:ext cx="4775994" cy="6881789"/>
          </a:xfrm>
          <a:prstGeom prst="rect">
            <a:avLst/>
          </a:prstGeom>
        </p:spPr>
      </p:pic>
    </p:spTree>
    <p:extLst>
      <p:ext uri="{BB962C8B-B14F-4D97-AF65-F5344CB8AC3E}">
        <p14:creationId xmlns:p14="http://schemas.microsoft.com/office/powerpoint/2010/main" val="419547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2000672" y="276206"/>
            <a:ext cx="6120680" cy="1077218"/>
          </a:xfrm>
          <a:prstGeom prst="rect">
            <a:avLst/>
          </a:prstGeom>
        </p:spPr>
        <p:txBody>
          <a:bodyPr wrap="square">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New IM Initiatives in 2014</a:t>
            </a:r>
            <a: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304" y="-372250"/>
            <a:ext cx="2186502"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2981" y="4992792"/>
            <a:ext cx="6480720" cy="1015663"/>
          </a:xfrm>
          <a:prstGeom prst="rect">
            <a:avLst/>
          </a:prstGeom>
        </p:spPr>
        <p:txBody>
          <a:bodyPr wrap="square">
            <a:spAutoFit/>
          </a:bodyPr>
          <a:lstStyle/>
          <a:p>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sz="2000" b="0" dirty="0" smtClean="0">
                <a:latin typeface="Bookman Old Style" panose="02050604050505020204" pitchFamily="18" charset="0"/>
              </a:rPr>
              <a:t>Produce 22 township level base maps in SE Myanmar for use by </a:t>
            </a:r>
            <a:r>
              <a:rPr lang="en-GB" sz="2000" b="0" dirty="0" err="1" smtClean="0">
                <a:latin typeface="Bookman Old Style" panose="02050604050505020204" pitchFamily="18" charset="0"/>
              </a:rPr>
              <a:t>CBOs</a:t>
            </a:r>
            <a:r>
              <a:rPr lang="en-GB" sz="2000" b="0" dirty="0" smtClean="0">
                <a:latin typeface="Bookman Old Style" panose="02050604050505020204" pitchFamily="18" charset="0"/>
              </a:rPr>
              <a:t> working in conflict affected areas</a:t>
            </a:r>
            <a:endParaRPr lang="en-GB" sz="2000" b="0" dirty="0">
              <a:latin typeface="Bookman Old Style" panose="02050604050505020204" pitchFamily="18" charset="0"/>
            </a:endParaRPr>
          </a:p>
        </p:txBody>
      </p:sp>
      <p:sp>
        <p:nvSpPr>
          <p:cNvPr id="7" name="Rectangle 6"/>
          <p:cNvSpPr/>
          <p:nvPr/>
        </p:nvSpPr>
        <p:spPr>
          <a:xfrm>
            <a:off x="938062" y="1897801"/>
            <a:ext cx="6751242" cy="707886"/>
          </a:xfrm>
          <a:prstGeom prst="rect">
            <a:avLst/>
          </a:prstGeom>
        </p:spPr>
        <p:txBody>
          <a:bodyPr wrap="square">
            <a:spAutoFit/>
          </a:bodyPr>
          <a:lstStyle/>
          <a:p>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sz="2000" b="0" dirty="0" smtClean="0">
                <a:latin typeface="Bookman Old Style" panose="02050604050505020204" pitchFamily="18" charset="0"/>
              </a:rPr>
              <a:t>Develop new website that will that will use cloud services for interactive mapping</a:t>
            </a:r>
            <a:endParaRPr lang="en-GB" sz="2000" b="0" dirty="0">
              <a:latin typeface="Bookman Old Style" panose="02050604050505020204" pitchFamily="18" charset="0"/>
            </a:endParaRPr>
          </a:p>
        </p:txBody>
      </p:sp>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39" y="54142"/>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2887" y="3212210"/>
            <a:ext cx="6408712" cy="1323439"/>
          </a:xfrm>
          <a:prstGeom prst="rect">
            <a:avLst/>
          </a:prstGeom>
        </p:spPr>
        <p:txBody>
          <a:bodyPr wrap="square">
            <a:spAutoFit/>
          </a:bodyPr>
          <a:lstStyle/>
          <a:p>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sz="2000" b="0" dirty="0" smtClean="0">
                <a:latin typeface="Bookman Old Style" panose="02050604050505020204" pitchFamily="18" charset="0"/>
                <a:cs typeface="Times New Roman" pitchFamily="18" charset="0"/>
              </a:rPr>
              <a:t>Share and i</a:t>
            </a:r>
            <a:r>
              <a:rPr lang="en-GB" sz="2000" b="0" dirty="0" smtClean="0">
                <a:latin typeface="Bookman Old Style" panose="02050604050505020204" pitchFamily="18" charset="0"/>
              </a:rPr>
              <a:t>ntegrate </a:t>
            </a:r>
            <a:r>
              <a:rPr lang="en-GB" sz="2000" b="0" dirty="0">
                <a:latin typeface="Bookman Old Style" panose="02050604050505020204" pitchFamily="18" charset="0"/>
              </a:rPr>
              <a:t>our 2013 survey data with data collected by other agencies in the SE </a:t>
            </a:r>
            <a:r>
              <a:rPr lang="en-GB" sz="2000" b="0" dirty="0" smtClean="0">
                <a:latin typeface="Bookman Old Style" panose="02050604050505020204" pitchFamily="18" charset="0"/>
              </a:rPr>
              <a:t>to create common mapping platform hosted by </a:t>
            </a:r>
            <a:r>
              <a:rPr lang="en-GB" sz="2000" b="0" dirty="0" err="1" smtClean="0">
                <a:latin typeface="Bookman Old Style" panose="02050604050505020204" pitchFamily="18" charset="0"/>
              </a:rPr>
              <a:t>MIMU</a:t>
            </a:r>
            <a:endParaRPr lang="th-TH" sz="2000" b="0" dirty="0">
              <a:latin typeface="Bookman Old Style" panose="02050604050505020204" pitchFamily="18" charset="0"/>
            </a:endParaRPr>
          </a:p>
        </p:txBody>
      </p:sp>
    </p:spTree>
    <p:extLst>
      <p:ext uri="{BB962C8B-B14F-4D97-AF65-F5344CB8AC3E}">
        <p14:creationId xmlns:p14="http://schemas.microsoft.com/office/powerpoint/2010/main" val="223929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SWDC, Hiding site school, Pasaung, January 200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84" y="1480124"/>
            <a:ext cx="6861720" cy="45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02060" y="402906"/>
            <a:ext cx="6912768" cy="1077218"/>
          </a:xfrm>
          <a:prstGeom prst="rect">
            <a:avLst/>
          </a:prstGeom>
        </p:spPr>
        <p:txBody>
          <a:bodyPr wrap="square">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Questions &amp; Discussion </a:t>
            </a:r>
            <a: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304" y="-372250"/>
            <a:ext cx="2186502"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172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410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64" y="317824"/>
            <a:ext cx="1001898" cy="172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42320" y="476672"/>
            <a:ext cx="3438730" cy="1077218"/>
          </a:xfrm>
          <a:prstGeom prst="rect">
            <a:avLst/>
          </a:prstGeom>
        </p:spPr>
        <p:txBody>
          <a:bodyPr wrap="square">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What is TBC?</a:t>
            </a:r>
            <a:r>
              <a:rPr lang="en-GB" sz="3200" b="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b="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b="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304" y="-372250"/>
            <a:ext cx="2186502"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29413" y="2464930"/>
            <a:ext cx="7940686" cy="1477328"/>
          </a:xfrm>
          <a:prstGeom prst="rect">
            <a:avLst/>
          </a:prstGeom>
        </p:spPr>
        <p:txBody>
          <a:bodyPr wrap="square">
            <a:spAutoFit/>
          </a:bodyPr>
          <a:lstStyle/>
          <a:p>
            <a:pPr>
              <a:defRPr/>
            </a:pPr>
            <a:r>
              <a:rPr lang="en-GB" dirty="0">
                <a:latin typeface="Times New Roman" pitchFamily="18" charset="0"/>
                <a:cs typeface="Times New Roman" pitchFamily="18" charset="0"/>
              </a:rPr>
              <a:t>•  </a:t>
            </a:r>
            <a:r>
              <a:rPr lang="en-GB" b="0" dirty="0">
                <a:solidFill>
                  <a:schemeClr val="tx1">
                    <a:lumMod val="95000"/>
                    <a:lumOff val="5000"/>
                  </a:schemeClr>
                </a:solidFill>
                <a:latin typeface="Bookman Old Style" panose="02050604050505020204" pitchFamily="18" charset="0"/>
              </a:rPr>
              <a:t>TBC is an alliance of partners working together with displaced and conflict-affected people of Myanmar to address humanitarian needs and to support community driven solutions in pursuit of peace and development</a:t>
            </a:r>
            <a:r>
              <a:rPr lang="en-GB" b="0" dirty="0">
                <a:solidFill>
                  <a:schemeClr val="tx2"/>
                </a:solidFill>
                <a:latin typeface="Bookman Old Style" panose="02050604050505020204" pitchFamily="18" charset="0"/>
              </a:rPr>
              <a:t>. </a:t>
            </a:r>
          </a:p>
          <a:p>
            <a:pPr>
              <a:defRPr/>
            </a:pPr>
            <a:endParaRPr lang="en-GB" b="0" dirty="0">
              <a:solidFill>
                <a:schemeClr val="tx2"/>
              </a:solidFill>
              <a:latin typeface="Bookman Old Style" panose="02050604050505020204" pitchFamily="18" charset="0"/>
            </a:endParaRPr>
          </a:p>
        </p:txBody>
      </p:sp>
      <p:sp>
        <p:nvSpPr>
          <p:cNvPr id="2" name="Rectangle 1"/>
          <p:cNvSpPr/>
          <p:nvPr/>
        </p:nvSpPr>
        <p:spPr>
          <a:xfrm>
            <a:off x="344487" y="4080757"/>
            <a:ext cx="8225611" cy="1200329"/>
          </a:xfrm>
          <a:prstGeom prst="rect">
            <a:avLst/>
          </a:prstGeom>
        </p:spPr>
        <p:txBody>
          <a:bodyPr wrap="square">
            <a:spAutoFit/>
          </a:bodyPr>
          <a:lstStyle/>
          <a:p>
            <a:pPr marL="285750" indent="-285750">
              <a:buFont typeface="Arial" charset="0"/>
              <a:buChar char="•"/>
              <a:defRPr/>
            </a:pPr>
            <a:r>
              <a:rPr lang="en-GB" b="0" dirty="0">
                <a:latin typeface="Bookman Old Style" panose="02050604050505020204" pitchFamily="18" charset="0"/>
              </a:rPr>
              <a:t>TBC provided food, shelter and capacity building support to 120,000 refugees in Thailand and 95,000 internally displaced persons and others affected by conflict in rural areas of South East Myanmar during 2013. </a:t>
            </a:r>
          </a:p>
        </p:txBody>
      </p:sp>
    </p:spTree>
    <p:extLst>
      <p:ext uri="{BB962C8B-B14F-4D97-AF65-F5344CB8AC3E}">
        <p14:creationId xmlns:p14="http://schemas.microsoft.com/office/powerpoint/2010/main" val="117002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410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92" y="116633"/>
            <a:ext cx="1001898" cy="172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19874" y="548680"/>
            <a:ext cx="6048672" cy="1077218"/>
          </a:xfrm>
          <a:prstGeom prst="rect">
            <a:avLst/>
          </a:prstGeom>
        </p:spPr>
        <p:txBody>
          <a:bodyPr wrap="square">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TBC’s Main IM Initiatives </a:t>
            </a:r>
            <a: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304" y="-372250"/>
            <a:ext cx="2186502"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5264" y="2248841"/>
            <a:ext cx="7416824" cy="369332"/>
          </a:xfrm>
          <a:prstGeom prst="rect">
            <a:avLst/>
          </a:prstGeom>
        </p:spPr>
        <p:txBody>
          <a:bodyPr wrap="square">
            <a:spAutoFit/>
          </a:bodyPr>
          <a:lstStyle/>
          <a:p>
            <a:pPr lvl="0"/>
            <a:r>
              <a:rPr lang="en-GB" dirty="0">
                <a:latin typeface="Times New Roman" pitchFamily="18" charset="0"/>
                <a:cs typeface="Times New Roman" pitchFamily="18" charset="0"/>
              </a:rPr>
              <a:t>• </a:t>
            </a:r>
            <a:r>
              <a:rPr lang="en-GB" b="0" dirty="0" smtClean="0">
                <a:latin typeface="Bookman Old Style" panose="02050604050505020204" pitchFamily="18" charset="0"/>
              </a:rPr>
              <a:t>Population </a:t>
            </a:r>
            <a:r>
              <a:rPr lang="en-GB" b="0" dirty="0">
                <a:latin typeface="Bookman Old Style" panose="02050604050505020204" pitchFamily="18" charset="0"/>
              </a:rPr>
              <a:t>Database from </a:t>
            </a:r>
            <a:r>
              <a:rPr lang="en-GB" b="0" dirty="0" smtClean="0">
                <a:latin typeface="Bookman Old Style" panose="02050604050505020204" pitchFamily="18" charset="0"/>
              </a:rPr>
              <a:t>Refugee </a:t>
            </a:r>
            <a:r>
              <a:rPr lang="en-GB" b="0" dirty="0">
                <a:latin typeface="Bookman Old Style" panose="02050604050505020204" pitchFamily="18" charset="0"/>
              </a:rPr>
              <a:t>C</a:t>
            </a:r>
            <a:r>
              <a:rPr lang="en-GB" b="0" dirty="0" smtClean="0">
                <a:latin typeface="Bookman Old Style" panose="02050604050505020204" pitchFamily="18" charset="0"/>
              </a:rPr>
              <a:t>amps </a:t>
            </a:r>
            <a:r>
              <a:rPr lang="en-GB" b="0" dirty="0">
                <a:latin typeface="Bookman Old Style" panose="02050604050505020204" pitchFamily="18" charset="0"/>
              </a:rPr>
              <a:t>in </a:t>
            </a:r>
            <a:r>
              <a:rPr lang="en-GB" b="0" dirty="0" smtClean="0">
                <a:latin typeface="Bookman Old Style" panose="02050604050505020204" pitchFamily="18" charset="0"/>
              </a:rPr>
              <a:t>Thailand</a:t>
            </a:r>
            <a:endParaRPr lang="en-US" b="0" dirty="0">
              <a:latin typeface="Bookman Old Style" panose="02050604050505020204" pitchFamily="18" charset="0"/>
            </a:endParaRPr>
          </a:p>
        </p:txBody>
      </p:sp>
      <p:sp>
        <p:nvSpPr>
          <p:cNvPr id="4" name="Rectangle 3"/>
          <p:cNvSpPr/>
          <p:nvPr/>
        </p:nvSpPr>
        <p:spPr>
          <a:xfrm>
            <a:off x="765272" y="3861048"/>
            <a:ext cx="8017283" cy="369332"/>
          </a:xfrm>
          <a:prstGeom prst="rect">
            <a:avLst/>
          </a:prstGeom>
        </p:spPr>
        <p:txBody>
          <a:bodyPr wrap="square">
            <a:spAutoFit/>
          </a:bodyPr>
          <a:lstStyle/>
          <a:p>
            <a:pPr lvl="0"/>
            <a:r>
              <a:rPr lang="en-GB" dirty="0">
                <a:latin typeface="Times New Roman" pitchFamily="18" charset="0"/>
                <a:cs typeface="Times New Roman" pitchFamily="18" charset="0"/>
              </a:rPr>
              <a:t>• </a:t>
            </a:r>
            <a:r>
              <a:rPr lang="en-GB" b="0" dirty="0" smtClean="0">
                <a:latin typeface="Bookman Old Style" panose="02050604050505020204" pitchFamily="18" charset="0"/>
              </a:rPr>
              <a:t>Poverty, Displacement  and Protection Data </a:t>
            </a:r>
            <a:r>
              <a:rPr lang="en-GB" b="0" dirty="0">
                <a:latin typeface="Bookman Old Style" panose="02050604050505020204" pitchFamily="18" charset="0"/>
              </a:rPr>
              <a:t>in South East </a:t>
            </a:r>
            <a:r>
              <a:rPr lang="en-GB" b="0" dirty="0" smtClean="0">
                <a:latin typeface="Bookman Old Style" panose="02050604050505020204" pitchFamily="18" charset="0"/>
              </a:rPr>
              <a:t>Myanmar</a:t>
            </a:r>
            <a:endParaRPr lang="en-US" b="0" dirty="0">
              <a:latin typeface="Bookman Old Style" panose="02050604050505020204" pitchFamily="18" charset="0"/>
            </a:endParaRPr>
          </a:p>
        </p:txBody>
      </p:sp>
      <p:sp>
        <p:nvSpPr>
          <p:cNvPr id="5" name="Rectangle 4"/>
          <p:cNvSpPr/>
          <p:nvPr/>
        </p:nvSpPr>
        <p:spPr>
          <a:xfrm>
            <a:off x="741992" y="3103602"/>
            <a:ext cx="7500096" cy="369332"/>
          </a:xfrm>
          <a:prstGeom prst="rect">
            <a:avLst/>
          </a:prstGeom>
        </p:spPr>
        <p:txBody>
          <a:bodyPr wrap="square">
            <a:spAutoFit/>
          </a:bodyPr>
          <a:lstStyle/>
          <a:p>
            <a:pPr lvl="0"/>
            <a:r>
              <a:rPr lang="en-GB" dirty="0">
                <a:latin typeface="Times New Roman" pitchFamily="18" charset="0"/>
                <a:cs typeface="Times New Roman" pitchFamily="18" charset="0"/>
              </a:rPr>
              <a:t>• </a:t>
            </a:r>
            <a:r>
              <a:rPr lang="en-GB" b="0" dirty="0" smtClean="0">
                <a:latin typeface="Bookman Old Style" panose="02050604050505020204" pitchFamily="18" charset="0"/>
              </a:rPr>
              <a:t>Programmatic </a:t>
            </a:r>
            <a:r>
              <a:rPr lang="en-GB" b="0" dirty="0">
                <a:latin typeface="Bookman Old Style" panose="02050604050505020204" pitchFamily="18" charset="0"/>
              </a:rPr>
              <a:t>D</a:t>
            </a:r>
            <a:r>
              <a:rPr lang="en-GB" b="0" dirty="0" smtClean="0">
                <a:latin typeface="Bookman Old Style" panose="02050604050505020204" pitchFamily="18" charset="0"/>
              </a:rPr>
              <a:t>ata </a:t>
            </a:r>
            <a:r>
              <a:rPr lang="en-GB" b="0" dirty="0">
                <a:latin typeface="Bookman Old Style" panose="02050604050505020204" pitchFamily="18" charset="0"/>
              </a:rPr>
              <a:t>from South East </a:t>
            </a:r>
            <a:r>
              <a:rPr lang="en-GB" b="0" dirty="0" smtClean="0">
                <a:latin typeface="Bookman Old Style" panose="02050604050505020204" pitchFamily="18" charset="0"/>
              </a:rPr>
              <a:t>Myanmar </a:t>
            </a:r>
            <a:endParaRPr lang="en-US" b="0" dirty="0">
              <a:latin typeface="Bookman Old Style" panose="02050604050505020204" pitchFamily="18" charset="0"/>
            </a:endParaRPr>
          </a:p>
        </p:txBody>
      </p:sp>
    </p:spTree>
    <p:extLst>
      <p:ext uri="{BB962C8B-B14F-4D97-AF65-F5344CB8AC3E}">
        <p14:creationId xmlns:p14="http://schemas.microsoft.com/office/powerpoint/2010/main" val="378363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1" y="0"/>
            <a:ext cx="3703023" cy="6805306"/>
          </a:xfrm>
          <a:prstGeom prst="rect">
            <a:avLst/>
          </a:prstGeom>
          <a:ln>
            <a:solidFill>
              <a:schemeClr val="tx1"/>
            </a:solidFill>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920" y="548680"/>
            <a:ext cx="4503896" cy="61206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016896" y="19259"/>
            <a:ext cx="6048672" cy="830997"/>
          </a:xfrm>
          <a:prstGeom prst="rect">
            <a:avLst/>
          </a:prstGeom>
        </p:spPr>
        <p:txBody>
          <a:bodyPr wrap="square">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Refugee &amp; </a:t>
            </a:r>
            <a:r>
              <a:rPr lang="en-GB" sz="2400" dirty="0" err="1" smtClean="0">
                <a:latin typeface="Tahoma" panose="020B0604030504040204" pitchFamily="34" charset="0"/>
                <a:ea typeface="Tahoma" panose="020B0604030504040204" pitchFamily="34" charset="0"/>
                <a:cs typeface="Tahoma" panose="020B0604030504040204" pitchFamily="34" charset="0"/>
              </a:rPr>
              <a:t>IDP</a:t>
            </a:r>
            <a:r>
              <a:rPr lang="en-GB" sz="2400" dirty="0" smtClean="0">
                <a:latin typeface="Tahoma" panose="020B0604030504040204" pitchFamily="34" charset="0"/>
                <a:ea typeface="Tahoma" panose="020B0604030504040204" pitchFamily="34" charset="0"/>
                <a:cs typeface="Tahoma" panose="020B0604030504040204" pitchFamily="34" charset="0"/>
              </a:rPr>
              <a:t> Camp Populations </a:t>
            </a:r>
            <a:r>
              <a:rPr lang="en-GB" sz="24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24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2400" dirty="0"/>
          </a:p>
        </p:txBody>
      </p:sp>
    </p:spTree>
    <p:extLst>
      <p:ext uri="{BB962C8B-B14F-4D97-AF65-F5344CB8AC3E}">
        <p14:creationId xmlns:p14="http://schemas.microsoft.com/office/powerpoint/2010/main" val="219776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1568624" y="208037"/>
            <a:ext cx="7510496" cy="1569660"/>
          </a:xfrm>
          <a:prstGeom prst="rect">
            <a:avLst/>
          </a:prstGeom>
        </p:spPr>
        <p:txBody>
          <a:bodyPr wrap="square">
            <a:spAutoFit/>
          </a:bodyPr>
          <a:lstStyle/>
          <a:p>
            <a:r>
              <a:rPr lang="en-GB" sz="32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Tracking Border Wide Camp Population Trends</a:t>
            </a:r>
            <a:r>
              <a:rPr lang="en-GB" sz="3200" b="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b="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b="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96" y="2708920"/>
            <a:ext cx="8784976" cy="4032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80" y="208037"/>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5886" y="1556792"/>
            <a:ext cx="8784975" cy="923330"/>
          </a:xfrm>
          <a:prstGeom prst="rect">
            <a:avLst/>
          </a:prstGeom>
          <a:solidFill>
            <a:schemeClr val="accent6">
              <a:lumMod val="40000"/>
              <a:lumOff val="60000"/>
            </a:schemeClr>
          </a:solidFill>
          <a:ln>
            <a:solidFill>
              <a:schemeClr val="tx1">
                <a:lumMod val="95000"/>
                <a:lumOff val="5000"/>
              </a:schemeClr>
            </a:solidFill>
          </a:ln>
        </p:spPr>
        <p:txBody>
          <a:bodyPr wrap="square">
            <a:spAutoFit/>
          </a:bodyPr>
          <a:lstStyle/>
          <a:p>
            <a:pPr marL="0" indent="0">
              <a:buNone/>
            </a:pPr>
            <a:r>
              <a:rPr lang="en-GB" dirty="0">
                <a:latin typeface="Times New Roman" pitchFamily="18" charset="0"/>
                <a:cs typeface="Times New Roman" pitchFamily="18" charset="0"/>
              </a:rPr>
              <a:t>• </a:t>
            </a:r>
            <a:r>
              <a:rPr lang="en-GB" b="0" dirty="0" smtClean="0">
                <a:latin typeface="Bookman Old Style" panose="02050604050505020204" pitchFamily="18" charset="0"/>
              </a:rPr>
              <a:t>December </a:t>
            </a:r>
            <a:r>
              <a:rPr lang="en-GB" b="0" dirty="0">
                <a:latin typeface="Bookman Old Style" panose="02050604050505020204" pitchFamily="18" charset="0"/>
              </a:rPr>
              <a:t>2012 = 128,200 persons.</a:t>
            </a:r>
          </a:p>
          <a:p>
            <a:pPr marL="0" indent="0">
              <a:buNone/>
            </a:pPr>
            <a:r>
              <a:rPr lang="en-GB" dirty="0">
                <a:latin typeface="Bookman Old Style" panose="02050604050505020204" pitchFamily="18" charset="0"/>
                <a:cs typeface="Times New Roman" pitchFamily="18" charset="0"/>
              </a:rPr>
              <a:t>• </a:t>
            </a:r>
            <a:r>
              <a:rPr lang="en-GB" b="0" dirty="0" smtClean="0">
                <a:latin typeface="Bookman Old Style" panose="02050604050505020204" pitchFamily="18" charset="0"/>
              </a:rPr>
              <a:t>December </a:t>
            </a:r>
            <a:r>
              <a:rPr lang="en-GB" b="0" dirty="0">
                <a:latin typeface="Bookman Old Style" panose="02050604050505020204" pitchFamily="18" charset="0"/>
              </a:rPr>
              <a:t>2013 = 119,156 persons.</a:t>
            </a:r>
          </a:p>
          <a:p>
            <a:pPr marL="0" indent="0">
              <a:buNone/>
            </a:pPr>
            <a:r>
              <a:rPr lang="en-GB" dirty="0" smtClean="0">
                <a:latin typeface="Bookman Old Style" panose="02050604050505020204" pitchFamily="18" charset="0"/>
                <a:cs typeface="Times New Roman" pitchFamily="18" charset="0"/>
              </a:rPr>
              <a:t>• </a:t>
            </a:r>
            <a:r>
              <a:rPr lang="en-GB" b="0" dirty="0" smtClean="0">
                <a:latin typeface="Bookman Old Style" panose="02050604050505020204" pitchFamily="18" charset="0"/>
              </a:rPr>
              <a:t>A </a:t>
            </a:r>
            <a:r>
              <a:rPr lang="en-GB" b="0" dirty="0">
                <a:latin typeface="Bookman Old Style" panose="02050604050505020204" pitchFamily="18" charset="0"/>
              </a:rPr>
              <a:t>net annual decrease of 9,044 persons or -7.1%.  </a:t>
            </a:r>
          </a:p>
        </p:txBody>
      </p:sp>
    </p:spTree>
    <p:extLst>
      <p:ext uri="{BB962C8B-B14F-4D97-AF65-F5344CB8AC3E}">
        <p14:creationId xmlns:p14="http://schemas.microsoft.com/office/powerpoint/2010/main" val="187906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1051453" y="404664"/>
            <a:ext cx="8625408" cy="954107"/>
          </a:xfrm>
          <a:prstGeom prst="rect">
            <a:avLst/>
          </a:prstGeom>
        </p:spPr>
        <p:txBody>
          <a:bodyPr wrap="square">
            <a:spAutoFit/>
          </a:bodyPr>
          <a:lstStyle/>
          <a:p>
            <a:r>
              <a:rPr lang="en-GB" sz="2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Border Wide Camp Population Increases &amp; Decreases</a:t>
            </a:r>
            <a:r>
              <a:rPr lang="en-GB" sz="3200" b="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n-GB" sz="3200" b="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th-TH" sz="3200" b="0" dirty="0"/>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64" y="118943"/>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10" y="1234818"/>
            <a:ext cx="7385334" cy="262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11" y="4005065"/>
            <a:ext cx="738533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80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860551" y="365760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Rectangle 4"/>
          <p:cNvSpPr/>
          <p:nvPr/>
        </p:nvSpPr>
        <p:spPr>
          <a:xfrm>
            <a:off x="1126590" y="3288268"/>
            <a:ext cx="6652964" cy="369332"/>
          </a:xfrm>
          <a:prstGeom prst="rect">
            <a:avLst/>
          </a:prstGeom>
        </p:spPr>
        <p:txBody>
          <a:bodyPr wrap="square">
            <a:spAutoFit/>
          </a:bodyPr>
          <a:lstStyle/>
          <a:p>
            <a:pPr lvl="0"/>
            <a:r>
              <a:rPr lang="en-GB" dirty="0" smtClean="0"/>
              <a:t>   </a:t>
            </a:r>
            <a:endParaRPr lang="en-US" dirty="0"/>
          </a:p>
        </p:txBody>
      </p:sp>
      <p:pic>
        <p:nvPicPr>
          <p:cNvPr id="9"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7" y="3730"/>
            <a:ext cx="4484263" cy="6938408"/>
          </a:xfrm>
          <a:prstGeom prst="rect">
            <a:avLst/>
          </a:prstGeom>
        </p:spPr>
      </p:pic>
      <p:sp>
        <p:nvSpPr>
          <p:cNvPr id="2" name="Rectangle 1"/>
          <p:cNvSpPr/>
          <p:nvPr/>
        </p:nvSpPr>
        <p:spPr>
          <a:xfrm>
            <a:off x="4628964" y="392206"/>
            <a:ext cx="5076564" cy="707886"/>
          </a:xfrm>
          <a:prstGeom prst="rect">
            <a:avLst/>
          </a:prstGeom>
        </p:spPr>
        <p:txBody>
          <a:bodyPr wrap="square">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Information Management, Displaced Persons &amp; Potential Return</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541018" y="2845590"/>
            <a:ext cx="5324464" cy="615553"/>
          </a:xfrm>
          <a:prstGeom prst="rect">
            <a:avLst/>
          </a:prstGeom>
        </p:spPr>
        <p:txBody>
          <a:bodyPr wrap="square">
            <a:spAutoFit/>
          </a:bodyPr>
          <a:lstStyle/>
          <a:p>
            <a:pPr marL="0" indent="0">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b="0" dirty="0" smtClean="0">
                <a:latin typeface="Times New Roman" pitchFamily="18" charset="0"/>
                <a:cs typeface="Times New Roman" pitchFamily="18" charset="0"/>
              </a:rPr>
              <a:t>Use </a:t>
            </a:r>
            <a:r>
              <a:rPr lang="en-GB" sz="1600" b="0" dirty="0" err="1" smtClean="0">
                <a:latin typeface="Bookman Old Style" panose="02050604050505020204" pitchFamily="18" charset="0"/>
                <a:cs typeface="Times New Roman" pitchFamily="18" charset="0"/>
              </a:rPr>
              <a:t>MIMU</a:t>
            </a:r>
            <a:r>
              <a:rPr lang="en-GB" sz="1600" b="0" dirty="0" smtClean="0">
                <a:latin typeface="Bookman Old Style" panose="02050604050505020204" pitchFamily="18" charset="0"/>
                <a:cs typeface="Times New Roman" pitchFamily="18" charset="0"/>
              </a:rPr>
              <a:t> </a:t>
            </a:r>
            <a:r>
              <a:rPr lang="en-GB" sz="1600" b="0" dirty="0" smtClean="0">
                <a:latin typeface="Bookman Old Style" panose="02050604050505020204" pitchFamily="18" charset="0"/>
              </a:rPr>
              <a:t>p-coder </a:t>
            </a:r>
            <a:r>
              <a:rPr lang="en-GB" sz="1600" b="0" dirty="0">
                <a:latin typeface="Bookman Old Style" panose="02050604050505020204" pitchFamily="18" charset="0"/>
              </a:rPr>
              <a:t>tool </a:t>
            </a:r>
            <a:r>
              <a:rPr lang="en-GB" sz="1600" b="0" dirty="0" smtClean="0">
                <a:latin typeface="Bookman Old Style" panose="02050604050505020204" pitchFamily="18" charset="0"/>
              </a:rPr>
              <a:t>to matches </a:t>
            </a:r>
            <a:r>
              <a:rPr lang="en-GB" sz="1600" b="0" dirty="0">
                <a:latin typeface="Bookman Old Style" panose="02050604050505020204" pitchFamily="18" charset="0"/>
              </a:rPr>
              <a:t>the township code with the township name in our database</a:t>
            </a:r>
            <a:r>
              <a:rPr lang="en-GB" sz="1600" b="0" dirty="0" smtClean="0">
                <a:latin typeface="Bookman Old Style" panose="02050604050505020204" pitchFamily="18" charset="0"/>
              </a:rPr>
              <a:t>.  </a:t>
            </a:r>
            <a:endParaRPr lang="en-GB" sz="1600" b="0" dirty="0">
              <a:latin typeface="Bookman Old Style" panose="02050604050505020204" pitchFamily="18" charset="0"/>
            </a:endParaRPr>
          </a:p>
        </p:txBody>
      </p:sp>
      <p:sp>
        <p:nvSpPr>
          <p:cNvPr id="4" name="Rectangle 3"/>
          <p:cNvSpPr/>
          <p:nvPr/>
        </p:nvSpPr>
        <p:spPr>
          <a:xfrm>
            <a:off x="4541018" y="4090629"/>
            <a:ext cx="5252456" cy="1191095"/>
          </a:xfrm>
          <a:prstGeom prst="rect">
            <a:avLst/>
          </a:prstGeom>
        </p:spPr>
        <p:txBody>
          <a:bodyPr wrap="square">
            <a:spAutoFit/>
          </a:bodyPr>
          <a:lstStyle/>
          <a:p>
            <a:pPr>
              <a:spcBef>
                <a:spcPct val="30000"/>
              </a:spcBef>
              <a:defRPr/>
            </a:pPr>
            <a:r>
              <a:rPr lang="en-GB" sz="1600" dirty="0">
                <a:latin typeface="Times New Roman" pitchFamily="18" charset="0"/>
                <a:cs typeface="Times New Roman" pitchFamily="18" charset="0"/>
              </a:rPr>
              <a:t>• </a:t>
            </a:r>
            <a:r>
              <a:rPr lang="en-GB" sz="1600" b="0" dirty="0" smtClean="0">
                <a:latin typeface="Bookman Old Style" panose="02050604050505020204" pitchFamily="18" charset="0"/>
              </a:rPr>
              <a:t>Access </a:t>
            </a:r>
            <a:r>
              <a:rPr lang="en-GB" sz="1600" b="0" dirty="0">
                <a:latin typeface="Bookman Old Style" panose="02050604050505020204" pitchFamily="18" charset="0"/>
              </a:rPr>
              <a:t>to information for refugees &amp;</a:t>
            </a:r>
            <a:r>
              <a:rPr lang="en-GB" sz="1600" b="0" dirty="0" smtClean="0">
                <a:latin typeface="Bookman Old Style" panose="02050604050505020204" pitchFamily="18" charset="0"/>
              </a:rPr>
              <a:t> </a:t>
            </a:r>
            <a:r>
              <a:rPr lang="en-GB" sz="1600" b="0" dirty="0">
                <a:latin typeface="Bookman Old Style" panose="02050604050505020204" pitchFamily="18" charset="0"/>
              </a:rPr>
              <a:t>communities in areas of potential return </a:t>
            </a:r>
            <a:r>
              <a:rPr lang="en-GB" sz="1600" b="0" dirty="0" smtClean="0">
                <a:latin typeface="Bookman Old Style" panose="02050604050505020204" pitchFamily="18" charset="0"/>
              </a:rPr>
              <a:t>builds preparedness </a:t>
            </a:r>
            <a:r>
              <a:rPr lang="en-GB" sz="1600" b="0" dirty="0">
                <a:latin typeface="Bookman Old Style" panose="02050604050505020204" pitchFamily="18" charset="0"/>
              </a:rPr>
              <a:t>for voluntary return &amp; reintegration.</a:t>
            </a:r>
          </a:p>
          <a:p>
            <a:pPr>
              <a:spcBef>
                <a:spcPct val="30000"/>
              </a:spcBef>
              <a:defRPr/>
            </a:pPr>
            <a:endParaRPr lang="en-GB" dirty="0">
              <a:latin typeface="Lucida Console" pitchFamily="49" charset="0"/>
            </a:endParaRPr>
          </a:p>
        </p:txBody>
      </p:sp>
      <p:sp>
        <p:nvSpPr>
          <p:cNvPr id="8" name="Rectangle 7"/>
          <p:cNvSpPr/>
          <p:nvPr/>
        </p:nvSpPr>
        <p:spPr>
          <a:xfrm>
            <a:off x="4556956" y="1772816"/>
            <a:ext cx="5324464" cy="646331"/>
          </a:xfrm>
          <a:prstGeom prst="rect">
            <a:avLst/>
          </a:prstGeom>
        </p:spPr>
        <p:txBody>
          <a:bodyPr wrap="square">
            <a:spAutoFit/>
          </a:bodyPr>
          <a:lstStyle/>
          <a:p>
            <a:pPr marL="0" indent="0">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b="0" dirty="0" err="1" smtClean="0">
                <a:latin typeface="Times New Roman" pitchFamily="18" charset="0"/>
                <a:cs typeface="Times New Roman" pitchFamily="18" charset="0"/>
              </a:rPr>
              <a:t>TBC’s</a:t>
            </a:r>
            <a:r>
              <a:rPr lang="en-GB" b="0" dirty="0" smtClean="0">
                <a:latin typeface="Times New Roman" pitchFamily="18" charset="0"/>
                <a:cs typeface="Times New Roman" pitchFamily="18" charset="0"/>
              </a:rPr>
              <a:t> annual population verification process asks refugees to identify where they call home.</a:t>
            </a:r>
            <a:endParaRPr lang="en-GB" sz="1600" b="0" dirty="0">
              <a:latin typeface="Bookman Old Style" panose="02050604050505020204" pitchFamily="18" charset="0"/>
            </a:endParaRPr>
          </a:p>
        </p:txBody>
      </p:sp>
    </p:spTree>
    <p:extLst>
      <p:ext uri="{BB962C8B-B14F-4D97-AF65-F5344CB8AC3E}">
        <p14:creationId xmlns:p14="http://schemas.microsoft.com/office/powerpoint/2010/main" val="170446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Line 4"/>
          <p:cNvSpPr>
            <a:spLocks noChangeShapeType="1"/>
          </p:cNvSpPr>
          <p:nvPr/>
        </p:nvSpPr>
        <p:spPr bwMode="auto">
          <a:xfrm>
            <a:off x="1954386" y="3600440"/>
            <a:ext cx="30924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tangle 2"/>
          <p:cNvSpPr/>
          <p:nvPr/>
        </p:nvSpPr>
        <p:spPr>
          <a:xfrm>
            <a:off x="3501587" y="269966"/>
            <a:ext cx="5754206" cy="707886"/>
          </a:xfrm>
          <a:prstGeom prst="rect">
            <a:avLst/>
          </a:prstGeom>
        </p:spPr>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TBC’s </a:t>
            </a:r>
            <a:r>
              <a:rPr lang="en-GB" sz="2400" dirty="0" smtClean="0">
                <a:latin typeface="Tahoma" panose="020B0604030504040204" pitchFamily="34" charset="0"/>
                <a:ea typeface="Tahoma" panose="020B0604030504040204" pitchFamily="34" charset="0"/>
                <a:cs typeface="Tahoma" panose="020B0604030504040204" pitchFamily="34" charset="0"/>
              </a:rPr>
              <a:t>Myanmar Programme Reach</a:t>
            </a:r>
          </a:p>
          <a:p>
            <a:r>
              <a:rPr lang="en-GB" sz="1600" dirty="0" smtClean="0">
                <a:latin typeface="Tahoma" panose="020B0604030504040204" pitchFamily="34" charset="0"/>
                <a:ea typeface="Tahoma" panose="020B0604030504040204" pitchFamily="34" charset="0"/>
                <a:cs typeface="Tahoma" panose="020B0604030504040204" pitchFamily="34" charset="0"/>
              </a:rPr>
              <a:t> </a:t>
            </a:r>
            <a:endParaRPr lang="th-TH"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52800" cy="6858000"/>
          </a:xfrm>
          <a:prstGeom prst="rect">
            <a:avLst/>
          </a:prstGeom>
        </p:spPr>
      </p:pic>
      <p:sp>
        <p:nvSpPr>
          <p:cNvPr id="9" name="Rectangle 8"/>
          <p:cNvSpPr>
            <a:spLocks noChangeArrowheads="1"/>
          </p:cNvSpPr>
          <p:nvPr/>
        </p:nvSpPr>
        <p:spPr bwMode="auto">
          <a:xfrm>
            <a:off x="3500610" y="1484784"/>
            <a:ext cx="60445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b="0" dirty="0" smtClean="0">
                <a:latin typeface="Bookman Old Style" panose="02050604050505020204" pitchFamily="18" charset="0"/>
                <a:cs typeface="Times New Roman" pitchFamily="18" charset="0"/>
              </a:rPr>
              <a:t>• </a:t>
            </a:r>
            <a:r>
              <a:rPr lang="en-GB" b="0" dirty="0" smtClean="0">
                <a:latin typeface="Bookman Old Style" panose="02050604050505020204" pitchFamily="18" charset="0"/>
              </a:rPr>
              <a:t>Emergency </a:t>
            </a:r>
            <a:r>
              <a:rPr lang="en-GB" b="0" dirty="0">
                <a:latin typeface="Bookman Old Style" panose="02050604050505020204" pitchFamily="18" charset="0"/>
              </a:rPr>
              <a:t>assistance in the form of cash transfers to respond to livelihood shocks for </a:t>
            </a:r>
            <a:r>
              <a:rPr lang="en-GB" dirty="0">
                <a:latin typeface="Bookman Old Style" panose="02050604050505020204" pitchFamily="18" charset="0"/>
              </a:rPr>
              <a:t>42,000 civilians </a:t>
            </a:r>
            <a:r>
              <a:rPr lang="en-GB" b="0" dirty="0">
                <a:latin typeface="Bookman Old Style" panose="02050604050505020204" pitchFamily="18" charset="0"/>
              </a:rPr>
              <a:t>in Myanmar in 2013</a:t>
            </a:r>
          </a:p>
          <a:p>
            <a:endParaRPr lang="en-US" dirty="0">
              <a:latin typeface="Lucida Console" pitchFamily="49" charset="0"/>
            </a:endParaRPr>
          </a:p>
        </p:txBody>
      </p:sp>
      <p:sp>
        <p:nvSpPr>
          <p:cNvPr id="5" name="Rectangle 4"/>
          <p:cNvSpPr/>
          <p:nvPr/>
        </p:nvSpPr>
        <p:spPr>
          <a:xfrm>
            <a:off x="3621464" y="3060393"/>
            <a:ext cx="5514453" cy="923330"/>
          </a:xfrm>
          <a:prstGeom prst="rect">
            <a:avLst/>
          </a:prstGeom>
        </p:spPr>
        <p:txBody>
          <a:bodyPr wrap="square">
            <a:spAutoFit/>
          </a:bodyPr>
          <a:lstStyle/>
          <a:p>
            <a:r>
              <a:rPr lang="en-GB" b="0" dirty="0">
                <a:latin typeface="Bookman Old Style" panose="02050604050505020204" pitchFamily="18" charset="0"/>
                <a:cs typeface="Times New Roman" pitchFamily="18" charset="0"/>
              </a:rPr>
              <a:t>• </a:t>
            </a:r>
            <a:r>
              <a:rPr lang="en-GB" b="0" dirty="0">
                <a:latin typeface="Bookman Old Style" panose="02050604050505020204" pitchFamily="18" charset="0"/>
              </a:rPr>
              <a:t>Food aid to </a:t>
            </a:r>
            <a:r>
              <a:rPr lang="en-GB" dirty="0" smtClean="0">
                <a:latin typeface="Bookman Old Style" panose="02050604050505020204" pitchFamily="18" charset="0"/>
              </a:rPr>
              <a:t>13,000 </a:t>
            </a:r>
            <a:r>
              <a:rPr lang="en-GB" dirty="0">
                <a:latin typeface="Bookman Old Style" panose="02050604050505020204" pitchFamily="18" charset="0"/>
              </a:rPr>
              <a:t>internally displaced persons </a:t>
            </a:r>
            <a:r>
              <a:rPr lang="en-GB" b="0" dirty="0">
                <a:latin typeface="Bookman Old Style" panose="02050604050505020204" pitchFamily="18" charset="0"/>
              </a:rPr>
              <a:t>in </a:t>
            </a:r>
            <a:r>
              <a:rPr lang="en-GB" b="0" dirty="0" smtClean="0">
                <a:latin typeface="Bookman Old Style" panose="02050604050505020204" pitchFamily="18" charset="0"/>
              </a:rPr>
              <a:t>6 camps </a:t>
            </a:r>
            <a:r>
              <a:rPr lang="en-GB" b="0" dirty="0">
                <a:latin typeface="Bookman Old Style" panose="02050604050505020204" pitchFamily="18" charset="0"/>
              </a:rPr>
              <a:t>in Myanmar</a:t>
            </a:r>
            <a:r>
              <a:rPr lang="en-GB" dirty="0">
                <a:latin typeface="Lucida Console" pitchFamily="49" charset="0"/>
              </a:rPr>
              <a:t/>
            </a:r>
            <a:br>
              <a:rPr lang="en-GB" dirty="0">
                <a:latin typeface="Lucida Console" pitchFamily="49" charset="0"/>
              </a:rPr>
            </a:br>
            <a:endParaRPr lang="en-US" dirty="0">
              <a:latin typeface="Lucida Console" pitchFamily="49" charset="0"/>
            </a:endParaRPr>
          </a:p>
        </p:txBody>
      </p:sp>
      <p:sp>
        <p:nvSpPr>
          <p:cNvPr id="10" name="Rectangle 9"/>
          <p:cNvSpPr>
            <a:spLocks noChangeArrowheads="1"/>
          </p:cNvSpPr>
          <p:nvPr/>
        </p:nvSpPr>
        <p:spPr bwMode="auto">
          <a:xfrm>
            <a:off x="3541035" y="4293096"/>
            <a:ext cx="54841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b="0" dirty="0">
                <a:latin typeface="Bookman Old Style" panose="02050604050505020204" pitchFamily="18" charset="0"/>
                <a:cs typeface="Times New Roman" pitchFamily="18" charset="0"/>
              </a:rPr>
              <a:t>• </a:t>
            </a:r>
            <a:r>
              <a:rPr lang="en-GB" b="0" dirty="0" smtClean="0">
                <a:latin typeface="Bookman Old Style" panose="02050604050505020204" pitchFamily="18" charset="0"/>
              </a:rPr>
              <a:t>Small </a:t>
            </a:r>
            <a:r>
              <a:rPr lang="en-GB" b="0" dirty="0">
                <a:latin typeface="Bookman Old Style" panose="02050604050505020204" pitchFamily="18" charset="0"/>
              </a:rPr>
              <a:t>grants for community-based rehabilitation projects with </a:t>
            </a:r>
            <a:r>
              <a:rPr lang="en-GB" dirty="0" smtClean="0">
                <a:latin typeface="Bookman Old Style" panose="02050604050505020204" pitchFamily="18" charset="0"/>
              </a:rPr>
              <a:t>40,000 </a:t>
            </a:r>
            <a:r>
              <a:rPr lang="en-GB" dirty="0">
                <a:latin typeface="Bookman Old Style" panose="02050604050505020204" pitchFamily="18" charset="0"/>
              </a:rPr>
              <a:t>civilians </a:t>
            </a:r>
            <a:r>
              <a:rPr lang="en-GB" b="0" dirty="0">
                <a:latin typeface="Bookman Old Style" panose="02050604050505020204" pitchFamily="18" charset="0"/>
              </a:rPr>
              <a:t>in Myanmar in </a:t>
            </a:r>
            <a:r>
              <a:rPr lang="en-GB" b="0" dirty="0" smtClean="0">
                <a:latin typeface="Bookman Old Style" panose="02050604050505020204" pitchFamily="18" charset="0"/>
              </a:rPr>
              <a:t>2013</a:t>
            </a:r>
            <a:endParaRPr lang="en-US" b="0" dirty="0">
              <a:latin typeface="Bookman Old Style" panose="02050604050505020204" pitchFamily="18" charset="0"/>
            </a:endParaRPr>
          </a:p>
        </p:txBody>
      </p:sp>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0303" y="188640"/>
            <a:ext cx="610734" cy="10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 y="4754760"/>
            <a:ext cx="1745851" cy="199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5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254" y="188640"/>
            <a:ext cx="5237787" cy="648072"/>
          </a:xfrm>
        </p:spPr>
        <p:txBody>
          <a:bodyPr>
            <a:normAutofit/>
          </a:bodyPr>
          <a:lstStyle/>
          <a:p>
            <a:r>
              <a:rPr lang="en-GB" sz="2800" b="1" dirty="0" smtClean="0">
                <a:latin typeface="Tahoma" panose="020B0604030504040204" pitchFamily="34" charset="0"/>
                <a:ea typeface="Tahoma" panose="020B0604030504040204" pitchFamily="34" charset="0"/>
                <a:cs typeface="Tahoma" panose="020B0604030504040204" pitchFamily="34" charset="0"/>
              </a:rPr>
              <a:t>Civilian Protection</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394019" y="908720"/>
            <a:ext cx="6311510" cy="696958"/>
          </a:xfrm>
        </p:spPr>
        <p:txBody>
          <a:bodyPr>
            <a:normAutofit/>
          </a:bodyPr>
          <a:lstStyle/>
          <a:p>
            <a:pPr marL="0" indent="0">
              <a:buNone/>
            </a:pPr>
            <a:r>
              <a:rPr lang="en-GB" sz="1800" dirty="0">
                <a:latin typeface="Times New Roman" pitchFamily="18" charset="0"/>
                <a:cs typeface="Times New Roman" pitchFamily="18" charset="0"/>
              </a:rPr>
              <a:t>• </a:t>
            </a:r>
            <a:r>
              <a:rPr lang="en-GB" sz="1800" dirty="0" smtClean="0">
                <a:latin typeface="Bookman Old Style" panose="02050604050505020204" pitchFamily="18" charset="0"/>
              </a:rPr>
              <a:t>Majority of households have citizenship cards in 59% of villages </a:t>
            </a:r>
          </a:p>
          <a:p>
            <a:pPr marL="0" indent="0">
              <a:buNone/>
            </a:pPr>
            <a:endParaRPr lang="en-GB" sz="1000" dirty="0">
              <a:latin typeface="Bookman Old Style" panose="02050604050505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4" y="-55108"/>
            <a:ext cx="3492388" cy="68580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719" y="4725144"/>
            <a:ext cx="3575899" cy="1800200"/>
          </a:xfrm>
          <a:prstGeom prst="rect">
            <a:avLst/>
          </a:prstGeom>
          <a:noFill/>
          <a:ln w="9525">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01061" y="1715050"/>
            <a:ext cx="4953000" cy="1046440"/>
          </a:xfrm>
          <a:prstGeom prst="rect">
            <a:avLst/>
          </a:prstGeom>
        </p:spPr>
        <p:txBody>
          <a:bodyPr>
            <a:spAutoFit/>
          </a:bodyPr>
          <a:lstStyle/>
          <a:p>
            <a:r>
              <a:rPr lang="en-GB" dirty="0">
                <a:latin typeface="Times New Roman" pitchFamily="18" charset="0"/>
                <a:cs typeface="Times New Roman" pitchFamily="18" charset="0"/>
              </a:rPr>
              <a:t>• </a:t>
            </a:r>
            <a:r>
              <a:rPr lang="en-GB" b="0" dirty="0" smtClean="0">
                <a:latin typeface="Bookman Old Style" panose="02050604050505020204" pitchFamily="18" charset="0"/>
              </a:rPr>
              <a:t>3</a:t>
            </a:r>
            <a:r>
              <a:rPr lang="en-GB" b="0" dirty="0">
                <a:latin typeface="Bookman Old Style" panose="02050604050505020204" pitchFamily="18" charset="0"/>
              </a:rPr>
              <a:t>% of villages reported the Myanmar Police force as the main mechanism for dealing with disputes</a:t>
            </a:r>
          </a:p>
          <a:p>
            <a:pPr marL="0" indent="0">
              <a:buNone/>
            </a:pPr>
            <a:endParaRPr lang="en-GB" sz="800" dirty="0">
              <a:latin typeface="Bookman Old Style" panose="02050604050505020204" pitchFamily="18" charset="0"/>
            </a:endParaRPr>
          </a:p>
        </p:txBody>
      </p:sp>
      <p:sp>
        <p:nvSpPr>
          <p:cNvPr id="7" name="Rectangle 6"/>
          <p:cNvSpPr/>
          <p:nvPr/>
        </p:nvSpPr>
        <p:spPr>
          <a:xfrm>
            <a:off x="3401061" y="2931590"/>
            <a:ext cx="5328592" cy="769441"/>
          </a:xfrm>
          <a:prstGeom prst="rect">
            <a:avLst/>
          </a:prstGeom>
        </p:spPr>
        <p:txBody>
          <a:bodyPr wrap="square">
            <a:spAutoFit/>
          </a:bodyPr>
          <a:lstStyle/>
          <a:p>
            <a:r>
              <a:rPr lang="en-GB" dirty="0">
                <a:latin typeface="Times New Roman" pitchFamily="18" charset="0"/>
                <a:cs typeface="Times New Roman" pitchFamily="18" charset="0"/>
              </a:rPr>
              <a:t>• </a:t>
            </a:r>
            <a:r>
              <a:rPr lang="en-GB" b="0" dirty="0" smtClean="0">
                <a:latin typeface="Bookman Old Style" panose="02050604050505020204" pitchFamily="18" charset="0"/>
              </a:rPr>
              <a:t>Radio </a:t>
            </a:r>
            <a:r>
              <a:rPr lang="en-GB" b="0" dirty="0">
                <a:latin typeface="Bookman Old Style" panose="02050604050505020204" pitchFamily="18" charset="0"/>
              </a:rPr>
              <a:t>is main mechanism for learning about rights, followed by </a:t>
            </a:r>
            <a:r>
              <a:rPr lang="en-GB" b="0" dirty="0" err="1">
                <a:latin typeface="Bookman Old Style" panose="02050604050505020204" pitchFamily="18" charset="0"/>
              </a:rPr>
              <a:t>NSAGs</a:t>
            </a:r>
            <a:r>
              <a:rPr lang="en-GB" b="0" dirty="0">
                <a:latin typeface="Bookman Old Style" panose="02050604050505020204" pitchFamily="18" charset="0"/>
              </a:rPr>
              <a:t> and village leaders.</a:t>
            </a:r>
          </a:p>
          <a:p>
            <a:pPr marL="0" indent="0">
              <a:buNone/>
            </a:pPr>
            <a:endParaRPr lang="en-GB" sz="800" dirty="0">
              <a:latin typeface="Bookman Old Style" panose="02050604050505020204" pitchFamily="18" charset="0"/>
            </a:endParaRPr>
          </a:p>
        </p:txBody>
      </p:sp>
      <p:sp>
        <p:nvSpPr>
          <p:cNvPr id="8" name="Rectangle 7"/>
          <p:cNvSpPr/>
          <p:nvPr/>
        </p:nvSpPr>
        <p:spPr>
          <a:xfrm>
            <a:off x="3368824" y="3897227"/>
            <a:ext cx="5832648" cy="646331"/>
          </a:xfrm>
          <a:prstGeom prst="rect">
            <a:avLst/>
          </a:prstGeom>
        </p:spPr>
        <p:txBody>
          <a:bodyPr wrap="square">
            <a:spAutoFit/>
          </a:bodyPr>
          <a:lstStyle/>
          <a:p>
            <a:r>
              <a:rPr lang="en-GB" dirty="0">
                <a:latin typeface="Times New Roman" pitchFamily="18" charset="0"/>
                <a:cs typeface="Times New Roman" pitchFamily="18" charset="0"/>
              </a:rPr>
              <a:t>• </a:t>
            </a:r>
            <a:r>
              <a:rPr lang="en-GB" b="0" dirty="0" smtClean="0">
                <a:latin typeface="Bookman Old Style" panose="02050604050505020204" pitchFamily="18" charset="0"/>
              </a:rPr>
              <a:t>Landmines reported around 61% of villages, but clearly demarcated for just 3%.</a:t>
            </a:r>
            <a:endParaRPr lang="en-GB" b="0" dirty="0">
              <a:latin typeface="Bookman Old Style" panose="02050604050505020204" pitchFamily="18" charset="0"/>
            </a:endParaRPr>
          </a:p>
        </p:txBody>
      </p:sp>
    </p:spTree>
    <p:extLst>
      <p:ext uri="{BB962C8B-B14F-4D97-AF65-F5344CB8AC3E}">
        <p14:creationId xmlns:p14="http://schemas.microsoft.com/office/powerpoint/2010/main" val="37333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TotalTime>
  <Words>2349</Words>
  <Application>Microsoft Office PowerPoint</Application>
  <PresentationFormat>A4 Paper (210x297 mm)</PresentationFormat>
  <Paragraphs>170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Civilian Protection</vt:lpstr>
      <vt:lpstr>PowerPoint Presentation</vt:lpstr>
      <vt:lpstr>PowerPoint Presentation</vt:lpstr>
      <vt:lpstr>PowerPoint Presentation</vt:lpstr>
      <vt:lpstr>PowerPoint Presentation</vt:lpstr>
      <vt:lpstr>PowerPoint Presentation</vt:lpstr>
      <vt:lpstr>PowerPoint Presentation</vt:lpstr>
    </vt:vector>
  </TitlesOfParts>
  <Company>Österreichisches Controller-Institut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Jürgen Müller</dc:creator>
  <cp:lastModifiedBy>LyndyWorsham</cp:lastModifiedBy>
  <cp:revision>536</cp:revision>
  <cp:lastPrinted>2003-03-20T16:42:23Z</cp:lastPrinted>
  <dcterms:created xsi:type="dcterms:W3CDTF">2000-08-08T09:01:38Z</dcterms:created>
  <dcterms:modified xsi:type="dcterms:W3CDTF">2014-03-07T09:46:02Z</dcterms:modified>
</cp:coreProperties>
</file>