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66" r:id="rId6"/>
    <p:sldId id="273" r:id="rId7"/>
    <p:sldId id="267" r:id="rId8"/>
    <p:sldId id="268" r:id="rId9"/>
    <p:sldId id="276" r:id="rId10"/>
    <p:sldId id="269" r:id="rId11"/>
    <p:sldId id="274" r:id="rId12"/>
    <p:sldId id="282" r:id="rId13"/>
    <p:sldId id="279" r:id="rId14"/>
    <p:sldId id="277" r:id="rId15"/>
    <p:sldId id="280" r:id="rId16"/>
    <p:sldId id="278" r:id="rId17"/>
    <p:sldId id="283" r:id="rId18"/>
    <p:sldId id="284" r:id="rId19"/>
    <p:sldId id="271" r:id="rId20"/>
  </p:sldIdLst>
  <p:sldSz cx="9144000" cy="6858000" type="screen4x3"/>
  <p:notesSz cx="6735763" cy="9866313"/>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69982" autoAdjust="0"/>
  </p:normalViewPr>
  <p:slideViewPr>
    <p:cSldViewPr>
      <p:cViewPr>
        <p:scale>
          <a:sx n="37" d="100"/>
          <a:sy n="37" d="100"/>
        </p:scale>
        <p:origin x="-11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3576"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Days between data collection and analysis</c:v>
                </c:pt>
              </c:strCache>
            </c:strRef>
          </c:tx>
          <c:invertIfNegative val="0"/>
          <c:cat>
            <c:strRef>
              <c:f>Sheet1!$A$2:$A$3</c:f>
              <c:strCache>
                <c:ptCount val="2"/>
                <c:pt idx="0">
                  <c:v>Paper</c:v>
                </c:pt>
                <c:pt idx="1">
                  <c:v>Magpi</c:v>
                </c:pt>
              </c:strCache>
            </c:strRef>
          </c:cat>
          <c:val>
            <c:numRef>
              <c:f>Sheet1!$B$2:$B$3</c:f>
              <c:numCache>
                <c:formatCode>General</c:formatCode>
                <c:ptCount val="2"/>
                <c:pt idx="0">
                  <c:v>30</c:v>
                </c:pt>
                <c:pt idx="1">
                  <c:v>2</c:v>
                </c:pt>
              </c:numCache>
            </c:numRef>
          </c:val>
        </c:ser>
        <c:dLbls>
          <c:showLegendKey val="0"/>
          <c:showVal val="0"/>
          <c:showCatName val="0"/>
          <c:showSerName val="0"/>
          <c:showPercent val="0"/>
          <c:showBubbleSize val="0"/>
        </c:dLbls>
        <c:gapWidth val="122"/>
        <c:axId val="92667904"/>
        <c:axId val="92669440"/>
      </c:barChart>
      <c:catAx>
        <c:axId val="92667904"/>
        <c:scaling>
          <c:orientation val="minMax"/>
        </c:scaling>
        <c:delete val="0"/>
        <c:axPos val="b"/>
        <c:majorTickMark val="out"/>
        <c:minorTickMark val="none"/>
        <c:tickLblPos val="nextTo"/>
        <c:txPr>
          <a:bodyPr/>
          <a:lstStyle/>
          <a:p>
            <a:pPr>
              <a:defRPr b="1"/>
            </a:pPr>
            <a:endParaRPr lang="en-US"/>
          </a:p>
        </c:txPr>
        <c:crossAx val="92669440"/>
        <c:crosses val="autoZero"/>
        <c:auto val="1"/>
        <c:lblAlgn val="ctr"/>
        <c:lblOffset val="100"/>
        <c:noMultiLvlLbl val="0"/>
      </c:catAx>
      <c:valAx>
        <c:axId val="92669440"/>
        <c:scaling>
          <c:orientation val="minMax"/>
        </c:scaling>
        <c:delete val="0"/>
        <c:axPos val="l"/>
        <c:majorGridlines/>
        <c:numFmt formatCode="General" sourceLinked="1"/>
        <c:majorTickMark val="out"/>
        <c:minorTickMark val="none"/>
        <c:tickLblPos val="nextTo"/>
        <c:crossAx val="92667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5B1DE-5665-4629-BED2-DE878655435D}" type="doc">
      <dgm:prSet loTypeId="urn:microsoft.com/office/officeart/2009/3/layout/CircleRelationship" loCatId="relationship" qsTypeId="urn:microsoft.com/office/officeart/2005/8/quickstyle/simple2" qsCatId="simple" csTypeId="urn:microsoft.com/office/officeart/2005/8/colors/accent4_4" csCatId="accent4" phldr="1"/>
      <dgm:spPr/>
      <dgm:t>
        <a:bodyPr/>
        <a:lstStyle/>
        <a:p>
          <a:endParaRPr lang="en-US"/>
        </a:p>
      </dgm:t>
    </dgm:pt>
    <dgm:pt modelId="{4CAF25FF-CA8B-41DD-8AFA-512FF9C514CC}">
      <dgm:prSet phldrT="[Text]" custT="1"/>
      <dgm:spPr/>
      <dgm:t>
        <a:bodyPr/>
        <a:lstStyle/>
        <a:p>
          <a:r>
            <a:rPr lang="en-US" sz="3600" dirty="0" smtClean="0"/>
            <a:t>Stunned and Amazed</a:t>
          </a:r>
          <a:endParaRPr lang="en-US" sz="3600" dirty="0"/>
        </a:p>
      </dgm:t>
    </dgm:pt>
    <dgm:pt modelId="{014D3292-9086-433A-A13B-317F6D5B4E87}" type="parTrans" cxnId="{5916145B-A9DF-4D6C-BC96-CF9E9050D217}">
      <dgm:prSet/>
      <dgm:spPr/>
      <dgm:t>
        <a:bodyPr/>
        <a:lstStyle/>
        <a:p>
          <a:endParaRPr lang="en-US"/>
        </a:p>
      </dgm:t>
    </dgm:pt>
    <dgm:pt modelId="{5D3423EC-37DD-461B-AE14-9EBCB4C85E3D}" type="sibTrans" cxnId="{5916145B-A9DF-4D6C-BC96-CF9E9050D217}">
      <dgm:prSet/>
      <dgm:spPr/>
      <dgm:t>
        <a:bodyPr/>
        <a:lstStyle/>
        <a:p>
          <a:endParaRPr lang="en-US"/>
        </a:p>
      </dgm:t>
    </dgm:pt>
    <dgm:pt modelId="{781B7D61-00F8-4DE9-8EBB-C41C6AC858B1}">
      <dgm:prSet phldrT="[Text]"/>
      <dgm:spPr/>
      <dgm:t>
        <a:bodyPr/>
        <a:lstStyle/>
        <a:p>
          <a:r>
            <a:rPr lang="en-US" dirty="0" smtClean="0"/>
            <a:t>Concerned about technology’s security</a:t>
          </a:r>
          <a:endParaRPr lang="en-US" dirty="0"/>
        </a:p>
      </dgm:t>
    </dgm:pt>
    <dgm:pt modelId="{BF3BD0E6-4B52-4800-B843-8515CCF580CB}" type="parTrans" cxnId="{8FE58308-DE1C-4C5E-BE2C-C5CC5621E1AD}">
      <dgm:prSet/>
      <dgm:spPr/>
      <dgm:t>
        <a:bodyPr/>
        <a:lstStyle/>
        <a:p>
          <a:endParaRPr lang="en-US"/>
        </a:p>
      </dgm:t>
    </dgm:pt>
    <dgm:pt modelId="{66B04686-2E5B-4E95-AA75-2602DF01A3B7}" type="sibTrans" cxnId="{8FE58308-DE1C-4C5E-BE2C-C5CC5621E1AD}">
      <dgm:prSet/>
      <dgm:spPr/>
      <dgm:t>
        <a:bodyPr/>
        <a:lstStyle/>
        <a:p>
          <a:endParaRPr lang="en-US"/>
        </a:p>
      </dgm:t>
    </dgm:pt>
    <dgm:pt modelId="{081FDA67-B235-4A2F-A0EC-96B260F53326}">
      <dgm:prSet phldrT="[Text]"/>
      <dgm:spPr/>
      <dgm:t>
        <a:bodyPr/>
        <a:lstStyle/>
        <a:p>
          <a:r>
            <a:rPr lang="en-US" dirty="0" smtClean="0"/>
            <a:t>Curious</a:t>
          </a:r>
          <a:endParaRPr lang="en-US" dirty="0"/>
        </a:p>
      </dgm:t>
    </dgm:pt>
    <dgm:pt modelId="{C8B60EB0-591B-479D-B176-13E75F903CEE}" type="parTrans" cxnId="{3D6A1AEB-61C4-4620-A073-DA6F2ACFDD43}">
      <dgm:prSet/>
      <dgm:spPr/>
      <dgm:t>
        <a:bodyPr/>
        <a:lstStyle/>
        <a:p>
          <a:endParaRPr lang="en-US"/>
        </a:p>
      </dgm:t>
    </dgm:pt>
    <dgm:pt modelId="{6B8D8763-2FE2-445B-AE2C-0AFBF7C9C974}" type="sibTrans" cxnId="{3D6A1AEB-61C4-4620-A073-DA6F2ACFDD43}">
      <dgm:prSet/>
      <dgm:spPr/>
      <dgm:t>
        <a:bodyPr/>
        <a:lstStyle/>
        <a:p>
          <a:endParaRPr lang="en-US"/>
        </a:p>
      </dgm:t>
    </dgm:pt>
    <dgm:pt modelId="{25D607D7-80FE-4C59-A012-85418C2A6B8B}">
      <dgm:prSet phldrT="[Text]"/>
      <dgm:spPr/>
      <dgm:t>
        <a:bodyPr/>
        <a:lstStyle/>
        <a:p>
          <a:r>
            <a:rPr lang="en-US" dirty="0" smtClean="0"/>
            <a:t>Women excited to participate</a:t>
          </a:r>
          <a:endParaRPr lang="en-US" dirty="0"/>
        </a:p>
      </dgm:t>
    </dgm:pt>
    <dgm:pt modelId="{1F1B94FD-90D6-4DDE-AA70-C8F886096C0F}" type="parTrans" cxnId="{8AEC26E0-E90C-4595-BEC6-2996526F9D7B}">
      <dgm:prSet/>
      <dgm:spPr/>
      <dgm:t>
        <a:bodyPr/>
        <a:lstStyle/>
        <a:p>
          <a:endParaRPr lang="en-US"/>
        </a:p>
      </dgm:t>
    </dgm:pt>
    <dgm:pt modelId="{89FB0830-324B-4A7F-A0E7-9A3431CD4B2D}" type="sibTrans" cxnId="{8AEC26E0-E90C-4595-BEC6-2996526F9D7B}">
      <dgm:prSet/>
      <dgm:spPr/>
      <dgm:t>
        <a:bodyPr/>
        <a:lstStyle/>
        <a:p>
          <a:endParaRPr lang="en-US"/>
        </a:p>
      </dgm:t>
    </dgm:pt>
    <dgm:pt modelId="{BA8DEC9E-CB52-4EB1-9F89-830BD07FEAB7}">
      <dgm:prSet phldrT="[Text]"/>
      <dgm:spPr/>
      <dgm:t>
        <a:bodyPr/>
        <a:lstStyle/>
        <a:p>
          <a:r>
            <a:rPr lang="en-US" dirty="0" smtClean="0"/>
            <a:t>Hope for future technology</a:t>
          </a:r>
          <a:endParaRPr lang="en-US" dirty="0"/>
        </a:p>
      </dgm:t>
    </dgm:pt>
    <dgm:pt modelId="{D966AFBB-681F-4536-9A71-508D082E738C}" type="parTrans" cxnId="{A8026E84-61E5-4C6B-AD62-5665ACB9CFB9}">
      <dgm:prSet/>
      <dgm:spPr/>
      <dgm:t>
        <a:bodyPr/>
        <a:lstStyle/>
        <a:p>
          <a:endParaRPr lang="en-US"/>
        </a:p>
      </dgm:t>
    </dgm:pt>
    <dgm:pt modelId="{6DBD7250-45E6-417A-800A-B2E8649B5086}" type="sibTrans" cxnId="{A8026E84-61E5-4C6B-AD62-5665ACB9CFB9}">
      <dgm:prSet/>
      <dgm:spPr/>
      <dgm:t>
        <a:bodyPr/>
        <a:lstStyle/>
        <a:p>
          <a:endParaRPr lang="en-US"/>
        </a:p>
      </dgm:t>
    </dgm:pt>
    <dgm:pt modelId="{AEC31777-0D4E-47E2-BB8D-6471BDCF79EE}" type="pres">
      <dgm:prSet presAssocID="{7F45B1DE-5665-4629-BED2-DE878655435D}" presName="Name0" presStyleCnt="0">
        <dgm:presLayoutVars>
          <dgm:chMax val="1"/>
          <dgm:chPref val="1"/>
        </dgm:presLayoutVars>
      </dgm:prSet>
      <dgm:spPr/>
      <dgm:t>
        <a:bodyPr/>
        <a:lstStyle/>
        <a:p>
          <a:endParaRPr lang="en-US"/>
        </a:p>
      </dgm:t>
    </dgm:pt>
    <dgm:pt modelId="{A29C03B6-E699-4FAD-AFCE-BB71CC871519}" type="pres">
      <dgm:prSet presAssocID="{4CAF25FF-CA8B-41DD-8AFA-512FF9C514CC}" presName="Parent" presStyleLbl="node0" presStyleIdx="0" presStyleCnt="1" custScaleX="66506" custScaleY="68510" custLinFactNeighborX="22097" custLinFactNeighborY="-2640">
        <dgm:presLayoutVars>
          <dgm:chMax val="5"/>
          <dgm:chPref val="5"/>
        </dgm:presLayoutVars>
      </dgm:prSet>
      <dgm:spPr/>
      <dgm:t>
        <a:bodyPr/>
        <a:lstStyle/>
        <a:p>
          <a:endParaRPr lang="en-US"/>
        </a:p>
      </dgm:t>
    </dgm:pt>
    <dgm:pt modelId="{EC248C07-2F77-4E9D-BB2A-16EF51C8662F}" type="pres">
      <dgm:prSet presAssocID="{4CAF25FF-CA8B-41DD-8AFA-512FF9C514CC}" presName="Accent1" presStyleLbl="node1" presStyleIdx="0" presStyleCnt="17" custLinFactX="200000" custLinFactY="400000" custLinFactNeighborX="215030" custLinFactNeighborY="401526"/>
      <dgm:spPr/>
    </dgm:pt>
    <dgm:pt modelId="{C25F6846-AD05-40CD-B241-305B9D9D7A53}" type="pres">
      <dgm:prSet presAssocID="{4CAF25FF-CA8B-41DD-8AFA-512FF9C514CC}" presName="Accent2" presStyleLbl="node1" presStyleIdx="1" presStyleCnt="17"/>
      <dgm:spPr/>
    </dgm:pt>
    <dgm:pt modelId="{911DE22D-0A10-4931-BFD0-54337A5E5B28}" type="pres">
      <dgm:prSet presAssocID="{4CAF25FF-CA8B-41DD-8AFA-512FF9C514CC}" presName="Accent3" presStyleLbl="node1" presStyleIdx="2" presStyleCnt="17" custLinFactX="29104" custLinFactNeighborX="100000" custLinFactNeighborY="-13364"/>
      <dgm:spPr/>
    </dgm:pt>
    <dgm:pt modelId="{EB40D721-7855-4D86-A5D5-DE5DAA2E1D77}" type="pres">
      <dgm:prSet presAssocID="{4CAF25FF-CA8B-41DD-8AFA-512FF9C514CC}" presName="Accent4" presStyleLbl="node1" presStyleIdx="3" presStyleCnt="17"/>
      <dgm:spPr/>
    </dgm:pt>
    <dgm:pt modelId="{CB92087C-66D7-4447-9B1E-A4EF4741C74A}" type="pres">
      <dgm:prSet presAssocID="{4CAF25FF-CA8B-41DD-8AFA-512FF9C514CC}" presName="Accent5" presStyleLbl="node1" presStyleIdx="4" presStyleCnt="17"/>
      <dgm:spPr/>
    </dgm:pt>
    <dgm:pt modelId="{69B73E86-9461-4282-86A1-BD0CC078DDA2}" type="pres">
      <dgm:prSet presAssocID="{4CAF25FF-CA8B-41DD-8AFA-512FF9C514CC}" presName="Accent6" presStyleLbl="node1" presStyleIdx="5" presStyleCnt="17"/>
      <dgm:spPr/>
    </dgm:pt>
    <dgm:pt modelId="{8E2462C5-1D7A-4164-85E1-F097A0A0566E}" type="pres">
      <dgm:prSet presAssocID="{781B7D61-00F8-4DE9-8EBB-C41C6AC858B1}" presName="Child1" presStyleLbl="node1" presStyleIdx="6" presStyleCnt="17" custScaleX="140959" custScaleY="122045" custLinFactNeighborX="29999" custLinFactNeighborY="2648">
        <dgm:presLayoutVars>
          <dgm:chMax val="0"/>
          <dgm:chPref val="0"/>
        </dgm:presLayoutVars>
      </dgm:prSet>
      <dgm:spPr/>
      <dgm:t>
        <a:bodyPr/>
        <a:lstStyle/>
        <a:p>
          <a:endParaRPr lang="en-US"/>
        </a:p>
      </dgm:t>
    </dgm:pt>
    <dgm:pt modelId="{3215AFC3-F919-4B69-98FF-7ADC85752D82}" type="pres">
      <dgm:prSet presAssocID="{781B7D61-00F8-4DE9-8EBB-C41C6AC858B1}" presName="Accent7" presStyleCnt="0"/>
      <dgm:spPr/>
    </dgm:pt>
    <dgm:pt modelId="{C5A4056B-5E9B-41F5-90B8-DB97A60B42DF}" type="pres">
      <dgm:prSet presAssocID="{781B7D61-00F8-4DE9-8EBB-C41C6AC858B1}" presName="AccentHold1" presStyleLbl="node1" presStyleIdx="7" presStyleCnt="17"/>
      <dgm:spPr/>
    </dgm:pt>
    <dgm:pt modelId="{E349BE67-4B11-4A73-BF18-42556003BB81}" type="pres">
      <dgm:prSet presAssocID="{781B7D61-00F8-4DE9-8EBB-C41C6AC858B1}" presName="Accent8" presStyleCnt="0"/>
      <dgm:spPr/>
    </dgm:pt>
    <dgm:pt modelId="{2D6FCFF6-FEAB-4F9E-B28E-C4AC06953117}" type="pres">
      <dgm:prSet presAssocID="{781B7D61-00F8-4DE9-8EBB-C41C6AC858B1}" presName="AccentHold2" presStyleLbl="node1" presStyleIdx="8" presStyleCnt="17"/>
      <dgm:spPr/>
    </dgm:pt>
    <dgm:pt modelId="{10E0AC1C-79BA-4B47-BD20-38D222E2E167}" type="pres">
      <dgm:prSet presAssocID="{081FDA67-B235-4A2F-A0EC-96B260F53326}" presName="Child2" presStyleLbl="node1" presStyleIdx="9" presStyleCnt="17" custScaleX="110149" custScaleY="100723" custLinFactNeighborX="27427" custLinFactNeighborY="23657">
        <dgm:presLayoutVars>
          <dgm:chMax val="0"/>
          <dgm:chPref val="0"/>
        </dgm:presLayoutVars>
      </dgm:prSet>
      <dgm:spPr/>
      <dgm:t>
        <a:bodyPr/>
        <a:lstStyle/>
        <a:p>
          <a:endParaRPr lang="en-US"/>
        </a:p>
      </dgm:t>
    </dgm:pt>
    <dgm:pt modelId="{B7A7CDF3-566A-47A3-9025-412D47F659DF}" type="pres">
      <dgm:prSet presAssocID="{081FDA67-B235-4A2F-A0EC-96B260F53326}" presName="Accent9" presStyleCnt="0"/>
      <dgm:spPr/>
    </dgm:pt>
    <dgm:pt modelId="{E36A6D65-1E8F-4F0A-BE9B-D5275A5B0C87}" type="pres">
      <dgm:prSet presAssocID="{081FDA67-B235-4A2F-A0EC-96B260F53326}" presName="AccentHold1" presStyleLbl="node1" presStyleIdx="10" presStyleCnt="17" custLinFactNeighborX="54876" custLinFactNeighborY="16123"/>
      <dgm:spPr/>
    </dgm:pt>
    <dgm:pt modelId="{9C069076-D76C-4B12-8C9A-31CC8B7F910D}" type="pres">
      <dgm:prSet presAssocID="{081FDA67-B235-4A2F-A0EC-96B260F53326}" presName="Accent10" presStyleCnt="0"/>
      <dgm:spPr/>
    </dgm:pt>
    <dgm:pt modelId="{8BA7FF00-7740-4276-A2C8-51A6584422F1}" type="pres">
      <dgm:prSet presAssocID="{081FDA67-B235-4A2F-A0EC-96B260F53326}" presName="AccentHold2" presStyleLbl="node1" presStyleIdx="11" presStyleCnt="17"/>
      <dgm:spPr/>
    </dgm:pt>
    <dgm:pt modelId="{FBE04BFC-7FB1-477E-AB56-BFCF81C8AA9A}" type="pres">
      <dgm:prSet presAssocID="{081FDA67-B235-4A2F-A0EC-96B260F53326}" presName="Accent11" presStyleCnt="0"/>
      <dgm:spPr/>
    </dgm:pt>
    <dgm:pt modelId="{C27709A9-A024-45D2-AA77-650D033A6A72}" type="pres">
      <dgm:prSet presAssocID="{081FDA67-B235-4A2F-A0EC-96B260F53326}" presName="AccentHold3" presStyleLbl="node1" presStyleIdx="12" presStyleCnt="17"/>
      <dgm:spPr/>
    </dgm:pt>
    <dgm:pt modelId="{39D31DBE-A4C0-473A-9785-F20D07D3DAE5}" type="pres">
      <dgm:prSet presAssocID="{25D607D7-80FE-4C59-A012-85418C2A6B8B}" presName="Child3" presStyleLbl="node1" presStyleIdx="13" presStyleCnt="17" custScaleX="142076" custScaleY="133085" custLinFactNeighborX="-48424" custLinFactNeighborY="12547">
        <dgm:presLayoutVars>
          <dgm:chMax val="0"/>
          <dgm:chPref val="0"/>
        </dgm:presLayoutVars>
      </dgm:prSet>
      <dgm:spPr/>
      <dgm:t>
        <a:bodyPr/>
        <a:lstStyle/>
        <a:p>
          <a:endParaRPr lang="en-US"/>
        </a:p>
      </dgm:t>
    </dgm:pt>
    <dgm:pt modelId="{74F896FD-4F95-45DC-9A31-38B6FEE69A13}" type="pres">
      <dgm:prSet presAssocID="{25D607D7-80FE-4C59-A012-85418C2A6B8B}" presName="Accent12" presStyleCnt="0"/>
      <dgm:spPr/>
    </dgm:pt>
    <dgm:pt modelId="{8CB9F9B2-D6C1-4472-904A-F2EB0F2F8887}" type="pres">
      <dgm:prSet presAssocID="{25D607D7-80FE-4C59-A012-85418C2A6B8B}" presName="AccentHold1" presStyleLbl="node1" presStyleIdx="14" presStyleCnt="17" custLinFactNeighborX="-75682" custLinFactNeighborY="-62365"/>
      <dgm:spPr/>
    </dgm:pt>
    <dgm:pt modelId="{34A18464-DE5D-400D-846B-F780F624F7D6}" type="pres">
      <dgm:prSet presAssocID="{BA8DEC9E-CB52-4EB1-9F89-830BD07FEAB7}" presName="Child4" presStyleLbl="node1" presStyleIdx="15" presStyleCnt="17" custScaleX="136583" custScaleY="131902" custLinFactNeighborX="-17150" custLinFactNeighborY="-62486">
        <dgm:presLayoutVars>
          <dgm:chMax val="0"/>
          <dgm:chPref val="0"/>
        </dgm:presLayoutVars>
      </dgm:prSet>
      <dgm:spPr/>
      <dgm:t>
        <a:bodyPr/>
        <a:lstStyle/>
        <a:p>
          <a:endParaRPr lang="en-US"/>
        </a:p>
      </dgm:t>
    </dgm:pt>
    <dgm:pt modelId="{B3F00DDD-A432-4CDD-819A-00B087FC7A9C}" type="pres">
      <dgm:prSet presAssocID="{BA8DEC9E-CB52-4EB1-9F89-830BD07FEAB7}" presName="Accent13" presStyleCnt="0"/>
      <dgm:spPr/>
    </dgm:pt>
    <dgm:pt modelId="{8AFD3600-974A-4941-8352-417F76A0E636}" type="pres">
      <dgm:prSet presAssocID="{BA8DEC9E-CB52-4EB1-9F89-830BD07FEAB7}" presName="AccentHold1" presStyleLbl="node1" presStyleIdx="16" presStyleCnt="17"/>
      <dgm:spPr/>
    </dgm:pt>
  </dgm:ptLst>
  <dgm:cxnLst>
    <dgm:cxn modelId="{D1B9F708-18CF-4F29-B55A-DD7DA5696D7A}" type="presOf" srcId="{4CAF25FF-CA8B-41DD-8AFA-512FF9C514CC}" destId="{A29C03B6-E699-4FAD-AFCE-BB71CC871519}" srcOrd="0" destOrd="0" presId="urn:microsoft.com/office/officeart/2009/3/layout/CircleRelationship"/>
    <dgm:cxn modelId="{FCC4DB00-3BF7-4B2F-BEA2-FC48EE7A4B55}" type="presOf" srcId="{081FDA67-B235-4A2F-A0EC-96B260F53326}" destId="{10E0AC1C-79BA-4B47-BD20-38D222E2E167}" srcOrd="0" destOrd="0" presId="urn:microsoft.com/office/officeart/2009/3/layout/CircleRelationship"/>
    <dgm:cxn modelId="{FF25838D-ED39-48B8-A515-9A424E6E0C1F}" type="presOf" srcId="{7F45B1DE-5665-4629-BED2-DE878655435D}" destId="{AEC31777-0D4E-47E2-BB8D-6471BDCF79EE}" srcOrd="0" destOrd="0" presId="urn:microsoft.com/office/officeart/2009/3/layout/CircleRelationship"/>
    <dgm:cxn modelId="{5916145B-A9DF-4D6C-BC96-CF9E9050D217}" srcId="{7F45B1DE-5665-4629-BED2-DE878655435D}" destId="{4CAF25FF-CA8B-41DD-8AFA-512FF9C514CC}" srcOrd="0" destOrd="0" parTransId="{014D3292-9086-433A-A13B-317F6D5B4E87}" sibTransId="{5D3423EC-37DD-461B-AE14-9EBCB4C85E3D}"/>
    <dgm:cxn modelId="{8AEC26E0-E90C-4595-BEC6-2996526F9D7B}" srcId="{4CAF25FF-CA8B-41DD-8AFA-512FF9C514CC}" destId="{25D607D7-80FE-4C59-A012-85418C2A6B8B}" srcOrd="2" destOrd="0" parTransId="{1F1B94FD-90D6-4DDE-AA70-C8F886096C0F}" sibTransId="{89FB0830-324B-4A7F-A0E7-9A3431CD4B2D}"/>
    <dgm:cxn modelId="{26BE29AD-0F20-4E72-AB27-D507612D4616}" type="presOf" srcId="{BA8DEC9E-CB52-4EB1-9F89-830BD07FEAB7}" destId="{34A18464-DE5D-400D-846B-F780F624F7D6}" srcOrd="0" destOrd="0" presId="urn:microsoft.com/office/officeart/2009/3/layout/CircleRelationship"/>
    <dgm:cxn modelId="{F27612F1-2DC0-4A2C-A113-A3A46EDB22A7}" type="presOf" srcId="{25D607D7-80FE-4C59-A012-85418C2A6B8B}" destId="{39D31DBE-A4C0-473A-9785-F20D07D3DAE5}" srcOrd="0" destOrd="0" presId="urn:microsoft.com/office/officeart/2009/3/layout/CircleRelationship"/>
    <dgm:cxn modelId="{3D6A1AEB-61C4-4620-A073-DA6F2ACFDD43}" srcId="{4CAF25FF-CA8B-41DD-8AFA-512FF9C514CC}" destId="{081FDA67-B235-4A2F-A0EC-96B260F53326}" srcOrd="1" destOrd="0" parTransId="{C8B60EB0-591B-479D-B176-13E75F903CEE}" sibTransId="{6B8D8763-2FE2-445B-AE2C-0AFBF7C9C974}"/>
    <dgm:cxn modelId="{8FE58308-DE1C-4C5E-BE2C-C5CC5621E1AD}" srcId="{4CAF25FF-CA8B-41DD-8AFA-512FF9C514CC}" destId="{781B7D61-00F8-4DE9-8EBB-C41C6AC858B1}" srcOrd="0" destOrd="0" parTransId="{BF3BD0E6-4B52-4800-B843-8515CCF580CB}" sibTransId="{66B04686-2E5B-4E95-AA75-2602DF01A3B7}"/>
    <dgm:cxn modelId="{A8026E84-61E5-4C6B-AD62-5665ACB9CFB9}" srcId="{4CAF25FF-CA8B-41DD-8AFA-512FF9C514CC}" destId="{BA8DEC9E-CB52-4EB1-9F89-830BD07FEAB7}" srcOrd="3" destOrd="0" parTransId="{D966AFBB-681F-4536-9A71-508D082E738C}" sibTransId="{6DBD7250-45E6-417A-800A-B2E8649B5086}"/>
    <dgm:cxn modelId="{CB34954B-8152-41CE-AF3E-090CF08AA554}" type="presOf" srcId="{781B7D61-00F8-4DE9-8EBB-C41C6AC858B1}" destId="{8E2462C5-1D7A-4164-85E1-F097A0A0566E}" srcOrd="0" destOrd="0" presId="urn:microsoft.com/office/officeart/2009/3/layout/CircleRelationship"/>
    <dgm:cxn modelId="{B19F48FE-DD0D-4351-8D0B-C35E00D55DFD}" type="presParOf" srcId="{AEC31777-0D4E-47E2-BB8D-6471BDCF79EE}" destId="{A29C03B6-E699-4FAD-AFCE-BB71CC871519}" srcOrd="0" destOrd="0" presId="urn:microsoft.com/office/officeart/2009/3/layout/CircleRelationship"/>
    <dgm:cxn modelId="{83829A01-261D-4C72-A557-DE361D086864}" type="presParOf" srcId="{AEC31777-0D4E-47E2-BB8D-6471BDCF79EE}" destId="{EC248C07-2F77-4E9D-BB2A-16EF51C8662F}" srcOrd="1" destOrd="0" presId="urn:microsoft.com/office/officeart/2009/3/layout/CircleRelationship"/>
    <dgm:cxn modelId="{9460B7A4-5097-4609-A865-20009E07EE3C}" type="presParOf" srcId="{AEC31777-0D4E-47E2-BB8D-6471BDCF79EE}" destId="{C25F6846-AD05-40CD-B241-305B9D9D7A53}" srcOrd="2" destOrd="0" presId="urn:microsoft.com/office/officeart/2009/3/layout/CircleRelationship"/>
    <dgm:cxn modelId="{C7E2068F-534F-49F6-A530-B3D63717D00F}" type="presParOf" srcId="{AEC31777-0D4E-47E2-BB8D-6471BDCF79EE}" destId="{911DE22D-0A10-4931-BFD0-54337A5E5B28}" srcOrd="3" destOrd="0" presId="urn:microsoft.com/office/officeart/2009/3/layout/CircleRelationship"/>
    <dgm:cxn modelId="{94A1A1A1-6362-485F-9F07-E2CC8225B5D0}" type="presParOf" srcId="{AEC31777-0D4E-47E2-BB8D-6471BDCF79EE}" destId="{EB40D721-7855-4D86-A5D5-DE5DAA2E1D77}" srcOrd="4" destOrd="0" presId="urn:microsoft.com/office/officeart/2009/3/layout/CircleRelationship"/>
    <dgm:cxn modelId="{D84E1B30-B0F1-4DFD-85E6-3C5C259A9A98}" type="presParOf" srcId="{AEC31777-0D4E-47E2-BB8D-6471BDCF79EE}" destId="{CB92087C-66D7-4447-9B1E-A4EF4741C74A}" srcOrd="5" destOrd="0" presId="urn:microsoft.com/office/officeart/2009/3/layout/CircleRelationship"/>
    <dgm:cxn modelId="{38666320-0FCD-4630-85BD-D4BDE77400E4}" type="presParOf" srcId="{AEC31777-0D4E-47E2-BB8D-6471BDCF79EE}" destId="{69B73E86-9461-4282-86A1-BD0CC078DDA2}" srcOrd="6" destOrd="0" presId="urn:microsoft.com/office/officeart/2009/3/layout/CircleRelationship"/>
    <dgm:cxn modelId="{9F171F23-CCC4-44B7-B62A-4D8155039B40}" type="presParOf" srcId="{AEC31777-0D4E-47E2-BB8D-6471BDCF79EE}" destId="{8E2462C5-1D7A-4164-85E1-F097A0A0566E}" srcOrd="7" destOrd="0" presId="urn:microsoft.com/office/officeart/2009/3/layout/CircleRelationship"/>
    <dgm:cxn modelId="{DE891B2A-89E2-4CE9-BC7D-ACAEF4D93BE3}" type="presParOf" srcId="{AEC31777-0D4E-47E2-BB8D-6471BDCF79EE}" destId="{3215AFC3-F919-4B69-98FF-7ADC85752D82}" srcOrd="8" destOrd="0" presId="urn:microsoft.com/office/officeart/2009/3/layout/CircleRelationship"/>
    <dgm:cxn modelId="{1CE691E4-37BD-4720-BCF2-9E3E3A063ECA}" type="presParOf" srcId="{3215AFC3-F919-4B69-98FF-7ADC85752D82}" destId="{C5A4056B-5E9B-41F5-90B8-DB97A60B42DF}" srcOrd="0" destOrd="0" presId="urn:microsoft.com/office/officeart/2009/3/layout/CircleRelationship"/>
    <dgm:cxn modelId="{FFB15346-94E4-4096-9DD5-39B049FFD5B5}" type="presParOf" srcId="{AEC31777-0D4E-47E2-BB8D-6471BDCF79EE}" destId="{E349BE67-4B11-4A73-BF18-42556003BB81}" srcOrd="9" destOrd="0" presId="urn:microsoft.com/office/officeart/2009/3/layout/CircleRelationship"/>
    <dgm:cxn modelId="{C08617B0-8707-42F6-A9C3-731676EE1108}" type="presParOf" srcId="{E349BE67-4B11-4A73-BF18-42556003BB81}" destId="{2D6FCFF6-FEAB-4F9E-B28E-C4AC06953117}" srcOrd="0" destOrd="0" presId="urn:microsoft.com/office/officeart/2009/3/layout/CircleRelationship"/>
    <dgm:cxn modelId="{CB9F1B2A-226E-4996-9D77-A73E3D609D03}" type="presParOf" srcId="{AEC31777-0D4E-47E2-BB8D-6471BDCF79EE}" destId="{10E0AC1C-79BA-4B47-BD20-38D222E2E167}" srcOrd="10" destOrd="0" presId="urn:microsoft.com/office/officeart/2009/3/layout/CircleRelationship"/>
    <dgm:cxn modelId="{2290576E-D65A-42E4-BD86-822817D818B2}" type="presParOf" srcId="{AEC31777-0D4E-47E2-BB8D-6471BDCF79EE}" destId="{B7A7CDF3-566A-47A3-9025-412D47F659DF}" srcOrd="11" destOrd="0" presId="urn:microsoft.com/office/officeart/2009/3/layout/CircleRelationship"/>
    <dgm:cxn modelId="{683DE463-26C8-45CD-ABEE-F3D58F00C141}" type="presParOf" srcId="{B7A7CDF3-566A-47A3-9025-412D47F659DF}" destId="{E36A6D65-1E8F-4F0A-BE9B-D5275A5B0C87}" srcOrd="0" destOrd="0" presId="urn:microsoft.com/office/officeart/2009/3/layout/CircleRelationship"/>
    <dgm:cxn modelId="{AD4E5F27-5299-4F6F-BCEC-F4E17A9E9159}" type="presParOf" srcId="{AEC31777-0D4E-47E2-BB8D-6471BDCF79EE}" destId="{9C069076-D76C-4B12-8C9A-31CC8B7F910D}" srcOrd="12" destOrd="0" presId="urn:microsoft.com/office/officeart/2009/3/layout/CircleRelationship"/>
    <dgm:cxn modelId="{D92BAF16-78B4-4C41-B75E-7DA937521407}" type="presParOf" srcId="{9C069076-D76C-4B12-8C9A-31CC8B7F910D}" destId="{8BA7FF00-7740-4276-A2C8-51A6584422F1}" srcOrd="0" destOrd="0" presId="urn:microsoft.com/office/officeart/2009/3/layout/CircleRelationship"/>
    <dgm:cxn modelId="{3F232507-6D90-4756-9204-C81FEF395D41}" type="presParOf" srcId="{AEC31777-0D4E-47E2-BB8D-6471BDCF79EE}" destId="{FBE04BFC-7FB1-477E-AB56-BFCF81C8AA9A}" srcOrd="13" destOrd="0" presId="urn:microsoft.com/office/officeart/2009/3/layout/CircleRelationship"/>
    <dgm:cxn modelId="{2AA4016F-0B98-492E-9751-27D480374FF3}" type="presParOf" srcId="{FBE04BFC-7FB1-477E-AB56-BFCF81C8AA9A}" destId="{C27709A9-A024-45D2-AA77-650D033A6A72}" srcOrd="0" destOrd="0" presId="urn:microsoft.com/office/officeart/2009/3/layout/CircleRelationship"/>
    <dgm:cxn modelId="{A23B6EF1-1AFE-4FFB-8D86-B0E4016F84D1}" type="presParOf" srcId="{AEC31777-0D4E-47E2-BB8D-6471BDCF79EE}" destId="{39D31DBE-A4C0-473A-9785-F20D07D3DAE5}" srcOrd="14" destOrd="0" presId="urn:microsoft.com/office/officeart/2009/3/layout/CircleRelationship"/>
    <dgm:cxn modelId="{98B6AB6C-450D-4823-816A-5138819FDC15}" type="presParOf" srcId="{AEC31777-0D4E-47E2-BB8D-6471BDCF79EE}" destId="{74F896FD-4F95-45DC-9A31-38B6FEE69A13}" srcOrd="15" destOrd="0" presId="urn:microsoft.com/office/officeart/2009/3/layout/CircleRelationship"/>
    <dgm:cxn modelId="{2CB86EA3-FD8F-45FE-8B1C-242084BF4CDE}" type="presParOf" srcId="{74F896FD-4F95-45DC-9A31-38B6FEE69A13}" destId="{8CB9F9B2-D6C1-4472-904A-F2EB0F2F8887}" srcOrd="0" destOrd="0" presId="urn:microsoft.com/office/officeart/2009/3/layout/CircleRelationship"/>
    <dgm:cxn modelId="{A25FB9FB-B593-4534-82F7-06E34B1EB0A3}" type="presParOf" srcId="{AEC31777-0D4E-47E2-BB8D-6471BDCF79EE}" destId="{34A18464-DE5D-400D-846B-F780F624F7D6}" srcOrd="16" destOrd="0" presId="urn:microsoft.com/office/officeart/2009/3/layout/CircleRelationship"/>
    <dgm:cxn modelId="{B1366036-C073-4705-9D05-2AC97BA6EC23}" type="presParOf" srcId="{AEC31777-0D4E-47E2-BB8D-6471BDCF79EE}" destId="{B3F00DDD-A432-4CDD-819A-00B087FC7A9C}" srcOrd="17" destOrd="0" presId="urn:microsoft.com/office/officeart/2009/3/layout/CircleRelationship"/>
    <dgm:cxn modelId="{02439C1E-07C3-43DC-9BC4-E9F7672213CA}" type="presParOf" srcId="{B3F00DDD-A432-4CDD-819A-00B087FC7A9C}" destId="{8AFD3600-974A-4941-8352-417F76A0E636}"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586E3A5-0868-4080-94C7-FF3CB73AB49A}" type="datetimeFigureOut">
              <a:rPr lang="en-US" smtClean="0"/>
              <a:t>5/14/2014</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EF76E4D-1E9D-4131-82F4-3FB9A0236065}" type="slidenum">
              <a:rPr lang="en-US" smtClean="0"/>
              <a:t>‹#›</a:t>
            </a:fld>
            <a:endParaRPr lang="en-US"/>
          </a:p>
        </p:txBody>
      </p:sp>
    </p:spTree>
    <p:extLst>
      <p:ext uri="{BB962C8B-B14F-4D97-AF65-F5344CB8AC3E}">
        <p14:creationId xmlns:p14="http://schemas.microsoft.com/office/powerpoint/2010/main" val="217860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6144380-955B-4CE2-9A29-83EAAE582FDD}" type="datetimeFigureOut">
              <a:rPr lang="en-US" smtClean="0"/>
              <a:t>5/14/2014</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B0968A5-F922-4D41-A623-0F8004F78C26}" type="slidenum">
              <a:rPr lang="en-US" smtClean="0"/>
              <a:t>‹#›</a:t>
            </a:fld>
            <a:endParaRPr lang="en-US"/>
          </a:p>
        </p:txBody>
      </p:sp>
    </p:spTree>
    <p:extLst>
      <p:ext uri="{BB962C8B-B14F-4D97-AF65-F5344CB8AC3E}">
        <p14:creationId xmlns:p14="http://schemas.microsoft.com/office/powerpoint/2010/main" val="121476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Pact is a capacity development organization that builds the capacity of NGOs, CBOs and government entities around the world to have greater and wider impact in the areas of health, livelihoods and natural resource management. </a:t>
            </a:r>
          </a:p>
          <a:p>
            <a:endParaRPr lang="en-US" baseline="0" dirty="0" smtClean="0"/>
          </a:p>
          <a:p>
            <a:r>
              <a:rPr lang="en-US" baseline="0" dirty="0" smtClean="0"/>
              <a:t>Pact is based in the United States. It has the country offices in 26 countries in Asia, Africa, Europe and South America.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1</a:t>
            </a:fld>
            <a:endParaRPr lang="en-US"/>
          </a:p>
        </p:txBody>
      </p:sp>
    </p:spTree>
    <p:extLst>
      <p:ext uri="{BB962C8B-B14F-4D97-AF65-F5344CB8AC3E}">
        <p14:creationId xmlns:p14="http://schemas.microsoft.com/office/powerpoint/2010/main" val="32920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advantages, there are some challenges we faced. </a:t>
            </a:r>
          </a:p>
          <a:p>
            <a:endParaRPr lang="en-US" baseline="0" dirty="0" smtClean="0"/>
          </a:p>
          <a:p>
            <a:r>
              <a:rPr lang="en-US" baseline="0" dirty="0" smtClean="0"/>
              <a:t>It was difficult for us to procure required numbers of smartphones in time as there were limited authorized dealers. </a:t>
            </a:r>
          </a:p>
          <a:p>
            <a:endParaRPr lang="en-US" baseline="0" dirty="0" smtClean="0"/>
          </a:p>
          <a:p>
            <a:r>
              <a:rPr lang="en-US" baseline="0" dirty="0" smtClean="0"/>
              <a:t>We needed to intensively orient the data collectors in how to use touch screens. We included more practice sessions to make sure that they are confident enough to use mobile phones in the field. We also developed a User Guide in Burmese Language for their reference. </a:t>
            </a:r>
          </a:p>
          <a:p>
            <a:endParaRPr lang="en-US" baseline="0" dirty="0" smtClean="0"/>
          </a:p>
          <a:p>
            <a:endParaRPr lang="en-US" baseline="0" dirty="0" smtClean="0"/>
          </a:p>
          <a:p>
            <a:r>
              <a:rPr lang="en-US" baseline="0" dirty="0" smtClean="0"/>
              <a:t>As villages don’t have electricity, we instructed the data collectors to charge the batteries before they go to the villages. And also we asked them to go in pairs, so that one person can be a back up if the battery of the other person runs out.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AE654A-8B4A-4E3C-AB94-7B84DDAFD45D}" type="slidenum">
              <a:rPr lang="en-US" smtClean="0"/>
              <a:t>10</a:t>
            </a:fld>
            <a:endParaRPr lang="en-US"/>
          </a:p>
        </p:txBody>
      </p:sp>
    </p:spTree>
    <p:extLst>
      <p:ext uri="{BB962C8B-B14F-4D97-AF65-F5344CB8AC3E}">
        <p14:creationId xmlns:p14="http://schemas.microsoft.com/office/powerpoint/2010/main" val="398359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also interesting</a:t>
            </a:r>
            <a:r>
              <a:rPr lang="en-US" baseline="0" dirty="0" smtClean="0"/>
              <a:t> to note the community reaction when we began mobile technology in the field. </a:t>
            </a:r>
          </a:p>
          <a:p>
            <a:r>
              <a:rPr lang="en-US" baseline="0" dirty="0" smtClean="0"/>
              <a:t>When staff came to the villages with the mobile phone in their hand, community showed both interest and insecurity. It took us some time to build trust in order to overcome participants’ fears about the security of their answers.</a:t>
            </a:r>
          </a:p>
          <a:p>
            <a:endParaRPr lang="en-US" baseline="0" dirty="0" smtClean="0"/>
          </a:p>
          <a:p>
            <a:endParaRPr lang="en-US" baseline="0" dirty="0" smtClean="0"/>
          </a:p>
          <a:p>
            <a:endParaRPr lang="en-US" dirty="0" smtClean="0"/>
          </a:p>
          <a:p>
            <a:r>
              <a:rPr lang="en-US" baseline="0" dirty="0" smtClean="0"/>
              <a:t>Thus , when staff came to the villages with the mobile phone in their hand, women felt both fear and curiosity. At the same time, the experience of participating in the mobile phone data collection also made communities excited and amazed about the new technology. So the introduction of mobile data collection from Pact helped make communities more friendly toward technology and also gave them hope for future development of technology in the country.</a:t>
            </a:r>
          </a:p>
          <a:p>
            <a:endParaRPr lang="en-US" dirty="0"/>
          </a:p>
        </p:txBody>
      </p:sp>
      <p:sp>
        <p:nvSpPr>
          <p:cNvPr id="4" name="Slide Number Placeholder 3"/>
          <p:cNvSpPr>
            <a:spLocks noGrp="1"/>
          </p:cNvSpPr>
          <p:nvPr>
            <p:ph type="sldNum" sz="quarter" idx="10"/>
          </p:nvPr>
        </p:nvSpPr>
        <p:spPr/>
        <p:txBody>
          <a:bodyPr/>
          <a:lstStyle/>
          <a:p>
            <a:fld id="{C0427E6F-F8B6-490E-BE32-DC47E138C07A}" type="slidenum">
              <a:rPr lang="en-US" smtClean="0"/>
              <a:t>11</a:t>
            </a:fld>
            <a:endParaRPr lang="en-US"/>
          </a:p>
        </p:txBody>
      </p:sp>
    </p:spTree>
    <p:extLst>
      <p:ext uri="{BB962C8B-B14F-4D97-AF65-F5344CB8AC3E}">
        <p14:creationId xmlns:p14="http://schemas.microsoft.com/office/powerpoint/2010/main" val="20704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Moving forward, we intend to use the mobile technology for regular monthly monitoring. As </a:t>
            </a:r>
            <a:r>
              <a:rPr lang="en-US" baseline="0" dirty="0" err="1" smtClean="0"/>
              <a:t>Magpi</a:t>
            </a:r>
            <a:r>
              <a:rPr lang="en-US" baseline="0" dirty="0" smtClean="0"/>
              <a:t> platform is not suitable for capturing longitudinal tracking of our beneficiaries, we are looking at the other alternative platforms such as </a:t>
            </a:r>
            <a:r>
              <a:rPr lang="en-US" baseline="0" dirty="0" err="1" smtClean="0"/>
              <a:t>Commcare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also use the mobile phones to capture the geographic coordinates which are currently missing in the latest p-code release.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mobile coverage in Myanmar improves, we intend to start linking beneficiaries directly with mobile services in sharing market information, sharing health knowledge and networking among beneficiaries for having prompt and better resilience to the problem they face.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0AE654A-8B4A-4E3C-AB94-7B84DDAFD45D}" type="slidenum">
              <a:rPr lang="en-US" smtClean="0"/>
              <a:t>12</a:t>
            </a:fld>
            <a:endParaRPr lang="en-US"/>
          </a:p>
        </p:txBody>
      </p:sp>
    </p:spTree>
    <p:extLst>
      <p:ext uri="{BB962C8B-B14F-4D97-AF65-F5344CB8AC3E}">
        <p14:creationId xmlns:p14="http://schemas.microsoft.com/office/powerpoint/2010/main" val="111540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mobile technology,</a:t>
            </a:r>
            <a:r>
              <a:rPr lang="en-US" baseline="0" dirty="0" smtClean="0"/>
              <a:t> we have started applying the GIS tool in planning and program management. In terms of GIS, we are still in the infancy stage. We completed the first mapping project last month to help our capacity development team to develop a realistic work plan. We provided the township level map like this so that the capacity development team can take into consideration the spread and reachability of target villages.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13</a:t>
            </a:fld>
            <a:endParaRPr lang="en-US"/>
          </a:p>
        </p:txBody>
      </p:sp>
    </p:spTree>
    <p:extLst>
      <p:ext uri="{BB962C8B-B14F-4D97-AF65-F5344CB8AC3E}">
        <p14:creationId xmlns:p14="http://schemas.microsoft.com/office/powerpoint/2010/main" val="194481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a:t>
            </a:r>
            <a:r>
              <a:rPr lang="en-US" baseline="0" dirty="0" smtClean="0"/>
              <a:t> setting up the cloud-based database which will allow better data access by program personnel and by our partners.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14</a:t>
            </a:fld>
            <a:endParaRPr lang="en-US"/>
          </a:p>
        </p:txBody>
      </p:sp>
    </p:spTree>
    <p:extLst>
      <p:ext uri="{BB962C8B-B14F-4D97-AF65-F5344CB8AC3E}">
        <p14:creationId xmlns:p14="http://schemas.microsoft.com/office/powerpoint/2010/main" val="269449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B0968A5-F922-4D41-A623-0F8004F78C26}" type="slidenum">
              <a:rPr lang="en-US" smtClean="0"/>
              <a:t>15</a:t>
            </a:fld>
            <a:endParaRPr lang="en-US"/>
          </a:p>
        </p:txBody>
      </p:sp>
    </p:spTree>
    <p:extLst>
      <p:ext uri="{BB962C8B-B14F-4D97-AF65-F5344CB8AC3E}">
        <p14:creationId xmlns:p14="http://schemas.microsoft.com/office/powerpoint/2010/main" val="265565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Pact has started in Myanmar since 1997.</a:t>
            </a:r>
            <a:r>
              <a:rPr lang="en-US" baseline="0" dirty="0" smtClean="0"/>
              <a:t> Originally, Pact began as the microfinance institution but now Pact expands its program in other sectors such as community based health care, livelihoods and food security and community institutional strengthening. </a:t>
            </a:r>
          </a:p>
          <a:p>
            <a:r>
              <a:rPr lang="en-US" baseline="0" dirty="0" smtClean="0"/>
              <a:t>Currently we have four community development projects while our PGMF colleagues are implementing several different microfinance projects. </a:t>
            </a:r>
          </a:p>
          <a:p>
            <a:r>
              <a:rPr lang="en-US" baseline="0" dirty="0" smtClean="0"/>
              <a:t>Among them, Shae Thot project is our largest program as well as the largest USAID program in Myanmar. </a:t>
            </a:r>
          </a:p>
          <a:p>
            <a:r>
              <a:rPr lang="en-US" baseline="0" dirty="0" smtClean="0"/>
              <a:t>Other projects are the Cocoa Cola funded women empowerment project, Swan Yi, Chevron funded SHINE project and USAID funded CAP 3D project.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B0968A5-F922-4D41-A623-0F8004F78C26}" type="slidenum">
              <a:rPr lang="en-US" smtClean="0"/>
              <a:t>2</a:t>
            </a:fld>
            <a:endParaRPr lang="en-US"/>
          </a:p>
        </p:txBody>
      </p:sp>
    </p:spTree>
    <p:extLst>
      <p:ext uri="{BB962C8B-B14F-4D97-AF65-F5344CB8AC3E}">
        <p14:creationId xmlns:p14="http://schemas.microsoft.com/office/powerpoint/2010/main" val="42618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screenshot from 3W Dashboard</a:t>
            </a:r>
            <a:r>
              <a:rPr lang="en-US" baseline="0" dirty="0" smtClean="0"/>
              <a:t> of MIMU. As you all know, MIMU put together all 3W information that each organization submits to MIMU. Here we are proud to say that Pact Myanmar is the most reporting organization for 3 W information. According to the last update, Pact Myanmar  stands at the top of the list with 10,840 villages reach. Livelihood sector is the largest one which is due to our microfinance component. Heath sector stands next. We also have a small  portion of governance sector which is under USAID funded Shae Thot program.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3</a:t>
            </a:fld>
            <a:endParaRPr lang="en-US"/>
          </a:p>
        </p:txBody>
      </p:sp>
    </p:spTree>
    <p:extLst>
      <p:ext uri="{BB962C8B-B14F-4D97-AF65-F5344CB8AC3E}">
        <p14:creationId xmlns:p14="http://schemas.microsoft.com/office/powerpoint/2010/main" val="114934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Pact has</a:t>
            </a:r>
            <a:r>
              <a:rPr lang="en-US" baseline="0" dirty="0" smtClean="0"/>
              <a:t> been using mobile technology in a lot of different  countries in different ways. We are using mobile technology in collecting data for different surveys as well as in program implementation, monitoring and evaluation. For example, in Nepal, the communities are trained to send SMS to report any conflicts when happened. Nigeria team used mobile SMS system to tract their clients in PMTCT project. Also, Swaziland team has successfully collected the child profile data from 17,000 respondents.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4</a:t>
            </a:fld>
            <a:endParaRPr lang="en-US"/>
          </a:p>
        </p:txBody>
      </p:sp>
    </p:spTree>
    <p:extLst>
      <p:ext uri="{BB962C8B-B14F-4D97-AF65-F5344CB8AC3E}">
        <p14:creationId xmlns:p14="http://schemas.microsoft.com/office/powerpoint/2010/main" val="279509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mobile technology had been rolled out in other parts of the world, we, Pact Myanmar, also wanted to participate. But, as you know, Myanmar does not have the same context as other countries. We had very low penetration of telecommunications infrastructure. At first, we thought it is not possible to apply mobile technology here. However, after having examined the different mobile platforms, we found a suitable one which fits with our country settings. That is </a:t>
            </a:r>
            <a:r>
              <a:rPr lang="en-US" baseline="0" dirty="0" err="1" smtClean="0"/>
              <a:t>Mapi</a:t>
            </a:r>
            <a:r>
              <a:rPr lang="en-US" baseline="0" dirty="0" smtClean="0"/>
              <a:t> mobile platform. We chose </a:t>
            </a:r>
            <a:r>
              <a:rPr lang="en-US" baseline="0" dirty="0" err="1" smtClean="0"/>
              <a:t>Magpi</a:t>
            </a:r>
            <a:r>
              <a:rPr lang="en-US" baseline="0" dirty="0" smtClean="0"/>
              <a:t> for a number of reasons. No SIM card is required. Web portal entry is possible. We can see Myanmar fonts. Then we started piloting in one township to collect the savings and loans data of our women empowerment project survey. The pilot was successful and we gained momentum from that point.</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5</a:t>
            </a:fld>
            <a:endParaRPr lang="en-US"/>
          </a:p>
        </p:txBody>
      </p:sp>
    </p:spTree>
    <p:extLst>
      <p:ext uri="{BB962C8B-B14F-4D97-AF65-F5344CB8AC3E}">
        <p14:creationId xmlns:p14="http://schemas.microsoft.com/office/powerpoint/2010/main" val="45494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our</a:t>
            </a:r>
            <a:r>
              <a:rPr lang="en-US" baseline="0" dirty="0" smtClean="0"/>
              <a:t> world wide work, experiences and lessons learned, we have published a mobile technology handbook as a guideline for training our own team members as well as our partners. The hand book is available at the online at the link mentioned here. I also bring some copies and you can take them if you have an interest in it.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6</a:t>
            </a:fld>
            <a:endParaRPr lang="en-US"/>
          </a:p>
        </p:txBody>
      </p:sp>
    </p:spTree>
    <p:extLst>
      <p:ext uri="{BB962C8B-B14F-4D97-AF65-F5344CB8AC3E}">
        <p14:creationId xmlns:p14="http://schemas.microsoft.com/office/powerpoint/2010/main" val="7488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applying mobile technology</a:t>
            </a:r>
            <a:r>
              <a:rPr lang="en-US" sz="1200" kern="1200" baseline="0" dirty="0" smtClean="0">
                <a:solidFill>
                  <a:schemeClr val="tx1"/>
                </a:solidFill>
                <a:effectLst/>
                <a:latin typeface="+mn-lt"/>
                <a:ea typeface="+mn-ea"/>
                <a:cs typeface="+mn-cs"/>
              </a:rPr>
              <a:t> to collect survey data of all of our projects. </a:t>
            </a:r>
            <a:r>
              <a:rPr lang="en-US" sz="1200" kern="1200" dirty="0" smtClean="0">
                <a:solidFill>
                  <a:schemeClr val="tx1"/>
                </a:solidFill>
                <a:effectLst/>
                <a:latin typeface="+mn-lt"/>
                <a:ea typeface="+mn-ea"/>
                <a:cs typeface="+mn-cs"/>
              </a:rPr>
              <a:t>To date, about 400 mobile phones are used to survey more than 33,000 women and 1,200 savings groups in livelihoods and maternal and child health outcomes in Myanmar. By using phones,</a:t>
            </a:r>
            <a:r>
              <a:rPr lang="en-US" sz="1200" kern="1200" baseline="0" dirty="0" smtClean="0">
                <a:solidFill>
                  <a:schemeClr val="tx1"/>
                </a:solidFill>
                <a:effectLst/>
                <a:latin typeface="+mn-lt"/>
                <a:ea typeface="+mn-ea"/>
                <a:cs typeface="+mn-cs"/>
              </a:rPr>
              <a:t> we are collecting saving and loans data of WORTH groups across 3 projects in 12 townships. For the maternal and child health component of USAID funded Shae Thot Program, we collect data on pre and post knowledge test, and maternal and child health behaviors and practices.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AE654A-8B4A-4E3C-AB94-7B84DDAFD45D}" type="slidenum">
              <a:rPr lang="en-US" smtClean="0"/>
              <a:t>7</a:t>
            </a:fld>
            <a:endParaRPr lang="en-US"/>
          </a:p>
        </p:txBody>
      </p:sp>
    </p:spTree>
    <p:extLst>
      <p:ext uri="{BB962C8B-B14F-4D97-AF65-F5344CB8AC3E}">
        <p14:creationId xmlns:p14="http://schemas.microsoft.com/office/powerpoint/2010/main" val="51269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a:t>
            </a:r>
            <a:r>
              <a:rPr lang="en-US" baseline="0" dirty="0" smtClean="0"/>
              <a:t> collecting survey data, we are also scaling up of applying this technology in other different program components. Under Shae Thot program, we are now working with 7 local partners. We use mobile phones to record the mentoring visits that we conducted, such as M&amp;E mentoring visits, financial mentoring visits. It is an easy way to systematically record that data to help us to analyze which partners needs which kinds of mentoring sessions most. We are also spreading this technology to out local partners. We have trained 2 of them and they are going to collect their baseline surveys at the end of this month.</a:t>
            </a:r>
          </a:p>
          <a:p>
            <a:endParaRPr lang="en-US" baseline="0" dirty="0" smtClean="0"/>
          </a:p>
          <a:p>
            <a:r>
              <a:rPr lang="en-US" baseline="0" dirty="0" smtClean="0"/>
              <a:t>Similarly, we are also planning to apply mobile phones to track the mentoring sessions that our community facilitators conducted with the community governance groups which we call Village Development Committees in pilot villages. </a:t>
            </a:r>
            <a:endParaRPr lang="en-US" dirty="0"/>
          </a:p>
        </p:txBody>
      </p:sp>
      <p:sp>
        <p:nvSpPr>
          <p:cNvPr id="4" name="Slide Number Placeholder 3"/>
          <p:cNvSpPr>
            <a:spLocks noGrp="1"/>
          </p:cNvSpPr>
          <p:nvPr>
            <p:ph type="sldNum" sz="quarter" idx="10"/>
          </p:nvPr>
        </p:nvSpPr>
        <p:spPr/>
        <p:txBody>
          <a:bodyPr/>
          <a:lstStyle/>
          <a:p>
            <a:fld id="{EB0968A5-F922-4D41-A623-0F8004F78C26}" type="slidenum">
              <a:rPr lang="en-US" smtClean="0"/>
              <a:t>8</a:t>
            </a:fld>
            <a:endParaRPr lang="en-US"/>
          </a:p>
        </p:txBody>
      </p:sp>
    </p:spTree>
    <p:extLst>
      <p:ext uri="{BB962C8B-B14F-4D97-AF65-F5344CB8AC3E}">
        <p14:creationId xmlns:p14="http://schemas.microsoft.com/office/powerpoint/2010/main" val="52335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using mobile technology in survey data collection, we get more cleaner and faster data. Especially, skips and logic functions help us a lot to get the cleaner data. </a:t>
            </a:r>
          </a:p>
          <a:p>
            <a:r>
              <a:rPr lang="en-US" sz="1200" kern="1200" baseline="0" dirty="0" smtClean="0">
                <a:solidFill>
                  <a:schemeClr val="tx1"/>
                </a:solidFill>
                <a:effectLst/>
                <a:latin typeface="+mn-lt"/>
                <a:ea typeface="+mn-ea"/>
                <a:cs typeface="+mn-cs"/>
              </a:rPr>
              <a:t>It is also environmentally friendly as it reduces the use of paper. Skipping the data entry step saves time and manpower.</a:t>
            </a:r>
          </a:p>
          <a:p>
            <a:r>
              <a:rPr lang="en-US" sz="1200" kern="1200" baseline="0" dirty="0" smtClean="0">
                <a:solidFill>
                  <a:schemeClr val="tx1"/>
                </a:solidFill>
                <a:effectLst/>
                <a:latin typeface="+mn-lt"/>
                <a:ea typeface="+mn-ea"/>
                <a:cs typeface="+mn-cs"/>
              </a:rPr>
              <a:t>It also enables us to perform the quicker analysis which in turns helps us to inform our projects in a timely manner. </a:t>
            </a:r>
          </a:p>
          <a:p>
            <a:r>
              <a:rPr lang="en-US" sz="1200" kern="1200" baseline="0" dirty="0" smtClean="0">
                <a:solidFill>
                  <a:schemeClr val="tx1"/>
                </a:solidFill>
                <a:effectLst/>
                <a:latin typeface="+mn-lt"/>
                <a:ea typeface="+mn-ea"/>
                <a:cs typeface="+mn-cs"/>
              </a:rPr>
              <a:t>With paper collection, it took about a month to start the data analysis but we can start the analysis within a week with mobile data collection. </a:t>
            </a:r>
          </a:p>
        </p:txBody>
      </p:sp>
      <p:sp>
        <p:nvSpPr>
          <p:cNvPr id="4" name="Slide Number Placeholder 3"/>
          <p:cNvSpPr>
            <a:spLocks noGrp="1"/>
          </p:cNvSpPr>
          <p:nvPr>
            <p:ph type="sldNum" sz="quarter" idx="10"/>
          </p:nvPr>
        </p:nvSpPr>
        <p:spPr/>
        <p:txBody>
          <a:bodyPr/>
          <a:lstStyle/>
          <a:p>
            <a:fld id="{C0427E6F-F8B6-490E-BE32-DC47E138C07A}" type="slidenum">
              <a:rPr lang="en-US" smtClean="0"/>
              <a:t>9</a:t>
            </a:fld>
            <a:endParaRPr lang="en-US"/>
          </a:p>
        </p:txBody>
      </p:sp>
    </p:spTree>
    <p:extLst>
      <p:ext uri="{BB962C8B-B14F-4D97-AF65-F5344CB8AC3E}">
        <p14:creationId xmlns:p14="http://schemas.microsoft.com/office/powerpoint/2010/main" val="1480821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722313" y="3876676"/>
            <a:ext cx="77724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hasCustomPrompt="1"/>
          </p:nvPr>
        </p:nvSpPr>
        <p:spPr>
          <a:xfrm>
            <a:off x="722313" y="2514600"/>
            <a:ext cx="7772400" cy="1362075"/>
          </a:xfrm>
        </p:spPr>
        <p:txBody>
          <a:bodyPr anchor="b">
            <a:no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610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7973047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853616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Autofit/>
          </a:bodyPr>
          <a:lstStyle>
            <a:lvl1pPr algn="l">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22613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4406900"/>
            <a:ext cx="7772400" cy="1362075"/>
          </a:xfrm>
        </p:spPr>
        <p:txBody>
          <a:bodyPr anchor="t">
            <a:noAutofit/>
          </a:bodyPr>
          <a:lstStyle>
            <a:lvl1pPr algn="l">
              <a:defRPr sz="4000" b="1" cap="none">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87303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4406900"/>
            <a:ext cx="7772400" cy="1362075"/>
          </a:xfrm>
        </p:spPr>
        <p:txBody>
          <a:bodyPr anchor="t">
            <a:noAutofit/>
          </a:bodyPr>
          <a:lstStyle>
            <a:lvl1pPr algn="l">
              <a:defRPr sz="4000" b="1" cap="none">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412984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4406900"/>
            <a:ext cx="7772400" cy="1362075"/>
          </a:xfrm>
        </p:spPr>
        <p:txBody>
          <a:bodyPr anchor="t">
            <a:noAutofit/>
          </a:bodyPr>
          <a:lstStyle>
            <a:lvl1pPr algn="l">
              <a:defRPr sz="4000" b="1" cap="none">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245119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4406900"/>
            <a:ext cx="7772400" cy="1362075"/>
          </a:xfrm>
        </p:spPr>
        <p:txBody>
          <a:bodyPr anchor="t">
            <a:noAutofit/>
          </a:bodyPr>
          <a:lstStyle>
            <a:lvl1pPr algn="l">
              <a:defRPr sz="4000" b="1" cap="none">
                <a:solidFill>
                  <a:schemeClr val="bg1"/>
                </a:solidFill>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785150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4261578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40231398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0603713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722313" y="3876676"/>
            <a:ext cx="77724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hasCustomPrompt="1"/>
          </p:nvPr>
        </p:nvSpPr>
        <p:spPr>
          <a:xfrm>
            <a:off x="722313" y="2514600"/>
            <a:ext cx="7772400" cy="1362075"/>
          </a:xfrm>
        </p:spPr>
        <p:txBody>
          <a:bodyPr anchor="b">
            <a:no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12462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6594672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3000861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smtClean="0"/>
              <a:t>click to edit master title style</a:t>
            </a:r>
            <a:endParaRPr lang="en-US"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7"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003030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smtClean="0"/>
              <a:t>click to edit master title style</a:t>
            </a:r>
            <a:endParaRPr lang="en-US"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7"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0507931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smtClean="0"/>
              <a:t>click to edit master title style</a:t>
            </a:r>
            <a:endParaRPr lang="en-US"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7"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0513300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smtClean="0"/>
              <a:t>click to edit master title style</a:t>
            </a:r>
            <a:endParaRPr lang="en-US"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7"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2862231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smtClean="0"/>
              <a:t>click to edit master title style</a:t>
            </a:r>
            <a:endParaRPr lang="en-US"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7"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3263629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3"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8344603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3"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5036130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3"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364879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722313" y="3876676"/>
            <a:ext cx="77724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hasCustomPrompt="1"/>
          </p:nvPr>
        </p:nvSpPr>
        <p:spPr>
          <a:xfrm>
            <a:off x="722313" y="2514600"/>
            <a:ext cx="7772400" cy="1362075"/>
          </a:xfrm>
        </p:spPr>
        <p:txBody>
          <a:bodyPr anchor="b">
            <a:no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29556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3"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405286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3"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389809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54214"/>
            <a:ext cx="3008313" cy="4171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5150024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54214"/>
            <a:ext cx="3008313" cy="4171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294030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54214"/>
            <a:ext cx="3008313" cy="4171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3041974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54214"/>
            <a:ext cx="3008313" cy="4171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48091509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5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54214"/>
            <a:ext cx="3008313" cy="41719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42323032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0263860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1175822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20007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722313" y="3876676"/>
            <a:ext cx="77724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hasCustomPrompt="1"/>
          </p:nvPr>
        </p:nvSpPr>
        <p:spPr>
          <a:xfrm>
            <a:off x="722313" y="2514600"/>
            <a:ext cx="7772400" cy="1362075"/>
          </a:xfrm>
        </p:spPr>
        <p:txBody>
          <a:bodyPr anchor="b">
            <a:no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85513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21221275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9"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10"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1958678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p:cNvSpPr>
            <a:spLocks noGrp="1"/>
          </p:cNvSpPr>
          <p:nvPr>
            <p:ph type="body" idx="10"/>
          </p:nvPr>
        </p:nvSpPr>
        <p:spPr>
          <a:xfrm>
            <a:off x="722313" y="3876676"/>
            <a:ext cx="7772400" cy="1195387"/>
          </a:xfrm>
          <a:ln>
            <a:noFill/>
          </a:ln>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
          <p:cNvSpPr>
            <a:spLocks noGrp="1"/>
          </p:cNvSpPr>
          <p:nvPr>
            <p:ph type="title" hasCustomPrompt="1"/>
          </p:nvPr>
        </p:nvSpPr>
        <p:spPr>
          <a:xfrm>
            <a:off x="722313" y="2514600"/>
            <a:ext cx="7772400" cy="1362075"/>
          </a:xfrm>
        </p:spPr>
        <p:txBody>
          <a:bodyPr anchor="b">
            <a:noAutofit/>
          </a:bodyPr>
          <a:lstStyle>
            <a:lvl1pPr algn="l">
              <a:defRPr sz="40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046379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2600235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4167269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13130302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356350"/>
            <a:ext cx="2133600" cy="365125"/>
          </a:xfrm>
          <a:prstGeom prst="rect">
            <a:avLst/>
          </a:prstGeom>
        </p:spPr>
        <p:txBody>
          <a:bodyPr/>
          <a:lstStyle/>
          <a:p>
            <a:fld id="{0C458CEB-A808-4660-81BC-C9329B209E85}" type="datetimeFigureOut">
              <a:rPr lang="en-US" smtClean="0"/>
              <a:t>5/14/2014</a:t>
            </a:fld>
            <a:endParaRPr lang="en-US"/>
          </a:p>
        </p:txBody>
      </p:sp>
      <p:sp>
        <p:nvSpPr>
          <p:cNvPr id="8" name="Footer Placeholder 2"/>
          <p:cNvSpPr>
            <a:spLocks noGrp="1"/>
          </p:cNvSpPr>
          <p:nvPr>
            <p:ph type="ftr" sz="quarter" idx="11"/>
          </p:nvPr>
        </p:nvSpPr>
        <p:spPr>
          <a:xfrm>
            <a:off x="2743200" y="6356350"/>
            <a:ext cx="2895600" cy="365125"/>
          </a:xfrm>
          <a:prstGeom prst="rect">
            <a:avLst/>
          </a:prstGeom>
        </p:spPr>
        <p:txBody>
          <a:bodyPr/>
          <a:lstStyle/>
          <a:p>
            <a:endParaRPr lang="en-US"/>
          </a:p>
        </p:txBody>
      </p:sp>
      <p:sp>
        <p:nvSpPr>
          <p:cNvPr id="9" name="Slide Number Placeholder 3"/>
          <p:cNvSpPr>
            <a:spLocks noGrp="1"/>
          </p:cNvSpPr>
          <p:nvPr>
            <p:ph type="sldNum" sz="quarter" idx="12"/>
          </p:nvPr>
        </p:nvSpPr>
        <p:spPr>
          <a:xfrm>
            <a:off x="5791200" y="6356350"/>
            <a:ext cx="2133600" cy="365125"/>
          </a:xfrm>
          <a:prstGeom prst="rect">
            <a:avLst/>
          </a:prstGeom>
        </p:spPr>
        <p:txBody>
          <a:bodyPr/>
          <a:lstStyle/>
          <a:p>
            <a:fld id="{FCEC8BA6-B598-40C0-8FD4-74502EA5E58E}" type="slidenum">
              <a:rPr lang="en-US" smtClean="0"/>
              <a:t>‹#›</a:t>
            </a:fld>
            <a:endParaRPr lang="en-US"/>
          </a:p>
        </p:txBody>
      </p:sp>
    </p:spTree>
    <p:extLst>
      <p:ext uri="{BB962C8B-B14F-4D97-AF65-F5344CB8AC3E}">
        <p14:creationId xmlns:p14="http://schemas.microsoft.com/office/powerpoint/2010/main" val="360662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1"/>
          <p:cNvSpPr>
            <a:spLocks noGrp="1"/>
          </p:cNvSpPr>
          <p:nvPr>
            <p:ph type="dt" sz="half" idx="2"/>
          </p:nvPr>
        </p:nvSpPr>
        <p:spPr>
          <a:xfrm>
            <a:off x="457200" y="6356350"/>
            <a:ext cx="2133600" cy="365125"/>
          </a:xfrm>
          <a:prstGeom prst="rect">
            <a:avLst/>
          </a:prstGeom>
        </p:spPr>
        <p:txBody>
          <a:bodyPr anchor="ctr"/>
          <a:lstStyle>
            <a:lvl1pPr>
              <a:defRPr sz="1200">
                <a:solidFill>
                  <a:schemeClr val="tx2"/>
                </a:solidFill>
                <a:latin typeface="+mj-lt"/>
              </a:defRPr>
            </a:lvl1pPr>
          </a:lstStyle>
          <a:p>
            <a:fld id="{0C458CEB-A808-4660-81BC-C9329B209E85}" type="datetimeFigureOut">
              <a:rPr lang="en-US" smtClean="0"/>
              <a:pPr/>
              <a:t>5/14/2014</a:t>
            </a:fld>
            <a:endParaRPr lang="en-US" dirty="0"/>
          </a:p>
        </p:txBody>
      </p:sp>
      <p:sp>
        <p:nvSpPr>
          <p:cNvPr id="11" name="Footer Placeholder 2"/>
          <p:cNvSpPr>
            <a:spLocks noGrp="1"/>
          </p:cNvSpPr>
          <p:nvPr>
            <p:ph type="ftr" sz="quarter" idx="3"/>
          </p:nvPr>
        </p:nvSpPr>
        <p:spPr>
          <a:xfrm>
            <a:off x="2743200" y="6356350"/>
            <a:ext cx="2895600" cy="365125"/>
          </a:xfrm>
          <a:prstGeom prst="rect">
            <a:avLst/>
          </a:prstGeom>
        </p:spPr>
        <p:txBody>
          <a:bodyPr anchor="ctr"/>
          <a:lstStyle>
            <a:lvl1pPr>
              <a:defRPr sz="1200">
                <a:solidFill>
                  <a:schemeClr val="tx2"/>
                </a:solidFill>
                <a:latin typeface="+mj-lt"/>
              </a:defRPr>
            </a:lvl1pPr>
          </a:lstStyle>
          <a:p>
            <a:endParaRPr lang="en-US" dirty="0"/>
          </a:p>
        </p:txBody>
      </p:sp>
      <p:sp>
        <p:nvSpPr>
          <p:cNvPr id="12" name="Slide Number Placeholder 3"/>
          <p:cNvSpPr>
            <a:spLocks noGrp="1"/>
          </p:cNvSpPr>
          <p:nvPr>
            <p:ph type="sldNum" sz="quarter" idx="4"/>
          </p:nvPr>
        </p:nvSpPr>
        <p:spPr>
          <a:xfrm>
            <a:off x="5791200" y="6356350"/>
            <a:ext cx="2133600" cy="365125"/>
          </a:xfrm>
          <a:prstGeom prst="rect">
            <a:avLst/>
          </a:prstGeom>
        </p:spPr>
        <p:txBody>
          <a:bodyPr anchor="ctr"/>
          <a:lstStyle>
            <a:lvl1pPr>
              <a:defRPr sz="1200">
                <a:solidFill>
                  <a:schemeClr val="tx2"/>
                </a:solidFill>
                <a:latin typeface="+mj-lt"/>
              </a:defRPr>
            </a:lvl1pPr>
          </a:lstStyle>
          <a:p>
            <a:fld id="{FCEC8BA6-B598-40C0-8FD4-74502EA5E58E}" type="slidenum">
              <a:rPr lang="en-US" smtClean="0"/>
              <a:pPr/>
              <a:t>‹#›</a:t>
            </a:fld>
            <a:endParaRPr lang="en-US" dirty="0"/>
          </a:p>
        </p:txBody>
      </p:sp>
    </p:spTree>
    <p:extLst>
      <p:ext uri="{BB962C8B-B14F-4D97-AF65-F5344CB8AC3E}">
        <p14:creationId xmlns:p14="http://schemas.microsoft.com/office/powerpoint/2010/main" val="21706883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73" r:id="rId7"/>
    <p:sldLayoutId id="2147483665" r:id="rId8"/>
    <p:sldLayoutId id="2147483667" r:id="rId9"/>
    <p:sldLayoutId id="2147483671" r:id="rId10"/>
    <p:sldLayoutId id="2147483669" r:id="rId11"/>
    <p:sldLayoutId id="2147483651" r:id="rId12"/>
    <p:sldLayoutId id="2147483675" r:id="rId13"/>
    <p:sldLayoutId id="2147483676" r:id="rId14"/>
    <p:sldLayoutId id="2147483677" r:id="rId15"/>
    <p:sldLayoutId id="2147483678" r:id="rId16"/>
    <p:sldLayoutId id="2147483652" r:id="rId17"/>
    <p:sldLayoutId id="2147483679" r:id="rId18"/>
    <p:sldLayoutId id="2147483680" r:id="rId19"/>
    <p:sldLayoutId id="2147483681" r:id="rId20"/>
    <p:sldLayoutId id="2147483682" r:id="rId21"/>
    <p:sldLayoutId id="2147483654" r:id="rId22"/>
    <p:sldLayoutId id="2147483686" r:id="rId23"/>
    <p:sldLayoutId id="2147483685" r:id="rId24"/>
    <p:sldLayoutId id="2147483684" r:id="rId25"/>
    <p:sldLayoutId id="2147483683" r:id="rId26"/>
    <p:sldLayoutId id="2147483655" r:id="rId27"/>
    <p:sldLayoutId id="2147483690" r:id="rId28"/>
    <p:sldLayoutId id="2147483689" r:id="rId29"/>
    <p:sldLayoutId id="2147483688" r:id="rId30"/>
    <p:sldLayoutId id="2147483687" r:id="rId31"/>
    <p:sldLayoutId id="2147483656" r:id="rId32"/>
    <p:sldLayoutId id="2147483693" r:id="rId33"/>
    <p:sldLayoutId id="2147483696" r:id="rId34"/>
    <p:sldLayoutId id="2147483695" r:id="rId35"/>
    <p:sldLayoutId id="2147483702" r:id="rId36"/>
    <p:sldLayoutId id="2147483657" r:id="rId37"/>
    <p:sldLayoutId id="2147483700" r:id="rId38"/>
    <p:sldLayoutId id="2147483699" r:id="rId39"/>
    <p:sldLayoutId id="2147483698" r:id="rId40"/>
    <p:sldLayoutId id="2147483697" r:id="rId41"/>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Georgia" pitchFamily="18"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Georgia" pitchFamily="18"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Georgia" pitchFamily="18"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Georgia" pitchFamily="18"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Georgia" pitchFamily="18"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hhaung@pactworld.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jlamb@pactworld.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p:txBody>
          <a:bodyPr/>
          <a:lstStyle/>
          <a:p>
            <a:r>
              <a:rPr lang="en-US" dirty="0" smtClean="0"/>
              <a:t>Hein Htet Aung</a:t>
            </a:r>
            <a:endParaRPr lang="en-US" dirty="0"/>
          </a:p>
        </p:txBody>
      </p:sp>
      <p:sp>
        <p:nvSpPr>
          <p:cNvPr id="3" name="Title 2"/>
          <p:cNvSpPr>
            <a:spLocks noGrp="1"/>
          </p:cNvSpPr>
          <p:nvPr>
            <p:ph type="title"/>
          </p:nvPr>
        </p:nvSpPr>
        <p:spPr/>
        <p:txBody>
          <a:bodyPr/>
          <a:lstStyle/>
          <a:p>
            <a:r>
              <a:rPr lang="en-US" dirty="0" smtClean="0"/>
              <a:t>ICT4D </a:t>
            </a:r>
            <a:r>
              <a:rPr lang="en-US" dirty="0"/>
              <a:t>@</a:t>
            </a:r>
            <a:r>
              <a:rPr lang="en-US" dirty="0" smtClean="0"/>
              <a:t> Pact in Myanmar</a:t>
            </a:r>
            <a:endParaRPr lang="en-US" dirty="0"/>
          </a:p>
        </p:txBody>
      </p:sp>
    </p:spTree>
    <p:custDataLst>
      <p:tags r:id="rId1"/>
    </p:custDataLst>
    <p:extLst>
      <p:ext uri="{BB962C8B-B14F-4D97-AF65-F5344CB8AC3E}">
        <p14:creationId xmlns:p14="http://schemas.microsoft.com/office/powerpoint/2010/main" val="350754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00200"/>
            <a:ext cx="4625975" cy="4572000"/>
          </a:xfrm>
        </p:spPr>
        <p:txBody>
          <a:bodyPr/>
          <a:lstStyle/>
          <a:p>
            <a:pPr>
              <a:lnSpc>
                <a:spcPct val="150000"/>
              </a:lnSpc>
            </a:pPr>
            <a:r>
              <a:rPr lang="en-US" dirty="0" smtClean="0"/>
              <a:t>Procurement of smartphones</a:t>
            </a:r>
          </a:p>
          <a:p>
            <a:pPr>
              <a:lnSpc>
                <a:spcPct val="150000"/>
              </a:lnSpc>
            </a:pPr>
            <a:r>
              <a:rPr lang="en-US" dirty="0" smtClean="0"/>
              <a:t>Intensive orientation</a:t>
            </a:r>
          </a:p>
          <a:p>
            <a:pPr>
              <a:lnSpc>
                <a:spcPct val="150000"/>
              </a:lnSpc>
            </a:pPr>
            <a:r>
              <a:rPr lang="en-US" dirty="0" smtClean="0"/>
              <a:t>Lack of electricity</a:t>
            </a:r>
          </a:p>
          <a:p>
            <a:pPr>
              <a:lnSpc>
                <a:spcPct val="150000"/>
              </a:lnSpc>
            </a:pPr>
            <a:endParaRPr lang="en-US" dirty="0" smtClean="0"/>
          </a:p>
          <a:p>
            <a:pPr>
              <a:lnSpc>
                <a:spcPct val="150000"/>
              </a:lnSpc>
            </a:pPr>
            <a:endParaRPr lang="en-US" dirty="0"/>
          </a:p>
        </p:txBody>
      </p:sp>
      <p:pic>
        <p:nvPicPr>
          <p:cNvPr id="1026" name="Picture 2" descr="C:\Users\ShaeThot\Pictures\DSC01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3175" y="896963"/>
            <a:ext cx="3375025" cy="2532037"/>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ShaeThot\Pictures\Untitl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0469" y="3734105"/>
            <a:ext cx="3352800" cy="304769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2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Community Reaction</a:t>
            </a:r>
            <a:endParaRPr lang="en-US" sz="3600"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959826168"/>
              </p:ext>
            </p:extLst>
          </p:nvPr>
        </p:nvGraphicFramePr>
        <p:xfrm>
          <a:off x="0" y="522514"/>
          <a:ext cx="9144000" cy="6335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892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a:xfrm>
            <a:off x="228600" y="1600200"/>
            <a:ext cx="6172200" cy="2438399"/>
          </a:xfrm>
        </p:spPr>
        <p:txBody>
          <a:bodyPr/>
          <a:lstStyle/>
          <a:p>
            <a:pPr>
              <a:lnSpc>
                <a:spcPct val="150000"/>
              </a:lnSpc>
            </a:pPr>
            <a:r>
              <a:rPr lang="en-US" dirty="0" smtClean="0"/>
              <a:t>Regular monthly monitoring</a:t>
            </a:r>
          </a:p>
          <a:p>
            <a:pPr>
              <a:lnSpc>
                <a:spcPct val="150000"/>
              </a:lnSpc>
            </a:pPr>
            <a:r>
              <a:rPr lang="en-US" dirty="0" smtClean="0"/>
              <a:t>Integration with GIS</a:t>
            </a:r>
          </a:p>
        </p:txBody>
      </p:sp>
      <p:pic>
        <p:nvPicPr>
          <p:cNvPr id="1028" name="Picture 4" descr="C:\Users\ShaeThot\Desktop\mob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295400"/>
            <a:ext cx="2895601" cy="2171701"/>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ShaeThot\Desktop\mobil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51024"/>
            <a:ext cx="2971799" cy="222794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809999" y="3851024"/>
            <a:ext cx="6858000" cy="2321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Georgia" pitchFamily="18"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Georgia" pitchFamily="18"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Georgia" pitchFamily="18"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Georgia" pitchFamily="18"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Georgia" pitchFamily="18"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smtClean="0"/>
              <a:t>Sharing market information </a:t>
            </a:r>
          </a:p>
          <a:p>
            <a:pPr>
              <a:lnSpc>
                <a:spcPct val="150000"/>
              </a:lnSpc>
            </a:pPr>
            <a:r>
              <a:rPr lang="en-US" dirty="0" smtClean="0"/>
              <a:t>Sharing health knowledge</a:t>
            </a:r>
          </a:p>
          <a:p>
            <a:pPr>
              <a:lnSpc>
                <a:spcPct val="150000"/>
              </a:lnSpc>
            </a:pPr>
            <a:r>
              <a:rPr lang="en-US" dirty="0" smtClean="0"/>
              <a:t>Networking among beneficiaries </a:t>
            </a:r>
          </a:p>
          <a:p>
            <a:pPr>
              <a:lnSpc>
                <a:spcPct val="150000"/>
              </a:lnSpc>
            </a:pPr>
            <a:endParaRPr lang="en-US" dirty="0"/>
          </a:p>
        </p:txBody>
      </p:sp>
    </p:spTree>
    <p:extLst>
      <p:ext uri="{BB962C8B-B14F-4D97-AF65-F5344CB8AC3E}">
        <p14:creationId xmlns:p14="http://schemas.microsoft.com/office/powerpoint/2010/main" val="723246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a:t>
            </a:r>
            <a:endParaRPr lang="en-US" dirty="0"/>
          </a:p>
        </p:txBody>
      </p:sp>
      <p:pic>
        <p:nvPicPr>
          <p:cNvPr id="4" name="Content Placeholder 3"/>
          <p:cNvPicPr>
            <a:picLocks noGrp="1"/>
          </p:cNvPicPr>
          <p:nvPr>
            <p:ph idx="1"/>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1000" y="1524000"/>
            <a:ext cx="7467600" cy="5105400"/>
          </a:xfrm>
          <a:prstGeom prst="rect">
            <a:avLst/>
          </a:prstGeom>
          <a:ln>
            <a:solidFill>
              <a:schemeClr val="tx1"/>
            </a:solidFill>
          </a:ln>
        </p:spPr>
      </p:pic>
    </p:spTree>
    <p:extLst>
      <p:ext uri="{BB962C8B-B14F-4D97-AF65-F5344CB8AC3E}">
        <p14:creationId xmlns:p14="http://schemas.microsoft.com/office/powerpoint/2010/main" val="157751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Cloud-based database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03506"/>
            <a:ext cx="8610599" cy="532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407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ICT4D Working Group or Taskforce</a:t>
            </a:r>
            <a:endParaRPr lang="en-US" dirty="0"/>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t>Proposed first meeting date: </a:t>
            </a:r>
            <a:r>
              <a:rPr lang="en-US" sz="3200" b="1" dirty="0" smtClean="0"/>
              <a:t>May 26, 2014 					  	(Monday)</a:t>
            </a:r>
          </a:p>
          <a:p>
            <a:pPr marL="0" indent="0">
              <a:buNone/>
            </a:pPr>
            <a:r>
              <a:rPr lang="en-US" sz="3200" b="1" dirty="0"/>
              <a:t>	</a:t>
            </a:r>
            <a:r>
              <a:rPr lang="en-US" sz="3200" b="1" dirty="0" smtClean="0"/>
              <a:t>			3pm to 4 pm</a:t>
            </a:r>
          </a:p>
          <a:p>
            <a:pPr marL="0" indent="0">
              <a:buNone/>
            </a:pPr>
            <a:endParaRPr lang="en-US" dirty="0" smtClean="0"/>
          </a:p>
          <a:p>
            <a:pPr marL="0" indent="0">
              <a:buNone/>
            </a:pPr>
            <a:r>
              <a:rPr lang="en-US" dirty="0" smtClean="0"/>
              <a:t>Venue: </a:t>
            </a:r>
            <a:r>
              <a:rPr lang="en-US" b="1" dirty="0" smtClean="0"/>
              <a:t>Pact Office </a:t>
            </a:r>
            <a:endParaRPr lang="en-US" b="1" dirty="0"/>
          </a:p>
          <a:p>
            <a:pPr marL="0" indent="0">
              <a:buNone/>
            </a:pPr>
            <a:r>
              <a:rPr lang="en-US" dirty="0" smtClean="0"/>
              <a:t>	  No. 608, Penthouse, Bo Son Pat Condominium</a:t>
            </a:r>
          </a:p>
          <a:p>
            <a:pPr marL="0" indent="0">
              <a:buNone/>
            </a:pPr>
            <a:r>
              <a:rPr lang="en-US" dirty="0"/>
              <a:t>	 </a:t>
            </a:r>
            <a:r>
              <a:rPr lang="en-US" dirty="0" smtClean="0"/>
              <a:t> Corner of Merchant Road and Bo Son Pat Street	  	  </a:t>
            </a:r>
            <a:r>
              <a:rPr lang="en-US" dirty="0" err="1" smtClean="0"/>
              <a:t>Pabedan</a:t>
            </a:r>
            <a:r>
              <a:rPr lang="en-US" dirty="0" smtClean="0"/>
              <a:t> Township, Yangon</a:t>
            </a:r>
          </a:p>
          <a:p>
            <a:endParaRPr lang="en-US" dirty="0" smtClean="0"/>
          </a:p>
          <a:p>
            <a:pPr marL="0" indent="0">
              <a:buNone/>
            </a:pPr>
            <a:r>
              <a:rPr lang="en-US" dirty="0" smtClean="0"/>
              <a:t>@ Contact: </a:t>
            </a:r>
            <a:r>
              <a:rPr lang="en-US" dirty="0" smtClean="0">
                <a:hlinkClick r:id="rId3"/>
              </a:rPr>
              <a:t>hhaung@pactworld.org</a:t>
            </a:r>
            <a:endParaRPr lang="en-US" dirty="0" smtClean="0"/>
          </a:p>
          <a:p>
            <a:pPr marL="0" indent="0">
              <a:buNone/>
            </a:pPr>
            <a:r>
              <a:rPr lang="en-US" dirty="0"/>
              <a:t>	 </a:t>
            </a:r>
            <a:r>
              <a:rPr lang="en-US" dirty="0" smtClean="0"/>
              <a:t>        </a:t>
            </a:r>
            <a:r>
              <a:rPr lang="en-US" dirty="0" smtClean="0">
                <a:hlinkClick r:id="rId4"/>
              </a:rPr>
              <a:t>jlamb@pactworld.org</a:t>
            </a:r>
            <a:endParaRPr lang="en-US" dirty="0" smtClean="0"/>
          </a:p>
          <a:p>
            <a:pPr marL="0" indent="0">
              <a:buNone/>
            </a:pPr>
            <a:endParaRPr lang="en-US" dirty="0"/>
          </a:p>
        </p:txBody>
      </p:sp>
    </p:spTree>
    <p:extLst>
      <p:ext uri="{BB962C8B-B14F-4D97-AF65-F5344CB8AC3E}">
        <p14:creationId xmlns:p14="http://schemas.microsoft.com/office/powerpoint/2010/main" val="220766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328" y="1752600"/>
            <a:ext cx="1559523" cy="56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ShaeThot\Desktop\MobilePhoto\Coca Co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7088" y="1596987"/>
            <a:ext cx="2384347" cy="11128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escription: U:\USAID logo.bmp"/>
          <p:cNvPicPr>
            <a:picLocks noChangeAspect="1"/>
          </p:cNvPicPr>
          <p:nvPr/>
        </p:nvPicPr>
        <p:blipFill rotWithShape="1">
          <a:blip r:embed="rId5" cstate="print">
            <a:extLst>
              <a:ext uri="{28A0092B-C50C-407E-A947-70E740481C1C}">
                <a14:useLocalDpi xmlns:a14="http://schemas.microsoft.com/office/drawing/2010/main" val="0"/>
              </a:ext>
            </a:extLst>
          </a:blip>
          <a:srcRect l="7926" t="16145" r="7191" b="16147"/>
          <a:stretch/>
        </p:blipFill>
        <p:spPr bwMode="auto">
          <a:xfrm>
            <a:off x="3631407" y="549729"/>
            <a:ext cx="2966090" cy="914400"/>
          </a:xfrm>
          <a:prstGeom prst="rect">
            <a:avLst/>
          </a:prstGeom>
          <a:noFill/>
          <a:ln>
            <a:noFill/>
          </a:ln>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3697" y="758836"/>
            <a:ext cx="2133600" cy="49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C:\Users\ShaeThot\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986" y="2819400"/>
            <a:ext cx="1066799" cy="11926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66851" y="3124200"/>
            <a:ext cx="2286000" cy="400110"/>
          </a:xfrm>
          <a:prstGeom prst="rect">
            <a:avLst/>
          </a:prstGeom>
          <a:noFill/>
        </p:spPr>
        <p:txBody>
          <a:bodyPr wrap="square" rtlCol="0">
            <a:spAutoFit/>
          </a:bodyPr>
          <a:lstStyle/>
          <a:p>
            <a:r>
              <a:rPr lang="en-US" sz="2000" b="1" dirty="0" smtClean="0">
                <a:solidFill>
                  <a:schemeClr val="accent4">
                    <a:lumMod val="75000"/>
                  </a:schemeClr>
                </a:solidFill>
                <a:latin typeface="+mj-lt"/>
                <a:cs typeface="Times New Roman" pitchFamily="18" charset="0"/>
              </a:rPr>
              <a:t>SHINE Project</a:t>
            </a:r>
            <a:endParaRPr lang="en-US" sz="2000" b="1" dirty="0">
              <a:solidFill>
                <a:schemeClr val="accent4">
                  <a:lumMod val="75000"/>
                </a:schemeClr>
              </a:solidFill>
              <a:latin typeface="+mj-lt"/>
              <a:cs typeface="Times New Roman" pitchFamily="18" charset="0"/>
            </a:endParaRPr>
          </a:p>
        </p:txBody>
      </p:sp>
      <p:cxnSp>
        <p:nvCxnSpPr>
          <p:cNvPr id="12" name="Straight Connector 11"/>
          <p:cNvCxnSpPr/>
          <p:nvPr/>
        </p:nvCxnSpPr>
        <p:spPr>
          <a:xfrm>
            <a:off x="3810000" y="1524000"/>
            <a:ext cx="487679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6998" y="2373086"/>
            <a:ext cx="2286000" cy="400110"/>
          </a:xfrm>
          <a:prstGeom prst="rect">
            <a:avLst/>
          </a:prstGeom>
          <a:noFill/>
        </p:spPr>
        <p:txBody>
          <a:bodyPr wrap="square" rtlCol="0">
            <a:spAutoFit/>
          </a:bodyPr>
          <a:lstStyle/>
          <a:p>
            <a:r>
              <a:rPr lang="en-US" sz="2000" b="1" dirty="0" smtClean="0">
                <a:solidFill>
                  <a:srgbClr val="630E34"/>
                </a:solidFill>
                <a:latin typeface="Times New Roman" pitchFamily="18" charset="0"/>
                <a:cs typeface="Times New Roman" pitchFamily="18" charset="0"/>
              </a:rPr>
              <a:t>Swan Yi Project</a:t>
            </a:r>
            <a:endParaRPr lang="en-US" sz="2000" b="1" dirty="0">
              <a:solidFill>
                <a:srgbClr val="630E34"/>
              </a:solidFill>
              <a:latin typeface="Times New Roman" pitchFamily="18" charset="0"/>
              <a:cs typeface="Times New Roman" pitchFamily="18" charset="0"/>
            </a:endParaRPr>
          </a:p>
        </p:txBody>
      </p:sp>
      <p:sp>
        <p:nvSpPr>
          <p:cNvPr id="16" name="TextBox 15"/>
          <p:cNvSpPr txBox="1"/>
          <p:nvPr/>
        </p:nvSpPr>
        <p:spPr>
          <a:xfrm>
            <a:off x="6705600" y="4441323"/>
            <a:ext cx="2286000" cy="400110"/>
          </a:xfrm>
          <a:prstGeom prst="rect">
            <a:avLst/>
          </a:prstGeom>
          <a:noFill/>
        </p:spPr>
        <p:txBody>
          <a:bodyPr wrap="square" rtlCol="0">
            <a:spAutoFit/>
          </a:bodyPr>
          <a:lstStyle/>
          <a:p>
            <a:r>
              <a:rPr lang="en-US" sz="2000" b="1" dirty="0" smtClean="0">
                <a:solidFill>
                  <a:schemeClr val="accent6">
                    <a:lumMod val="75000"/>
                    <a:lumOff val="25000"/>
                  </a:schemeClr>
                </a:solidFill>
                <a:latin typeface="+mj-lt"/>
                <a:cs typeface="Times New Roman" pitchFamily="18" charset="0"/>
              </a:rPr>
              <a:t>CAP 3D</a:t>
            </a:r>
            <a:endParaRPr lang="en-US" sz="2000" b="1" dirty="0">
              <a:solidFill>
                <a:schemeClr val="accent6">
                  <a:lumMod val="75000"/>
                  <a:lumOff val="25000"/>
                </a:schemeClr>
              </a:solidFill>
              <a:latin typeface="+mj-lt"/>
              <a:cs typeface="Times New Roman" pitchFamily="18" charset="0"/>
            </a:endParaRPr>
          </a:p>
        </p:txBody>
      </p:sp>
      <p:sp>
        <p:nvSpPr>
          <p:cNvPr id="17" name="TextBox 16"/>
          <p:cNvSpPr txBox="1"/>
          <p:nvPr/>
        </p:nvSpPr>
        <p:spPr>
          <a:xfrm>
            <a:off x="6705600" y="5225143"/>
            <a:ext cx="2286000" cy="400110"/>
          </a:xfrm>
          <a:prstGeom prst="rect">
            <a:avLst/>
          </a:prstGeom>
          <a:noFill/>
        </p:spPr>
        <p:txBody>
          <a:bodyPr wrap="square" rtlCol="0">
            <a:spAutoFit/>
          </a:bodyPr>
          <a:lstStyle/>
          <a:p>
            <a:r>
              <a:rPr lang="en-US" sz="2000" b="1" dirty="0" smtClean="0">
                <a:solidFill>
                  <a:srgbClr val="630E34"/>
                </a:solidFill>
                <a:cs typeface="Times New Roman" pitchFamily="18" charset="0"/>
              </a:rPr>
              <a:t>PGMF</a:t>
            </a:r>
            <a:endParaRPr lang="en-US" sz="2000" b="1" dirty="0">
              <a:solidFill>
                <a:srgbClr val="630E34"/>
              </a:solidFill>
              <a:cs typeface="Times New Roman" pitchFamily="18" charset="0"/>
            </a:endParaRPr>
          </a:p>
        </p:txBody>
      </p:sp>
      <p:pic>
        <p:nvPicPr>
          <p:cNvPr id="1026" name="Picture 2" descr="E:\Pact Logos and Templates\Pact Logos and Templates (2)\For Print\1 Mosaic Version\Horizontal Orientation\1c. MOSAIC Logo with TAGLINE for PRINT - Horizontal JP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322534"/>
            <a:ext cx="2929999" cy="211878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3864051" y="2773196"/>
            <a:ext cx="48767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4038600"/>
            <a:ext cx="4876798"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Description: U:\USAID logo.bmp"/>
          <p:cNvPicPr>
            <a:picLocks noChangeAspect="1"/>
          </p:cNvPicPr>
          <p:nvPr/>
        </p:nvPicPr>
        <p:blipFill rotWithShape="1">
          <a:blip r:embed="rId5" cstate="print">
            <a:extLst>
              <a:ext uri="{28A0092B-C50C-407E-A947-70E740481C1C}">
                <a14:useLocalDpi xmlns:a14="http://schemas.microsoft.com/office/drawing/2010/main" val="0"/>
              </a:ext>
            </a:extLst>
          </a:blip>
          <a:srcRect l="7926" t="16145" r="7191" b="16147"/>
          <a:stretch/>
        </p:blipFill>
        <p:spPr bwMode="auto">
          <a:xfrm>
            <a:off x="3663310" y="4114800"/>
            <a:ext cx="2966090" cy="914400"/>
          </a:xfrm>
          <a:prstGeom prst="rect">
            <a:avLst/>
          </a:prstGeom>
          <a:noFill/>
          <a:ln>
            <a:noFill/>
          </a:ln>
        </p:spPr>
      </p:pic>
      <p:cxnSp>
        <p:nvCxnSpPr>
          <p:cNvPr id="22" name="Straight Connector 21"/>
          <p:cNvCxnSpPr/>
          <p:nvPr/>
        </p:nvCxnSpPr>
        <p:spPr>
          <a:xfrm>
            <a:off x="3810000" y="5029200"/>
            <a:ext cx="4876798"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ShaeThot\Desktop\undp.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0381" y="5225143"/>
            <a:ext cx="419219" cy="8517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haeThot\Desktop\s300_UK_AID_logo_for_website__960_x_640_.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0473" y="5253716"/>
            <a:ext cx="944127" cy="6136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1525" y="5148943"/>
            <a:ext cx="6000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973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01" t="8731" r="19347" b="11363"/>
          <a:stretch/>
        </p:blipFill>
        <p:spPr bwMode="auto">
          <a:xfrm>
            <a:off x="228600" y="912738"/>
            <a:ext cx="8763000" cy="525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953000" y="4114800"/>
            <a:ext cx="9144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0" y="3796147"/>
            <a:ext cx="1143000" cy="30777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FF0000"/>
                </a:solidFill>
              </a:rPr>
              <a:t>That’s us!</a:t>
            </a:r>
            <a:endParaRPr lang="en-US" sz="1400" dirty="0">
              <a:solidFill>
                <a:srgbClr val="FF0000"/>
              </a:solidFill>
            </a:endParaRPr>
          </a:p>
        </p:txBody>
      </p:sp>
    </p:spTree>
    <p:extLst>
      <p:ext uri="{BB962C8B-B14F-4D97-AF65-F5344CB8AC3E}">
        <p14:creationId xmlns:p14="http://schemas.microsoft.com/office/powerpoint/2010/main" val="92995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54788" y="678873"/>
            <a:ext cx="9089212" cy="5549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427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Pact Myanmar Goes Mobile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62931"/>
            <a:ext cx="3209846" cy="114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ShaeThot\Desktop\MobilePhoto\IMG_20130304_140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606040"/>
            <a:ext cx="2438400" cy="40068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09600" y="1600200"/>
            <a:ext cx="3429000" cy="2841601"/>
          </a:xfrm>
        </p:spPr>
        <p:txBody>
          <a:bodyPr/>
          <a:lstStyle/>
          <a:p>
            <a:pPr>
              <a:lnSpc>
                <a:spcPct val="150000"/>
              </a:lnSpc>
            </a:pPr>
            <a:r>
              <a:rPr lang="en-US" dirty="0" smtClean="0"/>
              <a:t>11% mobile  cellular subscription</a:t>
            </a:r>
          </a:p>
          <a:p>
            <a:pPr>
              <a:lnSpc>
                <a:spcPct val="150000"/>
              </a:lnSpc>
            </a:pPr>
            <a:r>
              <a:rPr lang="en-US" dirty="0" smtClean="0"/>
              <a:t>1% internet users penetration </a:t>
            </a:r>
          </a:p>
          <a:p>
            <a:pPr marL="0" indent="0" algn="r">
              <a:lnSpc>
                <a:spcPct val="150000"/>
              </a:lnSpc>
              <a:buNone/>
            </a:pPr>
            <a:r>
              <a:rPr lang="en-US" sz="1400" dirty="0" smtClean="0"/>
              <a:t>2012 World Bank data</a:t>
            </a:r>
          </a:p>
          <a:p>
            <a:pPr marL="0" indent="0">
              <a:lnSpc>
                <a:spcPct val="150000"/>
              </a:lnSpc>
              <a:buNone/>
            </a:pPr>
            <a:endParaRPr lang="en-US" dirty="0"/>
          </a:p>
        </p:txBody>
      </p:sp>
    </p:spTree>
    <p:extLst>
      <p:ext uri="{BB962C8B-B14F-4D97-AF65-F5344CB8AC3E}">
        <p14:creationId xmlns:p14="http://schemas.microsoft.com/office/powerpoint/2010/main" val="3697553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68" t="16468" r="32064" b="6250"/>
          <a:stretch/>
        </p:blipFill>
        <p:spPr bwMode="auto">
          <a:xfrm>
            <a:off x="457200" y="741218"/>
            <a:ext cx="4419600" cy="565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0" y="762000"/>
            <a:ext cx="3352800" cy="5364163"/>
          </a:xfrm>
        </p:spPr>
        <p:txBody>
          <a:bodyPr/>
          <a:lstStyle/>
          <a:p>
            <a:pPr marL="0" indent="0">
              <a:buNone/>
            </a:pPr>
            <a:r>
              <a:rPr lang="en-US" dirty="0"/>
              <a:t>Available online </a:t>
            </a:r>
            <a:r>
              <a:rPr lang="en-US" dirty="0" smtClean="0"/>
              <a:t>at:</a:t>
            </a:r>
          </a:p>
          <a:p>
            <a:pPr marL="0" indent="0">
              <a:buNone/>
            </a:pPr>
            <a:endParaRPr lang="en-US" dirty="0"/>
          </a:p>
          <a:p>
            <a:pPr marL="0" indent="0">
              <a:buNone/>
            </a:pPr>
            <a:r>
              <a:rPr lang="en-US" dirty="0" smtClean="0"/>
              <a:t>http</a:t>
            </a:r>
            <a:r>
              <a:rPr lang="en-US" dirty="0"/>
              <a:t>://www.pactworld.org/blog/pact%E2%80%99s-mobile-technology-handbook-debuts</a:t>
            </a:r>
          </a:p>
        </p:txBody>
      </p:sp>
    </p:spTree>
    <p:extLst>
      <p:ext uri="{BB962C8B-B14F-4D97-AF65-F5344CB8AC3E}">
        <p14:creationId xmlns:p14="http://schemas.microsoft.com/office/powerpoint/2010/main" val="27884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aeThot\Desktop\MobilePhoto\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804071" cy="51023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4035" y="609600"/>
            <a:ext cx="7924800" cy="762000"/>
          </a:xfrm>
        </p:spPr>
        <p:txBody>
          <a:bodyPr anchor="ctr">
            <a:noAutofit/>
          </a:bodyPr>
          <a:lstStyle/>
          <a:p>
            <a:pPr marL="0" indent="0" algn="ctr">
              <a:buNone/>
            </a:pPr>
            <a:r>
              <a:rPr lang="en-US" sz="2800" b="1" dirty="0" smtClean="0">
                <a:solidFill>
                  <a:schemeClr val="accent1">
                    <a:lumMod val="60000"/>
                    <a:lumOff val="40000"/>
                  </a:schemeClr>
                </a:solidFill>
                <a:latin typeface="+mj-lt"/>
              </a:rPr>
              <a:t>33,000</a:t>
            </a:r>
            <a:r>
              <a:rPr lang="en-US" sz="2800" b="1" dirty="0" smtClean="0">
                <a:latin typeface="+mj-lt"/>
              </a:rPr>
              <a:t>+ women and </a:t>
            </a:r>
            <a:r>
              <a:rPr lang="en-US" sz="2800" b="1" dirty="0" smtClean="0">
                <a:solidFill>
                  <a:schemeClr val="accent2"/>
                </a:solidFill>
                <a:latin typeface="+mj-lt"/>
              </a:rPr>
              <a:t>1,200</a:t>
            </a:r>
            <a:r>
              <a:rPr lang="en-US" sz="2800" b="1" dirty="0" smtClean="0">
                <a:latin typeface="+mj-lt"/>
              </a:rPr>
              <a:t>+ savings groups</a:t>
            </a:r>
            <a:endParaRPr lang="en-US" sz="2800" b="1" dirty="0">
              <a:latin typeface="+mj-lt"/>
            </a:endParaRPr>
          </a:p>
        </p:txBody>
      </p:sp>
    </p:spTree>
    <p:extLst>
      <p:ext uri="{BB962C8B-B14F-4D97-AF65-F5344CB8AC3E}">
        <p14:creationId xmlns:p14="http://schemas.microsoft.com/office/powerpoint/2010/main" val="4239260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	</a:t>
            </a:r>
            <a:endParaRPr lang="en-US" dirty="0"/>
          </a:p>
        </p:txBody>
      </p:sp>
      <p:pic>
        <p:nvPicPr>
          <p:cNvPr id="2051" name="Picture 3" descr="F:\LPI Launch Photos with Chris Milligan\IMG_1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599"/>
            <a:ext cx="6705904"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83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Advantages…</a:t>
            </a:r>
            <a:endParaRPr lang="en-US" dirty="0"/>
          </a:p>
        </p:txBody>
      </p:sp>
      <p:sp>
        <p:nvSpPr>
          <p:cNvPr id="3" name="Content Placeholder 2"/>
          <p:cNvSpPr>
            <a:spLocks noGrp="1"/>
          </p:cNvSpPr>
          <p:nvPr>
            <p:ph sz="half" idx="1"/>
          </p:nvPr>
        </p:nvSpPr>
        <p:spPr>
          <a:xfrm>
            <a:off x="457200" y="1568668"/>
            <a:ext cx="4038600" cy="4525963"/>
          </a:xfrm>
        </p:spPr>
        <p:txBody>
          <a:bodyPr/>
          <a:lstStyle/>
          <a:p>
            <a:r>
              <a:rPr lang="en-US" dirty="0" smtClean="0"/>
              <a:t>Cleaner data</a:t>
            </a:r>
          </a:p>
          <a:p>
            <a:r>
              <a:rPr lang="en-US" dirty="0" smtClean="0"/>
              <a:t>Environmentally friendly </a:t>
            </a:r>
          </a:p>
          <a:p>
            <a:r>
              <a:rPr lang="en-US" dirty="0" smtClean="0"/>
              <a:t>Saves time and manpower in data entry</a:t>
            </a:r>
          </a:p>
          <a:p>
            <a:r>
              <a:rPr lang="en-US" dirty="0" smtClean="0"/>
              <a:t>Faster results help project implementation</a:t>
            </a:r>
          </a:p>
          <a:p>
            <a:r>
              <a:rPr lang="en-US" dirty="0" smtClean="0"/>
              <a:t>Easier to share data between projects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06467018"/>
              </p:ext>
            </p:extLst>
          </p:nvPr>
        </p:nvGraphicFramePr>
        <p:xfrm>
          <a:off x="4648200" y="1600200"/>
          <a:ext cx="4038600" cy="395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7140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ebeeb731-d5c0-430e-9a68-78698c27ef03"/>
</p:tagLst>
</file>

<file path=ppt/theme/theme1.xml><?xml version="1.0" encoding="utf-8"?>
<a:theme xmlns:a="http://schemas.openxmlformats.org/drawingml/2006/main" name="Blank">
  <a:themeElements>
    <a:clrScheme name="Official Pact Colors">
      <a:dk1>
        <a:sysClr val="windowText" lastClr="000000"/>
      </a:dk1>
      <a:lt1>
        <a:sysClr val="window" lastClr="FFFFFF"/>
      </a:lt1>
      <a:dk2>
        <a:srgbClr val="776F65"/>
      </a:dk2>
      <a:lt2>
        <a:srgbClr val="DBD7D3"/>
      </a:lt2>
      <a:accent1>
        <a:srgbClr val="7F1542"/>
      </a:accent1>
      <a:accent2>
        <a:srgbClr val="02AED9"/>
      </a:accent2>
      <a:accent3>
        <a:srgbClr val="F09C30"/>
      </a:accent3>
      <a:accent4>
        <a:srgbClr val="A1B741"/>
      </a:accent4>
      <a:accent5>
        <a:srgbClr val="FFCA05"/>
      </a:accent5>
      <a:accent6>
        <a:srgbClr val="5A2A00"/>
      </a:accent6>
      <a:hlink>
        <a:srgbClr val="005B82"/>
      </a:hlink>
      <a:folHlink>
        <a:srgbClr val="005B82"/>
      </a:folHlink>
    </a:clrScheme>
    <a:fontScheme name="Official Pact Fon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9d8b240-1304-425b-a3ac-e4307ac6ea4d">PACTDOC-778-8</_dlc_DocId>
    <_dlc_DocIdUrl xmlns="89d8b240-1304-425b-a3ac-e4307ac6ea4d">
      <Url>https://intranet.pactworld.org/departments/mc/_layouts/DocIdRedir.aspx?ID=PACTDOC-778-8</Url>
      <Description>PACTDOC-778-8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5F75332C116F46BDBB065BEE2332D6" ma:contentTypeVersion="0" ma:contentTypeDescription="Create a new document." ma:contentTypeScope="" ma:versionID="f19cfa1bf66a8b4d67acc01430f0a269">
  <xsd:schema xmlns:xsd="http://www.w3.org/2001/XMLSchema" xmlns:xs="http://www.w3.org/2001/XMLSchema" xmlns:p="http://schemas.microsoft.com/office/2006/metadata/properties" xmlns:ns2="89d8b240-1304-425b-a3ac-e4307ac6ea4d" targetNamespace="http://schemas.microsoft.com/office/2006/metadata/properties" ma:root="true" ma:fieldsID="6553abc00181f81b3003a006475de1d4" ns2:_="">
    <xsd:import namespace="89d8b240-1304-425b-a3ac-e4307ac6ea4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b240-1304-425b-a3ac-e4307ac6ea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F0046A4-D4AD-43D1-9455-65478BF4A449}">
  <ds:schemaRefs>
    <ds:schemaRef ds:uri="http://schemas.microsoft.com/sharepoint/v3/contenttype/forms"/>
  </ds:schemaRefs>
</ds:datastoreItem>
</file>

<file path=customXml/itemProps2.xml><?xml version="1.0" encoding="utf-8"?>
<ds:datastoreItem xmlns:ds="http://schemas.openxmlformats.org/officeDocument/2006/customXml" ds:itemID="{19771EED-3DA9-46A3-B098-A6BDE26032A2}">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89d8b240-1304-425b-a3ac-e4307ac6ea4d"/>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5B4B73E-B85E-4788-BA62-991296001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8b240-1304-425b-a3ac-e4307ac6e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31ED97-B0DD-42F4-A0B6-A6A692CD8F6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2095</TotalTime>
  <Words>1568</Words>
  <Application>Microsoft Office PowerPoint</Application>
  <PresentationFormat>On-screen Show (4:3)</PresentationFormat>
  <Paragraphs>108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ICT4D @ Pact in Myanmar</vt:lpstr>
      <vt:lpstr>PowerPoint Presentation</vt:lpstr>
      <vt:lpstr>PowerPoint Presentation</vt:lpstr>
      <vt:lpstr>PowerPoint Presentation</vt:lpstr>
      <vt:lpstr>Pact Myanmar Goes Mobile</vt:lpstr>
      <vt:lpstr>PowerPoint Presentation</vt:lpstr>
      <vt:lpstr>PowerPoint Presentation</vt:lpstr>
      <vt:lpstr>Scaling up </vt:lpstr>
      <vt:lpstr>Advantages…</vt:lpstr>
      <vt:lpstr>Challenges…</vt:lpstr>
      <vt:lpstr>Community Reaction</vt:lpstr>
      <vt:lpstr>Moving forward…</vt:lpstr>
      <vt:lpstr>GIS…</vt:lpstr>
      <vt:lpstr>Cloud-based database</vt:lpstr>
      <vt:lpstr>ICT4D Working Group or Taskforce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JLAMB</dc:creator>
  <cp:lastModifiedBy>Moe Moe Su</cp:lastModifiedBy>
  <cp:revision>53</cp:revision>
  <cp:lastPrinted>2014-05-07T05:07:44Z</cp:lastPrinted>
  <dcterms:created xsi:type="dcterms:W3CDTF">2014-04-24T09:23:41Z</dcterms:created>
  <dcterms:modified xsi:type="dcterms:W3CDTF">2014-05-14T05:40:37Z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92c298a1-bab8-4d25-bacd-529c44a2f61d</vt:lpwstr>
  </property>
  <property fmtid="{D5CDD505-2E9C-101B-9397-08002B2CF9AE}" pid="3" name="ContentTypeId">
    <vt:lpwstr>0x010100D85F75332C116F46BDBB065BEE2332D6</vt:lpwstr>
  </property>
  <property fmtid="{D5CDD505-2E9C-101B-9397-08002B2CF9AE}" pid="4" name="Offisync_ServerID">
    <vt:lpwstr>c8c38f48-0122-4b7a-a75b-fc64495becfc</vt:lpwstr>
  </property>
  <property fmtid="{D5CDD505-2E9C-101B-9397-08002B2CF9AE}" pid="5" name="Offisync_ProviderInitializationData">
    <vt:lpwstr>https://pactworld.jiveon.com/</vt:lpwstr>
  </property>
  <property fmtid="{D5CDD505-2E9C-101B-9397-08002B2CF9AE}" pid="6" name="Offisync_UpdateToken">
    <vt:lpwstr>1</vt:lpwstr>
  </property>
  <property fmtid="{D5CDD505-2E9C-101B-9397-08002B2CF9AE}" pid="7" name="Jive_LatestUserAccountName">
    <vt:lpwstr>jlamb@pactworld.org</vt:lpwstr>
  </property>
  <property fmtid="{D5CDD505-2E9C-101B-9397-08002B2CF9AE}" pid="8" name="Jive_LatestFileFullName">
    <vt:lpwstr>U:\Documents\GI slide.pptx</vt:lpwstr>
  </property>
  <property fmtid="{D5CDD505-2E9C-101B-9397-08002B2CF9AE}" pid="9" name="Jive_ModifiedButNotPublished">
    <vt:lpwstr>True</vt:lpwstr>
  </property>
  <property fmtid="{D5CDD505-2E9C-101B-9397-08002B2CF9AE}" pid="10" name="Offisync_UniqueId">
    <vt:lpwstr>1008</vt:lpwstr>
  </property>
</Properties>
</file>