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Hygiene Promotion TWG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3694"/>
          </a:xfrm>
        </p:spPr>
        <p:txBody>
          <a:bodyPr/>
          <a:lstStyle/>
          <a:p>
            <a:r>
              <a:rPr lang="en-US" dirty="0" smtClean="0"/>
              <a:t>Session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46412"/>
            <a:ext cx="8946541" cy="5101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CDN presented on their planned HP work with children.</a:t>
            </a:r>
          </a:p>
          <a:p>
            <a:r>
              <a:rPr lang="en-US" dirty="0" smtClean="0"/>
              <a:t>Children from 7-9 years are trained on three topics: hand washing, latrine use, safe food preparation</a:t>
            </a:r>
          </a:p>
          <a:p>
            <a:endParaRPr lang="en-US" dirty="0" smtClean="0"/>
          </a:p>
          <a:p>
            <a:r>
              <a:rPr lang="en-US" dirty="0" smtClean="0"/>
              <a:t>Children then prepare a short performance and script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Performance is filmed by CDN and then played at the school and followed by a discussion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Possible to conduct in front of parents and PTA for further impact</a:t>
            </a:r>
          </a:p>
          <a:p>
            <a:endParaRPr lang="en-US" dirty="0"/>
          </a:p>
          <a:p>
            <a:r>
              <a:rPr lang="en-US" dirty="0" smtClean="0"/>
              <a:t>Discussion on improving ownership of WASH infrastructure through HP (handover of latrines, drainage cleaning, cleaning solar panels)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776716" y="2374710"/>
            <a:ext cx="150126" cy="259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776716" y="3068404"/>
            <a:ext cx="150126" cy="259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776716" y="3964707"/>
            <a:ext cx="150126" cy="259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0046"/>
          </a:xfrm>
        </p:spPr>
        <p:txBody>
          <a:bodyPr/>
          <a:lstStyle/>
          <a:p>
            <a:r>
              <a:rPr lang="en-US" dirty="0" smtClean="0"/>
              <a:t>Session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32764"/>
            <a:ext cx="10313040" cy="51156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Discussion on the below topics and how to achieve </a:t>
            </a:r>
            <a:r>
              <a:rPr lang="en-US" dirty="0"/>
              <a:t>ownership of WASH infrastructure: </a:t>
            </a:r>
          </a:p>
          <a:p>
            <a:r>
              <a:rPr lang="en-US" u="sng" dirty="0" smtClean="0"/>
              <a:t>Drainage cleaning </a:t>
            </a:r>
            <a:r>
              <a:rPr lang="en-US" dirty="0" smtClean="0"/>
              <a:t>– distribution of tools, mobilization of communities for voluntary drainage clearing (perhaps provide refreshments)</a:t>
            </a:r>
            <a:endParaRPr lang="en-US" dirty="0"/>
          </a:p>
          <a:p>
            <a:r>
              <a:rPr lang="en-US" u="sng" dirty="0" smtClean="0"/>
              <a:t>Menstrual hygiene- </a:t>
            </a:r>
            <a:r>
              <a:rPr lang="en-US" dirty="0" smtClean="0"/>
              <a:t>reusable sanitary pads tried by SI</a:t>
            </a:r>
            <a:endParaRPr lang="en-US" dirty="0"/>
          </a:p>
          <a:p>
            <a:r>
              <a:rPr lang="en-US" u="sng" dirty="0" smtClean="0"/>
              <a:t>Child </a:t>
            </a:r>
            <a:r>
              <a:rPr lang="en-US" u="sng" dirty="0" err="1" smtClean="0"/>
              <a:t>faeces</a:t>
            </a:r>
            <a:r>
              <a:rPr lang="en-US" u="sng" dirty="0" smtClean="0"/>
              <a:t> disposal- </a:t>
            </a:r>
            <a:r>
              <a:rPr lang="en-US" dirty="0" err="1" smtClean="0"/>
              <a:t>potty</a:t>
            </a:r>
            <a:r>
              <a:rPr lang="en-US" dirty="0" smtClean="0"/>
              <a:t> use promoted </a:t>
            </a:r>
            <a:endParaRPr lang="en-US" dirty="0"/>
          </a:p>
          <a:p>
            <a:r>
              <a:rPr lang="en-US" u="sng" dirty="0" smtClean="0"/>
              <a:t>Water </a:t>
            </a:r>
            <a:r>
              <a:rPr lang="en-US" u="sng" dirty="0"/>
              <a:t>point </a:t>
            </a:r>
            <a:r>
              <a:rPr lang="en-US" u="sng" dirty="0" smtClean="0"/>
              <a:t>maintenance- </a:t>
            </a:r>
            <a:r>
              <a:rPr lang="en-US" dirty="0" smtClean="0"/>
              <a:t>tool and spare parts provision in combination with trainings in basic maintenance.</a:t>
            </a:r>
          </a:p>
          <a:p>
            <a:endParaRPr lang="en-US" dirty="0"/>
          </a:p>
          <a:p>
            <a:r>
              <a:rPr lang="en-US" dirty="0" smtClean="0"/>
              <a:t>Cost sharing: Events days, trainings, </a:t>
            </a:r>
          </a:p>
          <a:p>
            <a:r>
              <a:rPr lang="en-US" dirty="0" smtClean="0"/>
              <a:t>Training needed: Facilitation of sessions, child friendly sessions, barrier analysis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48285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627" y="1201004"/>
            <a:ext cx="10167581" cy="5047396"/>
          </a:xfrm>
        </p:spPr>
        <p:txBody>
          <a:bodyPr/>
          <a:lstStyle/>
          <a:p>
            <a:r>
              <a:rPr lang="en-US" sz="2800" dirty="0" smtClean="0"/>
              <a:t>Sharing of any formative research findings</a:t>
            </a:r>
          </a:p>
          <a:p>
            <a:r>
              <a:rPr lang="en-US" sz="2800" dirty="0" smtClean="0"/>
              <a:t>Sharing of findings from CDN and Consortium/MASC </a:t>
            </a:r>
          </a:p>
          <a:p>
            <a:r>
              <a:rPr lang="en-US" sz="2800" dirty="0" smtClean="0"/>
              <a:t>WASH and </a:t>
            </a:r>
            <a:r>
              <a:rPr lang="en-US" sz="2800" dirty="0" err="1" smtClean="0"/>
              <a:t>EiE</a:t>
            </a:r>
            <a:r>
              <a:rPr lang="en-US" sz="2800" dirty="0" smtClean="0"/>
              <a:t> prepare joint indicators for WASH in Schools</a:t>
            </a:r>
          </a:p>
          <a:p>
            <a:r>
              <a:rPr lang="en-US" sz="2800" dirty="0" smtClean="0"/>
              <a:t>Consider a 2-3 year hygiene promotion strategy, possibly just for </a:t>
            </a:r>
            <a:r>
              <a:rPr lang="en-US" sz="2800" dirty="0" err="1" smtClean="0"/>
              <a:t>Sittwe</a:t>
            </a:r>
            <a:r>
              <a:rPr lang="en-US" sz="2800" dirty="0" smtClean="0"/>
              <a:t> camps, and considering targeted hygiene promotion</a:t>
            </a:r>
          </a:p>
          <a:p>
            <a:r>
              <a:rPr lang="en-US" sz="2800" dirty="0" smtClean="0"/>
              <a:t>Closer linkage between hygiene promotion and hygiene kits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9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13646"/>
            <a:ext cx="8946541" cy="4934754"/>
          </a:xfrm>
        </p:spPr>
        <p:txBody>
          <a:bodyPr/>
          <a:lstStyle/>
          <a:p>
            <a:r>
              <a:rPr lang="en-US" sz="2400" dirty="0" smtClean="0"/>
              <a:t>Defined Objectives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Research on possible approaches in order to move forward from good knowledge of hygiene practices to actual behavior </a:t>
            </a:r>
            <a:r>
              <a:rPr lang="en-US" sz="2400" dirty="0" smtClean="0"/>
              <a:t>changes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Develop </a:t>
            </a:r>
            <a:r>
              <a:rPr lang="en-US" sz="2400" b="1" u="sng" dirty="0"/>
              <a:t>practical</a:t>
            </a:r>
            <a:r>
              <a:rPr lang="en-US" sz="2400" dirty="0"/>
              <a:t> hygiene promotion approach for education </a:t>
            </a:r>
            <a:r>
              <a:rPr lang="en-US" sz="2400" dirty="0" err="1"/>
              <a:t>centre</a:t>
            </a:r>
            <a:r>
              <a:rPr lang="en-US" sz="2400" dirty="0"/>
              <a:t> (School, TLS, Youth </a:t>
            </a:r>
            <a:r>
              <a:rPr lang="en-US" sz="2400" dirty="0" err="1"/>
              <a:t>centre</a:t>
            </a:r>
            <a:r>
              <a:rPr lang="en-US" sz="2400" dirty="0"/>
              <a:t>...) fitting in the education framework.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Revision of IEC material, key messages and topics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Research on possible synergies for HP training/events/cost sharing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9228"/>
          </a:xfrm>
        </p:spPr>
        <p:txBody>
          <a:bodyPr/>
          <a:lstStyle/>
          <a:p>
            <a:r>
              <a:rPr lang="en-US" dirty="0" smtClean="0"/>
              <a:t>Session 1 continued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161" y="1351128"/>
            <a:ext cx="10208525" cy="4897271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smtClean="0"/>
              <a:t>Justification for the TWG</a:t>
            </a:r>
          </a:p>
          <a:p>
            <a:pPr lvl="0"/>
            <a:r>
              <a:rPr lang="en-US" sz="2400" dirty="0"/>
              <a:t>Limited impact on behavior changes.</a:t>
            </a:r>
          </a:p>
          <a:p>
            <a:pPr lvl="0"/>
            <a:r>
              <a:rPr lang="en-US" sz="2400" dirty="0"/>
              <a:t>Repetition of messages for a long period (2 year +) has led to lack of participation and interest from the population</a:t>
            </a:r>
          </a:p>
          <a:p>
            <a:pPr lvl="0"/>
            <a:r>
              <a:rPr lang="en-US" sz="2400" dirty="0"/>
              <a:t>Top-down character of this approach shows its limitations towards community empowerment and dignity</a:t>
            </a:r>
            <a:r>
              <a:rPr lang="en-US" sz="2400" dirty="0" smtClean="0"/>
              <a:t>.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SWOT analysis conducted for different approaches (hygiene education, participatory approaches such as PHAST, Social marketing)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4763"/>
          </a:xfrm>
        </p:spPr>
        <p:txBody>
          <a:bodyPr/>
          <a:lstStyle/>
          <a:p>
            <a:r>
              <a:rPr lang="en-US" dirty="0" smtClean="0"/>
              <a:t>Session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7482"/>
            <a:ext cx="8946541" cy="4910918"/>
          </a:xfrm>
        </p:spPr>
        <p:txBody>
          <a:bodyPr/>
          <a:lstStyle/>
          <a:p>
            <a:r>
              <a:rPr lang="en-US" sz="2400" dirty="0" smtClean="0"/>
              <a:t>Included a presentation from SCI on some formative research that was beginning. </a:t>
            </a:r>
          </a:p>
          <a:p>
            <a:r>
              <a:rPr lang="en-US" sz="2400" dirty="0" smtClean="0"/>
              <a:t>To </a:t>
            </a:r>
            <a:r>
              <a:rPr lang="en-US" sz="2400" dirty="0" err="1" smtClean="0"/>
              <a:t>summarise</a:t>
            </a:r>
            <a:r>
              <a:rPr lang="en-US" sz="2400" dirty="0" smtClean="0"/>
              <a:t>, there is a need to conduct formative research in each camp to identify barriers to behavior change, and possible levers to change. </a:t>
            </a:r>
          </a:p>
          <a:p>
            <a:r>
              <a:rPr lang="en-US" sz="2400" dirty="0" smtClean="0"/>
              <a:t>Need to break down the community by age and gender, possibly by economic status or education level?</a:t>
            </a:r>
          </a:p>
          <a:p>
            <a:r>
              <a:rPr lang="en-US" sz="2400" dirty="0" smtClean="0"/>
              <a:t>Facilitation skills are key, to conduct the research as a discussion rather than a questionnaire.</a:t>
            </a:r>
          </a:p>
          <a:p>
            <a:r>
              <a:rPr lang="en-US" sz="2400" dirty="0" smtClean="0"/>
              <a:t>Translation leads to a loss of depth; ideally the discussion would be in Muslim language.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283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172"/>
          </a:xfrm>
        </p:spPr>
        <p:txBody>
          <a:bodyPr/>
          <a:lstStyle/>
          <a:p>
            <a:r>
              <a:rPr lang="en-US" dirty="0" smtClean="0"/>
              <a:t>Session 2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82890"/>
            <a:ext cx="8946541" cy="496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SI presented on a shortened participatory approach based on PHAST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dirty="0"/>
              <a:t>W</a:t>
            </a:r>
            <a:r>
              <a:rPr lang="en-US" dirty="0" smtClean="0"/>
              <a:t>hole </a:t>
            </a:r>
            <a:r>
              <a:rPr lang="en-US" dirty="0"/>
              <a:t>process conducted in a short duration (7-8 weeks per group)</a:t>
            </a:r>
          </a:p>
          <a:p>
            <a:pPr lvl="1"/>
            <a:r>
              <a:rPr lang="en-US" dirty="0"/>
              <a:t>Targeting the whole population in camps  within several rows of implementation</a:t>
            </a:r>
          </a:p>
          <a:p>
            <a:pPr lvl="1"/>
            <a:r>
              <a:rPr lang="en-US" dirty="0"/>
              <a:t>Need to have sufficient human resources due to the caseload (large number of groups to be targeted within the project duration)</a:t>
            </a:r>
          </a:p>
          <a:p>
            <a:pPr lvl="1"/>
            <a:r>
              <a:rPr lang="en-US" dirty="0"/>
              <a:t>How to split groups within the community/camps. Actually based on geographical condition, by clustering 4 shelters within a group. 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 smtClean="0"/>
              <a:t>Discussion around the </a:t>
            </a:r>
            <a:r>
              <a:rPr lang="en-US" sz="1800" dirty="0"/>
              <a:t>feasibility </a:t>
            </a:r>
            <a:r>
              <a:rPr lang="en-US" sz="1800" dirty="0" smtClean="0"/>
              <a:t>to </a:t>
            </a:r>
            <a:r>
              <a:rPr lang="en-US" sz="1800" dirty="0"/>
              <a:t>conduct the 7 steps in short </a:t>
            </a:r>
            <a:r>
              <a:rPr lang="en-US" sz="1800" dirty="0" smtClean="0"/>
              <a:t>term, which household members to include in the groups, new IECs need validating by </a:t>
            </a:r>
            <a:r>
              <a:rPr lang="en-US" sz="1800" dirty="0" err="1" smtClean="0"/>
              <a:t>MoH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45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1933"/>
          </a:xfrm>
        </p:spPr>
        <p:txBody>
          <a:bodyPr/>
          <a:lstStyle/>
          <a:p>
            <a:r>
              <a:rPr lang="en-US" dirty="0" smtClean="0"/>
              <a:t>Session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14652"/>
            <a:ext cx="8946541" cy="5033748"/>
          </a:xfrm>
        </p:spPr>
        <p:txBody>
          <a:bodyPr/>
          <a:lstStyle/>
          <a:p>
            <a:r>
              <a:rPr lang="en-US" sz="2800" dirty="0" smtClean="0"/>
              <a:t>Presentation by Education sector. Challenges include: </a:t>
            </a:r>
          </a:p>
          <a:p>
            <a:r>
              <a:rPr lang="en-US" sz="2800" dirty="0"/>
              <a:t>G</a:t>
            </a:r>
            <a:r>
              <a:rPr lang="en-US" sz="2800" dirty="0" smtClean="0"/>
              <a:t>ender imbalance within students, teachers, PTA</a:t>
            </a:r>
          </a:p>
          <a:p>
            <a:r>
              <a:rPr lang="en-US" sz="2800" dirty="0" smtClean="0"/>
              <a:t>Lack of recognition for TLS teachers from government (no training or salaries)  </a:t>
            </a:r>
          </a:p>
          <a:p>
            <a:r>
              <a:rPr lang="en-US" sz="2800" dirty="0" smtClean="0"/>
              <a:t>Low enrollment of youths/adolescents (negative coping mechanisms)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2876"/>
          </a:xfrm>
        </p:spPr>
        <p:txBody>
          <a:bodyPr/>
          <a:lstStyle/>
          <a:p>
            <a:r>
              <a:rPr lang="en-US" dirty="0" smtClean="0"/>
              <a:t>Session 3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5594"/>
            <a:ext cx="8946541" cy="499280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Main conclusions:</a:t>
            </a:r>
          </a:p>
          <a:p>
            <a:r>
              <a:rPr lang="en-US" dirty="0" smtClean="0"/>
              <a:t>Coordination at cluster level between WASH &amp; </a:t>
            </a:r>
            <a:r>
              <a:rPr lang="en-US" dirty="0" err="1" smtClean="0"/>
              <a:t>EiE</a:t>
            </a:r>
            <a:r>
              <a:rPr lang="en-US" dirty="0" smtClean="0"/>
              <a:t>, both at cluster level (results of FGDs, 4Ws) and at field level (avoid duplication of child clubs).</a:t>
            </a:r>
          </a:p>
          <a:p>
            <a:r>
              <a:rPr lang="en-US" dirty="0" smtClean="0"/>
              <a:t>Work with </a:t>
            </a:r>
            <a:r>
              <a:rPr lang="en-US" dirty="0" err="1" smtClean="0"/>
              <a:t>EiE</a:t>
            </a:r>
            <a:r>
              <a:rPr lang="en-US" dirty="0" smtClean="0"/>
              <a:t> so as not to disrupt their activities (train teachers on hygiene promotion at weekends or outside of school hours, conduct event days at weekends or in two rounds)</a:t>
            </a:r>
          </a:p>
          <a:p>
            <a:r>
              <a:rPr lang="en-US" dirty="0" smtClean="0"/>
              <a:t>Adolescent centers are an excellent venue for HP</a:t>
            </a:r>
          </a:p>
          <a:p>
            <a:r>
              <a:rPr lang="en-US" dirty="0" smtClean="0"/>
              <a:t>Involvement of Parent Teacher Associations (PTAs) will reinforce messages </a:t>
            </a:r>
          </a:p>
          <a:p>
            <a:pPr lvl="0"/>
            <a:r>
              <a:rPr lang="en-US" dirty="0"/>
              <a:t>UNICEF has a blue box (tool under revision but can still be use) developer by WASH for Education (soft copy can be shared by UNICEF upon request)</a:t>
            </a:r>
          </a:p>
          <a:p>
            <a:pPr lvl="0"/>
            <a:r>
              <a:rPr lang="en-US" dirty="0"/>
              <a:t>Handwashing cards (Oxfam) are usually well appreciated by children</a:t>
            </a:r>
          </a:p>
          <a:p>
            <a:pPr lvl="0"/>
            <a:r>
              <a:rPr lang="en-US" dirty="0"/>
              <a:t>Engaging children in creative initiative by designing and drawing IEC tools. </a:t>
            </a:r>
          </a:p>
          <a:p>
            <a:pPr lvl="0"/>
            <a:r>
              <a:rPr lang="en-US" dirty="0"/>
              <a:t>Integration hygiene promotion within science government curriculum. </a:t>
            </a:r>
          </a:p>
          <a:p>
            <a:pPr lvl="0"/>
            <a:r>
              <a:rPr lang="en-US" dirty="0"/>
              <a:t>Importance of key messages on </a:t>
            </a:r>
            <a:r>
              <a:rPr lang="en-US" dirty="0" smtClean="0"/>
              <a:t>menstruation </a:t>
            </a:r>
            <a:r>
              <a:rPr lang="en-US" dirty="0"/>
              <a:t>for teachers and </a:t>
            </a:r>
            <a:r>
              <a:rPr lang="en-US" dirty="0" smtClean="0"/>
              <a:t>students  . </a:t>
            </a:r>
          </a:p>
          <a:p>
            <a:pPr lvl="0"/>
            <a:r>
              <a:rPr lang="en-US" dirty="0" smtClean="0"/>
              <a:t>Development </a:t>
            </a:r>
            <a:r>
              <a:rPr lang="en-US" dirty="0"/>
              <a:t>of child club for Hygiene management.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294" y="166115"/>
            <a:ext cx="9125685" cy="666398"/>
          </a:xfrm>
        </p:spPr>
        <p:txBody>
          <a:bodyPr/>
          <a:lstStyle/>
          <a:p>
            <a:r>
              <a:rPr lang="en-US" dirty="0" smtClean="0"/>
              <a:t>Session 3 continued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832514"/>
            <a:ext cx="10572348" cy="5415886"/>
          </a:xfrm>
        </p:spPr>
        <p:txBody>
          <a:bodyPr>
            <a:normAutofit/>
          </a:bodyPr>
          <a:lstStyle/>
          <a:p>
            <a:r>
              <a:rPr lang="en-US" dirty="0" smtClean="0"/>
              <a:t>Three </a:t>
            </a:r>
            <a:r>
              <a:rPr lang="en-US" dirty="0"/>
              <a:t>S</a:t>
            </a:r>
            <a:r>
              <a:rPr lang="en-US" dirty="0" smtClean="0"/>
              <a:t>tar Approach</a:t>
            </a:r>
          </a:p>
          <a:p>
            <a:pPr lvl="1"/>
            <a:r>
              <a:rPr lang="en-US" u="sng" dirty="0" smtClean="0"/>
              <a:t>One Star Status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Daily </a:t>
            </a:r>
            <a:r>
              <a:rPr lang="en-US" dirty="0"/>
              <a:t>supervised hand-washing group with soap</a:t>
            </a:r>
          </a:p>
          <a:p>
            <a:pPr lvl="1"/>
            <a:r>
              <a:rPr lang="en-US" dirty="0"/>
              <a:t>Daily supervised latrines cleaning, water and soap provision</a:t>
            </a:r>
          </a:p>
          <a:p>
            <a:pPr lvl="1"/>
            <a:r>
              <a:rPr lang="en-US" dirty="0"/>
              <a:t>Daily supervised use of drinking water bottles (included in </a:t>
            </a:r>
            <a:r>
              <a:rPr lang="en-US" dirty="0" err="1" smtClean="0"/>
              <a:t>EiE</a:t>
            </a:r>
            <a:r>
              <a:rPr lang="en-US" dirty="0" smtClean="0"/>
              <a:t> student kits)</a:t>
            </a:r>
          </a:p>
          <a:p>
            <a:pPr lvl="1"/>
            <a:r>
              <a:rPr lang="en-US" u="sng" dirty="0" smtClean="0"/>
              <a:t>Two Star Status:</a:t>
            </a:r>
          </a:p>
          <a:p>
            <a:pPr lvl="1"/>
            <a:r>
              <a:rPr lang="en-US" dirty="0"/>
              <a:t>Hygiene education and facilities to promote hand-washing with </a:t>
            </a:r>
            <a:r>
              <a:rPr lang="en-US" dirty="0" smtClean="0"/>
              <a:t>soap. </a:t>
            </a:r>
            <a:endParaRPr lang="en-US" dirty="0"/>
          </a:p>
          <a:p>
            <a:pPr lvl="1"/>
            <a:r>
              <a:rPr lang="en-US" dirty="0"/>
              <a:t>Improved sanitation facilities </a:t>
            </a:r>
            <a:r>
              <a:rPr lang="en-US" dirty="0" smtClean="0"/>
              <a:t>and </a:t>
            </a:r>
            <a:r>
              <a:rPr lang="en-US" dirty="0"/>
              <a:t>facilities for </a:t>
            </a:r>
            <a:r>
              <a:rPr lang="en-US" dirty="0" smtClean="0"/>
              <a:t>MHM</a:t>
            </a:r>
            <a:endParaRPr lang="en-US" dirty="0"/>
          </a:p>
          <a:p>
            <a:pPr lvl="1"/>
            <a:r>
              <a:rPr lang="en-US" dirty="0"/>
              <a:t>Low-cost point of use water treatment introduced in schools</a:t>
            </a:r>
          </a:p>
          <a:p>
            <a:pPr lvl="1"/>
            <a:r>
              <a:rPr lang="en-US" u="sng" dirty="0" smtClean="0"/>
              <a:t>Three Star Status</a:t>
            </a:r>
          </a:p>
          <a:p>
            <a:pPr lvl="1"/>
            <a:r>
              <a:rPr lang="en-US" dirty="0" smtClean="0"/>
              <a:t>School </a:t>
            </a:r>
            <a:r>
              <a:rPr lang="en-US" dirty="0"/>
              <a:t>facilities and systems upgraded to meet national standards (under development)</a:t>
            </a:r>
          </a:p>
          <a:p>
            <a:pPr lvl="1"/>
            <a:r>
              <a:rPr lang="en-US" u="sng" dirty="0" smtClean="0"/>
              <a:t>National standards not defined yet, until then use WHO, UNICEF &amp; SPHERE standards.</a:t>
            </a: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4637"/>
          </a:xfrm>
        </p:spPr>
        <p:txBody>
          <a:bodyPr/>
          <a:lstStyle/>
          <a:p>
            <a:r>
              <a:rPr lang="en-US" dirty="0" smtClean="0"/>
              <a:t>Session 3 continued 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03312" y="1419368"/>
            <a:ext cx="8946541" cy="482903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Oxfam presentation on School Hygiene Clubs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need assessment has to be performed in each schools in order to define an adapted  strategy according to gaps highlighted. The strategy should include both hygiene promotion and hardware. </a:t>
            </a:r>
          </a:p>
          <a:p>
            <a:r>
              <a:rPr lang="en-US" dirty="0"/>
              <a:t>The implementation should </a:t>
            </a:r>
            <a:r>
              <a:rPr lang="en-US" dirty="0" smtClean="0"/>
              <a:t>be in close collaboration with </a:t>
            </a:r>
            <a:r>
              <a:rPr lang="en-US" dirty="0"/>
              <a:t>the school master that will support and coordinate activities.</a:t>
            </a:r>
          </a:p>
          <a:p>
            <a:r>
              <a:rPr lang="en-US" dirty="0"/>
              <a:t>The club is composed of 10 to 12 children (gender balance). It gets the supports of teacher when the club </a:t>
            </a:r>
            <a:r>
              <a:rPr lang="en-US" dirty="0" err="1"/>
              <a:t>organised</a:t>
            </a:r>
            <a:r>
              <a:rPr lang="en-US" dirty="0"/>
              <a:t> the hygiene activities. </a:t>
            </a:r>
          </a:p>
          <a:p>
            <a:r>
              <a:rPr lang="en-US" dirty="0"/>
              <a:t>NGO are responsible to conduct the need analysis, mobilizing the school authorities (head master, PTA, etc..), provide training, provide the necessary supply  and ensure the sustainability of the club.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3981</TotalTime>
  <Words>1005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Hygiene Promotion TWG</vt:lpstr>
      <vt:lpstr>Session 1</vt:lpstr>
      <vt:lpstr>Session 1 continued …</vt:lpstr>
      <vt:lpstr>Session 2</vt:lpstr>
      <vt:lpstr>Session 2 continued…</vt:lpstr>
      <vt:lpstr>Session 3</vt:lpstr>
      <vt:lpstr>Session 3 continued…</vt:lpstr>
      <vt:lpstr>Session 3 continued …</vt:lpstr>
      <vt:lpstr>Session 3 continued …</vt:lpstr>
      <vt:lpstr>Session 4</vt:lpstr>
      <vt:lpstr>Session 5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Magnus Tulloch</dc:creator>
  <cp:lastModifiedBy>Helen Eve Salvestrin</cp:lastModifiedBy>
  <cp:revision>35</cp:revision>
  <dcterms:created xsi:type="dcterms:W3CDTF">2015-11-24T09:18:53Z</dcterms:created>
  <dcterms:modified xsi:type="dcterms:W3CDTF">2015-11-30T02:02:36Z</dcterms:modified>
</cp:coreProperties>
</file>