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8" r:id="rId2"/>
    <p:sldId id="304" r:id="rId3"/>
    <p:sldId id="310" r:id="rId4"/>
    <p:sldId id="306" r:id="rId5"/>
    <p:sldId id="307" r:id="rId6"/>
    <p:sldId id="309" r:id="rId7"/>
    <p:sldId id="308" r:id="rId8"/>
    <p:sldId id="28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7" autoAdjust="0"/>
  </p:normalViewPr>
  <p:slideViewPr>
    <p:cSldViewPr>
      <p:cViewPr>
        <p:scale>
          <a:sx n="75" d="100"/>
          <a:sy n="75" d="100"/>
        </p:scale>
        <p:origin x="-142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files\Backup%20Files\DOC\TMH%20PAPER\Papar%20for%20Cyclonic%20Storm\storm%20pap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1877-2012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Sheet2!$B$1:$I$1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APR</c:v>
                </c:pt>
                <c:pt idx="3">
                  <c:v>MAY</c:v>
                </c:pt>
                <c:pt idx="4">
                  <c:v>JUN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</c:strCache>
            </c:strRef>
          </c:cat>
          <c:val>
            <c:numRef>
              <c:f>Sheet2!$B$2:$I$2</c:f>
              <c:numCache>
                <c:formatCode>0</c:formatCode>
                <c:ptCount val="8"/>
                <c:pt idx="0">
                  <c:v>2</c:v>
                </c:pt>
                <c:pt idx="1">
                  <c:v>2</c:v>
                </c:pt>
                <c:pt idx="2">
                  <c:v>23.456790123456798</c:v>
                </c:pt>
                <c:pt idx="3">
                  <c:v>26</c:v>
                </c:pt>
                <c:pt idx="4">
                  <c:v>1.2345679012345681</c:v>
                </c:pt>
                <c:pt idx="5">
                  <c:v>17</c:v>
                </c:pt>
                <c:pt idx="6">
                  <c:v>18</c:v>
                </c:pt>
                <c:pt idx="7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3397248"/>
        <c:axId val="103398784"/>
      </c:barChart>
      <c:catAx>
        <c:axId val="103397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3398784"/>
        <c:crosses val="autoZero"/>
        <c:auto val="1"/>
        <c:lblAlgn val="ctr"/>
        <c:lblOffset val="100"/>
        <c:noMultiLvlLbl val="0"/>
      </c:catAx>
      <c:valAx>
        <c:axId val="1033987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03397248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7E596-899E-4E35-8234-CEA08D304509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D46C8-C8EF-4D61-9E9E-C42C9299F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47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1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9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5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8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6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1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1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9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5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4D85A-5AAF-4713-85CA-DF53020880AF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21BE6-B576-42D1-A194-C2886DB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2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00200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FORECAST INTERPRETATION AND INTEGRATION OF INFORMATION OF VARIOUS TIMESCALES </a:t>
            </a:r>
            <a:endParaRPr lang="en-US" sz="36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415129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16</a:t>
            </a:r>
            <a:r>
              <a:rPr lang="en-US" sz="2800" baseline="300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th</a:t>
            </a:r>
            <a:r>
              <a:rPr lang="en-US" sz="28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 Monsoon Forum</a:t>
            </a:r>
          </a:p>
          <a:p>
            <a:pPr algn="ctr"/>
            <a:r>
              <a:rPr lang="en-US" sz="28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Myanmar </a:t>
            </a:r>
            <a:endParaRPr lang="en-US" sz="28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1805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3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Box 1"/>
          <p:cNvSpPr txBox="1">
            <a:spLocks noChangeArrowheads="1"/>
          </p:cNvSpPr>
          <p:nvPr/>
        </p:nvSpPr>
        <p:spPr bwMode="auto">
          <a:xfrm>
            <a:off x="914400" y="990600"/>
            <a:ext cx="70866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  <a:ea typeface="WenQuanYi Zen Hei"/>
                <a:cs typeface="WenQuanYi Zen Hei"/>
              </a:defRPr>
            </a:lvl9pPr>
          </a:lstStyle>
          <a:p>
            <a:pPr algn="ctr" eaLnBrk="1" hangingPunct="1">
              <a:buSzPct val="100000"/>
            </a:pPr>
            <a:r>
              <a:rPr lang="en-GB" altLang="en-US" sz="2400" b="1" dirty="0">
                <a:latin typeface="Calibri" pitchFamily="34" charset="0"/>
              </a:rPr>
              <a:t>Monsoon Intensity  Forecast for  2016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3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308889"/>
              </p:ext>
            </p:extLst>
          </p:nvPr>
        </p:nvGraphicFramePr>
        <p:xfrm>
          <a:off x="609600" y="2438400"/>
          <a:ext cx="7924800" cy="3733800"/>
        </p:xfrm>
        <a:graphic>
          <a:graphicData uri="http://schemas.openxmlformats.org/drawingml/2006/table">
            <a:tbl>
              <a:tblPr/>
              <a:tblGrid>
                <a:gridCol w="3965575"/>
                <a:gridCol w="3959225"/>
              </a:tblGrid>
              <a:tr h="1244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nstantia" pitchFamily="18" charset="0"/>
                        <a:ea typeface="WenQuanYi Zen Hei"/>
                        <a:cs typeface="WenQuanYi Zen Hei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nstantia" pitchFamily="18" charset="0"/>
                          <a:ea typeface="WenQuanYi Zen Hei"/>
                          <a:cs typeface="WenQuanYi Zen Hei"/>
                        </a:rPr>
                        <a:t>Early-Monsoon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WenQuanYi Zen Hei"/>
                        <a:cs typeface="WenQuanYi Zen Hei"/>
                      </a:endParaRPr>
                    </a:p>
                  </a:txBody>
                  <a:tcPr marL="90000" marR="90000" marT="92447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nstantia" pitchFamily="18" charset="0"/>
                        <a:ea typeface="WenQuanYi Zen Hei"/>
                        <a:cs typeface="WenQuanYi Zen Hei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nstantia" pitchFamily="18" charset="0"/>
                          <a:ea typeface="WenQuanYi Zen Hei"/>
                          <a:cs typeface="WenQuanYi Zen Hei"/>
                        </a:rPr>
                        <a:t>Moderate 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WenQuanYi Zen Hei"/>
                        <a:cs typeface="WenQuanYi Zen Hei"/>
                      </a:endParaRPr>
                    </a:p>
                  </a:txBody>
                  <a:tcPr marL="90000" marR="90000" marT="92447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nstantia" pitchFamily="18" charset="0"/>
                        <a:ea typeface="WenQuanYi Zen Hei"/>
                        <a:cs typeface="WenQuanYi Zen Hei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nstantia" pitchFamily="18" charset="0"/>
                          <a:ea typeface="WenQuanYi Zen Hei"/>
                          <a:cs typeface="WenQuanYi Zen Hei"/>
                        </a:rPr>
                        <a:t>Mid-Monsoon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WenQuanYi Zen Hei"/>
                        <a:cs typeface="WenQuanYi Zen Hei"/>
                      </a:endParaRPr>
                    </a:p>
                  </a:txBody>
                  <a:tcPr marL="90000" marR="90000" marT="92447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nstantia" pitchFamily="18" charset="0"/>
                        <a:ea typeface="WenQuanYi Zen Hei"/>
                        <a:cs typeface="WenQuanYi Zen Hei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nstantia" pitchFamily="18" charset="0"/>
                          <a:ea typeface="WenQuanYi Zen Hei"/>
                          <a:cs typeface="WenQuanYi Zen Hei"/>
                        </a:rPr>
                        <a:t>Moderate to Strong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WenQuanYi Zen Hei"/>
                        <a:cs typeface="WenQuanYi Zen Hei"/>
                      </a:endParaRPr>
                    </a:p>
                  </a:txBody>
                  <a:tcPr marL="90000" marR="90000" marT="92447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nstantia" pitchFamily="18" charset="0"/>
                        <a:ea typeface="WenQuanYi Zen Hei"/>
                        <a:cs typeface="WenQuanYi Zen Hei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nstantia" pitchFamily="18" charset="0"/>
                          <a:ea typeface="WenQuanYi Zen Hei"/>
                          <a:cs typeface="WenQuanYi Zen Hei"/>
                        </a:rPr>
                        <a:t>Late-Monsoon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WenQuanYi Zen Hei"/>
                        <a:cs typeface="WenQuanYi Zen Hei"/>
                      </a:endParaRPr>
                    </a:p>
                  </a:txBody>
                  <a:tcPr marL="90000" marR="90000" marT="92447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nstantia" pitchFamily="18" charset="0"/>
                        <a:ea typeface="WenQuanYi Zen Hei"/>
                        <a:cs typeface="WenQuanYi Zen Hei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nstantia" pitchFamily="18" charset="0"/>
                          <a:ea typeface="WenQuanYi Zen Hei"/>
                          <a:cs typeface="WenQuanYi Zen Hei"/>
                        </a:rPr>
                        <a:t>Weak to Moderate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WenQuanYi Zen Hei"/>
                        <a:cs typeface="WenQuanYi Zen Hei"/>
                      </a:endParaRPr>
                    </a:p>
                  </a:txBody>
                  <a:tcPr marL="90000" marR="90000" marT="92447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36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35200"/>
            <a:ext cx="8305800" cy="3251200"/>
          </a:xfrm>
          <a:prstGeom prst="rect">
            <a:avLst/>
          </a:prstGeom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219200" y="644604"/>
            <a:ext cx="73914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WenQuanYi Zen Hei" charset="0"/>
                <a:cs typeface="WenQuanYi Zen He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WenQuanYi Zen Hei" charset="0"/>
                <a:cs typeface="WenQuanYi Zen He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WenQuanYi Zen Hei" charset="0"/>
                <a:cs typeface="WenQuanYi Zen He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WenQuanYi Zen Hei" charset="0"/>
                <a:cs typeface="WenQuanYi Zen He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WenQuanYi Zen Hei" charset="0"/>
                <a:cs typeface="WenQuanYi Zen Hei" charset="0"/>
              </a:defRPr>
            </a:lvl9pPr>
          </a:lstStyle>
          <a:p>
            <a:pPr algn="ctr" eaLnBrk="1" hangingPunct="1">
              <a:buSzPct val="100000"/>
            </a:pPr>
            <a:r>
              <a:rPr lang="en-GB" sz="2400" b="1" dirty="0">
                <a:solidFill>
                  <a:srgbClr val="C00000"/>
                </a:solidFill>
                <a:latin typeface="Calibri" charset="0"/>
              </a:rPr>
              <a:t> </a:t>
            </a:r>
            <a:r>
              <a:rPr lang="en-GB" sz="2400" b="1" dirty="0">
                <a:solidFill>
                  <a:srgbClr val="FFFFFF"/>
                </a:solidFill>
                <a:latin typeface="Calibri" charset="0"/>
              </a:rPr>
              <a:t>L.P.A, Depression and  Storm Forecast for 2016 Monsoon Season</a:t>
            </a:r>
            <a:endParaRPr lang="en-US" sz="24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>
              <a:buSzPct val="100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6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7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9144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5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66429"/>
              </p:ext>
            </p:extLst>
          </p:nvPr>
        </p:nvGraphicFramePr>
        <p:xfrm>
          <a:off x="68263" y="1378081"/>
          <a:ext cx="9075738" cy="4336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3818"/>
                <a:gridCol w="545160"/>
                <a:gridCol w="545160"/>
                <a:gridCol w="545160"/>
                <a:gridCol w="545160"/>
                <a:gridCol w="545160"/>
                <a:gridCol w="545160"/>
                <a:gridCol w="545160"/>
                <a:gridCol w="545160"/>
                <a:gridCol w="545160"/>
                <a:gridCol w="545160"/>
                <a:gridCol w="545160"/>
                <a:gridCol w="545160"/>
              </a:tblGrid>
              <a:tr h="49656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Hazards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J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F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J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J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S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en-US"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9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Cyclone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597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High</a:t>
                      </a:r>
                      <a:r>
                        <a:rPr lang="en-US" sz="1800" b="1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</a:p>
                    <a:p>
                      <a:r>
                        <a:rPr lang="en-US" sz="1800" b="1" baseline="0" dirty="0" smtClean="0">
                          <a:solidFill>
                            <a:srgbClr val="FFFFFF"/>
                          </a:solidFill>
                        </a:rPr>
                        <a:t>Temperature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597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Low </a:t>
                      </a:r>
                    </a:p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Temperature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4729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Drought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9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Squalls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9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Thunderstorms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9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Heavy  Rain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9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Monsoon Depression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9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Hail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34200" y="6107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Source: DMH</a:t>
            </a:r>
            <a:endParaRPr lang="en-US" b="1" i="1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3809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HAZARD CALENDAR</a:t>
            </a:r>
            <a:endParaRPr lang="en-US" sz="2400" b="1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40435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CYCLONIC STORMS WHICH CROSSED MYANMAR COAST, 1877-2012 (</a:t>
            </a:r>
            <a:r>
              <a:rPr lang="en-US" b="1" i="1" dirty="0" smtClean="0">
                <a:solidFill>
                  <a:schemeClr val="bg1"/>
                </a:solidFill>
              </a:rPr>
              <a:t>Source: DMH)</a:t>
            </a:r>
            <a:endParaRPr lang="en-US" b="1" i="1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44328540"/>
              </p:ext>
            </p:extLst>
          </p:nvPr>
        </p:nvGraphicFramePr>
        <p:xfrm>
          <a:off x="0" y="0"/>
          <a:ext cx="9118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207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4157</TotalTime>
  <Words>84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FORECAST INTERPRETATION AND INTEGRATION OF INFORMATION OF VARIOUS TIMESCALES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 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Tania</dc:creator>
  <cp:lastModifiedBy>newuser</cp:lastModifiedBy>
  <cp:revision>176</cp:revision>
  <dcterms:created xsi:type="dcterms:W3CDTF">2012-12-28T04:11:35Z</dcterms:created>
  <dcterms:modified xsi:type="dcterms:W3CDTF">2016-04-28T11:32:02Z</dcterms:modified>
</cp:coreProperties>
</file>