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 id="2147483796" r:id="rId5"/>
    <p:sldMasterId id="2147483812" r:id="rId6"/>
  </p:sldMasterIdLst>
  <p:notesMasterIdLst>
    <p:notesMasterId r:id="rId47"/>
  </p:notesMasterIdLst>
  <p:handoutMasterIdLst>
    <p:handoutMasterId r:id="rId48"/>
  </p:handoutMasterIdLst>
  <p:sldIdLst>
    <p:sldId id="343" r:id="rId7"/>
    <p:sldId id="585" r:id="rId8"/>
    <p:sldId id="582" r:id="rId9"/>
    <p:sldId id="593" r:id="rId10"/>
    <p:sldId id="600" r:id="rId11"/>
    <p:sldId id="584" r:id="rId12"/>
    <p:sldId id="588" r:id="rId13"/>
    <p:sldId id="590" r:id="rId14"/>
    <p:sldId id="583" r:id="rId15"/>
    <p:sldId id="563" r:id="rId16"/>
    <p:sldId id="564" r:id="rId17"/>
    <p:sldId id="565" r:id="rId18"/>
    <p:sldId id="566" r:id="rId19"/>
    <p:sldId id="567" r:id="rId20"/>
    <p:sldId id="568" r:id="rId21"/>
    <p:sldId id="569" r:id="rId22"/>
    <p:sldId id="570" r:id="rId23"/>
    <p:sldId id="571" r:id="rId24"/>
    <p:sldId id="578" r:id="rId25"/>
    <p:sldId id="557" r:id="rId26"/>
    <p:sldId id="580" r:id="rId27"/>
    <p:sldId id="595" r:id="rId28"/>
    <p:sldId id="551" r:id="rId29"/>
    <p:sldId id="552" r:id="rId30"/>
    <p:sldId id="553" r:id="rId31"/>
    <p:sldId id="554" r:id="rId32"/>
    <p:sldId id="555" r:id="rId33"/>
    <p:sldId id="556" r:id="rId34"/>
    <p:sldId id="545" r:id="rId35"/>
    <p:sldId id="548" r:id="rId36"/>
    <p:sldId id="538" r:id="rId37"/>
    <p:sldId id="576" r:id="rId38"/>
    <p:sldId id="558" r:id="rId39"/>
    <p:sldId id="589" r:id="rId40"/>
    <p:sldId id="594" r:id="rId41"/>
    <p:sldId id="596" r:id="rId42"/>
    <p:sldId id="597" r:id="rId43"/>
    <p:sldId id="598" r:id="rId44"/>
    <p:sldId id="599" r:id="rId45"/>
    <p:sldId id="581" r:id="rId46"/>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5pPr>
    <a:lvl6pPr marL="2286000" algn="l" defTabSz="457200" rtl="0" eaLnBrk="1" latinLnBrk="0" hangingPunct="1">
      <a:defRPr kern="1200">
        <a:solidFill>
          <a:schemeClr val="tx1"/>
        </a:solidFill>
        <a:latin typeface="Palatino Linotype" charset="0"/>
        <a:ea typeface="ＭＳ Ｐゴシック" charset="0"/>
        <a:cs typeface="ＭＳ Ｐゴシック" charset="0"/>
      </a:defRPr>
    </a:lvl6pPr>
    <a:lvl7pPr marL="2743200" algn="l" defTabSz="457200" rtl="0" eaLnBrk="1" latinLnBrk="0" hangingPunct="1">
      <a:defRPr kern="1200">
        <a:solidFill>
          <a:schemeClr val="tx1"/>
        </a:solidFill>
        <a:latin typeface="Palatino Linotype" charset="0"/>
        <a:ea typeface="ＭＳ Ｐゴシック" charset="0"/>
        <a:cs typeface="ＭＳ Ｐゴシック" charset="0"/>
      </a:defRPr>
    </a:lvl7pPr>
    <a:lvl8pPr marL="3200400" algn="l" defTabSz="457200" rtl="0" eaLnBrk="1" latinLnBrk="0" hangingPunct="1">
      <a:defRPr kern="1200">
        <a:solidFill>
          <a:schemeClr val="tx1"/>
        </a:solidFill>
        <a:latin typeface="Palatino Linotype" charset="0"/>
        <a:ea typeface="ＭＳ Ｐゴシック" charset="0"/>
        <a:cs typeface="ＭＳ Ｐゴシック" charset="0"/>
      </a:defRPr>
    </a:lvl8pPr>
    <a:lvl9pPr marL="3657600" algn="l" defTabSz="457200" rtl="0" eaLnBrk="1" latinLnBrk="0" hangingPunct="1">
      <a:defRPr kern="1200">
        <a:solidFill>
          <a:schemeClr val="tx1"/>
        </a:solidFill>
        <a:latin typeface="Palatino Linotype"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2F5897"/>
    <a:srgbClr val="A8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29" autoAdjust="0"/>
    <p:restoredTop sz="92362" autoAdjust="0"/>
  </p:normalViewPr>
  <p:slideViewPr>
    <p:cSldViewPr snapToGrid="0" snapToObjects="1">
      <p:cViewPr>
        <p:scale>
          <a:sx n="70" d="100"/>
          <a:sy n="70" d="100"/>
        </p:scale>
        <p:origin x="-1212" y="-76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180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1092" cy="4973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sz="quarter" idx="1"/>
          </p:nvPr>
        </p:nvSpPr>
        <p:spPr>
          <a:xfrm>
            <a:off x="3856156" y="0"/>
            <a:ext cx="2951092" cy="497388"/>
          </a:xfrm>
          <a:prstGeom prst="rect">
            <a:avLst/>
          </a:prstGeom>
        </p:spPr>
        <p:txBody>
          <a:bodyPr vert="horz" lIns="91440" tIns="45720" rIns="91440" bIns="45720" rtlCol="0"/>
          <a:lstStyle>
            <a:lvl1pPr algn="r">
              <a:defRPr sz="1200"/>
            </a:lvl1pPr>
          </a:lstStyle>
          <a:p>
            <a:fld id="{1DB7CD06-A414-4FD4-B254-C1E37F58F327}" type="datetimeFigureOut">
              <a:rPr lang="es-ES" smtClean="0"/>
              <a:pPr/>
              <a:t>04/02/2016</a:t>
            </a:fld>
            <a:endParaRPr lang="es-ES"/>
          </a:p>
        </p:txBody>
      </p:sp>
      <p:sp>
        <p:nvSpPr>
          <p:cNvPr id="4" name="Footer Placeholder 3"/>
          <p:cNvSpPr>
            <a:spLocks noGrp="1"/>
          </p:cNvSpPr>
          <p:nvPr>
            <p:ph type="ftr" sz="quarter" idx="2"/>
          </p:nvPr>
        </p:nvSpPr>
        <p:spPr>
          <a:xfrm>
            <a:off x="1" y="9441842"/>
            <a:ext cx="2951092" cy="497388"/>
          </a:xfrm>
          <a:prstGeom prst="rect">
            <a:avLst/>
          </a:prstGeom>
        </p:spPr>
        <p:txBody>
          <a:bodyPr vert="horz" lIns="91440" tIns="45720" rIns="91440" bIns="45720" rtlCol="0" anchor="b"/>
          <a:lstStyle>
            <a:lvl1pPr algn="l">
              <a:defRPr sz="1200"/>
            </a:lvl1pPr>
          </a:lstStyle>
          <a:p>
            <a:endParaRPr lang="es-ES"/>
          </a:p>
        </p:txBody>
      </p:sp>
      <p:sp>
        <p:nvSpPr>
          <p:cNvPr id="5" name="Slide Number Placeholder 4"/>
          <p:cNvSpPr>
            <a:spLocks noGrp="1"/>
          </p:cNvSpPr>
          <p:nvPr>
            <p:ph type="sldNum" sz="quarter" idx="3"/>
          </p:nvPr>
        </p:nvSpPr>
        <p:spPr>
          <a:xfrm>
            <a:off x="3856156" y="9441842"/>
            <a:ext cx="2951092" cy="497388"/>
          </a:xfrm>
          <a:prstGeom prst="rect">
            <a:avLst/>
          </a:prstGeom>
        </p:spPr>
        <p:txBody>
          <a:bodyPr vert="horz" lIns="91440" tIns="45720" rIns="91440" bIns="45720" rtlCol="0" anchor="b"/>
          <a:lstStyle>
            <a:lvl1pPr algn="r">
              <a:defRPr sz="1200"/>
            </a:lvl1pPr>
          </a:lstStyle>
          <a:p>
            <a:fld id="{605977A5-577D-46BB-B0F4-79993DC52296}" type="slidenum">
              <a:rPr lang="es-ES" smtClean="0"/>
              <a:pPr/>
              <a:t>‹#›</a:t>
            </a:fld>
            <a:endParaRPr lang="es-ES"/>
          </a:p>
        </p:txBody>
      </p:sp>
    </p:spTree>
    <p:extLst>
      <p:ext uri="{BB962C8B-B14F-4D97-AF65-F5344CB8AC3E}">
        <p14:creationId xmlns:p14="http://schemas.microsoft.com/office/powerpoint/2010/main" val="41709645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0475" cy="497048"/>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56738" y="0"/>
            <a:ext cx="2950475" cy="497048"/>
          </a:xfrm>
          <a:prstGeom prst="rect">
            <a:avLst/>
          </a:prstGeom>
        </p:spPr>
        <p:txBody>
          <a:bodyPr vert="horz" lIns="93177" tIns="46589" rIns="93177" bIns="46589" rtlCol="0"/>
          <a:lstStyle>
            <a:lvl1pPr algn="r">
              <a:defRPr sz="1200"/>
            </a:lvl1pPr>
          </a:lstStyle>
          <a:p>
            <a:fld id="{0A85394F-371A-48CC-9BC6-FE955C6B42E1}" type="datetimeFigureOut">
              <a:rPr lang="en-US" smtClean="0"/>
              <a:pPr/>
              <a:t>2/4/2016</a:t>
            </a:fld>
            <a:endParaRPr lang="en-US"/>
          </a:p>
        </p:txBody>
      </p:sp>
      <p:sp>
        <p:nvSpPr>
          <p:cNvPr id="4" name="Slide Image Placeholder 3"/>
          <p:cNvSpPr>
            <a:spLocks noGrp="1" noRot="1" noChangeAspect="1"/>
          </p:cNvSpPr>
          <p:nvPr>
            <p:ph type="sldImg" idx="2"/>
          </p:nvPr>
        </p:nvSpPr>
        <p:spPr>
          <a:xfrm>
            <a:off x="919163" y="744538"/>
            <a:ext cx="4970462" cy="3729037"/>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0879" y="4721941"/>
            <a:ext cx="5447030" cy="447341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42155"/>
            <a:ext cx="2950475" cy="497048"/>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56738" y="9442155"/>
            <a:ext cx="2950475" cy="497048"/>
          </a:xfrm>
          <a:prstGeom prst="rect">
            <a:avLst/>
          </a:prstGeom>
        </p:spPr>
        <p:txBody>
          <a:bodyPr vert="horz" lIns="93177" tIns="46589" rIns="93177" bIns="46589" rtlCol="0" anchor="b"/>
          <a:lstStyle>
            <a:lvl1pPr algn="r">
              <a:defRPr sz="1200"/>
            </a:lvl1pPr>
          </a:lstStyle>
          <a:p>
            <a:fld id="{C370CE0C-156C-43E0-88CC-FEED8E1B52A7}" type="slidenum">
              <a:rPr lang="en-US" smtClean="0"/>
              <a:pPr/>
              <a:t>‹#›</a:t>
            </a:fld>
            <a:endParaRPr lang="en-US"/>
          </a:p>
        </p:txBody>
      </p:sp>
    </p:spTree>
    <p:extLst>
      <p:ext uri="{BB962C8B-B14F-4D97-AF65-F5344CB8AC3E}">
        <p14:creationId xmlns:p14="http://schemas.microsoft.com/office/powerpoint/2010/main" val="967121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the beginning of 2015, Brazilian health authorities recorded nearly 4,000 suspected cases of microcephaly in babies born in areas where Zika virus is circulating, including 49 deaths.</a:t>
            </a:r>
          </a:p>
          <a:p>
            <a:r>
              <a:rPr lang="en-US" dirty="0" smtClean="0"/>
              <a:t>Prior to 2007, Zika virus infection had not been documented outside Asia or Africa. The currently evolving outbreak in the Americas, the South Pacific and Africa has resulted in a large number of Zika virus infections in an immunologically naive population. Before the first report from French Polynesia in 2013, infections with Zika virus had not been associated with reports of an increased incidence of neurological complications or congenital malformations. Neurological complications such as GBS have previously been described in association other arboviruses especially dengue, West Nile and </a:t>
            </a:r>
            <a:r>
              <a:rPr lang="en-US" dirty="0" err="1" smtClean="0"/>
              <a:t>chikungunya</a:t>
            </a:r>
            <a:r>
              <a:rPr lang="en-US" dirty="0" smtClean="0"/>
              <a:t>.</a:t>
            </a:r>
            <a:endParaRPr lang="en-U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2</a:t>
            </a:fld>
            <a:endParaRPr lang="en-US"/>
          </a:p>
        </p:txBody>
      </p:sp>
    </p:spTree>
    <p:extLst>
      <p:ext uri="{BB962C8B-B14F-4D97-AF65-F5344CB8AC3E}">
        <p14:creationId xmlns:p14="http://schemas.microsoft.com/office/powerpoint/2010/main" val="282284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13</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14</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15</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16</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17</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Text Box 1"/>
          <p:cNvSpPr txBox="1">
            <a:spLocks noChangeArrowheads="1"/>
          </p:cNvSpPr>
          <p:nvPr/>
        </p:nvSpPr>
        <p:spPr bwMode="auto">
          <a:xfrm>
            <a:off x="1390684" y="994720"/>
            <a:ext cx="4026030" cy="3407779"/>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5890" tIns="42945" rIns="85890" bIns="42945" anchor="ctr"/>
          <a:lstStyle/>
          <a:p>
            <a:pPr defTabSz="429403" hangingPunct="0">
              <a:lnSpc>
                <a:spcPct val="93000"/>
              </a:lnSpc>
              <a:buClr>
                <a:srgbClr val="000000"/>
              </a:buClr>
              <a:buSzPct val="45000"/>
            </a:pPr>
            <a:endParaRPr lang="en-GB" sz="2300">
              <a:solidFill>
                <a:prstClr val="black"/>
              </a:solidFill>
              <a:latin typeface="Times New Roman" pitchFamily="16" charset="0"/>
              <a:ea typeface="+mn-ea"/>
              <a:cs typeface="+mn-cs"/>
            </a:endParaRPr>
          </a:p>
        </p:txBody>
      </p:sp>
      <p:sp>
        <p:nvSpPr>
          <p:cNvPr id="8194" name="Text Box 2"/>
          <p:cNvSpPr txBox="1">
            <a:spLocks noGrp="1" noChangeArrowheads="1"/>
          </p:cNvSpPr>
          <p:nvPr>
            <p:ph type="body"/>
          </p:nvPr>
        </p:nvSpPr>
        <p:spPr bwMode="auto">
          <a:xfrm>
            <a:off x="1038842" y="4731981"/>
            <a:ext cx="4736669" cy="378119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5pPr>
            <a:lvl6pPr marL="25146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6pPr>
            <a:lvl7pPr marL="29718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7pPr>
            <a:lvl8pPr marL="34290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8pPr>
            <a:lvl9pPr marL="38862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9pPr>
          </a:lstStyle>
          <a:p>
            <a:pPr eaLnBrk="1">
              <a:lnSpc>
                <a:spcPct val="93000"/>
              </a:lnSpc>
              <a:spcBef>
                <a:spcPct val="0"/>
              </a:spcBef>
              <a:buSzPct val="45000"/>
              <a:buFont typeface="Wingdings" charset="2"/>
              <a:buNone/>
            </a:pPr>
            <a:r>
              <a:rPr lang="en-GB">
                <a:latin typeface="Arial" charset="0"/>
                <a:ea typeface="msgothic" charset="0"/>
                <a:cs typeface="msgothic" charset="0"/>
              </a:rPr>
              <a:t>Global map of the predicted distribution of </a:t>
            </a:r>
            <a:r>
              <a:rPr lang="en-GB" i="1">
                <a:latin typeface="Arial" charset="0"/>
                <a:ea typeface="msgothic" charset="0"/>
                <a:cs typeface="msgothic" charset="0"/>
              </a:rPr>
              <a:t>Ae. aegypti</a:t>
            </a:r>
            <a:r>
              <a:rPr lang="en-GB">
                <a:latin typeface="Arial" charset="0"/>
                <a:ea typeface="msgothic" charset="0"/>
                <a:cs typeface="msgothic" charset="0"/>
              </a:rPr>
              <a:t>.The map depicts the probability of occurrence (from 0 blue to 1 red) at a spatial resolution of 5 km × 5 km.</a:t>
            </a:r>
            <a:r>
              <a:rPr lang="en-GB" sz="1300" b="1">
                <a:latin typeface="Arial" charset="0"/>
                <a:ea typeface="msgothic" charset="0"/>
                <a:cs typeface="msgothic" charset="0"/>
              </a:rPr>
              <a:t>DOI:</a:t>
            </a:r>
            <a:r>
              <a:rPr lang="en-GB">
                <a:latin typeface="Arial" charset="0"/>
                <a:ea typeface="msgothic" charset="0"/>
                <a:cs typeface="msgothic" charset="0"/>
              </a:rPr>
              <a:t> http://dx.doi.org/10.7554/eLife.08347.004</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was a large outbreak on Yap Island in the Federated States of Micronesia. In October 2013, ZIKV was detected in French Polynesia where at least 396 laboratory-confirmed cases have occurred and an estimated 29,000 people (∼10% of the total population) have sought medical care for suspected Zika illness.</a:t>
            </a:r>
          </a:p>
          <a:p>
            <a:r>
              <a:rPr lang="en-US" dirty="0" smtClean="0"/>
              <a:t>The affected areas in the Pacific have expanded to include the Cook Islands, New Caledonia, and Easter Island.</a:t>
            </a:r>
          </a:p>
          <a:p>
            <a:r>
              <a:rPr lang="en-US" dirty="0" smtClean="0"/>
              <a:t>www.ncbi.nlm.nih.gov/pmc/articles/PMC4530765/</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33</a:t>
            </a:fld>
            <a:endParaRPr lang="en-US"/>
          </a:p>
        </p:txBody>
      </p:sp>
    </p:spTree>
    <p:extLst>
      <p:ext uri="{BB962C8B-B14F-4D97-AF65-F5344CB8AC3E}">
        <p14:creationId xmlns:p14="http://schemas.microsoft.com/office/powerpoint/2010/main" val="2243563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light of the current disease trend – and the possible association with severe complications – public health authorities in Member States of the South East Asia region should consider:</a:t>
            </a:r>
          </a:p>
          <a:p>
            <a:r>
              <a:rPr lang="en-US" dirty="0" smtClean="0"/>
              <a:t>Increasing awareness among health professionals, especially those who provide prenatal and newborn care of the possible association of Zika virus and microcephaly and adapt perinatal monitoring in accordance with the level of exposure to the vector.</a:t>
            </a:r>
          </a:p>
          <a:p>
            <a:r>
              <a:rPr lang="en-US" dirty="0" smtClean="0"/>
              <a:t>Advise residents and </a:t>
            </a:r>
            <a:r>
              <a:rPr lang="en-US" dirty="0" err="1" smtClean="0"/>
              <a:t>travellers</a:t>
            </a:r>
            <a:r>
              <a:rPr lang="en-US" dirty="0" smtClean="0"/>
              <a:t> visiting outbreak affected areas, particularly pregnant women, to take individual protective measures to prevent mosquito bites all day round. </a:t>
            </a:r>
          </a:p>
          <a:p>
            <a:r>
              <a:rPr lang="en-US" dirty="0" smtClean="0"/>
              <a:t>Strengthen active surveillance to detect Zika virus both in residents and travelers to outbreak affected areas, both event-based and indicator-based/</a:t>
            </a:r>
            <a:r>
              <a:rPr lang="en-US" dirty="0" err="1" smtClean="0"/>
              <a:t>syndromic</a:t>
            </a:r>
            <a:r>
              <a:rPr lang="en-US" dirty="0" smtClean="0"/>
              <a:t> surveillance to detect the emergence of clusters of rash febrile syndrome of unknown etiology </a:t>
            </a:r>
          </a:p>
          <a:p>
            <a:r>
              <a:rPr lang="en-US" dirty="0" smtClean="0"/>
              <a:t>Monitor outbreaks, including geographic spread and unusual clinical presentations.</a:t>
            </a:r>
          </a:p>
          <a:p>
            <a:r>
              <a:rPr lang="en-US" dirty="0" smtClean="0"/>
              <a:t>Strengthen laboratory capacity to confirm suspected Zika virus infections, and work with WHO Collaborating Centers in Thailand (AFRIMS) and India (NIV-Pune)</a:t>
            </a:r>
          </a:p>
          <a:p>
            <a:r>
              <a:rPr lang="en-US" dirty="0" smtClean="0"/>
              <a:t>Strengthen vector control measures, including surveillance and remedy (drainage, oil cover </a:t>
            </a:r>
            <a:r>
              <a:rPr lang="en-US" dirty="0" err="1" smtClean="0"/>
              <a:t>etc</a:t>
            </a:r>
            <a:r>
              <a:rPr lang="en-US" dirty="0" smtClean="0"/>
              <a:t>) of household water sources (e.g. buckets, barrels, cans, tires, fountains)</a:t>
            </a:r>
          </a:p>
          <a:p>
            <a:r>
              <a:rPr lang="en-US" dirty="0" smtClean="0"/>
              <a:t>Maintain / enhance the core components of the International Health Regulations (2005), including reporting new Zika outbreaks/events through the IHR reporting channels</a:t>
            </a:r>
          </a:p>
          <a:p>
            <a:endParaRPr lang="en-U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35</a:t>
            </a:fld>
            <a:endParaRPr lang="en-US"/>
          </a:p>
        </p:txBody>
      </p:sp>
    </p:spTree>
    <p:extLst>
      <p:ext uri="{BB962C8B-B14F-4D97-AF65-F5344CB8AC3E}">
        <p14:creationId xmlns:p14="http://schemas.microsoft.com/office/powerpoint/2010/main" val="17635481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reported in Brazil, following a similar cluster in French Polynesia in 2014</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with the dissemination of standard case definitions and diagnostics to at-risk areas </a:t>
            </a:r>
          </a:p>
          <a:p>
            <a:endParaRPr lang="en-U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37</a:t>
            </a:fld>
            <a:endParaRPr lang="en-US"/>
          </a:p>
        </p:txBody>
      </p:sp>
    </p:spTree>
    <p:extLst>
      <p:ext uri="{BB962C8B-B14F-4D97-AF65-F5344CB8AC3E}">
        <p14:creationId xmlns:p14="http://schemas.microsoft.com/office/powerpoint/2010/main" val="4103360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Calibri" pitchFamily="34" charset="0"/>
                <a:cs typeface="Cordia New" pitchFamily="34" charset="-34"/>
              </a:defRPr>
            </a:lvl1pPr>
            <a:lvl2pPr marL="742950" indent="-285750">
              <a:defRPr sz="2800">
                <a:solidFill>
                  <a:schemeClr val="tx1"/>
                </a:solidFill>
                <a:latin typeface="Calibri" pitchFamily="34" charset="0"/>
                <a:cs typeface="Cordia New" pitchFamily="34" charset="-34"/>
              </a:defRPr>
            </a:lvl2pPr>
            <a:lvl3pPr marL="1143000" indent="-228600">
              <a:defRPr sz="2800">
                <a:solidFill>
                  <a:schemeClr val="tx1"/>
                </a:solidFill>
                <a:latin typeface="Calibri" pitchFamily="34" charset="0"/>
                <a:cs typeface="Cordia New" pitchFamily="34" charset="-34"/>
              </a:defRPr>
            </a:lvl3pPr>
            <a:lvl4pPr marL="1600200" indent="-228600">
              <a:defRPr sz="2800">
                <a:solidFill>
                  <a:schemeClr val="tx1"/>
                </a:solidFill>
                <a:latin typeface="Calibri" pitchFamily="34" charset="0"/>
                <a:cs typeface="Cordia New" pitchFamily="34" charset="-34"/>
              </a:defRPr>
            </a:lvl4pPr>
            <a:lvl5pPr marL="2057400" indent="-228600">
              <a:defRPr sz="2800">
                <a:solidFill>
                  <a:schemeClr val="tx1"/>
                </a:solidFill>
                <a:latin typeface="Calibri" pitchFamily="34" charset="0"/>
                <a:cs typeface="Cordia New" pitchFamily="34" charset="-34"/>
              </a:defRPr>
            </a:lvl5pPr>
            <a:lvl6pPr marL="2514600" indent="-228600" fontAlgn="base">
              <a:spcBef>
                <a:spcPct val="0"/>
              </a:spcBef>
              <a:spcAft>
                <a:spcPct val="0"/>
              </a:spcAft>
              <a:defRPr sz="2800">
                <a:solidFill>
                  <a:schemeClr val="tx1"/>
                </a:solidFill>
                <a:latin typeface="Calibri" pitchFamily="34" charset="0"/>
                <a:cs typeface="Cordia New" pitchFamily="34" charset="-34"/>
              </a:defRPr>
            </a:lvl6pPr>
            <a:lvl7pPr marL="2971800" indent="-228600" fontAlgn="base">
              <a:spcBef>
                <a:spcPct val="0"/>
              </a:spcBef>
              <a:spcAft>
                <a:spcPct val="0"/>
              </a:spcAft>
              <a:defRPr sz="2800">
                <a:solidFill>
                  <a:schemeClr val="tx1"/>
                </a:solidFill>
                <a:latin typeface="Calibri" pitchFamily="34" charset="0"/>
                <a:cs typeface="Cordia New" pitchFamily="34" charset="-34"/>
              </a:defRPr>
            </a:lvl7pPr>
            <a:lvl8pPr marL="3429000" indent="-228600" fontAlgn="base">
              <a:spcBef>
                <a:spcPct val="0"/>
              </a:spcBef>
              <a:spcAft>
                <a:spcPct val="0"/>
              </a:spcAft>
              <a:defRPr sz="2800">
                <a:solidFill>
                  <a:schemeClr val="tx1"/>
                </a:solidFill>
                <a:latin typeface="Calibri" pitchFamily="34" charset="0"/>
                <a:cs typeface="Cordia New" pitchFamily="34" charset="-34"/>
              </a:defRPr>
            </a:lvl8pPr>
            <a:lvl9pPr marL="3886200" indent="-228600" fontAlgn="base">
              <a:spcBef>
                <a:spcPct val="0"/>
              </a:spcBef>
              <a:spcAft>
                <a:spcPct val="0"/>
              </a:spcAft>
              <a:defRPr sz="2800">
                <a:solidFill>
                  <a:schemeClr val="tx1"/>
                </a:solidFill>
                <a:latin typeface="Calibri" pitchFamily="34" charset="0"/>
                <a:cs typeface="Cordia New" pitchFamily="34" charset="-34"/>
              </a:defRPr>
            </a:lvl9pPr>
          </a:lstStyle>
          <a:p>
            <a:fld id="{C3EB55A7-10AB-4D9A-BF8B-AF8C49A59BB6}" type="slidenum">
              <a:rPr lang="en-US" sz="1200"/>
              <a:pPr/>
              <a:t>3</a:t>
            </a:fld>
            <a:endParaRPr lang="en-US" sz="1200"/>
          </a:p>
        </p:txBody>
      </p:sp>
      <p:sp>
        <p:nvSpPr>
          <p:cNvPr id="10243" name="Rectangle 1"/>
          <p:cNvSpPr txBox="1">
            <a:spLocks noGrp="1" noRot="1" noChangeAspect="1" noChangeArrowheads="1" noTextEdit="1"/>
          </p:cNvSpPr>
          <p:nvPr>
            <p:ph type="sldImg"/>
          </p:nvPr>
        </p:nvSpPr>
        <p:spPr bwMode="auto">
          <a:xfrm>
            <a:off x="920750" y="754063"/>
            <a:ext cx="4967288" cy="37274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4" name="Text Box 2"/>
          <p:cNvSpPr txBox="1">
            <a:spLocks noGrp="1" noChangeArrowheads="1"/>
          </p:cNvSpPr>
          <p:nvPr>
            <p:ph type="body" idx="1"/>
          </p:nvPr>
        </p:nvSpPr>
        <p:spPr bwMode="auto">
          <a:xfrm>
            <a:off x="680879" y="4720214"/>
            <a:ext cx="5447030" cy="223498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7124" rIns="0" bIns="0"/>
          <a:lstStyle>
            <a:lvl1pPr marL="193675" indent="-192088">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1pPr>
            <a:lvl2pPr marL="742950" indent="-285750">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2pPr>
            <a:lvl3pPr marL="1143000" indent="-228600">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3pPr>
            <a:lvl4pPr marL="1600200" indent="-228600">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4pPr>
            <a:lvl5pPr marL="2057400" indent="-228600">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5pPr>
            <a:lvl6pPr marL="2514600" indent="-228600" fontAlgn="base">
              <a:spcBef>
                <a:spcPct val="30000"/>
              </a:spcBef>
              <a:spcAft>
                <a:spcPct val="0"/>
              </a:spcAft>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6pPr>
            <a:lvl7pPr marL="2971800" indent="-228600" fontAlgn="base">
              <a:spcBef>
                <a:spcPct val="30000"/>
              </a:spcBef>
              <a:spcAft>
                <a:spcPct val="0"/>
              </a:spcAft>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7pPr>
            <a:lvl8pPr marL="3429000" indent="-228600" fontAlgn="base">
              <a:spcBef>
                <a:spcPct val="30000"/>
              </a:spcBef>
              <a:spcAft>
                <a:spcPct val="0"/>
              </a:spcAft>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8pPr>
            <a:lvl9pPr marL="3886200" indent="-228600" fontAlgn="base">
              <a:spcBef>
                <a:spcPct val="30000"/>
              </a:spcBef>
              <a:spcAft>
                <a:spcPct val="0"/>
              </a:spcAft>
              <a:tabLst>
                <a:tab pos="723900" algn="l"/>
                <a:tab pos="1447800" algn="l"/>
                <a:tab pos="2171700" algn="l"/>
                <a:tab pos="2895600" algn="l"/>
                <a:tab pos="3619500" algn="l"/>
                <a:tab pos="4343400" algn="l"/>
                <a:tab pos="5067300" algn="l"/>
                <a:tab pos="5791200" algn="l"/>
              </a:tabLst>
              <a:defRPr>
                <a:solidFill>
                  <a:schemeClr val="tx1"/>
                </a:solidFill>
                <a:latin typeface="Calibri" pitchFamily="34" charset="0"/>
                <a:cs typeface="Cordia New" pitchFamily="34" charset="-34"/>
              </a:defRPr>
            </a:lvl9pPr>
          </a:lstStyle>
          <a:p>
            <a:pPr>
              <a:lnSpc>
                <a:spcPct val="93000"/>
              </a:lnSpc>
              <a:spcBef>
                <a:spcPct val="0"/>
              </a:spcBef>
            </a:pPr>
            <a:r>
              <a:rPr lang="en-US" dirty="0" smtClean="0">
                <a:solidFill>
                  <a:srgbClr val="000000"/>
                </a:solidFill>
                <a:latin typeface="Arial" charset="0"/>
              </a:rPr>
              <a:t>The Suriname strains belong to the Asian genotype and seem to be most closely related to the strain that was circulating in French Polynesia in 2013, with which they share more than 99·7% and 99·9% of nucleotide and </a:t>
            </a:r>
            <a:r>
              <a:rPr lang="en-US" dirty="0" err="1" smtClean="0">
                <a:solidFill>
                  <a:srgbClr val="000000"/>
                </a:solidFill>
                <a:latin typeface="Arial" charset="0"/>
              </a:rPr>
              <a:t>aminoacid</a:t>
            </a:r>
            <a:r>
              <a:rPr lang="en-US" dirty="0" smtClean="0">
                <a:solidFill>
                  <a:srgbClr val="000000"/>
                </a:solidFill>
                <a:latin typeface="Arial" charset="0"/>
              </a:rPr>
              <a:t> identity, respectively.</a:t>
            </a:r>
            <a:endParaRPr lang="en-US" sz="800" dirty="0" smtClean="0">
              <a:solidFill>
                <a:srgbClr val="000000"/>
              </a:solidFill>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Didier </a:t>
            </a:r>
            <a:r>
              <a:rPr lang="en-US" dirty="0" err="1" smtClean="0"/>
              <a:t>Musso</a:t>
            </a:r>
            <a:r>
              <a:rPr lang="en-US" dirty="0" smtClean="0"/>
              <a:t>, Claudine Roche, Emilie Robin, </a:t>
            </a:r>
            <a:r>
              <a:rPr lang="en-US" dirty="0" err="1" smtClean="0"/>
              <a:t>Tuxuan</a:t>
            </a:r>
            <a:r>
              <a:rPr lang="en-US" dirty="0" smtClean="0"/>
              <a:t> </a:t>
            </a:r>
            <a:r>
              <a:rPr lang="en-US" dirty="0" err="1" smtClean="0"/>
              <a:t>Nhan</a:t>
            </a:r>
            <a:r>
              <a:rPr lang="en-US" dirty="0" smtClean="0"/>
              <a:t>, Anita </a:t>
            </a:r>
            <a:r>
              <a:rPr lang="en-US" dirty="0" err="1" smtClean="0"/>
              <a:t>Teissier</a:t>
            </a:r>
            <a:r>
              <a:rPr lang="en-US" dirty="0" smtClean="0"/>
              <a:t>, and Van-Mai Cao-</a:t>
            </a:r>
            <a:r>
              <a:rPr lang="en-US" dirty="0" err="1" smtClean="0"/>
              <a:t>Lormeau</a:t>
            </a:r>
            <a:r>
              <a:rPr lang="en-US" dirty="0" smtClean="0"/>
              <a:t>. Potential Sexual Transmission of </a:t>
            </a:r>
            <a:r>
              <a:rPr lang="en-US" dirty="0" err="1" smtClean="0"/>
              <a:t>Zika</a:t>
            </a:r>
            <a:r>
              <a:rPr lang="en-US" dirty="0" smtClean="0"/>
              <a:t> Virus.  </a:t>
            </a:r>
          </a:p>
          <a:p>
            <a:r>
              <a:rPr lang="en-US" dirty="0" err="1" smtClean="0"/>
              <a:t>Emerg</a:t>
            </a:r>
            <a:r>
              <a:rPr lang="en-US" dirty="0" smtClean="0"/>
              <a:t> Infect Dis. 2015 Feb; 21(2): 359–361. </a:t>
            </a:r>
          </a:p>
          <a:p>
            <a:r>
              <a:rPr lang="en-US" dirty="0" smtClean="0"/>
              <a:t>www.nytimes.com/2016/02/03/health/zika-sex-transmission-texas.html?_r=0</a:t>
            </a:r>
          </a:p>
          <a:p>
            <a:endParaRPr lang="en-US" dirty="0" smtClean="0"/>
          </a:p>
        </p:txBody>
      </p:sp>
      <p:sp>
        <p:nvSpPr>
          <p:cNvPr id="4" name="Slide Number Placeholder 3"/>
          <p:cNvSpPr>
            <a:spLocks noGrp="1"/>
          </p:cNvSpPr>
          <p:nvPr>
            <p:ph type="sldNum" sz="quarter" idx="10"/>
          </p:nvPr>
        </p:nvSpPr>
        <p:spPr/>
        <p:txBody>
          <a:bodyPr/>
          <a:lstStyle/>
          <a:p>
            <a:fld id="{C370CE0C-156C-43E0-88CC-FEED8E1B52A7}" type="slidenum">
              <a:rPr lang="en-US" smtClean="0"/>
              <a:pPr/>
              <a:t>4</a:t>
            </a:fld>
            <a:endParaRPr lang="en-US"/>
          </a:p>
        </p:txBody>
      </p:sp>
    </p:spTree>
    <p:extLst>
      <p:ext uri="{BB962C8B-B14F-4D97-AF65-F5344CB8AC3E}">
        <p14:creationId xmlns:p14="http://schemas.microsoft.com/office/powerpoint/2010/main" val="1385970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Where applicable, RT-PCR for dengue or other main differential diagnosis should be negative. </a:t>
            </a:r>
          </a:p>
          <a:p>
            <a:endParaRPr lang="en-U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6</a:t>
            </a:fld>
            <a:endParaRPr lang="en-US"/>
          </a:p>
        </p:txBody>
      </p:sp>
    </p:spTree>
    <p:extLst>
      <p:ext uri="{BB962C8B-B14F-4D97-AF65-F5344CB8AC3E}">
        <p14:creationId xmlns:p14="http://schemas.microsoft.com/office/powerpoint/2010/main" val="1848141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3,500 known species of mosquito but most of those don't bother humans at all, living off plant and fruit nectar. </a:t>
            </a:r>
          </a:p>
          <a:p>
            <a:r>
              <a:rPr lang="en-US" smtClean="0"/>
              <a:t>But </a:t>
            </a:r>
            <a:r>
              <a:rPr lang="en-US" dirty="0" smtClean="0"/>
              <a:t>is found in tropical and subtropical regions throughout the world</a:t>
            </a:r>
          </a:p>
          <a:p>
            <a:endParaRPr lang="en-U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7</a:t>
            </a:fld>
            <a:endParaRPr lang="en-US"/>
          </a:p>
        </p:txBody>
      </p:sp>
    </p:spTree>
    <p:extLst>
      <p:ext uri="{BB962C8B-B14F-4D97-AF65-F5344CB8AC3E}">
        <p14:creationId xmlns:p14="http://schemas.microsoft.com/office/powerpoint/2010/main" val="1032665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9</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10</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11</a:t>
            </a:fld>
            <a:endParaRPr lang="en-US"/>
          </a:p>
        </p:txBody>
      </p:sp>
    </p:spTree>
    <p:extLst>
      <p:ext uri="{BB962C8B-B14F-4D97-AF65-F5344CB8AC3E}">
        <p14:creationId xmlns:p14="http://schemas.microsoft.com/office/powerpoint/2010/main" val="997753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dirty="0" smtClean="0"/>
              <a:t>Isla de Pascua </a:t>
            </a:r>
            <a:endParaRPr lang="es-ES" dirty="0"/>
          </a:p>
        </p:txBody>
      </p:sp>
      <p:sp>
        <p:nvSpPr>
          <p:cNvPr id="4" name="Slide Number Placeholder 3"/>
          <p:cNvSpPr>
            <a:spLocks noGrp="1"/>
          </p:cNvSpPr>
          <p:nvPr>
            <p:ph type="sldNum" sz="quarter" idx="10"/>
          </p:nvPr>
        </p:nvSpPr>
        <p:spPr/>
        <p:txBody>
          <a:bodyPr/>
          <a:lstStyle/>
          <a:p>
            <a:fld id="{C370CE0C-156C-43E0-88CC-FEED8E1B52A7}" type="slidenum">
              <a:rPr lang="en-US" smtClean="0"/>
              <a:pPr/>
              <a:t>12</a:t>
            </a:fld>
            <a:endParaRPr lang="en-US"/>
          </a:p>
        </p:txBody>
      </p:sp>
    </p:spTree>
    <p:extLst>
      <p:ext uri="{BB962C8B-B14F-4D97-AF65-F5344CB8AC3E}">
        <p14:creationId xmlns:p14="http://schemas.microsoft.com/office/powerpoint/2010/main" val="9977533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825308"/>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pic>
        <p:nvPicPr>
          <p:cNvPr id="5" name="Picture 44" descr="WHO_Forms_SEARO-white"/>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72400" y="6265559"/>
            <a:ext cx="1320801" cy="57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170565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2601243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27476768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B431DB-0C52-411C-969C-66FA20F8A211}" type="datetimeFigureOut">
              <a:rPr lang="en-US" smtClean="0">
                <a:solidFill>
                  <a:prstClr val="black">
                    <a:tint val="75000"/>
                  </a:prstClr>
                </a:solidFill>
              </a:rPr>
              <a:pPr/>
              <a:t>2/4/2016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8F65EDC-46EB-4753-BE9E-6B1F6CE606D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3894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897260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2"/>
          <p:cNvSpPr>
            <a:spLocks noGrp="1"/>
          </p:cNvSpPr>
          <p:nvPr>
            <p:ph type="ftr" sz="quarter" idx="3"/>
          </p:nvPr>
        </p:nvSpPr>
        <p:spPr>
          <a:xfrm>
            <a:off x="983902" y="6155388"/>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CHIKV in the Americas</a:t>
            </a:r>
            <a:endParaRPr lang="en-US" dirty="0"/>
          </a:p>
        </p:txBody>
      </p:sp>
      <p:sp>
        <p:nvSpPr>
          <p:cNvPr id="8" name="Slide Number Placeholder 3"/>
          <p:cNvSpPr>
            <a:spLocks noGrp="1"/>
          </p:cNvSpPr>
          <p:nvPr>
            <p:ph type="sldNum" sz="quarter" idx="4"/>
          </p:nvPr>
        </p:nvSpPr>
        <p:spPr>
          <a:xfrm>
            <a:off x="457200" y="6155388"/>
            <a:ext cx="41030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98B45C-09C7-497B-9261-07F290CB2D4C}" type="slidenum">
              <a:rPr lang="en-US" smtClean="0"/>
              <a:t>‹#›</a:t>
            </a:fld>
            <a:endParaRPr lang="en-US"/>
          </a:p>
        </p:txBody>
      </p:sp>
    </p:spTree>
    <p:extLst>
      <p:ext uri="{BB962C8B-B14F-4D97-AF65-F5344CB8AC3E}">
        <p14:creationId xmlns:p14="http://schemas.microsoft.com/office/powerpoint/2010/main" val="41700810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2707388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735908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3"/>
            <a:ext cx="7771680" cy="1362383"/>
          </a:xfrm>
        </p:spPr>
        <p:txBody>
          <a:bodyPr anchor="t"/>
          <a:lstStyle>
            <a:lvl1pPr algn="l">
              <a:defRPr sz="3600" b="1" cap="all"/>
            </a:lvl1pPr>
          </a:lstStyle>
          <a:p>
            <a:r>
              <a:rPr lang="en-US" smtClean="0"/>
              <a:t>Click to edit Master title style</a:t>
            </a:r>
            <a:endParaRPr lang="en-GB"/>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en-US" smtClean="0"/>
              <a:t>Click to edit Master text styles</a:t>
            </a:r>
          </a:p>
        </p:txBody>
      </p:sp>
    </p:spTree>
    <p:extLst>
      <p:ext uri="{BB962C8B-B14F-4D97-AF65-F5344CB8AC3E}">
        <p14:creationId xmlns:p14="http://schemas.microsoft.com/office/powerpoint/2010/main" val="3864666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71040" y="1906761"/>
            <a:ext cx="383328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2561" y="1906761"/>
            <a:ext cx="383472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197589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1" y="275070"/>
            <a:ext cx="8229600" cy="1142039"/>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1"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1065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Slide Number Placeholder 3"/>
          <p:cNvSpPr txBox="1">
            <a:spLocks/>
          </p:cNvSpPr>
          <p:nvPr userDrawn="1"/>
        </p:nvSpPr>
        <p:spPr>
          <a:xfrm>
            <a:off x="457200" y="6265559"/>
            <a:ext cx="470170" cy="365125"/>
          </a:xfrm>
          <a:prstGeom prst="rect">
            <a:avLst/>
          </a:prstGeom>
        </p:spPr>
        <p:txBody>
          <a:bodyPr vert="horz" lIns="91440" tIns="45720" rIns="91440" bIns="45720" rtlCol="0" anchor="ctr"/>
          <a:lstStyle>
            <a:defPPr>
              <a:defRPr lang="en-US"/>
            </a:defPPr>
            <a:lvl1pPr algn="r" rtl="0" fontAlgn="base">
              <a:spcBef>
                <a:spcPct val="0"/>
              </a:spcBef>
              <a:spcAft>
                <a:spcPct val="0"/>
              </a:spcAft>
              <a:defRPr sz="1200" kern="1200">
                <a:solidFill>
                  <a:schemeClr val="tx1">
                    <a:tint val="75000"/>
                  </a:schemeClr>
                </a:solidFill>
                <a:latin typeface="Palatino Linotype"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Palatino Linotype" charset="0"/>
                <a:ea typeface="ＭＳ Ｐゴシック" charset="0"/>
                <a:cs typeface="ＭＳ Ｐゴシック" charset="0"/>
              </a:defRPr>
            </a:lvl5pPr>
            <a:lvl6pPr marL="2286000" algn="l" defTabSz="457200" rtl="0" eaLnBrk="1" latinLnBrk="0" hangingPunct="1">
              <a:defRPr kern="1200">
                <a:solidFill>
                  <a:schemeClr val="tx1"/>
                </a:solidFill>
                <a:latin typeface="Palatino Linotype" charset="0"/>
                <a:ea typeface="ＭＳ Ｐゴシック" charset="0"/>
                <a:cs typeface="ＭＳ Ｐゴシック" charset="0"/>
              </a:defRPr>
            </a:lvl6pPr>
            <a:lvl7pPr marL="2743200" algn="l" defTabSz="457200" rtl="0" eaLnBrk="1" latinLnBrk="0" hangingPunct="1">
              <a:defRPr kern="1200">
                <a:solidFill>
                  <a:schemeClr val="tx1"/>
                </a:solidFill>
                <a:latin typeface="Palatino Linotype" charset="0"/>
                <a:ea typeface="ＭＳ Ｐゴシック" charset="0"/>
                <a:cs typeface="ＭＳ Ｐゴシック" charset="0"/>
              </a:defRPr>
            </a:lvl7pPr>
            <a:lvl8pPr marL="3200400" algn="l" defTabSz="457200" rtl="0" eaLnBrk="1" latinLnBrk="0" hangingPunct="1">
              <a:defRPr kern="1200">
                <a:solidFill>
                  <a:schemeClr val="tx1"/>
                </a:solidFill>
                <a:latin typeface="Palatino Linotype" charset="0"/>
                <a:ea typeface="ＭＳ Ｐゴシック" charset="0"/>
                <a:cs typeface="ＭＳ Ｐゴシック" charset="0"/>
              </a:defRPr>
            </a:lvl8pPr>
            <a:lvl9pPr marL="3657600" algn="l" defTabSz="457200" rtl="0" eaLnBrk="1" latinLnBrk="0" hangingPunct="1">
              <a:defRPr kern="1200">
                <a:solidFill>
                  <a:schemeClr val="tx1"/>
                </a:solidFill>
                <a:latin typeface="Palatino Linotype" charset="0"/>
                <a:ea typeface="ＭＳ Ｐゴシック" charset="0"/>
                <a:cs typeface="ＭＳ Ｐゴシック" charset="0"/>
              </a:defRPr>
            </a:lvl9pPr>
          </a:lstStyle>
          <a:p>
            <a:fld id="{9763D5E1-D8F5-4F00-A381-D556923092B8}" type="slidenum">
              <a:rPr lang="en-US" smtClean="0"/>
              <a:pPr/>
              <a:t>‹#›</a:t>
            </a:fld>
            <a:endParaRPr lang="en-US" dirty="0"/>
          </a:p>
        </p:txBody>
      </p:sp>
    </p:spTree>
    <p:extLst>
      <p:ext uri="{BB962C8B-B14F-4D97-AF65-F5344CB8AC3E}">
        <p14:creationId xmlns:p14="http://schemas.microsoft.com/office/powerpoint/2010/main" val="35162000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910558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5534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GB"/>
          </a:p>
        </p:txBody>
      </p:sp>
      <p:sp>
        <p:nvSpPr>
          <p:cNvPr id="3" name="Content Placeholder 2"/>
          <p:cNvSpPr>
            <a:spLocks noGrp="1"/>
          </p:cNvSpPr>
          <p:nvPr>
            <p:ph idx="1"/>
          </p:nvPr>
        </p:nvSpPr>
        <p:spPr>
          <a:xfrm>
            <a:off x="3575521" y="273629"/>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920" y="1434391"/>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Tree>
    <p:extLst>
      <p:ext uri="{BB962C8B-B14F-4D97-AF65-F5344CB8AC3E}">
        <p14:creationId xmlns:p14="http://schemas.microsoft.com/office/powerpoint/2010/main" val="35794159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1" y="4800025"/>
            <a:ext cx="5486400" cy="567420"/>
          </a:xfrm>
        </p:spPr>
        <p:txBody>
          <a:bodyPr anchor="b"/>
          <a:lstStyle>
            <a:lvl1pPr algn="l">
              <a:defRPr sz="1800" b="1"/>
            </a:lvl1pPr>
          </a:lstStyle>
          <a:p>
            <a:r>
              <a:rPr lang="en-US" smtClean="0"/>
              <a:t>Click to edit Master title style</a:t>
            </a:r>
            <a:endParaRPr lang="en-GB"/>
          </a:p>
        </p:txBody>
      </p:sp>
      <p:sp>
        <p:nvSpPr>
          <p:cNvPr id="3" name="Picture Placeholder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endParaRPr lang="en-GB"/>
          </a:p>
        </p:txBody>
      </p:sp>
      <p:sp>
        <p:nvSpPr>
          <p:cNvPr id="4" name="Text Placeholder 3"/>
          <p:cNvSpPr>
            <a:spLocks noGrp="1"/>
          </p:cNvSpPr>
          <p:nvPr>
            <p:ph type="body" sz="half" idx="2"/>
          </p:nvPr>
        </p:nvSpPr>
        <p:spPr>
          <a:xfrm>
            <a:off x="1792801" y="5367444"/>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Tree>
    <p:extLst>
      <p:ext uri="{BB962C8B-B14F-4D97-AF65-F5344CB8AC3E}">
        <p14:creationId xmlns:p14="http://schemas.microsoft.com/office/powerpoint/2010/main" val="2318317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084747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6081" y="568860"/>
            <a:ext cx="1951200" cy="5656914"/>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71040" y="568860"/>
            <a:ext cx="5716800" cy="565691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83019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Oval 3"/>
          <p:cNvSpPr/>
          <p:nvPr/>
        </p:nvSpPr>
        <p:spPr>
          <a:xfrm>
            <a:off x="4495800"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Oval 4"/>
          <p:cNvSpPr/>
          <p:nvPr/>
        </p:nvSpPr>
        <p:spPr>
          <a:xfrm>
            <a:off x="4695825" y="3924300"/>
            <a:ext cx="84138"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4297363" y="3924300"/>
            <a:ext cx="84137" cy="84138"/>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1371600"/>
            <a:ext cx="7772400" cy="2505075"/>
          </a:xfrm>
        </p:spPr>
        <p:txBody>
          <a:bodyPr/>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13096231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41700810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Footer Placeholder 2"/>
          <p:cNvSpPr>
            <a:spLocks noGrp="1"/>
          </p:cNvSpPr>
          <p:nvPr>
            <p:ph type="ftr" sz="quarter" idx="15"/>
          </p:nvPr>
        </p:nvSpPr>
        <p:spPr>
          <a:xfrm>
            <a:off x="984115" y="626555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err="1" smtClean="0"/>
              <a:t>Título</a:t>
            </a:r>
            <a:r>
              <a:rPr lang="en-US" dirty="0" smtClean="0"/>
              <a:t> de la </a:t>
            </a:r>
            <a:r>
              <a:rPr lang="en-US" dirty="0" err="1" smtClean="0"/>
              <a:t>presentación</a:t>
            </a:r>
            <a:endParaRPr lang="en-US" dirty="0"/>
          </a:p>
        </p:txBody>
      </p:sp>
      <p:sp>
        <p:nvSpPr>
          <p:cNvPr id="15"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40782361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8972605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4224710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3"/>
          <p:cNvSpPr>
            <a:spLocks noGrp="1"/>
          </p:cNvSpPr>
          <p:nvPr>
            <p:ph type="sldNum" sz="quarter" idx="4"/>
          </p:nvPr>
        </p:nvSpPr>
        <p:spPr>
          <a:xfrm>
            <a:off x="723085"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3705824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rtlCol="0">
            <a:norm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79576" y="5810250"/>
            <a:ext cx="5711824" cy="37005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spTree>
    <p:extLst>
      <p:ext uri="{BB962C8B-B14F-4D97-AF65-F5344CB8AC3E}">
        <p14:creationId xmlns:p14="http://schemas.microsoft.com/office/powerpoint/2010/main" val="505302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8229600" cy="432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4"/>
          </p:nvPr>
        </p:nvSpPr>
        <p:spPr>
          <a:xfrm>
            <a:off x="457200" y="6265559"/>
            <a:ext cx="47017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3D5E1-D8F5-4F00-A381-D556923092B8}" type="slidenum">
              <a:rPr lang="en-US" smtClean="0"/>
              <a:pPr/>
              <a:t>‹#›</a:t>
            </a:fld>
            <a:endParaRPr lang="en-US"/>
          </a:p>
        </p:txBody>
      </p:sp>
      <p:pic>
        <p:nvPicPr>
          <p:cNvPr id="2050" name="Picture 2"/>
          <p:cNvPicPr>
            <a:picLocks noChangeAspect="1" noChangeArrowheads="1"/>
          </p:cNvPicPr>
          <p:nvPr userDrawn="1"/>
        </p:nvPicPr>
        <p:blipFill>
          <a:blip r:embed="rId13" cstate="email">
            <a:extLst>
              <a:ext uri="{28A0092B-C50C-407E-A947-70E740481C1C}">
                <a14:useLocalDpi xmlns:a14="http://schemas.microsoft.com/office/drawing/2010/main" val="0"/>
              </a:ext>
            </a:extLst>
          </a:blip>
          <a:srcRect/>
          <a:stretch>
            <a:fillRect/>
          </a:stretch>
        </p:blipFill>
        <p:spPr bwMode="auto">
          <a:xfrm>
            <a:off x="7826375" y="6265559"/>
            <a:ext cx="1317625"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dk1" tx1="lt1" bg2="dk2" tx2="lt2" accent1="accent1" accent2="accent2" accent3="accent3" accent4="accent4" accent5="accent5" accent6="accent6" hlink="hlink" folHlink="folHlink"/>
  <p:sldLayoutIdLst>
    <p:sldLayoutId id="2147483769" r:id="rId1"/>
    <p:sldLayoutId id="2147483771" r:id="rId2"/>
    <p:sldLayoutId id="2147483772" r:id="rId3"/>
    <p:sldLayoutId id="2147483770"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hf hdr="0" dt="0"/>
  <p:txStyles>
    <p:titleStyle>
      <a:lvl1pPr algn="ctr" rtl="0" eaLnBrk="1" fontAlgn="base" hangingPunct="1">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ＭＳ Ｐゴシック" charset="0"/>
          <a:cs typeface="ＭＳ Ｐゴシック" charset="0"/>
        </a:defRPr>
      </a:lvl1pPr>
      <a:lvl2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2pPr>
      <a:lvl3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3pPr>
      <a:lvl4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4pPr>
      <a:lvl5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5pPr>
      <a:lvl6pPr marL="4572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6pPr>
      <a:lvl7pPr marL="9144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7pPr>
      <a:lvl8pPr marL="13716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8pPr>
      <a:lvl9pPr marL="18288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Font typeface="Arial" charset="0"/>
        <a:buChar char="•"/>
        <a:defRPr sz="2400" kern="1200">
          <a:solidFill>
            <a:srgbClr val="7F7F7F"/>
          </a:solidFill>
          <a:latin typeface="+mj-lt"/>
          <a:ea typeface="ＭＳ Ｐゴシック" charset="0"/>
          <a:cs typeface="ＭＳ Ｐゴシック" charset="0"/>
        </a:defRPr>
      </a:lvl1pPr>
      <a:lvl2pPr marL="742950" indent="-285750" algn="l" rtl="0" eaLnBrk="1" fontAlgn="base" hangingPunct="1">
        <a:spcBef>
          <a:spcPct val="20000"/>
        </a:spcBef>
        <a:spcAft>
          <a:spcPct val="0"/>
        </a:spcAft>
        <a:buFont typeface="Courier New" charset="0"/>
        <a:buChar char="o"/>
        <a:defRPr sz="1600" kern="1200">
          <a:solidFill>
            <a:srgbClr val="7F7F7F"/>
          </a:solidFill>
          <a:latin typeface="+mj-lt"/>
          <a:ea typeface="ＭＳ Ｐゴシック" charset="0"/>
          <a:cs typeface="+mn-cs"/>
        </a:defRPr>
      </a:lvl2pPr>
      <a:lvl3pPr marL="1143000" indent="-228600" algn="l" rtl="0" eaLnBrk="1" fontAlgn="base" hangingPunct="1">
        <a:spcBef>
          <a:spcPct val="20000"/>
        </a:spcBef>
        <a:spcAft>
          <a:spcPct val="0"/>
        </a:spcAft>
        <a:buFont typeface="Arial" charset="0"/>
        <a:buChar char="•"/>
        <a:defRPr sz="1600" kern="1200">
          <a:solidFill>
            <a:srgbClr val="7F7F7F"/>
          </a:solidFill>
          <a:latin typeface="+mj-lt"/>
          <a:ea typeface="ＭＳ Ｐゴシック" charset="0"/>
          <a:cs typeface="+mn-cs"/>
        </a:defRPr>
      </a:lvl3pPr>
      <a:lvl4pPr marL="1600200" indent="-228600" algn="l" rtl="0" eaLnBrk="1" fontAlgn="base" hangingPunct="1">
        <a:spcBef>
          <a:spcPct val="20000"/>
        </a:spcBef>
        <a:spcAft>
          <a:spcPct val="0"/>
        </a:spcAft>
        <a:buFont typeface="Courier New" charset="0"/>
        <a:buChar char="o"/>
        <a:defRPr sz="1600" kern="1200">
          <a:solidFill>
            <a:srgbClr val="7F7F7F"/>
          </a:solidFill>
          <a:latin typeface="+mj-lt"/>
          <a:ea typeface="ＭＳ Ｐゴシック" charset="0"/>
          <a:cs typeface="+mn-cs"/>
        </a:defRPr>
      </a:lvl4pPr>
      <a:lvl5pPr marL="2057400" indent="-228600" algn="l" rtl="0" eaLnBrk="1" fontAlgn="base" hangingPunct="1">
        <a:spcBef>
          <a:spcPct val="20000"/>
        </a:spcBef>
        <a:spcAft>
          <a:spcPct val="0"/>
        </a:spcAft>
        <a:buFont typeface="Arial" charset="0"/>
        <a:buChar char="•"/>
        <a:defRPr sz="1600" kern="1200">
          <a:solidFill>
            <a:srgbClr val="7F7F7F"/>
          </a:solidFill>
          <a:latin typeface="+mj-lt"/>
          <a:ea typeface="ＭＳ Ｐゴシック" charset="0"/>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7B431DB-0C52-411C-969C-66FA20F8A211}" type="datetimeFigureOut">
              <a:rPr lang="en-US" smtClean="0">
                <a:solidFill>
                  <a:prstClr val="black">
                    <a:tint val="75000"/>
                  </a:prstClr>
                </a:solidFill>
                <a:latin typeface="Calibri"/>
                <a:ea typeface="+mn-ea"/>
                <a:cs typeface="+mn-cs"/>
              </a:rPr>
              <a:pPr fontAlgn="auto">
                <a:spcBef>
                  <a:spcPts val="0"/>
                </a:spcBef>
                <a:spcAft>
                  <a:spcPts val="0"/>
                </a:spcAft>
              </a:pPr>
              <a:t>2/4/2016</a:t>
            </a:fld>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18F65EDC-46EB-4753-BE9E-6B1F6CE606DD}"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51500718"/>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71040" y="568861"/>
            <a:ext cx="780624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671040" y="1906761"/>
            <a:ext cx="7806240" cy="431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extLst>
      <p:ext uri="{BB962C8B-B14F-4D97-AF65-F5344CB8AC3E}">
        <p14:creationId xmlns:p14="http://schemas.microsoft.com/office/powerpoint/2010/main" val="2920063474"/>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Lst>
  <p:txStyles>
    <p:titleStyle>
      <a:lvl1pPr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mj-lt"/>
          <a:ea typeface="+mj-ea"/>
          <a:cs typeface="+mj-cs"/>
        </a:defRPr>
      </a:lvl1pPr>
      <a:lvl2pPr marL="391686"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2pPr>
      <a:lvl3pPr marL="587529"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3pPr>
      <a:lvl4pPr marL="783372"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4pPr>
      <a:lvl5pPr marL="979214"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5pPr>
      <a:lvl6pPr marL="1393941"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6pPr>
      <a:lvl7pPr marL="1808667"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7pPr>
      <a:lvl8pPr marL="2223393"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8pPr>
      <a:lvl9pPr marL="2638119" indent="-195843" algn="ctr" defTabSz="414726" rtl="0" fontAlgn="base" hangingPunct="0">
        <a:lnSpc>
          <a:spcPct val="93000"/>
        </a:lnSpc>
        <a:spcBef>
          <a:spcPct val="0"/>
        </a:spcBef>
        <a:spcAft>
          <a:spcPct val="0"/>
        </a:spcAft>
        <a:buClr>
          <a:srgbClr val="000000"/>
        </a:buClr>
        <a:buSzPct val="45000"/>
        <a:buFont typeface="Wingdings" charset="2"/>
        <a:defRPr sz="2500" b="1">
          <a:solidFill>
            <a:srgbClr val="000000"/>
          </a:solidFill>
          <a:latin typeface="Times New Roman" pitchFamily="16" charset="0"/>
          <a:ea typeface="msgothic" charset="0"/>
          <a:cs typeface="msgothic" charset="0"/>
        </a:defRPr>
      </a:lvl9pPr>
    </p:titleStyle>
    <p:bodyStyle>
      <a:lvl1pPr marL="391686" indent="-293764" algn="l" defTabSz="414726" rtl="0" fontAlgn="base" hangingPunct="0">
        <a:lnSpc>
          <a:spcPct val="93000"/>
        </a:lnSpc>
        <a:spcBef>
          <a:spcPct val="0"/>
        </a:spcBef>
        <a:spcAft>
          <a:spcPts val="806"/>
        </a:spcAft>
        <a:buClr>
          <a:srgbClr val="000000"/>
        </a:buClr>
        <a:buSzPct val="100000"/>
        <a:buFont typeface="Arial" charset="0"/>
        <a:buChar char="•"/>
        <a:defRPr sz="1800">
          <a:solidFill>
            <a:srgbClr val="000000"/>
          </a:solidFill>
          <a:latin typeface="+mn-lt"/>
          <a:ea typeface="+mn-ea"/>
          <a:cs typeface="+mn-cs"/>
        </a:defRPr>
      </a:lvl1pPr>
      <a:lvl2pPr marL="783372" indent="-260644" algn="l" defTabSz="414726" rtl="0" fontAlgn="base" hangingPunct="0">
        <a:lnSpc>
          <a:spcPct val="93000"/>
        </a:lnSpc>
        <a:spcBef>
          <a:spcPct val="0"/>
        </a:spcBef>
        <a:spcAft>
          <a:spcPts val="1032"/>
        </a:spcAft>
        <a:buClr>
          <a:srgbClr val="000000"/>
        </a:buClr>
        <a:buSzPct val="75000"/>
        <a:buFont typeface="Symbol" charset="2"/>
        <a:buChar char=""/>
        <a:defRPr sz="2400">
          <a:solidFill>
            <a:srgbClr val="000000"/>
          </a:solidFill>
          <a:latin typeface="+mn-lt"/>
          <a:ea typeface="+mn-ea"/>
          <a:cs typeface="+mn-cs"/>
        </a:defRPr>
      </a:lvl2pPr>
      <a:lvl3pPr marL="1175057" indent="-195843" algn="l" defTabSz="414726" rtl="0" fontAlgn="base" hangingPunct="0">
        <a:lnSpc>
          <a:spcPct val="93000"/>
        </a:lnSpc>
        <a:spcBef>
          <a:spcPct val="0"/>
        </a:spcBef>
        <a:spcAft>
          <a:spcPts val="771"/>
        </a:spcAft>
        <a:buClr>
          <a:srgbClr val="000000"/>
        </a:buClr>
        <a:buSzPct val="45000"/>
        <a:buFont typeface="Wingdings" charset="2"/>
        <a:buChar char=""/>
        <a:defRPr sz="2200">
          <a:solidFill>
            <a:srgbClr val="000000"/>
          </a:solidFill>
          <a:latin typeface="+mn-lt"/>
          <a:ea typeface="+mn-ea"/>
          <a:cs typeface="+mn-cs"/>
        </a:defRPr>
      </a:lvl3pPr>
      <a:lvl4pPr marL="1566743" indent="-195843" algn="l" defTabSz="414726" rtl="0" fontAlgn="base" hangingPunct="0">
        <a:lnSpc>
          <a:spcPct val="93000"/>
        </a:lnSpc>
        <a:spcBef>
          <a:spcPct val="0"/>
        </a:spcBef>
        <a:spcAft>
          <a:spcPts val="522"/>
        </a:spcAft>
        <a:buClr>
          <a:srgbClr val="000000"/>
        </a:buClr>
        <a:buSzPct val="75000"/>
        <a:buFont typeface="Symbol" charset="2"/>
        <a:buChar char=""/>
        <a:defRPr sz="1800">
          <a:solidFill>
            <a:srgbClr val="000000"/>
          </a:solidFill>
          <a:latin typeface="+mn-lt"/>
          <a:ea typeface="+mn-ea"/>
          <a:cs typeface="+mn-cs"/>
        </a:defRPr>
      </a:lvl4pPr>
      <a:lvl5pPr marL="1958429" indent="-195843" algn="l" defTabSz="414726" rtl="0" fontAlgn="base" hangingPunct="0">
        <a:lnSpc>
          <a:spcPct val="93000"/>
        </a:lnSpc>
        <a:spcBef>
          <a:spcPct val="0"/>
        </a:spcBef>
        <a:spcAft>
          <a:spcPts val="261"/>
        </a:spcAft>
        <a:buClr>
          <a:srgbClr val="000000"/>
        </a:buClr>
        <a:buSzPct val="45000"/>
        <a:buFont typeface="Wingdings" charset="2"/>
        <a:buChar char=""/>
        <a:defRPr sz="1800">
          <a:solidFill>
            <a:srgbClr val="000000"/>
          </a:solidFill>
          <a:latin typeface="+mn-lt"/>
          <a:ea typeface="+mn-ea"/>
          <a:cs typeface="+mn-cs"/>
        </a:defRPr>
      </a:lvl5pPr>
      <a:lvl6pPr marL="2373155" indent="-195843" algn="l" defTabSz="414726" rtl="0" fontAlgn="base" hangingPunct="0">
        <a:lnSpc>
          <a:spcPct val="93000"/>
        </a:lnSpc>
        <a:spcBef>
          <a:spcPct val="0"/>
        </a:spcBef>
        <a:spcAft>
          <a:spcPts val="261"/>
        </a:spcAft>
        <a:buClr>
          <a:srgbClr val="000000"/>
        </a:buClr>
        <a:buSzPct val="45000"/>
        <a:buFont typeface="Wingdings" charset="2"/>
        <a:buChar char=""/>
        <a:defRPr sz="1800">
          <a:solidFill>
            <a:srgbClr val="000000"/>
          </a:solidFill>
          <a:latin typeface="+mn-lt"/>
          <a:ea typeface="+mn-ea"/>
          <a:cs typeface="+mn-cs"/>
        </a:defRPr>
      </a:lvl6pPr>
      <a:lvl7pPr marL="2787881" indent="-195843" algn="l" defTabSz="414726" rtl="0" fontAlgn="base" hangingPunct="0">
        <a:lnSpc>
          <a:spcPct val="93000"/>
        </a:lnSpc>
        <a:spcBef>
          <a:spcPct val="0"/>
        </a:spcBef>
        <a:spcAft>
          <a:spcPts val="261"/>
        </a:spcAft>
        <a:buClr>
          <a:srgbClr val="000000"/>
        </a:buClr>
        <a:buSzPct val="45000"/>
        <a:buFont typeface="Wingdings" charset="2"/>
        <a:buChar char=""/>
        <a:defRPr sz="1800">
          <a:solidFill>
            <a:srgbClr val="000000"/>
          </a:solidFill>
          <a:latin typeface="+mn-lt"/>
          <a:ea typeface="+mn-ea"/>
          <a:cs typeface="+mn-cs"/>
        </a:defRPr>
      </a:lvl7pPr>
      <a:lvl8pPr marL="3202607" indent="-195843" algn="l" defTabSz="414726" rtl="0" fontAlgn="base" hangingPunct="0">
        <a:lnSpc>
          <a:spcPct val="93000"/>
        </a:lnSpc>
        <a:spcBef>
          <a:spcPct val="0"/>
        </a:spcBef>
        <a:spcAft>
          <a:spcPts val="261"/>
        </a:spcAft>
        <a:buClr>
          <a:srgbClr val="000000"/>
        </a:buClr>
        <a:buSzPct val="45000"/>
        <a:buFont typeface="Wingdings" charset="2"/>
        <a:buChar char=""/>
        <a:defRPr sz="1800">
          <a:solidFill>
            <a:srgbClr val="000000"/>
          </a:solidFill>
          <a:latin typeface="+mn-lt"/>
          <a:ea typeface="+mn-ea"/>
          <a:cs typeface="+mn-cs"/>
        </a:defRPr>
      </a:lvl8pPr>
      <a:lvl9pPr marL="3617333" indent="-195843" algn="l" defTabSz="414726" rtl="0" fontAlgn="base" hangingPunct="0">
        <a:lnSpc>
          <a:spcPct val="93000"/>
        </a:lnSpc>
        <a:spcBef>
          <a:spcPct val="0"/>
        </a:spcBef>
        <a:spcAft>
          <a:spcPts val="261"/>
        </a:spcAft>
        <a:buClr>
          <a:srgbClr val="000000"/>
        </a:buClr>
        <a:buSzPct val="45000"/>
        <a:buFont typeface="Wingdings" charset="2"/>
        <a:buChar char=""/>
        <a:defRPr sz="1800">
          <a:solidFill>
            <a:srgbClr val="000000"/>
          </a:solidFill>
          <a:latin typeface="+mn-lt"/>
          <a:ea typeface="+mn-ea"/>
          <a:cs typeface="+mn-cs"/>
        </a:defRPr>
      </a:lvl9pPr>
    </p:bodyStyle>
    <p:otherStyle>
      <a:defPPr>
        <a:defRPr lang="en-US"/>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1.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259307" y="3493825"/>
            <a:ext cx="8679977" cy="1687245"/>
          </a:xfrm>
        </p:spPr>
        <p:txBody>
          <a:bodyPr/>
          <a:lstStyle/>
          <a:p>
            <a:r>
              <a:rPr lang="en-US" sz="4800" dirty="0" smtClean="0">
                <a:solidFill>
                  <a:schemeClr val="tx1"/>
                </a:solidFill>
                <a:effectLst/>
                <a:latin typeface="Arial Narrow" panose="020B0606020202030204" pitchFamily="34" charset="0"/>
              </a:rPr>
              <a:t>An overview of evolving Zika virus epidemiology</a:t>
            </a:r>
            <a:br>
              <a:rPr lang="en-US" sz="4800" dirty="0" smtClean="0">
                <a:solidFill>
                  <a:schemeClr val="tx1"/>
                </a:solidFill>
                <a:effectLst/>
                <a:latin typeface="Arial Narrow" panose="020B0606020202030204" pitchFamily="34" charset="0"/>
              </a:rPr>
            </a:br>
            <a:r>
              <a:rPr lang="en-US" sz="4800" dirty="0" smtClean="0">
                <a:solidFill>
                  <a:schemeClr val="tx1"/>
                </a:solidFill>
                <a:effectLst/>
                <a:latin typeface="Arial Narrow" panose="020B0606020202030204" pitchFamily="34" charset="0"/>
              </a:rPr>
              <a:t/>
            </a:r>
            <a:br>
              <a:rPr lang="en-US" sz="4800" dirty="0" smtClean="0">
                <a:solidFill>
                  <a:schemeClr val="tx1"/>
                </a:solidFill>
                <a:effectLst/>
                <a:latin typeface="Arial Narrow" panose="020B0606020202030204" pitchFamily="34" charset="0"/>
              </a:rPr>
            </a:br>
            <a:endParaRPr lang="en-US" sz="2800" b="1" dirty="0">
              <a:solidFill>
                <a:schemeClr val="tx1"/>
              </a:solidFill>
              <a:effectLst/>
              <a:latin typeface="Arial Narrow" panose="020B0606020202030204" pitchFamily="34" charset="0"/>
            </a:endParaRPr>
          </a:p>
        </p:txBody>
      </p:sp>
    </p:spTree>
    <p:extLst>
      <p:ext uri="{BB962C8B-B14F-4D97-AF65-F5344CB8AC3E}">
        <p14:creationId xmlns:p14="http://schemas.microsoft.com/office/powerpoint/2010/main" val="19812433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1947</a:t>
            </a:r>
            <a:endParaRPr lang="es-ES" b="1" dirty="0">
              <a:solidFill>
                <a:srgbClr val="C00000"/>
              </a:solidFill>
            </a:endParaRPr>
          </a:p>
        </p:txBody>
      </p:sp>
      <p:sp>
        <p:nvSpPr>
          <p:cNvPr id="9" name="TextBox 8"/>
          <p:cNvSpPr txBox="1"/>
          <p:nvPr/>
        </p:nvSpPr>
        <p:spPr>
          <a:xfrm>
            <a:off x="3423287" y="5538460"/>
            <a:ext cx="2297424"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Discovered in Uganda 1947</a:t>
            </a:r>
            <a:endParaRPr lang="en-US" sz="11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396529752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1948</a:t>
            </a:r>
            <a:endParaRPr lang="es-ES" b="1" dirty="0">
              <a:solidFill>
                <a:srgbClr val="C00000"/>
              </a:solidFill>
            </a:endParaRPr>
          </a:p>
        </p:txBody>
      </p:sp>
      <p:cxnSp>
        <p:nvCxnSpPr>
          <p:cNvPr id="15" name="Straight Arrow Connector 14"/>
          <p:cNvCxnSpPr/>
          <p:nvPr/>
        </p:nvCxnSpPr>
        <p:spPr>
          <a:xfrm flipH="1">
            <a:off x="3743326" y="3440901"/>
            <a:ext cx="271462" cy="0"/>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689112" y="5538460"/>
            <a:ext cx="3765774"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Expansion other countries in Africa 1947-1948</a:t>
            </a:r>
            <a:endParaRPr lang="en-US" sz="11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418482807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1977</a:t>
            </a:r>
            <a:endParaRPr lang="es-ES" b="1" dirty="0">
              <a:solidFill>
                <a:srgbClr val="C00000"/>
              </a:solidFill>
            </a:endParaRPr>
          </a:p>
        </p:txBody>
      </p:sp>
      <p:cxnSp>
        <p:nvCxnSpPr>
          <p:cNvPr id="13" name="Straight Arrow Connector 12"/>
          <p:cNvCxnSpPr/>
          <p:nvPr/>
        </p:nvCxnSpPr>
        <p:spPr>
          <a:xfrm flipV="1">
            <a:off x="4724399" y="3200401"/>
            <a:ext cx="457201" cy="1"/>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3743326" y="3440901"/>
            <a:ext cx="271462"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689112" y="5538460"/>
            <a:ext cx="3334567"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Pakistan, Malaysia, Indonesia 1977-1978</a:t>
            </a:r>
            <a:endParaRPr lang="en-US" sz="11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3812997551"/>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1978</a:t>
            </a:r>
            <a:endParaRPr lang="es-ES" b="1" dirty="0">
              <a:solidFill>
                <a:srgbClr val="C00000"/>
              </a:solidFill>
            </a:endParaRPr>
          </a:p>
        </p:txBody>
      </p:sp>
      <p:cxnSp>
        <p:nvCxnSpPr>
          <p:cNvPr id="14" name="Straight Arrow Connector 13"/>
          <p:cNvCxnSpPr/>
          <p:nvPr/>
        </p:nvCxnSpPr>
        <p:spPr>
          <a:xfrm>
            <a:off x="5557837" y="3164680"/>
            <a:ext cx="314325" cy="470298"/>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4724399" y="3200401"/>
            <a:ext cx="457201"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743326" y="3440901"/>
            <a:ext cx="271462"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689112" y="5538460"/>
            <a:ext cx="3334567"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Pakistan, Malaysia, Indonesia 1977-1978</a:t>
            </a:r>
            <a:endParaRPr lang="en-US" sz="11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1558059758"/>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8255" y="0"/>
            <a:ext cx="860748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chemeClr val="accent3"/>
                </a:solidFill>
              </a:rPr>
              <a:t>2007</a:t>
            </a:r>
            <a:endParaRPr lang="es-ES" b="1" dirty="0">
              <a:solidFill>
                <a:schemeClr val="accent3"/>
              </a:solidFill>
            </a:endParaRPr>
          </a:p>
        </p:txBody>
      </p:sp>
      <p:cxnSp>
        <p:nvCxnSpPr>
          <p:cNvPr id="10" name="Straight Arrow Connector 9"/>
          <p:cNvCxnSpPr/>
          <p:nvPr/>
        </p:nvCxnSpPr>
        <p:spPr>
          <a:xfrm>
            <a:off x="5581650" y="3105150"/>
            <a:ext cx="314325" cy="470298"/>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3743326" y="3245642"/>
            <a:ext cx="271462" cy="26193"/>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724399" y="3076575"/>
            <a:ext cx="457201"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019925" y="3076575"/>
            <a:ext cx="228600" cy="182163"/>
          </a:xfrm>
          <a:prstGeom prst="straightConnector1">
            <a:avLst/>
          </a:prstGeom>
          <a:ln w="38100">
            <a:solidFill>
              <a:schemeClr val="accent3"/>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
            <a:ext cx="9143999" cy="6857999"/>
          </a:xfrm>
          <a:prstGeom prst="rect">
            <a:avLst/>
          </a:prstGeom>
        </p:spPr>
      </p:pic>
      <p:cxnSp>
        <p:nvCxnSpPr>
          <p:cNvPr id="17" name="Straight Arrow Connector 16"/>
          <p:cNvCxnSpPr/>
          <p:nvPr/>
        </p:nvCxnSpPr>
        <p:spPr>
          <a:xfrm>
            <a:off x="5557837" y="3164680"/>
            <a:ext cx="314325" cy="470298"/>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7053261" y="3164680"/>
            <a:ext cx="314325" cy="142872"/>
          </a:xfrm>
          <a:prstGeom prst="straightConnector1">
            <a:avLst/>
          </a:prstGeom>
          <a:ln w="38100">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4724399" y="3200401"/>
            <a:ext cx="457201"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743326" y="3440901"/>
            <a:ext cx="271462"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689112" y="5538460"/>
            <a:ext cx="3337773"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Yap Island  (Micronesia</a:t>
            </a:r>
            <a:r>
              <a:rPr lang="en-US" sz="1100" dirty="0">
                <a:solidFill>
                  <a:srgbClr val="C00000"/>
                </a:solidFill>
                <a:latin typeface="Arial Black" panose="020B0A04020102020204" pitchFamily="34" charset="0"/>
              </a:rPr>
              <a:t>)</a:t>
            </a:r>
            <a:r>
              <a:rPr lang="en-US" sz="1100" dirty="0" smtClean="0">
                <a:solidFill>
                  <a:srgbClr val="C00000"/>
                </a:solidFill>
                <a:latin typeface="Arial Black" panose="020B0A04020102020204" pitchFamily="34" charset="0"/>
              </a:rPr>
              <a:t> and Guam, 2007</a:t>
            </a:r>
            <a:endParaRPr lang="en-US" sz="1100" dirty="0">
              <a:solidFill>
                <a:srgbClr val="C00000"/>
              </a:solidFill>
              <a:latin typeface="Arial Black" panose="020B0A04020102020204" pitchFamily="34" charset="0"/>
            </a:endParaRPr>
          </a:p>
        </p:txBody>
      </p:sp>
      <p:sp>
        <p:nvSpPr>
          <p:cNvPr id="23" name="TextBox 22"/>
          <p:cNvSpPr txBox="1"/>
          <p:nvPr/>
        </p:nvSpPr>
        <p:spPr>
          <a:xfrm>
            <a:off x="8181974" y="3043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2007</a:t>
            </a:r>
            <a:endParaRPr lang="es-ES" b="1" dirty="0">
              <a:solidFill>
                <a:srgbClr val="C00000"/>
              </a:solidFill>
            </a:endParaRPr>
          </a:p>
        </p:txBody>
      </p:sp>
    </p:spTree>
    <p:extLst>
      <p:ext uri="{BB962C8B-B14F-4D97-AF65-F5344CB8AC3E}">
        <p14:creationId xmlns:p14="http://schemas.microsoft.com/office/powerpoint/2010/main" val="3438016767"/>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2013</a:t>
            </a:r>
            <a:endParaRPr lang="es-ES" b="1" dirty="0">
              <a:solidFill>
                <a:srgbClr val="C00000"/>
              </a:solidFill>
            </a:endParaRPr>
          </a:p>
        </p:txBody>
      </p:sp>
      <p:cxnSp>
        <p:nvCxnSpPr>
          <p:cNvPr id="5" name="Straight Arrow Connector 4"/>
          <p:cNvCxnSpPr/>
          <p:nvPr/>
        </p:nvCxnSpPr>
        <p:spPr>
          <a:xfrm flipH="1" flipV="1">
            <a:off x="3800475" y="3271836"/>
            <a:ext cx="214314"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7600950" y="3362322"/>
            <a:ext cx="495300" cy="180978"/>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053261" y="3164680"/>
            <a:ext cx="314325" cy="142872"/>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557837" y="3164680"/>
            <a:ext cx="314325" cy="470298"/>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4724399" y="3200401"/>
            <a:ext cx="457201"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3743326" y="3440901"/>
            <a:ext cx="271462"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063335" y="5523845"/>
            <a:ext cx="2525050"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Tahiti, French Polynesia, 2013</a:t>
            </a:r>
            <a:endParaRPr lang="en-US" sz="11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1703666924"/>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2014</a:t>
            </a:r>
            <a:endParaRPr lang="es-ES" b="1" dirty="0">
              <a:solidFill>
                <a:srgbClr val="C00000"/>
              </a:solidFill>
            </a:endParaRPr>
          </a:p>
        </p:txBody>
      </p:sp>
      <p:cxnSp>
        <p:nvCxnSpPr>
          <p:cNvPr id="11" name="Straight Arrow Connector 10"/>
          <p:cNvCxnSpPr/>
          <p:nvPr/>
        </p:nvCxnSpPr>
        <p:spPr>
          <a:xfrm>
            <a:off x="276953" y="3925484"/>
            <a:ext cx="166687" cy="0"/>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3800475" y="3271836"/>
            <a:ext cx="214314"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7600950" y="3362322"/>
            <a:ext cx="523875" cy="272656"/>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7019925" y="3076575"/>
            <a:ext cx="228600" cy="182163"/>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557837" y="3164680"/>
            <a:ext cx="314325" cy="470298"/>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010524" y="3871914"/>
            <a:ext cx="0" cy="238128"/>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4724399" y="3200401"/>
            <a:ext cx="457201"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743326" y="3440901"/>
            <a:ext cx="271462"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326374" y="5542240"/>
            <a:ext cx="3549370"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New Caledonia (FR) and Cook Islands, 2014</a:t>
            </a:r>
            <a:endParaRPr lang="en-US" sz="1100" dirty="0">
              <a:solidFill>
                <a:srgbClr val="C00000"/>
              </a:solidFill>
              <a:latin typeface="Arial Black" panose="020B0A04020102020204" pitchFamily="34" charset="0"/>
            </a:endParaRPr>
          </a:p>
        </p:txBody>
      </p:sp>
      <p:sp>
        <p:nvSpPr>
          <p:cNvPr id="35" name="TextBox 34"/>
          <p:cNvSpPr txBox="1"/>
          <p:nvPr/>
        </p:nvSpPr>
        <p:spPr>
          <a:xfrm>
            <a:off x="358262" y="5542240"/>
            <a:ext cx="2310248"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Easter Island (CHILE), 2014</a:t>
            </a:r>
            <a:endParaRPr lang="en-US" sz="11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56834236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2015</a:t>
            </a:r>
            <a:endParaRPr lang="es-ES" b="1" dirty="0">
              <a:solidFill>
                <a:srgbClr val="C00000"/>
              </a:solidFill>
            </a:endParaRPr>
          </a:p>
        </p:txBody>
      </p:sp>
      <p:cxnSp>
        <p:nvCxnSpPr>
          <p:cNvPr id="12" name="Straight Arrow Connector 11"/>
          <p:cNvCxnSpPr/>
          <p:nvPr/>
        </p:nvCxnSpPr>
        <p:spPr>
          <a:xfrm flipH="1" flipV="1">
            <a:off x="1657350" y="3473948"/>
            <a:ext cx="228601" cy="202999"/>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772977" y="2849462"/>
            <a:ext cx="171451" cy="202998"/>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76953" y="3925484"/>
            <a:ext cx="166687"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557837" y="3164680"/>
            <a:ext cx="314325" cy="470298"/>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3800475" y="3271836"/>
            <a:ext cx="214314"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7600950" y="3362322"/>
            <a:ext cx="295275" cy="80814"/>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010524" y="3871914"/>
            <a:ext cx="0" cy="238128"/>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4724399" y="3200401"/>
            <a:ext cx="457201"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743326" y="3440901"/>
            <a:ext cx="271462"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053261" y="3164680"/>
            <a:ext cx="314325" cy="142872"/>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8262" y="5542240"/>
            <a:ext cx="1454244"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Brazil, May 2015</a:t>
            </a:r>
            <a:endParaRPr lang="en-US" sz="1100" dirty="0">
              <a:solidFill>
                <a:srgbClr val="C00000"/>
              </a:solidFill>
              <a:latin typeface="Arial Black" panose="020B0A04020102020204" pitchFamily="34" charset="0"/>
            </a:endParaRPr>
          </a:p>
        </p:txBody>
      </p:sp>
    </p:spTree>
    <p:extLst>
      <p:ext uri="{BB962C8B-B14F-4D97-AF65-F5344CB8AC3E}">
        <p14:creationId xmlns:p14="http://schemas.microsoft.com/office/powerpoint/2010/main" val="1555029184"/>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8" name="TextBox 7"/>
          <p:cNvSpPr txBox="1"/>
          <p:nvPr/>
        </p:nvSpPr>
        <p:spPr>
          <a:xfrm>
            <a:off x="8029574" y="151915"/>
            <a:ext cx="676275"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b="1" dirty="0" smtClean="0">
                <a:solidFill>
                  <a:srgbClr val="C00000"/>
                </a:solidFill>
              </a:rPr>
              <a:t>2016</a:t>
            </a:r>
            <a:endParaRPr lang="es-ES" b="1" dirty="0">
              <a:solidFill>
                <a:srgbClr val="C00000"/>
              </a:solidFill>
            </a:endParaRPr>
          </a:p>
        </p:txBody>
      </p:sp>
      <p:cxnSp>
        <p:nvCxnSpPr>
          <p:cNvPr id="11" name="Straight Arrow Connector 10"/>
          <p:cNvCxnSpPr/>
          <p:nvPr/>
        </p:nvCxnSpPr>
        <p:spPr>
          <a:xfrm>
            <a:off x="268255" y="3929657"/>
            <a:ext cx="166687"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912144" y="3076576"/>
            <a:ext cx="90486" cy="161471"/>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3800475" y="3271836"/>
            <a:ext cx="214314" cy="1"/>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010524" y="3871914"/>
            <a:ext cx="0" cy="238128"/>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557837" y="3164680"/>
            <a:ext cx="314325" cy="470298"/>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4724399" y="3200401"/>
            <a:ext cx="352426" cy="2"/>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743326" y="3440901"/>
            <a:ext cx="271462" cy="0"/>
          </a:xfrm>
          <a:prstGeom prst="straightConnector1">
            <a:avLst/>
          </a:prstGeom>
          <a:ln w="38100">
            <a:solidFill>
              <a:schemeClr val="accent3">
                <a:lumMod val="60000"/>
                <a:lumOff val="4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1657350" y="3473948"/>
            <a:ext cx="228601" cy="202999"/>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2686050" y="2950961"/>
            <a:ext cx="57150"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5872162" y="2998814"/>
            <a:ext cx="57150"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7529512" y="4056935"/>
            <a:ext cx="57150"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p:cNvCxnSpPr/>
          <p:nvPr/>
        </p:nvCxnSpPr>
        <p:spPr>
          <a:xfrm>
            <a:off x="7053261" y="3164680"/>
            <a:ext cx="314325" cy="142872"/>
          </a:xfrm>
          <a:prstGeom prst="straightConnector1">
            <a:avLst/>
          </a:prstGeom>
          <a:ln w="38100">
            <a:solidFill>
              <a:schemeClr val="accent3">
                <a:lumMod val="60000"/>
                <a:lumOff val="4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7339011" y="3569016"/>
            <a:ext cx="57150"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5153025" y="3207306"/>
            <a:ext cx="57150"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8029574" y="3674092"/>
            <a:ext cx="57150" cy="45719"/>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351598" y="5538460"/>
            <a:ext cx="8459367" cy="261610"/>
          </a:xfrm>
          <a:prstGeom prst="rect">
            <a:avLst/>
          </a:prstGeom>
          <a:noFill/>
        </p:spPr>
        <p:txBody>
          <a:bodyPr wrap="none" rtlCol="0">
            <a:spAutoFit/>
          </a:bodyPr>
          <a:lstStyle/>
          <a:p>
            <a:r>
              <a:rPr lang="en-US" sz="1100" dirty="0" smtClean="0">
                <a:solidFill>
                  <a:srgbClr val="C00000"/>
                </a:solidFill>
                <a:latin typeface="Arial Black" panose="020B0A04020102020204" pitchFamily="34" charset="0"/>
              </a:rPr>
              <a:t>Active transmission in the Americas 2016             (and other areas worldwide in previous 15 months, ECDC)</a:t>
            </a:r>
            <a:endParaRPr lang="en-US" sz="1100" dirty="0">
              <a:solidFill>
                <a:srgbClr val="C00000"/>
              </a:solidFill>
              <a:latin typeface="Arial Black" panose="020B0A04020102020204" pitchFamily="34" charset="0"/>
            </a:endParaRPr>
          </a:p>
        </p:txBody>
      </p:sp>
      <p:cxnSp>
        <p:nvCxnSpPr>
          <p:cNvPr id="42" name="Straight Arrow Connector 41"/>
          <p:cNvCxnSpPr/>
          <p:nvPr/>
        </p:nvCxnSpPr>
        <p:spPr>
          <a:xfrm flipH="1" flipV="1">
            <a:off x="772977" y="2849462"/>
            <a:ext cx="171451" cy="202998"/>
          </a:xfrm>
          <a:prstGeom prst="straightConnector1">
            <a:avLst/>
          </a:prstGeom>
          <a:ln w="381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288633"/>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1"/>
            <a:ext cx="8493120" cy="614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9pPr>
          </a:lstStyle>
          <a:p>
            <a:pPr algn="ctr" defTabSz="414683" hangingPunct="0">
              <a:lnSpc>
                <a:spcPct val="93000"/>
              </a:lnSpc>
              <a:buClr>
                <a:srgbClr val="000000"/>
              </a:buClr>
              <a:buSzPct val="45000"/>
            </a:pPr>
            <a:r>
              <a:rPr lang="en-GB" sz="1500" b="1">
                <a:latin typeface="Arial" charset="0"/>
              </a:rPr>
              <a:t>Global map of the predicted distribution of Ae. aegypti.The map depicts the probability of occurrence (from 0 blue to 1 red) at a spatial resolution of 5 km × 5 km.DOI: http://dx.doi.org/10.7554/eLife.08347.004.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5360" y="6061597"/>
            <a:ext cx="1553760" cy="5746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5"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1040" y="1824672"/>
            <a:ext cx="7804800" cy="320289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p:cNvSpPr txBox="1">
            <a:spLocks noChangeArrowheads="1"/>
          </p:cNvSpPr>
          <p:nvPr/>
        </p:nvSpPr>
        <p:spPr bwMode="auto">
          <a:xfrm>
            <a:off x="671040" y="5972309"/>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9pPr>
          </a:lstStyle>
          <a:p>
            <a:pPr defTabSz="414683" hangingPunct="0">
              <a:lnSpc>
                <a:spcPct val="93000"/>
              </a:lnSpc>
              <a:buClr>
                <a:srgbClr val="000000"/>
              </a:buClr>
              <a:buSzPct val="45000"/>
            </a:pPr>
            <a:r>
              <a:rPr lang="en-GB" sz="1100" b="1">
                <a:latin typeface="Arial" charset="0"/>
              </a:rPr>
              <a:t>Moritz UG Kraemer et al. eLife Sciences 2015;4:e08347</a:t>
            </a:r>
          </a:p>
        </p:txBody>
      </p:sp>
    </p:spTree>
    <p:extLst>
      <p:ext uri="{BB962C8B-B14F-4D97-AF65-F5344CB8AC3E}">
        <p14:creationId xmlns:p14="http://schemas.microsoft.com/office/powerpoint/2010/main" val="362576874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1696"/>
          </a:xfrm>
        </p:spPr>
        <p:txBody>
          <a:bodyPr/>
          <a:lstStyle/>
          <a:p>
            <a:r>
              <a:rPr lang="en-US" dirty="0" smtClean="0">
                <a:latin typeface="+mj-lt"/>
              </a:rPr>
              <a:t>Outlines</a:t>
            </a:r>
            <a:endParaRPr lang="en-US" dirty="0">
              <a:latin typeface="+mj-lt"/>
            </a:endParaRPr>
          </a:p>
        </p:txBody>
      </p:sp>
      <p:sp>
        <p:nvSpPr>
          <p:cNvPr id="3" name="Content Placeholder 2"/>
          <p:cNvSpPr>
            <a:spLocks noGrp="1"/>
          </p:cNvSpPr>
          <p:nvPr>
            <p:ph idx="1"/>
          </p:nvPr>
        </p:nvSpPr>
        <p:spPr>
          <a:xfrm>
            <a:off x="457200" y="1241946"/>
            <a:ext cx="8229600" cy="5036024"/>
          </a:xfrm>
        </p:spPr>
        <p:txBody>
          <a:bodyPr/>
          <a:lstStyle/>
          <a:p>
            <a:r>
              <a:rPr lang="en-US" dirty="0" smtClean="0">
                <a:solidFill>
                  <a:schemeClr val="tx1"/>
                </a:solidFill>
              </a:rPr>
              <a:t>Introduction</a:t>
            </a:r>
          </a:p>
          <a:p>
            <a:r>
              <a:rPr lang="en-US" dirty="0" smtClean="0">
                <a:solidFill>
                  <a:schemeClr val="tx1"/>
                </a:solidFill>
              </a:rPr>
              <a:t>Mode of transmission</a:t>
            </a:r>
          </a:p>
          <a:p>
            <a:r>
              <a:rPr lang="en-US" dirty="0">
                <a:solidFill>
                  <a:schemeClr val="tx1"/>
                </a:solidFill>
              </a:rPr>
              <a:t>Clinical signs and symptoms</a:t>
            </a:r>
          </a:p>
          <a:p>
            <a:r>
              <a:rPr lang="en-US" dirty="0">
                <a:solidFill>
                  <a:schemeClr val="tx1"/>
                </a:solidFill>
              </a:rPr>
              <a:t>Laboratory diagnosis</a:t>
            </a:r>
          </a:p>
          <a:p>
            <a:r>
              <a:rPr lang="en-US" dirty="0" smtClean="0">
                <a:solidFill>
                  <a:schemeClr val="tx1"/>
                </a:solidFill>
              </a:rPr>
              <a:t>Geographical </a:t>
            </a:r>
            <a:r>
              <a:rPr lang="en-US" dirty="0">
                <a:solidFill>
                  <a:schemeClr val="tx1"/>
                </a:solidFill>
              </a:rPr>
              <a:t>spread of Zika virus</a:t>
            </a:r>
          </a:p>
          <a:p>
            <a:r>
              <a:rPr lang="en-US" dirty="0" smtClean="0">
                <a:solidFill>
                  <a:schemeClr val="tx1"/>
                </a:solidFill>
              </a:rPr>
              <a:t>Epidemiological </a:t>
            </a:r>
            <a:r>
              <a:rPr lang="en-US" dirty="0">
                <a:solidFill>
                  <a:schemeClr val="tx1"/>
                </a:solidFill>
              </a:rPr>
              <a:t>trend in Central and Latin </a:t>
            </a:r>
            <a:r>
              <a:rPr lang="en-US" dirty="0" smtClean="0">
                <a:solidFill>
                  <a:schemeClr val="tx1"/>
                </a:solidFill>
              </a:rPr>
              <a:t>America</a:t>
            </a:r>
          </a:p>
          <a:p>
            <a:r>
              <a:rPr lang="en-US" dirty="0">
                <a:solidFill>
                  <a:schemeClr val="tx1"/>
                </a:solidFill>
              </a:rPr>
              <a:t>Knowledge gaps and research needs</a:t>
            </a:r>
          </a:p>
          <a:p>
            <a:r>
              <a:rPr lang="en-US" dirty="0" smtClean="0">
                <a:solidFill>
                  <a:schemeClr val="tx1"/>
                </a:solidFill>
              </a:rPr>
              <a:t>Zika virus in the Asia Pacific region</a:t>
            </a:r>
          </a:p>
          <a:p>
            <a:r>
              <a:rPr lang="en-US" dirty="0">
                <a:solidFill>
                  <a:schemeClr val="tx1"/>
                </a:solidFill>
              </a:rPr>
              <a:t>What is the risk of Zika virus outbreak in WHO South East Asia</a:t>
            </a:r>
            <a:r>
              <a:rPr lang="en-US" dirty="0" smtClean="0">
                <a:solidFill>
                  <a:schemeClr val="tx1"/>
                </a:solidFill>
              </a:rPr>
              <a:t>?</a:t>
            </a:r>
          </a:p>
          <a:p>
            <a:r>
              <a:rPr lang="en-US" dirty="0" smtClean="0">
                <a:solidFill>
                  <a:schemeClr val="tx1"/>
                </a:solidFill>
              </a:rPr>
              <a:t>What needs to be done?</a:t>
            </a:r>
          </a:p>
          <a:p>
            <a:r>
              <a:rPr lang="en-US" dirty="0" smtClean="0">
                <a:solidFill>
                  <a:schemeClr val="tx1"/>
                </a:solidFill>
              </a:rPr>
              <a:t>Key messages</a:t>
            </a:r>
            <a:endParaRPr lang="en-US" dirty="0">
              <a:solidFill>
                <a:schemeClr val="tx1"/>
              </a:solidFill>
            </a:endParaRPr>
          </a:p>
        </p:txBody>
      </p:sp>
    </p:spTree>
    <p:extLst>
      <p:ext uri="{BB962C8B-B14F-4D97-AF65-F5344CB8AC3E}">
        <p14:creationId xmlns:p14="http://schemas.microsoft.com/office/powerpoint/2010/main" val="42667908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 y="0"/>
            <a:ext cx="9144000" cy="1143000"/>
          </a:xfrm>
        </p:spPr>
        <p:txBody>
          <a:bodyPr>
            <a:noAutofit/>
          </a:bodyPr>
          <a:lstStyle/>
          <a:p>
            <a:r>
              <a:rPr lang="en-US" sz="3200" b="1" dirty="0" smtClean="0">
                <a:latin typeface="Arial Narrow" panose="020B0606020202030204" pitchFamily="34" charset="0"/>
              </a:rPr>
              <a:t>Risk of Dengue virus transmission = risk of Zika virus transmission </a:t>
            </a:r>
            <a:endParaRPr lang="en-US" sz="2000" dirty="0">
              <a:latin typeface="Arial Narrow" panose="020B0606020202030204" pitchFamily="34" charset="0"/>
            </a:endParaRPr>
          </a:p>
        </p:txBody>
      </p:sp>
      <p:pic>
        <p:nvPicPr>
          <p:cNvPr id="717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146" t="32520" r="56250" b="8301"/>
          <a:stretch/>
        </p:blipFill>
        <p:spPr bwMode="auto">
          <a:xfrm>
            <a:off x="314322" y="1761698"/>
            <a:ext cx="8572501" cy="4233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509158" y="6163771"/>
            <a:ext cx="5177642" cy="461665"/>
          </a:xfrm>
          <a:prstGeom prst="rect">
            <a:avLst/>
          </a:prstGeom>
        </p:spPr>
        <p:txBody>
          <a:bodyPr wrap="square">
            <a:spAutoFit/>
          </a:bodyPr>
          <a:lstStyle/>
          <a:p>
            <a:r>
              <a:rPr lang="en-US" sz="1200" b="1" dirty="0" smtClean="0"/>
              <a:t>Source</a:t>
            </a:r>
            <a:r>
              <a:rPr lang="en-US" sz="1200" dirty="0" smtClean="0"/>
              <a:t>: Murray </a:t>
            </a:r>
            <a:r>
              <a:rPr lang="en-US" sz="1200" dirty="0"/>
              <a:t>NE, Quam MB, Wilder-Smith A. Epidemiology of dengue: past, present and future prospects. Clinical epidemiology. 2013;5:299.</a:t>
            </a:r>
          </a:p>
        </p:txBody>
      </p:sp>
    </p:spTree>
    <p:extLst>
      <p:ext uri="{BB962C8B-B14F-4D97-AF65-F5344CB8AC3E}">
        <p14:creationId xmlns:p14="http://schemas.microsoft.com/office/powerpoint/2010/main" val="38897522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1240030"/>
            <a:ext cx="9143999" cy="4674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18615" y="150126"/>
            <a:ext cx="8188657" cy="954107"/>
          </a:xfrm>
          <a:prstGeom prst="rect">
            <a:avLst/>
          </a:prstGeom>
          <a:noFill/>
        </p:spPr>
        <p:txBody>
          <a:bodyPr wrap="square" rtlCol="0">
            <a:spAutoFit/>
          </a:bodyPr>
          <a:lstStyle/>
          <a:p>
            <a:r>
              <a:rPr lang="en-US" sz="2800" b="1" dirty="0" smtClean="0">
                <a:latin typeface="Calibri" panose="020F0502020204030204" pitchFamily="34" charset="0"/>
                <a:cs typeface="Calibri" panose="020F0502020204030204" pitchFamily="34" charset="0"/>
              </a:rPr>
              <a:t>Overlapping of spread of Zika virus and Chikungunya virus : Is it coincidence? </a:t>
            </a:r>
            <a:endParaRPr lang="en-US" sz="2800" b="1" dirty="0">
              <a:latin typeface="Calibri" panose="020F0502020204030204" pitchFamily="34" charset="0"/>
              <a:cs typeface="Calibri" panose="020F0502020204030204" pitchFamily="34" charset="0"/>
            </a:endParaRPr>
          </a:p>
        </p:txBody>
      </p:sp>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02705" y="4800400"/>
            <a:ext cx="2193379" cy="979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2836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latin typeface="+mj-lt"/>
              </a:rPr>
              <a:t>Zika virus outbreaks in Central and South America in 2015</a:t>
            </a:r>
            <a:endParaRPr lang="en-US" sz="4000" dirty="0">
              <a:latin typeface="+mj-lt"/>
            </a:endParaRPr>
          </a:p>
        </p:txBody>
      </p:sp>
    </p:spTree>
    <p:extLst>
      <p:ext uri="{BB962C8B-B14F-4D97-AF65-F5344CB8AC3E}">
        <p14:creationId xmlns:p14="http://schemas.microsoft.com/office/powerpoint/2010/main" val="1612171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6049" y="141656"/>
            <a:ext cx="8251901" cy="6574686"/>
          </a:xfrm>
          <a:prstGeom prst="rect">
            <a:avLst/>
          </a:prstGeom>
        </p:spPr>
      </p:pic>
      <p:sp>
        <p:nvSpPr>
          <p:cNvPr id="4" name="Title 3"/>
          <p:cNvSpPr>
            <a:spLocks noGrp="1"/>
          </p:cNvSpPr>
          <p:nvPr>
            <p:ph type="title"/>
          </p:nvPr>
        </p:nvSpPr>
        <p:spPr>
          <a:xfrm>
            <a:off x="6870700" y="1066800"/>
            <a:ext cx="1600200" cy="508000"/>
          </a:xfrm>
          <a:solidFill>
            <a:schemeClr val="bg1">
              <a:lumMod val="95000"/>
            </a:schemeClr>
          </a:solidFill>
        </p:spPr>
        <p:txBody>
          <a:bodyPr>
            <a:noAutofit/>
          </a:bodyPr>
          <a:lstStyle/>
          <a:p>
            <a:r>
              <a:rPr lang="en-US" sz="1800" b="1" dirty="0" smtClean="0">
                <a:solidFill>
                  <a:schemeClr val="accent6">
                    <a:lumMod val="75000"/>
                  </a:schemeClr>
                </a:solidFill>
                <a:effectLst>
                  <a:outerShdw blurRad="38100" dist="38100" dir="2700000" algn="tl">
                    <a:srgbClr val="000000">
                      <a:alpha val="43137"/>
                    </a:srgbClr>
                  </a:outerShdw>
                </a:effectLst>
              </a:rPr>
              <a:t>May 2015</a:t>
            </a:r>
            <a:endParaRPr lang="en-US" sz="18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47709998"/>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6049" y="141656"/>
            <a:ext cx="8251901" cy="6574686"/>
          </a:xfrm>
          <a:prstGeom prst="rect">
            <a:avLst/>
          </a:prstGeom>
        </p:spPr>
      </p:pic>
      <p:sp>
        <p:nvSpPr>
          <p:cNvPr id="6" name="Title 3"/>
          <p:cNvSpPr txBox="1">
            <a:spLocks/>
          </p:cNvSpPr>
          <p:nvPr/>
        </p:nvSpPr>
        <p:spPr>
          <a:xfrm>
            <a:off x="6870700" y="1066800"/>
            <a:ext cx="1600200" cy="508000"/>
          </a:xfrm>
          <a:prstGeom prst="rect">
            <a:avLst/>
          </a:prstGeom>
          <a:solidFill>
            <a:schemeClr val="bg1">
              <a:lumMod val="95000"/>
            </a:schemeClr>
          </a:solidFill>
        </p:spPr>
        <p:txBody>
          <a:bodyPr vert="horz" lIns="91440" tIns="45720" rIns="91440" bIns="45720" rtlCol="0" anchor="b">
            <a:noAutofit/>
          </a:bodyPr>
          <a:lstStyle>
            <a:lvl1pPr algn="ctr" rtl="0" eaLnBrk="1" fontAlgn="base" hangingPunct="1">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ＭＳ Ｐゴシック" charset="0"/>
                <a:cs typeface="ＭＳ Ｐゴシック" charset="0"/>
              </a:defRPr>
            </a:lvl1pPr>
            <a:lvl2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2pPr>
            <a:lvl3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3pPr>
            <a:lvl4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4pPr>
            <a:lvl5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5pPr>
            <a:lvl6pPr marL="4572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6pPr>
            <a:lvl7pPr marL="9144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7pPr>
            <a:lvl8pPr marL="13716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8pPr>
            <a:lvl9pPr marL="18288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9pPr>
          </a:lstStyle>
          <a:p>
            <a:r>
              <a:rPr lang="en-US" sz="1800" b="1" dirty="0" smtClean="0">
                <a:solidFill>
                  <a:schemeClr val="accent6">
                    <a:lumMod val="75000"/>
                  </a:schemeClr>
                </a:solidFill>
                <a:effectLst>
                  <a:outerShdw blurRad="38100" dist="38100" dir="2700000" algn="tl">
                    <a:srgbClr val="000000">
                      <a:alpha val="43137"/>
                    </a:srgbClr>
                  </a:outerShdw>
                </a:effectLst>
              </a:rPr>
              <a:t>October 2015</a:t>
            </a:r>
            <a:endParaRPr lang="en-US" sz="18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54423640"/>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6049" y="141656"/>
            <a:ext cx="8251901" cy="6574686"/>
          </a:xfrm>
          <a:prstGeom prst="rect">
            <a:avLst/>
          </a:prstGeom>
        </p:spPr>
      </p:pic>
      <p:sp>
        <p:nvSpPr>
          <p:cNvPr id="6" name="Title 3"/>
          <p:cNvSpPr>
            <a:spLocks noGrp="1"/>
          </p:cNvSpPr>
          <p:nvPr>
            <p:ph type="title"/>
          </p:nvPr>
        </p:nvSpPr>
        <p:spPr>
          <a:xfrm>
            <a:off x="6299200" y="1066800"/>
            <a:ext cx="2171700" cy="508000"/>
          </a:xfrm>
          <a:solidFill>
            <a:schemeClr val="bg1">
              <a:lumMod val="95000"/>
            </a:schemeClr>
          </a:solidFill>
        </p:spPr>
        <p:txBody>
          <a:bodyPr>
            <a:noAutofit/>
          </a:bodyPr>
          <a:lstStyle/>
          <a:p>
            <a:r>
              <a:rPr lang="en-US" sz="1800" b="1" dirty="0" smtClean="0">
                <a:solidFill>
                  <a:schemeClr val="accent6">
                    <a:lumMod val="75000"/>
                  </a:schemeClr>
                </a:solidFill>
                <a:effectLst>
                  <a:outerShdw blurRad="38100" dist="38100" dir="2700000" algn="tl">
                    <a:srgbClr val="000000">
                      <a:alpha val="43137"/>
                    </a:srgbClr>
                  </a:outerShdw>
                </a:effectLst>
              </a:rPr>
              <a:t>November 2015</a:t>
            </a:r>
            <a:endParaRPr lang="en-US" sz="18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8282714"/>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6049" y="141656"/>
            <a:ext cx="8251901" cy="6574686"/>
          </a:xfrm>
          <a:prstGeom prst="rect">
            <a:avLst/>
          </a:prstGeom>
        </p:spPr>
      </p:pic>
      <p:sp>
        <p:nvSpPr>
          <p:cNvPr id="7" name="Title 3"/>
          <p:cNvSpPr>
            <a:spLocks noGrp="1"/>
          </p:cNvSpPr>
          <p:nvPr>
            <p:ph type="title"/>
          </p:nvPr>
        </p:nvSpPr>
        <p:spPr>
          <a:xfrm>
            <a:off x="6299200" y="1066800"/>
            <a:ext cx="2171700" cy="508000"/>
          </a:xfrm>
          <a:solidFill>
            <a:schemeClr val="bg1">
              <a:lumMod val="95000"/>
            </a:schemeClr>
          </a:solidFill>
        </p:spPr>
        <p:txBody>
          <a:bodyPr>
            <a:noAutofit/>
          </a:bodyPr>
          <a:lstStyle/>
          <a:p>
            <a:r>
              <a:rPr lang="en-US" sz="1800" b="1" dirty="0" smtClean="0">
                <a:solidFill>
                  <a:schemeClr val="accent6">
                    <a:lumMod val="75000"/>
                  </a:schemeClr>
                </a:solidFill>
                <a:effectLst>
                  <a:outerShdw blurRad="38100" dist="38100" dir="2700000" algn="tl">
                    <a:srgbClr val="000000">
                      <a:alpha val="43137"/>
                    </a:srgbClr>
                  </a:outerShdw>
                </a:effectLst>
              </a:rPr>
              <a:t>December 2015</a:t>
            </a:r>
            <a:endParaRPr lang="en-US" sz="18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02673869"/>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6049" y="141656"/>
            <a:ext cx="8251900" cy="6574685"/>
          </a:xfrm>
          <a:prstGeom prst="rect">
            <a:avLst/>
          </a:prstGeom>
        </p:spPr>
      </p:pic>
      <p:sp>
        <p:nvSpPr>
          <p:cNvPr id="7" name="Title 3"/>
          <p:cNvSpPr txBox="1">
            <a:spLocks/>
          </p:cNvSpPr>
          <p:nvPr/>
        </p:nvSpPr>
        <p:spPr>
          <a:xfrm>
            <a:off x="6299200" y="1066800"/>
            <a:ext cx="2171700" cy="508000"/>
          </a:xfrm>
          <a:prstGeom prst="rect">
            <a:avLst/>
          </a:prstGeom>
          <a:solidFill>
            <a:schemeClr val="bg1">
              <a:lumMod val="95000"/>
            </a:schemeClr>
          </a:solidFill>
        </p:spPr>
        <p:txBody>
          <a:bodyPr vert="horz" lIns="91440" tIns="45720" rIns="91440" bIns="45720" rtlCol="0" anchor="b">
            <a:noAutofit/>
          </a:bodyPr>
          <a:lstStyle>
            <a:lvl1pPr algn="ctr" rtl="0" eaLnBrk="1" fontAlgn="base" hangingPunct="1">
              <a:lnSpc>
                <a:spcPts val="5800"/>
              </a:lnSpc>
              <a:spcBef>
                <a:spcPct val="0"/>
              </a:spcBef>
              <a:spcAft>
                <a:spcPct val="0"/>
              </a:spcAft>
              <a:defRPr sz="5400" kern="1200">
                <a:solidFill>
                  <a:schemeClr val="tx2"/>
                </a:solidFill>
                <a:effectLst>
                  <a:outerShdw blurRad="63500" dist="38100" dir="5400000" algn="t" rotWithShape="0">
                    <a:prstClr val="black">
                      <a:alpha val="25000"/>
                    </a:prstClr>
                  </a:outerShdw>
                </a:effectLst>
                <a:latin typeface="+mn-lt"/>
                <a:ea typeface="ＭＳ Ｐゴシック" charset="0"/>
                <a:cs typeface="ＭＳ Ｐゴシック" charset="0"/>
              </a:defRPr>
            </a:lvl1pPr>
            <a:lvl2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2pPr>
            <a:lvl3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3pPr>
            <a:lvl4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4pPr>
            <a:lvl5pPr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5pPr>
            <a:lvl6pPr marL="4572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6pPr>
            <a:lvl7pPr marL="9144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7pPr>
            <a:lvl8pPr marL="13716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8pPr>
            <a:lvl9pPr marL="1828800" algn="ctr" rtl="0" eaLnBrk="1" fontAlgn="base" hangingPunct="1">
              <a:lnSpc>
                <a:spcPts val="5800"/>
              </a:lnSpc>
              <a:spcBef>
                <a:spcPct val="0"/>
              </a:spcBef>
              <a:spcAft>
                <a:spcPct val="0"/>
              </a:spcAft>
              <a:defRPr sz="5400">
                <a:solidFill>
                  <a:schemeClr val="tx2"/>
                </a:solidFill>
                <a:latin typeface="Palatino Linotype" charset="0"/>
                <a:ea typeface="ＭＳ Ｐゴシック" charset="0"/>
                <a:cs typeface="ＭＳ Ｐゴシック" charset="0"/>
              </a:defRPr>
            </a:lvl9pPr>
          </a:lstStyle>
          <a:p>
            <a:r>
              <a:rPr lang="en-US" sz="1800" b="1" dirty="0" smtClean="0">
                <a:solidFill>
                  <a:schemeClr val="accent6">
                    <a:lumMod val="75000"/>
                  </a:schemeClr>
                </a:solidFill>
                <a:effectLst>
                  <a:outerShdw blurRad="38100" dist="38100" dir="2700000" algn="tl">
                    <a:srgbClr val="000000">
                      <a:alpha val="43137"/>
                    </a:srgbClr>
                  </a:outerShdw>
                </a:effectLst>
              </a:rPr>
              <a:t>January 2016</a:t>
            </a:r>
            <a:endParaRPr lang="en-US" sz="1800" b="1"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94913417"/>
      </p:ext>
    </p:extLst>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79427" y="5626"/>
            <a:ext cx="5343098" cy="842211"/>
          </a:xfrm>
        </p:spPr>
        <p:txBody>
          <a:bodyPr>
            <a:normAutofit/>
          </a:bodyPr>
          <a:lstStyle/>
          <a:p>
            <a:pPr algn="r"/>
            <a:r>
              <a:rPr lang="en-US" sz="2400" b="1" dirty="0" smtClean="0">
                <a:solidFill>
                  <a:schemeClr val="tx1"/>
                </a:solidFill>
                <a:effectLst/>
                <a:latin typeface="Arial Narrow" panose="020B0606020202030204" pitchFamily="34" charset="0"/>
              </a:rPr>
              <a:t>Current ZIKV circulation in the Americas</a:t>
            </a:r>
            <a:endParaRPr lang="en-US" sz="2400" b="1" dirty="0">
              <a:solidFill>
                <a:schemeClr val="tx1"/>
              </a:solidFill>
              <a:effectLst/>
              <a:latin typeface="Arial Narrow" panose="020B0606020202030204" pitchFamily="34" charset="0"/>
            </a:endParaRPr>
          </a:p>
        </p:txBody>
      </p:sp>
      <p:sp>
        <p:nvSpPr>
          <p:cNvPr id="6" name="Content Placeholder 5"/>
          <p:cNvSpPr>
            <a:spLocks noGrp="1"/>
          </p:cNvSpPr>
          <p:nvPr>
            <p:ph sz="half" idx="2"/>
          </p:nvPr>
        </p:nvSpPr>
        <p:spPr>
          <a:xfrm>
            <a:off x="0" y="-2394"/>
            <a:ext cx="2141621" cy="6860394"/>
          </a:xfrm>
        </p:spPr>
        <p:txBody>
          <a:bodyPr>
            <a:noAutofit/>
          </a:bodyPr>
          <a:lstStyle/>
          <a:p>
            <a:pPr marL="0" indent="0">
              <a:lnSpc>
                <a:spcPts val="2200"/>
              </a:lnSpc>
              <a:buNone/>
            </a:pPr>
            <a:r>
              <a:rPr lang="en-US" sz="1400" b="1" dirty="0" smtClean="0">
                <a:solidFill>
                  <a:schemeClr val="tx1">
                    <a:lumMod val="85000"/>
                    <a:lumOff val="15000"/>
                  </a:schemeClr>
                </a:solidFill>
                <a:latin typeface="Arial Narrow" panose="020B0606020202030204" pitchFamily="34" charset="0"/>
              </a:rPr>
              <a:t>Member </a:t>
            </a:r>
            <a:r>
              <a:rPr lang="en-US" sz="1400" b="1" dirty="0">
                <a:solidFill>
                  <a:schemeClr val="tx1">
                    <a:lumMod val="85000"/>
                    <a:lumOff val="15000"/>
                  </a:schemeClr>
                </a:solidFill>
                <a:latin typeface="Arial Narrow" panose="020B0606020202030204" pitchFamily="34" charset="0"/>
              </a:rPr>
              <a:t>States reporting </a:t>
            </a:r>
            <a:r>
              <a:rPr lang="en-US" sz="1400" b="1" dirty="0" smtClean="0">
                <a:solidFill>
                  <a:schemeClr val="tx1">
                    <a:lumMod val="85000"/>
                    <a:lumOff val="15000"/>
                  </a:schemeClr>
                </a:solidFill>
                <a:latin typeface="Arial Narrow" panose="020B0606020202030204" pitchFamily="34" charset="0"/>
              </a:rPr>
              <a:t>circulation </a:t>
            </a:r>
            <a:r>
              <a:rPr lang="en-US" sz="1400" b="1" dirty="0">
                <a:solidFill>
                  <a:schemeClr val="tx1">
                    <a:lumMod val="85000"/>
                    <a:lumOff val="15000"/>
                  </a:schemeClr>
                </a:solidFill>
                <a:latin typeface="Arial Narrow" panose="020B0606020202030204" pitchFamily="34" charset="0"/>
              </a:rPr>
              <a:t>of Zika virus in the </a:t>
            </a:r>
            <a:r>
              <a:rPr lang="en-US" sz="1400" b="1" dirty="0" smtClean="0">
                <a:solidFill>
                  <a:schemeClr val="tx1">
                    <a:lumMod val="85000"/>
                    <a:lumOff val="15000"/>
                  </a:schemeClr>
                </a:solidFill>
                <a:latin typeface="Arial Narrow" panose="020B0606020202030204" pitchFamily="34" charset="0"/>
              </a:rPr>
              <a:t>region: </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Brazil</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Barbados</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Bolivia</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Colombia</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Dominican Republic</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Guadeloupe</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Guatemala</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Guyana</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French Guiana</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Haiti</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Honduras</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Ecuador</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El Salvador</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Martinique</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Mexico</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Panama </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Paraguay</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Puerto Rico</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Saint Martin</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Suriname</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US – Virgin Islands</a:t>
            </a:r>
          </a:p>
          <a:p>
            <a:pPr marL="457200" indent="-457200">
              <a:buFont typeface="+mj-lt"/>
              <a:buAutoNum type="arabicPeriod"/>
            </a:pPr>
            <a:r>
              <a:rPr lang="en-US" sz="1400" b="1" dirty="0" smtClean="0">
                <a:solidFill>
                  <a:schemeClr val="tx1">
                    <a:lumMod val="85000"/>
                    <a:lumOff val="15000"/>
                  </a:schemeClr>
                </a:solidFill>
                <a:latin typeface="Arial Narrow" panose="020B0606020202030204" pitchFamily="34" charset="0"/>
              </a:rPr>
              <a:t>Venezuela</a:t>
            </a:r>
            <a:endParaRPr lang="en-US" sz="1400" b="1" dirty="0">
              <a:solidFill>
                <a:schemeClr val="tx1">
                  <a:lumMod val="85000"/>
                  <a:lumOff val="15000"/>
                </a:schemeClr>
              </a:solidFill>
              <a:latin typeface="Arial Narrow" panose="020B0606020202030204" pitchFamily="34" charset="0"/>
            </a:endParaRPr>
          </a:p>
          <a:p>
            <a:endParaRPr lang="en-US" sz="1400" b="1" dirty="0">
              <a:latin typeface="Arial Narrow" panose="020B0606020202030204" pitchFamily="34" charset="0"/>
            </a:endParaRPr>
          </a:p>
        </p:txBody>
      </p:sp>
      <p:sp>
        <p:nvSpPr>
          <p:cNvPr id="3" name="Slide Number Placeholder 2"/>
          <p:cNvSpPr>
            <a:spLocks noGrp="1"/>
          </p:cNvSpPr>
          <p:nvPr>
            <p:ph type="sldNum" sz="quarter" idx="4294967295"/>
          </p:nvPr>
        </p:nvSpPr>
        <p:spPr>
          <a:xfrm>
            <a:off x="457200" y="6155388"/>
            <a:ext cx="410308" cy="365125"/>
          </a:xfrm>
          <a:prstGeom prst="rect">
            <a:avLst/>
          </a:prstGeom>
        </p:spPr>
        <p:txBody>
          <a:bodyPr/>
          <a:lstStyle/>
          <a:p>
            <a:fld id="{7698B45C-09C7-497B-9261-07F290CB2D4C}" type="slidenum">
              <a:rPr lang="en-US" smtClean="0"/>
              <a:t>27</a:t>
            </a:fld>
            <a:endParaRPr lang="en-US"/>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tretch>
            <a:fillRect/>
          </a:stretch>
        </p:blipFill>
        <p:spPr bwMode="auto">
          <a:xfrm>
            <a:off x="1993047" y="709685"/>
            <a:ext cx="6851878" cy="5294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505291" y="533400"/>
            <a:ext cx="8067209" cy="6233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22622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28048"/>
          </a:xfrm>
        </p:spPr>
        <p:txBody>
          <a:bodyPr/>
          <a:lstStyle/>
          <a:p>
            <a:r>
              <a:rPr lang="en-US" dirty="0" smtClean="0">
                <a:latin typeface="+mj-lt"/>
              </a:rPr>
              <a:t>Introduction</a:t>
            </a:r>
            <a:endParaRPr lang="en-US" dirty="0">
              <a:latin typeface="+mj-lt"/>
            </a:endParaRPr>
          </a:p>
        </p:txBody>
      </p:sp>
      <p:sp>
        <p:nvSpPr>
          <p:cNvPr id="3" name="Content Placeholder 2"/>
          <p:cNvSpPr>
            <a:spLocks noGrp="1"/>
          </p:cNvSpPr>
          <p:nvPr>
            <p:ph idx="1"/>
          </p:nvPr>
        </p:nvSpPr>
        <p:spPr>
          <a:xfrm>
            <a:off x="457200" y="1187355"/>
            <a:ext cx="8229600" cy="4831307"/>
          </a:xfrm>
        </p:spPr>
        <p:txBody>
          <a:bodyPr/>
          <a:lstStyle/>
          <a:p>
            <a:r>
              <a:rPr lang="en-US" dirty="0">
                <a:solidFill>
                  <a:schemeClr val="tx1"/>
                </a:solidFill>
              </a:rPr>
              <a:t>ZIKV is an emerging arthropod-borne virus (arbovirus) that was first isolated from a Rhesus monkey </a:t>
            </a:r>
            <a:r>
              <a:rPr lang="en-US" dirty="0" smtClean="0">
                <a:solidFill>
                  <a:schemeClr val="tx1"/>
                </a:solidFill>
              </a:rPr>
              <a:t>in </a:t>
            </a:r>
            <a:r>
              <a:rPr lang="en-US" dirty="0">
                <a:solidFill>
                  <a:schemeClr val="tx1"/>
                </a:solidFill>
              </a:rPr>
              <a:t>the Zika forest in Uganda, </a:t>
            </a:r>
            <a:r>
              <a:rPr lang="en-US" dirty="0" smtClean="0">
                <a:solidFill>
                  <a:schemeClr val="tx1"/>
                </a:solidFill>
              </a:rPr>
              <a:t>in 1947</a:t>
            </a:r>
          </a:p>
          <a:p>
            <a:r>
              <a:rPr lang="en-US" dirty="0">
                <a:solidFill>
                  <a:schemeClr val="tx1"/>
                </a:solidFill>
              </a:rPr>
              <a:t>Until 2007, Zika virus (ZIKV) was described as causing only sporadic human infections in Africa and </a:t>
            </a:r>
            <a:r>
              <a:rPr lang="en-US" dirty="0" smtClean="0">
                <a:solidFill>
                  <a:schemeClr val="tx1"/>
                </a:solidFill>
              </a:rPr>
              <a:t>Asia </a:t>
            </a:r>
          </a:p>
          <a:p>
            <a:r>
              <a:rPr lang="en-US" dirty="0" smtClean="0">
                <a:solidFill>
                  <a:schemeClr val="tx1"/>
                </a:solidFill>
              </a:rPr>
              <a:t>Zika virus </a:t>
            </a:r>
            <a:r>
              <a:rPr lang="en-US" dirty="0">
                <a:solidFill>
                  <a:schemeClr val="tx1"/>
                </a:solidFill>
              </a:rPr>
              <a:t>is related to </a:t>
            </a:r>
            <a:r>
              <a:rPr lang="en-US" dirty="0" smtClean="0">
                <a:solidFill>
                  <a:schemeClr val="tx1"/>
                </a:solidFill>
              </a:rPr>
              <a:t>Dengue virus </a:t>
            </a:r>
            <a:r>
              <a:rPr lang="en-US" dirty="0">
                <a:solidFill>
                  <a:schemeClr val="tx1"/>
                </a:solidFill>
              </a:rPr>
              <a:t>and they have similar </a:t>
            </a:r>
            <a:r>
              <a:rPr lang="en-US" dirty="0" smtClean="0">
                <a:solidFill>
                  <a:schemeClr val="tx1"/>
                </a:solidFill>
              </a:rPr>
              <a:t>epidemiology </a:t>
            </a:r>
            <a:r>
              <a:rPr lang="en-US" dirty="0">
                <a:solidFill>
                  <a:schemeClr val="tx1"/>
                </a:solidFill>
              </a:rPr>
              <a:t>and transmission cycle in urban </a:t>
            </a:r>
            <a:r>
              <a:rPr lang="en-US" dirty="0" smtClean="0">
                <a:solidFill>
                  <a:schemeClr val="tx1"/>
                </a:solidFill>
              </a:rPr>
              <a:t>environments</a:t>
            </a:r>
          </a:p>
          <a:p>
            <a:r>
              <a:rPr lang="en-US" dirty="0" smtClean="0">
                <a:solidFill>
                  <a:schemeClr val="tx1"/>
                </a:solidFill>
              </a:rPr>
              <a:t>An </a:t>
            </a:r>
            <a:r>
              <a:rPr lang="en-US" dirty="0">
                <a:solidFill>
                  <a:schemeClr val="tx1"/>
                </a:solidFill>
              </a:rPr>
              <a:t>increase in </a:t>
            </a:r>
            <a:r>
              <a:rPr lang="en-US" dirty="0" err="1">
                <a:solidFill>
                  <a:schemeClr val="tx1"/>
                </a:solidFill>
              </a:rPr>
              <a:t>Guillain-Barré</a:t>
            </a:r>
            <a:r>
              <a:rPr lang="en-US" dirty="0">
                <a:solidFill>
                  <a:schemeClr val="tx1"/>
                </a:solidFill>
              </a:rPr>
              <a:t> syndrome and microcephaly in babies has been observed in some areas where Zika virus is </a:t>
            </a:r>
            <a:r>
              <a:rPr lang="en-US" dirty="0" smtClean="0">
                <a:solidFill>
                  <a:schemeClr val="tx1"/>
                </a:solidFill>
              </a:rPr>
              <a:t>circulating</a:t>
            </a:r>
          </a:p>
          <a:p>
            <a:r>
              <a:rPr lang="en-US" dirty="0">
                <a:solidFill>
                  <a:schemeClr val="tx1"/>
                </a:solidFill>
              </a:rPr>
              <a:t>There is no specific </a:t>
            </a:r>
            <a:r>
              <a:rPr lang="en-US" dirty="0" smtClean="0">
                <a:solidFill>
                  <a:schemeClr val="tx1"/>
                </a:solidFill>
              </a:rPr>
              <a:t>treatment or vaccine against Zika </a:t>
            </a:r>
            <a:r>
              <a:rPr lang="en-US" dirty="0">
                <a:solidFill>
                  <a:schemeClr val="tx1"/>
                </a:solidFill>
              </a:rPr>
              <a:t>virus disease </a:t>
            </a:r>
            <a:endParaRPr lang="en-US" dirty="0" smtClean="0">
              <a:solidFill>
                <a:schemeClr val="tx1"/>
              </a:solidFill>
            </a:endParaRPr>
          </a:p>
        </p:txBody>
      </p:sp>
    </p:spTree>
    <p:extLst>
      <p:ext uri="{BB962C8B-B14F-4D97-AF65-F5344CB8AC3E}">
        <p14:creationId xmlns:p14="http://schemas.microsoft.com/office/powerpoint/2010/main" val="3543648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53404"/>
            <a:ext cx="9156380" cy="842322"/>
          </a:xfrm>
        </p:spPr>
        <p:txBody>
          <a:bodyPr>
            <a:normAutofit fontScale="90000"/>
          </a:bodyPr>
          <a:lstStyle/>
          <a:p>
            <a:pPr>
              <a:lnSpc>
                <a:spcPct val="100000"/>
              </a:lnSpc>
            </a:pPr>
            <a:r>
              <a:rPr lang="en-US" sz="2800" dirty="0"/>
              <a:t>Epidemic curve of microcephaly cases among at-term newborns and preceding Zika virus circulation in: Pernambuco State, Brazil, 2015</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521" y="1527526"/>
            <a:ext cx="8377218" cy="49241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46 Conector recto de flecha"/>
          <p:cNvCxnSpPr/>
          <p:nvPr/>
        </p:nvCxnSpPr>
        <p:spPr>
          <a:xfrm>
            <a:off x="1376372" y="3416429"/>
            <a:ext cx="0" cy="2130623"/>
          </a:xfrm>
          <a:prstGeom prst="straightConnector1">
            <a:avLst/>
          </a:prstGeom>
          <a:ln w="508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48 Conector recto de flecha"/>
          <p:cNvCxnSpPr/>
          <p:nvPr/>
        </p:nvCxnSpPr>
        <p:spPr>
          <a:xfrm>
            <a:off x="4481053" y="3416558"/>
            <a:ext cx="0" cy="213062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236671" y="2677894"/>
            <a:ext cx="1813317" cy="738664"/>
          </a:xfrm>
          <a:prstGeom prst="rect">
            <a:avLst/>
          </a:prstGeom>
          <a:noFill/>
        </p:spPr>
        <p:txBody>
          <a:bodyPr wrap="none" rtlCol="0">
            <a:spAutoFit/>
          </a:bodyPr>
          <a:lstStyle/>
          <a:p>
            <a:r>
              <a:rPr lang="en-US" sz="1400" b="1" dirty="0" smtClean="0">
                <a:solidFill>
                  <a:schemeClr val="accent3">
                    <a:lumMod val="50000"/>
                  </a:schemeClr>
                </a:solidFill>
                <a:latin typeface="Arial Narrow" panose="020B0606020202030204" pitchFamily="34" charset="0"/>
              </a:rPr>
              <a:t>Outbreak Rash &amp; Fever</a:t>
            </a:r>
          </a:p>
          <a:p>
            <a:r>
              <a:rPr lang="en-US" sz="1400" b="1" dirty="0" smtClean="0">
                <a:solidFill>
                  <a:schemeClr val="accent3">
                    <a:lumMod val="50000"/>
                  </a:schemeClr>
                </a:solidFill>
                <a:latin typeface="Arial Narrow" panose="020B0606020202030204" pitchFamily="34" charset="0"/>
              </a:rPr>
              <a:t>Detected by EBS</a:t>
            </a:r>
          </a:p>
          <a:p>
            <a:r>
              <a:rPr lang="en-US" sz="1400" b="1" dirty="0" smtClean="0">
                <a:solidFill>
                  <a:schemeClr val="accent3">
                    <a:lumMod val="50000"/>
                  </a:schemeClr>
                </a:solidFill>
                <a:latin typeface="Arial Narrow" panose="020B0606020202030204" pitchFamily="34" charset="0"/>
              </a:rPr>
              <a:t>DEN test (-)</a:t>
            </a:r>
            <a:endParaRPr lang="en-US" sz="1400" b="1" dirty="0">
              <a:solidFill>
                <a:schemeClr val="accent3">
                  <a:lumMod val="50000"/>
                </a:schemeClr>
              </a:solidFill>
              <a:latin typeface="Arial Narrow" panose="020B0606020202030204" pitchFamily="34" charset="0"/>
            </a:endParaRPr>
          </a:p>
        </p:txBody>
      </p:sp>
      <p:sp>
        <p:nvSpPr>
          <p:cNvPr id="11" name="TextBox 10"/>
          <p:cNvSpPr txBox="1"/>
          <p:nvPr/>
        </p:nvSpPr>
        <p:spPr>
          <a:xfrm>
            <a:off x="4477623" y="3098989"/>
            <a:ext cx="1529586" cy="307777"/>
          </a:xfrm>
          <a:prstGeom prst="rect">
            <a:avLst/>
          </a:prstGeom>
          <a:noFill/>
        </p:spPr>
        <p:txBody>
          <a:bodyPr wrap="none" rtlCol="0">
            <a:spAutoFit/>
          </a:bodyPr>
          <a:lstStyle/>
          <a:p>
            <a:r>
              <a:rPr lang="en-US" sz="1400" b="1" dirty="0" smtClean="0">
                <a:solidFill>
                  <a:srgbClr val="FF0000"/>
                </a:solidFill>
                <a:latin typeface="Arial Narrow" panose="020B0606020202030204" pitchFamily="34" charset="0"/>
              </a:rPr>
              <a:t>ZIKV lab confirmed</a:t>
            </a:r>
          </a:p>
        </p:txBody>
      </p:sp>
    </p:spTree>
    <p:extLst>
      <p:ext uri="{BB962C8B-B14F-4D97-AF65-F5344CB8AC3E}">
        <p14:creationId xmlns:p14="http://schemas.microsoft.com/office/powerpoint/2010/main" val="27467058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170"/>
            <a:ext cx="8229600" cy="889000"/>
          </a:xfrm>
        </p:spPr>
        <p:txBody>
          <a:bodyPr/>
          <a:lstStyle/>
          <a:p>
            <a:r>
              <a:rPr lang="en-US" sz="3200" b="1" dirty="0" smtClean="0">
                <a:solidFill>
                  <a:schemeClr val="tx1"/>
                </a:solidFill>
                <a:effectLst/>
                <a:latin typeface="Arial Narrow" panose="020B0606020202030204" pitchFamily="34" charset="0"/>
              </a:rPr>
              <a:t>What we know about Zika virus outbreak in Brazil?</a:t>
            </a:r>
            <a:endParaRPr lang="en-US" sz="3200" b="1" dirty="0">
              <a:solidFill>
                <a:schemeClr val="tx1"/>
              </a:solidFill>
              <a:effectLst/>
              <a:latin typeface="Arial Narrow" panose="020B0606020202030204" pitchFamily="34" charset="0"/>
            </a:endParaRPr>
          </a:p>
        </p:txBody>
      </p:sp>
      <p:sp>
        <p:nvSpPr>
          <p:cNvPr id="6" name="Content Placeholder 5"/>
          <p:cNvSpPr>
            <a:spLocks noGrp="1"/>
          </p:cNvSpPr>
          <p:nvPr>
            <p:ph idx="1"/>
          </p:nvPr>
        </p:nvSpPr>
        <p:spPr>
          <a:xfrm>
            <a:off x="228600" y="1041400"/>
            <a:ext cx="8737600" cy="5086268"/>
          </a:xfrm>
        </p:spPr>
        <p:txBody>
          <a:bodyPr/>
          <a:lstStyle/>
          <a:p>
            <a:r>
              <a:rPr lang="en-US" sz="2000" dirty="0" smtClean="0">
                <a:solidFill>
                  <a:schemeClr val="tx1"/>
                </a:solidFill>
                <a:latin typeface="Arial Narrow" panose="020B0606020202030204" pitchFamily="34" charset="0"/>
              </a:rPr>
              <a:t>There </a:t>
            </a:r>
            <a:r>
              <a:rPr lang="en-US" sz="2000" dirty="0">
                <a:solidFill>
                  <a:schemeClr val="tx1"/>
                </a:solidFill>
                <a:latin typeface="Arial Narrow" panose="020B0606020202030204" pitchFamily="34" charset="0"/>
              </a:rPr>
              <a:t>was no immunity in the population against the Zika virus </a:t>
            </a:r>
            <a:r>
              <a:rPr lang="en-US" sz="2000" dirty="0" smtClean="0">
                <a:solidFill>
                  <a:schemeClr val="tx1"/>
                </a:solidFill>
                <a:latin typeface="Arial Narrow" panose="020B0606020202030204" pitchFamily="34" charset="0"/>
              </a:rPr>
              <a:t>in the region of the Americas including North </a:t>
            </a:r>
            <a:r>
              <a:rPr lang="en-US" sz="2000" dirty="0">
                <a:solidFill>
                  <a:schemeClr val="tx1"/>
                </a:solidFill>
                <a:latin typeface="Arial Narrow" panose="020B0606020202030204" pitchFamily="34" charset="0"/>
              </a:rPr>
              <a:t>Eastern Brazil </a:t>
            </a:r>
            <a:r>
              <a:rPr lang="en-US" sz="2000" dirty="0" smtClean="0">
                <a:solidFill>
                  <a:schemeClr val="tx1"/>
                </a:solidFill>
                <a:latin typeface="Arial Narrow" panose="020B0606020202030204" pitchFamily="34" charset="0"/>
              </a:rPr>
              <a:t>when </a:t>
            </a:r>
            <a:r>
              <a:rPr lang="en-US" sz="2000" dirty="0">
                <a:solidFill>
                  <a:schemeClr val="tx1"/>
                </a:solidFill>
                <a:latin typeface="Arial Narrow" panose="020B0606020202030204" pitchFamily="34" charset="0"/>
              </a:rPr>
              <a:t>it was introduced in </a:t>
            </a:r>
            <a:r>
              <a:rPr lang="en-US" sz="2000" dirty="0" smtClean="0">
                <a:solidFill>
                  <a:schemeClr val="tx1"/>
                </a:solidFill>
                <a:latin typeface="Arial Narrow" panose="020B0606020202030204" pitchFamily="34" charset="0"/>
              </a:rPr>
              <a:t>2014-15</a:t>
            </a:r>
          </a:p>
          <a:p>
            <a:endParaRPr lang="en-US" sz="2000" dirty="0" smtClean="0">
              <a:solidFill>
                <a:schemeClr val="tx1"/>
              </a:solidFill>
              <a:latin typeface="Arial Narrow" panose="020B0606020202030204" pitchFamily="34" charset="0"/>
            </a:endParaRPr>
          </a:p>
          <a:p>
            <a:r>
              <a:rPr lang="en-US" sz="2000" dirty="0" smtClean="0">
                <a:solidFill>
                  <a:schemeClr val="tx1"/>
                </a:solidFill>
                <a:latin typeface="Arial Narrow" panose="020B0606020202030204" pitchFamily="34" charset="0"/>
              </a:rPr>
              <a:t>The American region including North </a:t>
            </a:r>
            <a:r>
              <a:rPr lang="en-US" sz="2000" dirty="0">
                <a:solidFill>
                  <a:schemeClr val="tx1"/>
                </a:solidFill>
                <a:latin typeface="Arial Narrow" panose="020B0606020202030204" pitchFamily="34" charset="0"/>
              </a:rPr>
              <a:t>East Brazil is endemic/epidemic for Dengue in a context of high </a:t>
            </a:r>
            <a:r>
              <a:rPr lang="en-US" sz="2000" i="1" dirty="0">
                <a:solidFill>
                  <a:schemeClr val="tx1"/>
                </a:solidFill>
                <a:latin typeface="Arial Narrow" panose="020B0606020202030204" pitchFamily="34" charset="0"/>
              </a:rPr>
              <a:t>Aedes </a:t>
            </a:r>
            <a:r>
              <a:rPr lang="en-US" sz="2000" i="1" dirty="0" err="1">
                <a:solidFill>
                  <a:schemeClr val="tx1"/>
                </a:solidFill>
                <a:latin typeface="Arial Narrow" panose="020B0606020202030204" pitchFamily="34" charset="0"/>
              </a:rPr>
              <a:t>aegypti</a:t>
            </a:r>
            <a:r>
              <a:rPr lang="en-US" sz="2000" i="1" dirty="0">
                <a:solidFill>
                  <a:schemeClr val="tx1"/>
                </a:solidFill>
                <a:latin typeface="Arial Narrow" panose="020B0606020202030204" pitchFamily="34" charset="0"/>
              </a:rPr>
              <a:t> </a:t>
            </a:r>
            <a:r>
              <a:rPr lang="en-US" sz="2000" dirty="0" smtClean="0">
                <a:solidFill>
                  <a:schemeClr val="tx1"/>
                </a:solidFill>
                <a:latin typeface="Arial Narrow" panose="020B0606020202030204" pitchFamily="34" charset="0"/>
              </a:rPr>
              <a:t>infestation</a:t>
            </a:r>
          </a:p>
          <a:p>
            <a:endParaRPr lang="en-US" sz="2000" dirty="0" smtClean="0">
              <a:solidFill>
                <a:schemeClr val="tx1"/>
              </a:solidFill>
              <a:latin typeface="Arial Narrow" panose="020B0606020202030204" pitchFamily="34" charset="0"/>
            </a:endParaRPr>
          </a:p>
          <a:p>
            <a:r>
              <a:rPr lang="en-US" sz="2000" dirty="0" smtClean="0">
                <a:solidFill>
                  <a:schemeClr val="tx1"/>
                </a:solidFill>
                <a:latin typeface="Arial Narrow" panose="020B0606020202030204" pitchFamily="34" charset="0"/>
              </a:rPr>
              <a:t>The </a:t>
            </a:r>
            <a:r>
              <a:rPr lang="en-US" sz="2000" dirty="0">
                <a:solidFill>
                  <a:schemeClr val="tx1"/>
                </a:solidFill>
                <a:latin typeface="Arial Narrow" panose="020B0606020202030204" pitchFamily="34" charset="0"/>
              </a:rPr>
              <a:t>Zika virus circulation in North East Brazil has been intense (</a:t>
            </a:r>
            <a:r>
              <a:rPr lang="en-US" sz="2000" dirty="0" err="1">
                <a:solidFill>
                  <a:schemeClr val="tx1"/>
                </a:solidFill>
                <a:latin typeface="Arial Narrow" panose="020B0606020202030204" pitchFamily="34" charset="0"/>
              </a:rPr>
              <a:t>MoH</a:t>
            </a:r>
            <a:r>
              <a:rPr lang="en-US" sz="2000" dirty="0">
                <a:solidFill>
                  <a:schemeClr val="tx1"/>
                </a:solidFill>
                <a:latin typeface="Arial Narrow" panose="020B0606020202030204" pitchFamily="34" charset="0"/>
              </a:rPr>
              <a:t> Brazil estimates between 500,000 and 1.5 M Zika cases during 2015</a:t>
            </a:r>
            <a:r>
              <a:rPr lang="en-US" sz="2000" dirty="0" smtClean="0">
                <a:solidFill>
                  <a:schemeClr val="tx1"/>
                </a:solidFill>
                <a:latin typeface="Arial Narrow" panose="020B0606020202030204" pitchFamily="34" charset="0"/>
              </a:rPr>
              <a:t>)</a:t>
            </a:r>
          </a:p>
          <a:p>
            <a:endParaRPr lang="en-US" sz="2000" dirty="0">
              <a:solidFill>
                <a:schemeClr val="tx1"/>
              </a:solidFill>
              <a:latin typeface="Arial Narrow" panose="020B0606020202030204" pitchFamily="34" charset="0"/>
            </a:endParaRPr>
          </a:p>
          <a:p>
            <a:r>
              <a:rPr lang="en-US" sz="2000" dirty="0" smtClean="0">
                <a:solidFill>
                  <a:schemeClr val="tx1"/>
                </a:solidFill>
                <a:latin typeface="Arial Narrow" panose="020B0606020202030204" pitchFamily="34" charset="0"/>
              </a:rPr>
              <a:t>Temporal / spatial association ZIKV and microcephaly dramatic increase in North East Brazil, starting October 2015 </a:t>
            </a:r>
          </a:p>
          <a:p>
            <a:endParaRPr lang="en-US" sz="2000" dirty="0" smtClean="0">
              <a:solidFill>
                <a:schemeClr val="tx1"/>
              </a:solidFill>
              <a:latin typeface="Arial Narrow" panose="020B0606020202030204" pitchFamily="34" charset="0"/>
            </a:endParaRPr>
          </a:p>
          <a:p>
            <a:r>
              <a:rPr lang="en-US" sz="2000" dirty="0" smtClean="0">
                <a:solidFill>
                  <a:schemeClr val="tx1"/>
                </a:solidFill>
                <a:latin typeface="Arial Narrow" panose="020B0606020202030204" pitchFamily="34" charset="0"/>
              </a:rPr>
              <a:t>A number of laboratory findings points to the relation between the Zika virus and the cases of neurological malformations including microcephaly</a:t>
            </a:r>
          </a:p>
          <a:p>
            <a:endParaRPr lang="en-US" dirty="0" smtClean="0">
              <a:solidFill>
                <a:schemeClr val="tx1"/>
              </a:solidFill>
              <a:latin typeface="Arial Narrow" panose="020B0606020202030204" pitchFamily="34" charset="0"/>
            </a:endParaRPr>
          </a:p>
          <a:p>
            <a:endParaRPr lang="en-US" dirty="0" smtClean="0">
              <a:solidFill>
                <a:schemeClr val="tx1"/>
              </a:solidFill>
              <a:latin typeface="Arial Narrow" panose="020B0606020202030204" pitchFamily="34" charset="0"/>
            </a:endParaRPr>
          </a:p>
          <a:p>
            <a:endParaRPr lang="en-US" dirty="0" smtClean="0">
              <a:solidFill>
                <a:schemeClr val="tx1"/>
              </a:solidFill>
              <a:latin typeface="Arial Narrow" panose="020B0606020202030204" pitchFamily="34" charset="0"/>
            </a:endParaRPr>
          </a:p>
          <a:p>
            <a:endParaRPr lang="en-US"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17747613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170"/>
            <a:ext cx="8966200" cy="889000"/>
          </a:xfrm>
        </p:spPr>
        <p:txBody>
          <a:bodyPr/>
          <a:lstStyle/>
          <a:p>
            <a:r>
              <a:rPr lang="en-US" sz="2000" b="1" dirty="0">
                <a:solidFill>
                  <a:schemeClr val="tx1"/>
                </a:solidFill>
                <a:effectLst/>
                <a:latin typeface="+mj-lt"/>
              </a:rPr>
              <a:t>Findings pointing to ZIKV outbreak relation with microcephaly in </a:t>
            </a:r>
            <a:r>
              <a:rPr lang="en-US" sz="2000" b="1" dirty="0" smtClean="0">
                <a:solidFill>
                  <a:schemeClr val="tx1"/>
                </a:solidFill>
                <a:effectLst/>
                <a:latin typeface="+mj-lt"/>
              </a:rPr>
              <a:t>Brazil</a:t>
            </a:r>
            <a:endParaRPr lang="en-US" sz="2000" b="1" dirty="0">
              <a:solidFill>
                <a:schemeClr val="tx1"/>
              </a:solidFill>
              <a:effectLst/>
              <a:latin typeface="+mj-lt"/>
            </a:endParaRPr>
          </a:p>
        </p:txBody>
      </p:sp>
      <p:sp>
        <p:nvSpPr>
          <p:cNvPr id="6" name="Content Placeholder 5"/>
          <p:cNvSpPr>
            <a:spLocks noGrp="1"/>
          </p:cNvSpPr>
          <p:nvPr>
            <p:ph idx="1"/>
          </p:nvPr>
        </p:nvSpPr>
        <p:spPr>
          <a:xfrm>
            <a:off x="228600" y="1041400"/>
            <a:ext cx="8737600" cy="5086268"/>
          </a:xfrm>
        </p:spPr>
        <p:txBody>
          <a:bodyPr/>
          <a:lstStyle/>
          <a:p>
            <a:r>
              <a:rPr lang="en-US" sz="1800" dirty="0" smtClean="0">
                <a:solidFill>
                  <a:schemeClr val="tx1"/>
                </a:solidFill>
              </a:rPr>
              <a:t>2 </a:t>
            </a:r>
            <a:r>
              <a:rPr lang="en-US" sz="1800" dirty="0">
                <a:solidFill>
                  <a:schemeClr val="tx1"/>
                </a:solidFill>
              </a:rPr>
              <a:t>cases of ZIKV genome detected in amniotic fluid.  </a:t>
            </a:r>
            <a:r>
              <a:rPr lang="en-US" sz="1800" dirty="0" err="1">
                <a:solidFill>
                  <a:schemeClr val="tx1"/>
                </a:solidFill>
              </a:rPr>
              <a:t>FioCruz</a:t>
            </a:r>
            <a:r>
              <a:rPr lang="en-US" sz="1800" dirty="0">
                <a:solidFill>
                  <a:schemeClr val="tx1"/>
                </a:solidFill>
              </a:rPr>
              <a:t>, Brazil, Nov 2015.</a:t>
            </a:r>
          </a:p>
          <a:p>
            <a:endParaRPr lang="en-US" sz="1800" dirty="0">
              <a:solidFill>
                <a:schemeClr val="tx1"/>
              </a:solidFill>
            </a:endParaRPr>
          </a:p>
          <a:p>
            <a:r>
              <a:rPr lang="en-US" sz="1800" dirty="0">
                <a:solidFill>
                  <a:schemeClr val="tx1"/>
                </a:solidFill>
              </a:rPr>
              <a:t>One case of microcephaly in a stillborn with multiple malformations tested positive for ZIKV. </a:t>
            </a:r>
            <a:r>
              <a:rPr lang="en-US" sz="1800" dirty="0" err="1">
                <a:solidFill>
                  <a:schemeClr val="tx1"/>
                </a:solidFill>
              </a:rPr>
              <a:t>Evandro</a:t>
            </a:r>
            <a:r>
              <a:rPr lang="en-US" sz="1800" dirty="0">
                <a:solidFill>
                  <a:schemeClr val="tx1"/>
                </a:solidFill>
              </a:rPr>
              <a:t> Chagas Institute, Brazil, Nov 2015.</a:t>
            </a:r>
          </a:p>
          <a:p>
            <a:endParaRPr lang="es-ES" sz="1800" dirty="0">
              <a:solidFill>
                <a:schemeClr val="tx1"/>
              </a:solidFill>
            </a:endParaRPr>
          </a:p>
          <a:p>
            <a:r>
              <a:rPr lang="en-US" sz="1800" dirty="0">
                <a:solidFill>
                  <a:schemeClr val="tx1"/>
                </a:solidFill>
              </a:rPr>
              <a:t>Four cases of congenital malformations including 2 cases of miscarriage and 2 newborns that died within the first 24 hours tested positive for </a:t>
            </a:r>
            <a:r>
              <a:rPr lang="en-US" sz="1800" dirty="0" smtClean="0">
                <a:solidFill>
                  <a:schemeClr val="tx1"/>
                </a:solidFill>
              </a:rPr>
              <a:t>ZIKV, Jan 2016.</a:t>
            </a:r>
            <a:endParaRPr lang="en-US" sz="1800" dirty="0">
              <a:solidFill>
                <a:schemeClr val="tx1"/>
              </a:solidFill>
            </a:endParaRPr>
          </a:p>
          <a:p>
            <a:endParaRPr lang="en-US" sz="1800" dirty="0">
              <a:solidFill>
                <a:schemeClr val="tx1"/>
              </a:solidFill>
            </a:endParaRPr>
          </a:p>
          <a:p>
            <a:r>
              <a:rPr lang="en-US" sz="1800" dirty="0">
                <a:solidFill>
                  <a:schemeClr val="tx1"/>
                </a:solidFill>
              </a:rPr>
              <a:t>Six cases of newborns with microcephaly tested positive for ZIKV. Published in Ultrasound Obstetrics Gynecology, Jan 2016.</a:t>
            </a:r>
          </a:p>
          <a:p>
            <a:endParaRPr lang="en-US" sz="1800" dirty="0">
              <a:solidFill>
                <a:schemeClr val="tx1"/>
              </a:solidFill>
            </a:endParaRPr>
          </a:p>
          <a:p>
            <a:r>
              <a:rPr lang="en-US" sz="1800" dirty="0">
                <a:solidFill>
                  <a:schemeClr val="tx1"/>
                </a:solidFill>
              </a:rPr>
              <a:t>One case of newborn with microcephaly from Hawaii tested positive for ZIKV. </a:t>
            </a:r>
            <a:r>
              <a:rPr lang="en-US" sz="1800" dirty="0" smtClean="0">
                <a:solidFill>
                  <a:schemeClr val="tx1"/>
                </a:solidFill>
              </a:rPr>
              <a:t>North </a:t>
            </a:r>
            <a:r>
              <a:rPr lang="en-US" sz="1800" dirty="0">
                <a:solidFill>
                  <a:schemeClr val="tx1"/>
                </a:solidFill>
              </a:rPr>
              <a:t>Eastern Brazil during early pregnancy. CDC, USA, Jan 2016.</a:t>
            </a:r>
          </a:p>
          <a:p>
            <a:endParaRPr lang="en-US" sz="1800" dirty="0">
              <a:solidFill>
                <a:schemeClr val="tx1"/>
              </a:solidFill>
            </a:endParaRPr>
          </a:p>
          <a:p>
            <a:r>
              <a:rPr lang="en-US" sz="1800" dirty="0">
                <a:solidFill>
                  <a:schemeClr val="tx1"/>
                </a:solidFill>
              </a:rPr>
              <a:t>One case of miscarriage with placenta tested positive for ZIKV. Carlos Chagas Institute, Brazil, Jan 2016. </a:t>
            </a:r>
          </a:p>
          <a:p>
            <a:endParaRPr lang="en-US" dirty="0" smtClean="0">
              <a:solidFill>
                <a:schemeClr val="tx1"/>
              </a:solidFill>
            </a:endParaRPr>
          </a:p>
          <a:p>
            <a:endParaRPr lang="en-US" dirty="0" smtClean="0">
              <a:solidFill>
                <a:schemeClr val="tx1"/>
              </a:solidFill>
              <a:latin typeface="Arial Narrow" panose="020B0606020202030204" pitchFamily="34" charset="0"/>
            </a:endParaRPr>
          </a:p>
          <a:p>
            <a:endParaRPr lang="en-US"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10166729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13647"/>
            <a:ext cx="8229600" cy="95534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sz="3200" b="1" dirty="0" smtClean="0"/>
              <a:t>Knowledge gaps and research needs</a:t>
            </a:r>
            <a:endParaRPr lang="en-US" sz="3200" b="1" dirty="0"/>
          </a:p>
        </p:txBody>
      </p:sp>
      <p:sp>
        <p:nvSpPr>
          <p:cNvPr id="6" name="Content Placeholder 2"/>
          <p:cNvSpPr txBox="1">
            <a:spLocks/>
          </p:cNvSpPr>
          <p:nvPr/>
        </p:nvSpPr>
        <p:spPr>
          <a:xfrm>
            <a:off x="457200" y="941697"/>
            <a:ext cx="8229599" cy="5527342"/>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auto">
              <a:spcAft>
                <a:spcPts val="0"/>
              </a:spcAft>
            </a:pPr>
            <a:r>
              <a:rPr lang="en-US" dirty="0" smtClean="0">
                <a:latin typeface="+mj-lt"/>
              </a:rPr>
              <a:t>Addressing the knowledge gaps on Zika virus</a:t>
            </a:r>
          </a:p>
          <a:p>
            <a:pPr lvl="1" fontAlgn="auto">
              <a:spcAft>
                <a:spcPts val="0"/>
              </a:spcAft>
              <a:buFont typeface="Wingdings" panose="05000000000000000000" pitchFamily="2" charset="2"/>
              <a:buChar char="Ø"/>
            </a:pPr>
            <a:r>
              <a:rPr lang="en-US" sz="2600" dirty="0" smtClean="0">
                <a:latin typeface="+mj-lt"/>
              </a:rPr>
              <a:t>Development </a:t>
            </a:r>
            <a:r>
              <a:rPr lang="en-US" sz="2600" dirty="0">
                <a:latin typeface="+mj-lt"/>
              </a:rPr>
              <a:t>of new virology tests</a:t>
            </a:r>
          </a:p>
          <a:p>
            <a:pPr lvl="1" fontAlgn="auto">
              <a:spcAft>
                <a:spcPts val="0"/>
              </a:spcAft>
              <a:buFont typeface="Wingdings" panose="05000000000000000000" pitchFamily="2" charset="2"/>
              <a:buChar char="Ø"/>
            </a:pPr>
            <a:r>
              <a:rPr lang="en-US" sz="2600" dirty="0" smtClean="0">
                <a:latin typeface="+mj-lt"/>
              </a:rPr>
              <a:t>Knowledge of the virus and its effects on fetus</a:t>
            </a:r>
          </a:p>
          <a:p>
            <a:pPr lvl="1" fontAlgn="auto">
              <a:spcAft>
                <a:spcPts val="0"/>
              </a:spcAft>
              <a:buFont typeface="Wingdings" panose="05000000000000000000" pitchFamily="2" charset="2"/>
              <a:buChar char="Ø"/>
            </a:pPr>
            <a:r>
              <a:rPr lang="en-US" sz="2600" dirty="0" smtClean="0">
                <a:latin typeface="+mj-lt"/>
              </a:rPr>
              <a:t>Vaccine development / antiviral</a:t>
            </a:r>
          </a:p>
          <a:p>
            <a:pPr lvl="1" fontAlgn="auto">
              <a:spcAft>
                <a:spcPts val="0"/>
              </a:spcAft>
              <a:buFont typeface="Wingdings" panose="05000000000000000000" pitchFamily="2" charset="2"/>
              <a:buChar char="Ø"/>
            </a:pPr>
            <a:r>
              <a:rPr lang="en-US" sz="2600" dirty="0" smtClean="0">
                <a:latin typeface="+mj-lt"/>
              </a:rPr>
              <a:t>Characterizing the clinical patterns and neurological relations (GBS)</a:t>
            </a:r>
          </a:p>
          <a:p>
            <a:pPr lvl="1" fontAlgn="auto">
              <a:spcAft>
                <a:spcPts val="0"/>
              </a:spcAft>
              <a:buFont typeface="Wingdings" panose="05000000000000000000" pitchFamily="2" charset="2"/>
              <a:buChar char="Ø"/>
            </a:pPr>
            <a:r>
              <a:rPr lang="en-US" sz="2600" dirty="0" smtClean="0">
                <a:latin typeface="+mj-lt"/>
              </a:rPr>
              <a:t>Dynamics of arbovirus outbreaks (Dengue, </a:t>
            </a:r>
            <a:r>
              <a:rPr lang="en-US" sz="2600" dirty="0" err="1" smtClean="0">
                <a:latin typeface="+mj-lt"/>
              </a:rPr>
              <a:t>Chikungunya</a:t>
            </a:r>
            <a:r>
              <a:rPr lang="en-US" sz="2600" dirty="0" smtClean="0">
                <a:latin typeface="+mj-lt"/>
              </a:rPr>
              <a:t>, Zika, others)</a:t>
            </a:r>
          </a:p>
          <a:p>
            <a:pPr lvl="1" fontAlgn="auto">
              <a:spcAft>
                <a:spcPts val="0"/>
              </a:spcAft>
              <a:buFont typeface="Wingdings" panose="05000000000000000000" pitchFamily="2" charset="2"/>
              <a:buChar char="Ø"/>
            </a:pPr>
            <a:r>
              <a:rPr lang="en-US" sz="2600" dirty="0" smtClean="0">
                <a:latin typeface="+mj-lt"/>
              </a:rPr>
              <a:t>Relationships between vector(s) and virus</a:t>
            </a:r>
          </a:p>
          <a:p>
            <a:pPr lvl="1" fontAlgn="auto">
              <a:spcAft>
                <a:spcPts val="0"/>
              </a:spcAft>
              <a:buFont typeface="Wingdings" panose="05000000000000000000" pitchFamily="2" charset="2"/>
              <a:buChar char="Ø"/>
            </a:pPr>
            <a:r>
              <a:rPr lang="en-US" sz="2600" dirty="0" smtClean="0">
                <a:latin typeface="+mj-lt"/>
              </a:rPr>
              <a:t>New tools for vector control </a:t>
            </a:r>
          </a:p>
          <a:p>
            <a:pPr marL="457200" lvl="1" indent="0" fontAlgn="auto">
              <a:spcAft>
                <a:spcPts val="0"/>
              </a:spcAft>
              <a:buNone/>
            </a:pPr>
            <a:endParaRPr lang="en-US" dirty="0" smtClean="0">
              <a:latin typeface="Arial Narrow" panose="020B0606020202030204" pitchFamily="34" charset="0"/>
            </a:endParaRPr>
          </a:p>
          <a:p>
            <a:pPr lvl="1" fontAlgn="auto">
              <a:spcAft>
                <a:spcPts val="0"/>
              </a:spcAft>
            </a:pPr>
            <a:endParaRPr lang="en-US" dirty="0">
              <a:latin typeface="Arial Narrow" panose="020B0606020202030204" pitchFamily="34" charset="0"/>
            </a:endParaRPr>
          </a:p>
        </p:txBody>
      </p:sp>
    </p:spTree>
    <p:extLst>
      <p:ext uri="{BB962C8B-B14F-4D97-AF65-F5344CB8AC3E}">
        <p14:creationId xmlns:p14="http://schemas.microsoft.com/office/powerpoint/2010/main" val="18487407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18866"/>
          </a:xfrm>
        </p:spPr>
        <p:txBody>
          <a:bodyPr/>
          <a:lstStyle/>
          <a:p>
            <a:r>
              <a:rPr lang="en-US" dirty="0" smtClean="0"/>
              <a:t/>
            </a:r>
            <a:br>
              <a:rPr lang="en-US" dirty="0" smtClean="0"/>
            </a:br>
            <a:r>
              <a:rPr lang="en-US" dirty="0"/>
              <a:t/>
            </a:r>
            <a:br>
              <a:rPr lang="en-US" dirty="0"/>
            </a:br>
            <a:r>
              <a:rPr lang="en-US" sz="4000" dirty="0"/>
              <a:t/>
            </a:r>
            <a:br>
              <a:rPr lang="en-US" sz="4000" dirty="0"/>
            </a:br>
            <a:r>
              <a:rPr lang="en-US" sz="3600" b="1" dirty="0">
                <a:latin typeface="+mj-lt"/>
              </a:rPr>
              <a:t>Zika virus in the Asia Pacific region</a:t>
            </a:r>
            <a:endParaRPr lang="en-US" b="1" dirty="0"/>
          </a:p>
        </p:txBody>
      </p:sp>
      <p:sp>
        <p:nvSpPr>
          <p:cNvPr id="3" name="Content Placeholder 2"/>
          <p:cNvSpPr>
            <a:spLocks noGrp="1"/>
          </p:cNvSpPr>
          <p:nvPr>
            <p:ph idx="1"/>
          </p:nvPr>
        </p:nvSpPr>
        <p:spPr>
          <a:xfrm>
            <a:off x="457200" y="1241946"/>
            <a:ext cx="8229600" cy="5049672"/>
          </a:xfrm>
        </p:spPr>
        <p:txBody>
          <a:bodyPr/>
          <a:lstStyle/>
          <a:p>
            <a:r>
              <a:rPr lang="en-US" sz="2000" dirty="0">
                <a:solidFill>
                  <a:schemeClr val="tx1"/>
                </a:solidFill>
              </a:rPr>
              <a:t>Acute ZIKV infections in southeast Asia have </a:t>
            </a:r>
            <a:r>
              <a:rPr lang="en-US" sz="2000" dirty="0" smtClean="0">
                <a:solidFill>
                  <a:schemeClr val="tx1"/>
                </a:solidFill>
              </a:rPr>
              <a:t>been </a:t>
            </a:r>
            <a:r>
              <a:rPr lang="en-US" sz="2000" dirty="0">
                <a:solidFill>
                  <a:schemeClr val="tx1"/>
                </a:solidFill>
              </a:rPr>
              <a:t>reported from </a:t>
            </a:r>
            <a:r>
              <a:rPr lang="en-US" sz="2000" b="1" dirty="0" smtClean="0">
                <a:solidFill>
                  <a:schemeClr val="tx1"/>
                </a:solidFill>
              </a:rPr>
              <a:t>Thailand </a:t>
            </a:r>
            <a:r>
              <a:rPr lang="en-US" sz="2000" dirty="0" smtClean="0">
                <a:solidFill>
                  <a:schemeClr val="tx1"/>
                </a:solidFill>
              </a:rPr>
              <a:t>and </a:t>
            </a:r>
            <a:r>
              <a:rPr lang="en-US" sz="2000" b="1" dirty="0">
                <a:solidFill>
                  <a:schemeClr val="tx1"/>
                </a:solidFill>
              </a:rPr>
              <a:t>Cambodia</a:t>
            </a:r>
            <a:r>
              <a:rPr lang="en-US" sz="2000" dirty="0" smtClean="0">
                <a:solidFill>
                  <a:schemeClr val="tx1"/>
                </a:solidFill>
              </a:rPr>
              <a:t>. </a:t>
            </a:r>
          </a:p>
          <a:p>
            <a:r>
              <a:rPr lang="en-US" sz="2000" dirty="0" smtClean="0">
                <a:solidFill>
                  <a:schemeClr val="tx1"/>
                </a:solidFill>
              </a:rPr>
              <a:t>Indirect </a:t>
            </a:r>
            <a:r>
              <a:rPr lang="en-US" sz="2000" dirty="0">
                <a:solidFill>
                  <a:schemeClr val="tx1"/>
                </a:solidFill>
              </a:rPr>
              <a:t>serological evidence of ZIKV infection has been documented in the past in non-acute blood samples from </a:t>
            </a:r>
            <a:r>
              <a:rPr lang="en-US" sz="2000" b="1" dirty="0" smtClean="0">
                <a:solidFill>
                  <a:schemeClr val="tx1"/>
                </a:solidFill>
              </a:rPr>
              <a:t>Vietnam</a:t>
            </a:r>
            <a:r>
              <a:rPr lang="en-US" sz="2000" b="1" dirty="0">
                <a:solidFill>
                  <a:schemeClr val="tx1"/>
                </a:solidFill>
              </a:rPr>
              <a:t>, Malaysia, Indonesia</a:t>
            </a:r>
            <a:r>
              <a:rPr lang="en-US" sz="2000" dirty="0">
                <a:solidFill>
                  <a:schemeClr val="tx1"/>
                </a:solidFill>
              </a:rPr>
              <a:t>, and the </a:t>
            </a:r>
            <a:r>
              <a:rPr lang="en-US" sz="2000" b="1" dirty="0" smtClean="0">
                <a:solidFill>
                  <a:schemeClr val="tx1"/>
                </a:solidFill>
              </a:rPr>
              <a:t>Philippines</a:t>
            </a:r>
            <a:r>
              <a:rPr lang="en-US" sz="2000" dirty="0" smtClean="0">
                <a:solidFill>
                  <a:schemeClr val="tx1"/>
                </a:solidFill>
              </a:rPr>
              <a:t>.</a:t>
            </a:r>
          </a:p>
          <a:p>
            <a:r>
              <a:rPr lang="en-US" sz="2000" dirty="0" smtClean="0">
                <a:solidFill>
                  <a:schemeClr val="tx1"/>
                </a:solidFill>
              </a:rPr>
              <a:t>There </a:t>
            </a:r>
            <a:r>
              <a:rPr lang="en-US" sz="2000" dirty="0">
                <a:solidFill>
                  <a:schemeClr val="tx1"/>
                </a:solidFill>
              </a:rPr>
              <a:t>was a large outbreak on Yap Island in the </a:t>
            </a:r>
            <a:r>
              <a:rPr lang="en-US" sz="2000" b="1" dirty="0">
                <a:solidFill>
                  <a:schemeClr val="tx1"/>
                </a:solidFill>
              </a:rPr>
              <a:t>Federated States of </a:t>
            </a:r>
            <a:r>
              <a:rPr lang="en-US" sz="2000" b="1" dirty="0" smtClean="0">
                <a:solidFill>
                  <a:schemeClr val="tx1"/>
                </a:solidFill>
              </a:rPr>
              <a:t>Micronesia</a:t>
            </a:r>
            <a:r>
              <a:rPr lang="en-US" sz="2000" dirty="0" smtClean="0">
                <a:solidFill>
                  <a:schemeClr val="tx1"/>
                </a:solidFill>
              </a:rPr>
              <a:t>. </a:t>
            </a:r>
            <a:r>
              <a:rPr lang="en-US" sz="2000" dirty="0">
                <a:solidFill>
                  <a:schemeClr val="tx1"/>
                </a:solidFill>
              </a:rPr>
              <a:t>In October 2013, ZIKV was detected in </a:t>
            </a:r>
            <a:r>
              <a:rPr lang="en-US" sz="2000" b="1" dirty="0">
                <a:solidFill>
                  <a:schemeClr val="tx1"/>
                </a:solidFill>
              </a:rPr>
              <a:t>French Polynesia </a:t>
            </a:r>
            <a:r>
              <a:rPr lang="en-US" sz="2000" dirty="0">
                <a:solidFill>
                  <a:schemeClr val="tx1"/>
                </a:solidFill>
              </a:rPr>
              <a:t>where at least 396 laboratory-confirmed cases have </a:t>
            </a:r>
            <a:r>
              <a:rPr lang="en-US" sz="2000" dirty="0" smtClean="0">
                <a:solidFill>
                  <a:schemeClr val="tx1"/>
                </a:solidFill>
              </a:rPr>
              <a:t>occurred.</a:t>
            </a:r>
          </a:p>
          <a:p>
            <a:r>
              <a:rPr lang="en-US" sz="2000" dirty="0" smtClean="0">
                <a:solidFill>
                  <a:schemeClr val="tx1"/>
                </a:solidFill>
              </a:rPr>
              <a:t>The </a:t>
            </a:r>
            <a:r>
              <a:rPr lang="en-US" sz="2000" dirty="0">
                <a:solidFill>
                  <a:schemeClr val="tx1"/>
                </a:solidFill>
              </a:rPr>
              <a:t>affected areas in the Pacific have expanded to include the </a:t>
            </a:r>
            <a:r>
              <a:rPr lang="en-US" sz="2000" b="1" dirty="0">
                <a:solidFill>
                  <a:schemeClr val="tx1"/>
                </a:solidFill>
              </a:rPr>
              <a:t>Cook Islands, New Caledonia, </a:t>
            </a:r>
            <a:r>
              <a:rPr lang="en-US" sz="2000" b="1" dirty="0" smtClean="0">
                <a:solidFill>
                  <a:schemeClr val="tx1"/>
                </a:solidFill>
              </a:rPr>
              <a:t>Easter Island, Tonga and New Zealand</a:t>
            </a:r>
            <a:r>
              <a:rPr lang="en-US" sz="2000" dirty="0" smtClean="0">
                <a:solidFill>
                  <a:schemeClr val="tx1"/>
                </a:solidFill>
              </a:rPr>
              <a:t>.</a:t>
            </a:r>
          </a:p>
          <a:p>
            <a:r>
              <a:rPr lang="en-US" sz="2000" dirty="0">
                <a:solidFill>
                  <a:schemeClr val="tx1"/>
                </a:solidFill>
              </a:rPr>
              <a:t>Zika virus infection </a:t>
            </a:r>
            <a:r>
              <a:rPr lang="en-US" sz="2000" dirty="0" smtClean="0">
                <a:solidFill>
                  <a:schemeClr val="tx1"/>
                </a:solidFill>
              </a:rPr>
              <a:t>has been confirmed in </a:t>
            </a:r>
            <a:r>
              <a:rPr lang="en-US" sz="2000" dirty="0">
                <a:solidFill>
                  <a:schemeClr val="tx1"/>
                </a:solidFill>
              </a:rPr>
              <a:t>a patient returning to Finland in June 2015 after living in </a:t>
            </a:r>
            <a:r>
              <a:rPr lang="en-US" sz="2000" b="1" dirty="0">
                <a:solidFill>
                  <a:schemeClr val="tx1"/>
                </a:solidFill>
              </a:rPr>
              <a:t>Maldives</a:t>
            </a:r>
            <a:r>
              <a:rPr lang="en-US" sz="2000" dirty="0">
                <a:solidFill>
                  <a:schemeClr val="tx1"/>
                </a:solidFill>
              </a:rPr>
              <a:t> for six </a:t>
            </a:r>
            <a:r>
              <a:rPr lang="en-US" sz="2000" dirty="0" smtClean="0">
                <a:solidFill>
                  <a:schemeClr val="tx1"/>
                </a:solidFill>
              </a:rPr>
              <a:t>months.</a:t>
            </a:r>
            <a:endParaRPr lang="en-US" sz="2000" dirty="0">
              <a:solidFill>
                <a:schemeClr val="tx1"/>
              </a:solidFill>
            </a:endParaRPr>
          </a:p>
        </p:txBody>
      </p:sp>
    </p:spTree>
    <p:extLst>
      <p:ext uri="{BB962C8B-B14F-4D97-AF65-F5344CB8AC3E}">
        <p14:creationId xmlns:p14="http://schemas.microsoft.com/office/powerpoint/2010/main" val="39661378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069" y="682389"/>
            <a:ext cx="8830101" cy="750627"/>
          </a:xfrm>
        </p:spPr>
        <p:txBody>
          <a:bodyPr/>
          <a:lstStyle/>
          <a:p>
            <a:r>
              <a:rPr lang="en-US" sz="3200" b="1" dirty="0" smtClean="0">
                <a:latin typeface="+mj-lt"/>
              </a:rPr>
              <a:t/>
            </a:r>
            <a:br>
              <a:rPr lang="en-US" sz="3200" b="1" dirty="0" smtClean="0">
                <a:latin typeface="+mj-lt"/>
              </a:rPr>
            </a:br>
            <a:r>
              <a:rPr lang="en-US" sz="3200" b="1" dirty="0">
                <a:latin typeface="+mj-lt"/>
              </a:rPr>
              <a:t/>
            </a:r>
            <a:br>
              <a:rPr lang="en-US" sz="3200" b="1" dirty="0">
                <a:latin typeface="+mj-lt"/>
              </a:rPr>
            </a:br>
            <a:r>
              <a:rPr lang="en-US" sz="3200" b="1" dirty="0" smtClean="0">
                <a:latin typeface="+mj-lt"/>
              </a:rPr>
              <a:t>What is the risk of Zika virus outbreak in WHO South East Asia?</a:t>
            </a:r>
            <a:endParaRPr lang="en-US" sz="3200" b="1" dirty="0">
              <a:latin typeface="+mj-lt"/>
            </a:endParaRPr>
          </a:p>
        </p:txBody>
      </p:sp>
      <p:sp>
        <p:nvSpPr>
          <p:cNvPr id="3" name="Content Placeholder 2"/>
          <p:cNvSpPr>
            <a:spLocks noGrp="1"/>
          </p:cNvSpPr>
          <p:nvPr>
            <p:ph idx="1"/>
          </p:nvPr>
        </p:nvSpPr>
        <p:spPr>
          <a:xfrm>
            <a:off x="457200" y="1433016"/>
            <a:ext cx="8229600" cy="4878435"/>
          </a:xfrm>
        </p:spPr>
        <p:txBody>
          <a:bodyPr/>
          <a:lstStyle/>
          <a:p>
            <a:r>
              <a:rPr lang="en-US" dirty="0" smtClean="0">
                <a:solidFill>
                  <a:schemeClr val="tx1"/>
                </a:solidFill>
              </a:rPr>
              <a:t>There </a:t>
            </a:r>
            <a:r>
              <a:rPr lang="en-US" dirty="0">
                <a:solidFill>
                  <a:schemeClr val="tx1"/>
                </a:solidFill>
              </a:rPr>
              <a:t>has been documented Zika virus in South and Southeast Asia since </a:t>
            </a:r>
            <a:r>
              <a:rPr lang="en-US" dirty="0" smtClean="0">
                <a:solidFill>
                  <a:schemeClr val="tx1"/>
                </a:solidFill>
              </a:rPr>
              <a:t>1978.</a:t>
            </a:r>
            <a:r>
              <a:rPr lang="en-US" baseline="30000" dirty="0" smtClean="0">
                <a:solidFill>
                  <a:schemeClr val="tx1"/>
                </a:solidFill>
              </a:rPr>
              <a:t>1</a:t>
            </a:r>
            <a:r>
              <a:rPr lang="en-US" dirty="0" smtClean="0">
                <a:solidFill>
                  <a:schemeClr val="tx1"/>
                </a:solidFill>
              </a:rPr>
              <a:t>   </a:t>
            </a:r>
            <a:r>
              <a:rPr lang="en-US" dirty="0">
                <a:solidFill>
                  <a:schemeClr val="tx1"/>
                </a:solidFill>
              </a:rPr>
              <a:t>Additionally there have been documented cases among travelers returning from Indonesia, Maldives and Thailand, as well as several documented cases within Thailand, in the past few </a:t>
            </a:r>
            <a:r>
              <a:rPr lang="en-US" dirty="0" smtClean="0">
                <a:solidFill>
                  <a:schemeClr val="tx1"/>
                </a:solidFill>
              </a:rPr>
              <a:t>years </a:t>
            </a:r>
            <a:endParaRPr lang="en-US" dirty="0">
              <a:solidFill>
                <a:schemeClr val="tx1"/>
              </a:solidFill>
            </a:endParaRPr>
          </a:p>
          <a:p>
            <a:r>
              <a:rPr lang="en-US" dirty="0" smtClean="0">
                <a:solidFill>
                  <a:schemeClr val="tx1"/>
                </a:solidFill>
              </a:rPr>
              <a:t>The </a:t>
            </a:r>
            <a:r>
              <a:rPr lang="en-US" dirty="0">
                <a:solidFill>
                  <a:schemeClr val="tx1"/>
                </a:solidFill>
              </a:rPr>
              <a:t>principal vector for Zika virus is the Aedes mosquito, which is the same vector that transmits dengue and </a:t>
            </a:r>
            <a:r>
              <a:rPr lang="en-US" dirty="0" err="1">
                <a:solidFill>
                  <a:schemeClr val="tx1"/>
                </a:solidFill>
              </a:rPr>
              <a:t>chikungunya</a:t>
            </a:r>
            <a:r>
              <a:rPr lang="en-US" dirty="0">
                <a:solidFill>
                  <a:schemeClr val="tx1"/>
                </a:solidFill>
              </a:rPr>
              <a:t>.  These mosquitoes are present in all countries in the SEA </a:t>
            </a:r>
            <a:r>
              <a:rPr lang="en-US" dirty="0" smtClean="0">
                <a:solidFill>
                  <a:schemeClr val="tx1"/>
                </a:solidFill>
              </a:rPr>
              <a:t>region</a:t>
            </a:r>
            <a:endParaRPr lang="en-US" dirty="0">
              <a:solidFill>
                <a:schemeClr val="tx1"/>
              </a:solidFill>
            </a:endParaRPr>
          </a:p>
        </p:txBody>
      </p:sp>
      <p:sp>
        <p:nvSpPr>
          <p:cNvPr id="4" name="Rectangle 3"/>
          <p:cNvSpPr/>
          <p:nvPr/>
        </p:nvSpPr>
        <p:spPr>
          <a:xfrm>
            <a:off x="825688" y="5499416"/>
            <a:ext cx="7745105" cy="923330"/>
          </a:xfrm>
          <a:prstGeom prst="rect">
            <a:avLst/>
          </a:prstGeom>
        </p:spPr>
        <p:txBody>
          <a:bodyPr wrap="square">
            <a:spAutoFit/>
          </a:bodyPr>
          <a:lstStyle/>
          <a:p>
            <a:r>
              <a:rPr lang="en-US" baseline="30000" dirty="0">
                <a:latin typeface="+mj-lt"/>
              </a:rPr>
              <a:t>1</a:t>
            </a:r>
            <a:r>
              <a:rPr lang="en-US" dirty="0">
                <a:latin typeface="+mj-lt"/>
              </a:rPr>
              <a:t>Faye O, </a:t>
            </a:r>
            <a:r>
              <a:rPr lang="en-US" dirty="0" err="1">
                <a:latin typeface="+mj-lt"/>
              </a:rPr>
              <a:t>Freire</a:t>
            </a:r>
            <a:r>
              <a:rPr lang="en-US" dirty="0">
                <a:latin typeface="+mj-lt"/>
              </a:rPr>
              <a:t> CCM, et al, “Molecular evolution of Zika Virus during its emergence in the 20th Century.”  </a:t>
            </a:r>
            <a:r>
              <a:rPr lang="en-US" dirty="0" err="1">
                <a:latin typeface="+mj-lt"/>
              </a:rPr>
              <a:t>PLoS</a:t>
            </a:r>
            <a:r>
              <a:rPr lang="en-US" dirty="0">
                <a:latin typeface="+mj-lt"/>
              </a:rPr>
              <a:t> Neglected Tropical Diseases, 8(1): e2636, Avail on www.plosntds.org.</a:t>
            </a:r>
          </a:p>
        </p:txBody>
      </p:sp>
    </p:spTree>
    <p:extLst>
      <p:ext uri="{BB962C8B-B14F-4D97-AF65-F5344CB8AC3E}">
        <p14:creationId xmlns:p14="http://schemas.microsoft.com/office/powerpoint/2010/main" val="305382118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18866"/>
          </a:xfrm>
        </p:spPr>
        <p:txBody>
          <a:bodyPr/>
          <a:lstStyle/>
          <a:p>
            <a:r>
              <a:rPr lang="en-US" sz="4000" b="1" dirty="0" smtClean="0">
                <a:latin typeface="+mj-lt"/>
              </a:rPr>
              <a:t>What needs to be done!</a:t>
            </a:r>
            <a:endParaRPr lang="en-US" sz="4000" b="1" dirty="0">
              <a:latin typeface="+mj-lt"/>
            </a:endParaRPr>
          </a:p>
        </p:txBody>
      </p:sp>
      <p:sp>
        <p:nvSpPr>
          <p:cNvPr id="3" name="Content Placeholder 2"/>
          <p:cNvSpPr>
            <a:spLocks noGrp="1"/>
          </p:cNvSpPr>
          <p:nvPr>
            <p:ph idx="1"/>
          </p:nvPr>
        </p:nvSpPr>
        <p:spPr>
          <a:xfrm>
            <a:off x="457200" y="996288"/>
            <a:ext cx="8229600" cy="5199796"/>
          </a:xfrm>
        </p:spPr>
        <p:txBody>
          <a:bodyPr/>
          <a:lstStyle/>
          <a:p>
            <a:r>
              <a:rPr lang="en-US" dirty="0" smtClean="0">
                <a:solidFill>
                  <a:schemeClr val="tx1"/>
                </a:solidFill>
              </a:rPr>
              <a:t>Increasing </a:t>
            </a:r>
            <a:r>
              <a:rPr lang="en-US" dirty="0">
                <a:solidFill>
                  <a:schemeClr val="tx1"/>
                </a:solidFill>
              </a:rPr>
              <a:t>awareness among health professionals, especially those who provide prenatal and newborn </a:t>
            </a:r>
            <a:r>
              <a:rPr lang="en-US" dirty="0" smtClean="0">
                <a:solidFill>
                  <a:schemeClr val="tx1"/>
                </a:solidFill>
              </a:rPr>
              <a:t>care.</a:t>
            </a:r>
            <a:endParaRPr lang="en-US" dirty="0">
              <a:solidFill>
                <a:schemeClr val="tx1"/>
              </a:solidFill>
            </a:endParaRPr>
          </a:p>
          <a:p>
            <a:r>
              <a:rPr lang="en-US" dirty="0" smtClean="0">
                <a:solidFill>
                  <a:schemeClr val="tx1"/>
                </a:solidFill>
              </a:rPr>
              <a:t>Advise </a:t>
            </a:r>
            <a:r>
              <a:rPr lang="en-US" dirty="0">
                <a:solidFill>
                  <a:schemeClr val="tx1"/>
                </a:solidFill>
              </a:rPr>
              <a:t>residents and </a:t>
            </a:r>
            <a:r>
              <a:rPr lang="en-US" dirty="0" err="1">
                <a:solidFill>
                  <a:schemeClr val="tx1"/>
                </a:solidFill>
              </a:rPr>
              <a:t>travellers</a:t>
            </a:r>
            <a:r>
              <a:rPr lang="en-US" dirty="0">
                <a:solidFill>
                  <a:schemeClr val="tx1"/>
                </a:solidFill>
              </a:rPr>
              <a:t> visiting outbreak affected areas, particularly pregnant women, to take individual protective measures to prevent mosquito bites all day round. </a:t>
            </a:r>
          </a:p>
          <a:p>
            <a:r>
              <a:rPr lang="en-US" dirty="0" smtClean="0">
                <a:solidFill>
                  <a:schemeClr val="tx1"/>
                </a:solidFill>
              </a:rPr>
              <a:t>Strengthen </a:t>
            </a:r>
            <a:r>
              <a:rPr lang="en-US" dirty="0">
                <a:solidFill>
                  <a:schemeClr val="tx1"/>
                </a:solidFill>
              </a:rPr>
              <a:t>active surveillance to detect Zika virus both in residents and travelers to outbreak affected areas, both event-based and indicator-based/</a:t>
            </a:r>
            <a:r>
              <a:rPr lang="en-US" dirty="0" err="1">
                <a:solidFill>
                  <a:schemeClr val="tx1"/>
                </a:solidFill>
              </a:rPr>
              <a:t>syndromic</a:t>
            </a:r>
            <a:r>
              <a:rPr lang="en-US" dirty="0">
                <a:solidFill>
                  <a:schemeClr val="tx1"/>
                </a:solidFill>
              </a:rPr>
              <a:t> surveillance </a:t>
            </a:r>
            <a:endParaRPr lang="en-US" dirty="0" smtClean="0">
              <a:solidFill>
                <a:schemeClr val="tx1"/>
              </a:solidFill>
            </a:endParaRPr>
          </a:p>
          <a:p>
            <a:r>
              <a:rPr lang="en-US" dirty="0" smtClean="0">
                <a:solidFill>
                  <a:schemeClr val="tx1"/>
                </a:solidFill>
              </a:rPr>
              <a:t>Monitor </a:t>
            </a:r>
            <a:r>
              <a:rPr lang="en-US" dirty="0">
                <a:solidFill>
                  <a:schemeClr val="tx1"/>
                </a:solidFill>
              </a:rPr>
              <a:t>outbreaks, including geographic spread and unusual clinical presentations</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656379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28048"/>
          </a:xfrm>
        </p:spPr>
        <p:txBody>
          <a:bodyPr/>
          <a:lstStyle/>
          <a:p>
            <a:r>
              <a:rPr lang="en-US" sz="4000" b="1" dirty="0">
                <a:latin typeface="+mj-lt"/>
              </a:rPr>
              <a:t>What needs to be </a:t>
            </a:r>
            <a:r>
              <a:rPr lang="en-US" sz="4000" b="1" dirty="0" smtClean="0">
                <a:latin typeface="+mj-lt"/>
              </a:rPr>
              <a:t>done…</a:t>
            </a:r>
            <a:endParaRPr lang="en-US" sz="4000" b="1" dirty="0">
              <a:latin typeface="+mj-lt"/>
            </a:endParaRPr>
          </a:p>
        </p:txBody>
      </p:sp>
      <p:sp>
        <p:nvSpPr>
          <p:cNvPr id="3" name="Content Placeholder 2"/>
          <p:cNvSpPr>
            <a:spLocks noGrp="1"/>
          </p:cNvSpPr>
          <p:nvPr>
            <p:ph idx="1"/>
          </p:nvPr>
        </p:nvSpPr>
        <p:spPr>
          <a:xfrm>
            <a:off x="232012" y="1146412"/>
            <a:ext cx="8679976" cy="5022375"/>
          </a:xfrm>
        </p:spPr>
        <p:txBody>
          <a:bodyPr/>
          <a:lstStyle/>
          <a:p>
            <a:r>
              <a:rPr lang="en-US" dirty="0">
                <a:solidFill>
                  <a:schemeClr val="tx1"/>
                </a:solidFill>
              </a:rPr>
              <a:t>Strengthen laboratory capacity to confirm suspected Zika virus infections, and work with WHO Collaborating Centers in Thailand (</a:t>
            </a:r>
            <a:r>
              <a:rPr lang="en-US" dirty="0" smtClean="0">
                <a:solidFill>
                  <a:schemeClr val="tx1"/>
                </a:solidFill>
              </a:rPr>
              <a:t>AFRIMS, </a:t>
            </a:r>
            <a:r>
              <a:rPr lang="en-US" dirty="0" err="1" smtClean="0">
                <a:solidFill>
                  <a:schemeClr val="tx1"/>
                </a:solidFill>
              </a:rPr>
              <a:t>Chulalongkorn</a:t>
            </a:r>
            <a:r>
              <a:rPr lang="en-US" dirty="0" smtClean="0">
                <a:solidFill>
                  <a:schemeClr val="tx1"/>
                </a:solidFill>
              </a:rPr>
              <a:t> University-Bangkok) </a:t>
            </a:r>
            <a:r>
              <a:rPr lang="en-US" dirty="0">
                <a:solidFill>
                  <a:schemeClr val="tx1"/>
                </a:solidFill>
              </a:rPr>
              <a:t>and India (NIV-Pune)</a:t>
            </a:r>
          </a:p>
          <a:p>
            <a:r>
              <a:rPr lang="en-US" dirty="0">
                <a:solidFill>
                  <a:schemeClr val="tx1"/>
                </a:solidFill>
              </a:rPr>
              <a:t>Strengthen vector control measures, including surveillance and remedy </a:t>
            </a:r>
            <a:r>
              <a:rPr lang="en-US" dirty="0" smtClean="0">
                <a:solidFill>
                  <a:schemeClr val="tx1"/>
                </a:solidFill>
              </a:rPr>
              <a:t>of </a:t>
            </a:r>
            <a:r>
              <a:rPr lang="en-US" dirty="0">
                <a:solidFill>
                  <a:schemeClr val="tx1"/>
                </a:solidFill>
              </a:rPr>
              <a:t>household water sources </a:t>
            </a:r>
            <a:endParaRPr lang="en-US" dirty="0" smtClean="0">
              <a:solidFill>
                <a:schemeClr val="tx1"/>
              </a:solidFill>
            </a:endParaRPr>
          </a:p>
          <a:p>
            <a:r>
              <a:rPr lang="en-US" dirty="0" smtClean="0">
                <a:solidFill>
                  <a:schemeClr val="tx1"/>
                </a:solidFill>
              </a:rPr>
              <a:t>Maintain </a:t>
            </a:r>
            <a:r>
              <a:rPr lang="en-US" dirty="0">
                <a:solidFill>
                  <a:schemeClr val="tx1"/>
                </a:solidFill>
              </a:rPr>
              <a:t>/ enhance the core components of the International Health Regulations (2005), including reporting new Zika outbreaks/events through the IHR reporting </a:t>
            </a:r>
            <a:r>
              <a:rPr lang="en-US" dirty="0" smtClean="0">
                <a:solidFill>
                  <a:schemeClr val="tx1"/>
                </a:solidFill>
              </a:rPr>
              <a:t>channels</a:t>
            </a:r>
          </a:p>
          <a:p>
            <a:r>
              <a:rPr lang="en-US" dirty="0" smtClean="0">
                <a:solidFill>
                  <a:schemeClr val="tx1"/>
                </a:solidFill>
              </a:rPr>
              <a:t>Based </a:t>
            </a:r>
            <a:r>
              <a:rPr lang="en-US" dirty="0">
                <a:solidFill>
                  <a:schemeClr val="tx1"/>
                </a:solidFill>
              </a:rPr>
              <a:t>on available evidence, WHO does not recommend any travel or trade restrictions related to Zika virus disease</a:t>
            </a:r>
            <a:endParaRPr lang="en-US" dirty="0"/>
          </a:p>
        </p:txBody>
      </p:sp>
    </p:spTree>
    <p:extLst>
      <p:ext uri="{BB962C8B-B14F-4D97-AF65-F5344CB8AC3E}">
        <p14:creationId xmlns:p14="http://schemas.microsoft.com/office/powerpoint/2010/main" val="9438594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78173"/>
          </a:xfrm>
        </p:spPr>
        <p:txBody>
          <a:bodyPr/>
          <a:lstStyle/>
          <a:p>
            <a:pPr>
              <a:lnSpc>
                <a:spcPts val="3000"/>
              </a:lnSpc>
            </a:pPr>
            <a:r>
              <a:rPr lang="en-US" sz="2400" b="1" dirty="0">
                <a:latin typeface="+mj-lt"/>
              </a:rPr>
              <a:t>The first meeting of the Emergency Committee (EC) </a:t>
            </a:r>
            <a:r>
              <a:rPr lang="en-US" sz="2400" b="1" dirty="0" smtClean="0">
                <a:latin typeface="+mj-lt"/>
              </a:rPr>
              <a:t>under </a:t>
            </a:r>
            <a:r>
              <a:rPr lang="en-US" sz="2400" b="1" dirty="0">
                <a:latin typeface="+mj-lt"/>
              </a:rPr>
              <a:t>the International Health Regulations (2005) </a:t>
            </a:r>
          </a:p>
        </p:txBody>
      </p:sp>
      <p:sp>
        <p:nvSpPr>
          <p:cNvPr id="3" name="Content Placeholder 2"/>
          <p:cNvSpPr>
            <a:spLocks noGrp="1"/>
          </p:cNvSpPr>
          <p:nvPr>
            <p:ph idx="1"/>
          </p:nvPr>
        </p:nvSpPr>
        <p:spPr>
          <a:xfrm>
            <a:off x="457200" y="1078173"/>
            <a:ext cx="8229600" cy="5022375"/>
          </a:xfrm>
        </p:spPr>
        <p:txBody>
          <a:bodyPr/>
          <a:lstStyle/>
          <a:p>
            <a:pPr algn="just"/>
            <a:r>
              <a:rPr lang="en-US" dirty="0" smtClean="0">
                <a:solidFill>
                  <a:schemeClr val="tx1"/>
                </a:solidFill>
              </a:rPr>
              <a:t>The </a:t>
            </a:r>
            <a:r>
              <a:rPr lang="en-US" dirty="0">
                <a:solidFill>
                  <a:schemeClr val="tx1"/>
                </a:solidFill>
              </a:rPr>
              <a:t>recent cluster of microcephaly cases and other neurologic </a:t>
            </a:r>
            <a:r>
              <a:rPr lang="en-US" dirty="0" smtClean="0">
                <a:solidFill>
                  <a:schemeClr val="tx1"/>
                </a:solidFill>
              </a:rPr>
              <a:t>disorders, </a:t>
            </a:r>
            <a:r>
              <a:rPr lang="en-US" dirty="0">
                <a:solidFill>
                  <a:schemeClr val="tx1"/>
                </a:solidFill>
              </a:rPr>
              <a:t>constitutes a Public Health Emergency of International Concern (PHEIC</a:t>
            </a:r>
            <a:r>
              <a:rPr lang="en-US" dirty="0" smtClean="0">
                <a:solidFill>
                  <a:schemeClr val="tx1"/>
                </a:solidFill>
              </a:rPr>
              <a:t>)</a:t>
            </a:r>
          </a:p>
          <a:p>
            <a:pPr marL="0" indent="0" algn="just">
              <a:buNone/>
            </a:pPr>
            <a:r>
              <a:rPr lang="en-US" b="1" dirty="0" smtClean="0">
                <a:solidFill>
                  <a:schemeClr val="tx1"/>
                </a:solidFill>
              </a:rPr>
              <a:t>Key recommendations</a:t>
            </a:r>
          </a:p>
          <a:p>
            <a:pPr algn="just"/>
            <a:r>
              <a:rPr lang="en-US" dirty="0" smtClean="0">
                <a:solidFill>
                  <a:schemeClr val="tx1"/>
                </a:solidFill>
              </a:rPr>
              <a:t>Surveillance </a:t>
            </a:r>
            <a:r>
              <a:rPr lang="en-US" dirty="0">
                <a:solidFill>
                  <a:schemeClr val="tx1"/>
                </a:solidFill>
              </a:rPr>
              <a:t>for microcephaly and GBS should be standardized and enhanced, particularly in areas of known </a:t>
            </a:r>
            <a:r>
              <a:rPr lang="en-US" dirty="0" err="1">
                <a:solidFill>
                  <a:schemeClr val="tx1"/>
                </a:solidFill>
              </a:rPr>
              <a:t>Zika</a:t>
            </a:r>
            <a:r>
              <a:rPr lang="en-US" dirty="0">
                <a:solidFill>
                  <a:schemeClr val="tx1"/>
                </a:solidFill>
              </a:rPr>
              <a:t> virus transmission and areas at risk of such </a:t>
            </a:r>
            <a:r>
              <a:rPr lang="en-US" dirty="0" smtClean="0">
                <a:solidFill>
                  <a:schemeClr val="tx1"/>
                </a:solidFill>
              </a:rPr>
              <a:t>transmission</a:t>
            </a:r>
          </a:p>
          <a:p>
            <a:pPr algn="just"/>
            <a:r>
              <a:rPr lang="en-US" dirty="0" smtClean="0">
                <a:solidFill>
                  <a:schemeClr val="tx1"/>
                </a:solidFill>
              </a:rPr>
              <a:t>Surveillance </a:t>
            </a:r>
            <a:r>
              <a:rPr lang="en-US" dirty="0">
                <a:solidFill>
                  <a:schemeClr val="tx1"/>
                </a:solidFill>
              </a:rPr>
              <a:t>for </a:t>
            </a:r>
            <a:r>
              <a:rPr lang="en-US" dirty="0" err="1">
                <a:solidFill>
                  <a:schemeClr val="tx1"/>
                </a:solidFill>
              </a:rPr>
              <a:t>Zika</a:t>
            </a:r>
            <a:r>
              <a:rPr lang="en-US" dirty="0">
                <a:solidFill>
                  <a:schemeClr val="tx1"/>
                </a:solidFill>
              </a:rPr>
              <a:t> virus infection should be </a:t>
            </a:r>
            <a:r>
              <a:rPr lang="en-US" dirty="0" smtClean="0">
                <a:solidFill>
                  <a:schemeClr val="tx1"/>
                </a:solidFill>
              </a:rPr>
              <a:t>enhanced</a:t>
            </a:r>
          </a:p>
          <a:p>
            <a:pPr algn="just"/>
            <a:r>
              <a:rPr lang="en-US" dirty="0" smtClean="0">
                <a:solidFill>
                  <a:schemeClr val="tx1"/>
                </a:solidFill>
              </a:rPr>
              <a:t>Vector </a:t>
            </a:r>
            <a:r>
              <a:rPr lang="en-US" dirty="0">
                <a:solidFill>
                  <a:schemeClr val="tx1"/>
                </a:solidFill>
              </a:rPr>
              <a:t>control measures and appropriate personal protective measures should be aggressively </a:t>
            </a:r>
            <a:r>
              <a:rPr lang="en-US" dirty="0" smtClean="0">
                <a:solidFill>
                  <a:schemeClr val="tx1"/>
                </a:solidFill>
              </a:rPr>
              <a:t>promoted </a:t>
            </a:r>
            <a:r>
              <a:rPr lang="en-US" dirty="0">
                <a:solidFill>
                  <a:schemeClr val="tx1"/>
                </a:solidFill>
              </a:rPr>
              <a:t>and </a:t>
            </a:r>
            <a:r>
              <a:rPr lang="en-US" dirty="0" smtClean="0">
                <a:solidFill>
                  <a:schemeClr val="tx1"/>
                </a:solidFill>
              </a:rPr>
              <a:t>implemented</a:t>
            </a:r>
          </a:p>
        </p:txBody>
      </p:sp>
    </p:spTree>
    <p:extLst>
      <p:ext uri="{BB962C8B-B14F-4D97-AF65-F5344CB8AC3E}">
        <p14:creationId xmlns:p14="http://schemas.microsoft.com/office/powerpoint/2010/main" val="21350928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05218"/>
          </a:xfrm>
        </p:spPr>
        <p:txBody>
          <a:bodyPr/>
          <a:lstStyle/>
          <a:p>
            <a:r>
              <a:rPr lang="en-US" sz="4000" b="1" dirty="0" smtClean="0">
                <a:latin typeface="+mj-lt"/>
              </a:rPr>
              <a:t>Key recommendations…</a:t>
            </a:r>
            <a:endParaRPr lang="en-US" sz="4000" b="1" dirty="0">
              <a:latin typeface="+mj-lt"/>
            </a:endParaRPr>
          </a:p>
        </p:txBody>
      </p:sp>
      <p:sp>
        <p:nvSpPr>
          <p:cNvPr id="3" name="Content Placeholder 2"/>
          <p:cNvSpPr>
            <a:spLocks noGrp="1"/>
          </p:cNvSpPr>
          <p:nvPr>
            <p:ph idx="1"/>
          </p:nvPr>
        </p:nvSpPr>
        <p:spPr>
          <a:xfrm>
            <a:off x="457200" y="1173708"/>
            <a:ext cx="8229600" cy="4995080"/>
          </a:xfrm>
        </p:spPr>
        <p:txBody>
          <a:bodyPr/>
          <a:lstStyle/>
          <a:p>
            <a:pPr algn="just"/>
            <a:r>
              <a:rPr lang="en-US" dirty="0">
                <a:solidFill>
                  <a:schemeClr val="tx1"/>
                </a:solidFill>
              </a:rPr>
              <a:t>Appropriate research and development efforts should be intensified for </a:t>
            </a:r>
            <a:r>
              <a:rPr lang="en-US" dirty="0" err="1">
                <a:solidFill>
                  <a:schemeClr val="tx1"/>
                </a:solidFill>
              </a:rPr>
              <a:t>Zika</a:t>
            </a:r>
            <a:r>
              <a:rPr lang="en-US" dirty="0">
                <a:solidFill>
                  <a:schemeClr val="tx1"/>
                </a:solidFill>
              </a:rPr>
              <a:t> virus vaccines, therapeutics and diagnostics</a:t>
            </a:r>
          </a:p>
          <a:p>
            <a:pPr algn="just"/>
            <a:endParaRPr lang="en-US" dirty="0" smtClean="0">
              <a:solidFill>
                <a:schemeClr val="tx1"/>
              </a:solidFill>
            </a:endParaRPr>
          </a:p>
          <a:p>
            <a:pPr algn="just"/>
            <a:r>
              <a:rPr lang="en-US" dirty="0" smtClean="0">
                <a:solidFill>
                  <a:schemeClr val="tx1"/>
                </a:solidFill>
              </a:rPr>
              <a:t>National </a:t>
            </a:r>
            <a:r>
              <a:rPr lang="en-US" dirty="0">
                <a:solidFill>
                  <a:schemeClr val="tx1"/>
                </a:solidFill>
              </a:rPr>
              <a:t>authorities should ensure the rapid and timely reporting and sharing of information of public health importance relevant to this </a:t>
            </a:r>
            <a:r>
              <a:rPr lang="en-US" dirty="0" smtClean="0">
                <a:solidFill>
                  <a:schemeClr val="tx1"/>
                </a:solidFill>
              </a:rPr>
              <a:t>PHEIC</a:t>
            </a:r>
          </a:p>
          <a:p>
            <a:pPr algn="just"/>
            <a:endParaRPr lang="en-US" dirty="0">
              <a:solidFill>
                <a:schemeClr val="tx1"/>
              </a:solidFill>
            </a:endParaRPr>
          </a:p>
          <a:p>
            <a:pPr algn="just"/>
            <a:r>
              <a:rPr lang="en-US" dirty="0" smtClean="0">
                <a:solidFill>
                  <a:schemeClr val="tx1"/>
                </a:solidFill>
              </a:rPr>
              <a:t>Clinical</a:t>
            </a:r>
            <a:r>
              <a:rPr lang="en-US" dirty="0">
                <a:solidFill>
                  <a:schemeClr val="tx1"/>
                </a:solidFill>
              </a:rPr>
              <a:t>, </a:t>
            </a:r>
            <a:r>
              <a:rPr lang="en-US" dirty="0" err="1">
                <a:solidFill>
                  <a:schemeClr val="tx1"/>
                </a:solidFill>
              </a:rPr>
              <a:t>virologic</a:t>
            </a:r>
            <a:r>
              <a:rPr lang="en-US" dirty="0">
                <a:solidFill>
                  <a:schemeClr val="tx1"/>
                </a:solidFill>
              </a:rPr>
              <a:t> and epidemiologic data related to the increased rates of microcephaly and/or GBS, and </a:t>
            </a:r>
            <a:r>
              <a:rPr lang="en-US" dirty="0" err="1">
                <a:solidFill>
                  <a:schemeClr val="tx1"/>
                </a:solidFill>
              </a:rPr>
              <a:t>Zika</a:t>
            </a:r>
            <a:r>
              <a:rPr lang="en-US" dirty="0">
                <a:solidFill>
                  <a:schemeClr val="tx1"/>
                </a:solidFill>
              </a:rPr>
              <a:t> virus transmission, should be rapidly shared with the World Health Organization </a:t>
            </a:r>
          </a:p>
        </p:txBody>
      </p:sp>
    </p:spTree>
    <p:extLst>
      <p:ext uri="{BB962C8B-B14F-4D97-AF65-F5344CB8AC3E}">
        <p14:creationId xmlns:p14="http://schemas.microsoft.com/office/powerpoint/2010/main" val="1463047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
          <p:cNvSpPr>
            <a:spLocks noChangeArrowheads="1"/>
          </p:cNvSpPr>
          <p:nvPr/>
        </p:nvSpPr>
        <p:spPr bwMode="auto">
          <a:xfrm>
            <a:off x="465137" y="1137681"/>
            <a:ext cx="7600689" cy="925511"/>
          </a:xfrm>
          <a:custGeom>
            <a:avLst/>
            <a:gdLst>
              <a:gd name="T0" fmla="*/ 735013 w 21600"/>
              <a:gd name="T1" fmla="*/ 153194 h 21600"/>
              <a:gd name="T2" fmla="*/ 367507 w 21600"/>
              <a:gd name="T3" fmla="*/ 306388 h 21600"/>
              <a:gd name="T4" fmla="*/ 0 w 21600"/>
              <a:gd name="T5" fmla="*/ 153194 h 21600"/>
              <a:gd name="T6" fmla="*/ 367507 w 21600"/>
              <a:gd name="T7" fmla="*/ 0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p>
            <a:pPr>
              <a:tabLst>
                <a:tab pos="723900" algn="l"/>
              </a:tabLst>
            </a:pPr>
            <a:r>
              <a:rPr lang="en-US" dirty="0">
                <a:latin typeface="+mj-lt"/>
                <a:cs typeface="Cordia New" pitchFamily="34" charset="-34"/>
              </a:rPr>
              <a:t>Phylogenetic relations between the envelope gene sequences of </a:t>
            </a:r>
            <a:r>
              <a:rPr lang="en-US" dirty="0" smtClean="0">
                <a:latin typeface="+mj-lt"/>
                <a:cs typeface="Cordia New" pitchFamily="34" charset="-34"/>
              </a:rPr>
              <a:t>Suriname ZIKV </a:t>
            </a:r>
            <a:r>
              <a:rPr lang="en-US" dirty="0">
                <a:latin typeface="+mj-lt"/>
                <a:cs typeface="Cordia New" pitchFamily="34" charset="-34"/>
              </a:rPr>
              <a:t>and other ZIKV</a:t>
            </a:r>
            <a:endParaRPr lang="th-TH" dirty="0">
              <a:latin typeface="+mj-lt"/>
              <a:cs typeface="Cordia New" pitchFamily="34" charset="-34"/>
            </a:endParaRPr>
          </a:p>
          <a:p>
            <a:pPr>
              <a:tabLst>
                <a:tab pos="723900" algn="l"/>
              </a:tabLst>
            </a:pPr>
            <a:endParaRPr lang="en-US" dirty="0">
              <a:solidFill>
                <a:srgbClr val="FFFFFF"/>
              </a:solidFill>
              <a:cs typeface="Cordia New" pitchFamily="34" charset="-34"/>
            </a:endParaRPr>
          </a:p>
        </p:txBody>
      </p:sp>
      <p:pic>
        <p:nvPicPr>
          <p:cNvPr id="614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5673" y="1880804"/>
            <a:ext cx="7520153" cy="384054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8" name="Text Box 3"/>
          <p:cNvSpPr txBox="1">
            <a:spLocks noChangeArrowheads="1"/>
          </p:cNvSpPr>
          <p:nvPr/>
        </p:nvSpPr>
        <p:spPr bwMode="auto">
          <a:xfrm>
            <a:off x="1225455" y="6461125"/>
            <a:ext cx="7358987" cy="227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1pPr>
            <a:lvl2pPr marL="742950" indent="-28575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2pPr>
            <a:lvl3pPr marL="1143000" indent="-22860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3pPr>
            <a:lvl4pPr marL="1600200" indent="-22860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4pPr>
            <a:lvl5pPr marL="2057400" indent="-22860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9pPr>
          </a:lstStyle>
          <a:p>
            <a:r>
              <a:rPr lang="en-US" sz="900" i="1" dirty="0">
                <a:solidFill>
                  <a:srgbClr val="FFFFFF"/>
                </a:solidFill>
                <a:latin typeface="Arial" charset="0"/>
                <a:ea typeface="MS PGothic" pitchFamily="34" charset="-128"/>
              </a:rPr>
              <a:t>The Lancet</a:t>
            </a:r>
            <a:r>
              <a:rPr lang="en-US" sz="900" dirty="0">
                <a:solidFill>
                  <a:srgbClr val="FFFFFF"/>
                </a:solidFill>
                <a:latin typeface="Arial" charset="0"/>
                <a:ea typeface="MS PGothic" pitchFamily="34" charset="-128"/>
              </a:rPr>
              <a:t> 2016 387, 227-228DOI: (10.1016/S0140-6736(16)00003-9) </a:t>
            </a:r>
          </a:p>
        </p:txBody>
      </p:sp>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375" y="6064250"/>
            <a:ext cx="708025" cy="7937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50" name="Text Box 1"/>
          <p:cNvSpPr txBox="1">
            <a:spLocks noChangeArrowheads="1"/>
          </p:cNvSpPr>
          <p:nvPr/>
        </p:nvSpPr>
        <p:spPr bwMode="auto">
          <a:xfrm>
            <a:off x="1116013" y="5721350"/>
            <a:ext cx="7124700" cy="109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1pPr>
            <a:lvl2pPr marL="742950" indent="-28575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2pPr>
            <a:lvl3pPr marL="1143000" indent="-22860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3pPr>
            <a:lvl4pPr marL="1600200" indent="-22860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4pPr>
            <a:lvl5pPr marL="2057400" indent="-228600">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defRPr sz="2800">
                <a:solidFill>
                  <a:schemeClr val="tx1"/>
                </a:solidFill>
                <a:latin typeface="Calibri" pitchFamily="34" charset="0"/>
                <a:cs typeface="Cordia New" pitchFamily="34" charset="-34"/>
              </a:defRPr>
            </a:lvl9pPr>
          </a:lstStyle>
          <a:p>
            <a:r>
              <a:rPr lang="en-US" sz="1000" i="1" dirty="0">
                <a:latin typeface="Arial" charset="0"/>
                <a:ea typeface="MS PGothic" pitchFamily="34" charset="-128"/>
              </a:rPr>
              <a:t>Zika virus genome from the Americas</a:t>
            </a:r>
            <a:r>
              <a:rPr lang="en-US" sz="1000" dirty="0">
                <a:latin typeface="Arial" charset="0"/>
                <a:ea typeface="MS PGothic" pitchFamily="34" charset="-128"/>
              </a:rPr>
              <a:t> </a:t>
            </a:r>
          </a:p>
          <a:p>
            <a:r>
              <a:rPr lang="en-US" sz="1000" i="1" dirty="0">
                <a:latin typeface="Arial" charset="0"/>
                <a:ea typeface="MS PGothic" pitchFamily="34" charset="-128"/>
              </a:rPr>
              <a:t>Antoine </a:t>
            </a:r>
            <a:r>
              <a:rPr lang="en-US" sz="1000" i="1" dirty="0" err="1">
                <a:latin typeface="Arial" charset="0"/>
                <a:ea typeface="MS PGothic" pitchFamily="34" charset="-128"/>
              </a:rPr>
              <a:t>Enfissi</a:t>
            </a:r>
            <a:r>
              <a:rPr lang="en-US" sz="1000" i="1" dirty="0">
                <a:latin typeface="Arial" charset="0"/>
                <a:ea typeface="MS PGothic" pitchFamily="34" charset="-128"/>
              </a:rPr>
              <a:t>, John </a:t>
            </a:r>
            <a:r>
              <a:rPr lang="en-US" sz="1000" i="1" dirty="0" err="1">
                <a:latin typeface="Arial" charset="0"/>
                <a:ea typeface="MS PGothic" pitchFamily="34" charset="-128"/>
              </a:rPr>
              <a:t>Codrington</a:t>
            </a:r>
            <a:r>
              <a:rPr lang="en-US" sz="1000" i="1" dirty="0">
                <a:latin typeface="Arial" charset="0"/>
                <a:ea typeface="MS PGothic" pitchFamily="34" charset="-128"/>
              </a:rPr>
              <a:t>, Jimmy </a:t>
            </a:r>
            <a:r>
              <a:rPr lang="en-US" sz="1000" i="1" dirty="0" err="1">
                <a:latin typeface="Arial" charset="0"/>
                <a:ea typeface="MS PGothic" pitchFamily="34" charset="-128"/>
              </a:rPr>
              <a:t>Roosblad</a:t>
            </a:r>
            <a:r>
              <a:rPr lang="en-US" sz="1000" i="1" dirty="0">
                <a:latin typeface="Arial" charset="0"/>
                <a:ea typeface="MS PGothic" pitchFamily="34" charset="-128"/>
              </a:rPr>
              <a:t>, </a:t>
            </a:r>
            <a:r>
              <a:rPr lang="en-US" sz="1000" i="1" dirty="0" err="1">
                <a:latin typeface="Arial" charset="0"/>
                <a:ea typeface="MS PGothic" pitchFamily="34" charset="-128"/>
              </a:rPr>
              <a:t>Mirdad</a:t>
            </a:r>
            <a:r>
              <a:rPr lang="en-US" sz="1000" i="1" dirty="0">
                <a:latin typeface="Arial" charset="0"/>
                <a:ea typeface="MS PGothic" pitchFamily="34" charset="-128"/>
              </a:rPr>
              <a:t> </a:t>
            </a:r>
            <a:r>
              <a:rPr lang="en-US" sz="1000" i="1" dirty="0" err="1">
                <a:latin typeface="Arial" charset="0"/>
                <a:ea typeface="MS PGothic" pitchFamily="34" charset="-128"/>
              </a:rPr>
              <a:t>Kazanji</a:t>
            </a:r>
            <a:r>
              <a:rPr lang="en-US" sz="1000" i="1" dirty="0">
                <a:latin typeface="Arial" charset="0"/>
                <a:ea typeface="MS PGothic" pitchFamily="34" charset="-128"/>
              </a:rPr>
              <a:t>, Dominique </a:t>
            </a:r>
            <a:r>
              <a:rPr lang="en-US" sz="1000" i="1" dirty="0" err="1">
                <a:latin typeface="Arial" charset="0"/>
                <a:ea typeface="MS PGothic" pitchFamily="34" charset="-128"/>
              </a:rPr>
              <a:t>Rousset</a:t>
            </a:r>
            <a:r>
              <a:rPr lang="en-US" sz="1000" dirty="0">
                <a:latin typeface="Arial" charset="0"/>
                <a:ea typeface="MS PGothic" pitchFamily="34" charset="-128"/>
              </a:rPr>
              <a:t> </a:t>
            </a:r>
          </a:p>
          <a:p>
            <a:r>
              <a:rPr lang="en-US" sz="1000" i="1" dirty="0">
                <a:latin typeface="Arial" charset="0"/>
                <a:ea typeface="MS PGothic" pitchFamily="34" charset="-128"/>
              </a:rPr>
              <a:t>The Lancet</a:t>
            </a:r>
            <a:r>
              <a:rPr lang="en-US" sz="1000" dirty="0">
                <a:latin typeface="Arial" charset="0"/>
                <a:ea typeface="MS PGothic" pitchFamily="34" charset="-128"/>
              </a:rPr>
              <a:t> </a:t>
            </a:r>
          </a:p>
          <a:p>
            <a:r>
              <a:rPr lang="en-US" sz="1000" dirty="0">
                <a:latin typeface="Arial" charset="0"/>
                <a:ea typeface="MS PGothic" pitchFamily="34" charset="-128"/>
              </a:rPr>
              <a:t>Volume 387, Issue 10015, Pages 227-228 (January 2016) </a:t>
            </a:r>
          </a:p>
          <a:p>
            <a:r>
              <a:rPr lang="en-US" sz="1000" dirty="0">
                <a:latin typeface="Arial" charset="0"/>
                <a:ea typeface="MS PGothic" pitchFamily="34" charset="-128"/>
              </a:rPr>
              <a:t>DOI: 10.1016/S0140-6736(16)00003-9</a:t>
            </a:r>
          </a:p>
        </p:txBody>
      </p:sp>
      <p:sp>
        <p:nvSpPr>
          <p:cNvPr id="2" name="Rectangle 1"/>
          <p:cNvSpPr/>
          <p:nvPr/>
        </p:nvSpPr>
        <p:spPr>
          <a:xfrm>
            <a:off x="545672" y="214351"/>
            <a:ext cx="8352667" cy="646331"/>
          </a:xfrm>
          <a:prstGeom prst="rect">
            <a:avLst/>
          </a:prstGeom>
        </p:spPr>
        <p:txBody>
          <a:bodyPr wrap="square">
            <a:spAutoFit/>
          </a:bodyPr>
          <a:lstStyle/>
          <a:p>
            <a:r>
              <a:rPr lang="en-US" b="1" dirty="0">
                <a:latin typeface="+mj-lt"/>
              </a:rPr>
              <a:t>ZIKV single-stranded, ribonucleic acid (RNA) virus from the </a:t>
            </a:r>
            <a:r>
              <a:rPr lang="en-US" b="1" dirty="0" err="1">
                <a:latin typeface="+mj-lt"/>
              </a:rPr>
              <a:t>Flaviviridae</a:t>
            </a:r>
            <a:r>
              <a:rPr lang="en-US" b="1" dirty="0">
                <a:latin typeface="+mj-lt"/>
              </a:rPr>
              <a:t>.</a:t>
            </a:r>
          </a:p>
          <a:p>
            <a:r>
              <a:rPr lang="en-US" b="1" dirty="0">
                <a:latin typeface="+mj-lt"/>
              </a:rPr>
              <a:t>Two major lineages, African and Asian</a:t>
            </a:r>
          </a:p>
        </p:txBody>
      </p:sp>
    </p:spTree>
    <p:extLst>
      <p:ext uri="{BB962C8B-B14F-4D97-AF65-F5344CB8AC3E}">
        <p14:creationId xmlns:p14="http://schemas.microsoft.com/office/powerpoint/2010/main" val="3052517502"/>
      </p:ext>
    </p:extLst>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3582"/>
          </a:xfrm>
        </p:spPr>
        <p:txBody>
          <a:bodyPr/>
          <a:lstStyle/>
          <a:p>
            <a:r>
              <a:rPr lang="en-US" sz="4800" b="1" dirty="0" smtClean="0">
                <a:latin typeface="+mj-lt"/>
              </a:rPr>
              <a:t>Key messages</a:t>
            </a:r>
            <a:endParaRPr lang="en-US" sz="4800" b="1" dirty="0">
              <a:latin typeface="+mj-lt"/>
            </a:endParaRPr>
          </a:p>
        </p:txBody>
      </p:sp>
      <p:sp>
        <p:nvSpPr>
          <p:cNvPr id="3" name="Content Placeholder 2"/>
          <p:cNvSpPr>
            <a:spLocks noGrp="1"/>
          </p:cNvSpPr>
          <p:nvPr>
            <p:ph idx="1"/>
          </p:nvPr>
        </p:nvSpPr>
        <p:spPr>
          <a:xfrm>
            <a:off x="457200" y="1119116"/>
            <a:ext cx="8229600" cy="4810197"/>
          </a:xfrm>
        </p:spPr>
        <p:txBody>
          <a:bodyPr/>
          <a:lstStyle/>
          <a:p>
            <a:r>
              <a:rPr lang="en-US" sz="2000" dirty="0" smtClean="0">
                <a:solidFill>
                  <a:schemeClr val="tx1"/>
                </a:solidFill>
              </a:rPr>
              <a:t>The future of ZIKV is unpredictable</a:t>
            </a:r>
          </a:p>
          <a:p>
            <a:r>
              <a:rPr lang="en-US" sz="2000" dirty="0" smtClean="0">
                <a:solidFill>
                  <a:schemeClr val="tx1"/>
                </a:solidFill>
              </a:rPr>
              <a:t>The ZIKV has the potential to follow in geographical spread of Dengue and </a:t>
            </a:r>
            <a:r>
              <a:rPr lang="en-US" sz="2000" dirty="0" err="1" smtClean="0">
                <a:solidFill>
                  <a:schemeClr val="tx1"/>
                </a:solidFill>
              </a:rPr>
              <a:t>chikungunya</a:t>
            </a:r>
            <a:r>
              <a:rPr lang="en-US" sz="2000" dirty="0" smtClean="0">
                <a:solidFill>
                  <a:schemeClr val="tx1"/>
                </a:solidFill>
              </a:rPr>
              <a:t> </a:t>
            </a:r>
            <a:r>
              <a:rPr lang="en-US" sz="2000" baseline="30000" dirty="0" smtClean="0">
                <a:solidFill>
                  <a:schemeClr val="tx1"/>
                </a:solidFill>
              </a:rPr>
              <a:t>#</a:t>
            </a:r>
          </a:p>
          <a:p>
            <a:r>
              <a:rPr lang="en-US" sz="2000" dirty="0" smtClean="0">
                <a:solidFill>
                  <a:schemeClr val="tx1"/>
                </a:solidFill>
              </a:rPr>
              <a:t>The adaptation of ZIKV to an urban or </a:t>
            </a:r>
            <a:r>
              <a:rPr lang="en-US" sz="2000" dirty="0" err="1" smtClean="0">
                <a:solidFill>
                  <a:schemeClr val="tx1"/>
                </a:solidFill>
              </a:rPr>
              <a:t>peri</a:t>
            </a:r>
            <a:r>
              <a:rPr lang="en-US" sz="2000" dirty="0" smtClean="0">
                <a:solidFill>
                  <a:schemeClr val="tx1"/>
                </a:solidFill>
              </a:rPr>
              <a:t>-urban cycle, involving Aedes </a:t>
            </a:r>
            <a:r>
              <a:rPr lang="en-US" sz="2000" dirty="0" err="1" smtClean="0">
                <a:solidFill>
                  <a:schemeClr val="tx1"/>
                </a:solidFill>
              </a:rPr>
              <a:t>aegypti</a:t>
            </a:r>
            <a:r>
              <a:rPr lang="en-US" sz="2000" dirty="0" smtClean="0">
                <a:solidFill>
                  <a:schemeClr val="tx1"/>
                </a:solidFill>
              </a:rPr>
              <a:t> and other mosquitoes as vectors and humans as amplification hosts, should be of great concern</a:t>
            </a:r>
          </a:p>
          <a:p>
            <a:r>
              <a:rPr lang="en-US" sz="2000" dirty="0">
                <a:solidFill>
                  <a:schemeClr val="tx1"/>
                </a:solidFill>
              </a:rPr>
              <a:t>Surveillance systems </a:t>
            </a:r>
            <a:r>
              <a:rPr lang="en-US" sz="2000" dirty="0" smtClean="0">
                <a:solidFill>
                  <a:schemeClr val="tx1"/>
                </a:solidFill>
              </a:rPr>
              <a:t>need to be strengthened</a:t>
            </a:r>
            <a:endParaRPr lang="en-US" sz="2000" dirty="0">
              <a:solidFill>
                <a:schemeClr val="tx1"/>
              </a:solidFill>
            </a:endParaRPr>
          </a:p>
          <a:p>
            <a:pPr lvl="1"/>
            <a:r>
              <a:rPr lang="en-US" sz="2000" dirty="0">
                <a:solidFill>
                  <a:schemeClr val="tx1"/>
                </a:solidFill>
              </a:rPr>
              <a:t>Integrated Arbovirus surveillance</a:t>
            </a:r>
          </a:p>
          <a:p>
            <a:pPr lvl="1"/>
            <a:r>
              <a:rPr lang="en-US" sz="2000" dirty="0">
                <a:solidFill>
                  <a:schemeClr val="tx1"/>
                </a:solidFill>
              </a:rPr>
              <a:t>Neurological malformations and other birth defects</a:t>
            </a:r>
          </a:p>
          <a:p>
            <a:pPr lvl="1"/>
            <a:r>
              <a:rPr lang="en-US" sz="2000" dirty="0">
                <a:solidFill>
                  <a:schemeClr val="tx1"/>
                </a:solidFill>
              </a:rPr>
              <a:t>GBS surveillance</a:t>
            </a:r>
          </a:p>
          <a:p>
            <a:r>
              <a:rPr lang="en-US" sz="2000" dirty="0" smtClean="0">
                <a:solidFill>
                  <a:schemeClr val="tx1"/>
                </a:solidFill>
              </a:rPr>
              <a:t>The current Zika virus epidemic underscores the desperate need to develop more effective mosquito control as well as vaccines and drugs</a:t>
            </a:r>
          </a:p>
          <a:p>
            <a:endParaRPr lang="en-US" sz="2000" dirty="0">
              <a:solidFill>
                <a:schemeClr val="tx1"/>
              </a:solidFill>
            </a:endParaRPr>
          </a:p>
        </p:txBody>
      </p:sp>
      <p:sp>
        <p:nvSpPr>
          <p:cNvPr id="4" name="Rectangle 3"/>
          <p:cNvSpPr/>
          <p:nvPr/>
        </p:nvSpPr>
        <p:spPr>
          <a:xfrm>
            <a:off x="1050877" y="5917646"/>
            <a:ext cx="7574507" cy="276999"/>
          </a:xfrm>
          <a:prstGeom prst="rect">
            <a:avLst/>
          </a:prstGeom>
        </p:spPr>
        <p:txBody>
          <a:bodyPr wrap="square">
            <a:spAutoFit/>
          </a:bodyPr>
          <a:lstStyle/>
          <a:p>
            <a:r>
              <a:rPr lang="en-US" sz="1200" dirty="0" smtClean="0"/>
              <a:t>#Didier </a:t>
            </a:r>
            <a:r>
              <a:rPr lang="en-US" sz="1200" dirty="0" err="1"/>
              <a:t>Musso</a:t>
            </a:r>
            <a:r>
              <a:rPr lang="en-US" sz="1200" dirty="0"/>
              <a:t>, Van Mai Cao-</a:t>
            </a:r>
            <a:r>
              <a:rPr lang="en-US" sz="1200" dirty="0" err="1"/>
              <a:t>Lormeau</a:t>
            </a:r>
            <a:r>
              <a:rPr lang="en-US" sz="1200" dirty="0"/>
              <a:t>, Duane J </a:t>
            </a:r>
            <a:r>
              <a:rPr lang="en-US" sz="1200" dirty="0" err="1" smtClean="0"/>
              <a:t>Gubler</a:t>
            </a:r>
            <a:r>
              <a:rPr lang="en-US" sz="1200" dirty="0" smtClean="0"/>
              <a:t>  </a:t>
            </a:r>
            <a:endParaRPr lang="en-US" sz="1200" dirty="0"/>
          </a:p>
        </p:txBody>
      </p:sp>
      <p:sp>
        <p:nvSpPr>
          <p:cNvPr id="6" name="Rectangle 5"/>
          <p:cNvSpPr/>
          <p:nvPr/>
        </p:nvSpPr>
        <p:spPr>
          <a:xfrm>
            <a:off x="1050877" y="6187800"/>
            <a:ext cx="5227092" cy="276999"/>
          </a:xfrm>
          <a:prstGeom prst="rect">
            <a:avLst/>
          </a:prstGeom>
        </p:spPr>
        <p:txBody>
          <a:bodyPr wrap="square">
            <a:spAutoFit/>
          </a:bodyPr>
          <a:lstStyle/>
          <a:p>
            <a:r>
              <a:rPr lang="en-US" sz="1200" dirty="0"/>
              <a:t>The </a:t>
            </a:r>
            <a:r>
              <a:rPr lang="en-US" sz="1200" dirty="0" err="1" smtClean="0"/>
              <a:t>Lancet.Volume</a:t>
            </a:r>
            <a:r>
              <a:rPr lang="en-US" sz="1200" dirty="0" smtClean="0"/>
              <a:t> </a:t>
            </a:r>
            <a:r>
              <a:rPr lang="en-US" sz="1200" dirty="0"/>
              <a:t>386, Issue 9990, Pages 243-244 (July 2015) </a:t>
            </a:r>
          </a:p>
        </p:txBody>
      </p:sp>
      <p:sp>
        <p:nvSpPr>
          <p:cNvPr id="7" name="Rectangle 6"/>
          <p:cNvSpPr/>
          <p:nvPr/>
        </p:nvSpPr>
        <p:spPr>
          <a:xfrm>
            <a:off x="4838130" y="5910801"/>
            <a:ext cx="4572000" cy="276999"/>
          </a:xfrm>
          <a:prstGeom prst="rect">
            <a:avLst/>
          </a:prstGeom>
        </p:spPr>
        <p:txBody>
          <a:bodyPr>
            <a:spAutoFit/>
          </a:bodyPr>
          <a:lstStyle/>
          <a:p>
            <a:r>
              <a:rPr lang="en-US" sz="1200" dirty="0"/>
              <a:t>Zika virus: following the path of dengue and chikungunya? </a:t>
            </a:r>
          </a:p>
        </p:txBody>
      </p:sp>
    </p:spTree>
    <p:extLst>
      <p:ext uri="{BB962C8B-B14F-4D97-AF65-F5344CB8AC3E}">
        <p14:creationId xmlns:p14="http://schemas.microsoft.com/office/powerpoint/2010/main" val="2342604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887104"/>
          </a:xfrm>
        </p:spPr>
        <p:txBody>
          <a:bodyPr/>
          <a:lstStyle/>
          <a:p>
            <a:r>
              <a:rPr lang="en-US" sz="3600" b="1" dirty="0" smtClean="0">
                <a:latin typeface="+mj-lt"/>
              </a:rPr>
              <a:t>Mode of transmission</a:t>
            </a:r>
            <a:endParaRPr lang="en-US" sz="3600" b="1" dirty="0">
              <a:latin typeface="+mj-lt"/>
            </a:endParaRPr>
          </a:p>
        </p:txBody>
      </p:sp>
      <p:sp>
        <p:nvSpPr>
          <p:cNvPr id="4" name="Content Placeholder 3"/>
          <p:cNvSpPr>
            <a:spLocks noGrp="1"/>
          </p:cNvSpPr>
          <p:nvPr>
            <p:ph idx="1"/>
          </p:nvPr>
        </p:nvSpPr>
        <p:spPr>
          <a:xfrm>
            <a:off x="457200" y="1201003"/>
            <a:ext cx="8229600" cy="5064859"/>
          </a:xfrm>
        </p:spPr>
        <p:txBody>
          <a:bodyPr/>
          <a:lstStyle/>
          <a:p>
            <a:r>
              <a:rPr lang="en-US" dirty="0" smtClean="0">
                <a:solidFill>
                  <a:schemeClr val="tx1"/>
                </a:solidFill>
              </a:rPr>
              <a:t>Primarily </a:t>
            </a:r>
            <a:r>
              <a:rPr lang="en-US" dirty="0">
                <a:solidFill>
                  <a:schemeClr val="tx1"/>
                </a:solidFill>
              </a:rPr>
              <a:t>through the bite of an infected Aedes species </a:t>
            </a:r>
            <a:r>
              <a:rPr lang="en-US" dirty="0" smtClean="0">
                <a:solidFill>
                  <a:schemeClr val="tx1"/>
                </a:solidFill>
              </a:rPr>
              <a:t>mosquito</a:t>
            </a:r>
          </a:p>
          <a:p>
            <a:pPr lvl="1"/>
            <a:r>
              <a:rPr lang="en-US" sz="1800" dirty="0" smtClean="0">
                <a:solidFill>
                  <a:schemeClr val="tx1"/>
                </a:solidFill>
              </a:rPr>
              <a:t>Mosquitoes </a:t>
            </a:r>
            <a:r>
              <a:rPr lang="en-US" sz="1800" dirty="0">
                <a:solidFill>
                  <a:schemeClr val="tx1"/>
                </a:solidFill>
              </a:rPr>
              <a:t>that spread </a:t>
            </a:r>
            <a:r>
              <a:rPr lang="en-US" sz="1800" dirty="0" err="1">
                <a:solidFill>
                  <a:schemeClr val="tx1"/>
                </a:solidFill>
              </a:rPr>
              <a:t>chikungunya</a:t>
            </a:r>
            <a:r>
              <a:rPr lang="en-US" sz="1800" dirty="0">
                <a:solidFill>
                  <a:schemeClr val="tx1"/>
                </a:solidFill>
              </a:rPr>
              <a:t>, dengue, and </a:t>
            </a:r>
            <a:r>
              <a:rPr lang="en-US" sz="1800" dirty="0" err="1">
                <a:solidFill>
                  <a:schemeClr val="tx1"/>
                </a:solidFill>
              </a:rPr>
              <a:t>Zika</a:t>
            </a:r>
            <a:r>
              <a:rPr lang="en-US" sz="1800" dirty="0">
                <a:solidFill>
                  <a:schemeClr val="tx1"/>
                </a:solidFill>
              </a:rPr>
              <a:t> are aggressive daytime biters. They can also </a:t>
            </a:r>
            <a:r>
              <a:rPr lang="en-US" sz="1800" dirty="0" smtClean="0">
                <a:solidFill>
                  <a:schemeClr val="tx1"/>
                </a:solidFill>
              </a:rPr>
              <a:t>bite </a:t>
            </a:r>
            <a:r>
              <a:rPr lang="en-US" sz="1800" dirty="0">
                <a:solidFill>
                  <a:schemeClr val="tx1"/>
                </a:solidFill>
              </a:rPr>
              <a:t>at </a:t>
            </a:r>
            <a:r>
              <a:rPr lang="en-US" sz="1800" dirty="0" smtClean="0">
                <a:solidFill>
                  <a:schemeClr val="tx1"/>
                </a:solidFill>
              </a:rPr>
              <a:t>night</a:t>
            </a:r>
          </a:p>
          <a:p>
            <a:pPr lvl="1"/>
            <a:endParaRPr lang="en-US" sz="1800" dirty="0" smtClean="0">
              <a:solidFill>
                <a:schemeClr val="tx1"/>
              </a:solidFill>
            </a:endParaRPr>
          </a:p>
          <a:p>
            <a:r>
              <a:rPr lang="en-US" dirty="0">
                <a:solidFill>
                  <a:schemeClr val="tx1"/>
                </a:solidFill>
              </a:rPr>
              <a:t>Through infected blood or sexual </a:t>
            </a:r>
            <a:r>
              <a:rPr lang="en-US" dirty="0" smtClean="0">
                <a:solidFill>
                  <a:schemeClr val="tx1"/>
                </a:solidFill>
              </a:rPr>
              <a:t>contact</a:t>
            </a:r>
          </a:p>
          <a:p>
            <a:pPr lvl="1"/>
            <a:r>
              <a:rPr lang="en-US" sz="1800" dirty="0" smtClean="0">
                <a:solidFill>
                  <a:schemeClr val="tx1"/>
                </a:solidFill>
              </a:rPr>
              <a:t>Three documented and/or suspected cases</a:t>
            </a:r>
          </a:p>
          <a:p>
            <a:pPr lvl="1"/>
            <a:endParaRPr lang="en-US" dirty="0" smtClean="0">
              <a:solidFill>
                <a:schemeClr val="tx1"/>
              </a:solidFill>
            </a:endParaRPr>
          </a:p>
          <a:p>
            <a:r>
              <a:rPr lang="en-US" dirty="0" smtClean="0">
                <a:solidFill>
                  <a:schemeClr val="tx1"/>
                </a:solidFill>
              </a:rPr>
              <a:t>Rarely</a:t>
            </a:r>
            <a:r>
              <a:rPr lang="en-US" dirty="0">
                <a:solidFill>
                  <a:schemeClr val="tx1"/>
                </a:solidFill>
              </a:rPr>
              <a:t>, </a:t>
            </a:r>
            <a:r>
              <a:rPr lang="en-US" dirty="0" smtClean="0">
                <a:solidFill>
                  <a:schemeClr val="tx1"/>
                </a:solidFill>
              </a:rPr>
              <a:t>from </a:t>
            </a:r>
            <a:r>
              <a:rPr lang="en-US" dirty="0">
                <a:solidFill>
                  <a:schemeClr val="tx1"/>
                </a:solidFill>
              </a:rPr>
              <a:t>mother to </a:t>
            </a:r>
            <a:r>
              <a:rPr lang="en-US" dirty="0" smtClean="0">
                <a:solidFill>
                  <a:schemeClr val="tx1"/>
                </a:solidFill>
              </a:rPr>
              <a:t>child</a:t>
            </a:r>
          </a:p>
          <a:p>
            <a:pPr lvl="1"/>
            <a:r>
              <a:rPr lang="en-US" sz="1800" dirty="0" smtClean="0">
                <a:solidFill>
                  <a:schemeClr val="tx1"/>
                </a:solidFill>
              </a:rPr>
              <a:t>A </a:t>
            </a:r>
            <a:r>
              <a:rPr lang="en-US" sz="1800" dirty="0">
                <a:solidFill>
                  <a:schemeClr val="tx1"/>
                </a:solidFill>
              </a:rPr>
              <a:t>mother already infected with </a:t>
            </a:r>
            <a:r>
              <a:rPr lang="en-US" sz="1800" dirty="0" err="1">
                <a:solidFill>
                  <a:schemeClr val="tx1"/>
                </a:solidFill>
              </a:rPr>
              <a:t>Zika</a:t>
            </a:r>
            <a:r>
              <a:rPr lang="en-US" sz="1800" dirty="0">
                <a:solidFill>
                  <a:schemeClr val="tx1"/>
                </a:solidFill>
              </a:rPr>
              <a:t> virus near the time of delivery can pass on the virus to her newborn around the time of birth, but this is rare.</a:t>
            </a:r>
          </a:p>
          <a:p>
            <a:pPr lvl="1"/>
            <a:r>
              <a:rPr lang="en-US" sz="1800" dirty="0" smtClean="0">
                <a:solidFill>
                  <a:schemeClr val="tx1"/>
                </a:solidFill>
              </a:rPr>
              <a:t>To </a:t>
            </a:r>
            <a:r>
              <a:rPr lang="en-US" sz="1800" dirty="0">
                <a:solidFill>
                  <a:schemeClr val="tx1"/>
                </a:solidFill>
              </a:rPr>
              <a:t>date, there are no reports of infants getting </a:t>
            </a:r>
            <a:r>
              <a:rPr lang="en-US" sz="1800" dirty="0" err="1">
                <a:solidFill>
                  <a:schemeClr val="tx1"/>
                </a:solidFill>
              </a:rPr>
              <a:t>Zika</a:t>
            </a:r>
            <a:r>
              <a:rPr lang="en-US" sz="1800" dirty="0">
                <a:solidFill>
                  <a:schemeClr val="tx1"/>
                </a:solidFill>
              </a:rPr>
              <a:t> virus through </a:t>
            </a:r>
            <a:r>
              <a:rPr lang="en-US" sz="1800" dirty="0" smtClean="0">
                <a:solidFill>
                  <a:schemeClr val="tx1"/>
                </a:solidFill>
              </a:rPr>
              <a:t>breastfeeding</a:t>
            </a:r>
            <a:endParaRPr lang="en-US" sz="1800"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4254326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9809"/>
          </a:xfrm>
        </p:spPr>
        <p:txBody>
          <a:bodyPr/>
          <a:lstStyle/>
          <a:p>
            <a:r>
              <a:rPr lang="en-US" sz="3600" b="1" dirty="0" smtClean="0">
                <a:latin typeface="+mj-lt"/>
              </a:rPr>
              <a:t>Clinical signs and symptoms</a:t>
            </a:r>
            <a:endParaRPr lang="en-US" sz="3600" b="1" dirty="0">
              <a:latin typeface="+mj-lt"/>
            </a:endParaRPr>
          </a:p>
        </p:txBody>
      </p:sp>
      <p:sp>
        <p:nvSpPr>
          <p:cNvPr id="3" name="Content Placeholder 2"/>
          <p:cNvSpPr>
            <a:spLocks noGrp="1"/>
          </p:cNvSpPr>
          <p:nvPr>
            <p:ph idx="1"/>
          </p:nvPr>
        </p:nvSpPr>
        <p:spPr>
          <a:xfrm>
            <a:off x="191069" y="921421"/>
            <a:ext cx="4490113" cy="5438436"/>
          </a:xfrm>
        </p:spPr>
        <p:txBody>
          <a:bodyPr/>
          <a:lstStyle/>
          <a:p>
            <a:r>
              <a:rPr lang="en-US" sz="2000" dirty="0">
                <a:solidFill>
                  <a:schemeClr val="tx1"/>
                </a:solidFill>
              </a:rPr>
              <a:t>The clinical presentation of ZIKV infection is not specific (mild fever, rash, arthralgia, and conjunctivitis) and can be confused with other diseases, especially dengue and </a:t>
            </a:r>
            <a:r>
              <a:rPr lang="en-US" sz="2000" dirty="0" smtClean="0">
                <a:solidFill>
                  <a:schemeClr val="tx1"/>
                </a:solidFill>
              </a:rPr>
              <a:t>chikungunya</a:t>
            </a:r>
          </a:p>
          <a:p>
            <a:r>
              <a:rPr lang="en-US" sz="2000" dirty="0" smtClean="0">
                <a:solidFill>
                  <a:schemeClr val="tx1"/>
                </a:solidFill>
              </a:rPr>
              <a:t>Only </a:t>
            </a:r>
            <a:r>
              <a:rPr lang="en-US" sz="2000" dirty="0">
                <a:solidFill>
                  <a:schemeClr val="tx1"/>
                </a:solidFill>
              </a:rPr>
              <a:t>20% of people with Zika virus infection show </a:t>
            </a:r>
            <a:r>
              <a:rPr lang="en-US" sz="2000" dirty="0" smtClean="0">
                <a:solidFill>
                  <a:schemeClr val="tx1"/>
                </a:solidFill>
              </a:rPr>
              <a:t>symptoms</a:t>
            </a:r>
          </a:p>
          <a:p>
            <a:r>
              <a:rPr lang="en-US" sz="2000" dirty="0" smtClean="0">
                <a:solidFill>
                  <a:schemeClr val="tx1"/>
                </a:solidFill>
              </a:rPr>
              <a:t>Incubation </a:t>
            </a:r>
            <a:r>
              <a:rPr lang="en-US" sz="2000" dirty="0">
                <a:solidFill>
                  <a:schemeClr val="tx1"/>
                </a:solidFill>
              </a:rPr>
              <a:t>period: 2-7 days</a:t>
            </a:r>
          </a:p>
          <a:p>
            <a:r>
              <a:rPr lang="en-US" sz="2000" dirty="0">
                <a:solidFill>
                  <a:schemeClr val="tx1"/>
                </a:solidFill>
              </a:rPr>
              <a:t>ZIKV had not been known to cause severe disease until an outbreak in French Polynesia in 2013–2014, when there were reports </a:t>
            </a:r>
            <a:r>
              <a:rPr lang="en-US" sz="2000" dirty="0" smtClean="0">
                <a:solidFill>
                  <a:schemeClr val="tx1"/>
                </a:solidFill>
              </a:rPr>
              <a:t>Guillain-Barre syndrome</a:t>
            </a:r>
          </a:p>
          <a:p>
            <a:r>
              <a:rPr lang="en-US" sz="2000" dirty="0" smtClean="0">
                <a:solidFill>
                  <a:schemeClr val="tx1"/>
                </a:solidFill>
              </a:rPr>
              <a:t> </a:t>
            </a:r>
            <a:endParaRPr lang="en-US" sz="2000" dirty="0">
              <a:solidFill>
                <a:schemeClr val="tx1"/>
              </a:solidFill>
            </a:endParaRPr>
          </a:p>
          <a:p>
            <a:endParaRPr lang="en-US" sz="2000" dirty="0">
              <a:solidFill>
                <a:schemeClr val="tx1"/>
              </a:solidFill>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752822" y="1774406"/>
            <a:ext cx="4142116" cy="3032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81182" y="1032822"/>
            <a:ext cx="4285397" cy="584775"/>
          </a:xfrm>
          <a:prstGeom prst="rect">
            <a:avLst/>
          </a:prstGeom>
          <a:noFill/>
        </p:spPr>
        <p:txBody>
          <a:bodyPr wrap="square" rtlCol="0">
            <a:spAutoFit/>
          </a:bodyPr>
          <a:lstStyle/>
          <a:p>
            <a:r>
              <a:rPr lang="en-US" sz="1600" dirty="0" smtClean="0">
                <a:latin typeface="+mj-lt"/>
              </a:rPr>
              <a:t>Areas with possible association of Zika virus outbreak and microcephaly</a:t>
            </a:r>
            <a:endParaRPr lang="en-US" sz="1600" dirty="0">
              <a:latin typeface="+mj-lt"/>
            </a:endParaRPr>
          </a:p>
        </p:txBody>
      </p:sp>
      <p:sp>
        <p:nvSpPr>
          <p:cNvPr id="4" name="Rectangle 3"/>
          <p:cNvSpPr/>
          <p:nvPr/>
        </p:nvSpPr>
        <p:spPr>
          <a:xfrm>
            <a:off x="7056037" y="4807265"/>
            <a:ext cx="2007281" cy="307777"/>
          </a:xfrm>
          <a:prstGeom prst="rect">
            <a:avLst/>
          </a:prstGeom>
        </p:spPr>
        <p:txBody>
          <a:bodyPr wrap="none">
            <a:spAutoFit/>
          </a:bodyPr>
          <a:lstStyle/>
          <a:p>
            <a:r>
              <a:rPr lang="en-US" sz="1400" dirty="0">
                <a:latin typeface="+mj-lt"/>
              </a:rPr>
              <a:t>Source: CDC Atlanta</a:t>
            </a:r>
          </a:p>
        </p:txBody>
      </p:sp>
    </p:spTree>
    <p:extLst>
      <p:ext uri="{BB962C8B-B14F-4D97-AF65-F5344CB8AC3E}">
        <p14:creationId xmlns:p14="http://schemas.microsoft.com/office/powerpoint/2010/main" val="1081273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23331"/>
          </a:xfrm>
        </p:spPr>
        <p:txBody>
          <a:bodyPr/>
          <a:lstStyle/>
          <a:p>
            <a:r>
              <a:rPr lang="en-US" sz="3200" b="1" dirty="0" smtClean="0">
                <a:latin typeface="+mj-lt"/>
              </a:rPr>
              <a:t>Key issues about laboratory diagnosis</a:t>
            </a:r>
            <a:endParaRPr lang="en-US" sz="3200" b="1" dirty="0">
              <a:latin typeface="+mj-lt"/>
            </a:endParaRPr>
          </a:p>
        </p:txBody>
      </p:sp>
      <p:sp>
        <p:nvSpPr>
          <p:cNvPr id="3" name="Content Placeholder 2"/>
          <p:cNvSpPr>
            <a:spLocks noGrp="1"/>
          </p:cNvSpPr>
          <p:nvPr>
            <p:ph idx="1"/>
          </p:nvPr>
        </p:nvSpPr>
        <p:spPr>
          <a:xfrm>
            <a:off x="457200" y="1282890"/>
            <a:ext cx="8229600" cy="4940489"/>
          </a:xfrm>
        </p:spPr>
        <p:txBody>
          <a:bodyPr/>
          <a:lstStyle/>
          <a:p>
            <a:pPr algn="just"/>
            <a:r>
              <a:rPr lang="en-US" sz="2000" dirty="0" smtClean="0">
                <a:solidFill>
                  <a:schemeClr val="tx1"/>
                </a:solidFill>
              </a:rPr>
              <a:t>During </a:t>
            </a:r>
            <a:r>
              <a:rPr lang="en-US" sz="2000" dirty="0">
                <a:solidFill>
                  <a:schemeClr val="tx1"/>
                </a:solidFill>
              </a:rPr>
              <a:t>the first 5 days after the onset of clinical picture, (acute phase, and viraemic period) viral Ribonucleic Acid (RNA) can be detected in serum by molecular techniques (conventional or real-time </a:t>
            </a:r>
            <a:r>
              <a:rPr lang="en-US" sz="2000" b="1" dirty="0">
                <a:solidFill>
                  <a:schemeClr val="tx1"/>
                </a:solidFill>
              </a:rPr>
              <a:t>RT-PCR</a:t>
            </a:r>
            <a:r>
              <a:rPr lang="en-US" sz="2000" dirty="0">
                <a:solidFill>
                  <a:schemeClr val="tx1"/>
                </a:solidFill>
              </a:rPr>
              <a:t>). </a:t>
            </a:r>
          </a:p>
          <a:p>
            <a:pPr algn="just"/>
            <a:r>
              <a:rPr lang="en-US" sz="2000" dirty="0" smtClean="0">
                <a:solidFill>
                  <a:schemeClr val="tx1"/>
                </a:solidFill>
              </a:rPr>
              <a:t>In </a:t>
            </a:r>
            <a:r>
              <a:rPr lang="en-US" sz="2000" dirty="0">
                <a:solidFill>
                  <a:schemeClr val="tx1"/>
                </a:solidFill>
              </a:rPr>
              <a:t>addition, a generic assay against </a:t>
            </a:r>
            <a:r>
              <a:rPr lang="en-US" sz="2000" dirty="0" err="1">
                <a:solidFill>
                  <a:schemeClr val="tx1"/>
                </a:solidFill>
              </a:rPr>
              <a:t>flavivirus</a:t>
            </a:r>
            <a:r>
              <a:rPr lang="en-US" sz="2000" dirty="0">
                <a:solidFill>
                  <a:schemeClr val="tx1"/>
                </a:solidFill>
              </a:rPr>
              <a:t> followed by genetic sequencing can be used to establish the specific etiology. </a:t>
            </a:r>
          </a:p>
          <a:p>
            <a:pPr algn="just"/>
            <a:r>
              <a:rPr lang="en-US" sz="2000" dirty="0">
                <a:solidFill>
                  <a:schemeClr val="tx1"/>
                </a:solidFill>
              </a:rPr>
              <a:t>The potential </a:t>
            </a:r>
            <a:r>
              <a:rPr lang="en-US" sz="2000" b="1" dirty="0">
                <a:solidFill>
                  <a:schemeClr val="tx1"/>
                </a:solidFill>
              </a:rPr>
              <a:t>cross reactivity </a:t>
            </a:r>
            <a:r>
              <a:rPr lang="en-US" sz="2000" dirty="0">
                <a:solidFill>
                  <a:schemeClr val="tx1"/>
                </a:solidFill>
              </a:rPr>
              <a:t>with dengue and other </a:t>
            </a:r>
            <a:r>
              <a:rPr lang="en-US" sz="2000" dirty="0" err="1">
                <a:solidFill>
                  <a:schemeClr val="tx1"/>
                </a:solidFill>
              </a:rPr>
              <a:t>flaviviruses</a:t>
            </a:r>
            <a:r>
              <a:rPr lang="en-US" sz="2000" dirty="0">
                <a:solidFill>
                  <a:schemeClr val="tx1"/>
                </a:solidFill>
              </a:rPr>
              <a:t> in serological samples must be considered. </a:t>
            </a:r>
            <a:endParaRPr lang="en-US" sz="2000" dirty="0" smtClean="0">
              <a:solidFill>
                <a:schemeClr val="tx1"/>
              </a:solidFill>
            </a:endParaRPr>
          </a:p>
          <a:p>
            <a:pPr algn="just"/>
            <a:r>
              <a:rPr lang="en-US" sz="2000" dirty="0" smtClean="0">
                <a:solidFill>
                  <a:schemeClr val="tx1"/>
                </a:solidFill>
              </a:rPr>
              <a:t>The </a:t>
            </a:r>
            <a:r>
              <a:rPr lang="en-US" sz="2000" b="1" dirty="0">
                <a:solidFill>
                  <a:schemeClr val="tx1"/>
                </a:solidFill>
              </a:rPr>
              <a:t>serological tests (ELISA or immunofluorescence)</a:t>
            </a:r>
            <a:r>
              <a:rPr lang="en-US" sz="2000" dirty="0">
                <a:solidFill>
                  <a:schemeClr val="tx1"/>
                </a:solidFill>
              </a:rPr>
              <a:t> to detect specific </a:t>
            </a:r>
            <a:r>
              <a:rPr lang="en-US" sz="2000" dirty="0" err="1">
                <a:solidFill>
                  <a:schemeClr val="tx1"/>
                </a:solidFill>
              </a:rPr>
              <a:t>IgM</a:t>
            </a:r>
            <a:r>
              <a:rPr lang="en-US" sz="2000" dirty="0">
                <a:solidFill>
                  <a:schemeClr val="tx1"/>
                </a:solidFill>
              </a:rPr>
              <a:t> or </a:t>
            </a:r>
            <a:r>
              <a:rPr lang="en-US" sz="2000" dirty="0" err="1">
                <a:solidFill>
                  <a:schemeClr val="tx1"/>
                </a:solidFill>
              </a:rPr>
              <a:t>IgG</a:t>
            </a:r>
            <a:r>
              <a:rPr lang="en-US" sz="2000" dirty="0">
                <a:solidFill>
                  <a:schemeClr val="tx1"/>
                </a:solidFill>
              </a:rPr>
              <a:t> against Zika virus can be positive after 5 to 6 days following the onset of symptoms. It must detect an </a:t>
            </a:r>
            <a:r>
              <a:rPr lang="en-US" sz="2000" dirty="0" smtClean="0">
                <a:solidFill>
                  <a:schemeClr val="tx1"/>
                </a:solidFill>
              </a:rPr>
              <a:t>increased </a:t>
            </a:r>
            <a:r>
              <a:rPr lang="en-US" sz="2000" dirty="0">
                <a:solidFill>
                  <a:schemeClr val="tx1"/>
                </a:solidFill>
              </a:rPr>
              <a:t>antibody </a:t>
            </a:r>
            <a:r>
              <a:rPr lang="en-US" sz="2000" dirty="0" err="1">
                <a:solidFill>
                  <a:schemeClr val="tx1"/>
                </a:solidFill>
              </a:rPr>
              <a:t>titre</a:t>
            </a:r>
            <a:r>
              <a:rPr lang="en-US" sz="2000" dirty="0">
                <a:solidFill>
                  <a:schemeClr val="tx1"/>
                </a:solidFill>
              </a:rPr>
              <a:t> in </a:t>
            </a:r>
            <a:r>
              <a:rPr lang="en-US" sz="2000" b="1" dirty="0">
                <a:solidFill>
                  <a:schemeClr val="tx1"/>
                </a:solidFill>
              </a:rPr>
              <a:t>paired </a:t>
            </a:r>
            <a:r>
              <a:rPr lang="en-US" sz="2000" b="1" dirty="0" smtClean="0">
                <a:solidFill>
                  <a:schemeClr val="tx1"/>
                </a:solidFill>
              </a:rPr>
              <a:t>samples</a:t>
            </a:r>
            <a:r>
              <a:rPr lang="en-US" sz="2000" dirty="0" smtClean="0">
                <a:solidFill>
                  <a:schemeClr val="tx1"/>
                </a:solidFill>
              </a:rPr>
              <a:t>.</a:t>
            </a:r>
          </a:p>
        </p:txBody>
      </p:sp>
    </p:spTree>
    <p:extLst>
      <p:ext uri="{BB962C8B-B14F-4D97-AF65-F5344CB8AC3E}">
        <p14:creationId xmlns:p14="http://schemas.microsoft.com/office/powerpoint/2010/main" val="40425881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4275"/>
          </a:xfrm>
        </p:spPr>
        <p:txBody>
          <a:bodyPr/>
          <a:lstStyle/>
          <a:p>
            <a:r>
              <a:rPr lang="en-US" sz="4400" b="1" dirty="0" smtClean="0">
                <a:latin typeface="+mj-lt"/>
              </a:rPr>
              <a:t>Vector control</a:t>
            </a:r>
            <a:endParaRPr lang="en-US" sz="4400" b="1" dirty="0">
              <a:latin typeface="+mj-lt"/>
            </a:endParaRPr>
          </a:p>
        </p:txBody>
      </p:sp>
      <p:sp>
        <p:nvSpPr>
          <p:cNvPr id="3" name="Content Placeholder 2"/>
          <p:cNvSpPr>
            <a:spLocks noGrp="1"/>
          </p:cNvSpPr>
          <p:nvPr>
            <p:ph idx="1"/>
          </p:nvPr>
        </p:nvSpPr>
        <p:spPr>
          <a:xfrm>
            <a:off x="150124" y="955343"/>
            <a:ext cx="8536676" cy="5295331"/>
          </a:xfrm>
        </p:spPr>
        <p:txBody>
          <a:bodyPr/>
          <a:lstStyle/>
          <a:p>
            <a:r>
              <a:rPr lang="en-US" i="1" dirty="0">
                <a:solidFill>
                  <a:schemeClr val="tx1"/>
                </a:solidFill>
              </a:rPr>
              <a:t>Aedes </a:t>
            </a:r>
            <a:r>
              <a:rPr lang="en-US" i="1" dirty="0" err="1" smtClean="0">
                <a:solidFill>
                  <a:schemeClr val="tx1"/>
                </a:solidFill>
              </a:rPr>
              <a:t>aegypti</a:t>
            </a:r>
            <a:r>
              <a:rPr lang="en-US" i="1" dirty="0" smtClean="0">
                <a:solidFill>
                  <a:schemeClr val="tx1"/>
                </a:solidFill>
              </a:rPr>
              <a:t> </a:t>
            </a:r>
            <a:r>
              <a:rPr lang="en-US" dirty="0" smtClean="0">
                <a:solidFill>
                  <a:schemeClr val="tx1"/>
                </a:solidFill>
              </a:rPr>
              <a:t>and </a:t>
            </a:r>
            <a:r>
              <a:rPr lang="en-US" i="1" dirty="0" smtClean="0">
                <a:solidFill>
                  <a:schemeClr val="tx1"/>
                </a:solidFill>
              </a:rPr>
              <a:t>Aedes </a:t>
            </a:r>
            <a:r>
              <a:rPr lang="en-US" i="1" dirty="0" err="1">
                <a:solidFill>
                  <a:schemeClr val="tx1"/>
                </a:solidFill>
              </a:rPr>
              <a:t>albopictus</a:t>
            </a:r>
            <a:r>
              <a:rPr lang="en-US" i="1" dirty="0">
                <a:solidFill>
                  <a:schemeClr val="tx1"/>
                </a:solidFill>
              </a:rPr>
              <a:t> </a:t>
            </a:r>
            <a:r>
              <a:rPr lang="en-US" dirty="0" smtClean="0">
                <a:solidFill>
                  <a:schemeClr val="tx1"/>
                </a:solidFill>
              </a:rPr>
              <a:t>are responsible for transmission of Dengue, </a:t>
            </a:r>
            <a:r>
              <a:rPr lang="en-US" dirty="0" err="1" smtClean="0">
                <a:solidFill>
                  <a:schemeClr val="tx1"/>
                </a:solidFill>
              </a:rPr>
              <a:t>Chikungunya</a:t>
            </a:r>
            <a:r>
              <a:rPr lang="en-US" dirty="0" smtClean="0">
                <a:solidFill>
                  <a:schemeClr val="tx1"/>
                </a:solidFill>
              </a:rPr>
              <a:t>, yellow fever including Zika virus</a:t>
            </a:r>
          </a:p>
          <a:p>
            <a:r>
              <a:rPr lang="en-US" dirty="0" smtClean="0">
                <a:solidFill>
                  <a:schemeClr val="tx1"/>
                </a:solidFill>
              </a:rPr>
              <a:t>Use of chemical, biological and environmental control of mosquitoes remain viable and sustainable way</a:t>
            </a:r>
          </a:p>
          <a:p>
            <a:r>
              <a:rPr lang="en-US" dirty="0">
                <a:solidFill>
                  <a:schemeClr val="tx1"/>
                </a:solidFill>
              </a:rPr>
              <a:t>Innovative ways of tackling mosquitoes are being developed </a:t>
            </a:r>
          </a:p>
          <a:p>
            <a:pPr lvl="1"/>
            <a:r>
              <a:rPr lang="en-US" sz="1800" dirty="0" smtClean="0">
                <a:solidFill>
                  <a:schemeClr val="tx1"/>
                </a:solidFill>
              </a:rPr>
              <a:t>Use of genetically </a:t>
            </a:r>
            <a:r>
              <a:rPr lang="en-US" sz="1800" dirty="0">
                <a:solidFill>
                  <a:schemeClr val="tx1"/>
                </a:solidFill>
              </a:rPr>
              <a:t>modified (GM) the males of Aedes </a:t>
            </a:r>
            <a:r>
              <a:rPr lang="en-US" sz="1800" dirty="0" err="1" smtClean="0">
                <a:solidFill>
                  <a:schemeClr val="tx1"/>
                </a:solidFill>
              </a:rPr>
              <a:t>aegypti</a:t>
            </a:r>
            <a:r>
              <a:rPr lang="en-US" sz="1800" dirty="0">
                <a:solidFill>
                  <a:schemeClr val="tx1"/>
                </a:solidFill>
              </a:rPr>
              <a:t>. A trial currently taking place on a site in Brazil has reduced the numbers by 92</a:t>
            </a:r>
            <a:r>
              <a:rPr lang="en-US" sz="1800" dirty="0" smtClean="0">
                <a:solidFill>
                  <a:schemeClr val="tx1"/>
                </a:solidFill>
              </a:rPr>
              <a:t>% </a:t>
            </a:r>
          </a:p>
          <a:p>
            <a:pPr lvl="1"/>
            <a:r>
              <a:rPr lang="en-US" sz="1800" dirty="0" smtClean="0">
                <a:solidFill>
                  <a:schemeClr val="tx1"/>
                </a:solidFill>
              </a:rPr>
              <a:t>Another </a:t>
            </a:r>
            <a:r>
              <a:rPr lang="en-US" sz="1800" dirty="0">
                <a:solidFill>
                  <a:schemeClr val="tx1"/>
                </a:solidFill>
              </a:rPr>
              <a:t>promising avenue is to make mosquitoes resistant to the parasites that cause the </a:t>
            </a:r>
            <a:r>
              <a:rPr lang="en-US" sz="1800" dirty="0" smtClean="0">
                <a:solidFill>
                  <a:schemeClr val="tx1"/>
                </a:solidFill>
              </a:rPr>
              <a:t>diseases</a:t>
            </a:r>
            <a:endParaRPr lang="en-US" sz="1800"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28683441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68991"/>
          </a:xfrm>
        </p:spPr>
        <p:txBody>
          <a:bodyPr/>
          <a:lstStyle/>
          <a:p>
            <a:r>
              <a:rPr lang="en-US" sz="3600" dirty="0" smtClean="0">
                <a:latin typeface="+mj-lt"/>
              </a:rPr>
              <a:t>Geographical spread of Zika virus</a:t>
            </a:r>
            <a:endParaRPr lang="en-US" sz="3600" dirty="0">
              <a:latin typeface="+mj-lt"/>
            </a:endParaRPr>
          </a:p>
        </p:txBody>
      </p:sp>
      <p:sp>
        <p:nvSpPr>
          <p:cNvPr id="3" name="Rectangle 2"/>
          <p:cNvSpPr/>
          <p:nvPr/>
        </p:nvSpPr>
        <p:spPr>
          <a:xfrm>
            <a:off x="614995" y="954316"/>
            <a:ext cx="8351583" cy="646331"/>
          </a:xfrm>
          <a:prstGeom prst="rect">
            <a:avLst/>
          </a:prstGeom>
        </p:spPr>
        <p:txBody>
          <a:bodyPr wrap="square">
            <a:spAutoFit/>
          </a:bodyPr>
          <a:lstStyle/>
          <a:p>
            <a:r>
              <a:rPr lang="en-US" b="1" dirty="0" smtClean="0">
                <a:latin typeface="+mj-lt"/>
              </a:rPr>
              <a:t>As of 28 </a:t>
            </a:r>
            <a:r>
              <a:rPr lang="en-US" b="1" dirty="0">
                <a:latin typeface="+mj-lt"/>
              </a:rPr>
              <a:t>January 2016, </a:t>
            </a:r>
            <a:r>
              <a:rPr lang="en-US" b="1" dirty="0" smtClean="0">
                <a:latin typeface="+mj-lt"/>
              </a:rPr>
              <a:t>24 </a:t>
            </a:r>
            <a:r>
              <a:rPr lang="en-US" b="1" dirty="0">
                <a:latin typeface="+mj-lt"/>
              </a:rPr>
              <a:t>countries and territories have notified ZIKV autochthonous transmission using the IHR channel </a:t>
            </a:r>
          </a:p>
        </p:txBody>
      </p:sp>
      <p:pic>
        <p:nvPicPr>
          <p:cNvPr id="5" name="Picture 2" descr="C:\Users\gongalg\AppData\Local\Microsoft\Windows\Temporary Internet Files\Content.Outlook\MXADX5CU\Zicka_global_map_2016-02-03vers3.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23583" y="1600200"/>
            <a:ext cx="6728346" cy="4760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71997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p-White_SP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gothic"/>
        <a:cs typeface="msgothic"/>
      </a:majorFont>
      <a:minorFont>
        <a:latin typeface="Times New Roman"/>
        <a:ea typeface="msgothic"/>
        <a:cs typeface="ms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2"/>
          <a:buNone/>
          <a:tabLst/>
          <a:defRPr kumimoji="0" lang="en-GB" sz="2400" b="0" i="0" u="none" strike="noStrike" cap="none" normalizeH="0" baseline="0" smtClean="0">
            <a:ln>
              <a:noFill/>
            </a:ln>
            <a:effectLst/>
            <a:latin typeface="Times New Roman" pitchFamily="16"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2"/>
          <a:buNone/>
          <a:tabLst/>
          <a:defRPr kumimoji="0" lang="en-GB" sz="2400" b="0" i="0" u="none" strike="noStrike" cap="none" normalizeH="0" baseline="0" smtClean="0">
            <a:ln>
              <a:noFill/>
            </a:ln>
            <a:effectLst/>
            <a:latin typeface="Times New Roman" pitchFamily="16"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anguage xmlns="http://schemas.microsoft.com/sharepoint/v3">
      <Value>Spanish (Spain)</Value>
    </Language>
    <To_x005f_x003A_ xmlns="ED3A9C2F-3641-429E-90AB-C6CD669CA5EC"/>
    <_ResourceType xmlns="http://schemas.microsoft.com/sharepoint/v3/fields">
      <Value>Power Point Template</Value>
    </_ResourceType>
    <Category xmlns="29a19aca-b139-4af2-8768-ce6f6f9ae69d">PAHO Logo Power Point Templates</Category>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0D9351ACE60CE4DA2D39FB1BE164064" ma:contentTypeVersion="5" ma:contentTypeDescription="Create a new document." ma:contentTypeScope="" ma:versionID="e8a131e7b147c08e2e77d079dc87fb61">
  <xsd:schema xmlns:xsd="http://www.w3.org/2001/XMLSchema" xmlns:xs="http://www.w3.org/2001/XMLSchema" xmlns:p="http://schemas.microsoft.com/office/2006/metadata/properties" xmlns:ns1="http://schemas.microsoft.com/sharepoint/v3" xmlns:ns2="29a19aca-b139-4af2-8768-ce6f6f9ae69d" xmlns:ns3="http://schemas.microsoft.com/sharepoint/v3/fields" xmlns:ns4="ED3A9C2F-3641-429E-90AB-C6CD669CA5EC" targetNamespace="http://schemas.microsoft.com/office/2006/metadata/properties" ma:root="true" ma:fieldsID="9c60690ebf1777313d4f666d8d517afc" ns1:_="" ns2:_="" ns3:_="" ns4:_="">
    <xsd:import namespace="http://schemas.microsoft.com/sharepoint/v3"/>
    <xsd:import namespace="29a19aca-b139-4af2-8768-ce6f6f9ae69d"/>
    <xsd:import namespace="http://schemas.microsoft.com/sharepoint/v3/fields"/>
    <xsd:import namespace="ED3A9C2F-3641-429E-90AB-C6CD669CA5EC"/>
    <xsd:element name="properties">
      <xsd:complexType>
        <xsd:sequence>
          <xsd:element name="documentManagement">
            <xsd:complexType>
              <xsd:all>
                <xsd:element ref="ns2:Category" minOccurs="0"/>
                <xsd:element ref="ns3:_ResourceType" minOccurs="0"/>
                <xsd:element ref="ns4:To_x005f_x003A_" minOccurs="0"/>
                <xsd:element ref="ns1:Languag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1" nillable="true" ma:displayName="Language" ma:default="English" ma:internalName="Language">
      <xsd:complexType>
        <xsd:complexContent>
          <xsd:extension base="dms:MultiChoiceFillIn">
            <xsd:sequence>
              <xsd:element name="Value" maxOccurs="unbounded" minOccurs="0" nillable="true">
                <xsd:simpleType>
                  <xsd:union memberTypes="dms:Text">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union>
                </xsd:simple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9a19aca-b139-4af2-8768-ce6f6f9ae69d" elementFormDefault="qualified">
    <xsd:import namespace="http://schemas.microsoft.com/office/2006/documentManagement/types"/>
    <xsd:import namespace="http://schemas.microsoft.com/office/infopath/2007/PartnerControls"/>
    <xsd:element name="Category" ma:index="8" nillable="true" ma:displayName="Category" ma:default="Outlook Contact Lists" ma:format="Dropdown" ma:internalName="Category">
      <xsd:simpleType>
        <xsd:union memberTypes="dms:Text">
          <xsd:simpleType>
            <xsd:restriction base="dms:Choice">
              <xsd:enumeration value="EIS Access"/>
              <xsd:enumeration value="EMS Access"/>
              <xsd:enumeration value="Welcome Messages"/>
              <xsd:enumeration value="Outlook Contact Lists"/>
              <xsd:enumeration value="NFP Contact Information - Monthly Links"/>
              <xsd:enumeration value="Announcements (changes, outages, etc.)"/>
              <xsd:enumeration value="Meeting Minutes"/>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ResourceType" ma:index="9" nillable="true" ma:displayName="Resource Type" ma:default="Template - Email" ma:description="A set of categories, functions, genres or aggregation levels" ma:internalName="_ResourceType">
      <xsd:complexType>
        <xsd:complexContent>
          <xsd:extension base="dms:MultiChoiceFillIn">
            <xsd:sequence>
              <xsd:element name="Value" maxOccurs="unbounded" minOccurs="0" nillable="true">
                <xsd:simpleType>
                  <xsd:union memberTypes="dms:Text">
                    <xsd:simpleType>
                      <xsd:restriction base="dms:Choice">
                        <xsd:enumeration value="Example"/>
                        <xsd:enumeration value="Template - Word Document"/>
                        <xsd:enumeration value="Template - Email"/>
                        <xsd:enumeration value="Procedure"/>
                        <xsd:enumeration value="User List"/>
                      </xsd:restriction>
                    </xsd:simpleType>
                  </xsd:union>
                </xsd:simple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D3A9C2F-3641-429E-90AB-C6CD669CA5EC" elementFormDefault="qualified">
    <xsd:import namespace="http://schemas.microsoft.com/office/2006/documentManagement/types"/>
    <xsd:import namespace="http://schemas.microsoft.com/office/infopath/2007/PartnerControls"/>
    <xsd:element name="To_x005f_x003A_" ma:index="10" nillable="true" ma:displayName="To:" ma:internalName="To_x003A_">
      <xsd:complexType>
        <xsd:complexContent>
          <xsd:extension base="dms:MultiChoiceFillIn">
            <xsd:sequence>
              <xsd:element name="Value" maxOccurs="unbounded" minOccurs="0" nillable="true">
                <xsd:simpleType>
                  <xsd:union memberTypes="dms:Text">
                    <xsd:simpleType>
                      <xsd:restriction base="dms:Choice">
                        <xsd:enumeration value="globalservicedesk@who.int"/>
                        <xsd:enumeration value="ihradmin@who.int"/>
                        <xsd:enumeration value="outbreak@who.int"/>
                        <xsd:enumeration value="PAHO IHR (ihr@paho.org)"/>
                        <xsd:enumeration value="IHR NFP"/>
                        <xsd:enumeration value="IHR NFP - specific staff member"/>
                        <xsd:enumeration value="IR CO FP(s)"/>
                        <xsd:enumeration value="ITS Helpdesk (PAHO)"/>
                        <xsd:enumeration value="WHO Regional Offices"/>
                        <xsd:enumeration value="PAHO/WHO - specific staff member"/>
                        <xsd:enumeration value="PWR(s)"/>
                        <xsd:enumeration value="CHA/IR"/>
                        <xsd:enumeration value="PAHO EOC"/>
                        <xsd:enumeration value="EURO IHR"/>
                        <xsd:enumeration value="AFRO IHR"/>
                        <xsd:enumeration value="EMRO IHR"/>
                        <xsd:enumeration value="SEARO IHR"/>
                        <xsd:enumeration value="WPRO IHR"/>
                        <xsd:enumeration value="Executive Management - PAHO"/>
                        <xsd:enumeration value="National Authorities - not IHR NFP"/>
                      </xsd:restriction>
                    </xsd:simpleType>
                  </xsd:union>
                </xsd:simple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2"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082C819-938D-4591-9635-3DE2105C869E}">
  <ds:schemaRefs>
    <ds:schemaRef ds:uri="http://schemas.microsoft.com/sharepoint/v3"/>
    <ds:schemaRef ds:uri="http://schemas.openxmlformats.org/package/2006/metadata/core-properties"/>
    <ds:schemaRef ds:uri="http://www.w3.org/XML/1998/namespace"/>
    <ds:schemaRef ds:uri="http://purl.org/dc/terms/"/>
    <ds:schemaRef ds:uri="http://purl.org/dc/elements/1.1/"/>
    <ds:schemaRef ds:uri="http://schemas.microsoft.com/office/2006/documentManagement/types"/>
    <ds:schemaRef ds:uri="http://purl.org/dc/dcmitype/"/>
    <ds:schemaRef ds:uri="http://schemas.microsoft.com/office/infopath/2007/PartnerControls"/>
    <ds:schemaRef ds:uri="ED3A9C2F-3641-429E-90AB-C6CD669CA5EC"/>
    <ds:schemaRef ds:uri="http://schemas.microsoft.com/sharepoint/v3/fields"/>
    <ds:schemaRef ds:uri="29a19aca-b139-4af2-8768-ce6f6f9ae69d"/>
    <ds:schemaRef ds:uri="http://schemas.microsoft.com/office/2006/metadata/properties"/>
  </ds:schemaRefs>
</ds:datastoreItem>
</file>

<file path=customXml/itemProps2.xml><?xml version="1.0" encoding="utf-8"?>
<ds:datastoreItem xmlns:ds="http://schemas.openxmlformats.org/officeDocument/2006/customXml" ds:itemID="{10E32E6B-6490-435A-91B9-F8A3F4030199}">
  <ds:schemaRefs>
    <ds:schemaRef ds:uri="http://schemas.microsoft.com/sharepoint/v3/contenttype/forms"/>
  </ds:schemaRefs>
</ds:datastoreItem>
</file>

<file path=customXml/itemProps3.xml><?xml version="1.0" encoding="utf-8"?>
<ds:datastoreItem xmlns:ds="http://schemas.openxmlformats.org/officeDocument/2006/customXml" ds:itemID="{248CD498-BE5A-40A5-989D-28A53C215B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9a19aca-b139-4af2-8768-ce6f6f9ae69d"/>
    <ds:schemaRef ds:uri="http://schemas.microsoft.com/sharepoint/v3/fields"/>
    <ds:schemaRef ds:uri="ED3A9C2F-3641-429E-90AB-C6CD669CA5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Map-White_SPA</Template>
  <TotalTime>5386</TotalTime>
  <Words>2607</Words>
  <Application>Microsoft Office PowerPoint</Application>
  <PresentationFormat>On-screen Show (4:3)</PresentationFormat>
  <Paragraphs>247</Paragraphs>
  <Slides>40</Slides>
  <Notes>18</Notes>
  <HiddenSlides>0</HiddenSlides>
  <MMClips>0</MMClips>
  <ScaleCrop>false</ScaleCrop>
  <HeadingPairs>
    <vt:vector size="4" baseType="variant">
      <vt:variant>
        <vt:lpstr>Theme</vt:lpstr>
      </vt:variant>
      <vt:variant>
        <vt:i4>3</vt:i4>
      </vt:variant>
      <vt:variant>
        <vt:lpstr>Slide Titles</vt:lpstr>
      </vt:variant>
      <vt:variant>
        <vt:i4>40</vt:i4>
      </vt:variant>
    </vt:vector>
  </HeadingPairs>
  <TitlesOfParts>
    <vt:vector size="43" baseType="lpstr">
      <vt:lpstr>Map-White_SPA</vt:lpstr>
      <vt:lpstr>Office Theme</vt:lpstr>
      <vt:lpstr>1_Office Theme</vt:lpstr>
      <vt:lpstr>An overview of evolving Zika virus epidemiology  </vt:lpstr>
      <vt:lpstr>Outlines</vt:lpstr>
      <vt:lpstr>Introduction</vt:lpstr>
      <vt:lpstr>PowerPoint Presentation</vt:lpstr>
      <vt:lpstr>Mode of transmission</vt:lpstr>
      <vt:lpstr>Clinical signs and symptoms</vt:lpstr>
      <vt:lpstr>Key issues about laboratory diagnosis</vt:lpstr>
      <vt:lpstr>Vector control</vt:lpstr>
      <vt:lpstr>Geographical spread of Zika virus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Risk of Dengue virus transmission = risk of Zika virus transmission </vt:lpstr>
      <vt:lpstr>PowerPoint Presentation</vt:lpstr>
      <vt:lpstr>Zika virus outbreaks in Central and South America in 2015</vt:lpstr>
      <vt:lpstr>May 2015</vt:lpstr>
      <vt:lpstr>PowerPoint Presentation</vt:lpstr>
      <vt:lpstr>November 2015</vt:lpstr>
      <vt:lpstr>December 2015</vt:lpstr>
      <vt:lpstr>PowerPoint Presentation</vt:lpstr>
      <vt:lpstr>Current ZIKV circulation in the Americas</vt:lpstr>
      <vt:lpstr>PowerPoint Presentation</vt:lpstr>
      <vt:lpstr>Epidemic curve of microcephaly cases among at-term newborns and preceding Zika virus circulation in: Pernambuco State, Brazil, 2015</vt:lpstr>
      <vt:lpstr>What we know about Zika virus outbreak in Brazil?</vt:lpstr>
      <vt:lpstr>Findings pointing to ZIKV outbreak relation with microcephaly in Brazil</vt:lpstr>
      <vt:lpstr>PowerPoint Presentation</vt:lpstr>
      <vt:lpstr>   Zika virus in the Asia Pacific region</vt:lpstr>
      <vt:lpstr>  What is the risk of Zika virus outbreak in WHO South East Asia?</vt:lpstr>
      <vt:lpstr>What needs to be done!</vt:lpstr>
      <vt:lpstr>What needs to be done…</vt:lpstr>
      <vt:lpstr>The first meeting of the Emergency Committee (EC) under the International Health Regulations (2005) </vt:lpstr>
      <vt:lpstr>Key recommendations…</vt:lpstr>
      <vt:lpstr>Key messages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PAHO</dc:creator>
  <cp:lastModifiedBy>GONGAL, Gyanendra</cp:lastModifiedBy>
  <cp:revision>517</cp:revision>
  <cp:lastPrinted>2016-01-28T10:03:25Z</cp:lastPrinted>
  <dcterms:created xsi:type="dcterms:W3CDTF">2015-05-22T07:51:09Z</dcterms:created>
  <dcterms:modified xsi:type="dcterms:W3CDTF">2016-02-04T03:02:54Z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0x01010070D9351ACE60CE4DA2D39FB1BE164064</vt:lpwstr>
  </property>
  <property fmtid="{D5CDD505-2E9C-101B-9397-08002B2CF9AE}" pid="3" name="_AdHocReviewCycleID">
    <vt:i4>-72646820</vt:i4>
  </property>
  <property fmtid="{D5CDD505-2E9C-101B-9397-08002B2CF9AE}" pid="4" name="_NewReviewCycle">
    <vt:lpwstr/>
  </property>
  <property fmtid="{D5CDD505-2E9C-101B-9397-08002B2CF9AE}" pid="5" name="_EmailSubject">
    <vt:lpwstr>Latest updated presentation on Zika virus</vt:lpwstr>
  </property>
  <property fmtid="{D5CDD505-2E9C-101B-9397-08002B2CF9AE}" pid="6" name="_AuthorEmail">
    <vt:lpwstr>gongalg@who.int</vt:lpwstr>
  </property>
  <property fmtid="{D5CDD505-2E9C-101B-9397-08002B2CF9AE}" pid="7" name="_AuthorEmailDisplayName">
    <vt:lpwstr>GONGAL, Gyanendra</vt:lpwstr>
  </property>
</Properties>
</file>