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71" r:id="rId3"/>
    <p:sldId id="272" r:id="rId4"/>
    <p:sldId id="265" r:id="rId5"/>
    <p:sldId id="266" r:id="rId6"/>
    <p:sldId id="267" r:id="rId7"/>
    <p:sldId id="275" r:id="rId8"/>
    <p:sldId id="273" r:id="rId9"/>
    <p:sldId id="268" r:id="rId10"/>
    <p:sldId id="274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651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7" d="100"/>
          <a:sy n="47" d="100"/>
        </p:scale>
        <p:origin x="-127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4405-E77B-4A78-BFBB-E77721D93988}" type="datetimeFigureOut">
              <a:rPr lang="en-ZA" smtClean="0"/>
              <a:pPr/>
              <a:t>2014/02/19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3698C-478F-4D5C-ADD8-E665466535D6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5273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3698C-478F-4D5C-ADD8-E665466535D6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1313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B580-791B-435C-8681-6DF4FFE5BC86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0003-DFD3-4682-ADB3-6327F5CB3A36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A759-4C50-4180-9D3E-A95354E3782B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094F-B958-4259-9022-396BAC654499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C4D7E-00E2-4596-B211-CB7D83F8C47D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9FB4A-8074-49DE-8235-39890104F10E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F20F-E89D-4EC6-9D88-FFB6A390CC54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6411-101E-4C61-8282-CA30AF34F05B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9E3F-7A44-4741-A9D7-C2DDC5FED218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375E-9427-4E09-A545-DB7B53FDB07A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4E0D-4CD6-4992-83A7-8F4A085A2A7A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BC3D8-EDBF-4D2E-A7BD-9953496D633E}" type="datetime1">
              <a:rPr lang="en-US" smtClean="0"/>
              <a:pPr/>
              <a:t>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B606A-93D6-4001-8A7E-30EC8F370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anmareducationconsortium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altebester@myanmareducationconsortium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219200" y="3352800"/>
            <a:ext cx="73152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ZA" dirty="0"/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1524000"/>
            <a:ext cx="6805673" cy="2667000"/>
          </a:xfrm>
          <a:prstGeom prst="rect">
            <a:avLst/>
          </a:prstGeom>
        </p:spPr>
      </p:pic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-20320" y="5715000"/>
            <a:ext cx="9144000" cy="1143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sz="4580" dirty="0" smtClean="0">
                <a:solidFill>
                  <a:schemeClr val="bg1"/>
                </a:solidFill>
              </a:rPr>
              <a:t>Presentation to NFE working group</a:t>
            </a:r>
            <a:br>
              <a:rPr lang="en-US" sz="4580" dirty="0" smtClean="0">
                <a:solidFill>
                  <a:schemeClr val="bg1"/>
                </a:solidFill>
              </a:rPr>
            </a:br>
            <a:r>
              <a:rPr lang="en-US" sz="4580" dirty="0" smtClean="0">
                <a:solidFill>
                  <a:schemeClr val="bg1"/>
                </a:solidFill>
              </a:rPr>
              <a:t>30 August 2013</a:t>
            </a:r>
            <a:endParaRPr lang="en-US" sz="458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22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-20320" y="5715000"/>
            <a:ext cx="9144000" cy="1143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580" dirty="0" smtClean="0">
                <a:solidFill>
                  <a:schemeClr val="bg1"/>
                </a:solidFill>
              </a:rPr>
              <a:t>POLICY DIALOGUE</a:t>
            </a:r>
            <a:endParaRPr lang="en-US" sz="4580" dirty="0">
              <a:solidFill>
                <a:schemeClr val="bg1"/>
              </a:solidFill>
            </a:endParaRPr>
          </a:p>
        </p:txBody>
      </p:sp>
      <p:pic>
        <p:nvPicPr>
          <p:cNvPr id="5" name="Picture 4" descr="MEC golde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6" name="Content Placeholder 11"/>
          <p:cNvSpPr>
            <a:spLocks noGrp="1"/>
          </p:cNvSpPr>
          <p:nvPr>
            <p:ph idx="1"/>
          </p:nvPr>
        </p:nvSpPr>
        <p:spPr>
          <a:xfrm>
            <a:off x="990600" y="2667000"/>
            <a:ext cx="7315200" cy="2390046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Implementation &gt; Data &gt; Analysis &gt; Presentation to Policy Makers …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990600" y="1981200"/>
            <a:ext cx="7315200" cy="2999646"/>
          </a:xfrm>
        </p:spPr>
        <p:txBody>
          <a:bodyPr>
            <a:normAutofit/>
          </a:bodyPr>
          <a:lstStyle/>
          <a:p>
            <a:r>
              <a:rPr lang="en-US" dirty="0" smtClean="0"/>
              <a:t> Team set up</a:t>
            </a:r>
          </a:p>
          <a:p>
            <a:r>
              <a:rPr lang="en-US" dirty="0" smtClean="0"/>
              <a:t>Systems Design</a:t>
            </a:r>
          </a:p>
          <a:p>
            <a:r>
              <a:rPr lang="en-US" dirty="0" smtClean="0"/>
              <a:t>Developing Strategic Partnerships</a:t>
            </a:r>
          </a:p>
          <a:p>
            <a:r>
              <a:rPr lang="en-US" dirty="0" smtClean="0"/>
              <a:t>Organizational Mapping</a:t>
            </a:r>
          </a:p>
          <a:p>
            <a:r>
              <a:rPr lang="en-US" dirty="0" smtClean="0"/>
              <a:t>Website development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-20320" y="5715000"/>
            <a:ext cx="9144000" cy="1143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580" dirty="0" smtClean="0">
                <a:solidFill>
                  <a:schemeClr val="bg1"/>
                </a:solidFill>
              </a:rPr>
              <a:t>2013: Preparation time</a:t>
            </a:r>
            <a:endParaRPr lang="en-US" sz="458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5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066800" y="2608990"/>
            <a:ext cx="7772400" cy="42490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www.myanmareducationconsortium.org</a:t>
            </a:r>
            <a:endParaRPr lang="en-US" dirty="0" smtClean="0"/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2800" dirty="0" smtClean="0">
                <a:hlinkClick r:id="rId4"/>
              </a:rPr>
              <a:t>altebester@myanmareducationconsortium.org</a:t>
            </a: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Office: 1</a:t>
            </a:r>
            <a:r>
              <a:rPr lang="en-US" baseline="30000" dirty="0" smtClean="0"/>
              <a:t>st</a:t>
            </a:r>
            <a:r>
              <a:rPr lang="en-US" dirty="0" smtClean="0"/>
              <a:t> floor, </a:t>
            </a:r>
            <a:r>
              <a:rPr lang="en-US" dirty="0" err="1" smtClean="0"/>
              <a:t>Wizaya</a:t>
            </a:r>
            <a:r>
              <a:rPr lang="en-US" dirty="0" smtClean="0"/>
              <a:t> Plaza, </a:t>
            </a:r>
            <a:r>
              <a:rPr lang="en-US" dirty="0" err="1" smtClean="0"/>
              <a:t>Damazedi</a:t>
            </a:r>
            <a:r>
              <a:rPr lang="en-US" dirty="0" smtClean="0"/>
              <a:t> Rd</a:t>
            </a:r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-20320" y="5715000"/>
            <a:ext cx="9144000" cy="1143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580" dirty="0" smtClean="0">
                <a:solidFill>
                  <a:schemeClr val="bg1"/>
                </a:solidFill>
              </a:rPr>
              <a:t>Contact us</a:t>
            </a:r>
            <a:endParaRPr lang="en-US" sz="458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5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0" y="6096000"/>
            <a:ext cx="9144000" cy="762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800" b="0" dirty="0" smtClean="0"/>
              <a:t>Vision</a:t>
            </a:r>
            <a:endParaRPr lang="en-US" sz="4580" b="0" dirty="0">
              <a:solidFill>
                <a:schemeClr val="bg1"/>
              </a:solidFill>
            </a:endParaRPr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2819400"/>
            <a:ext cx="8229600" cy="2133600"/>
          </a:xfrm>
        </p:spPr>
        <p:txBody>
          <a:bodyPr/>
          <a:lstStyle/>
          <a:p>
            <a:pPr algn="ctr">
              <a:buNone/>
            </a:pPr>
            <a:r>
              <a:rPr lang="en-US" sz="4800" b="1" dirty="0" smtClean="0"/>
              <a:t>Quality education for every child in Myanmar</a:t>
            </a:r>
            <a:endParaRPr lang="en-US" sz="4800" dirty="0" smtClean="0"/>
          </a:p>
          <a:p>
            <a:pPr fontAlgn="t"/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9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0" y="6096000"/>
            <a:ext cx="9144000" cy="762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800" b="0" dirty="0" smtClean="0"/>
              <a:t>Mission</a:t>
            </a:r>
            <a:endParaRPr lang="en-US" sz="4580" b="0" dirty="0">
              <a:solidFill>
                <a:schemeClr val="bg1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71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200" b="1" dirty="0" smtClean="0"/>
              <a:t>Our mission is to inspire and empower education actors throughout Myanmar to reach and include all children in high quality education. We do this through:</a:t>
            </a:r>
          </a:p>
          <a:p>
            <a:pPr lvl="0"/>
            <a:r>
              <a:rPr lang="en-US" sz="2200" b="1" dirty="0" smtClean="0"/>
              <a:t>collaborative innovation, learning and growth across a broad-based network of civil society actors</a:t>
            </a:r>
          </a:p>
          <a:p>
            <a:pPr lvl="0"/>
            <a:r>
              <a:rPr lang="en-US" sz="2200" b="1" dirty="0" smtClean="0"/>
              <a:t>gathering, learning from and communicating critical information from the grassroots</a:t>
            </a:r>
          </a:p>
          <a:p>
            <a:pPr lvl="0"/>
            <a:r>
              <a:rPr lang="en-US" sz="2200" b="1" dirty="0" smtClean="0"/>
              <a:t>enabling, nurturing and supporting civil society education actors to innovate and </a:t>
            </a:r>
            <a:r>
              <a:rPr lang="en-US" sz="2200" b="1" dirty="0" err="1" smtClean="0"/>
              <a:t>programme</a:t>
            </a:r>
            <a:r>
              <a:rPr lang="en-US" sz="2200" b="1" dirty="0" smtClean="0"/>
              <a:t> to the highest standards </a:t>
            </a:r>
          </a:p>
          <a:p>
            <a:pPr lvl="0"/>
            <a:r>
              <a:rPr lang="en-US" sz="2200" b="1" dirty="0" smtClean="0"/>
              <a:t>influencing government and non-government practice to ensure harmony, inclusion and excellence</a:t>
            </a:r>
          </a:p>
          <a:p>
            <a:pPr marL="568325" indent="-446088">
              <a:spcBef>
                <a:spcPts val="0"/>
              </a:spcBef>
              <a:buNone/>
            </a:pPr>
            <a:endParaRPr lang="en-US" b="1" dirty="0" smtClean="0"/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9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-20320" y="5715000"/>
            <a:ext cx="9144000" cy="1143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smtClean="0"/>
              <a:t>WHO 2013</a:t>
            </a:r>
            <a:endParaRPr lang="en-US" sz="458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Donors: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 Founding Partners: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Picture 2" descr="http://www.c-r.org/sites/c-r.org/files/styles/feature/public/Australian-AID-Identifier-blue-red-we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132856"/>
            <a:ext cx="2346623" cy="1061371"/>
          </a:xfrm>
          <a:prstGeom prst="rect">
            <a:avLst/>
          </a:prstGeom>
          <a:noFill/>
        </p:spPr>
      </p:pic>
      <p:pic>
        <p:nvPicPr>
          <p:cNvPr id="8" name="Picture 4" descr="http://www.eauc.org.uk/image_uploads/dfid_logo_lar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1828800"/>
            <a:ext cx="3124250" cy="1518843"/>
          </a:xfrm>
          <a:prstGeom prst="rect">
            <a:avLst/>
          </a:prstGeom>
          <a:noFill/>
        </p:spPr>
      </p:pic>
      <p:pic>
        <p:nvPicPr>
          <p:cNvPr id="9" name="Picture 8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8600" y="4343400"/>
            <a:ext cx="3384376" cy="753664"/>
          </a:xfrm>
          <a:prstGeom prst="rect">
            <a:avLst/>
          </a:prstGeom>
        </p:spPr>
      </p:pic>
      <p:pic>
        <p:nvPicPr>
          <p:cNvPr id="10" name="Picture 9" descr="BI%20Logo%20RGB_HR_STK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33800" y="4038600"/>
            <a:ext cx="2088232" cy="1461266"/>
          </a:xfrm>
          <a:prstGeom prst="rect">
            <a:avLst/>
          </a:prstGeom>
        </p:spPr>
      </p:pic>
      <p:pic>
        <p:nvPicPr>
          <p:cNvPr id="11" name="Picture 10" descr="WV logo high resolution.t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48400" y="4343400"/>
            <a:ext cx="2206064" cy="92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7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1752600" y="2438400"/>
            <a:ext cx="6096000" cy="4419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000" b="1" dirty="0" smtClean="0"/>
              <a:t>?????</a:t>
            </a:r>
          </a:p>
          <a:p>
            <a:pPr algn="ctr">
              <a:buNone/>
            </a:pPr>
            <a:r>
              <a:rPr lang="en-US" sz="4000" b="1" dirty="0" smtClean="0"/>
              <a:t>Membership criteria </a:t>
            </a:r>
          </a:p>
          <a:p>
            <a:pPr algn="ctr">
              <a:buNone/>
            </a:pPr>
            <a:r>
              <a:rPr lang="en-US" sz="4000" b="1" dirty="0" smtClean="0"/>
              <a:t>to be developed</a:t>
            </a:r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0" y="6019800"/>
            <a:ext cx="9144000" cy="8382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smtClean="0"/>
              <a:t>WHO 2014</a:t>
            </a:r>
            <a:endParaRPr lang="en-US" sz="458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0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44963"/>
          </a:xfrm>
        </p:spPr>
        <p:txBody>
          <a:bodyPr>
            <a:normAutofit fontScale="92500" lnSpcReduction="20000"/>
          </a:bodyPr>
          <a:lstStyle/>
          <a:p>
            <a:pPr fontAlgn="t"/>
            <a:r>
              <a:rPr lang="en-US" b="1" dirty="0" err="1" smtClean="0"/>
              <a:t>Programme</a:t>
            </a:r>
            <a:r>
              <a:rPr lang="en-US" b="1" dirty="0" smtClean="0"/>
              <a:t> Structure</a:t>
            </a:r>
          </a:p>
          <a:p>
            <a:pPr fontAlgn="t"/>
            <a:r>
              <a:rPr lang="en-US" b="1" dirty="0" smtClean="0"/>
              <a:t>Component 1: </a:t>
            </a:r>
            <a:r>
              <a:rPr lang="en-US" dirty="0" smtClean="0"/>
              <a:t>Early Childhood Care and Development</a:t>
            </a:r>
          </a:p>
          <a:p>
            <a:pPr fontAlgn="t"/>
            <a:r>
              <a:rPr lang="en-US" b="1" dirty="0" smtClean="0"/>
              <a:t>Component 2: </a:t>
            </a:r>
            <a:r>
              <a:rPr lang="en-US" dirty="0" smtClean="0"/>
              <a:t>Complementary basic education systems</a:t>
            </a:r>
          </a:p>
          <a:p>
            <a:pPr fontAlgn="t"/>
            <a:r>
              <a:rPr lang="en-US" b="1" dirty="0" smtClean="0"/>
              <a:t>Component 3: </a:t>
            </a:r>
            <a:r>
              <a:rPr lang="en-AU" dirty="0" smtClean="0"/>
              <a:t>Enhanced cooperation of non-state actors in Education Policy Development</a:t>
            </a:r>
            <a:endParaRPr lang="en-US" dirty="0" smtClean="0"/>
          </a:p>
          <a:p>
            <a:pPr fontAlgn="t"/>
            <a:r>
              <a:rPr lang="en-US" b="1" dirty="0" smtClean="0"/>
              <a:t>Component 4: </a:t>
            </a:r>
            <a:r>
              <a:rPr lang="en-US" dirty="0" smtClean="0"/>
              <a:t>Non Formal Education</a:t>
            </a:r>
          </a:p>
          <a:p>
            <a:pPr fontAlgn="t"/>
            <a:r>
              <a:rPr lang="en-US" b="1" dirty="0" smtClean="0"/>
              <a:t>Component 5: </a:t>
            </a:r>
            <a:r>
              <a:rPr lang="en-US" dirty="0" smtClean="0"/>
              <a:t>Education in Emergencies</a:t>
            </a:r>
          </a:p>
          <a:p>
            <a:endParaRPr lang="en-US" dirty="0" smtClean="0"/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-20320" y="5715000"/>
            <a:ext cx="9144000" cy="1143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580" dirty="0" smtClean="0">
                <a:solidFill>
                  <a:schemeClr val="bg1"/>
                </a:solidFill>
              </a:rPr>
              <a:t>WHAT</a:t>
            </a:r>
            <a:endParaRPr lang="en-US" sz="458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91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762000" y="2209800"/>
            <a:ext cx="7391400" cy="35052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Collaboration &amp; Networking</a:t>
            </a:r>
          </a:p>
          <a:p>
            <a:r>
              <a:rPr lang="en-US" sz="4400" dirty="0" smtClean="0"/>
              <a:t>Capacity Building</a:t>
            </a:r>
          </a:p>
          <a:p>
            <a:r>
              <a:rPr lang="en-US" sz="4400" dirty="0" smtClean="0"/>
              <a:t>Funding</a:t>
            </a:r>
          </a:p>
          <a:p>
            <a:r>
              <a:rPr lang="en-US" sz="4400" dirty="0" smtClean="0"/>
              <a:t>Evidence-based Advocacy</a:t>
            </a:r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-20320" y="6019800"/>
            <a:ext cx="9144000" cy="8382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580" dirty="0" smtClean="0">
                <a:solidFill>
                  <a:schemeClr val="bg1"/>
                </a:solidFill>
              </a:rPr>
              <a:t>How</a:t>
            </a:r>
            <a:endParaRPr lang="en-US" sz="458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94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1"/>
            <a:ext cx="8229600" cy="3581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Sharing resources, tools, methodologies, reports, evaluations, studies, materials, human resources, consultants, ideas, lessons learnt, training events, ….</a:t>
            </a:r>
          </a:p>
          <a:p>
            <a:r>
              <a:rPr lang="en-US" dirty="0" smtClean="0"/>
              <a:t>Facilitating learning/sharing events among organizations.</a:t>
            </a:r>
          </a:p>
          <a:p>
            <a:r>
              <a:rPr lang="en-US" dirty="0" smtClean="0"/>
              <a:t>Forming strategic alliances with capacity building and training organizations in and outside Myanmar.</a:t>
            </a:r>
          </a:p>
          <a:p>
            <a:r>
              <a:rPr lang="en-US" dirty="0" smtClean="0"/>
              <a:t>Looking for ways to work together</a:t>
            </a:r>
            <a:endParaRPr lang="en-US" dirty="0"/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5" name="Title 4"/>
          <p:cNvSpPr txBox="1">
            <a:spLocks/>
          </p:cNvSpPr>
          <p:nvPr/>
        </p:nvSpPr>
        <p:spPr>
          <a:xfrm>
            <a:off x="-20320" y="5715000"/>
            <a:ext cx="9144000" cy="1143000"/>
          </a:xfrm>
          <a:prstGeom prst="rect">
            <a:avLst/>
          </a:prstGeo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8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BUILDING CAPACITY TOGETHER</a:t>
            </a:r>
            <a:endParaRPr kumimoji="0" lang="en-US" sz="458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990600" y="1343754"/>
            <a:ext cx="7315200" cy="4371246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4 Funding Mechanisms </a:t>
            </a:r>
            <a:r>
              <a:rPr lang="en-US" b="1" u="sng" dirty="0" smtClean="0">
                <a:solidFill>
                  <a:srgbClr val="FF0000"/>
                </a:solidFill>
              </a:rPr>
              <a:t>under consideration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Development fund: larger </a:t>
            </a:r>
            <a:r>
              <a:rPr lang="en-US" dirty="0" err="1" smtClean="0"/>
              <a:t>programmes</a:t>
            </a:r>
            <a:r>
              <a:rPr lang="en-US" dirty="0" smtClean="0"/>
              <a:t>, longer term (call for proposals April 2014)</a:t>
            </a:r>
          </a:p>
          <a:p>
            <a:pPr lvl="1"/>
            <a:r>
              <a:rPr lang="en-US" dirty="0" smtClean="0"/>
              <a:t>Innovation Fund:  smaller, shorter duration, promising scale up possibilities. </a:t>
            </a:r>
          </a:p>
          <a:p>
            <a:pPr lvl="1"/>
            <a:r>
              <a:rPr lang="en-US" dirty="0" smtClean="0"/>
              <a:t>Emergency Education Fund: for immediate use in direct emergency response.</a:t>
            </a:r>
          </a:p>
          <a:p>
            <a:pPr lvl="1"/>
            <a:r>
              <a:rPr lang="en-US" dirty="0" smtClean="0"/>
              <a:t>Strategic Facilitation Fund: for  specific products that can unlock key processes. </a:t>
            </a:r>
          </a:p>
          <a:p>
            <a:endParaRPr lang="en-US" dirty="0"/>
          </a:p>
        </p:txBody>
      </p:sp>
      <p:pic>
        <p:nvPicPr>
          <p:cNvPr id="4" name="Picture 3" descr="MEC golden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0"/>
            <a:ext cx="3429000" cy="1343753"/>
          </a:xfrm>
          <a:prstGeom prst="rect">
            <a:avLst/>
          </a:prstGeom>
        </p:spPr>
      </p:pic>
      <p:sp>
        <p:nvSpPr>
          <p:cNvPr id="13" name="Title 4"/>
          <p:cNvSpPr>
            <a:spLocks noGrp="1"/>
          </p:cNvSpPr>
          <p:nvPr>
            <p:ph type="title"/>
          </p:nvPr>
        </p:nvSpPr>
        <p:spPr>
          <a:xfrm>
            <a:off x="-20320" y="5715000"/>
            <a:ext cx="9144000" cy="1143000"/>
          </a:xfrm>
          <a:solidFill>
            <a:srgbClr val="00A65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580" dirty="0" smtClean="0">
                <a:solidFill>
                  <a:schemeClr val="bg1"/>
                </a:solidFill>
              </a:rPr>
              <a:t>FUNDING</a:t>
            </a:r>
            <a:endParaRPr lang="en-US" sz="458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97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337</Words>
  <Application>Microsoft Office PowerPoint</Application>
  <PresentationFormat>On-screen Show (4:3)</PresentationFormat>
  <Paragraphs>67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Presentation to NFE working group 30 August 2013</vt:lpstr>
      <vt:lpstr>Vision</vt:lpstr>
      <vt:lpstr>Mission</vt:lpstr>
      <vt:lpstr>WHO 2013</vt:lpstr>
      <vt:lpstr>WHO 2014</vt:lpstr>
      <vt:lpstr>WHAT</vt:lpstr>
      <vt:lpstr>How</vt:lpstr>
      <vt:lpstr>PowerPoint Presentation</vt:lpstr>
      <vt:lpstr>FUNDING</vt:lpstr>
      <vt:lpstr>POLICY DIALOGUE</vt:lpstr>
      <vt:lpstr>2013: Preparation time</vt:lpstr>
      <vt:lpstr>Contact 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Myanmar Education Consortium</dc:title>
  <dc:creator>phoebe</dc:creator>
  <cp:lastModifiedBy>Shon</cp:lastModifiedBy>
  <cp:revision>31</cp:revision>
  <dcterms:created xsi:type="dcterms:W3CDTF">2013-05-31T08:22:45Z</dcterms:created>
  <dcterms:modified xsi:type="dcterms:W3CDTF">2014-02-19T04:44:43Z</dcterms:modified>
</cp:coreProperties>
</file>