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20"/>
  </p:notesMasterIdLst>
  <p:handoutMasterIdLst>
    <p:handoutMasterId r:id="rId21"/>
  </p:handoutMasterIdLst>
  <p:sldIdLst>
    <p:sldId id="333" r:id="rId2"/>
    <p:sldId id="429" r:id="rId3"/>
    <p:sldId id="356" r:id="rId4"/>
    <p:sldId id="433" r:id="rId5"/>
    <p:sldId id="315" r:id="rId6"/>
    <p:sldId id="418" r:id="rId7"/>
    <p:sldId id="437" r:id="rId8"/>
    <p:sldId id="435" r:id="rId9"/>
    <p:sldId id="419" r:id="rId10"/>
    <p:sldId id="438" r:id="rId11"/>
    <p:sldId id="444" r:id="rId12"/>
    <p:sldId id="423" r:id="rId13"/>
    <p:sldId id="443" r:id="rId14"/>
    <p:sldId id="442" r:id="rId15"/>
    <p:sldId id="440" r:id="rId16"/>
    <p:sldId id="441" r:id="rId17"/>
    <p:sldId id="439" r:id="rId18"/>
    <p:sldId id="334"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erette James" initials="P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AD5D4"/>
    <a:srgbClr val="FDD4D1"/>
    <a:srgbClr val="009740"/>
    <a:srgbClr val="F7941D"/>
    <a:srgbClr val="333399"/>
    <a:srgbClr val="FF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7" autoAdjust="0"/>
    <p:restoredTop sz="54545" autoAdjust="0"/>
  </p:normalViewPr>
  <p:slideViewPr>
    <p:cSldViewPr snapToGrid="0" snapToObjects="1">
      <p:cViewPr>
        <p:scale>
          <a:sx n="66" d="100"/>
          <a:sy n="66" d="100"/>
        </p:scale>
        <p:origin x="-726" y="4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38" d="100"/>
          <a:sy n="38" d="100"/>
        </p:scale>
        <p:origin x="-2309"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009E1A1-5C3E-8248-9CD0-9EA51709DB7D}" type="datetimeFigureOut">
              <a:rPr lang="en-US" smtClean="0"/>
              <a:pPr/>
              <a:t>2/19/2014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60FD2FF-11D6-9C47-961D-E311D0D7FF47}" type="slidenum">
              <a:rPr lang="en-US" smtClean="0"/>
              <a:pPr/>
              <a:t>‹#›</a:t>
            </a:fld>
            <a:endParaRPr lang="en-US" dirty="0"/>
          </a:p>
        </p:txBody>
      </p:sp>
    </p:spTree>
    <p:extLst>
      <p:ext uri="{BB962C8B-B14F-4D97-AF65-F5344CB8AC3E}">
        <p14:creationId xmlns:p14="http://schemas.microsoft.com/office/powerpoint/2010/main" val="4639502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085463-AF9A-4F48-9331-ED331B8AE479}" type="datetimeFigureOut">
              <a:rPr lang="en-US" smtClean="0"/>
              <a:pPr/>
              <a:t>2/19/2014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DEDD1D-32EF-7E4C-9FE8-590D5729B5C5}" type="slidenum">
              <a:rPr lang="en-US" smtClean="0"/>
              <a:pPr/>
              <a:t>‹#›</a:t>
            </a:fld>
            <a:endParaRPr lang="en-US" dirty="0"/>
          </a:p>
        </p:txBody>
      </p:sp>
    </p:spTree>
    <p:extLst>
      <p:ext uri="{BB962C8B-B14F-4D97-AF65-F5344CB8AC3E}">
        <p14:creationId xmlns:p14="http://schemas.microsoft.com/office/powerpoint/2010/main" val="151718949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a:t>
            </a:fld>
            <a:endParaRPr lang="en-US" dirty="0"/>
          </a:p>
        </p:txBody>
      </p:sp>
    </p:spTree>
    <p:extLst>
      <p:ext uri="{BB962C8B-B14F-4D97-AF65-F5344CB8AC3E}">
        <p14:creationId xmlns:p14="http://schemas.microsoft.com/office/powerpoint/2010/main" val="3646849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Profile/Situation Analysis</a:t>
            </a:r>
            <a:r>
              <a:rPr lang="en-US" dirty="0" smtClean="0"/>
              <a:t>: Photograph of a given national or regional context, including political, economic and socio-cultural factors </a:t>
            </a:r>
          </a:p>
          <a:p>
            <a:endParaRPr lang="en-US" dirty="0" smtClean="0"/>
          </a:p>
          <a:p>
            <a:r>
              <a:rPr lang="en-US" b="1" dirty="0" smtClean="0"/>
              <a:t>Causal Analy</a:t>
            </a:r>
            <a:r>
              <a:rPr lang="en-US" dirty="0" smtClean="0"/>
              <a:t>sis: Identifies and classifies existing and potential causes of tension or conflict and their linkage. This includes structural/root causes, proximate causes and conflict triggers. The ‘Problem Tree’ can be used for this exercise.</a:t>
            </a:r>
          </a:p>
          <a:p>
            <a:endParaRPr lang="en-US" dirty="0" smtClean="0"/>
          </a:p>
          <a:p>
            <a:r>
              <a:rPr lang="en-US" b="1" dirty="0" smtClean="0"/>
              <a:t>Stakeholder Analysis</a:t>
            </a:r>
            <a:r>
              <a:rPr lang="en-US" dirty="0" smtClean="0"/>
              <a:t>: Identifies critical local, national, regional and international actors that influence or are influenced by the conflict, analyses their perspectives (i.e. interests, needs, positions, resources) and their relationships (with one another, and with other entities), determines how to engage with such stakeholders and identify possible opportunities to act. A stakeholder ‘mapping’ and matrix is useful for this exercise.</a:t>
            </a:r>
          </a:p>
          <a:p>
            <a:endParaRPr lang="en-US" dirty="0" smtClean="0"/>
          </a:p>
          <a:p>
            <a:r>
              <a:rPr lang="en-US" b="1" dirty="0" smtClean="0"/>
              <a:t>Analysis of Conflict Dynamics</a:t>
            </a:r>
            <a:r>
              <a:rPr lang="en-US" dirty="0" smtClean="0"/>
              <a:t>: Analyzes the interaction between of different causes with multiple stakeholders, identifies ‘dividers’ and ‘connectors’ and helps identify windows of opportunity for appropriate programmatic response </a:t>
            </a:r>
          </a:p>
          <a:p>
            <a:endParaRPr lang="en-US" dirty="0" smtClean="0"/>
          </a:p>
          <a:p>
            <a:r>
              <a:rPr lang="en-US" b="1" dirty="0" smtClean="0"/>
              <a:t>Prioritization</a:t>
            </a:r>
            <a:r>
              <a:rPr lang="en-US" dirty="0" smtClean="0"/>
              <a:t>: A prioritization process is conducted in the context of multi-stakeholder, strategic planning processes. This uses criteria derived from conflict analysis findings. Importantly, this process promotes consensus-building and multi-stakeholder buy-in. 	</a:t>
            </a:r>
          </a:p>
          <a:p>
            <a:r>
              <a:rPr lang="en-US" dirty="0" smtClean="0"/>
              <a:t>Refer to the fact that</a:t>
            </a:r>
            <a:r>
              <a:rPr lang="en-US" baseline="0" dirty="0" smtClean="0"/>
              <a:t> all of the above steps will be practiced during the workshop through practical exercises. </a:t>
            </a:r>
            <a:endParaRPr lang="en-US" dirty="0" smtClean="0"/>
          </a:p>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14</a:t>
            </a:fld>
            <a:endParaRPr lang="en-US"/>
          </a:p>
        </p:txBody>
      </p:sp>
    </p:spTree>
    <p:extLst>
      <p:ext uri="{BB962C8B-B14F-4D97-AF65-F5344CB8AC3E}">
        <p14:creationId xmlns:p14="http://schemas.microsoft.com/office/powerpoint/2010/main" val="3014570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16</a:t>
            </a:fld>
            <a:endParaRPr lang="en-US" dirty="0"/>
          </a:p>
        </p:txBody>
      </p:sp>
    </p:spTree>
    <p:extLst>
      <p:ext uri="{BB962C8B-B14F-4D97-AF65-F5344CB8AC3E}">
        <p14:creationId xmlns:p14="http://schemas.microsoft.com/office/powerpoint/2010/main" val="1936206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5D0CBA-E34F-4214-BB34-012DC0D8D685}" type="slidenum">
              <a:rPr lang="en-US" smtClean="0"/>
              <a:pPr fontAlgn="base">
                <a:spcBef>
                  <a:spcPct val="0"/>
                </a:spcBef>
                <a:spcAft>
                  <a:spcPct val="0"/>
                </a:spcAft>
                <a:defRPr/>
              </a:pPr>
              <a:t>17</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18</a:t>
            </a:fld>
            <a:endParaRPr lang="en-US" dirty="0"/>
          </a:p>
        </p:txBody>
      </p:sp>
    </p:spTree>
    <p:extLst>
      <p:ext uri="{BB962C8B-B14F-4D97-AF65-F5344CB8AC3E}">
        <p14:creationId xmlns:p14="http://schemas.microsoft.com/office/powerpoint/2010/main" val="3255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2</a:t>
            </a:fld>
            <a:endParaRPr lang="en-US" dirty="0"/>
          </a:p>
        </p:txBody>
      </p:sp>
    </p:spTree>
    <p:extLst>
      <p:ext uri="{BB962C8B-B14F-4D97-AF65-F5344CB8AC3E}">
        <p14:creationId xmlns:p14="http://schemas.microsoft.com/office/powerpoint/2010/main" val="1342545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5D0CBA-E34F-4214-BB34-012DC0D8D685}"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ea typeface="ＭＳ Ｐゴシック" pitchFamily="34" charset="-128"/>
            </a:endParaRPr>
          </a:p>
        </p:txBody>
      </p:sp>
      <p:sp>
        <p:nvSpPr>
          <p:cNvPr id="5427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362152-9BB5-4EB1-8C76-B3F14A904E2E}"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ea typeface="ＭＳ Ｐゴシック" pitchFamily="34" charset="-128"/>
            </a:endParaRPr>
          </a:p>
        </p:txBody>
      </p:sp>
      <p:sp>
        <p:nvSpPr>
          <p:cNvPr id="5427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362152-9BB5-4EB1-8C76-B3F14A904E2E}"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CH" dirty="0"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DF86C8-EF42-407C-B003-B6A04D48AAD6}"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10</a:t>
            </a:fld>
            <a:endParaRPr lang="en-US" dirty="0"/>
          </a:p>
        </p:txBody>
      </p:sp>
    </p:spTree>
    <p:extLst>
      <p:ext uri="{BB962C8B-B14F-4D97-AF65-F5344CB8AC3E}">
        <p14:creationId xmlns:p14="http://schemas.microsoft.com/office/powerpoint/2010/main" val="3196211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CH" smtClean="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B06A10-F68B-4507-AC76-F7AAEECAA0B1}"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13</a:t>
            </a:fld>
            <a:endParaRPr lang="en-US" dirty="0"/>
          </a:p>
        </p:txBody>
      </p:sp>
    </p:spTree>
    <p:extLst>
      <p:ext uri="{BB962C8B-B14F-4D97-AF65-F5344CB8AC3E}">
        <p14:creationId xmlns:p14="http://schemas.microsoft.com/office/powerpoint/2010/main" val="3314446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BBD0B2-1531-6342-8B76-F1818B7EEAF4}" type="datetime1">
              <a:rPr lang="en-US" smtClean="0"/>
              <a:pPr/>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3986758599"/>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20E0B-8A1F-AC48-97AD-89D3EA32C27D}" type="datetime1">
              <a:rPr lang="en-US" smtClean="0"/>
              <a:pPr/>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559761667"/>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D10894-10A2-8048-9CDF-C816DD1EE67E}" type="datetime1">
              <a:rPr lang="en-US" smtClean="0"/>
              <a:pPr/>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3477334916"/>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2C1E78-001D-7648-939F-C76F8282EE38}" type="datetime1">
              <a:rPr lang="en-US" smtClean="0"/>
              <a:pPr/>
              <a:t>2/19/2014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
        <p:nvSpPr>
          <p:cNvPr id="6" name="Title 1"/>
          <p:cNvSpPr>
            <a:spLocks noGrp="1"/>
          </p:cNvSpPr>
          <p:nvPr>
            <p:ph type="ctrTitle"/>
          </p:nvPr>
        </p:nvSpPr>
        <p:spPr>
          <a:xfrm>
            <a:off x="869418" y="306389"/>
            <a:ext cx="7552800" cy="506413"/>
          </a:xfrm>
          <a:prstGeom prst="rect">
            <a:avLst/>
          </a:prstGeom>
        </p:spPr>
        <p:txBody>
          <a:bodyPr/>
          <a:lstStyle>
            <a:lvl1pPr algn="l">
              <a:defRPr sz="2800" b="0">
                <a:solidFill>
                  <a:srgbClr val="0099FF"/>
                </a:solidFill>
                <a:latin typeface="Arial"/>
                <a:cs typeface="Arial"/>
              </a:defRPr>
            </a:lvl1pPr>
          </a:lstStyle>
          <a:p>
            <a:r>
              <a:rPr lang="en-US" dirty="0" smtClean="0"/>
              <a:t>Click to edit Master title style</a:t>
            </a:r>
            <a:endParaRPr lang="en-US" dirty="0"/>
          </a:p>
        </p:txBody>
      </p:sp>
      <p:sp>
        <p:nvSpPr>
          <p:cNvPr id="7" name="Text Placeholder 10"/>
          <p:cNvSpPr>
            <a:spLocks noGrp="1"/>
          </p:cNvSpPr>
          <p:nvPr>
            <p:ph type="body" sz="quarter" idx="14"/>
          </p:nvPr>
        </p:nvSpPr>
        <p:spPr>
          <a:xfrm>
            <a:off x="871534" y="2374900"/>
            <a:ext cx="7954961" cy="3492500"/>
          </a:xfrm>
          <a:prstGeom prst="rect">
            <a:avLst/>
          </a:prstGeom>
        </p:spPr>
        <p:txBody>
          <a:bodyPr vert="horz"/>
          <a:lstStyle>
            <a:lvl1pPr>
              <a:defRPr sz="2800">
                <a:latin typeface="Arial"/>
                <a:cs typeface="Arial"/>
              </a:defRPr>
            </a:lvl1pPr>
            <a:lvl2pPr>
              <a:defRPr sz="2400">
                <a:latin typeface="Arial"/>
                <a:cs typeface="Arial"/>
              </a:defRPr>
            </a:lvl2pPr>
            <a:lvl3pPr>
              <a:defRPr>
                <a:latin typeface="Arial"/>
                <a:cs typeface="Arial"/>
              </a:defRPr>
            </a:lvl3pPr>
          </a:lstStyle>
          <a:p>
            <a:pPr lvl="0"/>
            <a:r>
              <a:rPr lang="en-US" dirty="0" smtClean="0"/>
              <a:t>Click to edit Master text styles</a:t>
            </a:r>
          </a:p>
          <a:p>
            <a:pPr lvl="1"/>
            <a:r>
              <a:rPr lang="en-US" dirty="0" smtClean="0"/>
              <a:t>Second level</a:t>
            </a:r>
          </a:p>
        </p:txBody>
      </p:sp>
      <p:sp>
        <p:nvSpPr>
          <p:cNvPr id="8" name="Rectangle 2"/>
          <p:cNvSpPr>
            <a:spLocks noChangeArrowheads="1"/>
          </p:cNvSpPr>
          <p:nvPr userDrawn="1"/>
        </p:nvSpPr>
        <p:spPr bwMode="auto">
          <a:xfrm>
            <a:off x="0" y="1588"/>
            <a:ext cx="685800" cy="6856412"/>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cxnSp>
        <p:nvCxnSpPr>
          <p:cNvPr id="9" name="Straight Connector 8"/>
          <p:cNvCxnSpPr/>
          <p:nvPr userDrawn="1"/>
        </p:nvCxnSpPr>
        <p:spPr>
          <a:xfrm>
            <a:off x="984249" y="924456"/>
            <a:ext cx="7437969" cy="1588"/>
          </a:xfrm>
          <a:prstGeom prst="line">
            <a:avLst/>
          </a:prstGeom>
          <a:ln w="50800" cap="flat" cmpd="sng" algn="ctr">
            <a:solidFill>
              <a:srgbClr val="F7941D"/>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11"/>
          <p:cNvSpPr>
            <a:spLocks noGrp="1"/>
          </p:cNvSpPr>
          <p:nvPr>
            <p:ph type="body" sz="quarter" idx="15" hasCustomPrompt="1"/>
          </p:nvPr>
        </p:nvSpPr>
        <p:spPr>
          <a:xfrm>
            <a:off x="876300" y="1660533"/>
            <a:ext cx="7954962" cy="696912"/>
          </a:xfrm>
          <a:prstGeom prst="rect">
            <a:avLst/>
          </a:prstGeom>
        </p:spPr>
        <p:txBody>
          <a:bodyPr vert="horz"/>
          <a:lstStyle>
            <a:lvl1pPr marL="0">
              <a:spcBef>
                <a:spcPts val="0"/>
              </a:spcBef>
              <a:buFontTx/>
              <a:buNone/>
              <a:defRPr sz="2800" b="1">
                <a:latin typeface="Arial"/>
                <a:cs typeface="Arial"/>
              </a:defRPr>
            </a:lvl1pPr>
            <a:lvl2pPr marL="0">
              <a:spcBef>
                <a:spcPts val="0"/>
              </a:spcBef>
              <a:buFontTx/>
              <a:buNone/>
              <a:defRPr sz="2800" b="1">
                <a:latin typeface="Arial"/>
                <a:cs typeface="Arial"/>
              </a:defRPr>
            </a:lvl2pPr>
            <a:lvl3pPr marL="0">
              <a:spcBef>
                <a:spcPts val="0"/>
              </a:spcBef>
              <a:buFontTx/>
              <a:buNone/>
              <a:defRPr sz="2800" b="1">
                <a:latin typeface="Arial"/>
                <a:cs typeface="Arial"/>
              </a:defRPr>
            </a:lvl3pPr>
            <a:lvl4pPr marL="0">
              <a:spcBef>
                <a:spcPts val="0"/>
              </a:spcBef>
              <a:buFontTx/>
              <a:buNone/>
              <a:defRPr sz="2800" b="1">
                <a:latin typeface="Arial"/>
                <a:cs typeface="Arial"/>
              </a:defRPr>
            </a:lvl4pPr>
            <a:lvl5pPr marL="0">
              <a:spcBef>
                <a:spcPts val="0"/>
              </a:spcBef>
              <a:buFontTx/>
              <a:buNone/>
              <a:defRPr sz="2800" b="1">
                <a:latin typeface="Arial"/>
                <a:cs typeface="Arial"/>
              </a:defRPr>
            </a:lvl5pPr>
          </a:lstStyle>
          <a:p>
            <a:pPr lvl="0"/>
            <a:r>
              <a:rPr lang="en-US" dirty="0" smtClean="0"/>
              <a:t>Click to add subtitle</a:t>
            </a:r>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75DA0A7-E96A-B34A-9F40-5299E03330B9}" type="datetime1">
              <a:rPr lang="en-US" smtClean="0"/>
              <a:pPr/>
              <a:t>2/19/2014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8" name="Title 1"/>
          <p:cNvSpPr>
            <a:spLocks noGrp="1"/>
          </p:cNvSpPr>
          <p:nvPr>
            <p:ph type="ctrTitle"/>
          </p:nvPr>
        </p:nvSpPr>
        <p:spPr>
          <a:xfrm>
            <a:off x="869418" y="306389"/>
            <a:ext cx="7552800" cy="506413"/>
          </a:xfrm>
          <a:prstGeom prst="rect">
            <a:avLst/>
          </a:prstGeom>
        </p:spPr>
        <p:txBody>
          <a:bodyPr/>
          <a:lstStyle>
            <a:lvl1pPr algn="l">
              <a:defRPr sz="2800" b="0">
                <a:solidFill>
                  <a:srgbClr val="0099FF"/>
                </a:solidFill>
                <a:latin typeface="Arial"/>
                <a:cs typeface="Arial"/>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endParaRPr lang="en-US" dirty="0" smtClean="0"/>
          </a:p>
          <a:p>
            <a:fld id="{20E72F2D-B2AC-6244-8A61-4DB2981BEBB5}" type="slidenum">
              <a:rPr lang="en-US" smtClean="0"/>
              <a:pPr/>
              <a:t>‹#›</a:t>
            </a:fld>
            <a:endParaRPr lang="en-US" dirty="0" smtClean="0"/>
          </a:p>
          <a:p>
            <a:endParaRPr lang="en-US" dirty="0"/>
          </a:p>
        </p:txBody>
      </p:sp>
      <p:sp>
        <p:nvSpPr>
          <p:cNvPr id="11" name="Text Placeholder 10"/>
          <p:cNvSpPr>
            <a:spLocks noGrp="1"/>
          </p:cNvSpPr>
          <p:nvPr>
            <p:ph type="body" sz="quarter" idx="14"/>
          </p:nvPr>
        </p:nvSpPr>
        <p:spPr>
          <a:xfrm>
            <a:off x="871534" y="1663700"/>
            <a:ext cx="7954961" cy="3492500"/>
          </a:xfrm>
          <a:prstGeom prst="rect">
            <a:avLst/>
          </a:prstGeom>
        </p:spPr>
        <p:txBody>
          <a:bodyPr vert="horz"/>
          <a:lstStyle>
            <a:lvl1pPr>
              <a:defRPr sz="2800">
                <a:latin typeface="Arial"/>
                <a:cs typeface="Arial"/>
              </a:defRPr>
            </a:lvl1pPr>
            <a:lvl2pPr>
              <a:defRPr sz="2400">
                <a:latin typeface="Arial"/>
                <a:cs typeface="Arial"/>
              </a:defRPr>
            </a:lvl2pPr>
            <a:lvl3pPr>
              <a:defRPr>
                <a:latin typeface="Arial"/>
                <a:cs typeface="Arial"/>
              </a:defRPr>
            </a:lvl3pPr>
          </a:lstStyle>
          <a:p>
            <a:pPr lvl="0"/>
            <a:r>
              <a:rPr lang="en-US" dirty="0" smtClean="0"/>
              <a:t>Click to edit Master text styles</a:t>
            </a:r>
          </a:p>
          <a:p>
            <a:pPr lvl="1"/>
            <a:r>
              <a:rPr lang="en-US" dirty="0" smtClean="0"/>
              <a:t>Second level</a:t>
            </a:r>
          </a:p>
        </p:txBody>
      </p:sp>
      <p:sp>
        <p:nvSpPr>
          <p:cNvPr id="9" name="Rectangle 2"/>
          <p:cNvSpPr>
            <a:spLocks noChangeArrowheads="1"/>
          </p:cNvSpPr>
          <p:nvPr userDrawn="1"/>
        </p:nvSpPr>
        <p:spPr bwMode="auto">
          <a:xfrm>
            <a:off x="0" y="1588"/>
            <a:ext cx="685800" cy="6856412"/>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cxnSp>
        <p:nvCxnSpPr>
          <p:cNvPr id="22" name="Straight Connector 21"/>
          <p:cNvCxnSpPr/>
          <p:nvPr userDrawn="1"/>
        </p:nvCxnSpPr>
        <p:spPr>
          <a:xfrm>
            <a:off x="984249" y="924456"/>
            <a:ext cx="7437969" cy="1588"/>
          </a:xfrm>
          <a:prstGeom prst="line">
            <a:avLst/>
          </a:prstGeom>
          <a:ln w="50800" cap="flat" cmpd="sng" algn="ctr">
            <a:solidFill>
              <a:srgbClr val="F7941D"/>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720725"/>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68313" y="1628775"/>
            <a:ext cx="8229600" cy="4321175"/>
          </a:xfrm>
          <a:prstGeom prst="rect">
            <a:avLst/>
          </a:prstGeom>
        </p:spPr>
        <p:txBody>
          <a:bodyPr/>
          <a:lstStyle/>
          <a:p>
            <a:pPr lvl="0"/>
            <a:endParaRPr lang="en-GB"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DCD127EC-14A8-4DAA-BF5C-9E5C36FE80DE}" type="slidenum">
              <a:rPr lang="en-GB"/>
              <a:pPr>
                <a:defRPr/>
              </a:pPr>
              <a:t>‹#›</a:t>
            </a:fld>
            <a:endParaRPr lang="en-GB" dirty="0"/>
          </a:p>
        </p:txBody>
      </p:sp>
    </p:spTree>
    <p:extLst>
      <p:ext uri="{BB962C8B-B14F-4D97-AF65-F5344CB8AC3E}">
        <p14:creationId xmlns:p14="http://schemas.microsoft.com/office/powerpoint/2010/main" val="3901824099"/>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36954A-E2AF-F34A-B75A-7C6653562536}" type="datetime1">
              <a:rPr lang="en-US" smtClean="0"/>
              <a:pPr/>
              <a:t>2/19/2014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
        <p:nvSpPr>
          <p:cNvPr id="7" name="Title 1"/>
          <p:cNvSpPr>
            <a:spLocks noGrp="1"/>
          </p:cNvSpPr>
          <p:nvPr>
            <p:ph type="ctrTitle"/>
          </p:nvPr>
        </p:nvSpPr>
        <p:spPr>
          <a:xfrm>
            <a:off x="888987" y="312737"/>
            <a:ext cx="7772400" cy="506413"/>
          </a:xfrm>
          <a:prstGeom prst="rect">
            <a:avLst/>
          </a:prstGeom>
        </p:spPr>
        <p:txBody>
          <a:bodyPr/>
          <a:lstStyle>
            <a:lvl1pPr algn="l">
              <a:defRPr sz="2800" b="0">
                <a:solidFill>
                  <a:srgbClr val="0099FF"/>
                </a:solidFill>
                <a:latin typeface="Arial"/>
                <a:cs typeface="Arial"/>
              </a:defRPr>
            </a:lvl1pPr>
          </a:lstStyle>
          <a:p>
            <a:r>
              <a:rPr lang="en-US" dirty="0" smtClean="0"/>
              <a:t>Click to edit Master title style</a:t>
            </a:r>
            <a:endParaRPr lang="en-US" dirty="0"/>
          </a:p>
        </p:txBody>
      </p:sp>
      <p:sp>
        <p:nvSpPr>
          <p:cNvPr id="9" name="Chart Placeholder 8"/>
          <p:cNvSpPr>
            <a:spLocks noGrp="1"/>
          </p:cNvSpPr>
          <p:nvPr>
            <p:ph type="chart" sz="quarter" idx="13"/>
          </p:nvPr>
        </p:nvSpPr>
        <p:spPr>
          <a:xfrm>
            <a:off x="888457" y="2497670"/>
            <a:ext cx="7772400" cy="3162300"/>
          </a:xfrm>
          <a:prstGeom prst="rect">
            <a:avLst/>
          </a:prstGeom>
        </p:spPr>
        <p:txBody>
          <a:bodyPr vert="horz"/>
          <a:lstStyle>
            <a:lvl1pPr>
              <a:defRPr>
                <a:latin typeface="Arial"/>
                <a:cs typeface="Arial"/>
              </a:defRPr>
            </a:lvl1pPr>
          </a:lstStyle>
          <a:p>
            <a:endParaRPr lang="en-US" dirty="0"/>
          </a:p>
        </p:txBody>
      </p:sp>
      <p:sp>
        <p:nvSpPr>
          <p:cNvPr id="10" name="Text Placeholder 9"/>
          <p:cNvSpPr>
            <a:spLocks noGrp="1"/>
          </p:cNvSpPr>
          <p:nvPr>
            <p:ph type="body" sz="quarter" idx="14"/>
          </p:nvPr>
        </p:nvSpPr>
        <p:spPr>
          <a:xfrm>
            <a:off x="888457" y="1646770"/>
            <a:ext cx="7772400" cy="800100"/>
          </a:xfrm>
          <a:prstGeom prst="rect">
            <a:avLst/>
          </a:prstGeom>
        </p:spPr>
        <p:txBody>
          <a:bodyPr vert="horz"/>
          <a:lstStyle>
            <a:lvl1pPr marL="0">
              <a:spcBef>
                <a:spcPts val="0"/>
              </a:spcBef>
              <a:buFontTx/>
              <a:buNone/>
              <a:defRPr sz="2800">
                <a:latin typeface="Arial"/>
                <a:cs typeface="Arial"/>
              </a:defRPr>
            </a:lvl1pPr>
            <a:lvl2pPr marL="0">
              <a:spcBef>
                <a:spcPts val="0"/>
              </a:spcBef>
              <a:buFontTx/>
              <a:buNone/>
              <a:defRPr sz="2800">
                <a:latin typeface="Arial"/>
                <a:cs typeface="Arial"/>
              </a:defRPr>
            </a:lvl2pPr>
            <a:lvl3pPr marL="0">
              <a:spcBef>
                <a:spcPts val="0"/>
              </a:spcBef>
              <a:buFontTx/>
              <a:buNone/>
              <a:defRPr sz="2800">
                <a:latin typeface="Arial"/>
                <a:cs typeface="Arial"/>
              </a:defRPr>
            </a:lvl3pPr>
            <a:lvl4pPr marL="0">
              <a:spcBef>
                <a:spcPts val="0"/>
              </a:spcBef>
              <a:buFontTx/>
              <a:buNone/>
              <a:defRPr sz="2800">
                <a:latin typeface="Arial"/>
                <a:cs typeface="Arial"/>
              </a:defRPr>
            </a:lvl4pPr>
            <a:lvl5pPr marL="0">
              <a:spcBef>
                <a:spcPts val="0"/>
              </a:spcBef>
              <a:buFontTx/>
              <a:buNone/>
              <a:defRPr sz="2800">
                <a:latin typeface="Arial"/>
                <a:cs typeface="Arial"/>
              </a:defRPr>
            </a:lvl5pPr>
          </a:lstStyle>
          <a:p>
            <a:pPr lvl="0"/>
            <a:r>
              <a:rPr lang="en-US" dirty="0" smtClean="0"/>
              <a:t>Click to edit Master text styles</a:t>
            </a:r>
          </a:p>
        </p:txBody>
      </p:sp>
      <p:sp>
        <p:nvSpPr>
          <p:cNvPr id="11" name="Rectangle 2"/>
          <p:cNvSpPr>
            <a:spLocks noChangeArrowheads="1"/>
          </p:cNvSpPr>
          <p:nvPr userDrawn="1"/>
        </p:nvSpPr>
        <p:spPr bwMode="auto">
          <a:xfrm>
            <a:off x="0" y="1588"/>
            <a:ext cx="685800" cy="6856412"/>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cxnSp>
        <p:nvCxnSpPr>
          <p:cNvPr id="14" name="Straight Connector 13"/>
          <p:cNvCxnSpPr/>
          <p:nvPr userDrawn="1"/>
        </p:nvCxnSpPr>
        <p:spPr>
          <a:xfrm>
            <a:off x="1001185" y="924456"/>
            <a:ext cx="7659672" cy="1588"/>
          </a:xfrm>
          <a:prstGeom prst="line">
            <a:avLst/>
          </a:prstGeom>
          <a:ln w="50800" cap="flat" cmpd="sng" algn="ctr">
            <a:solidFill>
              <a:srgbClr val="F7941D"/>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3144ED-927B-5B45-A4E7-8652B75E597C}" type="datetime1">
              <a:rPr lang="en-US" smtClean="0"/>
              <a:pPr/>
              <a:t>2/19/2014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
        <p:nvSpPr>
          <p:cNvPr id="6" name="Rectangle 5"/>
          <p:cNvSpPr/>
          <p:nvPr userDrawn="1"/>
        </p:nvSpPr>
        <p:spPr>
          <a:xfrm>
            <a:off x="0" y="0"/>
            <a:ext cx="9144000" cy="6858000"/>
          </a:xfrm>
          <a:prstGeom prst="rect">
            <a:avLst/>
          </a:prstGeom>
          <a:solidFill>
            <a:srgbClr val="0099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UNICEF logo_White.png"/>
          <p:cNvPicPr>
            <a:picLocks noChangeAspect="1"/>
          </p:cNvPicPr>
          <p:nvPr userDrawn="1"/>
        </p:nvPicPr>
        <p:blipFill>
          <a:blip r:embed="rId2"/>
          <a:stretch>
            <a:fillRect/>
          </a:stretch>
        </p:blipFill>
        <p:spPr>
          <a:xfrm>
            <a:off x="6541467" y="5917067"/>
            <a:ext cx="2012966" cy="483429"/>
          </a:xfrm>
          <a:prstGeom prst="rect">
            <a:avLst/>
          </a:prstGeom>
        </p:spPr>
      </p:pic>
      <p:sp>
        <p:nvSpPr>
          <p:cNvPr id="10" name="Text Placeholder 9"/>
          <p:cNvSpPr>
            <a:spLocks noGrp="1"/>
          </p:cNvSpPr>
          <p:nvPr>
            <p:ph type="body" sz="quarter" idx="13" hasCustomPrompt="1"/>
          </p:nvPr>
        </p:nvSpPr>
        <p:spPr>
          <a:xfrm>
            <a:off x="584200" y="393699"/>
            <a:ext cx="4572000" cy="2185727"/>
          </a:xfrm>
          <a:prstGeom prst="rect">
            <a:avLst/>
          </a:prstGeom>
        </p:spPr>
        <p:txBody>
          <a:bodyPr vert="horz"/>
          <a:lstStyle>
            <a:lvl1pPr marL="0">
              <a:lnSpc>
                <a:spcPts val="1920"/>
              </a:lnSpc>
              <a:spcBef>
                <a:spcPts val="0"/>
              </a:spcBef>
              <a:spcAft>
                <a:spcPts val="300"/>
              </a:spcAft>
              <a:buFontTx/>
              <a:buNone/>
              <a:defRPr sz="1400" baseline="0">
                <a:solidFill>
                  <a:schemeClr val="bg1"/>
                </a:solidFill>
                <a:latin typeface="Arial"/>
                <a:cs typeface="Arial"/>
              </a:defRPr>
            </a:lvl1pPr>
            <a:lvl2pPr marL="0">
              <a:spcBef>
                <a:spcPts val="0"/>
              </a:spcBef>
              <a:buFontTx/>
              <a:buNone/>
              <a:defRPr sz="1400">
                <a:solidFill>
                  <a:schemeClr val="bg1"/>
                </a:solidFill>
                <a:latin typeface="Arial"/>
                <a:cs typeface="Arial"/>
              </a:defRPr>
            </a:lvl2pPr>
            <a:lvl3pPr marL="0">
              <a:spcBef>
                <a:spcPts val="0"/>
              </a:spcBef>
              <a:buFontTx/>
              <a:buNone/>
              <a:defRPr sz="1400">
                <a:solidFill>
                  <a:schemeClr val="bg1"/>
                </a:solidFill>
                <a:latin typeface="Arial"/>
                <a:cs typeface="Arial"/>
              </a:defRPr>
            </a:lvl3pPr>
            <a:lvl4pPr marL="0">
              <a:spcBef>
                <a:spcPts val="0"/>
              </a:spcBef>
              <a:buFontTx/>
              <a:buNone/>
              <a:defRPr sz="1400">
                <a:solidFill>
                  <a:schemeClr val="bg1"/>
                </a:solidFill>
                <a:latin typeface="Arial"/>
                <a:cs typeface="Arial"/>
              </a:defRPr>
            </a:lvl4pPr>
            <a:lvl5pPr marL="0">
              <a:spcBef>
                <a:spcPts val="0"/>
              </a:spcBef>
              <a:buFontTx/>
              <a:buNone/>
              <a:defRPr sz="1400">
                <a:solidFill>
                  <a:schemeClr val="bg1"/>
                </a:solidFill>
                <a:latin typeface="Arial"/>
                <a:cs typeface="Arial"/>
              </a:defRPr>
            </a:lvl5pPr>
          </a:lstStyle>
          <a:p>
            <a:pPr lvl="0"/>
            <a:r>
              <a:rPr lang="en-US" dirty="0" smtClean="0"/>
              <a:t>For more information please contact</a:t>
            </a:r>
          </a:p>
          <a:p>
            <a:pPr lvl="0"/>
            <a:r>
              <a:rPr lang="en-US" dirty="0" smtClean="0"/>
              <a:t>Click to edit name</a:t>
            </a:r>
          </a:p>
          <a:p>
            <a:pPr lvl="0"/>
            <a:r>
              <a:rPr lang="en-US" dirty="0" smtClean="0"/>
              <a:t>Title</a:t>
            </a:r>
          </a:p>
          <a:p>
            <a:pPr lvl="0"/>
            <a:r>
              <a:rPr lang="en-US" dirty="0" smtClean="0"/>
              <a:t>Telephone and email address</a:t>
            </a:r>
          </a:p>
          <a:p>
            <a:pPr lvl="0"/>
            <a:endParaRPr lang="en-US" dirty="0" smtClean="0"/>
          </a:p>
        </p:txBody>
      </p:sp>
      <p:sp>
        <p:nvSpPr>
          <p:cNvPr id="13" name="Text Placeholder 14"/>
          <p:cNvSpPr>
            <a:spLocks noGrp="1"/>
          </p:cNvSpPr>
          <p:nvPr>
            <p:ph type="body" sz="quarter" idx="14" hasCustomPrompt="1"/>
          </p:nvPr>
        </p:nvSpPr>
        <p:spPr>
          <a:xfrm>
            <a:off x="584200" y="3605018"/>
            <a:ext cx="4572000" cy="2796843"/>
          </a:xfrm>
          <a:prstGeom prst="rect">
            <a:avLst/>
          </a:prstGeom>
        </p:spPr>
        <p:txBody>
          <a:bodyPr vert="horz"/>
          <a:lstStyle>
            <a:lvl1pPr marL="0" marR="0" indent="-342900" algn="l" defTabSz="457200" rtl="0" eaLnBrk="1" fontAlgn="auto" latinLnBrk="0" hangingPunct="1">
              <a:lnSpc>
                <a:spcPts val="1920"/>
              </a:lnSpc>
              <a:spcBef>
                <a:spcPts val="0"/>
              </a:spcBef>
              <a:spcAft>
                <a:spcPts val="300"/>
              </a:spcAft>
              <a:buClrTx/>
              <a:buSzTx/>
              <a:buFontTx/>
              <a:buNone/>
              <a:tabLst/>
              <a:defRPr sz="1400" baseline="0">
                <a:solidFill>
                  <a:srgbClr val="FFFFFF"/>
                </a:solidFill>
                <a:latin typeface="Arial"/>
                <a:cs typeface="Arial"/>
              </a:defRPr>
            </a:lvl1pPr>
            <a:lvl2pPr marL="0">
              <a:spcBef>
                <a:spcPts val="0"/>
              </a:spcBef>
              <a:buFontTx/>
              <a:buNone/>
              <a:defRPr sz="1400">
                <a:solidFill>
                  <a:srgbClr val="FFFFFF"/>
                </a:solidFill>
                <a:latin typeface="Arial"/>
                <a:cs typeface="Arial"/>
              </a:defRPr>
            </a:lvl2pPr>
            <a:lvl3pPr marL="0">
              <a:spcBef>
                <a:spcPts val="0"/>
              </a:spcBef>
              <a:buFontTx/>
              <a:buNone/>
              <a:defRPr sz="1400">
                <a:solidFill>
                  <a:srgbClr val="FFFFFF"/>
                </a:solidFill>
                <a:latin typeface="Arial"/>
                <a:cs typeface="Arial"/>
              </a:defRPr>
            </a:lvl3pPr>
            <a:lvl4pPr marL="0">
              <a:spcBef>
                <a:spcPts val="0"/>
              </a:spcBef>
              <a:buFontTx/>
              <a:buNone/>
              <a:defRPr sz="1400">
                <a:solidFill>
                  <a:srgbClr val="FFFFFF"/>
                </a:solidFill>
                <a:latin typeface="Arial"/>
                <a:cs typeface="Arial"/>
              </a:defRPr>
            </a:lvl4pPr>
            <a:lvl5pPr marL="0">
              <a:spcBef>
                <a:spcPts val="0"/>
              </a:spcBef>
              <a:buFontTx/>
              <a:buNone/>
              <a:defRPr sz="1400">
                <a:solidFill>
                  <a:srgbClr val="FFFFFF"/>
                </a:solidFill>
                <a:latin typeface="Arial"/>
                <a:cs typeface="Arial"/>
              </a:defRPr>
            </a:lvl5pPr>
          </a:lstStyle>
          <a:p>
            <a:pPr lvl="0"/>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lvl="0"/>
            <a:endParaRPr lang="en-US" dirty="0" smtClean="0"/>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lvl="0"/>
            <a:endParaRPr lang="en-US" dirty="0" smtClean="0"/>
          </a:p>
          <a:p>
            <a:pPr lvl="0"/>
            <a:r>
              <a:rPr lang="en-US" dirty="0" smtClean="0"/>
              <a:t>Cover photo © goes here</a:t>
            </a:r>
          </a:p>
          <a:p>
            <a:pPr lvl="0"/>
            <a:r>
              <a:rPr lang="en-US" dirty="0" smtClean="0"/>
              <a:t>Inside photo © goes here</a:t>
            </a:r>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4EA560-958C-454E-BD2D-9BA5DCC8648C}" type="datetime1">
              <a:rPr lang="en-US" smtClean="0"/>
              <a:pPr/>
              <a:t>2/19/2014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0C0FB-EE4A-DC4E-A839-A0181D59BCF2}" type="datetime1">
              <a:rPr lang="en-US" smtClean="0"/>
              <a:pPr/>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321863537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61D0-D8A8-2E40-9C8A-F98C260A1294}" type="datetime1">
              <a:rPr lang="en-US" smtClean="0"/>
              <a:pPr/>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1612687253"/>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E45F65-06AE-BA47-9435-A55E9224BB08}" type="datetime1">
              <a:rPr lang="en-US" smtClean="0"/>
              <a:pPr/>
              <a:t>2/19/2014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127548051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1A5EF8-AB3A-6B40-8B75-EB6048B1C4E8}" type="datetime1">
              <a:rPr lang="en-US" smtClean="0"/>
              <a:pPr/>
              <a:t>2/19/2014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2528994060"/>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F34D4F-07CD-3A4F-B2CA-5D849429CBFE}" type="datetime1">
              <a:rPr lang="en-US" smtClean="0"/>
              <a:pPr/>
              <a:t>2/19/2014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151558056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1BC52-E6EA-4C44-8DE3-38F875E9ADBA}" type="datetime1">
              <a:rPr lang="en-US" smtClean="0"/>
              <a:pPr/>
              <a:t>2/19/2014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2709104661"/>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45C37-0D48-0A43-9875-508979E04238}" type="datetime1">
              <a:rPr lang="en-US" smtClean="0"/>
              <a:pPr/>
              <a:t>2/19/2014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305128094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3988B9-4323-D142-B419-9C8D0CE9AC4B}" type="datetime1">
              <a:rPr lang="en-US" smtClean="0"/>
              <a:pPr/>
              <a:t>2/19/2014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394025762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C1E78-001D-7648-939F-C76F8282EE38}" type="datetime1">
              <a:rPr lang="en-US" smtClean="0"/>
              <a:pPr/>
              <a:t>2/19/2014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32352915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662" r:id="rId15"/>
    <p:sldLayoutId id="2147483663" r:id="rId16"/>
    <p:sldLayoutId id="2147483661" r:id="rId17"/>
  </p:sldLayoutIdLst>
  <p:transition spd="slow">
    <p:wipe/>
  </p:transition>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1"/>
          <p:cNvSpPr>
            <a:spLocks noChangeArrowheads="1"/>
          </p:cNvSpPr>
          <p:nvPr/>
        </p:nvSpPr>
        <p:spPr bwMode="auto">
          <a:xfrm>
            <a:off x="-8862" y="1714780"/>
            <a:ext cx="821724" cy="5143219"/>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sp>
        <p:nvSpPr>
          <p:cNvPr id="9" name="Rectangle 21"/>
          <p:cNvSpPr>
            <a:spLocks noChangeArrowheads="1"/>
          </p:cNvSpPr>
          <p:nvPr/>
        </p:nvSpPr>
        <p:spPr bwMode="auto">
          <a:xfrm>
            <a:off x="812862" y="0"/>
            <a:ext cx="8331139" cy="6858000"/>
          </a:xfrm>
          <a:prstGeom prst="rect">
            <a:avLst/>
          </a:prstGeom>
          <a:solidFill>
            <a:srgbClr val="0099FF"/>
          </a:solidFill>
          <a:ln w="9525">
            <a:noFill/>
            <a:miter lim="800000"/>
            <a:headEnd/>
            <a:tailEnd/>
          </a:ln>
        </p:spPr>
        <p:txBody>
          <a:bodyPr wrap="none" anchor="ctr">
            <a:prstTxWarp prst="textNoShape">
              <a:avLst/>
            </a:prstTxWarp>
          </a:bodyPr>
          <a:lstStyle/>
          <a:p>
            <a:endParaRPr lang="en-US" dirty="0"/>
          </a:p>
        </p:txBody>
      </p:sp>
      <p:pic>
        <p:nvPicPr>
          <p:cNvPr id="19" name="Picture 18" descr="Unite_2lines_Eng_White.png"/>
          <p:cNvPicPr>
            <a:picLocks noChangeAspect="1"/>
          </p:cNvPicPr>
          <p:nvPr/>
        </p:nvPicPr>
        <p:blipFill>
          <a:blip r:embed="rId3"/>
          <a:srcRect l="73117"/>
          <a:stretch>
            <a:fillRect/>
          </a:stretch>
        </p:blipFill>
        <p:spPr>
          <a:xfrm>
            <a:off x="6777138" y="6118047"/>
            <a:ext cx="1960465" cy="412409"/>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0687" y="-56292"/>
            <a:ext cx="2090013" cy="177800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48887" y="-83341"/>
            <a:ext cx="2540000" cy="1778000"/>
          </a:xfrm>
          <a:prstGeom prst="rect">
            <a:avLst/>
          </a:prstGeom>
        </p:spPr>
      </p:pic>
      <p:sp>
        <p:nvSpPr>
          <p:cNvPr id="3" name="Rectangle 2"/>
          <p:cNvSpPr/>
          <p:nvPr/>
        </p:nvSpPr>
        <p:spPr>
          <a:xfrm>
            <a:off x="904240" y="2167178"/>
            <a:ext cx="8056880" cy="1938992"/>
          </a:xfrm>
          <a:prstGeom prst="rect">
            <a:avLst/>
          </a:prstGeom>
        </p:spPr>
        <p:txBody>
          <a:bodyPr wrap="square">
            <a:spAutoFit/>
          </a:bodyPr>
          <a:lstStyle/>
          <a:p>
            <a:pPr algn="ctr">
              <a:lnSpc>
                <a:spcPts val="4800"/>
              </a:lnSpc>
              <a:spcBef>
                <a:spcPct val="50000"/>
              </a:spcBef>
            </a:pPr>
            <a:r>
              <a:rPr lang="en-US" sz="3200" b="1" dirty="0" smtClean="0">
                <a:solidFill>
                  <a:schemeClr val="bg1"/>
                </a:solidFill>
                <a:latin typeface="Arial"/>
                <a:cs typeface="Arial"/>
              </a:rPr>
              <a:t>Education for Peacebuilding</a:t>
            </a:r>
          </a:p>
          <a:p>
            <a:pPr algn="ctr"/>
            <a:endParaRPr lang="en-US" sz="2400" b="1" i="1" dirty="0">
              <a:solidFill>
                <a:schemeClr val="bg1"/>
              </a:solidFill>
              <a:latin typeface="Arial"/>
              <a:cs typeface="Arial"/>
            </a:endParaRPr>
          </a:p>
          <a:p>
            <a:pPr algn="ctr"/>
            <a:endParaRPr lang="en-US" sz="2800" b="1" dirty="0" smtClean="0">
              <a:solidFill>
                <a:schemeClr val="bg1"/>
              </a:solidFill>
              <a:latin typeface="Arial"/>
              <a:cs typeface="Arial"/>
            </a:endParaRPr>
          </a:p>
          <a:p>
            <a:pPr algn="ctr"/>
            <a:r>
              <a:rPr lang="en-US" sz="2800" b="1" dirty="0" smtClean="0">
                <a:solidFill>
                  <a:schemeClr val="bg1"/>
                </a:solidFill>
                <a:latin typeface="Arial"/>
                <a:cs typeface="Arial"/>
              </a:rPr>
              <a:t>June </a:t>
            </a:r>
            <a:r>
              <a:rPr lang="en-US" sz="2800" b="1" dirty="0">
                <a:solidFill>
                  <a:schemeClr val="bg1"/>
                </a:solidFill>
                <a:latin typeface="Arial"/>
                <a:cs typeface="Arial"/>
              </a:rPr>
              <a:t>2013</a:t>
            </a:r>
          </a:p>
        </p:txBody>
      </p:sp>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62" y="-63219"/>
            <a:ext cx="2231362" cy="1778000"/>
          </a:xfrm>
          <a:prstGeom prst="rect">
            <a:avLst/>
          </a:prstGeom>
        </p:spPr>
      </p:pic>
      <p:pic>
        <p:nvPicPr>
          <p:cNvPr id="1028" name="Picture 4" descr="http://s3.amazonaws.com/voy/attachments/1094/inline/unicef.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81775" y="-93663"/>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738893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GB" b="1" dirty="0" smtClean="0"/>
              <a:t>Group Exercise</a:t>
            </a:r>
            <a:endParaRPr lang="en-GB" b="1" dirty="0"/>
          </a:p>
        </p:txBody>
      </p:sp>
      <p:sp>
        <p:nvSpPr>
          <p:cNvPr id="3" name="Content Placeholder 2"/>
          <p:cNvSpPr>
            <a:spLocks noGrp="1"/>
          </p:cNvSpPr>
          <p:nvPr>
            <p:ph type="body" sz="quarter" idx="14"/>
          </p:nvPr>
        </p:nvSpPr>
        <p:spPr>
          <a:xfrm>
            <a:off x="871538" y="1041723"/>
            <a:ext cx="7954962" cy="5509548"/>
          </a:xfrm>
        </p:spPr>
        <p:txBody>
          <a:bodyPr rtlCol="0">
            <a:noAutofit/>
          </a:bodyPr>
          <a:lstStyle/>
          <a:p>
            <a:pPr marL="457200" indent="-457200">
              <a:buFont typeface="+mj-lt"/>
              <a:buAutoNum type="alphaLcParenR"/>
              <a:defRPr/>
            </a:pPr>
            <a:r>
              <a:rPr lang="en-GB" sz="2000" dirty="0" smtClean="0"/>
              <a:t>As to conflict-sensitivity: How does Myanmar Education Policy need to adjust so that it can be called ‘conflict-sensitive? </a:t>
            </a:r>
          </a:p>
          <a:p>
            <a:pPr marL="457200" indent="-457200">
              <a:buFont typeface="+mj-lt"/>
              <a:buAutoNum type="alphaLcParenR"/>
              <a:defRPr/>
            </a:pPr>
            <a:r>
              <a:rPr lang="en-GB" sz="2000" dirty="0" smtClean="0"/>
              <a:t>What kind of learning is required to help education institutions in Myanmar work and perform in a manner that is ‘conflict-sensitive’? What kind of training in what kind of thematic areas?</a:t>
            </a:r>
          </a:p>
          <a:p>
            <a:pPr marL="457200" indent="-457200">
              <a:buFont typeface="+mj-lt"/>
              <a:buAutoNum type="alphaLcParenR"/>
              <a:defRPr/>
            </a:pPr>
            <a:r>
              <a:rPr lang="en-GB" sz="2000" dirty="0" smtClean="0"/>
              <a:t>What kind of education support do teachers, parents and children need to better cope with conflict and work towards peace?</a:t>
            </a:r>
          </a:p>
          <a:p>
            <a:pPr marL="457200" indent="-457200">
              <a:buFont typeface="+mj-lt"/>
              <a:buAutoNum type="alphaLcParenR"/>
              <a:defRPr/>
            </a:pPr>
            <a:r>
              <a:rPr lang="en-GB" sz="2000" dirty="0" smtClean="0"/>
              <a:t>What kind of population groups are most in need of access to education opportunities that facilitate peacebuilding? What kind of education supplies and facilities and resources are needed to strengthen conflict sensitive education?</a:t>
            </a:r>
          </a:p>
          <a:p>
            <a:pPr marL="457200" indent="-457200">
              <a:buFont typeface="+mj-lt"/>
              <a:buAutoNum type="alphaLcParenR"/>
              <a:defRPr/>
            </a:pPr>
            <a:r>
              <a:rPr lang="en-GB" sz="2000" dirty="0" smtClean="0"/>
              <a:t>What kind of peacebuilding challenge is not yet well-understood and should be researched further?</a:t>
            </a:r>
          </a:p>
          <a:p>
            <a:pPr marL="0" indent="0">
              <a:buNone/>
              <a:defRPr/>
            </a:pPr>
            <a:endParaRPr lang="en-GB" sz="2400" dirty="0"/>
          </a:p>
          <a:p>
            <a:pPr marL="0" indent="0">
              <a:buNone/>
              <a:defRPr/>
            </a:pPr>
            <a:r>
              <a:rPr lang="en-GB" sz="2400" i="1" dirty="0" smtClean="0"/>
              <a:t>Time available: 30 Minutes </a:t>
            </a:r>
          </a:p>
        </p:txBody>
      </p:sp>
    </p:spTree>
    <p:extLst>
      <p:ext uri="{BB962C8B-B14F-4D97-AF65-F5344CB8AC3E}">
        <p14:creationId xmlns:p14="http://schemas.microsoft.com/office/powerpoint/2010/main" val="39487639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8274050" cy="506412"/>
          </a:xfrm>
        </p:spPr>
        <p:txBody>
          <a:bodyPr rtlCol="0">
            <a:normAutofit fontScale="90000"/>
          </a:bodyPr>
          <a:lstStyle/>
          <a:p>
            <a:pPr eaLnBrk="1" fontAlgn="auto" hangingPunct="1">
              <a:spcAft>
                <a:spcPts val="0"/>
              </a:spcAft>
              <a:defRPr/>
            </a:pPr>
            <a:r>
              <a:rPr lang="en-US" dirty="0" smtClean="0"/>
              <a:t>Structural Conflict Drivers (adapted from UNDP)</a:t>
            </a:r>
            <a:endParaRPr lang="en-US" dirty="0"/>
          </a:p>
        </p:txBody>
      </p:sp>
      <p:sp>
        <p:nvSpPr>
          <p:cNvPr id="6" name="Text Placeholder 5"/>
          <p:cNvSpPr>
            <a:spLocks noGrp="1"/>
          </p:cNvSpPr>
          <p:nvPr>
            <p:ph type="body" sz="quarter" idx="14"/>
          </p:nvPr>
        </p:nvSpPr>
        <p:spPr>
          <a:xfrm>
            <a:off x="871538" y="1663700"/>
            <a:ext cx="7954962" cy="3492500"/>
          </a:xfrm>
        </p:spPr>
        <p:txBody>
          <a:bodyPr rtlCol="0">
            <a:normAutofit/>
          </a:bodyPr>
          <a:lstStyle/>
          <a:p>
            <a:pPr marL="0" indent="0" eaLnBrk="1" fontAlgn="auto" hangingPunct="1">
              <a:spcBef>
                <a:spcPts val="0"/>
              </a:spcBef>
              <a:spcAft>
                <a:spcPts val="0"/>
              </a:spcAft>
              <a:buFont typeface="Arial" pitchFamily="34" charset="0"/>
              <a:buNone/>
              <a:defRPr/>
            </a:pPr>
            <a:endParaRPr lang="en-US" dirty="0"/>
          </a:p>
          <a:p>
            <a:pPr marL="0" indent="0" eaLnBrk="1" fontAlgn="auto" hangingPunct="1">
              <a:spcBef>
                <a:spcPts val="0"/>
              </a:spcBef>
              <a:spcAft>
                <a:spcPts val="0"/>
              </a:spcAft>
              <a:buFont typeface="Arial" pitchFamily="34" charset="0"/>
              <a:buNone/>
              <a:defRPr/>
            </a:pPr>
            <a:endParaRPr lang="en-GB" dirty="0"/>
          </a:p>
          <a:p>
            <a:pPr marL="0" indent="0" eaLnBrk="1" fontAlgn="auto" hangingPunct="1">
              <a:spcBef>
                <a:spcPts val="0"/>
              </a:spcBef>
              <a:spcAft>
                <a:spcPts val="0"/>
              </a:spcAft>
              <a:buFont typeface="Arial" pitchFamily="34" charset="0"/>
              <a:buNone/>
              <a:defRPr/>
            </a:pPr>
            <a:endParaRPr lang="en-GB" dirty="0"/>
          </a:p>
          <a:p>
            <a:pPr marL="0" indent="0" eaLnBrk="1" fontAlgn="auto" hangingPunct="1">
              <a:spcBef>
                <a:spcPts val="0"/>
              </a:spcBef>
              <a:spcAft>
                <a:spcPts val="0"/>
              </a:spcAft>
              <a:buFont typeface="Arial" pitchFamily="34" charset="0"/>
              <a:buNone/>
              <a:defRPr/>
            </a:pPr>
            <a:endParaRPr lang="en-GB" dirty="0"/>
          </a:p>
          <a:p>
            <a:pPr marL="346075" indent="0" eaLnBrk="1" fontAlgn="auto" hangingPunct="1">
              <a:spcBef>
                <a:spcPts val="0"/>
              </a:spcBef>
              <a:spcAft>
                <a:spcPts val="0"/>
              </a:spcAft>
              <a:buFont typeface="Arial" pitchFamily="34" charset="0"/>
              <a:buNone/>
              <a:defRPr/>
            </a:pPr>
            <a:endParaRPr lang="en-US" sz="1000" dirty="0"/>
          </a:p>
          <a:p>
            <a:pPr marL="0" indent="0"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85130137"/>
              </p:ext>
            </p:extLst>
          </p:nvPr>
        </p:nvGraphicFramePr>
        <p:xfrm>
          <a:off x="740780" y="1004104"/>
          <a:ext cx="8403220" cy="5455956"/>
        </p:xfrm>
        <a:graphic>
          <a:graphicData uri="http://schemas.openxmlformats.org/drawingml/2006/table">
            <a:tbl>
              <a:tblPr firstRow="1" bandRow="1">
                <a:tableStyleId>{5C22544A-7EE6-4342-B048-85BDC9FD1C3A}</a:tableStyleId>
              </a:tblPr>
              <a:tblGrid>
                <a:gridCol w="1134320"/>
                <a:gridCol w="1458410"/>
                <a:gridCol w="1958279"/>
                <a:gridCol w="1913007"/>
                <a:gridCol w="1939204"/>
              </a:tblGrid>
              <a:tr h="326985">
                <a:tc>
                  <a:txBody>
                    <a:bodyPr/>
                    <a:lstStyle/>
                    <a:p>
                      <a:endParaRPr lang="en-US" sz="1800" dirty="0"/>
                    </a:p>
                  </a:txBody>
                  <a:tcPr marL="91432" marR="91432" marT="45723" marB="45723"/>
                </a:tc>
                <a:tc>
                  <a:txBody>
                    <a:bodyPr/>
                    <a:lstStyle/>
                    <a:p>
                      <a:pPr algn="ctr"/>
                      <a:r>
                        <a:rPr lang="en-US" sz="1600" dirty="0" smtClean="0"/>
                        <a:t>SECURITY</a:t>
                      </a:r>
                      <a:r>
                        <a:rPr lang="en-US" sz="1600" baseline="0" dirty="0" smtClean="0"/>
                        <a:t> </a:t>
                      </a:r>
                    </a:p>
                  </a:txBody>
                  <a:tcPr marL="91432" marR="91432" marT="45723" marB="45723"/>
                </a:tc>
                <a:tc>
                  <a:txBody>
                    <a:bodyPr/>
                    <a:lstStyle/>
                    <a:p>
                      <a:pPr algn="ctr"/>
                      <a:r>
                        <a:rPr lang="en-US" sz="1600" dirty="0" smtClean="0"/>
                        <a:t>POLITICAL</a:t>
                      </a:r>
                    </a:p>
                  </a:txBody>
                  <a:tcPr marL="91432" marR="91432"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ECONOMIC</a:t>
                      </a:r>
                    </a:p>
                  </a:txBody>
                  <a:tcPr marL="91432" marR="91432"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SOCIAL</a:t>
                      </a:r>
                    </a:p>
                  </a:txBody>
                  <a:tcPr marL="91432" marR="91432" marT="45723" marB="45723"/>
                </a:tc>
              </a:tr>
              <a:tr h="771086">
                <a:tc>
                  <a:txBody>
                    <a:bodyPr/>
                    <a:lstStyle/>
                    <a:p>
                      <a:r>
                        <a:rPr lang="en-US" sz="1600" b="1" dirty="0" smtClean="0"/>
                        <a:t>INTER-NATIONAL</a:t>
                      </a:r>
                      <a:endParaRPr lang="en-US" sz="1600" b="1" dirty="0"/>
                    </a:p>
                  </a:txBody>
                  <a:tcPr marL="91432" marR="91432" marT="45723" marB="4572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smtClean="0">
                          <a:solidFill>
                            <a:schemeClr val="dk1"/>
                          </a:solidFill>
                          <a:effectLst/>
                          <a:latin typeface="+mn-lt"/>
                          <a:ea typeface="+mn-ea"/>
                          <a:cs typeface="+mn-cs"/>
                        </a:rPr>
                        <a:t>International</a:t>
                      </a:r>
                      <a:r>
                        <a:rPr lang="en-US" sz="1600" b="1" i="1" kern="1200" baseline="0" dirty="0" smtClean="0">
                          <a:solidFill>
                            <a:schemeClr val="dk1"/>
                          </a:solidFill>
                          <a:effectLst/>
                          <a:latin typeface="+mn-lt"/>
                          <a:ea typeface="+mn-ea"/>
                          <a:cs typeface="+mn-cs"/>
                        </a:rPr>
                        <a:t> Military Conflicts</a:t>
                      </a:r>
                      <a:endParaRPr lang="en-US" sz="1600" b="1" i="1" kern="1200" dirty="0" smtClean="0">
                        <a:solidFill>
                          <a:schemeClr val="dk1"/>
                        </a:solidFill>
                        <a:effectLst/>
                        <a:latin typeface="+mn-lt"/>
                        <a:ea typeface="+mn-ea"/>
                        <a:cs typeface="+mn-cs"/>
                      </a:endParaRPr>
                    </a:p>
                  </a:txBody>
                  <a:tcPr marL="91432" marR="91432" marT="45723" marB="45723" anchor="ctr"/>
                </a:tc>
                <a:tc>
                  <a:txBody>
                    <a:bodyPr/>
                    <a:lstStyle/>
                    <a:p>
                      <a:r>
                        <a:rPr lang="en-US" sz="1600" b="1" i="1" dirty="0" smtClean="0"/>
                        <a:t>Superpower</a:t>
                      </a:r>
                      <a:r>
                        <a:rPr lang="en-US" sz="1600" b="1" i="1" baseline="0" dirty="0" smtClean="0"/>
                        <a:t> Political Interests</a:t>
                      </a:r>
                      <a:endParaRPr lang="en-US" sz="1600" b="1" i="1" dirty="0"/>
                    </a:p>
                  </a:txBody>
                  <a:tcPr marL="91432" marR="91432" marT="45723" marB="45723" anchor="ctr"/>
                </a:tc>
                <a:tc>
                  <a:txBody>
                    <a:bodyPr/>
                    <a:lstStyle/>
                    <a:p>
                      <a:r>
                        <a:rPr lang="en-US" sz="1600" b="1" i="1" dirty="0" smtClean="0"/>
                        <a:t>Impact of Global Trade, International finance </a:t>
                      </a:r>
                      <a:endParaRPr lang="en-US" sz="1600" b="1" i="1" dirty="0"/>
                    </a:p>
                  </a:txBody>
                  <a:tcPr marL="91432" marR="91432" marT="45723" marB="45723" anchor="ctr"/>
                </a:tc>
                <a:tc>
                  <a:txBody>
                    <a:bodyPr/>
                    <a:lstStyle/>
                    <a:p>
                      <a:r>
                        <a:rPr lang="en-US" sz="1600" b="1" i="1" dirty="0" smtClean="0"/>
                        <a:t>Rise of</a:t>
                      </a:r>
                      <a:r>
                        <a:rPr lang="en-US" sz="1600" b="1" i="1" baseline="0" dirty="0" smtClean="0"/>
                        <a:t> </a:t>
                      </a:r>
                      <a:r>
                        <a:rPr lang="en-US" sz="1600" b="1" i="1" dirty="0" smtClean="0"/>
                        <a:t>fundamenta-lism; support from diaspora</a:t>
                      </a:r>
                      <a:endParaRPr lang="en-US" sz="1600" b="1" i="1" dirty="0"/>
                    </a:p>
                  </a:txBody>
                  <a:tcPr marL="91432" marR="91432" marT="45723" marB="45723" anchor="ctr"/>
                </a:tc>
              </a:tr>
              <a:tr h="546186">
                <a:tc>
                  <a:txBody>
                    <a:bodyPr/>
                    <a:lstStyle/>
                    <a:p>
                      <a:r>
                        <a:rPr lang="en-US" sz="1600" b="1" dirty="0" smtClean="0"/>
                        <a:t>REGIONAL</a:t>
                      </a:r>
                      <a:endParaRPr lang="en-US" sz="1600" b="1" dirty="0"/>
                    </a:p>
                  </a:txBody>
                  <a:tcPr marL="91432" marR="91432" marT="45723" marB="45723" anchor="ctr"/>
                </a:tc>
                <a:tc>
                  <a:txBody>
                    <a:bodyPr/>
                    <a:lstStyle/>
                    <a:p>
                      <a:r>
                        <a:rPr lang="en-US" sz="1600" b="1" i="1" dirty="0" smtClean="0"/>
                        <a:t>Incursions from neigh-boring</a:t>
                      </a:r>
                      <a:r>
                        <a:rPr lang="en-US" sz="1600" b="1" i="1" baseline="0" dirty="0" smtClean="0"/>
                        <a:t> states</a:t>
                      </a:r>
                      <a:endParaRPr lang="en-US" sz="1600" b="1" i="1" dirty="0"/>
                    </a:p>
                  </a:txBody>
                  <a:tcPr marL="91432" marR="91432" marT="45723" marB="45723" anchor="ctr"/>
                </a:tc>
                <a:tc>
                  <a:txBody>
                    <a:bodyPr/>
                    <a:lstStyle/>
                    <a:p>
                      <a:r>
                        <a:rPr lang="en-US" sz="1600" b="1" i="1" dirty="0" smtClean="0"/>
                        <a:t>Interests of Regional Neighbors</a:t>
                      </a:r>
                      <a:endParaRPr lang="en-US" sz="1600" b="1" i="1" dirty="0"/>
                    </a:p>
                  </a:txBody>
                  <a:tcPr marL="91432" marR="91432" marT="45723" marB="45723" anchor="ctr"/>
                </a:tc>
                <a:tc>
                  <a:txBody>
                    <a:bodyPr/>
                    <a:lstStyle/>
                    <a:p>
                      <a:r>
                        <a:rPr lang="en-US" sz="1600" b="1" i="1" dirty="0" smtClean="0"/>
                        <a:t>Resources shared with regional</a:t>
                      </a:r>
                      <a:r>
                        <a:rPr lang="en-US" sz="1600" b="1" i="1" baseline="0" dirty="0" smtClean="0"/>
                        <a:t> </a:t>
                      </a:r>
                      <a:r>
                        <a:rPr lang="en-US" sz="1600" b="1" i="1" dirty="0" smtClean="0"/>
                        <a:t>neighbors</a:t>
                      </a:r>
                      <a:endParaRPr lang="en-US" sz="1600" b="1" i="1" dirty="0"/>
                    </a:p>
                  </a:txBody>
                  <a:tcPr marL="91432" marR="91432" marT="45723" marB="45723" anchor="ctr"/>
                </a:tc>
                <a:tc>
                  <a:txBody>
                    <a:bodyPr/>
                    <a:lstStyle/>
                    <a:p>
                      <a:r>
                        <a:rPr lang="en-US" sz="1600" b="1" i="1" dirty="0" smtClean="0"/>
                        <a:t>Ethnic links; social status of minorities</a:t>
                      </a:r>
                      <a:endParaRPr lang="en-US" sz="1600" b="1" i="1" dirty="0"/>
                    </a:p>
                  </a:txBody>
                  <a:tcPr marL="91432" marR="91432" marT="45723" marB="45723" anchor="ctr"/>
                </a:tc>
              </a:tr>
              <a:tr h="1243682">
                <a:tc>
                  <a:txBody>
                    <a:bodyPr/>
                    <a:lstStyle/>
                    <a:p>
                      <a:r>
                        <a:rPr lang="en-US" sz="1600" b="1" dirty="0" smtClean="0"/>
                        <a:t>NATIONAL</a:t>
                      </a:r>
                      <a:endParaRPr lang="en-US" sz="1600" b="1" dirty="0"/>
                    </a:p>
                  </a:txBody>
                  <a:tcPr marL="91432" marR="91432" marT="45723" marB="45723" anchor="ctr"/>
                </a:tc>
                <a:tc>
                  <a:txBody>
                    <a:bodyPr/>
                    <a:lstStyle/>
                    <a:p>
                      <a:r>
                        <a:rPr lang="en-US" sz="1600" b="1" i="1" dirty="0" smtClean="0"/>
                        <a:t>Role</a:t>
                      </a:r>
                      <a:r>
                        <a:rPr lang="en-US" sz="1600" b="1" i="1" baseline="0" dirty="0" smtClean="0"/>
                        <a:t> &amp; i</a:t>
                      </a:r>
                      <a:r>
                        <a:rPr lang="en-US" sz="1600" b="1" i="1" dirty="0" smtClean="0"/>
                        <a:t>nterest</a:t>
                      </a:r>
                      <a:r>
                        <a:rPr lang="en-US" sz="1600" b="1" i="1" baseline="0" dirty="0" smtClean="0"/>
                        <a:t> of the national military</a:t>
                      </a:r>
                      <a:endParaRPr lang="en-US" sz="1600" b="1" i="1" dirty="0"/>
                    </a:p>
                  </a:txBody>
                  <a:tcPr marL="91432" marR="91432" marT="45723" marB="45723" anchor="ctr"/>
                </a:tc>
                <a:tc>
                  <a:txBody>
                    <a:bodyPr/>
                    <a:lstStyle/>
                    <a:p>
                      <a:r>
                        <a:rPr lang="en-US" sz="1600" b="1" i="1" dirty="0" smtClean="0"/>
                        <a:t>Illegitimate</a:t>
                      </a:r>
                      <a:r>
                        <a:rPr lang="en-US" sz="1600" b="1" i="1" baseline="0" dirty="0" smtClean="0"/>
                        <a:t> Govern-ment; weak admin. systems, corruption, failed elections, biased media</a:t>
                      </a:r>
                      <a:endParaRPr lang="en-US" sz="1600" b="1" i="1" dirty="0"/>
                    </a:p>
                  </a:txBody>
                  <a:tcPr marL="91432" marR="91432" marT="45723" marB="45723" anchor="ctr"/>
                </a:tc>
                <a:tc>
                  <a:txBody>
                    <a:bodyPr/>
                    <a:lstStyle/>
                    <a:p>
                      <a:r>
                        <a:rPr lang="en-US" sz="1600" b="1" i="1" dirty="0" smtClean="0"/>
                        <a:t>Lack of equal access to economic opportunities;</a:t>
                      </a:r>
                      <a:r>
                        <a:rPr lang="en-US" sz="1600" b="1" i="1" baseline="0" dirty="0" smtClean="0"/>
                        <a:t> p</a:t>
                      </a:r>
                      <a:r>
                        <a:rPr lang="en-US" sz="1600" b="1" i="1" dirty="0" smtClean="0"/>
                        <a:t>olitical links to organized crime</a:t>
                      </a:r>
                      <a:endParaRPr lang="en-US" sz="1600" b="1" i="1" dirty="0"/>
                    </a:p>
                  </a:txBody>
                  <a:tcPr marL="91432" marR="91432" marT="45723" marB="45723" anchor="ctr"/>
                </a:tc>
                <a:tc>
                  <a:txBody>
                    <a:bodyPr/>
                    <a:lstStyle/>
                    <a:p>
                      <a:r>
                        <a:rPr lang="en-US" sz="1600" b="1" i="1" dirty="0" smtClean="0"/>
                        <a:t>Unequal access to social</a:t>
                      </a:r>
                      <a:r>
                        <a:rPr lang="en-US" sz="1600" b="1" i="1" baseline="0" dirty="0" smtClean="0"/>
                        <a:t> services (health, </a:t>
                      </a:r>
                      <a:r>
                        <a:rPr lang="en-US" sz="1600" b="1" i="1" baseline="0" dirty="0" smtClean="0">
                          <a:solidFill>
                            <a:schemeClr val="tx1"/>
                          </a:solidFill>
                        </a:rPr>
                        <a:t>education); divisive </a:t>
                      </a:r>
                      <a:r>
                        <a:rPr lang="en-US" sz="1600" b="1" i="1" baseline="0" dirty="0" smtClean="0"/>
                        <a:t>curriculum</a:t>
                      </a:r>
                      <a:endParaRPr lang="en-US" sz="1600" b="1" i="1" dirty="0"/>
                    </a:p>
                  </a:txBody>
                  <a:tcPr marL="91432" marR="91432" marT="45723" marB="45723" anchor="ctr"/>
                </a:tc>
              </a:tr>
              <a:tr h="766413">
                <a:tc>
                  <a:txBody>
                    <a:bodyPr/>
                    <a:lstStyle/>
                    <a:p>
                      <a:r>
                        <a:rPr lang="en-US" sz="1600" b="1" dirty="0" smtClean="0"/>
                        <a:t>SUB-NATIONAL</a:t>
                      </a:r>
                      <a:endParaRPr lang="en-US" sz="1600" b="1" dirty="0"/>
                    </a:p>
                  </a:txBody>
                  <a:tcPr marL="91432" marR="91432" marT="45723" marB="45723" anchor="ctr"/>
                </a:tc>
                <a:tc>
                  <a:txBody>
                    <a:bodyPr/>
                    <a:lstStyle/>
                    <a:p>
                      <a:r>
                        <a:rPr lang="en-US" sz="1600" b="1" i="1" dirty="0" smtClean="0"/>
                        <a:t>Rebel forces, militias</a:t>
                      </a:r>
                      <a:endParaRPr lang="en-US" sz="1600" b="1" i="1" dirty="0"/>
                    </a:p>
                  </a:txBody>
                  <a:tcPr marL="91432" marR="91432" marT="45723" marB="45723" anchor="ctr"/>
                </a:tc>
                <a:tc>
                  <a:txBody>
                    <a:bodyPr/>
                    <a:lstStyle/>
                    <a:p>
                      <a:r>
                        <a:rPr lang="en-US" sz="1600" b="1" i="1" dirty="0" smtClean="0"/>
                        <a:t>Disengagement</a:t>
                      </a:r>
                      <a:r>
                        <a:rPr lang="en-US" sz="1600" b="1" i="1" baseline="0" dirty="0" smtClean="0"/>
                        <a:t> between state and civil society</a:t>
                      </a:r>
                      <a:endParaRPr lang="en-US" sz="1600" b="1" i="1" dirty="0"/>
                    </a:p>
                  </a:txBody>
                  <a:tcPr marL="91432" marR="91432" marT="45723" marB="45723" anchor="ctr"/>
                </a:tc>
                <a:tc>
                  <a:txBody>
                    <a:bodyPr/>
                    <a:lstStyle/>
                    <a:p>
                      <a:r>
                        <a:rPr lang="en-US" sz="1600" b="1" i="1" dirty="0" smtClean="0">
                          <a:solidFill>
                            <a:schemeClr val="tx1"/>
                          </a:solidFill>
                        </a:rPr>
                        <a:t>Economic activities of</a:t>
                      </a:r>
                      <a:r>
                        <a:rPr lang="en-US" sz="1600" b="1" i="1" baseline="0" dirty="0" smtClean="0">
                          <a:solidFill>
                            <a:schemeClr val="tx1"/>
                          </a:solidFill>
                        </a:rPr>
                        <a:t> provincial leaders</a:t>
                      </a:r>
                      <a:r>
                        <a:rPr lang="en-US" sz="1600" b="1" i="1" dirty="0" smtClean="0">
                          <a:solidFill>
                            <a:schemeClr val="tx1"/>
                          </a:solidFill>
                        </a:rPr>
                        <a:t> </a:t>
                      </a:r>
                      <a:endParaRPr lang="en-US" sz="1600" b="1" i="1" dirty="0">
                        <a:solidFill>
                          <a:schemeClr val="tx1"/>
                        </a:solidFill>
                      </a:endParaRPr>
                    </a:p>
                  </a:txBody>
                  <a:tcPr marL="91432" marR="91432" marT="45723" marB="45723" anchor="ctr"/>
                </a:tc>
                <a:tc>
                  <a:txBody>
                    <a:bodyPr/>
                    <a:lstStyle/>
                    <a:p>
                      <a:r>
                        <a:rPr lang="en-US" sz="1600" b="1" i="1" dirty="0" smtClean="0">
                          <a:solidFill>
                            <a:schemeClr val="tx1"/>
                          </a:solidFill>
                        </a:rPr>
                        <a:t>Ethnic</a:t>
                      </a:r>
                      <a:r>
                        <a:rPr lang="en-US" sz="1600" b="1" i="1" baseline="0" dirty="0" smtClean="0">
                          <a:solidFill>
                            <a:schemeClr val="tx1"/>
                          </a:solidFill>
                        </a:rPr>
                        <a:t> tensions; unequal access to social services</a:t>
                      </a:r>
                      <a:endParaRPr lang="en-US" sz="1600" b="1" i="1" dirty="0">
                        <a:solidFill>
                          <a:schemeClr val="tx1"/>
                        </a:solidFill>
                      </a:endParaRPr>
                    </a:p>
                  </a:txBody>
                  <a:tcPr marL="91432" marR="91432" marT="45723" marB="45723" anchor="ctr"/>
                </a:tc>
              </a:tr>
              <a:tr h="1158234">
                <a:tc>
                  <a:txBody>
                    <a:bodyPr/>
                    <a:lstStyle/>
                    <a:p>
                      <a:r>
                        <a:rPr lang="en-US" sz="1600" b="1" dirty="0" smtClean="0"/>
                        <a:t>LOCAL</a:t>
                      </a:r>
                      <a:endParaRPr lang="en-US" sz="1600" b="1" dirty="0"/>
                    </a:p>
                  </a:txBody>
                  <a:tcPr marL="91432" marR="91432" marT="45723" marB="45723" anchor="ctr"/>
                </a:tc>
                <a:tc>
                  <a:txBody>
                    <a:bodyPr/>
                    <a:lstStyle/>
                    <a:p>
                      <a:r>
                        <a:rPr lang="en-US" sz="1600" b="1" i="1" dirty="0" smtClean="0"/>
                        <a:t>Corrupt judiciary, biased police, human rights abuses</a:t>
                      </a:r>
                      <a:endParaRPr lang="en-US" sz="1600" b="1" i="1" dirty="0"/>
                    </a:p>
                  </a:txBody>
                  <a:tcPr marL="91432" marR="91432" marT="45723" marB="45723" anchor="ctr"/>
                </a:tc>
                <a:tc>
                  <a:txBody>
                    <a:bodyPr/>
                    <a:lstStyle/>
                    <a:p>
                      <a:r>
                        <a:rPr lang="en-US" sz="1600" b="1" i="1" dirty="0" smtClean="0"/>
                        <a:t>Decline</a:t>
                      </a:r>
                      <a:r>
                        <a:rPr lang="en-US" sz="1600" b="1" i="1" baseline="0" dirty="0" smtClean="0"/>
                        <a:t> of local elites; national-local linkages</a:t>
                      </a:r>
                      <a:endParaRPr lang="en-US" sz="1600" b="1" i="1" dirty="0"/>
                    </a:p>
                  </a:txBody>
                  <a:tcPr marL="91432" marR="91432" marT="45723" marB="45723" anchor="ctr"/>
                </a:tc>
                <a:tc>
                  <a:txBody>
                    <a:bodyPr/>
                    <a:lstStyle/>
                    <a:p>
                      <a:r>
                        <a:rPr lang="en-US" sz="1600" b="1" i="1" dirty="0" smtClean="0"/>
                        <a:t>Youth unemployment; land issues, environmental issues</a:t>
                      </a:r>
                      <a:endParaRPr lang="en-US" sz="1600" b="1" i="1" dirty="0"/>
                    </a:p>
                  </a:txBody>
                  <a:tcPr marL="91432" marR="91432" marT="45723" marB="45723" anchor="ctr"/>
                </a:tc>
                <a:tc>
                  <a:txBody>
                    <a:bodyPr/>
                    <a:lstStyle/>
                    <a:p>
                      <a:r>
                        <a:rPr lang="en-US" sz="1600" b="1" i="1" dirty="0" smtClean="0"/>
                        <a:t>Unequal access to social</a:t>
                      </a:r>
                      <a:r>
                        <a:rPr lang="en-US" sz="1600" b="1" i="1" baseline="0" dirty="0" smtClean="0"/>
                        <a:t> services</a:t>
                      </a:r>
                      <a:endParaRPr lang="en-US" sz="1600" b="1" i="1" dirty="0"/>
                    </a:p>
                  </a:txBody>
                  <a:tcPr marL="91432" marR="91432" marT="45723" marB="45723" anchor="ctr"/>
                </a:tc>
              </a:tr>
            </a:tbl>
          </a:graphicData>
        </a:graphic>
      </p:graphicFrame>
    </p:spTree>
    <p:extLst>
      <p:ext uri="{BB962C8B-B14F-4D97-AF65-F5344CB8AC3E}">
        <p14:creationId xmlns:p14="http://schemas.microsoft.com/office/powerpoint/2010/main" val="304155297"/>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US" b="1" dirty="0"/>
              <a:t>Big </a:t>
            </a:r>
            <a:r>
              <a:rPr lang="en-US" b="1" dirty="0" smtClean="0"/>
              <a:t>Picture</a:t>
            </a:r>
            <a:r>
              <a:rPr lang="en-US" b="1" dirty="0"/>
              <a:t/>
            </a:r>
            <a:br>
              <a:rPr lang="en-US" b="1" dirty="0"/>
            </a:br>
            <a:endParaRPr lang="en-US" b="1" dirty="0"/>
          </a:p>
        </p:txBody>
      </p:sp>
      <p:pic>
        <p:nvPicPr>
          <p:cNvPr id="32771" name="Picture 2"/>
          <p:cNvPicPr>
            <a:picLocks noChangeAspect="1" noChangeArrowheads="1"/>
          </p:cNvPicPr>
          <p:nvPr/>
        </p:nvPicPr>
        <p:blipFill>
          <a:blip r:embed="rId3">
            <a:extLst>
              <a:ext uri="{28A0092B-C50C-407E-A947-70E740481C1C}">
                <a14:useLocalDpi xmlns:a14="http://schemas.microsoft.com/office/drawing/2010/main" val="0"/>
              </a:ext>
            </a:extLst>
          </a:blip>
          <a:srcRect r="59677"/>
          <a:stretch>
            <a:fillRect/>
          </a:stretch>
        </p:blipFill>
        <p:spPr bwMode="auto">
          <a:xfrm>
            <a:off x="2332038" y="1895475"/>
            <a:ext cx="5699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Rectangle 3"/>
          <p:cNvSpPr>
            <a:spLocks noChangeArrowheads="1"/>
          </p:cNvSpPr>
          <p:nvPr/>
        </p:nvSpPr>
        <p:spPr bwMode="auto">
          <a:xfrm>
            <a:off x="869950" y="1254125"/>
            <a:ext cx="5119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a:latin typeface="Calibri" pitchFamily="34" charset="0"/>
              </a:rPr>
              <a:t>Linkages of education to other spheres</a:t>
            </a:r>
            <a:endParaRPr lang="en-US" sz="2400">
              <a:latin typeface="Calibri" pitchFamily="34" charset="0"/>
            </a:endParaRPr>
          </a:p>
        </p:txBody>
      </p:sp>
      <p:sp>
        <p:nvSpPr>
          <p:cNvPr id="3" name="Oval 2"/>
          <p:cNvSpPr/>
          <p:nvPr/>
        </p:nvSpPr>
        <p:spPr>
          <a:xfrm>
            <a:off x="4109013" y="3332582"/>
            <a:ext cx="1747777" cy="12269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109013" y="3622874"/>
            <a:ext cx="1747777" cy="461665"/>
          </a:xfrm>
          <a:prstGeom prst="rect">
            <a:avLst/>
          </a:prstGeom>
          <a:noFill/>
        </p:spPr>
        <p:txBody>
          <a:bodyPr wrap="square" rtlCol="0">
            <a:spAutoFit/>
          </a:bodyPr>
          <a:lstStyle/>
          <a:p>
            <a:pPr algn="ctr"/>
            <a:r>
              <a:rPr lang="en-US" sz="2400" b="1" dirty="0" smtClean="0"/>
              <a:t>CESR</a:t>
            </a:r>
            <a:endParaRPr lang="en-US" sz="2400" b="1" dirty="0"/>
          </a:p>
        </p:txBody>
      </p:sp>
    </p:spTree>
    <p:extLst>
      <p:ext uri="{BB962C8B-B14F-4D97-AF65-F5344CB8AC3E}">
        <p14:creationId xmlns:p14="http://schemas.microsoft.com/office/powerpoint/2010/main" val="3628880595"/>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194" y="213458"/>
            <a:ext cx="8293099" cy="506413"/>
          </a:xfrm>
        </p:spPr>
        <p:txBody>
          <a:bodyPr>
            <a:noAutofit/>
          </a:bodyPr>
          <a:lstStyle/>
          <a:p>
            <a:r>
              <a:rPr lang="en-US" sz="2400" b="1" dirty="0" smtClean="0"/>
              <a:t>Education Programming Entry Points (EXAMPLES)</a:t>
            </a:r>
            <a:endParaRPr lang="en-US" sz="2400" b="1" dirty="0"/>
          </a:p>
        </p:txBody>
      </p:sp>
      <p:graphicFrame>
        <p:nvGraphicFramePr>
          <p:cNvPr id="5" name="Table 4"/>
          <p:cNvGraphicFramePr>
            <a:graphicFrameLocks noGrp="1"/>
          </p:cNvGraphicFramePr>
          <p:nvPr>
            <p:extLst>
              <p:ext uri="{D42A27DB-BD31-4B8C-83A1-F6EECF244321}">
                <p14:modId xmlns:p14="http://schemas.microsoft.com/office/powerpoint/2010/main" val="39304253"/>
              </p:ext>
            </p:extLst>
          </p:nvPr>
        </p:nvGraphicFramePr>
        <p:xfrm>
          <a:off x="806693" y="719871"/>
          <a:ext cx="8102600" cy="5831400"/>
        </p:xfrm>
        <a:graphic>
          <a:graphicData uri="http://schemas.openxmlformats.org/drawingml/2006/table">
            <a:tbl>
              <a:tblPr firstRow="1" bandRow="1">
                <a:tableStyleId>{5C22544A-7EE6-4342-B048-85BDC9FD1C3A}</a:tableStyleId>
              </a:tblPr>
              <a:tblGrid>
                <a:gridCol w="1706518"/>
                <a:gridCol w="2393171"/>
                <a:gridCol w="4002911"/>
              </a:tblGrid>
              <a:tr h="635000">
                <a:tc>
                  <a:txBody>
                    <a:bodyPr/>
                    <a:lstStyle/>
                    <a:p>
                      <a:r>
                        <a:rPr lang="en-US" dirty="0" smtClean="0"/>
                        <a:t>Peacebuilding</a:t>
                      </a:r>
                      <a:r>
                        <a:rPr lang="en-US" baseline="0" dirty="0" smtClean="0"/>
                        <a:t> Dimensions</a:t>
                      </a:r>
                      <a:endParaRPr lang="en-US" dirty="0"/>
                    </a:p>
                  </a:txBody>
                  <a:tcPr/>
                </a:tc>
                <a:tc>
                  <a:txBody>
                    <a:bodyPr/>
                    <a:lstStyle/>
                    <a:p>
                      <a:r>
                        <a:rPr lang="en-US" dirty="0" smtClean="0"/>
                        <a:t>Focus areas </a:t>
                      </a:r>
                      <a:endParaRPr lang="en-US" dirty="0"/>
                    </a:p>
                  </a:txBody>
                  <a:tcPr/>
                </a:tc>
                <a:tc>
                  <a:txBody>
                    <a:bodyPr/>
                    <a:lstStyle/>
                    <a:p>
                      <a:r>
                        <a:rPr lang="en-US" dirty="0" smtClean="0"/>
                        <a:t>Types of education programmes</a:t>
                      </a:r>
                      <a:endParaRPr lang="en-US" dirty="0"/>
                    </a:p>
                  </a:txBody>
                  <a:tcPr/>
                </a:tc>
              </a:tr>
              <a:tr h="937624">
                <a:tc>
                  <a:txBody>
                    <a:bodyPr/>
                    <a:lstStyle/>
                    <a:p>
                      <a:r>
                        <a:rPr lang="en-US" sz="1400" dirty="0" smtClean="0"/>
                        <a:t>Security </a:t>
                      </a:r>
                      <a:endParaRPr lang="en-US" sz="1400" dirty="0"/>
                    </a:p>
                  </a:txBody>
                  <a:tcPr/>
                </a:tc>
                <a:tc>
                  <a:txBody>
                    <a:bodyPr/>
                    <a:lstStyle/>
                    <a:p>
                      <a:r>
                        <a:rPr lang="en-US" sz="1400" dirty="0" smtClean="0"/>
                        <a:t>DDR (demilitarization, disarmament,</a:t>
                      </a:r>
                      <a:r>
                        <a:rPr lang="en-US" sz="1400" baseline="0" dirty="0" smtClean="0"/>
                        <a:t> reintegration)</a:t>
                      </a:r>
                      <a:endParaRPr lang="en-US" sz="1400" dirty="0" smtClean="0"/>
                    </a:p>
                    <a:p>
                      <a:r>
                        <a:rPr lang="en-US" sz="1400" dirty="0" smtClean="0"/>
                        <a:t>Security</a:t>
                      </a:r>
                      <a:r>
                        <a:rPr lang="en-US" sz="1400" baseline="0" dirty="0" smtClean="0"/>
                        <a:t> and police reform</a:t>
                      </a:r>
                    </a:p>
                    <a:p>
                      <a:r>
                        <a:rPr lang="en-US" sz="1400" baseline="0" dirty="0" smtClean="0"/>
                        <a:t>Community Safety</a:t>
                      </a:r>
                    </a:p>
                  </a:txBody>
                  <a:tcPr/>
                </a:tc>
                <a:tc>
                  <a:txBody>
                    <a:bodyPr/>
                    <a:lstStyle/>
                    <a:p>
                      <a:r>
                        <a:rPr lang="en-US" sz="1400" dirty="0" smtClean="0"/>
                        <a:t>Emergency/humanitarian</a:t>
                      </a:r>
                      <a:r>
                        <a:rPr lang="en-US" sz="1400" baseline="0" dirty="0" smtClean="0"/>
                        <a:t> </a:t>
                      </a:r>
                      <a:r>
                        <a:rPr lang="en-US" sz="1400" dirty="0" smtClean="0"/>
                        <a:t>programmes</a:t>
                      </a:r>
                    </a:p>
                    <a:p>
                      <a:r>
                        <a:rPr lang="en-US" sz="1400" dirty="0" smtClean="0"/>
                        <a:t>Child protection</a:t>
                      </a:r>
                    </a:p>
                    <a:p>
                      <a:r>
                        <a:rPr lang="en-US" sz="1400" dirty="0" smtClean="0"/>
                        <a:t>Refugee/IDP education</a:t>
                      </a:r>
                    </a:p>
                    <a:p>
                      <a:r>
                        <a:rPr lang="en-US" sz="1400" dirty="0" smtClean="0"/>
                        <a:t>Schools</a:t>
                      </a:r>
                      <a:r>
                        <a:rPr lang="en-US" sz="1400" baseline="0" dirty="0" smtClean="0"/>
                        <a:t> as safe spaces</a:t>
                      </a:r>
                      <a:endParaRPr lang="en-US" sz="1400" dirty="0"/>
                    </a:p>
                  </a:txBody>
                  <a:tcPr/>
                </a:tc>
              </a:tr>
              <a:tr h="1358557">
                <a:tc>
                  <a:txBody>
                    <a:bodyPr/>
                    <a:lstStyle/>
                    <a:p>
                      <a:r>
                        <a:rPr lang="en-US" sz="1400" dirty="0" smtClean="0"/>
                        <a:t>Political </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Political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Truth and reconciliation processes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National dialogue efforts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Elections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Political freedoms</a:t>
                      </a:r>
                      <a:endParaRPr lang="en-US" sz="1400" dirty="0" smtClean="0"/>
                    </a:p>
                  </a:txBody>
                  <a:tcPr/>
                </a:tc>
                <a:tc>
                  <a:txBody>
                    <a:bodyPr/>
                    <a:lstStyle/>
                    <a:p>
                      <a:r>
                        <a:rPr lang="en-US" sz="1400" dirty="0" smtClean="0">
                          <a:solidFill>
                            <a:schemeClr val="tx1"/>
                          </a:solidFill>
                        </a:rPr>
                        <a:t>Education sector reforms</a:t>
                      </a:r>
                    </a:p>
                    <a:p>
                      <a:r>
                        <a:rPr lang="en-US" sz="1400" dirty="0" smtClean="0">
                          <a:solidFill>
                            <a:schemeClr val="tx1"/>
                          </a:solidFill>
                        </a:rPr>
                        <a:t>Education programmes</a:t>
                      </a:r>
                      <a:r>
                        <a:rPr lang="en-US" sz="1400" baseline="0" dirty="0" smtClean="0">
                          <a:solidFill>
                            <a:schemeClr val="tx1"/>
                          </a:solidFill>
                        </a:rPr>
                        <a:t> about political / child rights</a:t>
                      </a:r>
                    </a:p>
                    <a:p>
                      <a:r>
                        <a:rPr lang="en-US" sz="1400" baseline="0" dirty="0" smtClean="0">
                          <a:solidFill>
                            <a:schemeClr val="tx1"/>
                          </a:solidFill>
                        </a:rPr>
                        <a:t>Civic and citizenship education</a:t>
                      </a:r>
                    </a:p>
                    <a:p>
                      <a:r>
                        <a:rPr lang="en-US" sz="1400" baseline="0" dirty="0" smtClean="0">
                          <a:solidFill>
                            <a:schemeClr val="tx1"/>
                          </a:solidFill>
                        </a:rPr>
                        <a:t>Involve youth in dialogue efforts</a:t>
                      </a:r>
                    </a:p>
                    <a:p>
                      <a:r>
                        <a:rPr lang="en-US" sz="1400" baseline="0" dirty="0" smtClean="0">
                          <a:solidFill>
                            <a:schemeClr val="tx1"/>
                          </a:solidFill>
                        </a:rPr>
                        <a:t>Participation programmes</a:t>
                      </a:r>
                    </a:p>
                    <a:p>
                      <a:r>
                        <a:rPr lang="en-US" sz="1400" baseline="0" dirty="0" smtClean="0">
                          <a:solidFill>
                            <a:schemeClr val="tx1"/>
                          </a:solidFill>
                        </a:rPr>
                        <a:t>Media education </a:t>
                      </a:r>
                      <a:endParaRPr lang="en-US" sz="1400" dirty="0">
                        <a:solidFill>
                          <a:schemeClr val="tx1"/>
                        </a:solidFill>
                      </a:endParaRPr>
                    </a:p>
                  </a:txBody>
                  <a:tcPr/>
                </a:tc>
              </a:tr>
              <a:tr h="1059180">
                <a:tc>
                  <a:txBody>
                    <a:bodyPr/>
                    <a:lstStyle/>
                    <a:p>
                      <a:r>
                        <a:rPr lang="en-US" sz="1400" dirty="0" smtClean="0"/>
                        <a:t>Social </a:t>
                      </a:r>
                      <a:endParaRPr lang="en-US" sz="1400" dirty="0"/>
                    </a:p>
                  </a:txBody>
                  <a:tcPr/>
                </a:tc>
                <a:tc>
                  <a:txBody>
                    <a:bodyPr/>
                    <a:lstStyle/>
                    <a:p>
                      <a:r>
                        <a:rPr lang="en-US" sz="1400" dirty="0" smtClean="0"/>
                        <a:t>Institutional</a:t>
                      </a:r>
                      <a:r>
                        <a:rPr lang="en-US" sz="1400" baseline="0" dirty="0" smtClean="0"/>
                        <a:t> mechanisms for conflict resolution and s</a:t>
                      </a:r>
                      <a:r>
                        <a:rPr lang="en-US" sz="1400" dirty="0" smtClean="0"/>
                        <a:t>ocial cohesion </a:t>
                      </a:r>
                    </a:p>
                    <a:p>
                      <a:r>
                        <a:rPr lang="en-US" sz="1400" dirty="0" smtClean="0"/>
                        <a:t>Community conflict transformation </a:t>
                      </a:r>
                      <a:endParaRPr lang="en-US" sz="1400" dirty="0"/>
                    </a:p>
                  </a:txBody>
                  <a:tcPr/>
                </a:tc>
                <a:tc>
                  <a:txBody>
                    <a:bodyPr/>
                    <a:lstStyle/>
                    <a:p>
                      <a:r>
                        <a:rPr lang="en-US" sz="1400" dirty="0" smtClean="0">
                          <a:solidFill>
                            <a:schemeClr val="tx1"/>
                          </a:solidFill>
                        </a:rPr>
                        <a:t>Psycho-social support</a:t>
                      </a:r>
                    </a:p>
                    <a:p>
                      <a:r>
                        <a:rPr lang="en-US" sz="1400" dirty="0" smtClean="0">
                          <a:solidFill>
                            <a:schemeClr val="tx1"/>
                          </a:solidFill>
                        </a:rPr>
                        <a:t>Education programmes about social and cultural rights</a:t>
                      </a:r>
                    </a:p>
                    <a:p>
                      <a:r>
                        <a:rPr lang="en-US" sz="1400" baseline="0" dirty="0" smtClean="0">
                          <a:solidFill>
                            <a:schemeClr val="tx1"/>
                          </a:solidFill>
                        </a:rPr>
                        <a:t>Education for Social Cohesion</a:t>
                      </a:r>
                      <a:r>
                        <a:rPr lang="en-US" sz="1400" baseline="0" dirty="0" smtClean="0">
                          <a:solidFill>
                            <a:srgbClr val="FF0000"/>
                          </a:solidFill>
                        </a:rPr>
                        <a:t> </a:t>
                      </a:r>
                    </a:p>
                  </a:txBody>
                  <a:tcPr/>
                </a:tc>
              </a:tr>
              <a:tr h="1059180">
                <a:tc>
                  <a:txBody>
                    <a:bodyPr/>
                    <a:lstStyle/>
                    <a:p>
                      <a:r>
                        <a:rPr lang="en-US" sz="1400" dirty="0" smtClean="0"/>
                        <a:t>Economic </a:t>
                      </a:r>
                      <a:endParaRPr lang="en-US" sz="1400" dirty="0"/>
                    </a:p>
                  </a:txBody>
                  <a:tcPr/>
                </a:tc>
                <a:tc>
                  <a:txBody>
                    <a:bodyPr/>
                    <a:lstStyle/>
                    <a:p>
                      <a:r>
                        <a:rPr lang="en-US" sz="1400" dirty="0" smtClean="0"/>
                        <a:t>Transforming weak</a:t>
                      </a:r>
                      <a:r>
                        <a:rPr lang="en-US" sz="1400" baseline="0" dirty="0" smtClean="0"/>
                        <a:t> economies/”conflict economies” </a:t>
                      </a:r>
                    </a:p>
                    <a:p>
                      <a:r>
                        <a:rPr lang="en-US" sz="1400" baseline="0" dirty="0" smtClean="0"/>
                        <a:t>Addressing unemployment as a driver of conflict </a:t>
                      </a:r>
                      <a:endParaRPr lang="en-US" sz="1400" dirty="0"/>
                    </a:p>
                  </a:txBody>
                  <a:tcPr/>
                </a:tc>
                <a:tc>
                  <a:txBody>
                    <a:bodyPr/>
                    <a:lstStyle/>
                    <a:p>
                      <a:r>
                        <a:rPr lang="en-US" sz="1400" dirty="0" smtClean="0"/>
                        <a:t>Governance:</a:t>
                      </a:r>
                      <a:r>
                        <a:rPr lang="en-US" sz="1400" baseline="0" dirty="0" smtClean="0"/>
                        <a:t> commitment of national budgets for education</a:t>
                      </a:r>
                      <a:endParaRPr lang="en-US" sz="1400" dirty="0" smtClean="0"/>
                    </a:p>
                    <a:p>
                      <a:r>
                        <a:rPr lang="en-US" sz="1400" dirty="0" smtClean="0"/>
                        <a:t>Skills developmen</a:t>
                      </a:r>
                      <a:r>
                        <a:rPr lang="en-US" sz="1400" baseline="0" dirty="0" smtClean="0"/>
                        <a:t>t</a:t>
                      </a:r>
                    </a:p>
                    <a:p>
                      <a:r>
                        <a:rPr lang="en-US" sz="1400" baseline="0" dirty="0" smtClean="0"/>
                        <a:t>Youth employment </a:t>
                      </a:r>
                    </a:p>
                  </a:txBody>
                  <a:tcPr/>
                </a:tc>
              </a:tr>
              <a:tr h="558360">
                <a:tc>
                  <a:txBody>
                    <a:bodyPr/>
                    <a:lstStyle/>
                    <a:p>
                      <a:r>
                        <a:rPr lang="en-US" sz="1400" dirty="0" smtClean="0"/>
                        <a:t>Environmental</a:t>
                      </a:r>
                      <a:endParaRPr lang="en-US" sz="1400" dirty="0"/>
                    </a:p>
                  </a:txBody>
                  <a:tcPr/>
                </a:tc>
                <a:tc>
                  <a:txBody>
                    <a:bodyPr/>
                    <a:lstStyle/>
                    <a:p>
                      <a:r>
                        <a:rPr lang="en-US" sz="1400" dirty="0" smtClean="0"/>
                        <a:t>Scarcity of resources</a:t>
                      </a:r>
                      <a:r>
                        <a:rPr lang="en-US" sz="1400" baseline="0" dirty="0" smtClean="0"/>
                        <a:t> and resulting conflict</a:t>
                      </a:r>
                      <a:endParaRPr lang="en-US" sz="1400" dirty="0"/>
                    </a:p>
                  </a:txBody>
                  <a:tcPr/>
                </a:tc>
                <a:tc>
                  <a:txBody>
                    <a:bodyPr/>
                    <a:lstStyle/>
                    <a:p>
                      <a:r>
                        <a:rPr lang="en-US" sz="1400" baseline="0" dirty="0" smtClean="0"/>
                        <a:t>Disaster Risk </a:t>
                      </a:r>
                      <a:r>
                        <a:rPr lang="en-US" sz="1400" baseline="0" dirty="0" err="1" smtClean="0"/>
                        <a:t>Reducation</a:t>
                      </a:r>
                      <a:endParaRPr lang="en-US" sz="1400" baseline="0" dirty="0" smtClean="0"/>
                    </a:p>
                  </a:txBody>
                  <a:tcPr/>
                </a:tc>
              </a:tr>
            </a:tbl>
          </a:graphicData>
        </a:graphic>
      </p:graphicFrame>
      <p:sp>
        <p:nvSpPr>
          <p:cNvPr id="4" name="Text Placeholder 13"/>
          <p:cNvSpPr txBox="1">
            <a:spLocks noGrp="1"/>
          </p:cNvSpPr>
          <p:nvPr>
            <p:ph type="body" sz="quarter" idx="14"/>
          </p:nvPr>
        </p:nvSpPr>
        <p:spPr>
          <a:xfrm>
            <a:off x="806693" y="6453680"/>
            <a:ext cx="8120062" cy="276999"/>
          </a:xfrm>
          <a:prstGeom prst="rect">
            <a:avLst/>
          </a:prstGeom>
          <a:noFill/>
        </p:spPr>
        <p:txBody>
          <a:bodyPr wrap="square" rtlCol="0">
            <a:spAutoFit/>
          </a:bodyPr>
          <a:lstStyle/>
          <a:p>
            <a:pPr marL="0" indent="0">
              <a:buNone/>
            </a:pPr>
            <a:r>
              <a:rPr lang="en-US" sz="1200" dirty="0" smtClean="0"/>
              <a:t>Adapted in part from UNICEF (2011, December)</a:t>
            </a:r>
            <a:endParaRPr lang="en-US" sz="1200" dirty="0"/>
          </a:p>
        </p:txBody>
      </p:sp>
    </p:spTree>
    <p:extLst>
      <p:ext uri="{BB962C8B-B14F-4D97-AF65-F5344CB8AC3E}">
        <p14:creationId xmlns:p14="http://schemas.microsoft.com/office/powerpoint/2010/main" val="2866152723"/>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a:t>Key elements of conflict analysis</a:t>
            </a:r>
          </a:p>
        </p:txBody>
      </p:sp>
      <p:sp>
        <p:nvSpPr>
          <p:cNvPr id="6" name="Text Placeholder 5"/>
          <p:cNvSpPr>
            <a:spLocks noGrp="1"/>
          </p:cNvSpPr>
          <p:nvPr>
            <p:ph type="body" sz="quarter" idx="14"/>
          </p:nvPr>
        </p:nvSpPr>
        <p:spPr>
          <a:xfrm>
            <a:off x="871534" y="1210962"/>
            <a:ext cx="7954961" cy="5412259"/>
          </a:xfrm>
        </p:spPr>
        <p:txBody>
          <a:bodyPr>
            <a:normAutofit fontScale="92500" lnSpcReduction="10000"/>
          </a:bodyPr>
          <a:lstStyle/>
          <a:p>
            <a:endParaRPr lang="en-US" sz="2200" dirty="0" smtClean="0"/>
          </a:p>
          <a:p>
            <a:r>
              <a:rPr lang="en-GB" b="1" dirty="0"/>
              <a:t>Profile/Situation </a:t>
            </a:r>
            <a:r>
              <a:rPr lang="en-GB" b="1" dirty="0" smtClean="0"/>
              <a:t>Analysis</a:t>
            </a:r>
            <a:r>
              <a:rPr lang="en-GB" dirty="0"/>
              <a:t> </a:t>
            </a:r>
            <a:r>
              <a:rPr lang="en-GB" dirty="0" smtClean="0"/>
              <a:t>- snapshot</a:t>
            </a:r>
          </a:p>
          <a:p>
            <a:pPr marL="0" indent="0">
              <a:buNone/>
            </a:pPr>
            <a:endParaRPr lang="en-US" dirty="0"/>
          </a:p>
          <a:p>
            <a:r>
              <a:rPr lang="en-GB" b="1" dirty="0"/>
              <a:t>Causal </a:t>
            </a:r>
            <a:r>
              <a:rPr lang="en-GB" b="1" dirty="0" smtClean="0"/>
              <a:t>Analysis </a:t>
            </a:r>
            <a:r>
              <a:rPr lang="en-GB" dirty="0" smtClean="0"/>
              <a:t>– problem tree</a:t>
            </a:r>
          </a:p>
          <a:p>
            <a:pPr marL="0" indent="0">
              <a:buNone/>
            </a:pPr>
            <a:endParaRPr lang="en-US" dirty="0"/>
          </a:p>
          <a:p>
            <a:r>
              <a:rPr lang="en-GB" b="1" dirty="0"/>
              <a:t>Stakeholder </a:t>
            </a:r>
            <a:r>
              <a:rPr lang="en-GB" b="1" dirty="0" smtClean="0"/>
              <a:t>Analysis </a:t>
            </a:r>
            <a:r>
              <a:rPr lang="en-GB" dirty="0" smtClean="0"/>
              <a:t>– actors, relations, opportunities</a:t>
            </a:r>
            <a:endParaRPr lang="en-GB" dirty="0"/>
          </a:p>
          <a:p>
            <a:pPr marL="0" indent="0">
              <a:buNone/>
            </a:pPr>
            <a:endParaRPr lang="en-US" dirty="0"/>
          </a:p>
          <a:p>
            <a:r>
              <a:rPr lang="en-GB" b="1" dirty="0"/>
              <a:t>Analysis of Conflict </a:t>
            </a:r>
            <a:r>
              <a:rPr lang="en-GB" b="1" dirty="0" smtClean="0"/>
              <a:t>Dynamics </a:t>
            </a:r>
            <a:r>
              <a:rPr lang="en-GB" dirty="0" smtClean="0"/>
              <a:t>– dividers and connectors, scenario planning</a:t>
            </a:r>
            <a:endParaRPr lang="en-GB" dirty="0"/>
          </a:p>
          <a:p>
            <a:pPr marL="0" indent="0">
              <a:buNone/>
            </a:pPr>
            <a:endParaRPr lang="en-US" dirty="0"/>
          </a:p>
          <a:p>
            <a:r>
              <a:rPr lang="en-GB" b="1" dirty="0" smtClean="0"/>
              <a:t>Prioritization</a:t>
            </a:r>
            <a:r>
              <a:rPr lang="en-GB" dirty="0" smtClean="0"/>
              <a:t> process against criteria derived from CA</a:t>
            </a:r>
            <a:endParaRPr lang="en-US" dirty="0"/>
          </a:p>
        </p:txBody>
      </p:sp>
    </p:spTree>
    <p:extLst>
      <p:ext uri="{BB962C8B-B14F-4D97-AF65-F5344CB8AC3E}">
        <p14:creationId xmlns:p14="http://schemas.microsoft.com/office/powerpoint/2010/main" val="3047008410"/>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4"/>
          <p:cNvSpPr>
            <a:spLocks noGrp="1"/>
          </p:cNvSpPr>
          <p:nvPr>
            <p:ph type="ctrTitle"/>
          </p:nvPr>
        </p:nvSpPr>
        <p:spPr>
          <a:xfrm>
            <a:off x="869950" y="306388"/>
            <a:ext cx="7551738" cy="506412"/>
          </a:xfrm>
        </p:spPr>
        <p:txBody>
          <a:bodyPr>
            <a:normAutofit fontScale="90000"/>
          </a:bodyPr>
          <a:lstStyle/>
          <a:p>
            <a:r>
              <a:rPr lang="en-US" b="1" dirty="0" smtClean="0">
                <a:latin typeface="Arial" charset="0"/>
                <a:cs typeface="Arial" charset="0"/>
              </a:rPr>
              <a:t>The Conflict Mitigation Outreach Pyramid </a:t>
            </a:r>
          </a:p>
        </p:txBody>
      </p:sp>
      <p:sp>
        <p:nvSpPr>
          <p:cNvPr id="7" name="Isosceles Triangle 6"/>
          <p:cNvSpPr/>
          <p:nvPr/>
        </p:nvSpPr>
        <p:spPr>
          <a:xfrm>
            <a:off x="4114800" y="1058863"/>
            <a:ext cx="4343400" cy="4878387"/>
          </a:xfrm>
          <a:prstGeom prst="triangle">
            <a:avLst>
              <a:gd name="adj" fmla="val 493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8" name="Straight Connector 7"/>
          <p:cNvCxnSpPr/>
          <p:nvPr/>
        </p:nvCxnSpPr>
        <p:spPr>
          <a:xfrm>
            <a:off x="5745163" y="2686050"/>
            <a:ext cx="1087437"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16500" y="4146550"/>
            <a:ext cx="2422525"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2292350" y="1098550"/>
            <a:ext cx="3276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t>Level 1 (upper level)</a:t>
            </a:r>
          </a:p>
          <a:p>
            <a:pPr eaLnBrk="1" hangingPunct="1"/>
            <a:r>
              <a:rPr lang="en-US" sz="1600" dirty="0"/>
              <a:t>·  Military, political and</a:t>
            </a:r>
          </a:p>
          <a:p>
            <a:pPr eaLnBrk="1" hangingPunct="1"/>
            <a:r>
              <a:rPr lang="en-US" sz="1600" dirty="0"/>
              <a:t>    religious leaders who are</a:t>
            </a:r>
          </a:p>
          <a:p>
            <a:pPr eaLnBrk="1" hangingPunct="1"/>
            <a:r>
              <a:rPr lang="en-US" sz="1600" dirty="0"/>
              <a:t>    very much in the public eye</a:t>
            </a:r>
          </a:p>
          <a:p>
            <a:pPr eaLnBrk="1" hangingPunct="1"/>
            <a:r>
              <a:rPr lang="en-US" sz="1600" dirty="0"/>
              <a:t>·  Government representatives</a:t>
            </a:r>
          </a:p>
          <a:p>
            <a:pPr eaLnBrk="1" hangingPunct="1"/>
            <a:r>
              <a:rPr lang="en-US" sz="1600" dirty="0"/>
              <a:t>·  International organizations</a:t>
            </a:r>
          </a:p>
        </p:txBody>
      </p:sp>
      <p:sp>
        <p:nvSpPr>
          <p:cNvPr id="11" name="TextBox 10"/>
          <p:cNvSpPr txBox="1">
            <a:spLocks noChangeArrowheads="1"/>
          </p:cNvSpPr>
          <p:nvPr/>
        </p:nvSpPr>
        <p:spPr bwMode="auto">
          <a:xfrm>
            <a:off x="1933575" y="2724150"/>
            <a:ext cx="309562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t>Level 2 (mid-level)</a:t>
            </a:r>
          </a:p>
          <a:p>
            <a:pPr eaLnBrk="1" hangingPunct="1"/>
            <a:r>
              <a:rPr lang="en-US" sz="1600" dirty="0"/>
              <a:t>·  Respected figures in certain</a:t>
            </a:r>
          </a:p>
          <a:p>
            <a:pPr eaLnBrk="1" hangingPunct="1"/>
            <a:r>
              <a:rPr lang="en-US" sz="1600" dirty="0"/>
              <a:t>    sections of society</a:t>
            </a:r>
          </a:p>
          <a:p>
            <a:pPr eaLnBrk="1" hangingPunct="1"/>
            <a:r>
              <a:rPr lang="en-US" sz="1600" dirty="0"/>
              <a:t>·  Ethnic or religious leaders</a:t>
            </a:r>
          </a:p>
          <a:p>
            <a:pPr eaLnBrk="1" hangingPunct="1"/>
            <a:r>
              <a:rPr lang="en-US" sz="1600" dirty="0"/>
              <a:t>·  Academics, professionals</a:t>
            </a:r>
          </a:p>
          <a:p>
            <a:pPr eaLnBrk="1" hangingPunct="1"/>
            <a:r>
              <a:rPr lang="en-US" sz="1600" dirty="0"/>
              <a:t>·  Heads of NGOs</a:t>
            </a:r>
          </a:p>
        </p:txBody>
      </p:sp>
      <p:sp>
        <p:nvSpPr>
          <p:cNvPr id="12" name="TextBox 11"/>
          <p:cNvSpPr txBox="1">
            <a:spLocks noChangeArrowheads="1"/>
          </p:cNvSpPr>
          <p:nvPr/>
        </p:nvSpPr>
        <p:spPr bwMode="auto">
          <a:xfrm>
            <a:off x="1350963" y="4311650"/>
            <a:ext cx="31702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t>Level 3 (grassroots level)</a:t>
            </a:r>
          </a:p>
          <a:p>
            <a:pPr eaLnBrk="1" hangingPunct="1"/>
            <a:r>
              <a:rPr lang="en-US" sz="1600" dirty="0"/>
              <a:t>·  Local leaders, elders, teachers</a:t>
            </a:r>
          </a:p>
          <a:p>
            <a:pPr eaLnBrk="1" hangingPunct="1"/>
            <a:r>
              <a:rPr lang="en-US" sz="1600" dirty="0"/>
              <a:t>·  NGOs and social workers</a:t>
            </a:r>
          </a:p>
          <a:p>
            <a:pPr eaLnBrk="1" hangingPunct="1"/>
            <a:r>
              <a:rPr lang="en-US" sz="1600" dirty="0"/>
              <a:t>·  Women’s and youth groups</a:t>
            </a:r>
          </a:p>
          <a:p>
            <a:pPr eaLnBrk="1" hangingPunct="1"/>
            <a:r>
              <a:rPr lang="en-US" sz="1600" dirty="0"/>
              <a:t>·  Local health workers</a:t>
            </a:r>
          </a:p>
          <a:p>
            <a:pPr eaLnBrk="1" hangingPunct="1"/>
            <a:r>
              <a:rPr lang="en-US" sz="1600" dirty="0"/>
              <a:t>·  Refugees’ representatives</a:t>
            </a:r>
          </a:p>
          <a:p>
            <a:pPr eaLnBrk="1" hangingPunct="1"/>
            <a:r>
              <a:rPr lang="en-US" sz="1600" dirty="0"/>
              <a:t>·  Peace activists</a:t>
            </a:r>
          </a:p>
        </p:txBody>
      </p:sp>
      <p:sp>
        <p:nvSpPr>
          <p:cNvPr id="13" name="TextBox 12"/>
          <p:cNvSpPr txBox="1">
            <a:spLocks noChangeArrowheads="1"/>
          </p:cNvSpPr>
          <p:nvPr/>
        </p:nvSpPr>
        <p:spPr bwMode="auto">
          <a:xfrm>
            <a:off x="1066800" y="6205538"/>
            <a:ext cx="7800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i="1" dirty="0"/>
              <a:t>Note: The conflict pyramid is based on the distinction drawn by </a:t>
            </a:r>
            <a:r>
              <a:rPr lang="en-US" sz="1000" b="1" i="1" dirty="0"/>
              <a:t>John Paul Lederach </a:t>
            </a:r>
            <a:r>
              <a:rPr lang="en-US" sz="1000" i="1" dirty="0"/>
              <a:t>(1997) between the upper, mid and grassroots levels of conflict management and peacebuilding.</a:t>
            </a:r>
          </a:p>
        </p:txBody>
      </p:sp>
    </p:spTree>
    <p:extLst>
      <p:ext uri="{BB962C8B-B14F-4D97-AF65-F5344CB8AC3E}">
        <p14:creationId xmlns:p14="http://schemas.microsoft.com/office/powerpoint/2010/main" val="20489463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ctrTitle"/>
          </p:nvPr>
        </p:nvSpPr>
        <p:spPr>
          <a:xfrm>
            <a:off x="723900" y="144463"/>
            <a:ext cx="8286750" cy="506412"/>
          </a:xfrm>
        </p:spPr>
        <p:txBody>
          <a:bodyPr>
            <a:normAutofit fontScale="90000"/>
          </a:bodyPr>
          <a:lstStyle/>
          <a:p>
            <a:r>
              <a:rPr lang="en-US" sz="2700" b="1" dirty="0" smtClean="0">
                <a:solidFill>
                  <a:srgbClr val="00B0F0"/>
                </a:solidFill>
                <a:latin typeface="Arial" charset="0"/>
                <a:cs typeface="Arial" charset="0"/>
              </a:rPr>
              <a:t>Leadership Backup for Sustainable Peacebuilding</a:t>
            </a:r>
            <a:endParaRPr lang="en-US" dirty="0" smtClean="0">
              <a:latin typeface="Arial" charset="0"/>
              <a:cs typeface="Arial" charset="0"/>
            </a:endParaRPr>
          </a:p>
        </p:txBody>
      </p:sp>
      <p:sp>
        <p:nvSpPr>
          <p:cNvPr id="6" name="Text Placeholder 5"/>
          <p:cNvSpPr>
            <a:spLocks noGrp="1"/>
          </p:cNvSpPr>
          <p:nvPr>
            <p:ph type="body" sz="quarter" idx="14"/>
          </p:nvPr>
        </p:nvSpPr>
        <p:spPr>
          <a:xfrm>
            <a:off x="871538" y="1158574"/>
            <a:ext cx="8074025" cy="3492500"/>
          </a:xfrm>
        </p:spPr>
        <p:txBody>
          <a:bodyPr>
            <a:noAutofit/>
          </a:bodyPr>
          <a:lstStyle/>
          <a:p>
            <a:pPr marL="0" indent="0">
              <a:spcBef>
                <a:spcPts val="0"/>
              </a:spcBef>
              <a:buNone/>
              <a:defRPr/>
            </a:pPr>
            <a:r>
              <a:rPr lang="en-GB" sz="2400" dirty="0" smtClean="0"/>
              <a:t>Sustainable peacebuilding can only be achieved…</a:t>
            </a:r>
          </a:p>
          <a:p>
            <a:pPr marL="0" indent="0">
              <a:spcBef>
                <a:spcPts val="0"/>
              </a:spcBef>
              <a:buNone/>
              <a:defRPr/>
            </a:pPr>
            <a:endParaRPr lang="en-GB" sz="2400" dirty="0" smtClean="0"/>
          </a:p>
          <a:p>
            <a:pPr>
              <a:spcBef>
                <a:spcPts val="0"/>
              </a:spcBef>
              <a:defRPr/>
            </a:pPr>
            <a:r>
              <a:rPr lang="en-GB" sz="2400" dirty="0" smtClean="0"/>
              <a:t>… if change is backed up by leaders at different levels of society (different levels of the pyramid from the previous slide)</a:t>
            </a:r>
          </a:p>
          <a:p>
            <a:pPr marL="0" indent="0">
              <a:spcBef>
                <a:spcPts val="0"/>
              </a:spcBef>
              <a:buFont typeface="Arial" charset="0"/>
              <a:buNone/>
              <a:defRPr/>
            </a:pPr>
            <a:endParaRPr lang="en-GB" sz="1200" dirty="0" smtClean="0"/>
          </a:p>
          <a:p>
            <a:pPr>
              <a:spcBef>
                <a:spcPts val="0"/>
              </a:spcBef>
              <a:defRPr/>
            </a:pPr>
            <a:r>
              <a:rPr lang="en-GB" sz="2400" dirty="0" smtClean="0"/>
              <a:t> … if the interventions and support from the different levels are interconnected in a strategic manner</a:t>
            </a:r>
          </a:p>
          <a:p>
            <a:pPr marL="0" indent="0">
              <a:spcBef>
                <a:spcPts val="0"/>
              </a:spcBef>
              <a:buFont typeface="Arial" charset="0"/>
              <a:buNone/>
              <a:defRPr/>
            </a:pPr>
            <a:endParaRPr lang="en-GB" sz="1200" dirty="0" smtClean="0"/>
          </a:p>
          <a:p>
            <a:pPr>
              <a:spcBef>
                <a:spcPts val="0"/>
              </a:spcBef>
              <a:defRPr/>
            </a:pPr>
            <a:r>
              <a:rPr lang="en-GB" sz="2400" dirty="0" smtClean="0"/>
              <a:t>…if different national and international partners work closely together to achieve a common objective</a:t>
            </a:r>
          </a:p>
          <a:p>
            <a:pPr>
              <a:spcBef>
                <a:spcPts val="0"/>
              </a:spcBef>
              <a:defRPr/>
            </a:pPr>
            <a:endParaRPr lang="en-GB" sz="2400" dirty="0"/>
          </a:p>
          <a:p>
            <a:pPr marL="0" indent="0">
              <a:spcBef>
                <a:spcPts val="0"/>
              </a:spcBef>
              <a:buNone/>
              <a:defRPr/>
            </a:pPr>
            <a:r>
              <a:rPr lang="en-GB" sz="2400" i="1" dirty="0" smtClean="0"/>
              <a:t>Conclusion: Ministries needs backup of strategic partners to achieve peace building impact!</a:t>
            </a:r>
            <a:endParaRPr lang="en-GB" sz="2400" i="1" dirty="0"/>
          </a:p>
        </p:txBody>
      </p:sp>
    </p:spTree>
    <p:extLst>
      <p:ext uri="{BB962C8B-B14F-4D97-AF65-F5344CB8AC3E}">
        <p14:creationId xmlns:p14="http://schemas.microsoft.com/office/powerpoint/2010/main" val="3330539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US" b="1" dirty="0" smtClean="0"/>
              <a:t>Enhancing Peacebuilding Capacity</a:t>
            </a:r>
            <a:endParaRPr lang="en-US" b="1" dirty="0"/>
          </a:p>
        </p:txBody>
      </p:sp>
      <p:sp>
        <p:nvSpPr>
          <p:cNvPr id="6" name="Text Placeholder 5"/>
          <p:cNvSpPr>
            <a:spLocks noGrp="1"/>
          </p:cNvSpPr>
          <p:nvPr>
            <p:ph type="body" sz="quarter" idx="14"/>
          </p:nvPr>
        </p:nvSpPr>
        <p:spPr>
          <a:xfrm>
            <a:off x="871538" y="1541463"/>
            <a:ext cx="8133566" cy="4745037"/>
          </a:xfrm>
        </p:spPr>
        <p:txBody>
          <a:bodyPr rtlCol="0">
            <a:normAutofit/>
          </a:bodyPr>
          <a:lstStyle/>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
        <p:nvSpPr>
          <p:cNvPr id="3" name="Rectangle 1"/>
          <p:cNvSpPr>
            <a:spLocks noChangeArrowheads="1"/>
          </p:cNvSpPr>
          <p:nvPr/>
        </p:nvSpPr>
        <p:spPr bwMode="auto">
          <a:xfrm>
            <a:off x="1336675" y="1962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4478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5"/>
          <p:cNvSpPr>
            <a:spLocks noChangeArrowheads="1"/>
          </p:cNvSpPr>
          <p:nvPr/>
        </p:nvSpPr>
        <p:spPr bwMode="auto">
          <a:xfrm>
            <a:off x="1336675" y="1962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4478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4693920" y="6368101"/>
            <a:ext cx="5334612" cy="276999"/>
          </a:xfrm>
          <a:prstGeom prst="rect">
            <a:avLst/>
          </a:prstGeom>
          <a:noFill/>
        </p:spPr>
        <p:txBody>
          <a:bodyPr wrap="square" rtlCol="0">
            <a:spAutoFit/>
          </a:bodyPr>
          <a:lstStyle/>
          <a:p>
            <a:r>
              <a:rPr lang="en-US" sz="1200" dirty="0" smtClean="0"/>
              <a:t>Source: </a:t>
            </a:r>
            <a:r>
              <a:rPr lang="en-US" sz="1200" dirty="0" err="1" smtClean="0"/>
              <a:t>PeaceNexus</a:t>
            </a:r>
            <a:r>
              <a:rPr lang="en-US" sz="1200" dirty="0" smtClean="0"/>
              <a:t> (2010, September)</a:t>
            </a:r>
            <a:endParaRPr lang="en-US" sz="1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274" y="1015998"/>
            <a:ext cx="7450842" cy="44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6945041"/>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1"/>
          <p:cNvSpPr>
            <a:spLocks noChangeArrowheads="1"/>
          </p:cNvSpPr>
          <p:nvPr/>
        </p:nvSpPr>
        <p:spPr bwMode="auto">
          <a:xfrm>
            <a:off x="-8863" y="0"/>
            <a:ext cx="772299" cy="6858000"/>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sp>
        <p:nvSpPr>
          <p:cNvPr id="9" name="Rectangle 21"/>
          <p:cNvSpPr>
            <a:spLocks noChangeArrowheads="1"/>
          </p:cNvSpPr>
          <p:nvPr/>
        </p:nvSpPr>
        <p:spPr bwMode="auto">
          <a:xfrm>
            <a:off x="5335437" y="-25400"/>
            <a:ext cx="3808564" cy="6858000"/>
          </a:xfrm>
          <a:prstGeom prst="rect">
            <a:avLst/>
          </a:prstGeom>
          <a:solidFill>
            <a:srgbClr val="0099FF"/>
          </a:solidFill>
          <a:ln w="9525">
            <a:noFill/>
            <a:miter lim="800000"/>
            <a:headEnd/>
            <a:tailEnd/>
          </a:ln>
        </p:spPr>
        <p:txBody>
          <a:bodyPr wrap="none" anchor="ctr">
            <a:prstTxWarp prst="textNoShape">
              <a:avLst/>
            </a:prstTxWarp>
          </a:bodyPr>
          <a:lstStyle/>
          <a:p>
            <a:endParaRPr lang="en-US" dirty="0"/>
          </a:p>
        </p:txBody>
      </p:sp>
      <p:sp>
        <p:nvSpPr>
          <p:cNvPr id="30" name="Text Box 27"/>
          <p:cNvSpPr txBox="1">
            <a:spLocks noChangeArrowheads="1"/>
          </p:cNvSpPr>
          <p:nvPr/>
        </p:nvSpPr>
        <p:spPr bwMode="auto">
          <a:xfrm>
            <a:off x="5448300" y="593858"/>
            <a:ext cx="3695699" cy="2554545"/>
          </a:xfrm>
          <a:prstGeom prst="rect">
            <a:avLst/>
          </a:prstGeom>
          <a:noFill/>
          <a:ln w="9525">
            <a:noFill/>
            <a:miter lim="800000"/>
            <a:headEnd/>
            <a:tailEnd/>
          </a:ln>
        </p:spPr>
        <p:txBody>
          <a:bodyPr wrap="square">
            <a:prstTxWarp prst="textNoShape">
              <a:avLst/>
            </a:prstTxWarp>
            <a:spAutoFit/>
          </a:bodyPr>
          <a:lstStyle/>
          <a:p>
            <a:pPr>
              <a:lnSpc>
                <a:spcPts val="4800"/>
              </a:lnSpc>
              <a:spcBef>
                <a:spcPct val="50000"/>
              </a:spcBef>
            </a:pPr>
            <a:r>
              <a:rPr lang="en-US" sz="4000" b="1" dirty="0" smtClean="0">
                <a:solidFill>
                  <a:schemeClr val="bg1"/>
                </a:solidFill>
                <a:latin typeface="Arial"/>
                <a:cs typeface="Arial"/>
              </a:rPr>
              <a:t>Questions?</a:t>
            </a:r>
          </a:p>
          <a:p>
            <a:pPr>
              <a:lnSpc>
                <a:spcPts val="4800"/>
              </a:lnSpc>
              <a:spcBef>
                <a:spcPct val="50000"/>
              </a:spcBef>
            </a:pPr>
            <a:endParaRPr lang="en-US" sz="4000" b="1" baseline="0" dirty="0">
              <a:solidFill>
                <a:schemeClr val="bg1"/>
              </a:solidFill>
              <a:latin typeface="Arial"/>
              <a:cs typeface="Arial"/>
            </a:endParaRPr>
          </a:p>
          <a:p>
            <a:pPr>
              <a:lnSpc>
                <a:spcPts val="4800"/>
              </a:lnSpc>
              <a:spcBef>
                <a:spcPct val="50000"/>
              </a:spcBef>
            </a:pPr>
            <a:r>
              <a:rPr lang="en-US" sz="4000" b="1" dirty="0" smtClean="0">
                <a:solidFill>
                  <a:schemeClr val="bg1"/>
                </a:solidFill>
                <a:latin typeface="Arial"/>
                <a:cs typeface="Arial"/>
              </a:rPr>
              <a:t>Comments?</a:t>
            </a:r>
            <a:endParaRPr lang="en-US" sz="3000" baseline="0" dirty="0">
              <a:solidFill>
                <a:schemeClr val="bg1"/>
              </a:solidFill>
              <a:latin typeface="Arial Bold"/>
              <a:cs typeface="Arial Bold"/>
            </a:endParaRPr>
          </a:p>
        </p:txBody>
      </p:sp>
      <p:pic>
        <p:nvPicPr>
          <p:cNvPr id="19" name="Picture 18" descr="Unite_2lines_Eng_White.png"/>
          <p:cNvPicPr>
            <a:picLocks noChangeAspect="1"/>
          </p:cNvPicPr>
          <p:nvPr/>
        </p:nvPicPr>
        <p:blipFill>
          <a:blip r:embed="rId3"/>
          <a:srcRect l="73117"/>
          <a:stretch>
            <a:fillRect/>
          </a:stretch>
        </p:blipFill>
        <p:spPr>
          <a:xfrm>
            <a:off x="6777138" y="6118047"/>
            <a:ext cx="1960465" cy="412409"/>
          </a:xfrm>
          <a:prstGeom prst="rect">
            <a:avLst/>
          </a:prstGeom>
        </p:spPr>
      </p:pic>
      <p:pic>
        <p:nvPicPr>
          <p:cNvPr id="2052" name="Picture 4" descr="https://encrypted-tbn0.gstatic.com/images?q=tbn:ANd9GcSjEmx81hRq2DdB0kSjm8w22-jjI3XWvdSs0EHxmJEY0aUgOQwsFH7rd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0" y="1295400"/>
            <a:ext cx="2743200" cy="341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62709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1884" y="286577"/>
            <a:ext cx="8544233" cy="506413"/>
          </a:xfrm>
        </p:spPr>
        <p:txBody>
          <a:bodyPr>
            <a:normAutofit fontScale="90000"/>
          </a:bodyPr>
          <a:lstStyle/>
          <a:p>
            <a:r>
              <a:rPr lang="en-GB" b="1" dirty="0" smtClean="0"/>
              <a:t>Why should Educators be interested in peacebuilding?</a:t>
            </a:r>
            <a:endParaRPr lang="en-US" b="1" dirty="0"/>
          </a:p>
        </p:txBody>
      </p:sp>
      <p:sp>
        <p:nvSpPr>
          <p:cNvPr id="6" name="Text Placeholder 5"/>
          <p:cNvSpPr>
            <a:spLocks noGrp="1"/>
          </p:cNvSpPr>
          <p:nvPr>
            <p:ph type="body" sz="quarter" idx="14"/>
          </p:nvPr>
        </p:nvSpPr>
        <p:spPr>
          <a:xfrm>
            <a:off x="871534" y="1069094"/>
            <a:ext cx="7954961" cy="5333314"/>
          </a:xfrm>
          <a:ln>
            <a:solidFill>
              <a:srgbClr val="FFFF00"/>
            </a:solidFill>
          </a:ln>
        </p:spPr>
        <p:txBody>
          <a:bodyPr>
            <a:normAutofit fontScale="92500" lnSpcReduction="10000"/>
          </a:bodyPr>
          <a:lstStyle/>
          <a:p>
            <a:pPr>
              <a:spcBef>
                <a:spcPts val="1800"/>
              </a:spcBef>
            </a:pPr>
            <a:r>
              <a:rPr lang="en-US" sz="2400" dirty="0"/>
              <a:t>Over </a:t>
            </a:r>
            <a:r>
              <a:rPr lang="en-US" sz="2400" dirty="0" smtClean="0"/>
              <a:t>1 billion </a:t>
            </a:r>
            <a:r>
              <a:rPr lang="en-US" sz="2400" dirty="0"/>
              <a:t>children </a:t>
            </a:r>
            <a:r>
              <a:rPr lang="en-US" sz="2400" dirty="0" smtClean="0"/>
              <a:t>under 18 </a:t>
            </a:r>
            <a:r>
              <a:rPr lang="en-US" sz="2400" dirty="0"/>
              <a:t>live in areas affected by conflicts and high levels of </a:t>
            </a:r>
            <a:r>
              <a:rPr lang="en-US" sz="2400" dirty="0" smtClean="0"/>
              <a:t>violence (often the countries furthest behind on achievement of MDGs)</a:t>
            </a:r>
          </a:p>
          <a:p>
            <a:pPr>
              <a:spcBef>
                <a:spcPts val="1800"/>
              </a:spcBef>
            </a:pPr>
            <a:r>
              <a:rPr lang="en-US" sz="2400" dirty="0" smtClean="0"/>
              <a:t>The impact of conflict on children is multifaceted: </a:t>
            </a:r>
          </a:p>
          <a:p>
            <a:pPr lvl="1"/>
            <a:r>
              <a:rPr lang="en-US" dirty="0" smtClean="0"/>
              <a:t>killing</a:t>
            </a:r>
            <a:r>
              <a:rPr lang="en-US" dirty="0"/>
              <a:t>, maiming, mental health</a:t>
            </a:r>
          </a:p>
          <a:p>
            <a:pPr lvl="1"/>
            <a:r>
              <a:rPr lang="en-US" dirty="0"/>
              <a:t>child recruitment and use</a:t>
            </a:r>
          </a:p>
          <a:p>
            <a:pPr lvl="1"/>
            <a:r>
              <a:rPr lang="en-US" dirty="0"/>
              <a:t>gender-based violence</a:t>
            </a:r>
          </a:p>
          <a:p>
            <a:pPr lvl="1"/>
            <a:r>
              <a:rPr lang="en-US" dirty="0"/>
              <a:t>separation, trafficking and illegal detention</a:t>
            </a:r>
          </a:p>
          <a:p>
            <a:pPr lvl="1"/>
            <a:r>
              <a:rPr lang="en-US" dirty="0"/>
              <a:t>long-term development and well-being</a:t>
            </a:r>
          </a:p>
          <a:p>
            <a:pPr lvl="1"/>
            <a:r>
              <a:rPr lang="en-US" dirty="0"/>
              <a:t>reinforces </a:t>
            </a:r>
            <a:r>
              <a:rPr lang="en-US" dirty="0" smtClean="0"/>
              <a:t>inequalities</a:t>
            </a:r>
          </a:p>
          <a:p>
            <a:pPr lvl="1"/>
            <a:r>
              <a:rPr lang="en-US" dirty="0"/>
              <a:t>l</a:t>
            </a:r>
            <a:r>
              <a:rPr lang="en-US" dirty="0" smtClean="0"/>
              <a:t>ong-term exclusion of youth and adolescents </a:t>
            </a:r>
          </a:p>
          <a:p>
            <a:pPr lvl="1"/>
            <a:endParaRPr lang="en-US" sz="2000" dirty="0" smtClean="0"/>
          </a:p>
          <a:p>
            <a:pPr marL="0" indent="0">
              <a:spcBef>
                <a:spcPts val="1800"/>
              </a:spcBef>
              <a:buNone/>
            </a:pPr>
            <a:r>
              <a:rPr lang="en-US" sz="2000" b="1" dirty="0" smtClean="0"/>
              <a:t>HOWEVER, children and adolescents can make unique contributions to peace building</a:t>
            </a:r>
            <a:r>
              <a:rPr lang="en-US" sz="2000" b="1" dirty="0"/>
              <a:t> </a:t>
            </a:r>
            <a:r>
              <a:rPr lang="en-US" sz="2000" b="1" dirty="0" smtClean="0"/>
              <a:t>on different levels</a:t>
            </a:r>
            <a:endParaRPr lang="en-US" sz="2000" b="1" dirty="0"/>
          </a:p>
        </p:txBody>
      </p:sp>
    </p:spTree>
    <p:extLst>
      <p:ext uri="{BB962C8B-B14F-4D97-AF65-F5344CB8AC3E}">
        <p14:creationId xmlns:p14="http://schemas.microsoft.com/office/powerpoint/2010/main" val="3744672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US" b="1" dirty="0" smtClean="0"/>
              <a:t>Peacebuilding – General Definition</a:t>
            </a:r>
            <a:endParaRPr lang="en-US" b="1" dirty="0"/>
          </a:p>
        </p:txBody>
      </p:sp>
      <p:sp>
        <p:nvSpPr>
          <p:cNvPr id="6" name="Text Placeholder 5"/>
          <p:cNvSpPr>
            <a:spLocks noGrp="1"/>
          </p:cNvSpPr>
          <p:nvPr>
            <p:ph type="body" sz="quarter" idx="14"/>
          </p:nvPr>
        </p:nvSpPr>
        <p:spPr>
          <a:xfrm>
            <a:off x="871538" y="1541463"/>
            <a:ext cx="8133566" cy="4745037"/>
          </a:xfrm>
        </p:spPr>
        <p:txBody>
          <a:bodyPr rtlCol="0">
            <a:normAutofit/>
          </a:bodyPr>
          <a:lstStyle/>
          <a:p>
            <a:pPr marL="0" indent="0">
              <a:buNone/>
              <a:defRPr/>
            </a:pPr>
            <a:endParaRPr lang="en-GB" sz="2400" i="1" dirty="0" smtClean="0"/>
          </a:p>
          <a:p>
            <a:pPr marL="0" indent="0">
              <a:buNone/>
              <a:defRPr/>
            </a:pPr>
            <a:endParaRPr lang="en-GB" sz="2400" i="1" dirty="0"/>
          </a:p>
          <a:p>
            <a:pPr marL="0" indent="0">
              <a:buNone/>
              <a:defRPr/>
            </a:pPr>
            <a:endParaRPr lang="en-GB" sz="2400" i="1" dirty="0" smtClean="0"/>
          </a:p>
          <a:p>
            <a:pPr marL="0" indent="0">
              <a:buNone/>
              <a:defRPr/>
            </a:pPr>
            <a:r>
              <a:rPr lang="en-GB" sz="2400" i="1" dirty="0" smtClean="0"/>
              <a:t>Peacebuilding is essentially about conflict transformation, which means addressing underlying causes as well as consequences of conflict. * </a:t>
            </a:r>
          </a:p>
          <a:p>
            <a:pPr marL="0" indent="0">
              <a:buFont typeface="Arial" charset="0"/>
              <a:buNone/>
              <a:defRPr/>
            </a:pPr>
            <a:endParaRPr lang="en-GB" sz="2400" i="1" dirty="0" smtClean="0"/>
          </a:p>
          <a:p>
            <a:pPr marL="0" indent="0">
              <a:buFont typeface="Arial" charset="0"/>
              <a:buNone/>
              <a:defRPr/>
            </a:pPr>
            <a:endParaRPr lang="en-GB" sz="2400" i="1" u="sng" dirty="0"/>
          </a:p>
          <a:p>
            <a:pPr marL="0" indent="0" algn="r">
              <a:buNone/>
              <a:defRPr/>
            </a:pPr>
            <a:r>
              <a:rPr lang="en-GB" sz="1200" i="1" dirty="0" smtClean="0"/>
              <a:t>United Nations Children’s Fund, Peacebuilding Literature Review (2011, May). </a:t>
            </a:r>
            <a:endParaRPr lang="en-US" dirty="0"/>
          </a:p>
        </p:txBody>
      </p:sp>
    </p:spTree>
    <p:extLst>
      <p:ext uri="{BB962C8B-B14F-4D97-AF65-F5344CB8AC3E}">
        <p14:creationId xmlns:p14="http://schemas.microsoft.com/office/powerpoint/2010/main" val="12313964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t>UN Peacebuilding ‘Areas of Intervention’</a:t>
            </a:r>
            <a:endParaRPr lang="en-US" dirty="0"/>
          </a:p>
        </p:txBody>
      </p:sp>
      <p:sp>
        <p:nvSpPr>
          <p:cNvPr id="6" name="Text Placeholder 5"/>
          <p:cNvSpPr>
            <a:spLocks noGrp="1"/>
          </p:cNvSpPr>
          <p:nvPr>
            <p:ph type="body" sz="quarter" idx="14"/>
          </p:nvPr>
        </p:nvSpPr>
        <p:spPr/>
        <p:txBody>
          <a:bodyPr>
            <a:normAutofit fontScale="92500" lnSpcReduction="10000"/>
          </a:bodyPr>
          <a:lstStyle/>
          <a:p>
            <a:pPr lvl="0"/>
            <a:r>
              <a:rPr lang="en-US" dirty="0" smtClean="0"/>
              <a:t>Support </a:t>
            </a:r>
            <a:r>
              <a:rPr lang="en-US" dirty="0"/>
              <a:t>to basic safety and security</a:t>
            </a:r>
          </a:p>
          <a:p>
            <a:pPr lvl="0"/>
            <a:r>
              <a:rPr lang="en-US" dirty="0"/>
              <a:t>Support to political processes </a:t>
            </a:r>
          </a:p>
          <a:p>
            <a:pPr lvl="0"/>
            <a:r>
              <a:rPr lang="en-US" dirty="0" smtClean="0"/>
              <a:t>Support </a:t>
            </a:r>
            <a:r>
              <a:rPr lang="en-US" dirty="0"/>
              <a:t>to restoring core government functioning</a:t>
            </a:r>
          </a:p>
          <a:p>
            <a:pPr lvl="0"/>
            <a:r>
              <a:rPr lang="en-US" dirty="0"/>
              <a:t>Support to economic </a:t>
            </a:r>
            <a:r>
              <a:rPr lang="en-US" dirty="0" smtClean="0"/>
              <a:t>revitalization</a:t>
            </a:r>
          </a:p>
          <a:p>
            <a:r>
              <a:rPr lang="en-US" dirty="0"/>
              <a:t>Support to provision of basic social services </a:t>
            </a:r>
          </a:p>
          <a:p>
            <a:pPr lvl="0"/>
            <a:endParaRPr lang="en-US" dirty="0"/>
          </a:p>
          <a:p>
            <a:pPr lvl="0"/>
            <a:endParaRPr lang="en-US" dirty="0"/>
          </a:p>
          <a:p>
            <a:pPr marL="0" indent="0">
              <a:buNone/>
            </a:pPr>
            <a:r>
              <a:rPr lang="en-US" sz="1000" dirty="0" smtClean="0"/>
              <a:t>UNICEF </a:t>
            </a:r>
            <a:r>
              <a:rPr lang="en-US" sz="1000" dirty="0"/>
              <a:t>(2011, December). The role of education in peace building. A synthesis report of findings from Lebanon, Nepal and Sierra Leone. New York: UNICEF, p. 9</a:t>
            </a:r>
          </a:p>
          <a:p>
            <a:endParaRPr lang="en-US" dirty="0"/>
          </a:p>
        </p:txBody>
      </p:sp>
    </p:spTree>
    <p:extLst>
      <p:ext uri="{BB962C8B-B14F-4D97-AF65-F5344CB8AC3E}">
        <p14:creationId xmlns:p14="http://schemas.microsoft.com/office/powerpoint/2010/main" val="147242781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52400"/>
            <a:ext cx="83058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57946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752354" y="306388"/>
            <a:ext cx="8287474" cy="506412"/>
          </a:xfrm>
        </p:spPr>
        <p:txBody>
          <a:bodyPr rtlCol="0">
            <a:normAutofit fontScale="90000"/>
          </a:bodyPr>
          <a:lstStyle/>
          <a:p>
            <a:pPr eaLnBrk="1" fontAlgn="auto" hangingPunct="1">
              <a:spcAft>
                <a:spcPts val="0"/>
              </a:spcAft>
              <a:defRPr/>
            </a:pPr>
            <a:r>
              <a:rPr lang="en-US" sz="3600" dirty="0" smtClean="0">
                <a:ea typeface="ＭＳ Ｐゴシック" pitchFamily="34" charset="-128"/>
              </a:rPr>
              <a:t>Education and Peacebuilding</a:t>
            </a:r>
          </a:p>
        </p:txBody>
      </p:sp>
      <p:sp>
        <p:nvSpPr>
          <p:cNvPr id="4098" name="Sous-titre 2"/>
          <p:cNvSpPr>
            <a:spLocks noGrp="1"/>
          </p:cNvSpPr>
          <p:nvPr>
            <p:ph type="body" sz="quarter" idx="14"/>
          </p:nvPr>
        </p:nvSpPr>
        <p:spPr>
          <a:xfrm>
            <a:off x="871538" y="1663700"/>
            <a:ext cx="7954962" cy="3492500"/>
          </a:xfrm>
        </p:spPr>
        <p:txBody>
          <a:bodyPr rtlCol="0">
            <a:noAutofit/>
          </a:bodyPr>
          <a:lstStyle/>
          <a:p>
            <a:pPr eaLnBrk="1" fontAlgn="auto" hangingPunct="1">
              <a:spcBef>
                <a:spcPts val="0"/>
              </a:spcBef>
              <a:spcAft>
                <a:spcPts val="0"/>
              </a:spcAft>
              <a:buFont typeface="Arial" pitchFamily="34" charset="0"/>
              <a:buChar char="•"/>
              <a:defRPr/>
            </a:pPr>
            <a:r>
              <a:rPr lang="en-US" sz="2400" dirty="0" smtClean="0">
                <a:ea typeface="ＭＳ Ｐゴシック" pitchFamily="34" charset="-128"/>
              </a:rPr>
              <a:t>Education</a:t>
            </a:r>
          </a:p>
          <a:p>
            <a:pPr marL="0" indent="0" eaLnBrk="1" fontAlgn="auto" hangingPunct="1">
              <a:spcBef>
                <a:spcPts val="0"/>
              </a:spcBef>
              <a:spcAft>
                <a:spcPts val="0"/>
              </a:spcAft>
              <a:buFont typeface="Wingdings" pitchFamily="2" charset="2"/>
              <a:buNone/>
              <a:defRPr/>
            </a:pPr>
            <a:endParaRPr lang="en-US" sz="2400" dirty="0" smtClean="0">
              <a:ea typeface="ＭＳ Ｐゴシック" pitchFamily="34" charset="-128"/>
            </a:endParaRPr>
          </a:p>
          <a:p>
            <a:pPr eaLnBrk="1" fontAlgn="auto" hangingPunct="1">
              <a:spcBef>
                <a:spcPts val="0"/>
              </a:spcBef>
              <a:spcAft>
                <a:spcPts val="0"/>
              </a:spcAft>
              <a:buFont typeface="Arial" pitchFamily="34" charset="0"/>
              <a:buChar char="•"/>
              <a:defRPr/>
            </a:pPr>
            <a:r>
              <a:rPr lang="en-US" sz="2400" dirty="0" smtClean="0">
                <a:ea typeface="ＭＳ Ｐゴシック" pitchFamily="34" charset="-128"/>
              </a:rPr>
              <a:t>Conflict-sensitive education                                            (do no harm)?</a:t>
            </a:r>
          </a:p>
          <a:p>
            <a:pPr marL="0" indent="0" eaLnBrk="1" fontAlgn="auto" hangingPunct="1">
              <a:spcBef>
                <a:spcPts val="0"/>
              </a:spcBef>
              <a:spcAft>
                <a:spcPts val="0"/>
              </a:spcAft>
              <a:buFont typeface="Wingdings" pitchFamily="2" charset="2"/>
              <a:buNone/>
              <a:defRPr/>
            </a:pPr>
            <a:endParaRPr lang="en-US" sz="2400" dirty="0" smtClean="0">
              <a:ea typeface="ＭＳ Ｐゴシック" pitchFamily="34" charset="-128"/>
            </a:endParaRPr>
          </a:p>
          <a:p>
            <a:pPr eaLnBrk="1" fontAlgn="auto" hangingPunct="1">
              <a:spcBef>
                <a:spcPts val="0"/>
              </a:spcBef>
              <a:spcAft>
                <a:spcPts val="0"/>
              </a:spcAft>
              <a:buFont typeface="Arial" pitchFamily="34" charset="0"/>
              <a:buChar char="•"/>
              <a:defRPr/>
            </a:pPr>
            <a:r>
              <a:rPr lang="en-US" sz="2400" dirty="0" smtClean="0">
                <a:ea typeface="ＭＳ Ｐゴシック" pitchFamily="34" charset="-128"/>
              </a:rPr>
              <a:t>Peacebuilding-relevant education                             that contributes to the                                      transformation and strengthening                               relationships </a:t>
            </a:r>
          </a:p>
        </p:txBody>
      </p:sp>
      <p:sp>
        <p:nvSpPr>
          <p:cNvPr id="29700" name="TextBox 3"/>
          <p:cNvSpPr txBox="1">
            <a:spLocks noChangeArrowheads="1"/>
          </p:cNvSpPr>
          <p:nvPr/>
        </p:nvSpPr>
        <p:spPr bwMode="auto">
          <a:xfrm>
            <a:off x="5651500" y="1773238"/>
            <a:ext cx="3024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GB" sz="3600" dirty="0">
                <a:solidFill>
                  <a:srgbClr val="99CCFF"/>
                </a:solidFill>
                <a:latin typeface="Calibri" pitchFamily="34" charset="0"/>
              </a:rPr>
              <a:t>Progressive?</a:t>
            </a:r>
          </a:p>
        </p:txBody>
      </p:sp>
      <p:sp>
        <p:nvSpPr>
          <p:cNvPr id="29701" name="Down Arrow 4"/>
          <p:cNvSpPr>
            <a:spLocks noChangeArrowheads="1"/>
          </p:cNvSpPr>
          <p:nvPr/>
        </p:nvSpPr>
        <p:spPr bwMode="auto">
          <a:xfrm>
            <a:off x="6732588" y="2924175"/>
            <a:ext cx="792162" cy="865188"/>
          </a:xfrm>
          <a:prstGeom prst="downArrow">
            <a:avLst>
              <a:gd name="adj1" fmla="val 50000"/>
              <a:gd name="adj2" fmla="val 5005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defTabSz="914400">
              <a:spcBef>
                <a:spcPct val="50000"/>
              </a:spcBef>
            </a:pPr>
            <a:endParaRPr lang="en-GB" sz="900"/>
          </a:p>
        </p:txBody>
      </p:sp>
      <p:sp>
        <p:nvSpPr>
          <p:cNvPr id="29702" name="Right Arrow 5"/>
          <p:cNvSpPr>
            <a:spLocks noChangeArrowheads="1"/>
          </p:cNvSpPr>
          <p:nvPr/>
        </p:nvSpPr>
        <p:spPr bwMode="auto">
          <a:xfrm>
            <a:off x="6875463" y="3068638"/>
            <a:ext cx="720725" cy="458787"/>
          </a:xfrm>
          <a:prstGeom prst="rightArrow">
            <a:avLst>
              <a:gd name="adj1" fmla="val 50000"/>
              <a:gd name="adj2" fmla="val 50015"/>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defTabSz="914400">
              <a:spcBef>
                <a:spcPct val="50000"/>
              </a:spcBef>
            </a:pPr>
            <a:endParaRPr lang="en-GB" sz="900"/>
          </a:p>
        </p:txBody>
      </p:sp>
      <p:sp>
        <p:nvSpPr>
          <p:cNvPr id="7" name="Down Arrow 6"/>
          <p:cNvSpPr/>
          <p:nvPr/>
        </p:nvSpPr>
        <p:spPr bwMode="auto">
          <a:xfrm>
            <a:off x="6012160" y="2564904"/>
            <a:ext cx="2160240" cy="2448000"/>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p:spPr>
        <p:txBody>
          <a:bodyPr>
            <a:spAutoFit/>
          </a:bodyPr>
          <a:lstStyle/>
          <a:p>
            <a:pPr defTabSz="914400">
              <a:spcBef>
                <a:spcPct val="50000"/>
              </a:spcBef>
              <a:defRPr/>
            </a:pPr>
            <a:endParaRPr lang="en-GB" sz="900" dirty="0">
              <a:solidFill>
                <a:srgbClr val="000066"/>
              </a:solidFill>
              <a:cs typeface="+mn-cs"/>
            </a:endParaRPr>
          </a:p>
        </p:txBody>
      </p:sp>
    </p:spTree>
    <p:extLst>
      <p:ext uri="{BB962C8B-B14F-4D97-AF65-F5344CB8AC3E}">
        <p14:creationId xmlns:p14="http://schemas.microsoft.com/office/powerpoint/2010/main" val="7962466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7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p:bldP spid="29700"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752354" y="306388"/>
            <a:ext cx="8287474" cy="506412"/>
          </a:xfrm>
        </p:spPr>
        <p:txBody>
          <a:bodyPr rtlCol="0">
            <a:normAutofit fontScale="90000"/>
          </a:bodyPr>
          <a:lstStyle/>
          <a:p>
            <a:pPr eaLnBrk="1" fontAlgn="auto" hangingPunct="1">
              <a:spcAft>
                <a:spcPts val="0"/>
              </a:spcAft>
              <a:defRPr/>
            </a:pPr>
            <a:r>
              <a:rPr lang="en-US" sz="3600" dirty="0" smtClean="0">
                <a:ea typeface="ＭＳ Ｐゴシック" pitchFamily="34" charset="-128"/>
              </a:rPr>
              <a:t>Education: Connector or Divider?</a:t>
            </a:r>
          </a:p>
        </p:txBody>
      </p:sp>
      <p:sp>
        <p:nvSpPr>
          <p:cNvPr id="4098" name="Sous-titre 2"/>
          <p:cNvSpPr>
            <a:spLocks noGrp="1"/>
          </p:cNvSpPr>
          <p:nvPr>
            <p:ph type="body" sz="quarter" idx="14"/>
          </p:nvPr>
        </p:nvSpPr>
        <p:spPr>
          <a:xfrm>
            <a:off x="648182" y="1177925"/>
            <a:ext cx="8495818" cy="3492500"/>
          </a:xfrm>
        </p:spPr>
        <p:txBody>
          <a:bodyPr rtlCol="0">
            <a:noAutofit/>
          </a:bodyPr>
          <a:lstStyle/>
          <a:p>
            <a:pPr marL="0" indent="0">
              <a:buNone/>
            </a:pPr>
            <a:r>
              <a:rPr lang="en-US" sz="2400" dirty="0" smtClean="0"/>
              <a:t>Education is </a:t>
            </a:r>
            <a:r>
              <a:rPr lang="en-US" sz="2400" u="sng" dirty="0" smtClean="0"/>
              <a:t>a connector </a:t>
            </a:r>
            <a:r>
              <a:rPr lang="en-US" sz="2400" dirty="0" smtClean="0"/>
              <a:t>when it contributes constructively to</a:t>
            </a:r>
          </a:p>
          <a:p>
            <a:pPr>
              <a:buFont typeface="Arial" pitchFamily="34" charset="0"/>
              <a:buChar char="+"/>
            </a:pPr>
            <a:r>
              <a:rPr lang="en-US" sz="2400" dirty="0"/>
              <a:t>s</a:t>
            </a:r>
            <a:r>
              <a:rPr lang="en-US" sz="2400" dirty="0" smtClean="0"/>
              <a:t>ocial development, economic development, </a:t>
            </a:r>
            <a:r>
              <a:rPr lang="en-US" sz="2400" dirty="0"/>
              <a:t>political </a:t>
            </a:r>
            <a:r>
              <a:rPr lang="en-US" sz="2400" dirty="0" smtClean="0"/>
              <a:t>development</a:t>
            </a:r>
            <a:endParaRPr lang="en-US" sz="2400" dirty="0"/>
          </a:p>
          <a:p>
            <a:pPr>
              <a:buFont typeface="Arial" pitchFamily="34" charset="0"/>
              <a:buChar char="+"/>
            </a:pPr>
            <a:r>
              <a:rPr lang="en-US" sz="2400" dirty="0"/>
              <a:t>i</a:t>
            </a:r>
            <a:r>
              <a:rPr lang="en-US" sz="2400" dirty="0" smtClean="0"/>
              <a:t>dentity formation of citizens</a:t>
            </a:r>
            <a:endParaRPr lang="en-US" sz="2400" dirty="0"/>
          </a:p>
          <a:p>
            <a:pPr>
              <a:buFont typeface="Arial" pitchFamily="34" charset="0"/>
              <a:buChar char="+"/>
            </a:pPr>
            <a:r>
              <a:rPr lang="en-US" sz="2400" dirty="0"/>
              <a:t>s</a:t>
            </a:r>
            <a:r>
              <a:rPr lang="en-US" sz="2400" dirty="0" smtClean="0"/>
              <a:t>ocial cohesion and state-building</a:t>
            </a:r>
          </a:p>
          <a:p>
            <a:pPr>
              <a:buFont typeface="Arial" pitchFamily="34" charset="0"/>
              <a:buChar char="+"/>
            </a:pPr>
            <a:endParaRPr lang="en-US" sz="2400" dirty="0"/>
          </a:p>
          <a:p>
            <a:pPr marL="0" indent="0">
              <a:buNone/>
            </a:pPr>
            <a:r>
              <a:rPr lang="en-US" sz="2400" dirty="0" smtClean="0"/>
              <a:t>Education becomes </a:t>
            </a:r>
            <a:r>
              <a:rPr lang="en-US" sz="2400" u="sng" dirty="0" smtClean="0"/>
              <a:t>a divider</a:t>
            </a:r>
            <a:r>
              <a:rPr lang="en-US" sz="2400" dirty="0" smtClean="0"/>
              <a:t> when</a:t>
            </a:r>
            <a:endParaRPr lang="en-US" sz="2400" dirty="0"/>
          </a:p>
          <a:p>
            <a:pPr>
              <a:buFont typeface="Arial" pitchFamily="34" charset="0"/>
              <a:buChar char="-"/>
            </a:pPr>
            <a:r>
              <a:rPr lang="en-US" sz="2400" dirty="0"/>
              <a:t>i</a:t>
            </a:r>
            <a:r>
              <a:rPr lang="en-US" sz="2400" dirty="0" smtClean="0"/>
              <a:t>t is being provided </a:t>
            </a:r>
            <a:r>
              <a:rPr lang="en-US" sz="2400" i="1" dirty="0" smtClean="0"/>
              <a:t>inequitably</a:t>
            </a:r>
            <a:r>
              <a:rPr lang="en-US" sz="2400" dirty="0" smtClean="0"/>
              <a:t> to different groups</a:t>
            </a:r>
            <a:endParaRPr lang="en-US" sz="2400" dirty="0"/>
          </a:p>
          <a:p>
            <a:pPr>
              <a:buFont typeface="Arial" pitchFamily="34" charset="0"/>
              <a:buChar char="-"/>
            </a:pPr>
            <a:r>
              <a:rPr lang="en-US" sz="2400" dirty="0"/>
              <a:t>t</a:t>
            </a:r>
            <a:r>
              <a:rPr lang="en-US" sz="2400" dirty="0" smtClean="0"/>
              <a:t>he curriculum is biased </a:t>
            </a:r>
          </a:p>
          <a:p>
            <a:pPr>
              <a:buFont typeface="Arial" pitchFamily="34" charset="0"/>
              <a:buChar char="-"/>
            </a:pPr>
            <a:r>
              <a:rPr lang="en-US" sz="2400" dirty="0" smtClean="0"/>
              <a:t>Teachers and teaching </a:t>
            </a:r>
            <a:r>
              <a:rPr lang="en-US" sz="2400" dirty="0"/>
              <a:t>methods </a:t>
            </a:r>
            <a:r>
              <a:rPr lang="en-US" sz="2400" dirty="0" smtClean="0"/>
              <a:t>that reinforce exclusion and stereotypes</a:t>
            </a:r>
            <a:endParaRPr lang="en-US" sz="2400" dirty="0"/>
          </a:p>
        </p:txBody>
      </p:sp>
      <p:sp>
        <p:nvSpPr>
          <p:cNvPr id="29701" name="Down Arrow 4"/>
          <p:cNvSpPr>
            <a:spLocks noChangeArrowheads="1"/>
          </p:cNvSpPr>
          <p:nvPr/>
        </p:nvSpPr>
        <p:spPr bwMode="auto">
          <a:xfrm>
            <a:off x="6732588" y="2924175"/>
            <a:ext cx="792162" cy="865188"/>
          </a:xfrm>
          <a:prstGeom prst="downArrow">
            <a:avLst>
              <a:gd name="adj1" fmla="val 50000"/>
              <a:gd name="adj2" fmla="val 5005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defTabSz="914400">
              <a:spcBef>
                <a:spcPct val="50000"/>
              </a:spcBef>
            </a:pPr>
            <a:endParaRPr lang="en-GB" sz="900"/>
          </a:p>
        </p:txBody>
      </p:sp>
      <p:sp>
        <p:nvSpPr>
          <p:cNvPr id="29702" name="Right Arrow 5"/>
          <p:cNvSpPr>
            <a:spLocks noChangeArrowheads="1"/>
          </p:cNvSpPr>
          <p:nvPr/>
        </p:nvSpPr>
        <p:spPr bwMode="auto">
          <a:xfrm>
            <a:off x="6875463" y="3068638"/>
            <a:ext cx="720725" cy="458787"/>
          </a:xfrm>
          <a:prstGeom prst="rightArrow">
            <a:avLst>
              <a:gd name="adj1" fmla="val 50000"/>
              <a:gd name="adj2" fmla="val 50015"/>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defTabSz="914400">
              <a:spcBef>
                <a:spcPct val="50000"/>
              </a:spcBef>
            </a:pPr>
            <a:endParaRPr lang="en-GB" sz="900"/>
          </a:p>
        </p:txBody>
      </p:sp>
    </p:spTree>
    <p:extLst>
      <p:ext uri="{BB962C8B-B14F-4D97-AF65-F5344CB8AC3E}">
        <p14:creationId xmlns:p14="http://schemas.microsoft.com/office/powerpoint/2010/main" val="3183464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9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09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9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GB" b="1" dirty="0" smtClean="0"/>
              <a:t>Group Exercise</a:t>
            </a:r>
            <a:endParaRPr lang="en-GB" b="1" dirty="0"/>
          </a:p>
        </p:txBody>
      </p:sp>
      <p:sp>
        <p:nvSpPr>
          <p:cNvPr id="3" name="Content Placeholder 2"/>
          <p:cNvSpPr>
            <a:spLocks noGrp="1"/>
          </p:cNvSpPr>
          <p:nvPr>
            <p:ph type="body" sz="quarter" idx="14"/>
          </p:nvPr>
        </p:nvSpPr>
        <p:spPr>
          <a:xfrm>
            <a:off x="871538" y="1041723"/>
            <a:ext cx="7954962" cy="5509548"/>
          </a:xfrm>
        </p:spPr>
        <p:txBody>
          <a:bodyPr rtlCol="0">
            <a:normAutofit/>
          </a:bodyPr>
          <a:lstStyle/>
          <a:p>
            <a:pPr marL="457200" indent="-457200">
              <a:buFont typeface="+mj-lt"/>
              <a:buAutoNum type="alphaLcParenR"/>
              <a:defRPr/>
            </a:pPr>
            <a:endParaRPr lang="en-GB" sz="2600" dirty="0" smtClean="0"/>
          </a:p>
          <a:p>
            <a:pPr marL="457200" indent="-457200">
              <a:buFont typeface="+mj-lt"/>
              <a:buAutoNum type="alphaLcParenR"/>
              <a:defRPr/>
            </a:pPr>
            <a:r>
              <a:rPr lang="en-GB" sz="2600" dirty="0" smtClean="0"/>
              <a:t>Provide three examples where the Education System serves as a Connector between people and groups</a:t>
            </a:r>
          </a:p>
          <a:p>
            <a:pPr marL="457200" indent="-457200">
              <a:buFont typeface="+mj-lt"/>
              <a:buAutoNum type="alphaLcParenR"/>
              <a:defRPr/>
            </a:pPr>
            <a:r>
              <a:rPr lang="en-GB" sz="2600" dirty="0" smtClean="0"/>
              <a:t>Provide three examples where Education is not conflict-sensitive, or ‘divides’ people or groups rather than ‘connecting’ them; AND suggest a remedy.</a:t>
            </a:r>
          </a:p>
          <a:p>
            <a:pPr marL="0" indent="0">
              <a:buNone/>
              <a:defRPr/>
            </a:pPr>
            <a:endParaRPr lang="en-GB" sz="2400" dirty="0"/>
          </a:p>
          <a:p>
            <a:pPr marL="0" indent="0">
              <a:buNone/>
              <a:defRPr/>
            </a:pPr>
            <a:r>
              <a:rPr lang="en-GB" sz="2400" i="1" dirty="0" smtClean="0"/>
              <a:t>Time available: 30 Minutes; </a:t>
            </a:r>
          </a:p>
          <a:p>
            <a:pPr marL="0" indent="0">
              <a:buNone/>
              <a:defRPr/>
            </a:pPr>
            <a:endParaRPr lang="en-GB" sz="2400" i="1" dirty="0"/>
          </a:p>
        </p:txBody>
      </p:sp>
    </p:spTree>
    <p:extLst>
      <p:ext uri="{BB962C8B-B14F-4D97-AF65-F5344CB8AC3E}">
        <p14:creationId xmlns:p14="http://schemas.microsoft.com/office/powerpoint/2010/main" val="53862405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0" y="0"/>
            <a:ext cx="9144000" cy="9017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u="sng" dirty="0">
                <a:latin typeface="Arial"/>
                <a:ea typeface="+mj-ea"/>
                <a:cs typeface="Arial"/>
              </a:rPr>
              <a:t>OVERALL GOAL - PBEA</a:t>
            </a:r>
          </a:p>
          <a:p>
            <a:pPr algn="ctr" fontAlgn="auto">
              <a:spcBef>
                <a:spcPts val="0"/>
              </a:spcBef>
              <a:spcAft>
                <a:spcPts val="0"/>
              </a:spcAft>
              <a:defRPr/>
            </a:pPr>
            <a:r>
              <a:rPr lang="en-GB" sz="1600" b="1" dirty="0">
                <a:latin typeface="Arial" pitchFamily="34" charset="0"/>
                <a:cs typeface="Arial" pitchFamily="34" charset="0"/>
              </a:rPr>
              <a:t>To strengthen resilience, social cohesion and human security in conflict affected contexts, including countries at risk of, or experiencing and recovering from conflict</a:t>
            </a:r>
            <a:endParaRPr lang="en-US" sz="1600" b="1" dirty="0">
              <a:latin typeface="Arial" pitchFamily="34" charset="0"/>
              <a:cs typeface="Arial" pitchFamily="34" charset="0"/>
            </a:endParaRPr>
          </a:p>
        </p:txBody>
      </p:sp>
      <p:sp>
        <p:nvSpPr>
          <p:cNvPr id="20" name="Rectangle 19"/>
          <p:cNvSpPr/>
          <p:nvPr/>
        </p:nvSpPr>
        <p:spPr bwMode="auto">
          <a:xfrm>
            <a:off x="0" y="2163763"/>
            <a:ext cx="1765300" cy="3172165"/>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 1</a:t>
            </a:r>
            <a:endParaRPr lang="en-US" sz="1600" b="1" dirty="0">
              <a:solidFill>
                <a:srgbClr val="FF0000"/>
              </a:solidFill>
              <a:latin typeface="Arial" pitchFamily="34" charset="0"/>
              <a:cs typeface="Arial" pitchFamily="34" charset="0"/>
            </a:endParaRPr>
          </a:p>
          <a:p>
            <a:pPr fontAlgn="auto">
              <a:spcBef>
                <a:spcPts val="0"/>
              </a:spcBef>
              <a:spcAft>
                <a:spcPts val="0"/>
              </a:spcAft>
              <a:defRPr/>
            </a:pPr>
            <a:r>
              <a:rPr lang="en-GB" sz="1600" b="1" dirty="0" smtClean="0">
                <a:latin typeface="Arial" pitchFamily="34" charset="0"/>
                <a:cs typeface="Arial" pitchFamily="34" charset="0"/>
              </a:rPr>
              <a:t>POLICY</a:t>
            </a:r>
          </a:p>
          <a:p>
            <a:pPr fontAlgn="auto">
              <a:spcBef>
                <a:spcPts val="0"/>
              </a:spcBef>
              <a:spcAft>
                <a:spcPts val="0"/>
              </a:spcAft>
              <a:defRPr/>
            </a:pPr>
            <a:r>
              <a:rPr lang="en-GB" sz="1600" b="1" dirty="0" smtClean="0">
                <a:latin typeface="Arial" pitchFamily="34" charset="0"/>
                <a:cs typeface="Arial" pitchFamily="34" charset="0"/>
              </a:rPr>
              <a:t>Increased </a:t>
            </a:r>
            <a:r>
              <a:rPr lang="en-GB" sz="1600" b="1" dirty="0">
                <a:latin typeface="Arial" pitchFamily="34" charset="0"/>
                <a:cs typeface="Arial" pitchFamily="34" charset="0"/>
              </a:rPr>
              <a:t>inclusion of education into peacebuilding and conflict reduction policies, analyses and implementation</a:t>
            </a: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21" name="Rectangle 20"/>
          <p:cNvSpPr/>
          <p:nvPr/>
        </p:nvSpPr>
        <p:spPr bwMode="auto">
          <a:xfrm>
            <a:off x="1765300" y="2140451"/>
            <a:ext cx="1846262" cy="3183871"/>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2</a:t>
            </a:r>
            <a:endParaRPr lang="en-US" sz="1600" b="1" dirty="0">
              <a:solidFill>
                <a:srgbClr val="FF0000"/>
              </a:solidFill>
              <a:latin typeface="Arial" pitchFamily="34" charset="0"/>
              <a:cs typeface="Arial" pitchFamily="34" charset="0"/>
            </a:endParaRPr>
          </a:p>
          <a:p>
            <a:pPr fontAlgn="auto">
              <a:spcBef>
                <a:spcPts val="0"/>
              </a:spcBef>
              <a:spcAft>
                <a:spcPts val="0"/>
              </a:spcAft>
              <a:defRPr/>
            </a:pPr>
            <a:r>
              <a:rPr lang="en-GB" sz="1600" b="1" dirty="0" smtClean="0">
                <a:latin typeface="Arial" pitchFamily="34" charset="0"/>
                <a:cs typeface="Arial" pitchFamily="34" charset="0"/>
              </a:rPr>
              <a:t>INSTITUTIONAL CAPACITY DEVELOPMENT</a:t>
            </a:r>
            <a:endParaRPr lang="en-GB" sz="1600" b="1" dirty="0">
              <a:latin typeface="Arial" pitchFamily="34" charset="0"/>
              <a:cs typeface="Arial" pitchFamily="34" charset="0"/>
            </a:endParaRPr>
          </a:p>
          <a:p>
            <a:pPr fontAlgn="auto">
              <a:spcBef>
                <a:spcPts val="0"/>
              </a:spcBef>
              <a:spcAft>
                <a:spcPts val="0"/>
              </a:spcAft>
              <a:defRPr/>
            </a:pPr>
            <a:r>
              <a:rPr lang="en-GB" sz="1600" b="1" dirty="0">
                <a:latin typeface="Arial" pitchFamily="34" charset="0"/>
                <a:cs typeface="Arial" pitchFamily="34" charset="0"/>
              </a:rPr>
              <a:t>Increased institutional capacities to supply conflict sensitive education</a:t>
            </a:r>
            <a:r>
              <a:rPr lang="en-GB" sz="1400" dirty="0">
                <a:latin typeface="Arial" pitchFamily="34" charset="0"/>
                <a:cs typeface="Arial" pitchFamily="34" charset="0"/>
              </a:rPr>
              <a:t>. </a:t>
            </a:r>
            <a:endParaRPr lang="en-US" sz="1400" dirty="0">
              <a:latin typeface="Arial" pitchFamily="34" charset="0"/>
              <a:cs typeface="Arial" pitchFamily="34" charset="0"/>
            </a:endParaRPr>
          </a:p>
        </p:txBody>
      </p:sp>
      <p:sp>
        <p:nvSpPr>
          <p:cNvPr id="22" name="Rectangle 21"/>
          <p:cNvSpPr/>
          <p:nvPr/>
        </p:nvSpPr>
        <p:spPr bwMode="auto">
          <a:xfrm>
            <a:off x="3611562" y="2163763"/>
            <a:ext cx="1965325" cy="316056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3</a:t>
            </a:r>
          </a:p>
          <a:p>
            <a:pPr fontAlgn="auto">
              <a:spcBef>
                <a:spcPts val="0"/>
              </a:spcBef>
              <a:spcAft>
                <a:spcPts val="0"/>
              </a:spcAft>
              <a:defRPr/>
            </a:pPr>
            <a:r>
              <a:rPr lang="en-GB" sz="1600" b="1" dirty="0" smtClean="0">
                <a:latin typeface="Arial" pitchFamily="34" charset="0"/>
                <a:cs typeface="Arial" pitchFamily="34" charset="0"/>
              </a:rPr>
              <a:t>INDIVIDUAL CAPACITY DEVELOPMENT of </a:t>
            </a:r>
            <a:r>
              <a:rPr lang="en-GB" sz="1600" b="1" dirty="0">
                <a:latin typeface="Arial" pitchFamily="34" charset="0"/>
                <a:cs typeface="Arial" pitchFamily="34" charset="0"/>
              </a:rPr>
              <a:t>children, parents, teachers and other duty-bearers to prevent, reduce and cope with conflict and promote </a:t>
            </a:r>
            <a:r>
              <a:rPr lang="en-GB" sz="1600" b="1" dirty="0" smtClean="0">
                <a:latin typeface="Arial" pitchFamily="34" charset="0"/>
                <a:cs typeface="Arial" pitchFamily="34" charset="0"/>
              </a:rPr>
              <a:t>peace </a:t>
            </a:r>
            <a:endParaRPr lang="en-US" sz="1600" b="1" dirty="0">
              <a:latin typeface="Arial" pitchFamily="34" charset="0"/>
              <a:cs typeface="Arial" pitchFamily="34" charset="0"/>
            </a:endParaRPr>
          </a:p>
        </p:txBody>
      </p:sp>
      <p:sp>
        <p:nvSpPr>
          <p:cNvPr id="23" name="Rectangle 22"/>
          <p:cNvSpPr/>
          <p:nvPr/>
        </p:nvSpPr>
        <p:spPr bwMode="auto">
          <a:xfrm>
            <a:off x="5576887" y="2163763"/>
            <a:ext cx="1701800" cy="3184865"/>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4</a:t>
            </a:r>
          </a:p>
          <a:p>
            <a:pPr fontAlgn="auto">
              <a:spcBef>
                <a:spcPts val="0"/>
              </a:spcBef>
              <a:spcAft>
                <a:spcPts val="0"/>
              </a:spcAft>
              <a:defRPr/>
            </a:pPr>
            <a:r>
              <a:rPr lang="en-GB" sz="1600" b="1" dirty="0" smtClean="0">
                <a:latin typeface="Arial" pitchFamily="34" charset="0"/>
                <a:cs typeface="Arial" pitchFamily="34" charset="0"/>
              </a:rPr>
              <a:t>PEACE DIVIDENDS Increased </a:t>
            </a:r>
            <a:r>
              <a:rPr lang="en-GB" sz="1600" b="1" dirty="0">
                <a:latin typeface="Arial" pitchFamily="34" charset="0"/>
                <a:cs typeface="Arial" pitchFamily="34" charset="0"/>
              </a:rPr>
              <a:t>access to quality and relevant conflict sensitive education that contributes to </a:t>
            </a:r>
            <a:r>
              <a:rPr lang="en-GB" sz="1600" b="1" dirty="0" smtClean="0">
                <a:latin typeface="Arial" pitchFamily="34" charset="0"/>
                <a:cs typeface="Arial" pitchFamily="34" charset="0"/>
              </a:rPr>
              <a:t>peace </a:t>
            </a:r>
            <a:endParaRPr lang="en-US" sz="1600" b="1" dirty="0">
              <a:latin typeface="Arial" pitchFamily="34" charset="0"/>
              <a:cs typeface="Arial" pitchFamily="34" charset="0"/>
            </a:endParaRPr>
          </a:p>
        </p:txBody>
      </p:sp>
      <p:sp>
        <p:nvSpPr>
          <p:cNvPr id="24" name="Rectangle 23"/>
          <p:cNvSpPr/>
          <p:nvPr/>
        </p:nvSpPr>
        <p:spPr bwMode="auto">
          <a:xfrm>
            <a:off x="7278687" y="2163763"/>
            <a:ext cx="1865313" cy="3193868"/>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5</a:t>
            </a:r>
          </a:p>
          <a:p>
            <a:pPr fontAlgn="auto">
              <a:spcBef>
                <a:spcPts val="0"/>
              </a:spcBef>
              <a:spcAft>
                <a:spcPts val="0"/>
              </a:spcAft>
              <a:defRPr/>
            </a:pPr>
            <a:r>
              <a:rPr lang="en-GB" sz="1600" b="1" dirty="0" smtClean="0">
                <a:latin typeface="Arial" pitchFamily="34" charset="0"/>
                <a:cs typeface="Arial" pitchFamily="34" charset="0"/>
              </a:rPr>
              <a:t>RESEARCH Increased contribution </a:t>
            </a:r>
            <a:r>
              <a:rPr lang="en-GB" sz="1600" b="1" dirty="0">
                <a:latin typeface="Arial" pitchFamily="34" charset="0"/>
                <a:cs typeface="Arial" pitchFamily="34" charset="0"/>
              </a:rPr>
              <a:t>to generation and use of evidence and knowledge in policies and programming related to </a:t>
            </a:r>
            <a:r>
              <a:rPr lang="en-GB" sz="1600" b="1" dirty="0" smtClean="0">
                <a:latin typeface="Arial" pitchFamily="34" charset="0"/>
                <a:cs typeface="Arial" pitchFamily="34" charset="0"/>
              </a:rPr>
              <a:t>education</a:t>
            </a:r>
            <a:r>
              <a:rPr lang="en-GB" sz="1600" b="1" dirty="0">
                <a:latin typeface="Arial" pitchFamily="34" charset="0"/>
                <a:cs typeface="Arial" pitchFamily="34" charset="0"/>
              </a:rPr>
              <a:t>, conflict and peacebuilding</a:t>
            </a:r>
            <a:endParaRPr lang="en-US" sz="1600" b="1" dirty="0">
              <a:latin typeface="Arial" pitchFamily="34" charset="0"/>
              <a:cs typeface="Arial" pitchFamily="34" charset="0"/>
            </a:endParaRPr>
          </a:p>
        </p:txBody>
      </p:sp>
      <p:sp>
        <p:nvSpPr>
          <p:cNvPr id="25" name="Rectangle 24"/>
          <p:cNvSpPr/>
          <p:nvPr/>
        </p:nvSpPr>
        <p:spPr bwMode="auto">
          <a:xfrm>
            <a:off x="0" y="1870075"/>
            <a:ext cx="9144000" cy="293688"/>
          </a:xfrm>
          <a:prstGeom prst="rect">
            <a:avLst/>
          </a:prstGeom>
          <a:solidFill>
            <a:schemeClr val="bg1"/>
          </a:solidFill>
          <a:ln w="9525" cap="flat" cmpd="sng" algn="ctr">
            <a:noFill/>
            <a:prstDash val="solid"/>
            <a:round/>
            <a:headEnd type="none" w="med" len="med"/>
            <a:tailEnd type="none" w="med" len="med"/>
          </a:ln>
          <a:effectLst/>
        </p:spPr>
        <p:txBody>
          <a:bodyPr/>
          <a:lstStyle/>
          <a:p>
            <a:pPr algn="ctr">
              <a:defRPr/>
            </a:pPr>
            <a:r>
              <a:rPr lang="en-US" sz="1600" b="1" u="sng" dirty="0">
                <a:latin typeface="Arial"/>
                <a:ea typeface="+mj-ea"/>
                <a:cs typeface="Arial"/>
              </a:rPr>
              <a:t>Outcomes</a:t>
            </a:r>
          </a:p>
        </p:txBody>
      </p:sp>
      <p:sp>
        <p:nvSpPr>
          <p:cNvPr id="26" name="Rectangle 25"/>
          <p:cNvSpPr/>
          <p:nvPr/>
        </p:nvSpPr>
        <p:spPr bwMode="auto">
          <a:xfrm>
            <a:off x="0" y="5448300"/>
            <a:ext cx="9144000" cy="1277938"/>
          </a:xfrm>
          <a:prstGeom prst="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b="1" u="sng" dirty="0">
                <a:latin typeface="Arial"/>
                <a:ea typeface="+mj-ea"/>
                <a:cs typeface="Arial"/>
              </a:rPr>
              <a:t>Target Countries</a:t>
            </a:r>
          </a:p>
          <a:p>
            <a:pPr algn="ctr" fontAlgn="auto">
              <a:spcBef>
                <a:spcPts val="0"/>
              </a:spcBef>
              <a:spcAft>
                <a:spcPts val="0"/>
              </a:spcAft>
              <a:defRPr/>
            </a:pPr>
            <a:r>
              <a:rPr lang="en-US" sz="1600" b="1" dirty="0">
                <a:latin typeface="Arial" pitchFamily="34" charset="0"/>
                <a:cs typeface="Arial" pitchFamily="34" charset="0"/>
              </a:rPr>
              <a:t>West and Central Africa: Chad, DRC, Sierra Leone, Liberia, Cote D’Ivoire; </a:t>
            </a:r>
          </a:p>
          <a:p>
            <a:pPr algn="ctr" fontAlgn="auto">
              <a:spcBef>
                <a:spcPts val="0"/>
              </a:spcBef>
              <a:spcAft>
                <a:spcPts val="0"/>
              </a:spcAft>
              <a:defRPr/>
            </a:pPr>
            <a:r>
              <a:rPr lang="en-US" sz="1600" b="1" dirty="0">
                <a:latin typeface="Arial" pitchFamily="34" charset="0"/>
                <a:cs typeface="Arial" pitchFamily="34" charset="0"/>
              </a:rPr>
              <a:t>East and Southern Africa: Burundi, Ethiopia, Somalia, South Sudan, Uganda; East Asia &amp; Pacific: Myanmar;  South Asia: Pakistan; Middle East and North Africa: Palestine, Yemen</a:t>
            </a:r>
          </a:p>
          <a:p>
            <a:pPr algn="ctr" fontAlgn="auto">
              <a:spcBef>
                <a:spcPts val="0"/>
              </a:spcBef>
              <a:spcAft>
                <a:spcPts val="0"/>
              </a:spcAft>
              <a:defRPr/>
            </a:pPr>
            <a:r>
              <a:rPr lang="en-US" sz="1200" dirty="0">
                <a:solidFill>
                  <a:srgbClr val="FF0000"/>
                </a:solidFill>
                <a:latin typeface="Arial" pitchFamily="34" charset="0"/>
                <a:cs typeface="Arial" pitchFamily="34" charset="0"/>
              </a:rPr>
              <a:t> </a:t>
            </a:r>
          </a:p>
          <a:p>
            <a:pPr algn="ctr" fontAlgn="auto">
              <a:spcBef>
                <a:spcPts val="0"/>
              </a:spcBef>
              <a:spcAft>
                <a:spcPts val="0"/>
              </a:spcAft>
              <a:defRPr/>
            </a:pPr>
            <a:r>
              <a:rPr lang="en-US" sz="1200" b="1" dirty="0">
                <a:latin typeface="Arial" pitchFamily="34" charset="0"/>
                <a:cs typeface="Arial" pitchFamily="34" charset="0"/>
              </a:rPr>
              <a:t> </a:t>
            </a:r>
            <a:endParaRPr lang="en-US" sz="1200" dirty="0">
              <a:latin typeface="Arial" pitchFamily="34" charset="0"/>
              <a:cs typeface="Arial" pitchFamily="34" charset="0"/>
            </a:endParaRPr>
          </a:p>
        </p:txBody>
      </p:sp>
      <p:sp>
        <p:nvSpPr>
          <p:cNvPr id="27" name="Rectangle 26"/>
          <p:cNvSpPr/>
          <p:nvPr/>
        </p:nvSpPr>
        <p:spPr bwMode="auto">
          <a:xfrm>
            <a:off x="0" y="1066800"/>
            <a:ext cx="9144000" cy="765175"/>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u="sng" dirty="0">
                <a:latin typeface="Arial"/>
                <a:ea typeface="+mj-ea"/>
                <a:cs typeface="Arial"/>
              </a:rPr>
              <a:t>Strategic Result</a:t>
            </a:r>
          </a:p>
          <a:p>
            <a:pPr algn="ctr" fontAlgn="auto">
              <a:spcBef>
                <a:spcPts val="0"/>
              </a:spcBef>
              <a:spcAft>
                <a:spcPts val="0"/>
              </a:spcAft>
              <a:defRPr/>
            </a:pPr>
            <a:r>
              <a:rPr lang="en-GB" sz="1600" b="1" dirty="0">
                <a:latin typeface="Arial" pitchFamily="34" charset="0"/>
                <a:cs typeface="Arial" pitchFamily="34" charset="0"/>
              </a:rPr>
              <a:t>Strengthened policies and practices for education and </a:t>
            </a:r>
            <a:r>
              <a:rPr lang="en-GB" sz="1600" b="1" dirty="0" err="1">
                <a:latin typeface="Arial" pitchFamily="34" charset="0"/>
                <a:cs typeface="Arial" pitchFamily="34" charset="0"/>
              </a:rPr>
              <a:t>peacebuilding</a:t>
            </a:r>
            <a:r>
              <a:rPr lang="en-GB" sz="1600" b="1" dirty="0">
                <a:latin typeface="Arial" pitchFamily="34" charset="0"/>
                <a:cs typeface="Arial" pitchFamily="34" charset="0"/>
              </a:rPr>
              <a:t> in conflict affected contexts</a:t>
            </a:r>
            <a:endParaRPr lang="en-US" sz="1600" b="1" dirty="0">
              <a:latin typeface="Arial" pitchFamily="34" charset="0"/>
              <a:cs typeface="Arial" pitchFamily="34" charset="0"/>
            </a:endParaRPr>
          </a:p>
        </p:txBody>
      </p:sp>
    </p:spTree>
    <p:extLst>
      <p:ext uri="{BB962C8B-B14F-4D97-AF65-F5344CB8AC3E}">
        <p14:creationId xmlns:p14="http://schemas.microsoft.com/office/powerpoint/2010/main" val="28905743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14744</TotalTime>
  <Words>1426</Words>
  <Application>Microsoft Office PowerPoint</Application>
  <PresentationFormat>On-screen Show (4:3)</PresentationFormat>
  <Paragraphs>237</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Why should Educators be interested in peacebuilding?</vt:lpstr>
      <vt:lpstr>Peacebuilding – General Definition</vt:lpstr>
      <vt:lpstr>UN Peacebuilding ‘Areas of Intervention’</vt:lpstr>
      <vt:lpstr>PowerPoint Presentation</vt:lpstr>
      <vt:lpstr>Education and Peacebuilding</vt:lpstr>
      <vt:lpstr>Education: Connector or Divider?</vt:lpstr>
      <vt:lpstr>Group Exercise</vt:lpstr>
      <vt:lpstr>PowerPoint Presentation</vt:lpstr>
      <vt:lpstr>Group Exercise</vt:lpstr>
      <vt:lpstr>Structural Conflict Drivers (adapted from UNDP)</vt:lpstr>
      <vt:lpstr>Big Picture </vt:lpstr>
      <vt:lpstr>Education Programming Entry Points (EXAMPLES)</vt:lpstr>
      <vt:lpstr>Key elements of conflict analysis</vt:lpstr>
      <vt:lpstr>The Conflict Mitigation Outreach Pyramid </vt:lpstr>
      <vt:lpstr>Leadership Backup for Sustainable Peacebuilding</vt:lpstr>
      <vt:lpstr>Enhancing Peacebuilding Capacity</vt:lpstr>
      <vt:lpstr>PowerPoint Presentation</vt:lpstr>
    </vt:vector>
  </TitlesOfParts>
  <Company>U.N.I.C.E.F.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Designer1</dc:creator>
  <cp:lastModifiedBy>Shon</cp:lastModifiedBy>
  <cp:revision>455</cp:revision>
  <cp:lastPrinted>2013-01-21T23:37:58Z</cp:lastPrinted>
  <dcterms:created xsi:type="dcterms:W3CDTF">2011-11-08T19:23:51Z</dcterms:created>
  <dcterms:modified xsi:type="dcterms:W3CDTF">2014-02-19T03:12:21Z</dcterms:modified>
</cp:coreProperties>
</file>