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0" r:id="rId4"/>
    <p:sldId id="273" r:id="rId5"/>
    <p:sldId id="262" r:id="rId6"/>
    <p:sldId id="274" r:id="rId7"/>
    <p:sldId id="272" r:id="rId8"/>
    <p:sldId id="268" r:id="rId9"/>
    <p:sldId id="269" r:id="rId10"/>
    <p:sldId id="276" r:id="rId11"/>
    <p:sldId id="270" r:id="rId12"/>
    <p:sldId id="263" r:id="rId13"/>
    <p:sldId id="277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762" y="1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50F36-DED0-4BFC-9E87-2CFDEC47AA4E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07805-75D3-4133-974E-72EEF697E3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05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9FF78-9C4B-468C-85D8-498C2A431586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2B46B-C2DF-40A1-8AFE-2145DEC80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93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(MoE to add headlines on key areas of consensus on the Rapid Assessment recommendations, especially quick wins; perhaps also mention some areas where consensus is not yet reached?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B46B-C2DF-40A1-8AFE-2145DEC801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55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7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B928-FF05-4680-B9E6-9CBF46CCBEEC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A07C-EE9C-40C2-ADB5-5ED734F62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4000" cy="2133600"/>
          </a:xfrm>
          <a:solidFill>
            <a:srgbClr val="9BBB59"/>
          </a:solidFill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chemeClr val="bg1"/>
                </a:solidFill>
              </a:rPr>
              <a:t>Recent Development in the </a:t>
            </a:r>
            <a:r>
              <a:rPr lang="en-US" sz="3500" b="1" dirty="0" err="1" smtClean="0">
                <a:solidFill>
                  <a:schemeClr val="bg1"/>
                </a:solidFill>
              </a:rPr>
              <a:t>CESR</a:t>
            </a:r>
            <a:r>
              <a:rPr lang="en-US" sz="3500" b="1" dirty="0" smtClean="0">
                <a:solidFill>
                  <a:schemeClr val="bg1"/>
                </a:solidFill>
              </a:rPr>
              <a:t> Sector Reform Process</a:t>
            </a:r>
            <a:endParaRPr lang="en-US" sz="35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3622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Tin </a:t>
            </a:r>
            <a:r>
              <a:rPr lang="en-US" sz="2000" b="1" dirty="0" err="1" smtClean="0">
                <a:solidFill>
                  <a:schemeClr val="tx1"/>
                </a:solidFill>
              </a:rPr>
              <a:t>Tin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SHU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Task Manager</a:t>
            </a:r>
          </a:p>
          <a:p>
            <a:r>
              <a:rPr lang="en-US" sz="2000" b="1" dirty="0" err="1" smtClean="0">
                <a:solidFill>
                  <a:schemeClr val="tx1"/>
                </a:solidFill>
              </a:rPr>
              <a:t>CESR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18 December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4BB6-1E94-45A5-9BCD-6C0325B5EBC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229" y="152400"/>
            <a:ext cx="1197428" cy="12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69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7608"/>
            <a:ext cx="9067800" cy="495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EPIC is responsible for improving Quality and Equity of Education based on recommendations of </a:t>
            </a:r>
            <a:r>
              <a:rPr lang="en-US" sz="2400" dirty="0" err="1" smtClean="0"/>
              <a:t>CESR</a:t>
            </a:r>
            <a:r>
              <a:rPr lang="en-US" sz="2400" dirty="0" smtClean="0"/>
              <a:t> to meet Regional Development</a:t>
            </a:r>
          </a:p>
          <a:p>
            <a:r>
              <a:rPr lang="en-US" sz="2400" dirty="0" smtClean="0"/>
              <a:t>EPIC will  be conducted in </a:t>
            </a:r>
            <a:r>
              <a:rPr lang="en-US" sz="2400" dirty="0"/>
              <a:t>three phases</a:t>
            </a:r>
            <a:r>
              <a:rPr lang="en-US" sz="2400" dirty="0" smtClean="0"/>
              <a:t>;</a:t>
            </a:r>
          </a:p>
          <a:p>
            <a:pPr marL="400050" lvl="1" indent="0">
              <a:buNone/>
            </a:pP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) Phase 1, October 2013 - March 2014 (aligned with end of academic year) </a:t>
            </a:r>
          </a:p>
          <a:p>
            <a:pPr marL="400050" lvl="1" indent="0">
              <a:buNone/>
            </a:pPr>
            <a:r>
              <a:rPr lang="en-US" sz="1800" dirty="0" smtClean="0"/>
              <a:t>ii)  Phase 2, April 2014 - March 2015</a:t>
            </a:r>
          </a:p>
          <a:p>
            <a:pPr marL="569913" lvl="1" indent="-169863">
              <a:buNone/>
            </a:pPr>
            <a:r>
              <a:rPr lang="en-US" sz="1800" dirty="0" smtClean="0"/>
              <a:t>iii)  Phase 3, April 2015 - December 2015</a:t>
            </a:r>
          </a:p>
          <a:p>
            <a:pPr marL="344488" indent="-344488"/>
            <a:r>
              <a:rPr lang="en-US" sz="2400" dirty="0" smtClean="0"/>
              <a:t>Each Working Group is required to produce a template by 18 Dec 2013 outlining:</a:t>
            </a:r>
          </a:p>
          <a:p>
            <a:pPr marL="744538" lvl="1" indent="-344488"/>
            <a:r>
              <a:rPr lang="en-US" sz="1800" dirty="0" smtClean="0"/>
              <a:t>Vision for the thematic area/sub-sector</a:t>
            </a:r>
          </a:p>
          <a:p>
            <a:pPr marL="744538" lvl="1" indent="-344488"/>
            <a:r>
              <a:rPr lang="en-US" sz="1800" dirty="0" smtClean="0"/>
              <a:t>Policy statement</a:t>
            </a:r>
          </a:p>
          <a:p>
            <a:pPr marL="744538" lvl="1" indent="-344488"/>
            <a:r>
              <a:rPr lang="en-US" sz="1800" dirty="0" smtClean="0"/>
              <a:t>Activities to be implemented: 2014-16; longer term plans</a:t>
            </a:r>
          </a:p>
          <a:p>
            <a:pPr marL="344488" indent="-344488"/>
            <a:r>
              <a:rPr lang="en-US" sz="2200" dirty="0" smtClean="0"/>
              <a:t>Vision and policy statements will be consolidated by the Working Group on Law, and incorporated into a National Education Law  based on Recommendations of </a:t>
            </a:r>
            <a:r>
              <a:rPr lang="en-US" sz="2200" dirty="0" err="1" smtClean="0"/>
              <a:t>CESR</a:t>
            </a:r>
            <a:endParaRPr lang="en-US" sz="2200" dirty="0" smtClean="0"/>
          </a:p>
          <a:p>
            <a:pPr lvl="1"/>
            <a:r>
              <a:rPr lang="en-US" sz="1800" dirty="0" smtClean="0"/>
              <a:t>Drafting of the ‘mother law’ is quite far advanced</a:t>
            </a:r>
          </a:p>
          <a:p>
            <a:pPr lvl="1"/>
            <a:r>
              <a:rPr lang="en-US" sz="1800" dirty="0" smtClean="0"/>
              <a:t>Linkages have been made to ensure consistency with the revised Child Law, which is currently being updated</a:t>
            </a:r>
            <a:endParaRPr lang="en-US" sz="1800" dirty="0"/>
          </a:p>
          <a:p>
            <a:pPr>
              <a:buNone/>
            </a:pPr>
            <a:endParaRPr lang="en-US" sz="2400" dirty="0"/>
          </a:p>
          <a:p>
            <a:endParaRPr lang="en-US" sz="2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EPIC  - Key Tasks and Progress to Date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01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495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Most EPIC Working Groups are closely </a:t>
            </a:r>
            <a:r>
              <a:rPr lang="en-US" sz="2400" dirty="0"/>
              <a:t>relevant to the work </a:t>
            </a:r>
            <a:r>
              <a:rPr lang="en-US" sz="2400" dirty="0" smtClean="0"/>
              <a:t>of CESR; Working Groups are now starting to be familiar with CESR’s work </a:t>
            </a:r>
          </a:p>
          <a:p>
            <a:r>
              <a:rPr lang="en-US" sz="2400" dirty="0" smtClean="0"/>
              <a:t>Informal meetings and collaboration  between key </a:t>
            </a:r>
            <a:r>
              <a:rPr lang="en-US" sz="2400" dirty="0"/>
              <a:t>people involved in </a:t>
            </a:r>
            <a:r>
              <a:rPr lang="en-US" sz="2400" dirty="0" smtClean="0"/>
              <a:t>Working Groups and CESR Sub-Teams have taken place</a:t>
            </a:r>
          </a:p>
          <a:p>
            <a:r>
              <a:rPr lang="en-US" sz="2400" dirty="0" smtClean="0"/>
              <a:t>EPIC members have indicated that they have found CESR outputs to date of great assistance;  CESR Team have indicated their willingness to make all materials available to  EPIC members</a:t>
            </a:r>
          </a:p>
          <a:p>
            <a:r>
              <a:rPr lang="en-US" sz="2400" dirty="0" smtClean="0"/>
              <a:t>DPs have also provided support on an ad hoc basis, and helped share approved documentation</a:t>
            </a:r>
          </a:p>
          <a:p>
            <a:r>
              <a:rPr lang="en-US" sz="2400" dirty="0" smtClean="0"/>
              <a:t>DP support has been appreciated; further technical and financial assistance are welcome to support planning and costing</a:t>
            </a:r>
          </a:p>
          <a:p>
            <a:r>
              <a:rPr lang="en-US" sz="2400" dirty="0" smtClean="0"/>
              <a:t>Discussions between EPIC and CESR Team have highlighted that close collaboration strengthen implementation for Quality and Equity of Education in every Regions and States.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EPIC  - Links with CESR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010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sz="3800" dirty="0" smtClean="0"/>
              <a:t>As </a:t>
            </a:r>
            <a:r>
              <a:rPr lang="en-US" sz="3800" dirty="0"/>
              <a:t>it is clearly important that the work of </a:t>
            </a:r>
            <a:r>
              <a:rPr lang="en-US" sz="3800" dirty="0" smtClean="0"/>
              <a:t>EPIC and </a:t>
            </a:r>
            <a:r>
              <a:rPr lang="en-US" sz="3800" dirty="0"/>
              <a:t>CESR are aligned, CESR </a:t>
            </a:r>
            <a:r>
              <a:rPr lang="en-US" sz="3800" dirty="0" smtClean="0"/>
              <a:t>and different Working Groups are planning a series of meetings to share information and ideas</a:t>
            </a:r>
          </a:p>
          <a:p>
            <a:r>
              <a:rPr lang="en-US" sz="3800" dirty="0" smtClean="0"/>
              <a:t>An initial meeting was held at CESR Office on Thursday </a:t>
            </a:r>
            <a:r>
              <a:rPr lang="en-US" sz="3800" dirty="0"/>
              <a:t>5 December, </a:t>
            </a:r>
            <a:r>
              <a:rPr lang="en-US" sz="3800" dirty="0" smtClean="0"/>
              <a:t>convened </a:t>
            </a:r>
            <a:r>
              <a:rPr lang="en-US" sz="3800" dirty="0"/>
              <a:t>by </a:t>
            </a:r>
            <a:r>
              <a:rPr lang="en-US" sz="3800" dirty="0" smtClean="0"/>
              <a:t>UNICEF, with </a:t>
            </a:r>
            <a:r>
              <a:rPr lang="en-US" sz="3800" dirty="0"/>
              <a:t>key members of the groups from both </a:t>
            </a:r>
            <a:r>
              <a:rPr lang="en-US" sz="3800" dirty="0" smtClean="0"/>
              <a:t>EPIC and CESR.</a:t>
            </a:r>
          </a:p>
          <a:p>
            <a:r>
              <a:rPr lang="en-US" sz="3800" dirty="0" smtClean="0"/>
              <a:t>It is important that </a:t>
            </a:r>
            <a:r>
              <a:rPr lang="en-US" sz="3800" dirty="0" err="1" smtClean="0"/>
              <a:t>CESR</a:t>
            </a:r>
            <a:r>
              <a:rPr lang="en-US" sz="3800" dirty="0" smtClean="0"/>
              <a:t>/EPIC planning takes account of and builds on successful activities that </a:t>
            </a:r>
            <a:r>
              <a:rPr lang="en-US" sz="3800" dirty="0"/>
              <a:t>that are </a:t>
            </a:r>
            <a:r>
              <a:rPr lang="en-US" sz="3800" dirty="0" smtClean="0"/>
              <a:t>already being implemented, as well as on new evidence produced by CESR</a:t>
            </a:r>
          </a:p>
          <a:p>
            <a:r>
              <a:rPr lang="en-US" sz="3800" dirty="0" smtClean="0"/>
              <a:t>DPs should also take account of </a:t>
            </a:r>
            <a:r>
              <a:rPr lang="en-US" sz="3800" dirty="0" err="1" smtClean="0"/>
              <a:t>GoM</a:t>
            </a:r>
            <a:r>
              <a:rPr lang="en-US" sz="3800" dirty="0" smtClean="0"/>
              <a:t> priorities, as identified by CESR  in their own planning</a:t>
            </a:r>
          </a:p>
          <a:p>
            <a:r>
              <a:rPr lang="en-US" sz="3800" dirty="0" smtClean="0"/>
              <a:t>Strategic </a:t>
            </a:r>
            <a:r>
              <a:rPr lang="en-US" sz="3800" dirty="0" err="1" smtClean="0"/>
              <a:t>prioritisation</a:t>
            </a:r>
            <a:r>
              <a:rPr lang="en-US" sz="3800" dirty="0" smtClean="0"/>
              <a:t> and costing will be critical to ensure that the Sector Plan is based on a realistic budget, and activities targeted to results and improved learning</a:t>
            </a:r>
          </a:p>
          <a:p>
            <a:r>
              <a:rPr lang="en-US" sz="3800" dirty="0" smtClean="0"/>
              <a:t>DPs supporting CESR will receive a full briefing on EPIC and linkages with CESR from H.E. U Tin </a:t>
            </a:r>
            <a:r>
              <a:rPr lang="en-US" sz="3800" dirty="0" err="1" smtClean="0"/>
              <a:t>Naing</a:t>
            </a:r>
            <a:r>
              <a:rPr lang="en-US" sz="3800" dirty="0" smtClean="0"/>
              <a:t> </a:t>
            </a:r>
            <a:r>
              <a:rPr lang="en-US" sz="3800" dirty="0" err="1" smtClean="0"/>
              <a:t>Thein</a:t>
            </a:r>
            <a:r>
              <a:rPr lang="en-US" sz="3800" dirty="0" smtClean="0"/>
              <a:t> on Mon 16 December 2013 in Nay </a:t>
            </a:r>
            <a:r>
              <a:rPr lang="en-US" sz="3800" dirty="0" err="1" smtClean="0"/>
              <a:t>Pyi</a:t>
            </a:r>
            <a:r>
              <a:rPr lang="en-US" sz="3800" dirty="0" smtClean="0"/>
              <a:t> Taw</a:t>
            </a:r>
          </a:p>
          <a:p>
            <a:endParaRPr lang="en-US" sz="3800" dirty="0" smtClean="0"/>
          </a:p>
          <a:p>
            <a:endParaRPr lang="en-US" sz="3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Next steps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E:\MDEF\pics from Comm as of 23 Apr 2013\resize\5A0A9067_resiz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400"/>
            <a:ext cx="10237473" cy="68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64246" y="5562600"/>
            <a:ext cx="61089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Thank you for your kind attention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Any questions? Comments?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9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4BB6-1E94-45A5-9BCD-6C0325B5EBC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410200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en-US" sz="2000" dirty="0" smtClean="0"/>
              <a:t>On </a:t>
            </a:r>
            <a:r>
              <a:rPr lang="en-US" sz="2000" dirty="0"/>
              <a:t>7 October, HE Union President U </a:t>
            </a:r>
            <a:r>
              <a:rPr lang="en-US" sz="2000" dirty="0" err="1"/>
              <a:t>Thein</a:t>
            </a:r>
            <a:r>
              <a:rPr lang="en-US" sz="2000" dirty="0"/>
              <a:t> </a:t>
            </a:r>
            <a:r>
              <a:rPr lang="en-US" sz="2000" dirty="0" err="1"/>
              <a:t>Sein</a:t>
            </a:r>
            <a:r>
              <a:rPr lang="en-US" sz="2000" dirty="0"/>
              <a:t> </a:t>
            </a:r>
            <a:r>
              <a:rPr lang="en-US" sz="2000" dirty="0" smtClean="0"/>
              <a:t>addressed an Pragmatic Education Reform Seminar, Nay </a:t>
            </a:r>
            <a:r>
              <a:rPr lang="en-US" sz="2000" dirty="0" err="1" smtClean="0"/>
              <a:t>Pyi</a:t>
            </a:r>
            <a:r>
              <a:rPr lang="en-US" sz="2000" dirty="0" smtClean="0"/>
              <a:t> Taw, </a:t>
            </a:r>
            <a:r>
              <a:rPr lang="en-US" sz="2000" dirty="0" err="1" smtClean="0"/>
              <a:t>emphasising</a:t>
            </a:r>
            <a:r>
              <a:rPr lang="en-US" sz="2000" dirty="0" smtClean="0"/>
              <a:t> that:</a:t>
            </a:r>
          </a:p>
          <a:p>
            <a:pPr lvl="1">
              <a:buBlip>
                <a:blip r:embed="rId3"/>
              </a:buBlip>
            </a:pPr>
            <a:r>
              <a:rPr lang="en-US" sz="1800" dirty="0" smtClean="0"/>
              <a:t>Implementation of education reforms must be accelerated</a:t>
            </a:r>
          </a:p>
          <a:p>
            <a:pPr lvl="1">
              <a:buBlip>
                <a:blip r:embed="rId3"/>
              </a:buBlip>
            </a:pPr>
            <a:r>
              <a:rPr lang="en-US" sz="1800" dirty="0" smtClean="0"/>
              <a:t>Education reforms must be pragmatic</a:t>
            </a:r>
          </a:p>
          <a:p>
            <a:pPr>
              <a:buBlip>
                <a:blip r:embed="rId3"/>
              </a:buBlip>
            </a:pPr>
            <a:r>
              <a:rPr lang="en-US" sz="2000" dirty="0" smtClean="0"/>
              <a:t>Education Promotion Implementation Committee(EPIC) established Oct 2013</a:t>
            </a:r>
          </a:p>
          <a:p>
            <a:pPr lvl="1">
              <a:buBlip>
                <a:blip r:embed="rId3"/>
              </a:buBlip>
            </a:pPr>
            <a:r>
              <a:rPr lang="en-US" sz="1800" dirty="0" smtClean="0"/>
              <a:t>Led by H.E. Union Minister in President’s Office (5), U Tin </a:t>
            </a:r>
            <a:r>
              <a:rPr lang="en-US" sz="1800" dirty="0" err="1" smtClean="0"/>
              <a:t>Naing</a:t>
            </a:r>
            <a:r>
              <a:rPr lang="en-US" sz="1800" dirty="0" smtClean="0"/>
              <a:t> </a:t>
            </a:r>
            <a:r>
              <a:rPr lang="en-US" sz="1800" dirty="0" err="1" smtClean="0"/>
              <a:t>Thein</a:t>
            </a:r>
            <a:endParaRPr lang="en-US" sz="1800" dirty="0" smtClean="0"/>
          </a:p>
          <a:p>
            <a:pPr lvl="1">
              <a:buBlip>
                <a:blip r:embed="rId3"/>
              </a:buBlip>
            </a:pPr>
            <a:r>
              <a:rPr lang="en-US" sz="1800" dirty="0" smtClean="0"/>
              <a:t>Co-chaired by Acting Union Minister of Education and Minister of Science and Technology</a:t>
            </a:r>
          </a:p>
          <a:p>
            <a:pPr lvl="1">
              <a:buBlip>
                <a:blip r:embed="rId3"/>
              </a:buBlip>
            </a:pPr>
            <a:r>
              <a:rPr lang="en-US" sz="1800" dirty="0" smtClean="0"/>
              <a:t>Task Force of </a:t>
            </a:r>
            <a:r>
              <a:rPr lang="en-US" sz="1800" dirty="0"/>
              <a:t>Deputy Ministers from 13 </a:t>
            </a:r>
            <a:r>
              <a:rPr lang="en-US" sz="1800" dirty="0" smtClean="0"/>
              <a:t>Ministries </a:t>
            </a:r>
            <a:r>
              <a:rPr lang="en-US" sz="2000" dirty="0" smtClean="0"/>
              <a:t>involved </a:t>
            </a:r>
            <a:r>
              <a:rPr lang="en-US" sz="2000" dirty="0"/>
              <a:t>in </a:t>
            </a:r>
            <a:r>
              <a:rPr lang="en-US" sz="2000" dirty="0" smtClean="0"/>
              <a:t>Education, supported </a:t>
            </a:r>
            <a:r>
              <a:rPr lang="en-US" sz="2000" dirty="0"/>
              <a:t>by relevant </a:t>
            </a:r>
            <a:r>
              <a:rPr lang="en-US" sz="2000" dirty="0" smtClean="0"/>
              <a:t>DGs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/>
              <a:t> Advisory Group of academics, </a:t>
            </a:r>
            <a:r>
              <a:rPr lang="en-US" sz="2000" dirty="0"/>
              <a:t>retired faculty </a:t>
            </a:r>
            <a:r>
              <a:rPr lang="en-US" sz="2000" dirty="0" smtClean="0"/>
              <a:t>members</a:t>
            </a:r>
            <a:r>
              <a:rPr lang="en-US" sz="2000" dirty="0"/>
              <a:t>, local </a:t>
            </a:r>
            <a:r>
              <a:rPr lang="en-US" sz="2000" dirty="0" smtClean="0"/>
              <a:t>experts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/>
              <a:t>18 Working </a:t>
            </a:r>
            <a:r>
              <a:rPr lang="en-US" sz="2000" dirty="0"/>
              <a:t>Groups, with over 600 people </a:t>
            </a:r>
            <a:r>
              <a:rPr lang="en-US" sz="2000" dirty="0" smtClean="0"/>
              <a:t>involved</a:t>
            </a:r>
            <a:endParaRPr lang="en-US" sz="2000" dirty="0"/>
          </a:p>
          <a:p>
            <a:pPr>
              <a:buBlip>
                <a:blip r:embed="rId3"/>
              </a:buBlip>
            </a:pPr>
            <a:r>
              <a:rPr lang="en-US" sz="2000" dirty="0" smtClean="0"/>
              <a:t> </a:t>
            </a:r>
            <a:r>
              <a:rPr lang="en-US" sz="2000" dirty="0"/>
              <a:t>A key focus for </a:t>
            </a:r>
            <a:r>
              <a:rPr lang="en-US" sz="2000" dirty="0" smtClean="0"/>
              <a:t>EPIC </a:t>
            </a:r>
            <a:r>
              <a:rPr lang="en-US" sz="2000" dirty="0"/>
              <a:t>is to develop </a:t>
            </a:r>
            <a:r>
              <a:rPr lang="en-US" sz="2000" dirty="0" smtClean="0"/>
              <a:t>Policy, Plan and Budget Link, National </a:t>
            </a:r>
            <a:r>
              <a:rPr lang="en-US" sz="2000" dirty="0"/>
              <a:t>Education Law, as an </a:t>
            </a:r>
            <a:r>
              <a:rPr lang="en-US" sz="2000" dirty="0" smtClean="0"/>
              <a:t>overarching framework </a:t>
            </a:r>
            <a:r>
              <a:rPr lang="en-US" sz="2000" dirty="0"/>
              <a:t>for all </a:t>
            </a:r>
            <a:r>
              <a:rPr lang="en-US" sz="2000" dirty="0" smtClean="0"/>
              <a:t>sub-sectors</a:t>
            </a:r>
          </a:p>
          <a:p>
            <a:pPr>
              <a:buBlip>
                <a:blip r:embed="rId3"/>
              </a:buBlip>
            </a:pPr>
            <a:r>
              <a:rPr lang="en-US" sz="2000" b="1" dirty="0" err="1" smtClean="0"/>
              <a:t>CESR</a:t>
            </a:r>
            <a:r>
              <a:rPr lang="en-US" sz="2000" b="1" dirty="0" smtClean="0"/>
              <a:t> findings and recommendations are important for EPIC and EPIC develops Policy, Plan, Budgeting Link and Laws</a:t>
            </a:r>
            <a:endParaRPr lang="en-US" sz="200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14514" y="0"/>
            <a:ext cx="9158514" cy="11430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Committee for Implementation of Education Promotion – Diamond Jubilee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14515" y="-21771"/>
            <a:ext cx="9158514" cy="12192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bg1"/>
                </a:solidFill>
              </a:rPr>
              <a:t>Education Promotion Implementation Committee  - Background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9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4BB6-1E94-45A5-9BCD-6C0325B5EBC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6400799"/>
          </a:xfrm>
        </p:spPr>
        <p:txBody>
          <a:bodyPr>
            <a:noAutofit/>
          </a:bodyPr>
          <a:lstStyle/>
          <a:p>
            <a:pPr marL="465138" indent="-465138"/>
            <a:r>
              <a:rPr lang="en-GB" sz="1800" dirty="0" err="1" smtClean="0">
                <a:latin typeface="+mj-lt"/>
              </a:rPr>
              <a:t>ToRs</a:t>
            </a:r>
            <a:r>
              <a:rPr lang="en-GB" sz="1800" dirty="0" smtClean="0">
                <a:latin typeface="+mj-lt"/>
              </a:rPr>
              <a:t> for the EPIC note that the Committee has been formed ‘In </a:t>
            </a:r>
            <a:r>
              <a:rPr lang="en-GB" sz="1800" dirty="0">
                <a:latin typeface="+mj-lt"/>
              </a:rPr>
              <a:t>order </a:t>
            </a:r>
            <a:r>
              <a:rPr lang="en-GB" sz="1800" dirty="0" smtClean="0">
                <a:latin typeface="+mj-lt"/>
              </a:rPr>
              <a:t>to </a:t>
            </a:r>
            <a:r>
              <a:rPr lang="en-GB" sz="1800" dirty="0">
                <a:latin typeface="+mj-lt"/>
              </a:rPr>
              <a:t>effectively and successfully implement education promotion activities in the Republic of the Union of </a:t>
            </a:r>
            <a:r>
              <a:rPr lang="en-GB" sz="1800" dirty="0" smtClean="0">
                <a:latin typeface="+mj-lt"/>
              </a:rPr>
              <a:t>Myanmar’ based on the recommendations  of </a:t>
            </a:r>
            <a:r>
              <a:rPr lang="en-GB" sz="1800" dirty="0" err="1" smtClean="0">
                <a:latin typeface="+mj-lt"/>
              </a:rPr>
              <a:t>CESR</a:t>
            </a:r>
            <a:r>
              <a:rPr lang="en-GB" sz="1800" dirty="0" smtClean="0">
                <a:latin typeface="+mj-lt"/>
              </a:rPr>
              <a:t> report.</a:t>
            </a:r>
          </a:p>
          <a:p>
            <a:pPr marL="465138" indent="-465138"/>
            <a:r>
              <a:rPr lang="en-GB" sz="1800" dirty="0" err="1" smtClean="0">
                <a:latin typeface="+mj-lt"/>
              </a:rPr>
              <a:t>ToRs</a:t>
            </a:r>
            <a:r>
              <a:rPr lang="en-GB" sz="1800" dirty="0" smtClean="0">
                <a:latin typeface="+mj-lt"/>
              </a:rPr>
              <a:t> note that EPIC welcomes and accepts the CESR recommendations”</a:t>
            </a:r>
          </a:p>
          <a:p>
            <a:pPr marL="465138" indent="-465138"/>
            <a:r>
              <a:rPr lang="en-GB" sz="1800" dirty="0" smtClean="0">
                <a:latin typeface="+mj-lt"/>
              </a:rPr>
              <a:t>Membership includes: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 </a:t>
            </a:r>
            <a:r>
              <a:rPr lang="en-GB" sz="1600" dirty="0" smtClean="0">
                <a:latin typeface="+mj-lt"/>
              </a:rPr>
              <a:t>Union Minster of </a:t>
            </a:r>
            <a:r>
              <a:rPr lang="en-GB" sz="1600" dirty="0">
                <a:latin typeface="+mj-lt"/>
              </a:rPr>
              <a:t>President’s Office (5)		</a:t>
            </a:r>
            <a:r>
              <a:rPr lang="en-GB" sz="1600" dirty="0" smtClean="0">
                <a:latin typeface="+mj-lt"/>
              </a:rPr>
              <a:t>	Chair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Union </a:t>
            </a:r>
            <a:r>
              <a:rPr lang="en-GB" sz="1600" dirty="0">
                <a:latin typeface="+mj-lt"/>
              </a:rPr>
              <a:t>Minister, Ministry of Education			</a:t>
            </a:r>
            <a:r>
              <a:rPr lang="en-GB" sz="1600" dirty="0" smtClean="0">
                <a:latin typeface="+mj-lt"/>
              </a:rPr>
              <a:t>Vice-Chair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</a:rPr>
              <a:t>Union </a:t>
            </a:r>
            <a:r>
              <a:rPr lang="en-GB" sz="1600" dirty="0">
                <a:latin typeface="+mj-lt"/>
              </a:rPr>
              <a:t>Minister, MOST				</a:t>
            </a:r>
            <a:r>
              <a:rPr lang="en-GB" sz="1600" dirty="0" smtClean="0">
                <a:latin typeface="+mj-lt"/>
              </a:rPr>
              <a:t>	Vice </a:t>
            </a:r>
            <a:r>
              <a:rPr lang="en-GB" sz="1600" dirty="0">
                <a:latin typeface="+mj-lt"/>
              </a:rPr>
              <a:t>C</a:t>
            </a:r>
            <a:r>
              <a:rPr lang="en-GB" sz="1600" dirty="0" smtClean="0">
                <a:latin typeface="+mj-lt"/>
              </a:rPr>
              <a:t>hair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U </a:t>
            </a:r>
            <a:r>
              <a:rPr lang="en-GB" sz="1600" dirty="0" err="1">
                <a:latin typeface="+mj-lt"/>
              </a:rPr>
              <a:t>Nyi</a:t>
            </a:r>
            <a:r>
              <a:rPr lang="en-GB" sz="1600" dirty="0">
                <a:latin typeface="+mj-lt"/>
              </a:rPr>
              <a:t> </a:t>
            </a:r>
            <a:r>
              <a:rPr lang="en-GB" sz="1600" dirty="0" err="1">
                <a:latin typeface="+mj-lt"/>
              </a:rPr>
              <a:t>Hla</a:t>
            </a:r>
            <a:r>
              <a:rPr lang="en-GB" sz="1600" dirty="0">
                <a:latin typeface="+mj-lt"/>
              </a:rPr>
              <a:t> </a:t>
            </a:r>
            <a:r>
              <a:rPr lang="en-GB" sz="1600" dirty="0" err="1">
                <a:latin typeface="+mj-lt"/>
              </a:rPr>
              <a:t>Nge</a:t>
            </a:r>
            <a:r>
              <a:rPr lang="en-GB" sz="1600" dirty="0">
                <a:latin typeface="+mj-lt"/>
              </a:rPr>
              <a:t> (former </a:t>
            </a:r>
            <a:r>
              <a:rPr lang="en-GB" sz="1600" dirty="0" err="1">
                <a:latin typeface="+mj-lt"/>
              </a:rPr>
              <a:t>Dy</a:t>
            </a:r>
            <a:r>
              <a:rPr lang="en-GB" sz="1600" dirty="0">
                <a:latin typeface="+mj-lt"/>
              </a:rPr>
              <a:t> Minister of Science &amp; Tech)	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U Aung </a:t>
            </a:r>
            <a:r>
              <a:rPr lang="en-GB" sz="1600" dirty="0" err="1">
                <a:latin typeface="+mj-lt"/>
              </a:rPr>
              <a:t>Myo</a:t>
            </a:r>
            <a:r>
              <a:rPr lang="en-GB" sz="1600" dirty="0">
                <a:latin typeface="+mj-lt"/>
              </a:rPr>
              <a:t> Min (Former </a:t>
            </a:r>
            <a:r>
              <a:rPr lang="en-GB" sz="1600" dirty="0" err="1">
                <a:latin typeface="+mj-lt"/>
              </a:rPr>
              <a:t>Dy</a:t>
            </a:r>
            <a:r>
              <a:rPr lang="en-GB" sz="1600" dirty="0">
                <a:latin typeface="+mj-lt"/>
              </a:rPr>
              <a:t> Minister of Education)	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U Than </a:t>
            </a:r>
            <a:r>
              <a:rPr lang="en-GB" sz="1600" dirty="0" err="1">
                <a:latin typeface="+mj-lt"/>
              </a:rPr>
              <a:t>Oo</a:t>
            </a:r>
            <a:r>
              <a:rPr lang="en-GB" sz="1600" dirty="0">
                <a:latin typeface="+mj-lt"/>
              </a:rPr>
              <a:t> (chairman of </a:t>
            </a:r>
            <a:r>
              <a:rPr lang="en-GB" sz="1600" dirty="0" err="1">
                <a:latin typeface="+mj-lt"/>
              </a:rPr>
              <a:t>Pyinnya</a:t>
            </a:r>
            <a:r>
              <a:rPr lang="en-GB" sz="1600" dirty="0">
                <a:latin typeface="+mj-lt"/>
              </a:rPr>
              <a:t> </a:t>
            </a:r>
            <a:r>
              <a:rPr lang="en-GB" sz="1600" dirty="0" err="1">
                <a:latin typeface="+mj-lt"/>
              </a:rPr>
              <a:t>Tazaung</a:t>
            </a:r>
            <a:r>
              <a:rPr lang="en-GB" sz="1600" dirty="0">
                <a:latin typeface="+mj-lt"/>
              </a:rPr>
              <a:t> – NGO)	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Dr </a:t>
            </a:r>
            <a:r>
              <a:rPr lang="en-GB" sz="1600" dirty="0" err="1">
                <a:latin typeface="+mj-lt"/>
              </a:rPr>
              <a:t>Myint</a:t>
            </a:r>
            <a:r>
              <a:rPr lang="en-GB" sz="1600" dirty="0">
                <a:latin typeface="+mj-lt"/>
              </a:rPr>
              <a:t> Kyi (former Chair of Myanmar Language Commission) 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U </a:t>
            </a:r>
            <a:r>
              <a:rPr lang="en-GB" sz="1600" dirty="0" err="1">
                <a:latin typeface="+mj-lt"/>
              </a:rPr>
              <a:t>Saing</a:t>
            </a:r>
            <a:r>
              <a:rPr lang="en-GB" sz="1600" dirty="0">
                <a:latin typeface="+mj-lt"/>
              </a:rPr>
              <a:t> Aung </a:t>
            </a:r>
            <a:r>
              <a:rPr lang="en-GB" sz="1600" dirty="0" err="1">
                <a:latin typeface="+mj-lt"/>
              </a:rPr>
              <a:t>Htun</a:t>
            </a:r>
            <a:r>
              <a:rPr lang="en-GB" sz="1600" dirty="0">
                <a:latin typeface="+mj-lt"/>
              </a:rPr>
              <a:t> (former </a:t>
            </a:r>
            <a:r>
              <a:rPr lang="en-GB" sz="1600" dirty="0" smtClean="0">
                <a:latin typeface="+mj-lt"/>
              </a:rPr>
              <a:t>Professor </a:t>
            </a:r>
            <a:r>
              <a:rPr lang="en-GB" sz="1600" dirty="0">
                <a:latin typeface="+mj-lt"/>
              </a:rPr>
              <a:t>of History)	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Dr </a:t>
            </a:r>
            <a:r>
              <a:rPr lang="en-GB" sz="1600" dirty="0" err="1">
                <a:latin typeface="+mj-lt"/>
              </a:rPr>
              <a:t>Thein</a:t>
            </a:r>
            <a:r>
              <a:rPr lang="en-GB" sz="1600" dirty="0">
                <a:latin typeface="+mj-lt"/>
              </a:rPr>
              <a:t> </a:t>
            </a:r>
            <a:r>
              <a:rPr lang="en-GB" sz="1600" dirty="0" err="1">
                <a:latin typeface="+mj-lt"/>
              </a:rPr>
              <a:t>Myint</a:t>
            </a:r>
            <a:r>
              <a:rPr lang="en-GB" sz="1600" dirty="0">
                <a:latin typeface="+mj-lt"/>
              </a:rPr>
              <a:t>				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U Tin </a:t>
            </a:r>
            <a:r>
              <a:rPr lang="en-GB" sz="1600" dirty="0" err="1">
                <a:latin typeface="+mj-lt"/>
              </a:rPr>
              <a:t>Nyo</a:t>
            </a:r>
            <a:r>
              <a:rPr lang="en-GB" sz="1600" dirty="0">
                <a:latin typeface="+mj-lt"/>
              </a:rPr>
              <a:t>, (Member of Myanmar Human Rights Commission)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Dr </a:t>
            </a:r>
            <a:r>
              <a:rPr lang="en-GB" sz="1600" dirty="0" err="1">
                <a:latin typeface="+mj-lt"/>
              </a:rPr>
              <a:t>Tha</a:t>
            </a:r>
            <a:r>
              <a:rPr lang="en-GB" sz="1600" dirty="0">
                <a:latin typeface="+mj-lt"/>
              </a:rPr>
              <a:t> </a:t>
            </a:r>
            <a:r>
              <a:rPr lang="en-GB" sz="1600" dirty="0" err="1">
                <a:latin typeface="+mj-lt"/>
              </a:rPr>
              <a:t>Lha</a:t>
            </a:r>
            <a:r>
              <a:rPr lang="en-GB" sz="1600" dirty="0">
                <a:latin typeface="+mj-lt"/>
              </a:rPr>
              <a:t> </a:t>
            </a:r>
            <a:r>
              <a:rPr lang="en-GB" sz="1600" dirty="0" err="1">
                <a:latin typeface="+mj-lt"/>
              </a:rPr>
              <a:t>Shwe</a:t>
            </a:r>
            <a:r>
              <a:rPr lang="en-GB" sz="1600" dirty="0">
                <a:latin typeface="+mj-lt"/>
              </a:rPr>
              <a:t>, (Chair, Myanmar Red Cross Society)	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U Lu Ni					</a:t>
            </a:r>
            <a:r>
              <a:rPr lang="en-GB" sz="1600" dirty="0" smtClean="0">
                <a:latin typeface="+mj-lt"/>
              </a:rPr>
              <a:t>	Member</a:t>
            </a:r>
            <a:endParaRPr lang="en-US" sz="16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+mj-lt"/>
              </a:rPr>
              <a:t>U </a:t>
            </a:r>
            <a:r>
              <a:rPr lang="en-GB" sz="1600" dirty="0" err="1">
                <a:latin typeface="+mj-lt"/>
              </a:rPr>
              <a:t>Soe</a:t>
            </a:r>
            <a:r>
              <a:rPr lang="en-GB" sz="1600" dirty="0">
                <a:latin typeface="+mj-lt"/>
              </a:rPr>
              <a:t> </a:t>
            </a:r>
            <a:r>
              <a:rPr lang="en-GB" sz="1600" dirty="0" err="1">
                <a:latin typeface="+mj-lt"/>
              </a:rPr>
              <a:t>Nyunt</a:t>
            </a:r>
            <a:r>
              <a:rPr lang="en-GB" sz="1600" dirty="0">
                <a:latin typeface="+mj-lt"/>
              </a:rPr>
              <a:t>, 			</a:t>
            </a:r>
            <a:r>
              <a:rPr lang="en-GB" sz="1200" dirty="0">
                <a:latin typeface="+mj-lt"/>
              </a:rPr>
              <a:t>		</a:t>
            </a:r>
            <a:r>
              <a:rPr lang="en-GB" sz="1600" dirty="0" smtClean="0">
                <a:latin typeface="+mj-lt"/>
              </a:rPr>
              <a:t>Member</a:t>
            </a:r>
            <a:endParaRPr lang="en-US" sz="1600" dirty="0">
              <a:latin typeface="+mj-lt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14514" y="0"/>
            <a:ext cx="9158514" cy="10668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EPIC – Purpose and Membership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4BB6-1E94-45A5-9BCD-6C0325B5EBC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6400799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j-lt"/>
              </a:rPr>
              <a:t>Dr. </a:t>
            </a:r>
            <a:r>
              <a:rPr lang="en-GB" sz="1800" dirty="0" err="1" smtClean="0">
                <a:latin typeface="+mj-lt"/>
              </a:rPr>
              <a:t>Myint</a:t>
            </a:r>
            <a:r>
              <a:rPr lang="en-GB" sz="1800" dirty="0" smtClean="0">
                <a:latin typeface="+mj-lt"/>
              </a:rPr>
              <a:t> </a:t>
            </a:r>
            <a:r>
              <a:rPr lang="en-GB" sz="1800" dirty="0" err="1" smtClean="0">
                <a:latin typeface="+mj-lt"/>
              </a:rPr>
              <a:t>Thein</a:t>
            </a:r>
            <a:r>
              <a:rPr lang="en-GB" sz="1800" dirty="0" smtClean="0">
                <a:latin typeface="+mj-lt"/>
              </a:rPr>
              <a:t> 					Member</a:t>
            </a:r>
            <a:endParaRPr lang="en-US" sz="1800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j-lt"/>
              </a:rPr>
              <a:t>Dr. </a:t>
            </a:r>
            <a:r>
              <a:rPr lang="en-GB" sz="1800" dirty="0" err="1" smtClean="0">
                <a:latin typeface="+mj-lt"/>
              </a:rPr>
              <a:t>Khin</a:t>
            </a:r>
            <a:r>
              <a:rPr lang="en-GB" sz="1800" dirty="0" smtClean="0">
                <a:latin typeface="+mj-lt"/>
              </a:rPr>
              <a:t> Mar </a:t>
            </a:r>
            <a:r>
              <a:rPr lang="en-GB" sz="1800" dirty="0" err="1" smtClean="0">
                <a:latin typeface="+mj-lt"/>
              </a:rPr>
              <a:t>Htun</a:t>
            </a:r>
            <a:r>
              <a:rPr lang="en-GB" sz="1800" dirty="0" smtClean="0">
                <a:latin typeface="+mj-lt"/>
              </a:rPr>
              <a:t>					Member</a:t>
            </a:r>
            <a:endParaRPr lang="en-US" sz="1800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j-lt"/>
              </a:rPr>
              <a:t>U </a:t>
            </a:r>
            <a:r>
              <a:rPr lang="en-GB" sz="1800" dirty="0" err="1" smtClean="0">
                <a:latin typeface="+mj-lt"/>
              </a:rPr>
              <a:t>Htun</a:t>
            </a:r>
            <a:r>
              <a:rPr lang="en-GB" sz="1800" dirty="0" smtClean="0">
                <a:latin typeface="+mj-lt"/>
              </a:rPr>
              <a:t> </a:t>
            </a:r>
            <a:r>
              <a:rPr lang="en-GB" sz="1800" dirty="0" err="1" smtClean="0">
                <a:latin typeface="+mj-lt"/>
              </a:rPr>
              <a:t>Aung</a:t>
            </a:r>
            <a:r>
              <a:rPr lang="en-GB" sz="1800" dirty="0" smtClean="0">
                <a:latin typeface="+mj-lt"/>
              </a:rPr>
              <a:t> </a:t>
            </a:r>
            <a:r>
              <a:rPr lang="en-GB" sz="1800" dirty="0" err="1" smtClean="0">
                <a:latin typeface="+mj-lt"/>
              </a:rPr>
              <a:t>Chein</a:t>
            </a:r>
            <a:r>
              <a:rPr lang="en-GB" sz="1800" dirty="0" smtClean="0">
                <a:latin typeface="+mj-lt"/>
              </a:rPr>
              <a:t> (retired University Professor)		Member</a:t>
            </a:r>
            <a:endParaRPr lang="en-US" sz="1800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j-lt"/>
              </a:rPr>
              <a:t>Dr. Daw Than New (Law Professor)			Member</a:t>
            </a:r>
            <a:endParaRPr lang="en-US" sz="1800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j-lt"/>
              </a:rPr>
              <a:t>Dr. </a:t>
            </a:r>
            <a:r>
              <a:rPr lang="en-GB" sz="1800" dirty="0" err="1" smtClean="0">
                <a:latin typeface="+mj-lt"/>
              </a:rPr>
              <a:t>Thein</a:t>
            </a:r>
            <a:r>
              <a:rPr lang="en-GB" sz="1800" dirty="0" smtClean="0">
                <a:latin typeface="+mj-lt"/>
              </a:rPr>
              <a:t> </a:t>
            </a:r>
            <a:r>
              <a:rPr lang="en-GB" sz="1800" dirty="0" err="1" smtClean="0">
                <a:latin typeface="+mj-lt"/>
              </a:rPr>
              <a:t>Lwin</a:t>
            </a:r>
            <a:r>
              <a:rPr lang="en-GB" sz="1800" dirty="0" smtClean="0">
                <a:latin typeface="+mj-lt"/>
              </a:rPr>
              <a:t> </a:t>
            </a:r>
            <a:r>
              <a:rPr lang="en-GB" sz="1800" smtClean="0">
                <a:latin typeface="+mj-lt"/>
              </a:rPr>
              <a:t>(retired </a:t>
            </a:r>
            <a:r>
              <a:rPr lang="en-GB" sz="1800" dirty="0" smtClean="0">
                <a:latin typeface="+mj-lt"/>
              </a:rPr>
              <a:t>Professor)			Member</a:t>
            </a:r>
            <a:endParaRPr lang="en-US" sz="1800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j-lt"/>
              </a:rPr>
              <a:t>U </a:t>
            </a:r>
            <a:r>
              <a:rPr lang="en-GB" sz="1800" dirty="0">
                <a:latin typeface="+mj-lt"/>
              </a:rPr>
              <a:t>Tin </a:t>
            </a:r>
            <a:r>
              <a:rPr lang="en-GB" sz="1800" dirty="0" err="1">
                <a:latin typeface="+mj-lt"/>
              </a:rPr>
              <a:t>Htut</a:t>
            </a:r>
            <a:r>
              <a:rPr lang="en-GB" sz="1800" dirty="0">
                <a:latin typeface="+mj-lt"/>
              </a:rPr>
              <a:t> </a:t>
            </a:r>
            <a:r>
              <a:rPr lang="en-GB" sz="1800" dirty="0" err="1">
                <a:latin typeface="+mj-lt"/>
              </a:rPr>
              <a:t>Ooo</a:t>
            </a:r>
            <a:r>
              <a:rPr lang="en-GB" sz="1800" dirty="0">
                <a:latin typeface="+mj-lt"/>
              </a:rPr>
              <a:t> 					Member</a:t>
            </a:r>
            <a:endParaRPr lang="en-US" sz="18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err="1">
                <a:latin typeface="+mj-lt"/>
              </a:rPr>
              <a:t>Dr.</a:t>
            </a:r>
            <a:r>
              <a:rPr lang="en-GB" sz="1800" dirty="0">
                <a:latin typeface="+mj-lt"/>
              </a:rPr>
              <a:t> Aung </a:t>
            </a:r>
            <a:r>
              <a:rPr lang="en-GB" sz="1800" dirty="0" err="1">
                <a:latin typeface="+mj-lt"/>
              </a:rPr>
              <a:t>Htun</a:t>
            </a:r>
            <a:r>
              <a:rPr lang="en-GB" sz="1800" dirty="0">
                <a:latin typeface="+mj-lt"/>
              </a:rPr>
              <a:t> </a:t>
            </a:r>
            <a:r>
              <a:rPr lang="en-GB" sz="1800" dirty="0" err="1" smtClean="0">
                <a:latin typeface="+mj-lt"/>
              </a:rPr>
              <a:t>Thet</a:t>
            </a:r>
            <a:r>
              <a:rPr lang="en-GB" sz="1800" dirty="0" smtClean="0">
                <a:latin typeface="+mj-lt"/>
              </a:rPr>
              <a:t> </a:t>
            </a:r>
            <a:r>
              <a:rPr lang="en-GB" sz="1800" dirty="0">
                <a:latin typeface="+mj-lt"/>
              </a:rPr>
              <a:t>				</a:t>
            </a:r>
            <a:r>
              <a:rPr lang="en-GB" sz="1800" dirty="0" smtClean="0">
                <a:latin typeface="+mj-lt"/>
              </a:rPr>
              <a:t>	Member</a:t>
            </a:r>
            <a:endParaRPr lang="en-US" sz="18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+mj-lt"/>
              </a:rPr>
              <a:t>Dr Yin </a:t>
            </a:r>
            <a:r>
              <a:rPr lang="en-GB" sz="1800" dirty="0" err="1">
                <a:latin typeface="+mj-lt"/>
              </a:rPr>
              <a:t>Yin</a:t>
            </a:r>
            <a:r>
              <a:rPr lang="en-GB" sz="1800" dirty="0">
                <a:latin typeface="+mj-lt"/>
              </a:rPr>
              <a:t> New					Member</a:t>
            </a:r>
            <a:endParaRPr lang="en-US" sz="18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err="1">
                <a:latin typeface="+mj-lt"/>
              </a:rPr>
              <a:t>Dr.</a:t>
            </a:r>
            <a:r>
              <a:rPr lang="en-GB" sz="1800" dirty="0">
                <a:latin typeface="+mj-lt"/>
              </a:rPr>
              <a:t> </a:t>
            </a:r>
            <a:r>
              <a:rPr lang="en-GB" sz="1800" dirty="0" err="1">
                <a:latin typeface="+mj-lt"/>
              </a:rPr>
              <a:t>Zaw</a:t>
            </a:r>
            <a:r>
              <a:rPr lang="en-GB" sz="1800" dirty="0">
                <a:latin typeface="+mj-lt"/>
              </a:rPr>
              <a:t> </a:t>
            </a:r>
            <a:r>
              <a:rPr lang="en-GB" sz="1800" dirty="0" err="1">
                <a:latin typeface="+mj-lt"/>
              </a:rPr>
              <a:t>Oo</a:t>
            </a:r>
            <a:r>
              <a:rPr lang="en-GB" sz="1800" dirty="0">
                <a:latin typeface="+mj-lt"/>
              </a:rPr>
              <a:t>, (formerly </a:t>
            </a:r>
            <a:r>
              <a:rPr lang="en-GB" sz="1800" dirty="0" smtClean="0">
                <a:latin typeface="+mj-lt"/>
              </a:rPr>
              <a:t>Lecturer at Chiang Mai </a:t>
            </a:r>
            <a:r>
              <a:rPr lang="en-GB" sz="1800" dirty="0">
                <a:latin typeface="+mj-lt"/>
              </a:rPr>
              <a:t>University)	</a:t>
            </a:r>
            <a:r>
              <a:rPr lang="en-GB" sz="1800" dirty="0" smtClean="0">
                <a:latin typeface="+mj-lt"/>
              </a:rPr>
              <a:t>Member</a:t>
            </a:r>
            <a:endParaRPr lang="en-US" sz="18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+mj-lt"/>
              </a:rPr>
              <a:t>Dr </a:t>
            </a:r>
            <a:r>
              <a:rPr lang="en-GB" sz="1800" dirty="0" err="1">
                <a:latin typeface="+mj-lt"/>
              </a:rPr>
              <a:t>Kyaw</a:t>
            </a:r>
            <a:r>
              <a:rPr lang="en-GB" sz="1800" dirty="0">
                <a:latin typeface="+mj-lt"/>
              </a:rPr>
              <a:t> Yin </a:t>
            </a:r>
            <a:r>
              <a:rPr lang="en-GB" sz="1800" dirty="0" err="1">
                <a:latin typeface="+mj-lt"/>
              </a:rPr>
              <a:t>Hlaing</a:t>
            </a:r>
            <a:r>
              <a:rPr lang="en-GB" sz="1800" dirty="0">
                <a:latin typeface="+mj-lt"/>
              </a:rPr>
              <a:t> (National University of Singapore)	</a:t>
            </a:r>
            <a:r>
              <a:rPr lang="en-GB" sz="1800" dirty="0" smtClean="0">
                <a:latin typeface="+mj-lt"/>
              </a:rPr>
              <a:t>Member</a:t>
            </a:r>
            <a:endParaRPr lang="en-US" sz="18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+mj-lt"/>
              </a:rPr>
              <a:t>Dr Tin </a:t>
            </a:r>
            <a:r>
              <a:rPr lang="en-GB" sz="1800" dirty="0" err="1">
                <a:latin typeface="+mj-lt"/>
              </a:rPr>
              <a:t>Maung</a:t>
            </a:r>
            <a:r>
              <a:rPr lang="en-GB" sz="1800" dirty="0">
                <a:latin typeface="+mj-lt"/>
              </a:rPr>
              <a:t> </a:t>
            </a:r>
            <a:r>
              <a:rPr lang="en-GB" sz="1800" dirty="0" smtClean="0">
                <a:latin typeface="+mj-lt"/>
              </a:rPr>
              <a:t>Than	</a:t>
            </a:r>
            <a:r>
              <a:rPr lang="en-GB" sz="1800" dirty="0">
                <a:latin typeface="+mj-lt"/>
              </a:rPr>
              <a:t>			</a:t>
            </a:r>
            <a:r>
              <a:rPr lang="en-GB" sz="1800" dirty="0" smtClean="0">
                <a:latin typeface="+mj-lt"/>
              </a:rPr>
              <a:t>	Member</a:t>
            </a:r>
            <a:endParaRPr lang="en-US" sz="18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>
                <a:latin typeface="+mj-lt"/>
              </a:rPr>
              <a:t>Dy. Minister, Ministry of Education			</a:t>
            </a:r>
            <a:r>
              <a:rPr lang="en-GB" sz="1800" dirty="0" smtClean="0">
                <a:latin typeface="+mj-lt"/>
              </a:rPr>
              <a:t>Secretary </a:t>
            </a:r>
            <a:r>
              <a:rPr lang="en-GB" sz="1800" dirty="0">
                <a:latin typeface="+mj-lt"/>
              </a:rPr>
              <a:t>(1)</a:t>
            </a:r>
            <a:endParaRPr lang="en-US" sz="1800" dirty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err="1" smtClean="0">
                <a:latin typeface="+mj-lt"/>
              </a:rPr>
              <a:t>Dy</a:t>
            </a:r>
            <a:r>
              <a:rPr lang="en-GB" sz="1800" dirty="0" smtClean="0">
                <a:latin typeface="+mj-lt"/>
              </a:rPr>
              <a:t> Minister, Ministry of Education			Secretary (2)</a:t>
            </a:r>
            <a:endParaRPr lang="en-US" sz="1800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j-lt"/>
              </a:rPr>
              <a:t>Director </a:t>
            </a:r>
            <a:r>
              <a:rPr lang="en-GB" sz="1800" dirty="0">
                <a:latin typeface="+mj-lt"/>
              </a:rPr>
              <a:t>General, DMERB				Secretary (3)</a:t>
            </a:r>
            <a:endParaRPr lang="en-US" sz="1800" dirty="0">
              <a:latin typeface="+mj-lt"/>
            </a:endParaRPr>
          </a:p>
          <a:p>
            <a:pPr>
              <a:buBlip>
                <a:blip r:embed="rId2"/>
              </a:buBlip>
            </a:pPr>
            <a:endParaRPr lang="en-US" sz="110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14514" y="0"/>
            <a:ext cx="9158514" cy="9906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PERC –Membership (continued)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4BB6-1E94-45A5-9BCD-6C0325B5EBC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943600"/>
          </a:xfrm>
        </p:spPr>
        <p:txBody>
          <a:bodyPr>
            <a:noAutofit/>
          </a:bodyPr>
          <a:lstStyle/>
          <a:p>
            <a:r>
              <a:rPr lang="en-GB" sz="2000" dirty="0"/>
              <a:t>To implement </a:t>
            </a:r>
            <a:r>
              <a:rPr lang="en-GB" sz="2000" b="1" i="1" dirty="0"/>
              <a:t>short (immediate) term and long term activities </a:t>
            </a:r>
            <a:r>
              <a:rPr lang="en-GB" sz="2000" dirty="0"/>
              <a:t>to develop Myanmar national education as an education system which can facilitate continuing development, meeting international standards</a:t>
            </a:r>
            <a:endParaRPr lang="en-US" sz="2000" dirty="0"/>
          </a:p>
          <a:p>
            <a:r>
              <a:rPr lang="en-GB" sz="2000" dirty="0"/>
              <a:t>To implement education to become a </a:t>
            </a:r>
            <a:r>
              <a:rPr lang="en-GB" sz="2000" b="1" i="1" dirty="0"/>
              <a:t>quality education system </a:t>
            </a:r>
            <a:r>
              <a:rPr lang="en-GB" sz="2000" dirty="0"/>
              <a:t>which </a:t>
            </a:r>
            <a:r>
              <a:rPr lang="en-GB" sz="2000" b="1" i="1" dirty="0" smtClean="0"/>
              <a:t>strengthens </a:t>
            </a:r>
            <a:r>
              <a:rPr lang="en-GB" sz="2000" b="1" i="1" dirty="0"/>
              <a:t>the traditions and culture of national groups and Myanmar </a:t>
            </a:r>
            <a:r>
              <a:rPr lang="en-GB" sz="2000" b="1" i="1" dirty="0" smtClean="0"/>
              <a:t>values and to meet needs of Regions and States Development</a:t>
            </a:r>
            <a:endParaRPr lang="en-US" sz="2000" b="1" i="1" dirty="0"/>
          </a:p>
          <a:p>
            <a:r>
              <a:rPr lang="en-GB" sz="2000" dirty="0"/>
              <a:t>To manage and implement education to train and produce new generations who are </a:t>
            </a:r>
            <a:r>
              <a:rPr lang="en-GB" sz="2000" b="1" i="1" dirty="0"/>
              <a:t>creative</a:t>
            </a:r>
            <a:r>
              <a:rPr lang="en-GB" sz="2000" dirty="0"/>
              <a:t> and all round developed, and behave as good citizens, and Myanmar youth society </a:t>
            </a:r>
            <a:r>
              <a:rPr lang="en-GB" sz="2000" b="1" i="1" dirty="0"/>
              <a:t>appropriate to future democracy</a:t>
            </a:r>
            <a:endParaRPr lang="en-US" sz="2000" b="1" i="1" dirty="0"/>
          </a:p>
          <a:p>
            <a:r>
              <a:rPr lang="en-GB" sz="2000" dirty="0"/>
              <a:t>Implement step by step </a:t>
            </a:r>
            <a:r>
              <a:rPr lang="en-GB" sz="2000" b="1" i="1" dirty="0"/>
              <a:t>prioritizing activities </a:t>
            </a:r>
            <a:r>
              <a:rPr lang="en-GB" sz="2000" dirty="0"/>
              <a:t>in consultation with experts, organizations relevant to education, relevant ministries, National Education </a:t>
            </a:r>
            <a:r>
              <a:rPr lang="en-GB" sz="2000" dirty="0" smtClean="0"/>
              <a:t>Committee </a:t>
            </a:r>
            <a:r>
              <a:rPr lang="en-GB" sz="2000" dirty="0"/>
              <a:t>and Ministry of Education so that </a:t>
            </a:r>
            <a:r>
              <a:rPr lang="en-GB" sz="2000" dirty="0" smtClean="0"/>
              <a:t>the </a:t>
            </a:r>
            <a:r>
              <a:rPr lang="en-GB" sz="2000" b="1" i="1" dirty="0" smtClean="0"/>
              <a:t>education </a:t>
            </a:r>
            <a:r>
              <a:rPr lang="en-GB" sz="2000" b="1" i="1" dirty="0"/>
              <a:t>sector could be reformed in accordance with the current reform processes of the State’s new era and system</a:t>
            </a:r>
            <a:endParaRPr lang="en-US" sz="2000" b="1" i="1" dirty="0"/>
          </a:p>
          <a:p>
            <a:r>
              <a:rPr lang="en-GB" sz="2000" dirty="0"/>
              <a:t>Expand and implement human resource development trainings, which will contribute to the labour market needs, i</a:t>
            </a:r>
            <a:r>
              <a:rPr lang="en-GB" sz="2000" b="1" i="1" dirty="0"/>
              <a:t>n coordination and collaboration with private </a:t>
            </a:r>
            <a:r>
              <a:rPr lang="en-GB" sz="2000" b="1" i="1" dirty="0" smtClean="0"/>
              <a:t>sector and </a:t>
            </a:r>
            <a:r>
              <a:rPr lang="en-GB" sz="2000" b="1" i="1" dirty="0"/>
              <a:t>government</a:t>
            </a:r>
            <a:r>
              <a:rPr lang="en-GB" sz="2000" dirty="0"/>
              <a:t> in the subsectors of technical and vocational education, non-formal education and private education</a:t>
            </a:r>
            <a:endParaRPr lang="en-US" sz="2000" dirty="0"/>
          </a:p>
          <a:p>
            <a:r>
              <a:rPr lang="en-GB" sz="2000" dirty="0" smtClean="0"/>
              <a:t>.</a:t>
            </a:r>
            <a:endParaRPr lang="en-US" sz="2000" dirty="0"/>
          </a:p>
          <a:p>
            <a:pPr>
              <a:buNone/>
            </a:pPr>
            <a:endParaRPr lang="en-US" sz="1300" dirty="0" smtClean="0"/>
          </a:p>
          <a:p>
            <a:pPr marL="0" indent="0">
              <a:buNone/>
            </a:pPr>
            <a:endParaRPr lang="en-US" sz="1300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14514" y="0"/>
            <a:ext cx="9158514" cy="8382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EPIC - Terms </a:t>
            </a:r>
            <a:r>
              <a:rPr lang="en-GB" sz="3200" b="1" dirty="0">
                <a:solidFill>
                  <a:schemeClr val="bg1"/>
                </a:solidFill>
              </a:rPr>
              <a:t>of </a:t>
            </a:r>
            <a:r>
              <a:rPr lang="en-GB" sz="3200" b="1" dirty="0" smtClean="0">
                <a:solidFill>
                  <a:schemeClr val="bg1"/>
                </a:solidFill>
              </a:rPr>
              <a:t>Reference (1)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14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B4BB6-1E94-45A5-9BCD-6C0325B5EBC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943600"/>
          </a:xfrm>
        </p:spPr>
        <p:txBody>
          <a:bodyPr>
            <a:noAutofit/>
          </a:bodyPr>
          <a:lstStyle/>
          <a:p>
            <a:r>
              <a:rPr lang="en-GB" sz="2000" dirty="0" smtClean="0"/>
              <a:t>Advise and implement </a:t>
            </a:r>
            <a:r>
              <a:rPr lang="en-GB" sz="2000" b="1" i="1" dirty="0" smtClean="0"/>
              <a:t>amendment of laws, legislation and procedures which are not in line with the current situation </a:t>
            </a:r>
            <a:r>
              <a:rPr lang="en-GB" sz="2000" dirty="0" smtClean="0"/>
              <a:t>as well as those that should be </a:t>
            </a:r>
            <a:r>
              <a:rPr lang="en-GB" sz="2000" b="1" i="1" dirty="0" smtClean="0"/>
              <a:t>priority from the recommendations of the Comprehensive Education Sector Review – CESR</a:t>
            </a:r>
            <a:endParaRPr lang="en-US" sz="2000" b="1" i="1" dirty="0" smtClean="0"/>
          </a:p>
          <a:p>
            <a:r>
              <a:rPr lang="en-GB" sz="2000" dirty="0" smtClean="0"/>
              <a:t>Implement activities through forming necessary Working Groups for the activities such as </a:t>
            </a:r>
            <a:r>
              <a:rPr lang="en-GB" sz="2000" b="1" i="1" dirty="0" smtClean="0"/>
              <a:t>education policy, national education law and related legislations, basic education, teacher education, technical and vocational education, higher education system structure and education opportunities, curriculum, education quality assurance, and quality management</a:t>
            </a:r>
            <a:r>
              <a:rPr lang="en-GB" sz="2000" dirty="0" smtClean="0"/>
              <a:t>, which are the </a:t>
            </a:r>
            <a:r>
              <a:rPr lang="en-GB" sz="2000" b="1" i="1" dirty="0" smtClean="0"/>
              <a:t>recommendations of the Comprehensive Education Sector Review – CESR</a:t>
            </a:r>
            <a:endParaRPr lang="en-US" sz="2000" b="1" i="1" dirty="0" smtClean="0"/>
          </a:p>
          <a:p>
            <a:r>
              <a:rPr lang="en-GB" sz="2000" dirty="0" smtClean="0"/>
              <a:t>To </a:t>
            </a:r>
            <a:r>
              <a:rPr lang="en-GB" sz="2000" b="1" i="1" dirty="0" smtClean="0"/>
              <a:t>reform education in consultation with State/Region Governments</a:t>
            </a:r>
            <a:r>
              <a:rPr lang="en-GB" sz="2000" dirty="0" smtClean="0"/>
              <a:t>, relevant departments and organizations, and things to be changed despite some strengths in the education sector</a:t>
            </a:r>
            <a:endParaRPr lang="en-US" sz="2000" dirty="0" smtClean="0"/>
          </a:p>
          <a:p>
            <a:r>
              <a:rPr lang="en-GB" sz="2000" dirty="0" smtClean="0"/>
              <a:t>To strengthen coordination in order for </a:t>
            </a:r>
            <a:r>
              <a:rPr lang="en-GB" sz="2000" b="1" i="1" dirty="0" smtClean="0"/>
              <a:t>speedier implementation </a:t>
            </a:r>
            <a:r>
              <a:rPr lang="en-GB" sz="2000" dirty="0" smtClean="0"/>
              <a:t>of current activities and long term plans by existing organizations and committees and Union Ministries as this committee is specially formed to </a:t>
            </a:r>
            <a:r>
              <a:rPr lang="en-GB" sz="2000" b="1" i="1" dirty="0" smtClean="0"/>
              <a:t>report to the President’s Office and the Union Government directly </a:t>
            </a:r>
            <a:r>
              <a:rPr lang="en-GB" sz="2000" dirty="0" smtClean="0"/>
              <a:t>for the reform and progress of education sector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14514" y="0"/>
            <a:ext cx="9158514" cy="8382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EPIC - Terms </a:t>
            </a:r>
            <a:r>
              <a:rPr lang="en-GB" sz="3200" b="1" dirty="0">
                <a:solidFill>
                  <a:schemeClr val="bg1"/>
                </a:solidFill>
              </a:rPr>
              <a:t>of </a:t>
            </a:r>
            <a:r>
              <a:rPr lang="en-GB" sz="3200" b="1" dirty="0" smtClean="0">
                <a:solidFill>
                  <a:schemeClr val="bg1"/>
                </a:solidFill>
              </a:rPr>
              <a:t>Reference (2)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14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838200"/>
            <a:ext cx="8763001" cy="586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38200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bg1"/>
                </a:solidFill>
              </a:rPr>
              <a:t>EPIC - Structure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846137"/>
            <a:ext cx="7620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Education Promotion Implementation Committee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1631732"/>
            <a:ext cx="2286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Task Force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1676400"/>
            <a:ext cx="2286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Advisory Board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797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83820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529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990600"/>
            <a:ext cx="8382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74027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918</TotalTime>
  <Words>1126</Words>
  <Application>Microsoft Office PowerPoint</Application>
  <PresentationFormat>On-screen Show (4:3)</PresentationFormat>
  <Paragraphs>108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</vt:lpstr>
      <vt:lpstr>Recent Development in the CESR Sector Reform Process</vt:lpstr>
      <vt:lpstr>Committee for Implementation of Education Promotion – Diamond Jubilee</vt:lpstr>
      <vt:lpstr> EPIC – Purpose and Membership  </vt:lpstr>
      <vt:lpstr>  PERC –Membership (continued)  </vt:lpstr>
      <vt:lpstr>EPIC - Terms of Reference (1) </vt:lpstr>
      <vt:lpstr>EPIC - Terms of Reference (2)</vt:lpstr>
      <vt:lpstr>EPIC - Structure</vt:lpstr>
      <vt:lpstr> </vt:lpstr>
      <vt:lpstr> </vt:lpstr>
      <vt:lpstr>  EPIC  - Key Tasks and Progress to Date  </vt:lpstr>
      <vt:lpstr> EPIC  - Links with CESR  </vt:lpstr>
      <vt:lpstr> Next steps </vt:lpstr>
      <vt:lpstr>PowerPoint Presentation</vt:lpstr>
    </vt:vector>
  </TitlesOfParts>
  <Company>UNICEF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Education Education Sector Working Group (JESWG) –  Links with National Aid Coordination System</dc:title>
  <dc:creator>Jane Davies</dc:creator>
  <cp:lastModifiedBy>Shon</cp:lastModifiedBy>
  <cp:revision>114</cp:revision>
  <cp:lastPrinted>2013-12-12T02:23:00Z</cp:lastPrinted>
  <dcterms:created xsi:type="dcterms:W3CDTF">2013-06-12T06:01:18Z</dcterms:created>
  <dcterms:modified xsi:type="dcterms:W3CDTF">2014-02-19T04:58:57Z</dcterms:modified>
</cp:coreProperties>
</file>