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42" r:id="rId2"/>
    <p:sldId id="286" r:id="rId3"/>
    <p:sldId id="331" r:id="rId4"/>
    <p:sldId id="345" r:id="rId5"/>
    <p:sldId id="343" r:id="rId6"/>
    <p:sldId id="312" r:id="rId7"/>
  </p:sldIdLst>
  <p:sldSz cx="9144000" cy="6858000" type="screen4x3"/>
  <p:notesSz cx="6881813" cy="9296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Impact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8B84B"/>
    <a:srgbClr val="800080"/>
    <a:srgbClr val="4D4D4D"/>
    <a:srgbClr val="00CC66"/>
    <a:srgbClr val="66FFCC"/>
    <a:srgbClr val="FFCCFF"/>
    <a:srgbClr val="DDDDDD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92" autoAdjust="0"/>
  </p:normalViewPr>
  <p:slideViewPr>
    <p:cSldViewPr>
      <p:cViewPr varScale="1">
        <p:scale>
          <a:sx n="87" d="100"/>
          <a:sy n="87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r>
              <a:rPr lang="en-US" smtClean="0"/>
              <a:t>20-Jan-12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B8C82BF-AEB0-4756-8A18-917828580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3767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r>
              <a:rPr lang="en-US" smtClean="0"/>
              <a:t>20-Jan-12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69593EC-1298-4E6A-A57B-596578D119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6004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20-Jan-12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017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20-Jan-12</a:t>
            </a: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3A8E8B-35B8-4A88-B187-846CCE1E646C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244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25BCC-70DA-42D9-9703-756DEDCF36E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E8CC4-4FAA-48DA-BE1A-6334077C26E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6603E-013E-4161-8B82-A225383AEC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11D86-4BB8-44CA-B24C-408F3292737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8D2D2-2297-4B67-A9C0-03BC44EEA57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0C1C3-19B0-4E33-AE46-878884AA317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62407-F77A-4D7D-9196-1F044A04B0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EB652-2C3C-4A19-B741-4AEC5B6B8E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3CA5B-5F83-4CF1-BE74-B86D1CA5FAA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55941-0F50-4350-BA28-C6CDCD59F5C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1D24B-DBF2-4F6B-8AB1-A70A430B0A8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FDB6F83-E1BB-4673-8101-C2D1FD7ACC3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4608512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sz="1800" b="1" dirty="0">
                <a:solidFill>
                  <a:srgbClr val="00B0F0"/>
                </a:solidFill>
              </a:rPr>
              <a:t>Child Protection Systems Building: </a:t>
            </a:r>
            <a:r>
              <a:rPr lang="en-US" sz="1800" b="1" dirty="0" smtClean="0">
                <a:solidFill>
                  <a:srgbClr val="00B0F0"/>
                </a:solidFill>
              </a:rPr>
              <a:t>Establishment of Case Management Mechanism</a:t>
            </a:r>
            <a:br>
              <a:rPr lang="en-US" sz="1800" b="1" dirty="0" smtClean="0">
                <a:solidFill>
                  <a:srgbClr val="00B0F0"/>
                </a:solidFill>
              </a:rPr>
            </a:br>
            <a:r>
              <a:rPr lang="en-US" sz="1800" b="1" dirty="0" smtClean="0">
                <a:solidFill>
                  <a:srgbClr val="00B0F0"/>
                </a:solidFill>
              </a:rPr>
              <a:t/>
            </a:r>
            <a:br>
              <a:rPr lang="en-US" sz="1800" b="1" dirty="0" smtClean="0">
                <a:solidFill>
                  <a:srgbClr val="00B0F0"/>
                </a:solidFill>
              </a:rPr>
            </a:br>
            <a:r>
              <a:rPr lang="en-US" sz="1400" b="1" dirty="0" smtClean="0">
                <a:solidFill>
                  <a:srgbClr val="00B0F0"/>
                </a:solidFill>
              </a:rPr>
              <a:t/>
            </a:r>
            <a:br>
              <a:rPr lang="en-US" sz="1400" b="1" dirty="0" smtClean="0">
                <a:solidFill>
                  <a:srgbClr val="00B0F0"/>
                </a:solidFill>
              </a:rPr>
            </a:br>
            <a:r>
              <a:rPr lang="en-US" sz="1400" b="1" dirty="0" smtClean="0">
                <a:solidFill>
                  <a:srgbClr val="00B0F0"/>
                </a:solidFill>
              </a:rPr>
              <a:t>Presented by </a:t>
            </a:r>
            <a:r>
              <a:rPr lang="en-US" sz="1800" b="1" dirty="0" smtClean="0">
                <a:solidFill>
                  <a:srgbClr val="00B0F0"/>
                </a:solidFill>
              </a:rPr>
              <a:t/>
            </a:r>
            <a:br>
              <a:rPr lang="en-US" sz="1800" b="1" dirty="0" smtClean="0">
                <a:solidFill>
                  <a:srgbClr val="00B0F0"/>
                </a:solidFill>
              </a:rPr>
            </a:br>
            <a:r>
              <a:rPr lang="en-US" sz="1400" b="1" dirty="0">
                <a:solidFill>
                  <a:srgbClr val="00B0F0"/>
                </a:solidFill>
              </a:rPr>
              <a:t>Khin Thu Aye</a:t>
            </a:r>
            <a:br>
              <a:rPr lang="en-US" sz="1400" b="1" dirty="0">
                <a:solidFill>
                  <a:srgbClr val="00B0F0"/>
                </a:solidFill>
              </a:rPr>
            </a:br>
            <a:r>
              <a:rPr lang="en-US" sz="1400" b="1" dirty="0">
                <a:solidFill>
                  <a:srgbClr val="00B0F0"/>
                </a:solidFill>
              </a:rPr>
              <a:t>Program Coordinator </a:t>
            </a:r>
            <a:br>
              <a:rPr lang="en-US" sz="1400" b="1" dirty="0">
                <a:solidFill>
                  <a:srgbClr val="00B0F0"/>
                </a:solidFill>
              </a:rPr>
            </a:br>
            <a:r>
              <a:rPr lang="en-US" sz="1400" b="1" dirty="0">
                <a:solidFill>
                  <a:srgbClr val="00B0F0"/>
                </a:solidFill>
              </a:rPr>
              <a:t>Child Protection Program</a:t>
            </a:r>
            <a:br>
              <a:rPr lang="en-US" sz="1400" b="1" dirty="0">
                <a:solidFill>
                  <a:srgbClr val="00B0F0"/>
                </a:solidFill>
              </a:rPr>
            </a:br>
            <a:r>
              <a:rPr lang="en-US" sz="1400" b="1" dirty="0">
                <a:solidFill>
                  <a:srgbClr val="00B0F0"/>
                </a:solidFill>
              </a:rPr>
              <a:t>Myanmar Red Cross Society (MRCS)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89240"/>
            <a:ext cx="9036496" cy="1080120"/>
          </a:xfrm>
        </p:spPr>
        <p:txBody>
          <a:bodyPr/>
          <a:lstStyle/>
          <a:p>
            <a:pPr algn="l"/>
            <a:endParaRPr lang="en-US" sz="1600" b="1" dirty="0" smtClean="0"/>
          </a:p>
          <a:p>
            <a:pPr algn="l"/>
            <a:r>
              <a:rPr lang="en-US" sz="1600" b="1" dirty="0" smtClean="0">
                <a:solidFill>
                  <a:srgbClr val="00B0F0"/>
                </a:solidFill>
              </a:rPr>
              <a:t>UNICEF Office</a:t>
            </a:r>
          </a:p>
          <a:p>
            <a:pPr algn="l"/>
            <a:r>
              <a:rPr lang="en-US" sz="1600" b="1" dirty="0" smtClean="0">
                <a:solidFill>
                  <a:srgbClr val="00B0F0"/>
                </a:solidFill>
              </a:rPr>
              <a:t>Yangon						                                22.Oct.2014</a:t>
            </a:r>
          </a:p>
        </p:txBody>
      </p:sp>
      <p:pic>
        <p:nvPicPr>
          <p:cNvPr id="5" name="Picture 9" descr="MRCS Round Circl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92175" cy="83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908720"/>
            <a:chOff x="0" y="-48"/>
            <a:chExt cx="5760" cy="572"/>
          </a:xfrm>
        </p:grpSpPr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0" y="-48"/>
              <a:ext cx="5760" cy="57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-Win---Researcher" pitchFamily="34" charset="0"/>
                <a:cs typeface="Arial" charset="0"/>
              </a:endParaRPr>
            </a:p>
          </p:txBody>
        </p:sp>
        <p:pic>
          <p:nvPicPr>
            <p:cNvPr id="2057" name="Picture 9" descr="MRCS Round Circle 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" y="-23"/>
              <a:ext cx="562" cy="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816" y="177"/>
              <a:ext cx="39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58598"/>
            <a:ext cx="1000132" cy="82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719244" y="262389"/>
            <a:ext cx="5357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Myanmar Red Cross Society</a:t>
            </a:r>
          </a:p>
          <a:p>
            <a:pPr algn="ctr"/>
            <a:endParaRPr lang="en-US" b="1" dirty="0">
              <a:solidFill>
                <a:schemeClr val="bg1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408016"/>
            <a:ext cx="907259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endParaRPr kumimoji="0" lang="en-US" sz="1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Expected Result: 		:	To raise awareness on child </a:t>
            </a:r>
            <a:r>
              <a:rPr kumimoji="0"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rotection and reporting mechanism </a:t>
            </a:r>
          </a:p>
          <a:p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		established and functional in 950 wards/villages in order to support 				case management </a:t>
            </a:r>
            <a:r>
              <a:rPr kumimoji="0"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mechanism in 19 townships </a:t>
            </a:r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Target Townships		:	</a:t>
            </a:r>
            <a:r>
              <a:rPr lang="en-US" sz="1400" dirty="0" smtClean="0"/>
              <a:t>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Pathein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Bago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Pyay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MaharAungMyay,Bagan-Nyaung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Oo  				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Magway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Sagaing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Dala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Dawei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Bamaw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MyitKyiNa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Loikaw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				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Hpa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An,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Mindat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Mawlamyine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KyaukPhyu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Kyein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Tone, 					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Taunggyi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and </a:t>
            </a:r>
            <a:r>
              <a:rPr kumimoji="0"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Lashio</a:t>
            </a:r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(19 townships agreed by DSW)</a:t>
            </a:r>
          </a:p>
          <a:p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Target villages/wards		:	950 villages/wards </a:t>
            </a:r>
          </a:p>
          <a:p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Staff 			:	51 staff</a:t>
            </a:r>
          </a:p>
          <a:p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Volunteer			;	950 (Estimate)</a:t>
            </a:r>
          </a:p>
          <a:p>
            <a:r>
              <a:rPr kumimoji="0" lang="en-GB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endParaRPr kumimoji="0"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endParaRPr kumimoji="0" lang="en-US" sz="1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0" y="0"/>
            <a:ext cx="9144000" cy="908720"/>
            <a:chOff x="0" y="-48"/>
            <a:chExt cx="5760" cy="572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0" y="-48"/>
              <a:ext cx="5760" cy="57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-Win---Researcher" pitchFamily="34" charset="0"/>
                <a:cs typeface="Arial" charset="0"/>
              </a:endParaRPr>
            </a:p>
          </p:txBody>
        </p:sp>
        <p:pic>
          <p:nvPicPr>
            <p:cNvPr id="16" name="Picture 9" descr="MRCS Round Circle 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" y="-23"/>
              <a:ext cx="562" cy="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816" y="177"/>
              <a:ext cx="39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142876"/>
            <a:ext cx="1071570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1395209"/>
            <a:ext cx="8640960" cy="413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Will start with c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apacity Building to MRCS staff</a:t>
            </a:r>
            <a:r>
              <a:rPr kumimoji="0" lang="en-GB" sz="14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to do a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wareness-raising on Child Protection and case management mechanism in 950 villages/wards in 19 townships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1400" dirty="0">
                <a:latin typeface="Arial" pitchFamily="34" charset="0"/>
                <a:ea typeface="Calibri" pitchFamily="34" charset="0"/>
                <a:cs typeface="Calibri" pitchFamily="34" charset="0"/>
              </a:rPr>
              <a:t>awareness raising sessions in each village (understanding on child protection, child rights, introducing reporting channel/mechanism to child protection issues, contact details etc…) … direct </a:t>
            </a:r>
            <a:r>
              <a:rPr kumimoji="0" lang="en-GB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delivery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GB" sz="1400" dirty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Integrated  child </a:t>
            </a:r>
            <a:r>
              <a:rPr kumimoji="0" lang="en-GB" sz="1400" dirty="0">
                <a:latin typeface="Arial" pitchFamily="34" charset="0"/>
                <a:ea typeface="Calibri" pitchFamily="34" charset="0"/>
                <a:cs typeface="Calibri" pitchFamily="34" charset="0"/>
              </a:rPr>
              <a:t>p</a:t>
            </a:r>
            <a:r>
              <a:rPr kumimoji="0" lang="en-GB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rotection </a:t>
            </a:r>
            <a:r>
              <a:rPr kumimoji="0" lang="en-GB" sz="1400" dirty="0">
                <a:latin typeface="Arial" pitchFamily="34" charset="0"/>
                <a:ea typeface="Calibri" pitchFamily="34" charset="0"/>
                <a:cs typeface="Calibri" pitchFamily="34" charset="0"/>
              </a:rPr>
              <a:t>a</a:t>
            </a:r>
            <a:r>
              <a:rPr kumimoji="0" lang="en-GB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wareness sessions in each village .. By mainstream into activities of existing community based organizations in 950 villages/wards… mainstreaming by taking part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sz="1400" dirty="0" smtClean="0">
              <a:solidFill>
                <a:srgbClr val="00B0F0"/>
              </a:solidFill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kumimoji="0" lang="en-US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GB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lvl="0" algn="just">
              <a:lnSpc>
                <a:spcPct val="150000"/>
              </a:lnSpc>
            </a:pPr>
            <a:endParaRPr kumimoji="0" lang="en-GB" sz="1400" dirty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3648" y="332656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c</a:t>
            </a:r>
            <a:r>
              <a:rPr lang="en-AU" sz="24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hild protection </a:t>
            </a:r>
            <a:r>
              <a:rPr lang="en-AU" sz="2400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a</a:t>
            </a:r>
            <a:r>
              <a:rPr lang="en-AU" sz="24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wareness </a:t>
            </a:r>
            <a:r>
              <a:rPr lang="en-AU" sz="2400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r</a:t>
            </a:r>
            <a:r>
              <a:rPr lang="en-AU" sz="24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aising</a:t>
            </a:r>
            <a:endParaRPr lang="en-US" sz="2400" b="1" dirty="0" smtClean="0">
              <a:solidFill>
                <a:schemeClr val="bg1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908720"/>
            <a:chOff x="0" y="-48"/>
            <a:chExt cx="5760" cy="572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0" y="-48"/>
              <a:ext cx="5760" cy="57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-Win---Researcher" pitchFamily="34" charset="0"/>
                <a:cs typeface="Arial" charset="0"/>
              </a:endParaRPr>
            </a:p>
          </p:txBody>
        </p:sp>
        <p:pic>
          <p:nvPicPr>
            <p:cNvPr id="16" name="Picture 9" descr="MRCS Round Circle 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" y="-23"/>
              <a:ext cx="562" cy="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816" y="177"/>
              <a:ext cx="39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142876"/>
            <a:ext cx="1071570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9512" y="1556792"/>
            <a:ext cx="864096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 TOT Package for MRCS Staff …. Development… organize training to staff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 Child Protection  Awareness Package for Community …. Trained staff… roll out training to MRCS volunteers from 950 villages/wards in 19 townships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Training plan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Training monitoring plan</a:t>
            </a:r>
            <a:endParaRPr kumimoji="0" lang="en-GB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lvl="0" algn="just">
              <a:lnSpc>
                <a:spcPct val="150000"/>
              </a:lnSpc>
            </a:pPr>
            <a:endParaRPr kumimoji="0" lang="en-GB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3648" y="332656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908720"/>
            <a:chOff x="0" y="-48"/>
            <a:chExt cx="5760" cy="572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0" y="-48"/>
              <a:ext cx="5760" cy="57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-Win---Researcher" pitchFamily="34" charset="0"/>
                <a:cs typeface="Arial" charset="0"/>
              </a:endParaRPr>
            </a:p>
          </p:txBody>
        </p:sp>
        <p:pic>
          <p:nvPicPr>
            <p:cNvPr id="16" name="Picture 9" descr="MRCS Round Circle 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" y="-23"/>
              <a:ext cx="562" cy="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816" y="177"/>
              <a:ext cx="39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142876"/>
            <a:ext cx="1071570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9512" y="556124"/>
            <a:ext cx="8640960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>
              <a:lnSpc>
                <a:spcPct val="200000"/>
              </a:lnSpc>
            </a:pPr>
            <a:endParaRPr kumimoji="0" lang="en-US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lvl="1">
              <a:lnSpc>
                <a:spcPct val="200000"/>
              </a:lnSpc>
            </a:pPr>
            <a:endParaRPr kumimoji="0" lang="en-US" sz="1400" dirty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742950" lvl="1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Try to design community-friendly awareness raising package with simple, precise and straightforward information ……Raising </a:t>
            </a:r>
            <a:r>
              <a:rPr kumimoji="0" lang="en-US" sz="1400" dirty="0">
                <a:latin typeface="Arial" pitchFamily="34" charset="0"/>
                <a:ea typeface="Calibri" pitchFamily="34" charset="0"/>
                <a:cs typeface="Calibri" pitchFamily="34" charset="0"/>
              </a:rPr>
              <a:t>awareness: about possible risks facing by </a:t>
            </a: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children ……violence, abuse, neglect and exploitation on Children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0" lang="en-US" sz="1400" dirty="0">
                <a:latin typeface="Arial" pitchFamily="34" charset="0"/>
                <a:ea typeface="Calibri" pitchFamily="34" charset="0"/>
                <a:cs typeface="Calibri" pitchFamily="34" charset="0"/>
              </a:rPr>
              <a:t>Raising the </a:t>
            </a: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need of </a:t>
            </a:r>
            <a:r>
              <a:rPr kumimoji="0" lang="en-US" sz="1400" dirty="0">
                <a:latin typeface="Arial" pitchFamily="34" charset="0"/>
                <a:ea typeface="Calibri" pitchFamily="34" charset="0"/>
                <a:cs typeface="Calibri" pitchFamily="34" charset="0"/>
              </a:rPr>
              <a:t>supports and information on systems and structures in place for them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Child Protection cases are concerned…..  go for Reporting  (to DSW case managers or NGO case officers at townships)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0" lang="en-US" sz="1400" dirty="0" smtClean="0">
                <a:latin typeface="Arial" pitchFamily="34" charset="0"/>
                <a:ea typeface="Calibri" pitchFamily="34" charset="0"/>
                <a:cs typeface="Calibri" pitchFamily="34" charset="0"/>
              </a:rPr>
              <a:t>To whom and how….. Providing detail contact information</a:t>
            </a:r>
          </a:p>
          <a:p>
            <a:pPr>
              <a:lnSpc>
                <a:spcPct val="200000"/>
              </a:lnSpc>
            </a:pPr>
            <a:endParaRPr kumimoji="0" lang="en-US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kumimoji="0" lang="en-US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GB" sz="1400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lvl="0" algn="just">
              <a:lnSpc>
                <a:spcPct val="150000"/>
              </a:lnSpc>
            </a:pPr>
            <a:endParaRPr kumimoji="0" lang="en-GB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3648" y="332656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c</a:t>
            </a:r>
            <a:r>
              <a:rPr lang="en-AU" sz="24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hild Protection awareness </a:t>
            </a:r>
            <a:r>
              <a:rPr lang="en-AU" sz="2400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r</a:t>
            </a:r>
            <a:r>
              <a:rPr lang="en-AU" sz="24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aising</a:t>
            </a:r>
            <a:endParaRPr lang="en-US" sz="2400" b="1" dirty="0" smtClean="0">
              <a:solidFill>
                <a:schemeClr val="bg1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DF2F4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90000"/>
              <a:buFont typeface="Monotype Sorts"/>
              <a:buNone/>
            </a:pPr>
            <a:endParaRPr lang="en-US"/>
          </a:p>
        </p:txBody>
      </p:sp>
      <p:sp>
        <p:nvSpPr>
          <p:cNvPr id="11269" name="Rectangl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5988" y="6627813"/>
            <a:ext cx="76200" cy="1524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90000"/>
              <a:buFont typeface="Monotype Sorts"/>
              <a:buNone/>
            </a:pPr>
            <a:endParaRPr lang="en-US"/>
          </a:p>
        </p:txBody>
      </p:sp>
      <p:sp>
        <p:nvSpPr>
          <p:cNvPr id="11270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rot="5400000">
            <a:off x="8640763" y="6623050"/>
            <a:ext cx="152400" cy="1524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0066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90000"/>
              <a:buFont typeface="Monotype Sorts"/>
              <a:buNone/>
            </a:pPr>
            <a:endParaRPr lang="en-US"/>
          </a:p>
        </p:txBody>
      </p:sp>
      <p:sp>
        <p:nvSpPr>
          <p:cNvPr id="11271" name="Rectangl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8202613" y="6632575"/>
            <a:ext cx="76200" cy="1524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90000"/>
              <a:buFont typeface="Monotype Sorts"/>
              <a:buNone/>
            </a:pPr>
            <a:endParaRPr lang="en-US"/>
          </a:p>
        </p:txBody>
      </p:sp>
      <p:sp>
        <p:nvSpPr>
          <p:cNvPr id="11272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rot="16200000" flipH="1">
            <a:off x="8016875" y="6627813"/>
            <a:ext cx="152400" cy="1524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0066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90000"/>
              <a:buFont typeface="Monotype Sorts"/>
              <a:buNone/>
            </a:pPr>
            <a:endParaRPr lang="en-US"/>
          </a:p>
        </p:txBody>
      </p:sp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0" y="69573"/>
            <a:ext cx="9144000" cy="908720"/>
            <a:chOff x="0" y="-48"/>
            <a:chExt cx="5760" cy="572"/>
          </a:xfrm>
        </p:grpSpPr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0" y="-48"/>
              <a:ext cx="5760" cy="57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-Win---Researcher" pitchFamily="34" charset="0"/>
                <a:cs typeface="Arial" charset="0"/>
              </a:endParaRPr>
            </a:p>
          </p:txBody>
        </p:sp>
        <p:pic>
          <p:nvPicPr>
            <p:cNvPr id="17" name="Picture 9" descr="MRCS Round Circle 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" y="-23"/>
              <a:ext cx="562" cy="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816" y="177"/>
              <a:ext cx="390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142876"/>
            <a:ext cx="1071570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1643042" y="285728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 smtClean="0">
                <a:solidFill>
                  <a:schemeClr val="bg1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Myanmar Red Cross Society</a:t>
            </a:r>
            <a:endParaRPr lang="en-US" sz="2800" b="1" dirty="0">
              <a:solidFill>
                <a:schemeClr val="bg1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1472" y="2786058"/>
            <a:ext cx="80010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439738">
              <a:buClr>
                <a:srgbClr val="000000"/>
              </a:buClr>
              <a:buSzPct val="90000"/>
            </a:pPr>
            <a:r>
              <a:rPr lang="en-GB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THANK YOU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33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pact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pact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8539</TotalTime>
  <Words>238</Words>
  <Application>Microsoft Office PowerPoint</Application>
  <PresentationFormat>On-screen Show (4:3)</PresentationFormat>
  <Paragraphs>48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ＭＳ Ｐゴシック</vt:lpstr>
      <vt:lpstr>Arial</vt:lpstr>
      <vt:lpstr>Calibri</vt:lpstr>
      <vt:lpstr>Courier New</vt:lpstr>
      <vt:lpstr>Georgia</vt:lpstr>
      <vt:lpstr>Impact</vt:lpstr>
      <vt:lpstr>Monotype Sorts</vt:lpstr>
      <vt:lpstr>Times New Roman</vt:lpstr>
      <vt:lpstr>Verdana</vt:lpstr>
      <vt:lpstr>-Win---Researcher</vt:lpstr>
      <vt:lpstr>標準デザイン</vt:lpstr>
      <vt:lpstr>Child Protection Systems Building: Establishment of Case Management Mechanism   Presented by  Khin Thu Aye Program Coordinator  Child Protection Program Myanmar Red Cross Society (MRCS)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Cycle Management  (PCM)</dc:title>
  <dc:creator>池田悦子</dc:creator>
  <cp:lastModifiedBy>Chit Koko</cp:lastModifiedBy>
  <cp:revision>589</cp:revision>
  <dcterms:created xsi:type="dcterms:W3CDTF">2003-06-19T01:28:09Z</dcterms:created>
  <dcterms:modified xsi:type="dcterms:W3CDTF">2014-10-22T10:16:47Z</dcterms:modified>
</cp:coreProperties>
</file>