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6" r:id="rId2"/>
  </p:sldMasterIdLst>
  <p:notesMasterIdLst>
    <p:notesMasterId r:id="rId21"/>
  </p:notesMasterIdLst>
  <p:handoutMasterIdLst>
    <p:handoutMasterId r:id="rId22"/>
  </p:handoutMasterIdLst>
  <p:sldIdLst>
    <p:sldId id="272" r:id="rId3"/>
    <p:sldId id="285" r:id="rId4"/>
    <p:sldId id="289" r:id="rId5"/>
    <p:sldId id="294" r:id="rId6"/>
    <p:sldId id="293" r:id="rId7"/>
    <p:sldId id="264" r:id="rId8"/>
    <p:sldId id="267" r:id="rId9"/>
    <p:sldId id="265" r:id="rId10"/>
    <p:sldId id="279" r:id="rId11"/>
    <p:sldId id="278" r:id="rId12"/>
    <p:sldId id="281" r:id="rId13"/>
    <p:sldId id="282" r:id="rId14"/>
    <p:sldId id="283" r:id="rId15"/>
    <p:sldId id="290" r:id="rId16"/>
    <p:sldId id="287" r:id="rId17"/>
    <p:sldId id="276" r:id="rId18"/>
    <p:sldId id="286" r:id="rId19"/>
    <p:sldId id="274" r:id="rId20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FF0099"/>
    <a:srgbClr val="F7941D"/>
    <a:srgbClr val="00974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682" autoAdjust="0"/>
  </p:normalViewPr>
  <p:slideViewPr>
    <p:cSldViewPr snapToGrid="0">
      <p:cViewPr varScale="1">
        <p:scale>
          <a:sx n="65" d="100"/>
          <a:sy n="65" d="100"/>
        </p:scale>
        <p:origin x="17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009E1A1-5C3E-8248-9CD0-9EA51709DB7D}" type="datetimeFigureOut">
              <a:rPr lang="en-US" smtClean="0"/>
              <a:pPr/>
              <a:t>22-Oct-14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0FD2FF-11D6-9C47-961D-E311D0D7FF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681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8085463-AF9A-4F48-9331-ED331B8AE479}" type="datetimeFigureOut">
              <a:rPr lang="en-US" smtClean="0"/>
              <a:pPr/>
              <a:t>22-Oct-14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FDEDD1D-32EF-7E4C-9FE8-590D5729B5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203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EDD1D-32EF-7E4C-9FE8-590D5729B5C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321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Pre-service</a:t>
            </a:r>
            <a:r>
              <a:rPr lang="en-US" baseline="0" dirty="0" smtClean="0"/>
              <a:t> and in-service. Relevant for Myanmar CM and SW approach. Conflict sensitive. In line with international standards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Ensure quality and quantity of DSW CM. Overall CP capacity for DSW.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Provide on-site technical support for CP cases.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EDD1D-32EF-7E4C-9FE8-590D5729B5C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74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Selection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Maestral International:</a:t>
            </a:r>
            <a:r>
              <a:rPr lang="en-US" baseline="0" dirty="0" smtClean="0"/>
              <a:t> team of global experts supporting the development, strengthening and coordination of CP and SW systems that meet the needs of children in adversity. Private firm; consultants; global experience; conflict experience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Boston College: Global focus; research;  field work and technical assistance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EDD1D-32EF-7E4C-9FE8-590D5729B5C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62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Desk Review: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Libraries, publications, Social Work associations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Regional</a:t>
            </a:r>
            <a:r>
              <a:rPr lang="en-US" baseline="0" dirty="0" smtClean="0"/>
              <a:t> and global resources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Stake Holder Discussion:</a:t>
            </a:r>
          </a:p>
          <a:p>
            <a:pPr marL="171450" lvl="0" indent="-171450">
              <a:buFontTx/>
              <a:buChar char="-"/>
            </a:pPr>
            <a:r>
              <a:rPr lang="en-US" dirty="0" smtClean="0"/>
              <a:t>DSW and UNICEF and other representatives</a:t>
            </a:r>
          </a:p>
          <a:p>
            <a:pPr marL="171450" lvl="0" indent="-171450">
              <a:buFontTx/>
              <a:buChar char="-"/>
            </a:pPr>
            <a:r>
              <a:rPr lang="en-US" dirty="0" smtClean="0"/>
              <a:t>TCRCs</a:t>
            </a:r>
          </a:p>
          <a:p>
            <a:pPr marL="171450" lvl="0" indent="-171450">
              <a:buFontTx/>
              <a:buChar char="-"/>
            </a:pPr>
            <a:r>
              <a:rPr lang="en-US" dirty="0" smtClean="0"/>
              <a:t>Children, youth, communities</a:t>
            </a:r>
          </a:p>
          <a:p>
            <a:pPr marL="0" indent="0"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EDD1D-32EF-7E4C-9FE8-590D5729B5C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404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A0A7-E96A-B34A-9F40-5299E03330B9}" type="datetime1">
              <a:rPr lang="en-US" smtClean="0"/>
              <a:pPr/>
              <a:t>22-Oct-14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780519" y="306389"/>
            <a:ext cx="7552800" cy="506413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rgbClr val="0099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 smtClean="0"/>
          </a:p>
          <a:p>
            <a:fld id="{20E72F2D-B2AC-6244-8A61-4DB2981BEBB5}" type="slidenum">
              <a:rPr lang="en-US" smtClean="0"/>
              <a:pPr/>
              <a:t>‹#›</a:t>
            </a:fld>
            <a:endParaRPr lang="en-US" dirty="0" smtClean="0"/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782635" y="1663700"/>
            <a:ext cx="7954961" cy="3492500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Rectangle 2"/>
          <p:cNvSpPr>
            <a:spLocks noChangeArrowheads="1"/>
          </p:cNvSpPr>
          <p:nvPr userDrawn="1"/>
        </p:nvSpPr>
        <p:spPr bwMode="auto">
          <a:xfrm>
            <a:off x="0" y="1588"/>
            <a:ext cx="594360" cy="6856412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895350" y="924456"/>
            <a:ext cx="7740650" cy="1588"/>
          </a:xfrm>
          <a:prstGeom prst="line">
            <a:avLst/>
          </a:prstGeom>
          <a:ln w="50800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A5EF8-AB3A-6B40-8B75-EB6048B1C4E8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4D4F-07CD-3A4F-B2CA-5D849429CBFE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BC52-E6EA-4C44-8DE3-38F875E9ADBA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45C37-0D48-0A43-9875-508979E04238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88B9-4323-D142-B419-9C8D0CE9AC4B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0E0B-8A1F-AC48-97AD-89D3EA32C27D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10894-10A2-8048-9CDF-C816DD1EE67E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929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395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0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1E78-001D-7648-939F-C76F8282EE38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780519" y="306389"/>
            <a:ext cx="7552800" cy="506413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rgbClr val="0099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782635" y="2362200"/>
            <a:ext cx="7954961" cy="3492500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1588"/>
            <a:ext cx="594360" cy="6856412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95350" y="924456"/>
            <a:ext cx="7740650" cy="1588"/>
          </a:xfrm>
          <a:prstGeom prst="line">
            <a:avLst/>
          </a:prstGeom>
          <a:ln w="50800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782635" y="1660533"/>
            <a:ext cx="8340727" cy="696912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2800" b="1">
                <a:latin typeface="Arial"/>
                <a:cs typeface="Arial"/>
              </a:defRPr>
            </a:lvl1pPr>
            <a:lvl2pPr marL="0">
              <a:spcBef>
                <a:spcPts val="0"/>
              </a:spcBef>
              <a:buFontTx/>
              <a:buNone/>
              <a:defRPr sz="2800" b="1">
                <a:latin typeface="Arial"/>
                <a:cs typeface="Arial"/>
              </a:defRPr>
            </a:lvl2pPr>
            <a:lvl3pPr marL="0">
              <a:spcBef>
                <a:spcPts val="0"/>
              </a:spcBef>
              <a:buFontTx/>
              <a:buNone/>
              <a:defRPr sz="2800" b="1">
                <a:latin typeface="Arial"/>
                <a:cs typeface="Arial"/>
              </a:defRPr>
            </a:lvl3pPr>
            <a:lvl4pPr marL="0">
              <a:spcBef>
                <a:spcPts val="0"/>
              </a:spcBef>
              <a:buFontTx/>
              <a:buNone/>
              <a:defRPr sz="2800" b="1">
                <a:latin typeface="Arial"/>
                <a:cs typeface="Arial"/>
              </a:defRPr>
            </a:lvl4pPr>
            <a:lvl5pPr marL="0">
              <a:spcBef>
                <a:spcPts val="0"/>
              </a:spcBef>
              <a:buFontTx/>
              <a:buNone/>
              <a:defRPr sz="2800" b="1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215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74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8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4373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573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4995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7159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6954A-E2AF-F34A-B75A-7C6653562536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83152" y="312737"/>
            <a:ext cx="7772400" cy="506413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rgbClr val="0099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782622" y="2413000"/>
            <a:ext cx="7772400" cy="31623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82622" y="1562100"/>
            <a:ext cx="7772400" cy="8001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2800">
                <a:latin typeface="Arial"/>
                <a:cs typeface="Arial"/>
              </a:defRPr>
            </a:lvl1pPr>
            <a:lvl2pPr marL="0">
              <a:spcBef>
                <a:spcPts val="0"/>
              </a:spcBef>
              <a:buFontTx/>
              <a:buNone/>
              <a:defRPr sz="2800">
                <a:latin typeface="Arial"/>
                <a:cs typeface="Arial"/>
              </a:defRPr>
            </a:lvl2pPr>
            <a:lvl3pPr marL="0">
              <a:spcBef>
                <a:spcPts val="0"/>
              </a:spcBef>
              <a:buFontTx/>
              <a:buNone/>
              <a:defRPr sz="2800">
                <a:latin typeface="Arial"/>
                <a:cs typeface="Arial"/>
              </a:defRPr>
            </a:lvl3pPr>
            <a:lvl4pPr marL="0">
              <a:spcBef>
                <a:spcPts val="0"/>
              </a:spcBef>
              <a:buFontTx/>
              <a:buNone/>
              <a:defRPr sz="2800">
                <a:latin typeface="Arial"/>
                <a:cs typeface="Arial"/>
              </a:defRPr>
            </a:lvl4pPr>
            <a:lvl5pPr marL="0">
              <a:spcBef>
                <a:spcPts val="0"/>
              </a:spcBef>
              <a:buFontTx/>
              <a:buNone/>
              <a:defRPr sz="28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Rectangle 2"/>
          <p:cNvSpPr>
            <a:spLocks noChangeArrowheads="1"/>
          </p:cNvSpPr>
          <p:nvPr userDrawn="1"/>
        </p:nvSpPr>
        <p:spPr bwMode="auto">
          <a:xfrm>
            <a:off x="0" y="1588"/>
            <a:ext cx="594360" cy="6856412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895350" y="924456"/>
            <a:ext cx="7740650" cy="1588"/>
          </a:xfrm>
          <a:prstGeom prst="line">
            <a:avLst/>
          </a:prstGeom>
          <a:ln w="50800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44ED-927B-5B45-A4E7-8652B75E597C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UNICEF logo_Whit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41467" y="5917067"/>
            <a:ext cx="2012966" cy="483429"/>
          </a:xfrm>
          <a:prstGeom prst="rect">
            <a:avLst/>
          </a:prstGeom>
        </p:spPr>
      </p:pic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84200" y="393700"/>
            <a:ext cx="4572000" cy="2587006"/>
          </a:xfrm>
          <a:prstGeom prst="rect">
            <a:avLst/>
          </a:prstGeom>
        </p:spPr>
        <p:txBody>
          <a:bodyPr vert="horz"/>
          <a:lstStyle>
            <a:lvl1pPr marL="0">
              <a:lnSpc>
                <a:spcPts val="192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400" baseline="0">
                <a:solidFill>
                  <a:schemeClr val="bg1"/>
                </a:solidFill>
                <a:latin typeface="Arial"/>
                <a:cs typeface="Arial"/>
              </a:defRPr>
            </a:lvl1pPr>
            <a:lvl2pPr marL="0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2pPr>
            <a:lvl3pPr marL="0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3pPr>
            <a:lvl4pPr marL="0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4pPr>
            <a:lvl5pPr marL="0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For more information please contact</a:t>
            </a:r>
          </a:p>
          <a:p>
            <a:pPr lvl="0"/>
            <a:r>
              <a:rPr lang="en-US" dirty="0" smtClean="0"/>
              <a:t>Click to edit name</a:t>
            </a:r>
          </a:p>
          <a:p>
            <a:pPr lvl="0"/>
            <a:r>
              <a:rPr lang="en-US" dirty="0" smtClean="0"/>
              <a:t>Title</a:t>
            </a:r>
          </a:p>
          <a:p>
            <a:pPr lvl="0"/>
            <a:r>
              <a:rPr lang="en-US" dirty="0" smtClean="0"/>
              <a:t>Telephone and email address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584200" y="3599771"/>
            <a:ext cx="4572000" cy="2839027"/>
          </a:xfrm>
          <a:prstGeom prst="rect">
            <a:avLst/>
          </a:prstGeom>
        </p:spPr>
        <p:txBody>
          <a:bodyPr vert="horz"/>
          <a:lstStyle>
            <a:lvl1pPr marL="0" marR="0" indent="-342900" algn="l" defTabSz="457200" rtl="0" eaLnBrk="1" fontAlgn="auto" latinLnBrk="0" hangingPunct="1">
              <a:lnSpc>
                <a:spcPts val="192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 sz="140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0">
              <a:spcBef>
                <a:spcPts val="0"/>
              </a:spcBef>
              <a:buFontTx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2pPr>
            <a:lvl3pPr marL="0">
              <a:spcBef>
                <a:spcPts val="0"/>
              </a:spcBef>
              <a:buFontTx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3pPr>
            <a:lvl4pPr marL="0">
              <a:spcBef>
                <a:spcPts val="0"/>
              </a:spcBef>
              <a:buFontTx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0">
              <a:spcBef>
                <a:spcPts val="0"/>
              </a:spcBef>
              <a:buFontTx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back cover information</a:t>
            </a:r>
          </a:p>
          <a:p>
            <a:pPr marL="0" marR="0" lvl="0" indent="-342900" algn="l" defTabSz="457200" rtl="0" eaLnBrk="1" fontAlgn="auto" latinLnBrk="0" hangingPunct="1">
              <a:lnSpc>
                <a:spcPts val="192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back cover information</a:t>
            </a:r>
          </a:p>
          <a:p>
            <a:pPr marL="0" marR="0" lvl="0" indent="-342900" algn="l" defTabSz="457200" rtl="0" eaLnBrk="1" fontAlgn="auto" latinLnBrk="0" hangingPunct="1">
              <a:lnSpc>
                <a:spcPts val="192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back cover information</a:t>
            </a:r>
          </a:p>
          <a:p>
            <a:pPr marL="0" marR="0" lvl="0" indent="-342900" algn="l" defTabSz="457200" rtl="0" eaLnBrk="1" fontAlgn="auto" latinLnBrk="0" hangingPunct="1">
              <a:lnSpc>
                <a:spcPts val="192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back cover information</a:t>
            </a:r>
          </a:p>
          <a:p>
            <a:pPr lvl="0"/>
            <a:endParaRPr lang="en-US" dirty="0" smtClean="0"/>
          </a:p>
          <a:p>
            <a:pPr marL="0" marR="0" lvl="0" indent="-342900" algn="l" defTabSz="457200" rtl="0" eaLnBrk="1" fontAlgn="auto" latinLnBrk="0" hangingPunct="1">
              <a:lnSpc>
                <a:spcPts val="192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back cover information</a:t>
            </a:r>
          </a:p>
          <a:p>
            <a:pPr marL="0" marR="0" lvl="0" indent="-342900" algn="l" defTabSz="457200" rtl="0" eaLnBrk="1" fontAlgn="auto" latinLnBrk="0" hangingPunct="1">
              <a:lnSpc>
                <a:spcPts val="192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back cover information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Cover photo © goes here</a:t>
            </a:r>
          </a:p>
          <a:p>
            <a:pPr lvl="0"/>
            <a:r>
              <a:rPr lang="en-US" dirty="0" smtClean="0"/>
              <a:t>Inside photo © goes here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A560-958C-454E-BD2D-9BA5DCC8648C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D0B2-1531-6342-8B76-F1818B7EEAF4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0C0FB-EE4A-DC4E-A839-A0181D59BCF2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61D0-D8A8-2E40-9C8A-F98C260A1294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F65-06AE-BA47-9435-A55E9224BB08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2F2D-B2AC-6244-8A61-4DB2981B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C1E78-001D-7648-939F-C76F8282EE38}" type="datetime1">
              <a:rPr lang="en-US" smtClean="0"/>
              <a:pPr/>
              <a:t>22-Oct-14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0E72F2D-B2AC-6244-8A61-4DB2981BEB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5" r:id="rId2"/>
    <p:sldLayoutId id="2147483662" r:id="rId3"/>
    <p:sldLayoutId id="2147483663" r:id="rId4"/>
    <p:sldLayoutId id="2147483661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BC9F762-726F-4BB9-A111-66D6C00C6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22/10/2014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7A1F871-292E-4D0E-838F-509F75061E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31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5353050" y="6350"/>
            <a:ext cx="3399064" cy="43243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5556253" y="305648"/>
            <a:ext cx="3195861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4800"/>
              </a:lnSpc>
              <a:spcBef>
                <a:spcPct val="50000"/>
              </a:spcBef>
            </a:pPr>
            <a:r>
              <a:rPr lang="en-US" sz="4000" dirty="0" smtClean="0">
                <a:solidFill>
                  <a:schemeClr val="bg1"/>
                </a:solidFill>
                <a:latin typeface="Arial"/>
                <a:cs typeface="Arial"/>
              </a:rPr>
              <a:t>Child Protection Systems Building:</a:t>
            </a:r>
            <a:r>
              <a:rPr lang="en-US" sz="4000" baseline="0" dirty="0" smtClean="0">
                <a:solidFill>
                  <a:schemeClr val="bg1"/>
                </a:solidFill>
                <a:latin typeface="Arial"/>
                <a:cs typeface="Arial"/>
              </a:rPr>
              <a:t> Case Management</a:t>
            </a:r>
            <a:r>
              <a:rPr lang="en-US" sz="4000" dirty="0" smtClean="0">
                <a:solidFill>
                  <a:schemeClr val="bg1"/>
                </a:solidFill>
                <a:latin typeface="Arial Bold"/>
                <a:cs typeface="Arial Bold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 Bold"/>
                <a:cs typeface="Arial Bold"/>
              </a:rPr>
            </a:br>
            <a:endParaRPr lang="en-US" sz="4000" baseline="0" dirty="0">
              <a:solidFill>
                <a:schemeClr val="bg1"/>
              </a:solidFill>
              <a:latin typeface="Arial Bold"/>
              <a:cs typeface="Arial Bold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96898" y="6067248"/>
            <a:ext cx="7958996" cy="402131"/>
            <a:chOff x="596898" y="6067248"/>
            <a:chExt cx="7958996" cy="402131"/>
          </a:xfrm>
        </p:grpSpPr>
        <p:pic>
          <p:nvPicPr>
            <p:cNvPr id="19" name="Picture 18" descr="Unite_2lines_Eng_White.png"/>
            <p:cNvPicPr>
              <a:picLocks noChangeAspect="1"/>
            </p:cNvPicPr>
            <p:nvPr/>
          </p:nvPicPr>
          <p:blipFill>
            <a:blip r:embed="rId3"/>
            <a:srcRect l="73117"/>
            <a:stretch>
              <a:fillRect/>
            </a:stretch>
          </p:blipFill>
          <p:spPr>
            <a:xfrm>
              <a:off x="6684541" y="6067248"/>
              <a:ext cx="1871353" cy="393663"/>
            </a:xfrm>
            <a:prstGeom prst="rect">
              <a:avLst/>
            </a:prstGeom>
          </p:spPr>
        </p:pic>
        <p:pic>
          <p:nvPicPr>
            <p:cNvPr id="20" name="Picture 19" descr="Unite_2lines_Eng_White.png"/>
            <p:cNvPicPr>
              <a:picLocks noChangeAspect="1"/>
            </p:cNvPicPr>
            <p:nvPr/>
          </p:nvPicPr>
          <p:blipFill>
            <a:blip r:embed="rId3"/>
            <a:srcRect r="84061"/>
            <a:stretch>
              <a:fillRect/>
            </a:stretch>
          </p:blipFill>
          <p:spPr>
            <a:xfrm>
              <a:off x="596898" y="6075716"/>
              <a:ext cx="1109530" cy="3936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Methodology - Training Plan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2635" y="1660533"/>
            <a:ext cx="7954961" cy="4194167"/>
          </a:xfrm>
        </p:spPr>
        <p:txBody>
          <a:bodyPr/>
          <a:lstStyle/>
          <a:p>
            <a:r>
              <a:rPr lang="en-US" dirty="0" smtClean="0"/>
              <a:t>Working with DSW and UNICEF</a:t>
            </a:r>
          </a:p>
          <a:p>
            <a:r>
              <a:rPr lang="en-US" dirty="0" smtClean="0"/>
              <a:t>Assessment – strengths, challenges, HR</a:t>
            </a:r>
          </a:p>
          <a:p>
            <a:r>
              <a:rPr lang="en-US" dirty="0" smtClean="0"/>
              <a:t>Identify child protection threats</a:t>
            </a:r>
          </a:p>
          <a:p>
            <a:r>
              <a:rPr lang="en-US" dirty="0" smtClean="0"/>
              <a:t>Identify existing protective mechanisms</a:t>
            </a:r>
          </a:p>
          <a:p>
            <a:r>
              <a:rPr lang="en-US" dirty="0" smtClean="0"/>
              <a:t>Stakeholder discussions</a:t>
            </a:r>
          </a:p>
          <a:p>
            <a:r>
              <a:rPr lang="en-US" dirty="0" smtClean="0"/>
              <a:t>Define objectives of pre-service, in-service and ToT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Methodology – Delivery of Training Curriculum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2635" y="1660533"/>
            <a:ext cx="7954961" cy="4194167"/>
          </a:xfrm>
        </p:spPr>
        <p:txBody>
          <a:bodyPr/>
          <a:lstStyle/>
          <a:p>
            <a:r>
              <a:rPr lang="en-US" dirty="0" smtClean="0"/>
              <a:t>Strengthening Training Capacity</a:t>
            </a:r>
          </a:p>
          <a:p>
            <a:pPr lvl="1"/>
            <a:r>
              <a:rPr lang="en-US" dirty="0" smtClean="0"/>
              <a:t>10 day ToT training</a:t>
            </a:r>
          </a:p>
          <a:p>
            <a:pPr lvl="1"/>
            <a:r>
              <a:rPr lang="en-US" dirty="0" smtClean="0"/>
              <a:t>Revision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Delivery of Training Curriculum</a:t>
            </a:r>
          </a:p>
          <a:p>
            <a:pPr lvl="1"/>
            <a:r>
              <a:rPr lang="en-US" dirty="0"/>
              <a:t>Training with Core Trainers on 15-day pre-service training to Case Managers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85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Methodology – Mentoring and Coaching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2635" y="1660533"/>
            <a:ext cx="7954961" cy="4194167"/>
          </a:xfrm>
        </p:spPr>
        <p:txBody>
          <a:bodyPr/>
          <a:lstStyle/>
          <a:p>
            <a:r>
              <a:rPr lang="en-US" dirty="0" smtClean="0"/>
              <a:t>Mentoring and Coaching Package</a:t>
            </a:r>
          </a:p>
          <a:p>
            <a:endParaRPr lang="en-US" dirty="0"/>
          </a:p>
          <a:p>
            <a:r>
              <a:rPr lang="en-US" dirty="0" smtClean="0"/>
              <a:t>Pilot of Mentoring and Coaching Package</a:t>
            </a:r>
          </a:p>
          <a:p>
            <a:pPr lvl="1"/>
            <a:r>
              <a:rPr lang="en-US" dirty="0" smtClean="0"/>
              <a:t>Group and individual coaching</a:t>
            </a:r>
          </a:p>
          <a:p>
            <a:pPr lvl="1"/>
            <a:r>
              <a:rPr lang="en-US" dirty="0" smtClean="0"/>
              <a:t>Pairing with experienced Case Managers</a:t>
            </a:r>
          </a:p>
          <a:p>
            <a:pPr lvl="1"/>
            <a:r>
              <a:rPr lang="en-US" dirty="0" smtClean="0"/>
              <a:t>Masters Students</a:t>
            </a:r>
          </a:p>
        </p:txBody>
      </p:sp>
    </p:spTree>
    <p:extLst>
      <p:ext uri="{BB962C8B-B14F-4D97-AF65-F5344CB8AC3E}">
        <p14:creationId xmlns:p14="http://schemas.microsoft.com/office/powerpoint/2010/main" val="380749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Methodology – Human Resource Plan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2635" y="1660533"/>
            <a:ext cx="7954961" cy="4194167"/>
          </a:xfrm>
        </p:spPr>
        <p:txBody>
          <a:bodyPr/>
          <a:lstStyle/>
          <a:p>
            <a:r>
              <a:rPr lang="en-US" dirty="0" smtClean="0"/>
              <a:t>Long-term need for case managers at district and township level</a:t>
            </a:r>
          </a:p>
          <a:p>
            <a:r>
              <a:rPr lang="en-US" dirty="0" smtClean="0"/>
              <a:t>2, 5, 7 year plans</a:t>
            </a:r>
          </a:p>
          <a:p>
            <a:r>
              <a:rPr lang="en-US" dirty="0" smtClean="0"/>
              <a:t>Educational and certification requirements</a:t>
            </a:r>
          </a:p>
          <a:p>
            <a:r>
              <a:rPr lang="en-US" dirty="0" smtClean="0"/>
              <a:t>Continuing education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20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DSW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2635" y="1660533"/>
            <a:ext cx="7954961" cy="4194167"/>
          </a:xfrm>
        </p:spPr>
        <p:txBody>
          <a:bodyPr/>
          <a:lstStyle/>
          <a:p>
            <a:r>
              <a:rPr lang="en-US" dirty="0" smtClean="0"/>
              <a:t>20 Core Trainers</a:t>
            </a:r>
          </a:p>
          <a:p>
            <a:r>
              <a:rPr lang="en-US" dirty="0" smtClean="0"/>
              <a:t>81 Case Managers</a:t>
            </a:r>
          </a:p>
          <a:p>
            <a:r>
              <a:rPr lang="en-US" dirty="0" smtClean="0"/>
              <a:t>27 Locations</a:t>
            </a:r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98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Maestral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2635" y="1660533"/>
            <a:ext cx="7954961" cy="4194167"/>
          </a:xfrm>
        </p:spPr>
        <p:txBody>
          <a:bodyPr/>
          <a:lstStyle/>
          <a:p>
            <a:r>
              <a:rPr lang="en-US" dirty="0" smtClean="0"/>
              <a:t>Case Management Form</a:t>
            </a:r>
          </a:p>
          <a:p>
            <a:r>
              <a:rPr lang="en-US" dirty="0" smtClean="0"/>
              <a:t>Referral Pathway</a:t>
            </a:r>
          </a:p>
          <a:p>
            <a:r>
              <a:rPr lang="en-US" dirty="0" smtClean="0"/>
              <a:t>Standard Operating Procedure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29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MRCS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Awareness Raising</a:t>
            </a:r>
          </a:p>
          <a:p>
            <a:r>
              <a:rPr lang="en-US" dirty="0" smtClean="0"/>
              <a:t>950 </a:t>
            </a:r>
            <a:r>
              <a:rPr lang="en-US" dirty="0"/>
              <a:t>v</a:t>
            </a:r>
            <a:r>
              <a:rPr lang="en-US" dirty="0" smtClean="0"/>
              <a:t>illages/wards</a:t>
            </a:r>
          </a:p>
          <a:p>
            <a:r>
              <a:rPr lang="en-US" dirty="0" smtClean="0"/>
              <a:t>Topics:</a:t>
            </a:r>
          </a:p>
          <a:p>
            <a:pPr lvl="1"/>
            <a:r>
              <a:rPr lang="en-US" dirty="0" smtClean="0"/>
              <a:t>Child Protection</a:t>
            </a:r>
          </a:p>
          <a:p>
            <a:pPr lvl="1"/>
            <a:r>
              <a:rPr lang="en-US" dirty="0" smtClean="0"/>
              <a:t>Reporting</a:t>
            </a:r>
          </a:p>
          <a:p>
            <a:pPr lvl="1"/>
            <a:r>
              <a:rPr lang="en-US" dirty="0" smtClean="0"/>
              <a:t>Referral Channel</a:t>
            </a:r>
          </a:p>
          <a:p>
            <a:r>
              <a:rPr lang="en-US" dirty="0" smtClean="0"/>
              <a:t>Material Development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553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Save the Children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2635" y="1660533"/>
            <a:ext cx="7954961" cy="4194167"/>
          </a:xfrm>
        </p:spPr>
        <p:txBody>
          <a:bodyPr/>
          <a:lstStyle/>
          <a:p>
            <a:r>
              <a:rPr lang="en-US" dirty="0" smtClean="0"/>
              <a:t>Non-Statutory Case Management</a:t>
            </a:r>
          </a:p>
          <a:p>
            <a:r>
              <a:rPr lang="en-US" dirty="0" smtClean="0"/>
              <a:t>Local Partners – CBCM, YKBWA &amp; RMO</a:t>
            </a:r>
          </a:p>
          <a:p>
            <a:r>
              <a:rPr lang="en-US" dirty="0" smtClean="0"/>
              <a:t>‘Gate Keepers’</a:t>
            </a:r>
          </a:p>
          <a:p>
            <a:r>
              <a:rPr lang="en-US" dirty="0" smtClean="0"/>
              <a:t>Support to DSW</a:t>
            </a:r>
          </a:p>
          <a:p>
            <a:r>
              <a:rPr lang="en-US" dirty="0" smtClean="0"/>
              <a:t>Resource/Service Mapping</a:t>
            </a:r>
          </a:p>
          <a:p>
            <a:r>
              <a:rPr lang="en-US" dirty="0" smtClean="0"/>
              <a:t>Base Line Survey</a:t>
            </a:r>
          </a:p>
          <a:p>
            <a:r>
              <a:rPr lang="en-US" dirty="0" smtClean="0"/>
              <a:t>Information Management</a:t>
            </a:r>
          </a:p>
        </p:txBody>
      </p:sp>
    </p:spTree>
    <p:extLst>
      <p:ext uri="{BB962C8B-B14F-4D97-AF65-F5344CB8AC3E}">
        <p14:creationId xmlns:p14="http://schemas.microsoft.com/office/powerpoint/2010/main" val="6170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Thank You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615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782636" y="1663700"/>
            <a:ext cx="7550684" cy="3492500"/>
          </a:xfrm>
        </p:spPr>
        <p:txBody>
          <a:bodyPr/>
          <a:lstStyle/>
          <a:p>
            <a:r>
              <a:rPr lang="en-US" dirty="0" smtClean="0"/>
              <a:t>Child Protection System</a:t>
            </a:r>
          </a:p>
          <a:p>
            <a:r>
              <a:rPr lang="en-US" dirty="0" smtClean="0"/>
              <a:t>Case Management Mechanism</a:t>
            </a:r>
          </a:p>
          <a:p>
            <a:r>
              <a:rPr lang="en-US" dirty="0" smtClean="0"/>
              <a:t>Actors and their roles</a:t>
            </a:r>
          </a:p>
          <a:p>
            <a:r>
              <a:rPr lang="en-US" dirty="0" smtClean="0"/>
              <a:t>Townships</a:t>
            </a:r>
          </a:p>
          <a:p>
            <a:r>
              <a:rPr lang="en-US" dirty="0"/>
              <a:t>Capacity development…curriculum development and training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Child Protection System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0519" y="1660534"/>
            <a:ext cx="7954961" cy="4212828"/>
          </a:xfrm>
        </p:spPr>
        <p:txBody>
          <a:bodyPr/>
          <a:lstStyle/>
          <a:p>
            <a:r>
              <a:rPr lang="en-US" dirty="0" smtClean="0"/>
              <a:t>Planning </a:t>
            </a:r>
            <a:r>
              <a:rPr lang="en-US" dirty="0"/>
              <a:t>m</a:t>
            </a:r>
            <a:r>
              <a:rPr lang="en-US" dirty="0" smtClean="0"/>
              <a:t>eeting in Bagan, </a:t>
            </a:r>
            <a:r>
              <a:rPr lang="en-US" dirty="0"/>
              <a:t>2013</a:t>
            </a:r>
          </a:p>
          <a:p>
            <a:r>
              <a:rPr lang="en-US" dirty="0" smtClean="0"/>
              <a:t>Support </a:t>
            </a:r>
            <a:r>
              <a:rPr lang="en-US" dirty="0" smtClean="0"/>
              <a:t>DSW’s expansionary plan</a:t>
            </a:r>
          </a:p>
          <a:p>
            <a:r>
              <a:rPr lang="en-US" dirty="0" smtClean="0"/>
              <a:t>Pre-Service and In-Service Training</a:t>
            </a:r>
          </a:p>
          <a:p>
            <a:r>
              <a:rPr lang="en-US" dirty="0" smtClean="0"/>
              <a:t>Institutionalize Capacity Development</a:t>
            </a:r>
          </a:p>
          <a:p>
            <a:r>
              <a:rPr lang="en-US" dirty="0" smtClean="0"/>
              <a:t>Deploy skilled statutory case workers</a:t>
            </a:r>
          </a:p>
          <a:p>
            <a:r>
              <a:rPr lang="en-US" dirty="0" smtClean="0"/>
              <a:t>DSW</a:t>
            </a:r>
            <a:r>
              <a:rPr lang="en-US" dirty="0" smtClean="0"/>
              <a:t>, Save the Children, MRCS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98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524000" y="457200"/>
            <a:ext cx="0" cy="571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886200" y="457200"/>
            <a:ext cx="0" cy="588427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" y="1507123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</a:rPr>
              <a:t>Township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1629" y="3136064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</a:rPr>
              <a:t>Village &amp;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</a:rPr>
              <a:t>Township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629" y="4956797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</a:rPr>
              <a:t>Village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191000" y="1083677"/>
            <a:ext cx="1905000" cy="118544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191000" y="2835729"/>
            <a:ext cx="1905000" cy="118544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752600" y="4533351"/>
            <a:ext cx="1905000" cy="118544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24100" y="4876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MRCS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9714" y="1476345"/>
            <a:ext cx="69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DSW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59778" y="3243785"/>
            <a:ext cx="76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NGOs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191000" y="4679798"/>
            <a:ext cx="685800" cy="276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1000" y="4679798"/>
            <a:ext cx="7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 smtClean="0">
                <a:solidFill>
                  <a:prstClr val="black"/>
                </a:solidFill>
              </a:rPr>
              <a:t>MMCWA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57799" y="5338464"/>
            <a:ext cx="685800" cy="276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925785" y="4889211"/>
            <a:ext cx="685800" cy="276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073978" y="5199965"/>
            <a:ext cx="685800" cy="276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935186" y="5573952"/>
            <a:ext cx="685800" cy="276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740728" y="5725608"/>
            <a:ext cx="685800" cy="276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807529" y="5725608"/>
            <a:ext cx="685800" cy="276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943599" y="4987574"/>
            <a:ext cx="685800" cy="276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38600" y="5199964"/>
            <a:ext cx="7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 smtClean="0">
                <a:solidFill>
                  <a:prstClr val="black"/>
                </a:solidFill>
              </a:rPr>
              <a:t>MMWA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76800" y="4898961"/>
            <a:ext cx="7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smtClean="0">
                <a:solidFill>
                  <a:prstClr val="black"/>
                </a:solidFill>
              </a:rPr>
              <a:t>Police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25142" y="5336897"/>
            <a:ext cx="7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 smtClean="0">
                <a:solidFill>
                  <a:prstClr val="black"/>
                </a:solidFill>
              </a:rPr>
              <a:t>Fire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8071" y="5710885"/>
            <a:ext cx="7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 smtClean="0">
                <a:solidFill>
                  <a:prstClr val="black"/>
                </a:solidFill>
              </a:rPr>
              <a:t>Teachers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89171" y="4993173"/>
            <a:ext cx="7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smtClean="0">
                <a:solidFill>
                  <a:prstClr val="black"/>
                </a:solidFill>
              </a:rPr>
              <a:t>PTA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07972" y="5572385"/>
            <a:ext cx="7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 smtClean="0">
                <a:solidFill>
                  <a:prstClr val="black"/>
                </a:solidFill>
              </a:rPr>
              <a:t>EECD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6" name="Circular Arrow 35"/>
          <p:cNvSpPr/>
          <p:nvPr/>
        </p:nvSpPr>
        <p:spPr>
          <a:xfrm rot="15703595">
            <a:off x="2870910" y="2353272"/>
            <a:ext cx="2842998" cy="1850376"/>
          </a:xfrm>
          <a:prstGeom prst="circularArrow">
            <a:avLst>
              <a:gd name="adj1" fmla="val 9644"/>
              <a:gd name="adj2" fmla="val 1142319"/>
              <a:gd name="adj3" fmla="val 20980547"/>
              <a:gd name="adj4" fmla="val 11269886"/>
              <a:gd name="adj5" fmla="val 1250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black"/>
              </a:solidFill>
            </a:endParaRPr>
          </a:p>
        </p:txBody>
      </p:sp>
      <p:sp>
        <p:nvSpPr>
          <p:cNvPr id="38" name="Up Arrow 37"/>
          <p:cNvSpPr/>
          <p:nvPr/>
        </p:nvSpPr>
        <p:spPr>
          <a:xfrm>
            <a:off x="4694355" y="2278950"/>
            <a:ext cx="484632" cy="533400"/>
          </a:xfrm>
          <a:prstGeom prst="upArrow">
            <a:avLst>
              <a:gd name="adj1" fmla="val 36523"/>
              <a:gd name="adj2" fmla="val 5000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39" name="Up Arrow 38"/>
          <p:cNvSpPr/>
          <p:nvPr/>
        </p:nvSpPr>
        <p:spPr>
          <a:xfrm>
            <a:off x="4694355" y="4095768"/>
            <a:ext cx="484632" cy="533400"/>
          </a:xfrm>
          <a:prstGeom prst="upArrow">
            <a:avLst>
              <a:gd name="adj1" fmla="val 36523"/>
              <a:gd name="adj2" fmla="val 5000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3733800" y="4818297"/>
            <a:ext cx="34017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3755572" y="5023636"/>
            <a:ext cx="34017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755572" y="5206776"/>
            <a:ext cx="34017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191000" y="5275497"/>
            <a:ext cx="34017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676400" y="2286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Awareness Raising; 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Detection</a:t>
            </a:r>
            <a:endParaRPr lang="en-GB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14799" y="236080"/>
            <a:ext cx="2171699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Response &amp; Referral</a:t>
            </a:r>
            <a:endParaRPr lang="en-GB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6640285" y="506734"/>
            <a:ext cx="0" cy="588427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819900" y="272534"/>
            <a:ext cx="2171699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 Management: Organizational Role</a:t>
            </a:r>
            <a:endParaRPr lang="en-GB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Flowchart: Process 52"/>
          <p:cNvSpPr/>
          <p:nvPr/>
        </p:nvSpPr>
        <p:spPr>
          <a:xfrm>
            <a:off x="7086600" y="4934670"/>
            <a:ext cx="1752600" cy="523219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79795" y="4934670"/>
            <a:ext cx="1733549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</a:rPr>
              <a:t>Discretionary Funds managed NGOs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55" name="Flowchart: Process 54"/>
          <p:cNvSpPr/>
          <p:nvPr/>
        </p:nvSpPr>
        <p:spPr>
          <a:xfrm>
            <a:off x="7086600" y="2971818"/>
            <a:ext cx="1752600" cy="1045810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70270" y="2971818"/>
            <a:ext cx="1752600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</a:rPr>
              <a:t>Non-Statutory Case Management conducted by NGOs, overseen by SCI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59" name="Flowchart: Process 58"/>
          <p:cNvSpPr/>
          <p:nvPr/>
        </p:nvSpPr>
        <p:spPr>
          <a:xfrm>
            <a:off x="7086600" y="1142056"/>
            <a:ext cx="1752600" cy="1284905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86600" y="1142056"/>
            <a:ext cx="1752599" cy="116955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</a:rPr>
              <a:t>Statutory Case Management conducted by DSW with shadow-support by SCI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61" name="Circular Arrow 60"/>
          <p:cNvSpPr/>
          <p:nvPr/>
        </p:nvSpPr>
        <p:spPr>
          <a:xfrm rot="4914703">
            <a:off x="4701513" y="2318597"/>
            <a:ext cx="2842998" cy="1850376"/>
          </a:xfrm>
          <a:prstGeom prst="circularArrow">
            <a:avLst>
              <a:gd name="adj1" fmla="val 9644"/>
              <a:gd name="adj2" fmla="val 1142319"/>
              <a:gd name="adj3" fmla="val 20980547"/>
              <a:gd name="adj4" fmla="val 11269886"/>
              <a:gd name="adj5" fmla="val 125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black"/>
              </a:solidFill>
            </a:endParaRPr>
          </a:p>
        </p:txBody>
      </p:sp>
      <p:sp>
        <p:nvSpPr>
          <p:cNvPr id="62" name="Up Arrow 61"/>
          <p:cNvSpPr/>
          <p:nvPr/>
        </p:nvSpPr>
        <p:spPr>
          <a:xfrm rot="10800000">
            <a:off x="5322897" y="2320886"/>
            <a:ext cx="484632" cy="533400"/>
          </a:xfrm>
          <a:prstGeom prst="upArrow">
            <a:avLst>
              <a:gd name="adj1" fmla="val 36523"/>
              <a:gd name="adj2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63" name="Up Arrow 62"/>
          <p:cNvSpPr/>
          <p:nvPr/>
        </p:nvSpPr>
        <p:spPr>
          <a:xfrm rot="10800000">
            <a:off x="5322897" y="4146398"/>
            <a:ext cx="484632" cy="533400"/>
          </a:xfrm>
          <a:prstGeom prst="upArrow">
            <a:avLst>
              <a:gd name="adj1" fmla="val 36523"/>
              <a:gd name="adj2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45629" y="5712451"/>
            <a:ext cx="74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 smtClean="0">
                <a:solidFill>
                  <a:prstClr val="black"/>
                </a:solidFill>
              </a:rPr>
              <a:t>MRCS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16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Townships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2635" y="1660533"/>
            <a:ext cx="8156649" cy="4890392"/>
          </a:xfrm>
        </p:spPr>
        <p:txBody>
          <a:bodyPr numCol="2"/>
          <a:lstStyle/>
          <a:p>
            <a:pPr lvl="0"/>
            <a:r>
              <a:rPr lang="en-US" sz="1800" u="sng" dirty="0" err="1"/>
              <a:t>Ayeyarwaddy</a:t>
            </a:r>
            <a:r>
              <a:rPr lang="en-US" sz="1800" u="sng" dirty="0"/>
              <a:t>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Pathein</a:t>
            </a:r>
            <a:endParaRPr lang="en-GB" sz="1800" dirty="0"/>
          </a:p>
          <a:p>
            <a:pPr lvl="0"/>
            <a:r>
              <a:rPr lang="en-US" sz="1800" dirty="0" err="1"/>
              <a:t>Ayerwaddy</a:t>
            </a:r>
            <a:r>
              <a:rPr lang="en-US" sz="1800" dirty="0"/>
              <a:t>		</a:t>
            </a:r>
            <a:r>
              <a:rPr lang="en-US" sz="1800" dirty="0" err="1" smtClean="0"/>
              <a:t>Myaung</a:t>
            </a:r>
            <a:r>
              <a:rPr lang="en-US" sz="1800" dirty="0" smtClean="0"/>
              <a:t> </a:t>
            </a:r>
            <a:r>
              <a:rPr lang="en-US" sz="1800" dirty="0"/>
              <a:t>Mya</a:t>
            </a:r>
            <a:endParaRPr lang="en-GB" sz="1800" dirty="0"/>
          </a:p>
          <a:p>
            <a:pPr lvl="0"/>
            <a:r>
              <a:rPr lang="en-US" sz="1800" dirty="0" err="1"/>
              <a:t>Ayeyarwaddy</a:t>
            </a:r>
            <a:r>
              <a:rPr lang="en-US" sz="1800" dirty="0"/>
              <a:t>		</a:t>
            </a:r>
            <a:r>
              <a:rPr lang="en-US" sz="1800" dirty="0" err="1" smtClean="0"/>
              <a:t>Pya</a:t>
            </a:r>
            <a:r>
              <a:rPr lang="en-US" sz="1800" dirty="0" smtClean="0"/>
              <a:t> </a:t>
            </a:r>
            <a:r>
              <a:rPr lang="en-US" sz="1800" dirty="0" err="1"/>
              <a:t>Pon</a:t>
            </a:r>
            <a:endParaRPr lang="en-GB" sz="1800" dirty="0"/>
          </a:p>
          <a:p>
            <a:pPr lvl="0"/>
            <a:r>
              <a:rPr lang="en-US" sz="1800" u="sng" dirty="0" err="1"/>
              <a:t>Bago</a:t>
            </a:r>
            <a:r>
              <a:rPr lang="en-US" sz="1800" u="sng" dirty="0"/>
              <a:t>	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Bago</a:t>
            </a:r>
            <a:endParaRPr lang="en-GB" sz="1800" dirty="0"/>
          </a:p>
          <a:p>
            <a:pPr lvl="0"/>
            <a:r>
              <a:rPr lang="en-US" sz="1800" u="sng" dirty="0" err="1"/>
              <a:t>Bago</a:t>
            </a:r>
            <a:r>
              <a:rPr lang="en-US" sz="1800" u="sng" dirty="0"/>
              <a:t>	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Pyay</a:t>
            </a:r>
            <a:endParaRPr lang="en-GB" sz="1800" dirty="0"/>
          </a:p>
          <a:p>
            <a:pPr lvl="0"/>
            <a:r>
              <a:rPr lang="en-US" sz="1800" dirty="0"/>
              <a:t>Chin 				Hakka </a:t>
            </a:r>
            <a:endParaRPr lang="en-GB" sz="1800" dirty="0"/>
          </a:p>
          <a:p>
            <a:pPr lvl="0"/>
            <a:r>
              <a:rPr lang="en-US" sz="1800" u="sng" dirty="0"/>
              <a:t>Chin				</a:t>
            </a:r>
            <a:r>
              <a:rPr lang="en-US" sz="1800" u="sng" dirty="0" smtClean="0"/>
              <a:t>*Min </a:t>
            </a:r>
            <a:r>
              <a:rPr lang="en-US" sz="1800" u="sng" dirty="0" err="1"/>
              <a:t>Dat</a:t>
            </a:r>
            <a:endParaRPr lang="en-GB" sz="1800" dirty="0"/>
          </a:p>
          <a:p>
            <a:pPr lvl="0"/>
            <a:r>
              <a:rPr lang="en-US" sz="1800" u="sng" dirty="0" err="1"/>
              <a:t>Kachin</a:t>
            </a:r>
            <a:r>
              <a:rPr lang="en-US" sz="1800" u="sng" dirty="0"/>
              <a:t>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Bhamo</a:t>
            </a:r>
            <a:endParaRPr lang="en-GB" sz="1800" dirty="0"/>
          </a:p>
          <a:p>
            <a:pPr lvl="0"/>
            <a:r>
              <a:rPr lang="en-US" sz="1800" u="sng" dirty="0" err="1"/>
              <a:t>Kachin</a:t>
            </a:r>
            <a:r>
              <a:rPr lang="en-US" sz="1800" u="sng" dirty="0"/>
              <a:t> 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Myitkyina</a:t>
            </a:r>
            <a:r>
              <a:rPr lang="en-US" sz="1800" u="sng" dirty="0" smtClean="0"/>
              <a:t> </a:t>
            </a:r>
            <a:endParaRPr lang="en-GB" sz="1800" dirty="0"/>
          </a:p>
          <a:p>
            <a:pPr lvl="0"/>
            <a:r>
              <a:rPr lang="en-US" sz="1800" u="sng" dirty="0" err="1"/>
              <a:t>Kayah</a:t>
            </a:r>
            <a:r>
              <a:rPr lang="en-US" sz="1800" u="sng" dirty="0"/>
              <a:t>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Loikaw</a:t>
            </a:r>
            <a:r>
              <a:rPr lang="en-US" sz="1800" u="sng" dirty="0" smtClean="0"/>
              <a:t>  </a:t>
            </a:r>
            <a:endParaRPr lang="en-GB" sz="1800" dirty="0"/>
          </a:p>
          <a:p>
            <a:pPr lvl="0"/>
            <a:r>
              <a:rPr lang="en-US" sz="1800" u="sng" dirty="0" err="1"/>
              <a:t>Kayin</a:t>
            </a:r>
            <a:r>
              <a:rPr lang="en-US" sz="1800" u="sng" dirty="0"/>
              <a:t> 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Hpa</a:t>
            </a:r>
            <a:r>
              <a:rPr lang="en-US" sz="1800" u="sng" dirty="0" smtClean="0"/>
              <a:t>-an </a:t>
            </a:r>
            <a:endParaRPr lang="en-GB" sz="1800" dirty="0"/>
          </a:p>
          <a:p>
            <a:pPr lvl="0"/>
            <a:r>
              <a:rPr lang="en-US" sz="1800" dirty="0" err="1"/>
              <a:t>Kayin</a:t>
            </a:r>
            <a:r>
              <a:rPr lang="en-US" sz="1800" dirty="0"/>
              <a:t>			</a:t>
            </a:r>
            <a:r>
              <a:rPr lang="en-US" sz="1800" dirty="0" err="1" smtClean="0"/>
              <a:t>Myawaddy</a:t>
            </a:r>
            <a:endParaRPr lang="en-GB" sz="1800" dirty="0"/>
          </a:p>
          <a:p>
            <a:pPr lvl="0"/>
            <a:r>
              <a:rPr lang="en-US" sz="1800" u="sng" dirty="0" err="1"/>
              <a:t>Magwe</a:t>
            </a:r>
            <a:r>
              <a:rPr lang="en-US" sz="1800" u="sng" dirty="0"/>
              <a:t>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Magwe</a:t>
            </a:r>
            <a:endParaRPr lang="en-GB" sz="1800" dirty="0"/>
          </a:p>
          <a:p>
            <a:pPr lvl="0"/>
            <a:r>
              <a:rPr lang="en-US" sz="1800" dirty="0"/>
              <a:t>Mandalay			</a:t>
            </a:r>
            <a:r>
              <a:rPr lang="en-US" sz="1800" dirty="0" err="1"/>
              <a:t>Myin</a:t>
            </a:r>
            <a:r>
              <a:rPr lang="en-US" sz="1800" dirty="0"/>
              <a:t> Chan</a:t>
            </a:r>
            <a:endParaRPr lang="en-GB" sz="1800" dirty="0"/>
          </a:p>
          <a:p>
            <a:pPr lvl="0"/>
            <a:endParaRPr lang="en-US" sz="1800" u="sng" dirty="0" smtClean="0"/>
          </a:p>
          <a:p>
            <a:pPr lvl="0"/>
            <a:r>
              <a:rPr lang="en-US" sz="1800" u="sng" dirty="0" smtClean="0"/>
              <a:t>Mandalay</a:t>
            </a:r>
            <a:r>
              <a:rPr lang="en-US" sz="1800" u="sng" dirty="0"/>
              <a:t>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Maha</a:t>
            </a:r>
            <a:r>
              <a:rPr lang="en-US" sz="1800" u="sng" dirty="0" smtClean="0"/>
              <a:t> </a:t>
            </a:r>
            <a:r>
              <a:rPr lang="en-US" sz="1800" u="sng" dirty="0"/>
              <a:t>Aung </a:t>
            </a:r>
            <a:r>
              <a:rPr lang="en-US" sz="1800" u="sng" dirty="0" err="1"/>
              <a:t>Myay</a:t>
            </a:r>
            <a:r>
              <a:rPr lang="en-US" sz="1800" u="sng" dirty="0"/>
              <a:t> </a:t>
            </a:r>
            <a:endParaRPr lang="en-GB" sz="1800" dirty="0"/>
          </a:p>
          <a:p>
            <a:pPr lvl="0"/>
            <a:r>
              <a:rPr lang="en-US" sz="1800" u="sng" dirty="0"/>
              <a:t>Mandalay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Nyung</a:t>
            </a:r>
            <a:r>
              <a:rPr lang="en-US" sz="1800" u="sng" dirty="0" smtClean="0"/>
              <a:t> </a:t>
            </a:r>
            <a:r>
              <a:rPr lang="en-US" sz="1800" u="sng" dirty="0"/>
              <a:t>Oo</a:t>
            </a:r>
            <a:endParaRPr lang="en-GB" sz="1800" dirty="0"/>
          </a:p>
          <a:p>
            <a:pPr lvl="0"/>
            <a:r>
              <a:rPr lang="en-US" sz="1800" u="sng" dirty="0"/>
              <a:t>Mon 				</a:t>
            </a:r>
            <a:r>
              <a:rPr lang="en-US" sz="1800" u="sng" dirty="0" smtClean="0"/>
              <a:t>*</a:t>
            </a:r>
            <a:r>
              <a:rPr lang="en-US" sz="1800" u="sng" dirty="0" err="1" smtClean="0"/>
              <a:t>Mawlamyaing</a:t>
            </a:r>
            <a:r>
              <a:rPr lang="en-US" sz="1800" u="sng" dirty="0" smtClean="0"/>
              <a:t> </a:t>
            </a:r>
            <a:endParaRPr lang="en-GB" sz="1800" dirty="0"/>
          </a:p>
          <a:p>
            <a:pPr lvl="0"/>
            <a:r>
              <a:rPr lang="fr-FR" sz="1800" dirty="0" err="1"/>
              <a:t>Nay</a:t>
            </a:r>
            <a:r>
              <a:rPr lang="fr-FR" sz="1800" dirty="0"/>
              <a:t> </a:t>
            </a:r>
            <a:r>
              <a:rPr lang="fr-FR" sz="1800" dirty="0" err="1"/>
              <a:t>Pyi</a:t>
            </a:r>
            <a:r>
              <a:rPr lang="fr-FR" sz="1800" dirty="0"/>
              <a:t> </a:t>
            </a:r>
            <a:r>
              <a:rPr lang="fr-FR" sz="1800" dirty="0" err="1"/>
              <a:t>Taw</a:t>
            </a:r>
            <a:r>
              <a:rPr lang="fr-FR" sz="1800" dirty="0"/>
              <a:t>		</a:t>
            </a:r>
            <a:r>
              <a:rPr lang="fr-FR" sz="1800" dirty="0" err="1" smtClean="0"/>
              <a:t>Pyin</a:t>
            </a:r>
            <a:r>
              <a:rPr lang="fr-FR" sz="1800" dirty="0" smtClean="0"/>
              <a:t> </a:t>
            </a:r>
            <a:r>
              <a:rPr lang="fr-FR" sz="1800" dirty="0"/>
              <a:t>Ma Na</a:t>
            </a:r>
            <a:endParaRPr lang="en-GB" sz="1800" dirty="0"/>
          </a:p>
          <a:p>
            <a:pPr lvl="0"/>
            <a:r>
              <a:rPr lang="fr-FR" sz="1800" u="sng" dirty="0" err="1"/>
              <a:t>Rakhine</a:t>
            </a:r>
            <a:r>
              <a:rPr lang="fr-FR" sz="1800" u="sng" dirty="0"/>
              <a:t>			</a:t>
            </a:r>
            <a:r>
              <a:rPr lang="fr-FR" sz="1800" u="sng" dirty="0" smtClean="0"/>
              <a:t>*</a:t>
            </a:r>
            <a:r>
              <a:rPr lang="fr-FR" sz="1800" u="sng" dirty="0" err="1" smtClean="0"/>
              <a:t>Kyauk</a:t>
            </a:r>
            <a:r>
              <a:rPr lang="fr-FR" sz="1800" u="sng" dirty="0" smtClean="0"/>
              <a:t> </a:t>
            </a:r>
            <a:r>
              <a:rPr lang="fr-FR" sz="1800" u="sng" dirty="0" err="1"/>
              <a:t>Phyu</a:t>
            </a:r>
            <a:endParaRPr lang="en-GB" sz="1800" dirty="0"/>
          </a:p>
          <a:p>
            <a:pPr lvl="0"/>
            <a:r>
              <a:rPr lang="fr-FR" sz="1800" dirty="0" err="1"/>
              <a:t>Rakhine</a:t>
            </a:r>
            <a:r>
              <a:rPr lang="fr-FR" sz="1800" dirty="0"/>
              <a:t>			Sittwe  </a:t>
            </a:r>
            <a:endParaRPr lang="en-GB" sz="1800" dirty="0"/>
          </a:p>
          <a:p>
            <a:pPr lvl="0"/>
            <a:r>
              <a:rPr lang="fr-FR" sz="1800" u="sng" dirty="0"/>
              <a:t>Sagaing			</a:t>
            </a:r>
            <a:r>
              <a:rPr lang="fr-FR" sz="1800" u="sng" dirty="0" smtClean="0"/>
              <a:t>*Sagaing</a:t>
            </a:r>
            <a:endParaRPr lang="en-GB" sz="1800" dirty="0"/>
          </a:p>
          <a:p>
            <a:pPr lvl="0"/>
            <a:r>
              <a:rPr lang="fr-FR" sz="1800" u="sng" dirty="0"/>
              <a:t>Shan				</a:t>
            </a:r>
            <a:r>
              <a:rPr lang="fr-FR" sz="1800" u="sng" dirty="0" smtClean="0"/>
              <a:t>*</a:t>
            </a:r>
            <a:r>
              <a:rPr lang="fr-FR" sz="1800" u="sng" dirty="0" err="1" smtClean="0"/>
              <a:t>Kyaing</a:t>
            </a:r>
            <a:r>
              <a:rPr lang="fr-FR" sz="1800" u="sng" dirty="0" smtClean="0"/>
              <a:t> </a:t>
            </a:r>
            <a:r>
              <a:rPr lang="fr-FR" sz="1800" u="sng" dirty="0" err="1"/>
              <a:t>Tone</a:t>
            </a:r>
            <a:endParaRPr lang="en-GB" sz="1800" dirty="0"/>
          </a:p>
          <a:p>
            <a:pPr lvl="0"/>
            <a:r>
              <a:rPr lang="fr-FR" sz="1800" u="sng" dirty="0"/>
              <a:t>Shan				</a:t>
            </a:r>
            <a:r>
              <a:rPr lang="fr-FR" sz="1800" u="sng" dirty="0" smtClean="0"/>
              <a:t>*</a:t>
            </a:r>
            <a:r>
              <a:rPr lang="fr-FR" sz="1800" u="sng" dirty="0" err="1" smtClean="0"/>
              <a:t>Lashio</a:t>
            </a:r>
            <a:endParaRPr lang="en-GB" sz="1800" dirty="0"/>
          </a:p>
          <a:p>
            <a:pPr lvl="0"/>
            <a:r>
              <a:rPr lang="fr-FR" sz="1800" u="sng" dirty="0"/>
              <a:t>Shan				</a:t>
            </a:r>
            <a:r>
              <a:rPr lang="fr-FR" sz="1800" u="sng" dirty="0" smtClean="0"/>
              <a:t>*Taunggyi </a:t>
            </a:r>
            <a:endParaRPr lang="en-GB" sz="1800" dirty="0"/>
          </a:p>
          <a:p>
            <a:pPr lvl="0"/>
            <a:r>
              <a:rPr lang="fr-FR" sz="1800" u="sng" dirty="0" err="1"/>
              <a:t>Tanintharyi</a:t>
            </a:r>
            <a:r>
              <a:rPr lang="fr-FR" sz="1800" u="sng" dirty="0"/>
              <a:t>		</a:t>
            </a:r>
            <a:r>
              <a:rPr lang="fr-FR" sz="1800" u="sng" dirty="0" smtClean="0"/>
              <a:t>*</a:t>
            </a:r>
            <a:r>
              <a:rPr lang="fr-FR" sz="1800" u="sng" dirty="0" err="1" smtClean="0"/>
              <a:t>Dawei</a:t>
            </a:r>
            <a:endParaRPr lang="en-GB" sz="1800" dirty="0"/>
          </a:p>
          <a:p>
            <a:pPr lvl="0"/>
            <a:r>
              <a:rPr lang="fr-FR" sz="1800" dirty="0" err="1"/>
              <a:t>Thanintharyi</a:t>
            </a:r>
            <a:r>
              <a:rPr lang="fr-FR" sz="1800" dirty="0"/>
              <a:t>		</a:t>
            </a:r>
            <a:r>
              <a:rPr lang="fr-FR" sz="1800" dirty="0" err="1" smtClean="0"/>
              <a:t>Meik</a:t>
            </a:r>
            <a:endParaRPr lang="en-GB" sz="1800" dirty="0"/>
          </a:p>
          <a:p>
            <a:pPr lvl="0"/>
            <a:r>
              <a:rPr lang="fr-FR" sz="1800" u="sng" dirty="0"/>
              <a:t>Yangon			</a:t>
            </a:r>
            <a:r>
              <a:rPr lang="fr-FR" sz="1800" u="sng" dirty="0" smtClean="0"/>
              <a:t>*</a:t>
            </a:r>
            <a:r>
              <a:rPr lang="fr-FR" sz="1800" u="sng" dirty="0" err="1" smtClean="0"/>
              <a:t>Dala</a:t>
            </a:r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8296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80518" y="306389"/>
            <a:ext cx="8083563" cy="506413"/>
          </a:xfrm>
        </p:spPr>
        <p:txBody>
          <a:bodyPr/>
          <a:lstStyle/>
          <a:p>
            <a:r>
              <a:rPr lang="en-US" dirty="0" smtClean="0"/>
              <a:t>Curriculum Development and Training Objectives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782636" y="1663700"/>
            <a:ext cx="7550684" cy="3492500"/>
          </a:xfrm>
        </p:spPr>
        <p:txBody>
          <a:bodyPr/>
          <a:lstStyle/>
          <a:p>
            <a:r>
              <a:rPr lang="en-US" dirty="0" smtClean="0"/>
              <a:t>Revise training curriculum and training related materials for DSW Case Managers</a:t>
            </a:r>
          </a:p>
          <a:p>
            <a:r>
              <a:rPr lang="en-US" dirty="0" smtClean="0"/>
              <a:t>Assist DSW in developing a Human Resource Plan</a:t>
            </a:r>
          </a:p>
          <a:p>
            <a:r>
              <a:rPr lang="en-US" dirty="0" smtClean="0"/>
              <a:t>Assist DSW to establish a Work Plan for mentoring and coaching of Case Managers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International Institutions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969" y="3033712"/>
            <a:ext cx="3562350" cy="9048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102" y="3233737"/>
            <a:ext cx="2647950" cy="70485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82635" y="1663700"/>
            <a:ext cx="7954961" cy="3970184"/>
          </a:xfrm>
        </p:spPr>
        <p:txBody>
          <a:bodyPr/>
          <a:lstStyle/>
          <a:p>
            <a:r>
              <a:rPr lang="en-US" dirty="0" smtClean="0"/>
              <a:t>Desk Review and Analysis</a:t>
            </a:r>
          </a:p>
          <a:p>
            <a:r>
              <a:rPr lang="en-US" dirty="0" smtClean="0"/>
              <a:t>Development of Training Curriculum</a:t>
            </a:r>
          </a:p>
          <a:p>
            <a:pPr lvl="1"/>
            <a:r>
              <a:rPr lang="en-US" dirty="0" smtClean="0"/>
              <a:t>Training Plan</a:t>
            </a:r>
          </a:p>
          <a:p>
            <a:pPr lvl="1"/>
            <a:r>
              <a:rPr lang="en-US" dirty="0" smtClean="0"/>
              <a:t>ToT Manual</a:t>
            </a:r>
          </a:p>
          <a:p>
            <a:pPr lvl="1"/>
            <a:r>
              <a:rPr lang="en-US" dirty="0"/>
              <a:t>Training </a:t>
            </a:r>
            <a:r>
              <a:rPr lang="en-US" dirty="0" smtClean="0"/>
              <a:t>Curriculum for </a:t>
            </a:r>
            <a:r>
              <a:rPr lang="en-US" smtClean="0"/>
              <a:t>case magers</a:t>
            </a:r>
            <a:endParaRPr lang="en-US" dirty="0"/>
          </a:p>
          <a:p>
            <a:r>
              <a:rPr lang="en-US" dirty="0" smtClean="0"/>
              <a:t>Delivery of Training Curriculum</a:t>
            </a:r>
          </a:p>
          <a:p>
            <a:r>
              <a:rPr lang="en-US" dirty="0" smtClean="0"/>
              <a:t>Mentoring and Coaching Package</a:t>
            </a:r>
          </a:p>
          <a:p>
            <a:r>
              <a:rPr lang="en-US" dirty="0" smtClean="0"/>
              <a:t>Human Resource Plan</a:t>
            </a:r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/>
        </p:nvSpPr>
        <p:spPr>
          <a:xfrm>
            <a:off x="782636" y="1663700"/>
            <a:ext cx="7550684" cy="3492500"/>
          </a:xfrm>
          <a:prstGeom prst="rect">
            <a:avLst/>
          </a:prstGeom>
        </p:spPr>
        <p:txBody>
          <a:bodyPr vert="horz"/>
          <a:lstStyle>
            <a:lvl1pPr marL="0" indent="-342900" algn="l" defTabSz="457200" rtl="0" eaLnBrk="1" latinLnBrk="0" hangingPunct="1">
              <a:spcBef>
                <a:spcPts val="0"/>
              </a:spcBef>
              <a:buFontTx/>
              <a:buNone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-285750" algn="l" defTabSz="457200" rtl="0" eaLnBrk="1" latinLnBrk="0" hangingPunct="1">
              <a:spcBef>
                <a:spcPts val="0"/>
              </a:spcBef>
              <a:buFontTx/>
              <a:buNone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-228600" algn="l" defTabSz="457200" rtl="0" eaLnBrk="1" latinLnBrk="0" hangingPunct="1">
              <a:spcBef>
                <a:spcPts val="0"/>
              </a:spcBef>
              <a:buFontTx/>
              <a:buNone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-228600" algn="l" defTabSz="457200" rtl="0" eaLnBrk="1" latinLnBrk="0" hangingPunct="1">
              <a:spcBef>
                <a:spcPts val="0"/>
              </a:spcBef>
              <a:buFontTx/>
              <a:buNone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-228600" algn="l" defTabSz="457200" rtl="0" eaLnBrk="1" latinLnBrk="0" hangingPunct="1">
              <a:spcBef>
                <a:spcPts val="0"/>
              </a:spcBef>
              <a:buFontTx/>
              <a:buNone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indent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Methodology – Desk Review and Analysis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2635" y="1660533"/>
            <a:ext cx="7954961" cy="4194167"/>
          </a:xfrm>
        </p:spPr>
        <p:txBody>
          <a:bodyPr/>
          <a:lstStyle/>
          <a:p>
            <a:r>
              <a:rPr lang="en-US" dirty="0" smtClean="0"/>
              <a:t>Desk Review</a:t>
            </a:r>
          </a:p>
          <a:p>
            <a:pPr lvl="1"/>
            <a:r>
              <a:rPr lang="en-US" dirty="0" smtClean="0"/>
              <a:t>Understanding of current state of social welfare workforce and social work profession</a:t>
            </a:r>
          </a:p>
          <a:p>
            <a:endParaRPr lang="en-US" dirty="0" smtClean="0"/>
          </a:p>
          <a:p>
            <a:r>
              <a:rPr lang="en-US" dirty="0" smtClean="0"/>
              <a:t>Stakeholder Discussion</a:t>
            </a:r>
          </a:p>
          <a:p>
            <a:pPr lvl="1"/>
            <a:r>
              <a:rPr lang="en-US" dirty="0" smtClean="0"/>
              <a:t>‘on the ground’ situation</a:t>
            </a:r>
          </a:p>
          <a:p>
            <a:pPr lvl="1"/>
            <a:r>
              <a:rPr lang="en-US" dirty="0" smtClean="0"/>
              <a:t>Verify, validate, supplement the Desk Review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15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3146</TotalTime>
  <Words>526</Words>
  <Application>Microsoft Office PowerPoint</Application>
  <PresentationFormat>On-screen Show (4:3)</PresentationFormat>
  <Paragraphs>156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Bold</vt:lpstr>
      <vt:lpstr>Calibri</vt:lpstr>
      <vt:lpstr>Office Theme</vt:lpstr>
      <vt:lpstr>1_Office Theme</vt:lpstr>
      <vt:lpstr>PowerPoint Presentation</vt:lpstr>
      <vt:lpstr>Overview</vt:lpstr>
      <vt:lpstr>Child Protection System</vt:lpstr>
      <vt:lpstr>PowerPoint Presentation</vt:lpstr>
      <vt:lpstr>Townships</vt:lpstr>
      <vt:lpstr>Curriculum Development and Training Objectives</vt:lpstr>
      <vt:lpstr>International Institutions</vt:lpstr>
      <vt:lpstr>Methodology</vt:lpstr>
      <vt:lpstr>Methodology – Desk Review and Analysis</vt:lpstr>
      <vt:lpstr>Methodology - Training Plan</vt:lpstr>
      <vt:lpstr>Methodology – Delivery of Training Curriculum</vt:lpstr>
      <vt:lpstr>Methodology – Mentoring and Coaching </vt:lpstr>
      <vt:lpstr>Methodology – Human Resource Plan</vt:lpstr>
      <vt:lpstr>DSW</vt:lpstr>
      <vt:lpstr>Maestral</vt:lpstr>
      <vt:lpstr>MRCS</vt:lpstr>
      <vt:lpstr>Save the Children</vt:lpstr>
      <vt:lpstr>PowerPoint Presentation</vt:lpstr>
    </vt:vector>
  </TitlesOfParts>
  <Company>U.N.I.C.E.F.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Designer1</dc:creator>
  <cp:lastModifiedBy>Chit Koko</cp:lastModifiedBy>
  <cp:revision>187</cp:revision>
  <cp:lastPrinted>2014-10-21T09:43:45Z</cp:lastPrinted>
  <dcterms:created xsi:type="dcterms:W3CDTF">2011-11-08T18:38:47Z</dcterms:created>
  <dcterms:modified xsi:type="dcterms:W3CDTF">2014-10-22T02:14:45Z</dcterms:modified>
</cp:coreProperties>
</file>