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2" r:id="rId8"/>
    <p:sldId id="263" r:id="rId9"/>
    <p:sldId id="261"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D446BFD-5C13-4789-8F6E-5AEA0C67F12B}" type="datetimeFigureOut">
              <a:rPr lang="en-GB" smtClean="0"/>
              <a:t>14/05/2021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1702311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446BFD-5C13-4789-8F6E-5AEA0C67F12B}" type="datetimeFigureOut">
              <a:rPr lang="en-GB" smtClean="0"/>
              <a:t>14/05/2021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295009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446BFD-5C13-4789-8F6E-5AEA0C67F12B}" type="datetimeFigureOut">
              <a:rPr lang="en-GB" smtClean="0"/>
              <a:t>14/05/2021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24930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446BFD-5C13-4789-8F6E-5AEA0C67F12B}" type="datetimeFigureOut">
              <a:rPr lang="en-GB" smtClean="0"/>
              <a:t>14/05/2021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68060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446BFD-5C13-4789-8F6E-5AEA0C67F12B}" type="datetimeFigureOut">
              <a:rPr lang="en-GB" smtClean="0"/>
              <a:t>14/05/2021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298810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D446BFD-5C13-4789-8F6E-5AEA0C67F12B}" type="datetimeFigureOut">
              <a:rPr lang="en-GB" smtClean="0"/>
              <a:t>14/05/2021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1062124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D446BFD-5C13-4789-8F6E-5AEA0C67F12B}" type="datetimeFigureOut">
              <a:rPr lang="en-GB" smtClean="0"/>
              <a:t>14/05/2021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2689985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D446BFD-5C13-4789-8F6E-5AEA0C67F12B}" type="datetimeFigureOut">
              <a:rPr lang="en-GB" smtClean="0"/>
              <a:t>14/05/2021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247387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46BFD-5C13-4789-8F6E-5AEA0C67F12B}" type="datetimeFigureOut">
              <a:rPr lang="en-GB" smtClean="0"/>
              <a:t>14/05/2021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2658485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446BFD-5C13-4789-8F6E-5AEA0C67F12B}" type="datetimeFigureOut">
              <a:rPr lang="en-GB" smtClean="0"/>
              <a:t>14/05/2021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1439173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446BFD-5C13-4789-8F6E-5AEA0C67F12B}" type="datetimeFigureOut">
              <a:rPr lang="en-GB" smtClean="0"/>
              <a:t>14/05/2021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B70765-B700-47A1-893F-11ABD02D5913}" type="slidenum">
              <a:rPr lang="en-GB" smtClean="0"/>
              <a:t>‹#›</a:t>
            </a:fld>
            <a:endParaRPr lang="en-GB"/>
          </a:p>
        </p:txBody>
      </p:sp>
    </p:spTree>
    <p:extLst>
      <p:ext uri="{BB962C8B-B14F-4D97-AF65-F5344CB8AC3E}">
        <p14:creationId xmlns:p14="http://schemas.microsoft.com/office/powerpoint/2010/main" val="2906861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46BFD-5C13-4789-8F6E-5AEA0C67F12B}" type="datetimeFigureOut">
              <a:rPr lang="en-GB" smtClean="0"/>
              <a:t>14/05/2021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70765-B700-47A1-893F-11ABD02D5913}" type="slidenum">
              <a:rPr lang="en-GB" smtClean="0"/>
              <a:t>‹#›</a:t>
            </a:fld>
            <a:endParaRPr lang="en-GB"/>
          </a:p>
        </p:txBody>
      </p:sp>
    </p:spTree>
    <p:extLst>
      <p:ext uri="{BB962C8B-B14F-4D97-AF65-F5344CB8AC3E}">
        <p14:creationId xmlns:p14="http://schemas.microsoft.com/office/powerpoint/2010/main" val="697030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COVID-19, coup d'état and poverty</a:t>
            </a:r>
            <a:endParaRPr lang="en-GB" dirty="0"/>
          </a:p>
        </p:txBody>
      </p:sp>
      <p:sp>
        <p:nvSpPr>
          <p:cNvPr id="3" name="Subtitle 2"/>
          <p:cNvSpPr>
            <a:spLocks noGrp="1"/>
          </p:cNvSpPr>
          <p:nvPr>
            <p:ph type="subTitle" idx="1"/>
          </p:nvPr>
        </p:nvSpPr>
        <p:spPr/>
        <p:txBody>
          <a:bodyPr/>
          <a:lstStyle/>
          <a:p>
            <a:r>
              <a:rPr lang="en-GB" dirty="0" smtClean="0"/>
              <a:t>Compounding negative shocks and their impact on human development in Myanmar </a:t>
            </a:r>
            <a:endParaRPr lang="en-GB" dirty="0"/>
          </a:p>
        </p:txBody>
      </p:sp>
    </p:spTree>
    <p:extLst>
      <p:ext uri="{BB962C8B-B14F-4D97-AF65-F5344CB8AC3E}">
        <p14:creationId xmlns:p14="http://schemas.microsoft.com/office/powerpoint/2010/main" val="1169398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92500"/>
          </a:bodyPr>
          <a:lstStyle/>
          <a:p>
            <a:r>
              <a:rPr lang="en-GB" dirty="0" smtClean="0"/>
              <a:t>The compounded effect of COVID-19 and coup likely to have a huge effect on poverty levels – with nearly half of the population living below the national poverty line;</a:t>
            </a:r>
          </a:p>
          <a:p>
            <a:r>
              <a:rPr lang="en-GB" dirty="0" smtClean="0"/>
              <a:t>In the worst case scenario, poverty levels likely to reverse to the levels registered in 2005, effectively erasing all of the gains made since then;</a:t>
            </a:r>
          </a:p>
          <a:p>
            <a:r>
              <a:rPr lang="en-GB" dirty="0" smtClean="0"/>
              <a:t>Child poverty likely to increase, with over half of children living in poverty. This will further exacerbate intergenerational transmission of poverty, with additional impact on human capital of the next generation.</a:t>
            </a:r>
          </a:p>
          <a:p>
            <a:r>
              <a:rPr lang="en-GB" dirty="0" smtClean="0"/>
              <a:t>Without any remedial actions, Myanmar could be </a:t>
            </a:r>
            <a:r>
              <a:rPr lang="en-GB" dirty="0"/>
              <a:t>seeing a slide in human development that may not be reversible in the SDG timeframe.</a:t>
            </a:r>
          </a:p>
        </p:txBody>
      </p:sp>
    </p:spTree>
    <p:extLst>
      <p:ext uri="{BB962C8B-B14F-4D97-AF65-F5344CB8AC3E}">
        <p14:creationId xmlns:p14="http://schemas.microsoft.com/office/powerpoint/2010/main" val="310274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noAutofit/>
          </a:bodyPr>
          <a:lstStyle/>
          <a:p>
            <a:r>
              <a:rPr lang="en-GB" sz="2000" dirty="0" smtClean="0"/>
              <a:t>Beginning in 2011, Myanmar undertook a journey of triple transitions: towards peace in the border areas; towards democratic governance; and towards a market-oriented economy.</a:t>
            </a:r>
          </a:p>
          <a:p>
            <a:r>
              <a:rPr lang="en-GB" sz="2000" dirty="0" smtClean="0"/>
              <a:t>The transition resulted with significant improvements in people’s livelihoods lifting a quarter of the population out of poverty by 2017;</a:t>
            </a:r>
          </a:p>
          <a:p>
            <a:r>
              <a:rPr lang="en-GB" sz="2000" dirty="0" smtClean="0"/>
              <a:t>Despite the achievements in poverty reduction, analyses of available data prior to the COVID-19 pandemic show that millions of people in Myanmar had remained vulnerable and at risk of falling into poverty in the face of a negative shock. </a:t>
            </a:r>
          </a:p>
          <a:p>
            <a:pPr lvl="1"/>
            <a:r>
              <a:rPr lang="en-GB" sz="1600" dirty="0" smtClean="0"/>
              <a:t>A third of the population was considered near poor, subsisting just above the poverty line;</a:t>
            </a:r>
          </a:p>
          <a:p>
            <a:pPr lvl="1"/>
            <a:r>
              <a:rPr lang="en-GB" sz="1600" dirty="0" smtClean="0"/>
              <a:t>Agriculture was a main source of employment – a sector characterised by low wages and significant informality;</a:t>
            </a:r>
          </a:p>
          <a:p>
            <a:pPr lvl="1"/>
            <a:r>
              <a:rPr lang="en-GB" sz="1600" dirty="0" smtClean="0"/>
              <a:t>Many business activities were small and informal and about a tenth of them were legally registered;</a:t>
            </a:r>
          </a:p>
          <a:p>
            <a:pPr lvl="1"/>
            <a:r>
              <a:rPr lang="en-GB" sz="1600" dirty="0" smtClean="0"/>
              <a:t>Employment was particularly low among women with women being 30 percent less likely to be in the labour force compared to men;</a:t>
            </a:r>
          </a:p>
          <a:p>
            <a:pPr lvl="1"/>
            <a:r>
              <a:rPr lang="en-GB" sz="1600" dirty="0" smtClean="0"/>
              <a:t>Near poor households also relied on remittances, which are sensitive to political and economics distress.</a:t>
            </a:r>
          </a:p>
        </p:txBody>
      </p:sp>
    </p:spTree>
    <p:extLst>
      <p:ext uri="{BB962C8B-B14F-4D97-AF65-F5344CB8AC3E}">
        <p14:creationId xmlns:p14="http://schemas.microsoft.com/office/powerpoint/2010/main" val="256198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Covid-19 on poverty in Myanmar</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 conducting the exercise, we followed a ‘bottom up’ approach relying on two available surveys: MLCS 2017 and HVS 2020;</a:t>
            </a:r>
          </a:p>
          <a:p>
            <a:r>
              <a:rPr lang="en-GB" dirty="0" smtClean="0"/>
              <a:t>The following evidence guided our assessment:</a:t>
            </a:r>
          </a:p>
          <a:p>
            <a:pPr lvl="1"/>
            <a:r>
              <a:rPr lang="en-GB" dirty="0" smtClean="0"/>
              <a:t>Given the policies aimed at curtailing the spread of the virus, wages in affected sectors (e.g. manufacturing) suffered for about half of the year;</a:t>
            </a:r>
          </a:p>
          <a:p>
            <a:pPr lvl="1"/>
            <a:r>
              <a:rPr lang="en-GB" dirty="0"/>
              <a:t>Certain sectors, such as wholesale and retail trade were particularly affected</a:t>
            </a:r>
            <a:r>
              <a:rPr lang="en-GB" dirty="0" smtClean="0"/>
              <a:t>;</a:t>
            </a:r>
          </a:p>
          <a:p>
            <a:pPr lvl="1"/>
            <a:r>
              <a:rPr lang="en-GB" dirty="0" smtClean="0"/>
              <a:t>HVS 2020 shows that the containment measures have been particularly harmful to small-scale, family-owned businesses, further increasing the vulnerability of the households owning them;</a:t>
            </a:r>
          </a:p>
          <a:p>
            <a:pPr lvl="1"/>
            <a:r>
              <a:rPr lang="en-GB" dirty="0"/>
              <a:t>Remittances, both domestic and foreign, also </a:t>
            </a:r>
            <a:r>
              <a:rPr lang="en-GB" dirty="0" smtClean="0"/>
              <a:t>decreased, </a:t>
            </a:r>
            <a:r>
              <a:rPr lang="en-GB" dirty="0"/>
              <a:t>given the enforcement of global and regional </a:t>
            </a:r>
            <a:r>
              <a:rPr lang="en-GB" dirty="0" smtClean="0"/>
              <a:t>lockdowns; </a:t>
            </a:r>
          </a:p>
          <a:p>
            <a:pPr lvl="1"/>
            <a:r>
              <a:rPr lang="en-GB" dirty="0" smtClean="0"/>
              <a:t>More than four-fifths (83.3 percent) of households have reported a drop in income with an average drop in income of about 40 percent.</a:t>
            </a:r>
          </a:p>
          <a:p>
            <a:pPr marL="0" indent="0">
              <a:buNone/>
            </a:pPr>
            <a:endParaRPr lang="en-GB" dirty="0"/>
          </a:p>
        </p:txBody>
      </p:sp>
    </p:spTree>
    <p:extLst>
      <p:ext uri="{BB962C8B-B14F-4D97-AF65-F5344CB8AC3E}">
        <p14:creationId xmlns:p14="http://schemas.microsoft.com/office/powerpoint/2010/main" val="125760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Covid-19 on poverty in Myanmar</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Loss of income doesn’t immediately translate into loss of consumption (and, </a:t>
            </a:r>
            <a:r>
              <a:rPr lang="en-GB" dirty="0" smtClean="0"/>
              <a:t>subsequently) </a:t>
            </a:r>
            <a:r>
              <a:rPr lang="en-GB" dirty="0" smtClean="0"/>
              <a:t>in rise in </a:t>
            </a:r>
            <a:r>
              <a:rPr lang="en-GB" dirty="0" smtClean="0"/>
              <a:t>poverty;</a:t>
            </a:r>
            <a:endParaRPr lang="en-GB" dirty="0" smtClean="0"/>
          </a:p>
          <a:p>
            <a:r>
              <a:rPr lang="en-GB" dirty="0" smtClean="0"/>
              <a:t>The process depends on the capacity of households to ‘smooth’ the effect of the shock by relying on the so-called coping mechanisms (help from government, savings, help from family/friends, formal borrowing);</a:t>
            </a:r>
          </a:p>
          <a:p>
            <a:r>
              <a:rPr lang="en-GB" dirty="0" smtClean="0"/>
              <a:t>The effect of Covid-19 exposed the underdeveloped nature of the social protection system in Myanmar. Assistance mainly consisted of a one-off help of 40,000 kyat to poor and vulnerable households without a regular source of income, food assistance, and reduction in electricity tariffs.</a:t>
            </a:r>
          </a:p>
          <a:p>
            <a:r>
              <a:rPr lang="en-GB" dirty="0" smtClean="0"/>
              <a:t>In turn, this led households to mostly rely on informal borrowing (as evidenced by HVS);</a:t>
            </a:r>
          </a:p>
          <a:p>
            <a:r>
              <a:rPr lang="en-GB" dirty="0" smtClean="0"/>
              <a:t>Based on the literature review and given the coping mechanisms households employed, we estimated that the smoothing parameters to be in the range 0.2-0.35. In other words each kyat reduction in income leads to 0.2-0.35 kyats reduction in consumption. </a:t>
            </a:r>
            <a:endParaRPr lang="en-GB" dirty="0"/>
          </a:p>
        </p:txBody>
      </p:sp>
    </p:spTree>
    <p:extLst>
      <p:ext uri="{BB962C8B-B14F-4D97-AF65-F5344CB8AC3E}">
        <p14:creationId xmlns:p14="http://schemas.microsoft.com/office/powerpoint/2010/main" val="244273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of Covid-19 on poverty in Myanmar </a:t>
            </a:r>
            <a:endParaRPr lang="en-GB" dirty="0"/>
          </a:p>
        </p:txBody>
      </p:sp>
      <p:pic>
        <p:nvPicPr>
          <p:cNvPr id="4" name="Content Placeholder 3"/>
          <p:cNvPicPr>
            <a:picLocks noGrp="1" noChangeAspect="1"/>
          </p:cNvPicPr>
          <p:nvPr>
            <p:ph idx="1"/>
          </p:nvPr>
        </p:nvPicPr>
        <p:blipFill>
          <a:blip r:embed="rId2"/>
          <a:stretch>
            <a:fillRect/>
          </a:stretch>
        </p:blipFill>
        <p:spPr>
          <a:xfrm>
            <a:off x="1007022" y="1690687"/>
            <a:ext cx="11106429" cy="4597969"/>
          </a:xfrm>
          <a:prstGeom prst="rect">
            <a:avLst/>
          </a:prstGeom>
        </p:spPr>
      </p:pic>
    </p:spTree>
    <p:extLst>
      <p:ext uri="{BB962C8B-B14F-4D97-AF65-F5344CB8AC3E}">
        <p14:creationId xmlns:p14="http://schemas.microsoft.com/office/powerpoint/2010/main" val="1351995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coup d'état compounds the effects of Covid-19</a:t>
            </a:r>
          </a:p>
        </p:txBody>
      </p:sp>
      <p:sp>
        <p:nvSpPr>
          <p:cNvPr id="3" name="Content Placeholder 2"/>
          <p:cNvSpPr>
            <a:spLocks noGrp="1"/>
          </p:cNvSpPr>
          <p:nvPr>
            <p:ph idx="1"/>
          </p:nvPr>
        </p:nvSpPr>
        <p:spPr/>
        <p:txBody>
          <a:bodyPr>
            <a:normAutofit fontScale="70000" lnSpcReduction="20000"/>
          </a:bodyPr>
          <a:lstStyle/>
          <a:p>
            <a:r>
              <a:rPr lang="en-GB" dirty="0" smtClean="0"/>
              <a:t>Myanmar was </a:t>
            </a:r>
            <a:r>
              <a:rPr lang="en-GB" dirty="0"/>
              <a:t>struck by a coup d’état which overthrew the democratically elected government on 1 February 2021. </a:t>
            </a:r>
            <a:endParaRPr lang="en-GB" dirty="0" smtClean="0"/>
          </a:p>
          <a:p>
            <a:r>
              <a:rPr lang="en-GB" dirty="0" smtClean="0"/>
              <a:t>While initially bloodless, it has already claimed over 700 lives;</a:t>
            </a:r>
          </a:p>
          <a:p>
            <a:r>
              <a:rPr lang="en-GB" dirty="0" smtClean="0"/>
              <a:t>The economy is already taking a hit with World Bank and the IMF projecting a contraction of 10 and 9 percent, respectively;</a:t>
            </a:r>
          </a:p>
          <a:p>
            <a:r>
              <a:rPr lang="en-GB" dirty="0"/>
              <a:t>Supply chains are breaking down as the work </a:t>
            </a:r>
            <a:r>
              <a:rPr lang="en-GB" dirty="0" smtClean="0"/>
              <a:t>of </a:t>
            </a:r>
            <a:r>
              <a:rPr lang="en-GB" dirty="0"/>
              <a:t>customs agents, dockworkers, lorry drivers and rail workers has come to a halt and with key  ports  paralysed,  some shipping firms have temporarily halted services to the </a:t>
            </a:r>
            <a:r>
              <a:rPr lang="en-GB" dirty="0" smtClean="0"/>
              <a:t>country;</a:t>
            </a:r>
          </a:p>
          <a:p>
            <a:r>
              <a:rPr lang="en-GB" dirty="0" smtClean="0"/>
              <a:t>There is some anecdotal  evidence of rising food prices, further affecting the purchasing power of households;</a:t>
            </a:r>
          </a:p>
          <a:p>
            <a:r>
              <a:rPr lang="en-GB" dirty="0" smtClean="0"/>
              <a:t>Agriculture also affected, with some inputs becoming </a:t>
            </a:r>
            <a:r>
              <a:rPr lang="en-GB" dirty="0"/>
              <a:t>more expensive. Lack of access to credit through the Myanmar Agriculture Development Bank and micro-finance companies is turning into a significant obstacle. </a:t>
            </a:r>
            <a:endParaRPr lang="en-GB" dirty="0" smtClean="0"/>
          </a:p>
          <a:p>
            <a:r>
              <a:rPr lang="en-GB" dirty="0"/>
              <a:t>Overall, Myanmar is on the brink of economic collapse and risks becoming Asia’s next failed state. </a:t>
            </a:r>
            <a:endParaRPr lang="en-GB" dirty="0" smtClean="0"/>
          </a:p>
        </p:txBody>
      </p:sp>
    </p:spTree>
    <p:extLst>
      <p:ext uri="{BB962C8B-B14F-4D97-AF65-F5344CB8AC3E}">
        <p14:creationId xmlns:p14="http://schemas.microsoft.com/office/powerpoint/2010/main" val="3479971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coup d'état compounds the effects of Covid-19</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existing evidence on the ground points to significant disruptions in the economic activities, which, doubtless, have an impact on people’s livelihoods;</a:t>
            </a:r>
          </a:p>
          <a:p>
            <a:r>
              <a:rPr lang="en-GB" dirty="0" smtClean="0"/>
              <a:t>In estimating the effect of the compounded shock, we build on the findings on the impact of Covid-19 and add a few assumptions for loss of income;</a:t>
            </a:r>
          </a:p>
          <a:p>
            <a:r>
              <a:rPr lang="en-GB" dirty="0" smtClean="0"/>
              <a:t>In doing so, we estimate two scenarios: optimistic and pessimistic depending on how much wages and small business incomes (the biggest contributors to households budgets) could be affected – 25% in the optimistic and 50% drop in the pessimistic scenario;</a:t>
            </a:r>
          </a:p>
          <a:p>
            <a:r>
              <a:rPr lang="en-GB" dirty="0" smtClean="0"/>
              <a:t>Other incomes (e.g. agriculture generating activities, remittances, social transfers) are also likely to be affected due to the ongoing disruptions on the ground;</a:t>
            </a:r>
          </a:p>
          <a:p>
            <a:r>
              <a:rPr lang="en-GB" dirty="0" smtClean="0"/>
              <a:t>In accordance with the ‘permanent income hypothesis’, coping with the coup as a shock might be more difficult (compared to Covid-19) resulting in a permanent downward shift in consumption patterns.</a:t>
            </a:r>
          </a:p>
          <a:p>
            <a:r>
              <a:rPr lang="en-GB" dirty="0" smtClean="0"/>
              <a:t>In other words, one kyat loss of income leads to one kyat loss in consumption, thus having a much more profound impact on both, consumption and poverty.  </a:t>
            </a:r>
          </a:p>
          <a:p>
            <a:endParaRPr lang="en-GB" dirty="0"/>
          </a:p>
        </p:txBody>
      </p:sp>
    </p:spTree>
    <p:extLst>
      <p:ext uri="{BB962C8B-B14F-4D97-AF65-F5344CB8AC3E}">
        <p14:creationId xmlns:p14="http://schemas.microsoft.com/office/powerpoint/2010/main" val="527359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coup d'état compounds the effects of Covid-19</a:t>
            </a:r>
            <a:endParaRPr lang="en-GB" dirty="0"/>
          </a:p>
        </p:txBody>
      </p:sp>
      <p:pic>
        <p:nvPicPr>
          <p:cNvPr id="6" name="Content Placeholder 5"/>
          <p:cNvPicPr>
            <a:picLocks noGrp="1" noChangeAspect="1"/>
          </p:cNvPicPr>
          <p:nvPr>
            <p:ph idx="1"/>
          </p:nvPr>
        </p:nvPicPr>
        <p:blipFill>
          <a:blip r:embed="rId2"/>
          <a:stretch>
            <a:fillRect/>
          </a:stretch>
        </p:blipFill>
        <p:spPr>
          <a:xfrm>
            <a:off x="1449238" y="1704154"/>
            <a:ext cx="9552943" cy="4722525"/>
          </a:xfrm>
          <a:prstGeom prst="rect">
            <a:avLst/>
          </a:prstGeom>
        </p:spPr>
      </p:pic>
    </p:spTree>
    <p:extLst>
      <p:ext uri="{BB962C8B-B14F-4D97-AF65-F5344CB8AC3E}">
        <p14:creationId xmlns:p14="http://schemas.microsoft.com/office/powerpoint/2010/main" val="758464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Differentiated impact of the compounded shock on different population groups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First, as the near poor households were most likely to be urban as a result of the impact of the compound shock, many urban households are likely to be pushed below the poverty line, with urban poverty rising threefold;</a:t>
            </a:r>
          </a:p>
          <a:p>
            <a:r>
              <a:rPr lang="en-GB" dirty="0" smtClean="0"/>
              <a:t>Child poverty (which was high in the baseline case) is likely to be even higher, with over half of children in Myanmar likely to be poor; this also further establishes the intergenerational transmission of poverty as a constant phenomenon in Myanmar;</a:t>
            </a:r>
          </a:p>
          <a:p>
            <a:r>
              <a:rPr lang="en-GB" dirty="0" smtClean="0"/>
              <a:t>Female headed households, which were vulnerable prior to the compounded shocks are also likely to be pushed in poverty;</a:t>
            </a:r>
          </a:p>
          <a:p>
            <a:r>
              <a:rPr lang="en-GB" dirty="0" smtClean="0"/>
              <a:t>The negative effects of the compounded shock on poverty, coupled with the reduced availability of basic services (e.g. health, education) are likely to have impact on other SDGs.</a:t>
            </a:r>
          </a:p>
          <a:p>
            <a:endParaRPr lang="en-GB" dirty="0"/>
          </a:p>
        </p:txBody>
      </p:sp>
    </p:spTree>
    <p:extLst>
      <p:ext uri="{BB962C8B-B14F-4D97-AF65-F5344CB8AC3E}">
        <p14:creationId xmlns:p14="http://schemas.microsoft.com/office/powerpoint/2010/main" val="3286199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TotalTime>
  <Words>1189</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COVID-19, coup d'état and poverty</vt:lpstr>
      <vt:lpstr>Background</vt:lpstr>
      <vt:lpstr>Impact of Covid-19 on poverty in Myanmar</vt:lpstr>
      <vt:lpstr>Impact of Covid-19 on poverty in Myanmar</vt:lpstr>
      <vt:lpstr>Impact of Covid-19 on poverty in Myanmar </vt:lpstr>
      <vt:lpstr>The coup d'état compounds the effects of Covid-19</vt:lpstr>
      <vt:lpstr>The coup d'état compounds the effects of Covid-19</vt:lpstr>
      <vt:lpstr>The coup d'état compounds the effects of Covid-19</vt:lpstr>
      <vt:lpstr>Differentiated impact of the compounded shock on different population groups</vt:lpstr>
      <vt:lpstr>Conclusions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coup d’etat and poverty</dc:title>
  <dc:creator>LSEHEALTH</dc:creator>
  <cp:lastModifiedBy>LSEHEALTH</cp:lastModifiedBy>
  <cp:revision>15</cp:revision>
  <dcterms:created xsi:type="dcterms:W3CDTF">2021-04-21T07:59:09Z</dcterms:created>
  <dcterms:modified xsi:type="dcterms:W3CDTF">2021-05-14T15:00:07Z</dcterms:modified>
</cp:coreProperties>
</file>