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8" r:id="rId4"/>
    <p:sldId id="259" r:id="rId5"/>
    <p:sldId id="260" r:id="rId6"/>
    <p:sldId id="261" r:id="rId7"/>
    <p:sldId id="269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D2B9"/>
    <a:srgbClr val="FFFF00"/>
    <a:srgbClr val="FFC000"/>
    <a:srgbClr val="FF0000"/>
    <a:srgbClr val="000000"/>
    <a:srgbClr val="036CB6"/>
    <a:srgbClr val="659AD2"/>
    <a:srgbClr val="FFF2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-533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ochammdc\GIS_Ocha\02_DB_OCHA\05%20Assessment%20reports%20and%20data\06%20AAP%20survey\AAP%20Analysis_light%20color%20graph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ochammdc\GIS_Ocha\02_DB_OCHA\05%20Assessment%20reports%20and%20data\06%20AAP%20survey\AAP%20Analysis_light%20color%20graph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ochammdc\GIS_Ocha\02_DB_OCHA\05%20Assessment%20reports%20and%20data\06%20AAP%20survey\AAP%20Analysis_light%20color%20graph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ochammdc\GIS_Ocha\02_DB_OCHA\05%20Assessment%20reports%20and%20data\06%20AAP%20survey\AAP%20Analysis_light%20color%20graph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ochammdc\GIS_Ocha\02_DB_OCHA\05%20Assessment%20reports%20and%20data\06%20AAP%20survey\AAP%20Analysis_light%20color%20graph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ochammdc\GIS_Ocha\02_DB_OCHA\05%20Assessment%20reports%20and%20data\06%20AAP%20survey\AAP%20Analysis_light%20color%20graph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ochammdc\GIS_Ocha\02_DB_OCHA\05%20Assessment%20reports%20and%20data\06%20AAP%20survey\AAP%20Analysis_light%20color%20graph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ochammdc\GIS_Ocha\02_DB_OCHA\05%20Assessment%20reports%20and%20data\06%20AAP%20survey\AAP%20Analysis_light%20color%20graph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ochammdc\GIS_Ocha\02_DB_OCHA\05%20Assessment%20reports%20and%20data\06%20AAP%20survey\AAP%20Analysis_light%20color%20graph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ochammdc\GIS_Ocha\02_DB_OCHA\05%20Assessment%20reports%20and%20data\06%20AAP%20survey\AAP%20Analysis_light%20color%20graph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ochammdc\GIS_Ocha\02_DB_OCHA\05%20Assessment%20reports%20and%20data\06%20AAP%20survey\AAP%20Analysis_light%20color%20graph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ochammdc\GIS_Ocha\02_DB_OCHA\05%20Assessment%20reports%20and%20data\06%20AAP%20survey\AAP%20Analysis_light%20color%20grap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501506468081067E-2"/>
          <c:y val="0"/>
          <c:w val="0.90709609518492862"/>
          <c:h val="1"/>
        </c:manualLayout>
      </c:layout>
      <c:barChart>
        <c:barDir val="bar"/>
        <c:grouping val="percentStacked"/>
        <c:varyColors val="0"/>
        <c:ser>
          <c:idx val="0"/>
          <c:order val="0"/>
          <c:spPr>
            <a:solidFill>
              <a:srgbClr val="FF0000">
                <a:alpha val="50000"/>
              </a:srgb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1.955163633340620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'5 Answers count Disagg'!$N$3:$N$4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'5 Answers count Disagg'!$O$3:$O$4</c:f>
              <c:numCache>
                <c:formatCode>General</c:formatCode>
                <c:ptCount val="2"/>
                <c:pt idx="0">
                  <c:v>12</c:v>
                </c:pt>
                <c:pt idx="1">
                  <c:v>5</c:v>
                </c:pt>
              </c:numCache>
            </c:numRef>
          </c:val>
        </c:ser>
        <c:ser>
          <c:idx val="1"/>
          <c:order val="1"/>
          <c:spPr>
            <a:solidFill>
              <a:srgbClr val="FFC000">
                <a:alpha val="50196"/>
              </a:srgb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-8.232267929855242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'5 Answers count Disagg'!$N$3:$N$4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'5 Answers count Disagg'!$P$3:$P$4</c:f>
              <c:numCache>
                <c:formatCode>General</c:formatCode>
                <c:ptCount val="2"/>
                <c:pt idx="0">
                  <c:v>22</c:v>
                </c:pt>
                <c:pt idx="1">
                  <c:v>14</c:v>
                </c:pt>
              </c:numCache>
            </c:numRef>
          </c:val>
        </c:ser>
        <c:ser>
          <c:idx val="2"/>
          <c:order val="2"/>
          <c:spPr>
            <a:solidFill>
              <a:srgbClr val="FFFF00">
                <a:alpha val="50196"/>
              </a:srgbClr>
            </a:solidFill>
            <a:ln>
              <a:solidFill>
                <a:schemeClr val="bg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'5 Answers count Disagg'!$N$3:$N$4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'5 Answers count Disagg'!$Q$3:$Q$4</c:f>
              <c:numCache>
                <c:formatCode>General</c:formatCode>
                <c:ptCount val="2"/>
                <c:pt idx="0">
                  <c:v>23</c:v>
                </c:pt>
                <c:pt idx="1">
                  <c:v>25</c:v>
                </c:pt>
              </c:numCache>
            </c:numRef>
          </c:val>
        </c:ser>
        <c:ser>
          <c:idx val="3"/>
          <c:order val="3"/>
          <c:spPr>
            <a:solidFill>
              <a:srgbClr val="ABD2B9">
                <a:alpha val="48000"/>
              </a:srgb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-1.8522602842174298E-2"/>
                  <c:y val="-7.17948544006005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3377435386014771E-2"/>
                  <c:y val="-7.17948544006012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txPr>
              <a:bodyPr/>
              <a:lstStyle/>
              <a:p>
                <a:pPr>
                  <a:defRPr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'5 Answers count Disagg'!$N$3:$N$4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'5 Answers count Disagg'!$R$3:$R$4</c:f>
              <c:numCache>
                <c:formatCode>General</c:formatCode>
                <c:ptCount val="2"/>
                <c:pt idx="0">
                  <c:v>12</c:v>
                </c:pt>
                <c:pt idx="1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87283968"/>
        <c:axId val="87166976"/>
      </c:barChart>
      <c:catAx>
        <c:axId val="87283968"/>
        <c:scaling>
          <c:orientation val="maxMin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high"/>
        <c:spPr>
          <a:ln>
            <a:noFill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87166976"/>
        <c:crosses val="autoZero"/>
        <c:auto val="0"/>
        <c:lblAlgn val="ctr"/>
        <c:lblOffset val="200"/>
        <c:noMultiLvlLbl val="0"/>
      </c:catAx>
      <c:valAx>
        <c:axId val="87166976"/>
        <c:scaling>
          <c:orientation val="minMax"/>
        </c:scaling>
        <c:delete val="0"/>
        <c:axPos val="t"/>
        <c:majorGridlines/>
        <c:numFmt formatCode="0%" sourceLinked="1"/>
        <c:majorTickMark val="none"/>
        <c:minorTickMark val="none"/>
        <c:tickLblPos val="high"/>
        <c:crossAx val="87283968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501506468081067E-2"/>
          <c:y val="0"/>
          <c:w val="0.90709609518492862"/>
          <c:h val="1"/>
        </c:manualLayout>
      </c:layout>
      <c:barChart>
        <c:barDir val="bar"/>
        <c:grouping val="percentStacked"/>
        <c:varyColors val="0"/>
        <c:ser>
          <c:idx val="0"/>
          <c:order val="0"/>
          <c:spPr>
            <a:solidFill>
              <a:srgbClr val="FF0000">
                <a:alpha val="50000"/>
              </a:srgb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1.955163633340620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'5 Answers count Disagg'!$N$21:$N$22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'5 Answers count Disagg'!$O$21:$O$22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</c:ser>
        <c:ser>
          <c:idx val="1"/>
          <c:order val="1"/>
          <c:spPr>
            <a:solidFill>
              <a:srgbClr val="FFC000">
                <a:alpha val="50196"/>
              </a:srgb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-8.232267929855242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'5 Answers count Disagg'!$N$21:$N$22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'5 Answers count Disagg'!$P$21:$P$22</c:f>
              <c:numCache>
                <c:formatCode>General</c:formatCode>
                <c:ptCount val="2"/>
                <c:pt idx="0">
                  <c:v>19</c:v>
                </c:pt>
                <c:pt idx="1">
                  <c:v>14</c:v>
                </c:pt>
              </c:numCache>
            </c:numRef>
          </c:val>
        </c:ser>
        <c:ser>
          <c:idx val="2"/>
          <c:order val="2"/>
          <c:spPr>
            <a:solidFill>
              <a:srgbClr val="FFFF00">
                <a:alpha val="50196"/>
              </a:srgbClr>
            </a:solidFill>
            <a:ln>
              <a:solidFill>
                <a:schemeClr val="bg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'5 Answers count Disagg'!$N$21:$N$22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'5 Answers count Disagg'!$Q$21:$Q$22</c:f>
              <c:numCache>
                <c:formatCode>General</c:formatCode>
                <c:ptCount val="2"/>
                <c:pt idx="0">
                  <c:v>19</c:v>
                </c:pt>
                <c:pt idx="1">
                  <c:v>12</c:v>
                </c:pt>
              </c:numCache>
            </c:numRef>
          </c:val>
        </c:ser>
        <c:ser>
          <c:idx val="3"/>
          <c:order val="3"/>
          <c:spPr>
            <a:solidFill>
              <a:srgbClr val="ABD2B9">
                <a:alpha val="48000"/>
              </a:srgb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-1.8522602842174298E-2"/>
                  <c:y val="-7.17948544006005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3377435386014771E-2"/>
                  <c:y val="-7.17948544006012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txPr>
              <a:bodyPr/>
              <a:lstStyle/>
              <a:p>
                <a:pPr>
                  <a:defRPr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'5 Answers count Disagg'!$N$21:$N$22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'5 Answers count Disagg'!$R$21:$R$22</c:f>
              <c:numCache>
                <c:formatCode>General</c:formatCode>
                <c:ptCount val="2"/>
                <c:pt idx="0">
                  <c:v>7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97707136"/>
        <c:axId val="97708672"/>
      </c:barChart>
      <c:catAx>
        <c:axId val="97707136"/>
        <c:scaling>
          <c:orientation val="maxMin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high"/>
        <c:spPr>
          <a:ln>
            <a:noFill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97708672"/>
        <c:crosses val="autoZero"/>
        <c:auto val="0"/>
        <c:lblAlgn val="ctr"/>
        <c:lblOffset val="200"/>
        <c:noMultiLvlLbl val="0"/>
      </c:catAx>
      <c:valAx>
        <c:axId val="97708672"/>
        <c:scaling>
          <c:orientation val="minMax"/>
        </c:scaling>
        <c:delete val="0"/>
        <c:axPos val="t"/>
        <c:majorGridlines/>
        <c:numFmt formatCode="0%" sourceLinked="1"/>
        <c:majorTickMark val="none"/>
        <c:minorTickMark val="none"/>
        <c:tickLblPos val="high"/>
        <c:crossAx val="97707136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501506468081067E-2"/>
          <c:y val="0"/>
          <c:w val="0.90709609518492862"/>
          <c:h val="1"/>
        </c:manualLayout>
      </c:layout>
      <c:barChart>
        <c:barDir val="bar"/>
        <c:grouping val="percentStacked"/>
        <c:varyColors val="0"/>
        <c:ser>
          <c:idx val="0"/>
          <c:order val="0"/>
          <c:spPr>
            <a:solidFill>
              <a:srgbClr val="FF0000">
                <a:alpha val="50000"/>
              </a:srgb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1.955163633340620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'5 Answers count Disagg'!$N$23:$N$24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'5 Answers count Disagg'!$O$23:$O$24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rgbClr val="FFC000">
                <a:alpha val="50196"/>
              </a:srgb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-8.232267929855242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'5 Answers count Disagg'!$N$23:$N$24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'5 Answers count Disagg'!$P$23:$P$24</c:f>
              <c:numCache>
                <c:formatCode>General</c:formatCode>
                <c:ptCount val="2"/>
                <c:pt idx="0">
                  <c:v>8</c:v>
                </c:pt>
                <c:pt idx="1">
                  <c:v>5</c:v>
                </c:pt>
              </c:numCache>
            </c:numRef>
          </c:val>
        </c:ser>
        <c:ser>
          <c:idx val="2"/>
          <c:order val="2"/>
          <c:spPr>
            <a:solidFill>
              <a:srgbClr val="FFFF00">
                <a:alpha val="50196"/>
              </a:srgbClr>
            </a:solidFill>
            <a:ln>
              <a:solidFill>
                <a:schemeClr val="bg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'5 Answers count Disagg'!$N$23:$N$24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'5 Answers count Disagg'!$Q$23:$Q$24</c:f>
              <c:numCache>
                <c:formatCode>General</c:formatCode>
                <c:ptCount val="2"/>
                <c:pt idx="0">
                  <c:v>19</c:v>
                </c:pt>
                <c:pt idx="1">
                  <c:v>15</c:v>
                </c:pt>
              </c:numCache>
            </c:numRef>
          </c:val>
        </c:ser>
        <c:ser>
          <c:idx val="3"/>
          <c:order val="3"/>
          <c:spPr>
            <a:solidFill>
              <a:srgbClr val="ABD2B9">
                <a:alpha val="48000"/>
              </a:srgb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-1.8522602842174298E-2"/>
                  <c:y val="-7.17948544006005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3377435386014771E-2"/>
                  <c:y val="-7.17948544006012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txPr>
              <a:bodyPr/>
              <a:lstStyle/>
              <a:p>
                <a:pPr>
                  <a:defRPr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'5 Answers count Disagg'!$N$23:$N$24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'5 Answers count Disagg'!$R$23:$R$24</c:f>
              <c:numCache>
                <c:formatCode>General</c:formatCode>
                <c:ptCount val="2"/>
                <c:pt idx="0">
                  <c:v>18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97852800"/>
        <c:axId val="97866880"/>
      </c:barChart>
      <c:catAx>
        <c:axId val="97852800"/>
        <c:scaling>
          <c:orientation val="maxMin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high"/>
        <c:spPr>
          <a:ln>
            <a:noFill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97866880"/>
        <c:crosses val="autoZero"/>
        <c:auto val="0"/>
        <c:lblAlgn val="ctr"/>
        <c:lblOffset val="200"/>
        <c:noMultiLvlLbl val="0"/>
      </c:catAx>
      <c:valAx>
        <c:axId val="97866880"/>
        <c:scaling>
          <c:orientation val="minMax"/>
        </c:scaling>
        <c:delete val="0"/>
        <c:axPos val="t"/>
        <c:majorGridlines/>
        <c:numFmt formatCode="0%" sourceLinked="1"/>
        <c:majorTickMark val="none"/>
        <c:minorTickMark val="none"/>
        <c:tickLblPos val="high"/>
        <c:crossAx val="97852800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501506468081067E-2"/>
          <c:y val="0"/>
          <c:w val="0.90709609518492862"/>
          <c:h val="1"/>
        </c:manualLayout>
      </c:layout>
      <c:barChart>
        <c:barDir val="bar"/>
        <c:grouping val="percentStacked"/>
        <c:varyColors val="0"/>
        <c:ser>
          <c:idx val="0"/>
          <c:order val="0"/>
          <c:spPr>
            <a:solidFill>
              <a:srgbClr val="FF0000">
                <a:alpha val="50000"/>
              </a:srgb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2.0580669824638085E-3"/>
                  <c:y val="1.4409959010871594E-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'5 Answers count Disagg'!$N$25:$N$26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'5 Answers count Disagg'!$O$25:$O$26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rgbClr val="FFC000">
                <a:alpha val="50196"/>
              </a:srgb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-8.232267929855242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'5 Answers count Disagg'!$N$25:$N$26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'5 Answers count Disagg'!$P$25:$P$26</c:f>
              <c:numCache>
                <c:formatCode>General</c:formatCode>
                <c:ptCount val="2"/>
                <c:pt idx="0">
                  <c:v>5</c:v>
                </c:pt>
                <c:pt idx="1">
                  <c:v>3</c:v>
                </c:pt>
              </c:numCache>
            </c:numRef>
          </c:val>
        </c:ser>
        <c:ser>
          <c:idx val="2"/>
          <c:order val="2"/>
          <c:spPr>
            <a:solidFill>
              <a:srgbClr val="FFFF00">
                <a:alpha val="50196"/>
              </a:srgbClr>
            </a:solidFill>
            <a:ln>
              <a:solidFill>
                <a:schemeClr val="bg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'5 Answers count Disagg'!$N$25:$N$26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'5 Answers count Disagg'!$Q$25:$Q$26</c:f>
              <c:numCache>
                <c:formatCode>General</c:formatCode>
                <c:ptCount val="2"/>
                <c:pt idx="0">
                  <c:v>30</c:v>
                </c:pt>
                <c:pt idx="1">
                  <c:v>17</c:v>
                </c:pt>
              </c:numCache>
            </c:numRef>
          </c:val>
        </c:ser>
        <c:ser>
          <c:idx val="3"/>
          <c:order val="3"/>
          <c:spPr>
            <a:solidFill>
              <a:srgbClr val="ABD2B9">
                <a:alpha val="48000"/>
              </a:srgb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-1.8522602842174298E-2"/>
                  <c:y val="-7.17948544006005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3377435386014771E-2"/>
                  <c:y val="-7.17948544006012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txPr>
              <a:bodyPr/>
              <a:lstStyle/>
              <a:p>
                <a:pPr>
                  <a:defRPr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'5 Answers count Disagg'!$N$25:$N$26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'5 Answers count Disagg'!$R$25:$R$26</c:f>
              <c:numCache>
                <c:formatCode>General</c:formatCode>
                <c:ptCount val="2"/>
                <c:pt idx="0">
                  <c:v>9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98199808"/>
        <c:axId val="98217984"/>
      </c:barChart>
      <c:catAx>
        <c:axId val="98199808"/>
        <c:scaling>
          <c:orientation val="maxMin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high"/>
        <c:spPr>
          <a:ln>
            <a:noFill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98217984"/>
        <c:crosses val="autoZero"/>
        <c:auto val="0"/>
        <c:lblAlgn val="ctr"/>
        <c:lblOffset val="200"/>
        <c:noMultiLvlLbl val="0"/>
      </c:catAx>
      <c:valAx>
        <c:axId val="98217984"/>
        <c:scaling>
          <c:orientation val="minMax"/>
        </c:scaling>
        <c:delete val="0"/>
        <c:axPos val="t"/>
        <c:majorGridlines/>
        <c:numFmt formatCode="0%" sourceLinked="1"/>
        <c:majorTickMark val="none"/>
        <c:minorTickMark val="none"/>
        <c:tickLblPos val="high"/>
        <c:crossAx val="98199808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501506468081067E-2"/>
          <c:y val="0"/>
          <c:w val="0.90709609518492862"/>
          <c:h val="1"/>
        </c:manualLayout>
      </c:layout>
      <c:barChart>
        <c:barDir val="bar"/>
        <c:grouping val="percentStacked"/>
        <c:varyColors val="0"/>
        <c:ser>
          <c:idx val="0"/>
          <c:order val="0"/>
          <c:spPr>
            <a:solidFill>
              <a:srgbClr val="FF0000">
                <a:alpha val="50000"/>
              </a:srgb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1.955163633340620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'5 Answers count Disagg'!$N$5:$N$6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'5 Answers count Disagg'!$O$5:$O$6</c:f>
              <c:numCache>
                <c:formatCode>General</c:formatCode>
                <c:ptCount val="2"/>
                <c:pt idx="0">
                  <c:v>25</c:v>
                </c:pt>
                <c:pt idx="1">
                  <c:v>10</c:v>
                </c:pt>
              </c:numCache>
            </c:numRef>
          </c:val>
        </c:ser>
        <c:ser>
          <c:idx val="1"/>
          <c:order val="1"/>
          <c:spPr>
            <a:solidFill>
              <a:srgbClr val="FFC000">
                <a:alpha val="50196"/>
              </a:srgb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-8.232267929855242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'5 Answers count Disagg'!$N$5:$N$6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'5 Answers count Disagg'!$P$5:$P$6</c:f>
              <c:numCache>
                <c:formatCode>General</c:formatCode>
                <c:ptCount val="2"/>
                <c:pt idx="0">
                  <c:v>13</c:v>
                </c:pt>
                <c:pt idx="1">
                  <c:v>7</c:v>
                </c:pt>
              </c:numCache>
            </c:numRef>
          </c:val>
        </c:ser>
        <c:ser>
          <c:idx val="2"/>
          <c:order val="2"/>
          <c:spPr>
            <a:solidFill>
              <a:srgbClr val="FFFF00">
                <a:alpha val="50196"/>
              </a:srgbClr>
            </a:solidFill>
            <a:ln>
              <a:solidFill>
                <a:schemeClr val="bg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'5 Answers count Disagg'!$N$5:$N$6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'5 Answers count Disagg'!$Q$5:$Q$6</c:f>
              <c:numCache>
                <c:formatCode>General</c:formatCode>
                <c:ptCount val="2"/>
                <c:pt idx="0">
                  <c:v>15</c:v>
                </c:pt>
                <c:pt idx="1">
                  <c:v>20</c:v>
                </c:pt>
              </c:numCache>
            </c:numRef>
          </c:val>
        </c:ser>
        <c:ser>
          <c:idx val="3"/>
          <c:order val="3"/>
          <c:spPr>
            <a:solidFill>
              <a:srgbClr val="ABD2B9">
                <a:alpha val="48000"/>
              </a:srgb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-1.8522602842174298E-2"/>
                  <c:y val="-7.17948544006005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3377435386014771E-2"/>
                  <c:y val="-7.17948544006012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txPr>
              <a:bodyPr/>
              <a:lstStyle/>
              <a:p>
                <a:pPr>
                  <a:defRPr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'5 Answers count Disagg'!$N$5:$N$6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'5 Answers count Disagg'!$R$5:$R$6</c:f>
              <c:numCache>
                <c:formatCode>General</c:formatCode>
                <c:ptCount val="2"/>
                <c:pt idx="0">
                  <c:v>13</c:v>
                </c:pt>
                <c:pt idx="1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87195008"/>
        <c:axId val="87225472"/>
      </c:barChart>
      <c:catAx>
        <c:axId val="87195008"/>
        <c:scaling>
          <c:orientation val="maxMin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high"/>
        <c:spPr>
          <a:ln>
            <a:noFill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87225472"/>
        <c:crosses val="autoZero"/>
        <c:auto val="0"/>
        <c:lblAlgn val="ctr"/>
        <c:lblOffset val="200"/>
        <c:noMultiLvlLbl val="0"/>
      </c:catAx>
      <c:valAx>
        <c:axId val="87225472"/>
        <c:scaling>
          <c:orientation val="minMax"/>
        </c:scaling>
        <c:delete val="0"/>
        <c:axPos val="t"/>
        <c:majorGridlines/>
        <c:numFmt formatCode="0%" sourceLinked="1"/>
        <c:majorTickMark val="none"/>
        <c:minorTickMark val="none"/>
        <c:tickLblPos val="high"/>
        <c:crossAx val="87195008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501506468081067E-2"/>
          <c:y val="0"/>
          <c:w val="0.90709609518492862"/>
          <c:h val="1"/>
        </c:manualLayout>
      </c:layout>
      <c:barChart>
        <c:barDir val="bar"/>
        <c:grouping val="percentStacked"/>
        <c:varyColors val="0"/>
        <c:ser>
          <c:idx val="0"/>
          <c:order val="0"/>
          <c:spPr>
            <a:solidFill>
              <a:srgbClr val="FF0000">
                <a:alpha val="50000"/>
              </a:srgb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1.955163633340620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'5 Answers count Disagg'!$N$7:$N$8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'5 Answers count Disagg'!$O$7:$O$8</c:f>
              <c:numCache>
                <c:formatCode>General</c:formatCode>
                <c:ptCount val="2"/>
                <c:pt idx="0">
                  <c:v>5</c:v>
                </c:pt>
                <c:pt idx="1">
                  <c:v>23</c:v>
                </c:pt>
              </c:numCache>
            </c:numRef>
          </c:val>
        </c:ser>
        <c:ser>
          <c:idx val="1"/>
          <c:order val="1"/>
          <c:spPr>
            <a:solidFill>
              <a:srgbClr val="FFC000">
                <a:alpha val="50196"/>
              </a:srgb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-8.232267929855242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'5 Answers count Disagg'!$N$7:$N$8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'5 Answers count Disagg'!$P$7:$P$8</c:f>
              <c:numCache>
                <c:formatCode>General</c:formatCode>
                <c:ptCount val="2"/>
                <c:pt idx="0">
                  <c:v>32</c:v>
                </c:pt>
                <c:pt idx="1">
                  <c:v>10</c:v>
                </c:pt>
              </c:numCache>
            </c:numRef>
          </c:val>
        </c:ser>
        <c:ser>
          <c:idx val="2"/>
          <c:order val="2"/>
          <c:spPr>
            <a:solidFill>
              <a:srgbClr val="FFFF00">
                <a:alpha val="50196"/>
              </a:srgbClr>
            </a:solidFill>
            <a:ln>
              <a:solidFill>
                <a:schemeClr val="bg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'5 Answers count Disagg'!$N$7:$N$8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'5 Answers count Disagg'!$Q$7:$Q$8</c:f>
              <c:numCache>
                <c:formatCode>General</c:formatCode>
                <c:ptCount val="2"/>
                <c:pt idx="0">
                  <c:v>9</c:v>
                </c:pt>
                <c:pt idx="1">
                  <c:v>8</c:v>
                </c:pt>
              </c:numCache>
            </c:numRef>
          </c:val>
        </c:ser>
        <c:ser>
          <c:idx val="3"/>
          <c:order val="3"/>
          <c:spPr>
            <a:solidFill>
              <a:srgbClr val="ABD2B9">
                <a:alpha val="48000"/>
              </a:srgb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-1.8522602842174298E-2"/>
                  <c:y val="-7.17948544006005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3377435386014771E-2"/>
                  <c:y val="-7.17948544006012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txPr>
              <a:bodyPr/>
              <a:lstStyle/>
              <a:p>
                <a:pPr>
                  <a:defRPr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'5 Answers count Disagg'!$N$7:$N$8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'5 Answers count Disagg'!$R$7:$R$8</c:f>
              <c:numCache>
                <c:formatCode>General</c:formatCode>
                <c:ptCount val="2"/>
                <c:pt idx="0">
                  <c:v>19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87300736"/>
        <c:axId val="87331200"/>
      </c:barChart>
      <c:catAx>
        <c:axId val="87300736"/>
        <c:scaling>
          <c:orientation val="maxMin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high"/>
        <c:spPr>
          <a:ln>
            <a:noFill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87331200"/>
        <c:crosses val="autoZero"/>
        <c:auto val="0"/>
        <c:lblAlgn val="ctr"/>
        <c:lblOffset val="200"/>
        <c:noMultiLvlLbl val="0"/>
      </c:catAx>
      <c:valAx>
        <c:axId val="87331200"/>
        <c:scaling>
          <c:orientation val="minMax"/>
        </c:scaling>
        <c:delete val="0"/>
        <c:axPos val="t"/>
        <c:majorGridlines/>
        <c:numFmt formatCode="0%" sourceLinked="1"/>
        <c:majorTickMark val="none"/>
        <c:minorTickMark val="none"/>
        <c:tickLblPos val="high"/>
        <c:crossAx val="87300736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501506468081067E-2"/>
          <c:y val="0"/>
          <c:w val="0.90709609518492862"/>
          <c:h val="1"/>
        </c:manualLayout>
      </c:layout>
      <c:barChart>
        <c:barDir val="bar"/>
        <c:grouping val="percentStacked"/>
        <c:varyColors val="0"/>
        <c:ser>
          <c:idx val="0"/>
          <c:order val="0"/>
          <c:spPr>
            <a:solidFill>
              <a:srgbClr val="FF0000">
                <a:alpha val="50000"/>
              </a:srgb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1.955163633340620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'5 Answers count Disagg'!$N$9:$N$10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'5 Answers count Disagg'!$O$9:$O$10</c:f>
              <c:numCache>
                <c:formatCode>General</c:formatCode>
                <c:ptCount val="2"/>
                <c:pt idx="0">
                  <c:v>5</c:v>
                </c:pt>
                <c:pt idx="1">
                  <c:v>14</c:v>
                </c:pt>
              </c:numCache>
            </c:numRef>
          </c:val>
        </c:ser>
        <c:ser>
          <c:idx val="1"/>
          <c:order val="1"/>
          <c:spPr>
            <a:solidFill>
              <a:srgbClr val="FFC000">
                <a:alpha val="50196"/>
              </a:srgb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-8.232267929855242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'5 Answers count Disagg'!$N$9:$N$10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'5 Answers count Disagg'!$P$9:$P$10</c:f>
              <c:numCache>
                <c:formatCode>General</c:formatCode>
                <c:ptCount val="2"/>
                <c:pt idx="0">
                  <c:v>23</c:v>
                </c:pt>
                <c:pt idx="1">
                  <c:v>12</c:v>
                </c:pt>
              </c:numCache>
            </c:numRef>
          </c:val>
        </c:ser>
        <c:ser>
          <c:idx val="2"/>
          <c:order val="2"/>
          <c:spPr>
            <a:solidFill>
              <a:srgbClr val="FFFF00">
                <a:alpha val="50196"/>
              </a:srgbClr>
            </a:solidFill>
            <a:ln>
              <a:solidFill>
                <a:schemeClr val="bg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'5 Answers count Disagg'!$N$9:$N$10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'5 Answers count Disagg'!$Q$9:$Q$10</c:f>
              <c:numCache>
                <c:formatCode>General</c:formatCode>
                <c:ptCount val="2"/>
                <c:pt idx="0">
                  <c:v>7</c:v>
                </c:pt>
                <c:pt idx="1">
                  <c:v>18</c:v>
                </c:pt>
              </c:numCache>
            </c:numRef>
          </c:val>
        </c:ser>
        <c:ser>
          <c:idx val="3"/>
          <c:order val="3"/>
          <c:spPr>
            <a:solidFill>
              <a:srgbClr val="ABD2B9">
                <a:alpha val="48000"/>
              </a:srgb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-1.8522602842174298E-2"/>
                  <c:y val="-7.17948544006005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3377435386014771E-2"/>
                  <c:y val="-7.17948544006012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txPr>
              <a:bodyPr/>
              <a:lstStyle/>
              <a:p>
                <a:pPr>
                  <a:defRPr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'5 Answers count Disagg'!$N$9:$N$10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'5 Answers count Disagg'!$R$9:$R$10</c:f>
              <c:numCache>
                <c:formatCode>General</c:formatCode>
                <c:ptCount val="2"/>
                <c:pt idx="0">
                  <c:v>35</c:v>
                </c:pt>
                <c:pt idx="1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89769472"/>
        <c:axId val="89771008"/>
      </c:barChart>
      <c:catAx>
        <c:axId val="89769472"/>
        <c:scaling>
          <c:orientation val="maxMin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high"/>
        <c:spPr>
          <a:ln>
            <a:noFill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89771008"/>
        <c:crosses val="autoZero"/>
        <c:auto val="0"/>
        <c:lblAlgn val="ctr"/>
        <c:lblOffset val="200"/>
        <c:noMultiLvlLbl val="0"/>
      </c:catAx>
      <c:valAx>
        <c:axId val="89771008"/>
        <c:scaling>
          <c:orientation val="minMax"/>
        </c:scaling>
        <c:delete val="0"/>
        <c:axPos val="t"/>
        <c:majorGridlines/>
        <c:numFmt formatCode="0%" sourceLinked="1"/>
        <c:majorTickMark val="none"/>
        <c:minorTickMark val="none"/>
        <c:tickLblPos val="high"/>
        <c:crossAx val="89769472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501506468081067E-2"/>
          <c:y val="0"/>
          <c:w val="0.90709609518492862"/>
          <c:h val="1"/>
        </c:manualLayout>
      </c:layout>
      <c:barChart>
        <c:barDir val="bar"/>
        <c:grouping val="percentStacked"/>
        <c:varyColors val="0"/>
        <c:ser>
          <c:idx val="0"/>
          <c:order val="0"/>
          <c:spPr>
            <a:solidFill>
              <a:srgbClr val="FF0000">
                <a:alpha val="50000"/>
              </a:srgb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1.955163633340620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'5 Answers count Disagg'!$N$11:$N$12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'5 Answers count Disagg'!$O$11:$O$12</c:f>
              <c:numCache>
                <c:formatCode>General</c:formatCode>
                <c:ptCount val="2"/>
                <c:pt idx="0">
                  <c:v>14</c:v>
                </c:pt>
                <c:pt idx="1">
                  <c:v>19</c:v>
                </c:pt>
              </c:numCache>
            </c:numRef>
          </c:val>
        </c:ser>
        <c:ser>
          <c:idx val="1"/>
          <c:order val="1"/>
          <c:spPr>
            <a:solidFill>
              <a:srgbClr val="FFC000">
                <a:alpha val="50196"/>
              </a:srgb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-8.232267929855242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'5 Answers count Disagg'!$N$11:$N$12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'5 Answers count Disagg'!$P$11:$P$12</c:f>
              <c:numCache>
                <c:formatCode>General</c:formatCode>
                <c:ptCount val="2"/>
                <c:pt idx="0">
                  <c:v>23</c:v>
                </c:pt>
                <c:pt idx="1">
                  <c:v>27</c:v>
                </c:pt>
              </c:numCache>
            </c:numRef>
          </c:val>
        </c:ser>
        <c:ser>
          <c:idx val="2"/>
          <c:order val="2"/>
          <c:spPr>
            <a:solidFill>
              <a:srgbClr val="FFFF00">
                <a:alpha val="50196"/>
              </a:srgbClr>
            </a:solidFill>
            <a:ln>
              <a:solidFill>
                <a:schemeClr val="bg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'5 Answers count Disagg'!$N$11:$N$12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'5 Answers count Disagg'!$Q$11:$Q$12</c:f>
              <c:numCache>
                <c:formatCode>General</c:formatCode>
                <c:ptCount val="2"/>
                <c:pt idx="0">
                  <c:v>15</c:v>
                </c:pt>
                <c:pt idx="1">
                  <c:v>4</c:v>
                </c:pt>
              </c:numCache>
            </c:numRef>
          </c:val>
        </c:ser>
        <c:ser>
          <c:idx val="3"/>
          <c:order val="3"/>
          <c:spPr>
            <a:solidFill>
              <a:srgbClr val="ABD2B9">
                <a:alpha val="48000"/>
              </a:srgb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-1.8522602842174298E-2"/>
                  <c:y val="-7.17948544006005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3377435386014771E-2"/>
                  <c:y val="-7.17948544006012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txPr>
              <a:bodyPr/>
              <a:lstStyle/>
              <a:p>
                <a:pPr>
                  <a:defRPr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'5 Answers count Disagg'!$N$11:$N$12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'5 Answers count Disagg'!$R$11:$R$12</c:f>
              <c:numCache>
                <c:formatCode>General</c:formatCode>
                <c:ptCount val="2"/>
                <c:pt idx="0">
                  <c:v>14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89792512"/>
        <c:axId val="89794048"/>
      </c:barChart>
      <c:catAx>
        <c:axId val="89792512"/>
        <c:scaling>
          <c:orientation val="maxMin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high"/>
        <c:spPr>
          <a:ln>
            <a:noFill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89794048"/>
        <c:crosses val="autoZero"/>
        <c:auto val="0"/>
        <c:lblAlgn val="ctr"/>
        <c:lblOffset val="200"/>
        <c:noMultiLvlLbl val="0"/>
      </c:catAx>
      <c:valAx>
        <c:axId val="89794048"/>
        <c:scaling>
          <c:orientation val="minMax"/>
        </c:scaling>
        <c:delete val="0"/>
        <c:axPos val="t"/>
        <c:majorGridlines/>
        <c:numFmt formatCode="0%" sourceLinked="1"/>
        <c:majorTickMark val="none"/>
        <c:minorTickMark val="none"/>
        <c:tickLblPos val="high"/>
        <c:crossAx val="89792512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501506468081067E-2"/>
          <c:y val="0"/>
          <c:w val="0.90709609518492862"/>
          <c:h val="1"/>
        </c:manualLayout>
      </c:layout>
      <c:barChart>
        <c:barDir val="bar"/>
        <c:grouping val="percentStacked"/>
        <c:varyColors val="0"/>
        <c:ser>
          <c:idx val="0"/>
          <c:order val="0"/>
          <c:spPr>
            <a:solidFill>
              <a:srgbClr val="FF0000">
                <a:alpha val="50000"/>
              </a:srgb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1.955163633340620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'5 Answers count Disagg'!$N$13:$N$14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'5 Answers count Disagg'!$O$13:$O$14</c:f>
              <c:numCache>
                <c:formatCode>General</c:formatCode>
                <c:ptCount val="2"/>
                <c:pt idx="0">
                  <c:v>8</c:v>
                </c:pt>
                <c:pt idx="1">
                  <c:v>16</c:v>
                </c:pt>
              </c:numCache>
            </c:numRef>
          </c:val>
        </c:ser>
        <c:ser>
          <c:idx val="1"/>
          <c:order val="1"/>
          <c:spPr>
            <a:solidFill>
              <a:srgbClr val="FFC000">
                <a:alpha val="50196"/>
              </a:srgb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-8.232267929855242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'5 Answers count Disagg'!$N$13:$N$14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'5 Answers count Disagg'!$P$13:$P$14</c:f>
              <c:numCache>
                <c:formatCode>General</c:formatCode>
                <c:ptCount val="2"/>
                <c:pt idx="0">
                  <c:v>12</c:v>
                </c:pt>
                <c:pt idx="1">
                  <c:v>24</c:v>
                </c:pt>
              </c:numCache>
            </c:numRef>
          </c:val>
        </c:ser>
        <c:ser>
          <c:idx val="2"/>
          <c:order val="2"/>
          <c:spPr>
            <a:solidFill>
              <a:srgbClr val="FFFF00">
                <a:alpha val="50196"/>
              </a:srgbClr>
            </a:solidFill>
            <a:ln>
              <a:solidFill>
                <a:schemeClr val="bg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'5 Answers count Disagg'!$N$13:$N$14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'5 Answers count Disagg'!$Q$13:$Q$14</c:f>
              <c:numCache>
                <c:formatCode>General</c:formatCode>
                <c:ptCount val="2"/>
                <c:pt idx="0">
                  <c:v>19</c:v>
                </c:pt>
                <c:pt idx="1">
                  <c:v>4</c:v>
                </c:pt>
              </c:numCache>
            </c:numRef>
          </c:val>
        </c:ser>
        <c:ser>
          <c:idx val="3"/>
          <c:order val="3"/>
          <c:spPr>
            <a:solidFill>
              <a:srgbClr val="ABD2B9">
                <a:alpha val="48000"/>
              </a:srgb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-1.8522602842174298E-2"/>
                  <c:y val="-7.17948544006005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3377435386014771E-2"/>
                  <c:y val="-7.17948544006012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txPr>
              <a:bodyPr/>
              <a:lstStyle/>
              <a:p>
                <a:pPr>
                  <a:defRPr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'5 Answers count Disagg'!$N$13:$N$14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'5 Answers count Disagg'!$R$13:$R$14</c:f>
              <c:numCache>
                <c:formatCode>General</c:formatCode>
                <c:ptCount val="2"/>
                <c:pt idx="0">
                  <c:v>21</c:v>
                </c:pt>
                <c:pt idx="1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89950848"/>
        <c:axId val="89964928"/>
      </c:barChart>
      <c:catAx>
        <c:axId val="89950848"/>
        <c:scaling>
          <c:orientation val="maxMin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high"/>
        <c:spPr>
          <a:ln>
            <a:noFill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89964928"/>
        <c:crosses val="autoZero"/>
        <c:auto val="0"/>
        <c:lblAlgn val="ctr"/>
        <c:lblOffset val="200"/>
        <c:noMultiLvlLbl val="0"/>
      </c:catAx>
      <c:valAx>
        <c:axId val="89964928"/>
        <c:scaling>
          <c:orientation val="minMax"/>
        </c:scaling>
        <c:delete val="0"/>
        <c:axPos val="t"/>
        <c:majorGridlines/>
        <c:numFmt formatCode="0%" sourceLinked="1"/>
        <c:majorTickMark val="none"/>
        <c:minorTickMark val="none"/>
        <c:tickLblPos val="high"/>
        <c:crossAx val="89950848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501506468081067E-2"/>
          <c:y val="0"/>
          <c:w val="0.90709609518492862"/>
          <c:h val="1"/>
        </c:manualLayout>
      </c:layout>
      <c:barChart>
        <c:barDir val="bar"/>
        <c:grouping val="percentStacked"/>
        <c:varyColors val="0"/>
        <c:ser>
          <c:idx val="0"/>
          <c:order val="0"/>
          <c:spPr>
            <a:solidFill>
              <a:srgbClr val="FF0000">
                <a:alpha val="50000"/>
              </a:srgb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4.8542060141465761E-3"/>
                  <c:y val="9.9195327503293286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'5 Answers count Disagg'!$N$15:$N$16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'5 Answers count Disagg'!$O$15:$O$16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rgbClr val="FFC000">
                <a:alpha val="50196"/>
              </a:srgb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-8.232267929855242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'5 Answers count Disagg'!$N$15:$N$16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'5 Answers count Disagg'!$P$15:$P$16</c:f>
              <c:numCache>
                <c:formatCode>General</c:formatCode>
                <c:ptCount val="2"/>
                <c:pt idx="0">
                  <c:v>8</c:v>
                </c:pt>
                <c:pt idx="1">
                  <c:v>4</c:v>
                </c:pt>
              </c:numCache>
            </c:numRef>
          </c:val>
        </c:ser>
        <c:ser>
          <c:idx val="2"/>
          <c:order val="2"/>
          <c:spPr>
            <a:solidFill>
              <a:srgbClr val="FFFF00">
                <a:alpha val="50196"/>
              </a:srgbClr>
            </a:solidFill>
            <a:ln>
              <a:solidFill>
                <a:schemeClr val="bg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'5 Answers count Disagg'!$N$15:$N$16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'5 Answers count Disagg'!$Q$15:$Q$16</c:f>
              <c:numCache>
                <c:formatCode>General</c:formatCode>
                <c:ptCount val="2"/>
                <c:pt idx="0">
                  <c:v>36</c:v>
                </c:pt>
                <c:pt idx="1">
                  <c:v>21</c:v>
                </c:pt>
              </c:numCache>
            </c:numRef>
          </c:val>
        </c:ser>
        <c:ser>
          <c:idx val="3"/>
          <c:order val="3"/>
          <c:spPr>
            <a:solidFill>
              <a:srgbClr val="ABD2B9">
                <a:alpha val="48000"/>
              </a:srgb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-1.8522602842174298E-2"/>
                  <c:y val="-7.17948544006005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3377435386014771E-2"/>
                  <c:y val="-7.17948544006012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txPr>
              <a:bodyPr/>
              <a:lstStyle/>
              <a:p>
                <a:pPr>
                  <a:defRPr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'5 Answers count Disagg'!$N$15:$N$16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'5 Answers count Disagg'!$R$15:$R$16</c:f>
              <c:numCache>
                <c:formatCode>General</c:formatCode>
                <c:ptCount val="2"/>
                <c:pt idx="0">
                  <c:v>0</c:v>
                </c:pt>
                <c:pt idx="1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90039808"/>
        <c:axId val="90041344"/>
      </c:barChart>
      <c:catAx>
        <c:axId val="90039808"/>
        <c:scaling>
          <c:orientation val="maxMin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high"/>
        <c:spPr>
          <a:ln>
            <a:noFill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90041344"/>
        <c:crosses val="autoZero"/>
        <c:auto val="0"/>
        <c:lblAlgn val="ctr"/>
        <c:lblOffset val="200"/>
        <c:noMultiLvlLbl val="0"/>
      </c:catAx>
      <c:valAx>
        <c:axId val="90041344"/>
        <c:scaling>
          <c:orientation val="minMax"/>
        </c:scaling>
        <c:delete val="0"/>
        <c:axPos val="t"/>
        <c:majorGridlines/>
        <c:numFmt formatCode="0%" sourceLinked="1"/>
        <c:majorTickMark val="none"/>
        <c:minorTickMark val="none"/>
        <c:tickLblPos val="high"/>
        <c:crossAx val="90039808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501506468081067E-2"/>
          <c:y val="0"/>
          <c:w val="0.90709609518492862"/>
          <c:h val="1"/>
        </c:manualLayout>
      </c:layout>
      <c:barChart>
        <c:barDir val="bar"/>
        <c:grouping val="percentStacked"/>
        <c:varyColors val="0"/>
        <c:ser>
          <c:idx val="0"/>
          <c:order val="0"/>
          <c:spPr>
            <a:solidFill>
              <a:srgbClr val="FF0000">
                <a:alpha val="50000"/>
              </a:srgb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1.955163633340620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'5 Answers count Disagg'!$N$17:$N$18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'5 Answers count Disagg'!$O$17:$O$18</c:f>
              <c:numCache>
                <c:formatCode>General</c:formatCode>
                <c:ptCount val="2"/>
                <c:pt idx="0">
                  <c:v>5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rgbClr val="FFC000">
                <a:alpha val="50196"/>
              </a:srgb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-8.232267929855242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'5 Answers count Disagg'!$N$17:$N$18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'5 Answers count Disagg'!$P$17:$P$18</c:f>
              <c:numCache>
                <c:formatCode>General</c:formatCode>
                <c:ptCount val="2"/>
                <c:pt idx="0">
                  <c:v>14</c:v>
                </c:pt>
                <c:pt idx="1">
                  <c:v>11</c:v>
                </c:pt>
              </c:numCache>
            </c:numRef>
          </c:val>
        </c:ser>
        <c:ser>
          <c:idx val="2"/>
          <c:order val="2"/>
          <c:spPr>
            <a:solidFill>
              <a:srgbClr val="FFFF00">
                <a:alpha val="50196"/>
              </a:srgbClr>
            </a:solidFill>
            <a:ln>
              <a:solidFill>
                <a:schemeClr val="bg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'5 Answers count Disagg'!$N$17:$N$18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'5 Answers count Disagg'!$Q$17:$Q$18</c:f>
              <c:numCache>
                <c:formatCode>General</c:formatCode>
                <c:ptCount val="2"/>
                <c:pt idx="0">
                  <c:v>22</c:v>
                </c:pt>
                <c:pt idx="1">
                  <c:v>16</c:v>
                </c:pt>
              </c:numCache>
            </c:numRef>
          </c:val>
        </c:ser>
        <c:ser>
          <c:idx val="3"/>
          <c:order val="3"/>
          <c:spPr>
            <a:solidFill>
              <a:srgbClr val="ABD2B9">
                <a:alpha val="48000"/>
              </a:srgb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-1.8522602842174298E-2"/>
                  <c:y val="-7.17948544006005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3377435386014771E-2"/>
                  <c:y val="-7.17948544006012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txPr>
              <a:bodyPr/>
              <a:lstStyle/>
              <a:p>
                <a:pPr>
                  <a:defRPr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'5 Answers count Disagg'!$N$17:$N$18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'5 Answers count Disagg'!$R$17:$R$18</c:f>
              <c:numCache>
                <c:formatCode>General</c:formatCode>
                <c:ptCount val="2"/>
                <c:pt idx="0">
                  <c:v>4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97595392"/>
        <c:axId val="97596928"/>
      </c:barChart>
      <c:catAx>
        <c:axId val="97595392"/>
        <c:scaling>
          <c:orientation val="maxMin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high"/>
        <c:spPr>
          <a:ln>
            <a:noFill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97596928"/>
        <c:crosses val="autoZero"/>
        <c:auto val="0"/>
        <c:lblAlgn val="ctr"/>
        <c:lblOffset val="200"/>
        <c:noMultiLvlLbl val="0"/>
      </c:catAx>
      <c:valAx>
        <c:axId val="97596928"/>
        <c:scaling>
          <c:orientation val="minMax"/>
        </c:scaling>
        <c:delete val="0"/>
        <c:axPos val="t"/>
        <c:majorGridlines/>
        <c:numFmt formatCode="0%" sourceLinked="1"/>
        <c:majorTickMark val="none"/>
        <c:minorTickMark val="none"/>
        <c:tickLblPos val="high"/>
        <c:crossAx val="97595392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501506468081067E-2"/>
          <c:y val="0"/>
          <c:w val="0.90709609518492862"/>
          <c:h val="1"/>
        </c:manualLayout>
      </c:layout>
      <c:barChart>
        <c:barDir val="bar"/>
        <c:grouping val="percentStacked"/>
        <c:varyColors val="0"/>
        <c:ser>
          <c:idx val="0"/>
          <c:order val="0"/>
          <c:spPr>
            <a:solidFill>
              <a:srgbClr val="FF0000">
                <a:alpha val="50000"/>
              </a:srgb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1.955163633340620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'5 Answers count Disagg'!$N$19:$N$20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'5 Answers count Disagg'!$O$19:$O$20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rgbClr val="FFC000">
                <a:alpha val="50196"/>
              </a:srgb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-8.232267929855242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'5 Answers count Disagg'!$N$19:$N$20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'5 Answers count Disagg'!$P$19:$P$20</c:f>
              <c:numCache>
                <c:formatCode>General</c:formatCode>
                <c:ptCount val="2"/>
                <c:pt idx="0">
                  <c:v>9</c:v>
                </c:pt>
                <c:pt idx="1">
                  <c:v>5</c:v>
                </c:pt>
              </c:numCache>
            </c:numRef>
          </c:val>
        </c:ser>
        <c:ser>
          <c:idx val="2"/>
          <c:order val="2"/>
          <c:spPr>
            <a:solidFill>
              <a:srgbClr val="FFFF00">
                <a:alpha val="50196"/>
              </a:srgbClr>
            </a:solidFill>
            <a:ln>
              <a:solidFill>
                <a:schemeClr val="bg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'5 Answers count Disagg'!$N$19:$N$20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'5 Answers count Disagg'!$Q$19:$Q$20</c:f>
              <c:numCache>
                <c:formatCode>General</c:formatCode>
                <c:ptCount val="2"/>
                <c:pt idx="0">
                  <c:v>23</c:v>
                </c:pt>
                <c:pt idx="1">
                  <c:v>13</c:v>
                </c:pt>
              </c:numCache>
            </c:numRef>
          </c:val>
        </c:ser>
        <c:ser>
          <c:idx val="3"/>
          <c:order val="3"/>
          <c:spPr>
            <a:solidFill>
              <a:srgbClr val="ABD2B9">
                <a:alpha val="48000"/>
              </a:srgb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-1.8522602842174298E-2"/>
                  <c:y val="-7.17948544006005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3377435386014771E-2"/>
                  <c:y val="-7.17948544006012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txPr>
              <a:bodyPr/>
              <a:lstStyle/>
              <a:p>
                <a:pPr>
                  <a:defRPr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'5 Answers count Disagg'!$N$19:$N$20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'5 Answers count Disagg'!$R$19:$R$20</c:f>
              <c:numCache>
                <c:formatCode>General</c:formatCode>
                <c:ptCount val="2"/>
                <c:pt idx="0">
                  <c:v>12</c:v>
                </c:pt>
                <c:pt idx="1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97741056"/>
        <c:axId val="97759232"/>
      </c:barChart>
      <c:catAx>
        <c:axId val="97741056"/>
        <c:scaling>
          <c:orientation val="maxMin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high"/>
        <c:spPr>
          <a:ln>
            <a:noFill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97759232"/>
        <c:crosses val="autoZero"/>
        <c:auto val="0"/>
        <c:lblAlgn val="ctr"/>
        <c:lblOffset val="200"/>
        <c:noMultiLvlLbl val="0"/>
      </c:catAx>
      <c:valAx>
        <c:axId val="97759232"/>
        <c:scaling>
          <c:orientation val="minMax"/>
        </c:scaling>
        <c:delete val="0"/>
        <c:axPos val="t"/>
        <c:majorGridlines/>
        <c:numFmt formatCode="0%" sourceLinked="1"/>
        <c:majorTickMark val="none"/>
        <c:minorTickMark val="none"/>
        <c:tickLblPos val="high"/>
        <c:crossAx val="97741056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1EFF2-6E56-43AA-8EB1-72DA1837D402}" type="datetimeFigureOut">
              <a:rPr lang="en-US" smtClean="0"/>
              <a:t>6/17/2015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9520-89F7-4F0D-B6A5-801E4285D5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079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1EFF2-6E56-43AA-8EB1-72DA1837D402}" type="datetimeFigureOut">
              <a:rPr lang="en-US" smtClean="0"/>
              <a:t>6/17/2015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9520-89F7-4F0D-B6A5-801E4285D5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942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1EFF2-6E56-43AA-8EB1-72DA1837D402}" type="datetimeFigureOut">
              <a:rPr lang="en-US" smtClean="0"/>
              <a:t>6/17/2015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9520-89F7-4F0D-B6A5-801E4285D5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694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1EFF2-6E56-43AA-8EB1-72DA1837D402}" type="datetimeFigureOut">
              <a:rPr lang="en-US" smtClean="0"/>
              <a:t>6/17/2015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9520-89F7-4F0D-B6A5-801E4285D5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995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1EFF2-6E56-43AA-8EB1-72DA1837D402}" type="datetimeFigureOut">
              <a:rPr lang="en-US" smtClean="0"/>
              <a:t>6/17/2015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9520-89F7-4F0D-B6A5-801E4285D5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510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1EFF2-6E56-43AA-8EB1-72DA1837D402}" type="datetimeFigureOut">
              <a:rPr lang="en-US" smtClean="0"/>
              <a:t>6/17/2015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9520-89F7-4F0D-B6A5-801E4285D5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90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1EFF2-6E56-43AA-8EB1-72DA1837D402}" type="datetimeFigureOut">
              <a:rPr lang="en-US" smtClean="0"/>
              <a:t>6/17/2015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9520-89F7-4F0D-B6A5-801E4285D5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009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1EFF2-6E56-43AA-8EB1-72DA1837D402}" type="datetimeFigureOut">
              <a:rPr lang="en-US" smtClean="0"/>
              <a:t>6/17/2015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9520-89F7-4F0D-B6A5-801E4285D5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747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1EFF2-6E56-43AA-8EB1-72DA1837D402}" type="datetimeFigureOut">
              <a:rPr lang="en-US" smtClean="0"/>
              <a:t>6/17/2015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9520-89F7-4F0D-B6A5-801E4285D5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732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1EFF2-6E56-43AA-8EB1-72DA1837D402}" type="datetimeFigureOut">
              <a:rPr lang="en-US" smtClean="0"/>
              <a:t>6/17/2015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9520-89F7-4F0D-B6A5-801E4285D5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64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1EFF2-6E56-43AA-8EB1-72DA1837D402}" type="datetimeFigureOut">
              <a:rPr lang="en-US" smtClean="0"/>
              <a:t>6/17/2015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9520-89F7-4F0D-B6A5-801E4285D5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382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1EFF2-6E56-43AA-8EB1-72DA1837D402}" type="datetimeFigureOut">
              <a:rPr lang="en-US" smtClean="0"/>
              <a:t>6/17/2015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49520-89F7-4F0D-B6A5-801E4285D5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674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rgbClr val="659A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Accountability Review, June 2015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520" y="836712"/>
            <a:ext cx="8640960" cy="629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30 Focus Group discussions with 300 IDPs </a:t>
            </a:r>
          </a:p>
          <a:p>
            <a:pPr marL="742950" lvl="2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Camp Management Committees </a:t>
            </a:r>
          </a:p>
          <a:p>
            <a:pPr marL="742950" lvl="2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General IDPs (always disaggregated men/women)</a:t>
            </a:r>
          </a:p>
          <a:p>
            <a:pPr marL="742950" lvl="2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187 IDPs consulted in 5 camps in Rakhine</a:t>
            </a:r>
          </a:p>
          <a:p>
            <a:pPr marL="1200150" lvl="3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57 </a:t>
            </a:r>
            <a:r>
              <a:rPr lang="en-US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IDPs from Camp Management Committees</a:t>
            </a:r>
          </a:p>
          <a:p>
            <a:pPr marL="1200150" lvl="3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130 </a:t>
            </a:r>
            <a:r>
              <a:rPr lang="en-US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IDPs not belonging to any coordination structures</a:t>
            </a:r>
          </a:p>
          <a:p>
            <a:pPr marL="742950" lvl="2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114 IDPs in 5 camps in Kachin</a:t>
            </a:r>
          </a:p>
          <a:p>
            <a:pPr marL="1200150" lvl="3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40 IDPs from Camp Management Committees</a:t>
            </a:r>
          </a:p>
          <a:p>
            <a:pPr marL="1200150" lvl="3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74 IDPs not belonging to any coordination structures</a:t>
            </a:r>
          </a:p>
          <a:p>
            <a:pPr marL="742950" lvl="2" indent="-285750">
              <a:spcAft>
                <a:spcPts val="1200"/>
              </a:spcAft>
              <a:buFont typeface="Arial" pitchFamily="34" charset="0"/>
              <a:buChar char="•"/>
            </a:pPr>
            <a:endParaRPr lang="en-US" dirty="0" smtClean="0">
              <a:solidFill>
                <a:srgbClr val="036CB6"/>
              </a:solidFill>
              <a:latin typeface="Arial" pitchFamily="34" charset="0"/>
              <a:cs typeface="Arial" pitchFamily="34" charset="0"/>
            </a:endParaRPr>
          </a:p>
          <a:p>
            <a:pPr marL="742950" lvl="2" indent="-285750">
              <a:spcAft>
                <a:spcPts val="1200"/>
              </a:spcAft>
              <a:buFont typeface="Arial" pitchFamily="34" charset="0"/>
              <a:buChar char="•"/>
            </a:pPr>
            <a:endParaRPr lang="en-US" dirty="0">
              <a:solidFill>
                <a:srgbClr val="036CB6"/>
              </a:solidFill>
              <a:latin typeface="Arial" pitchFamily="34" charset="0"/>
              <a:cs typeface="Arial" pitchFamily="34" charset="0"/>
            </a:endParaRPr>
          </a:p>
          <a:p>
            <a:pPr marL="457200" lvl="2">
              <a:spcAft>
                <a:spcPts val="1200"/>
              </a:spcAft>
            </a:pPr>
            <a:endParaRPr lang="en-US" dirty="0">
              <a:solidFill>
                <a:srgbClr val="036CB6"/>
              </a:solidFill>
              <a:latin typeface="Arial" pitchFamily="34" charset="0"/>
              <a:cs typeface="Arial" pitchFamily="34" charset="0"/>
            </a:endParaRPr>
          </a:p>
          <a:p>
            <a:pPr marL="285750" lvl="1" indent="-285750">
              <a:spcAft>
                <a:spcPts val="1200"/>
              </a:spcAft>
              <a:buFont typeface="Arial" pitchFamily="34" charset="0"/>
              <a:buChar char="•"/>
            </a:pPr>
            <a:endParaRPr lang="en-US" dirty="0" smtClean="0">
              <a:solidFill>
                <a:srgbClr val="036CB6"/>
              </a:solidFill>
              <a:latin typeface="Arial" pitchFamily="34" charset="0"/>
              <a:cs typeface="Arial" pitchFamily="34" charset="0"/>
            </a:endParaRPr>
          </a:p>
          <a:p>
            <a:pPr marL="742950" lvl="2" indent="-285750">
              <a:spcAft>
                <a:spcPts val="1200"/>
              </a:spcAft>
              <a:buFont typeface="Arial" pitchFamily="34" charset="0"/>
              <a:buChar char="•"/>
            </a:pPr>
            <a:endParaRPr lang="en-US" sz="1100" dirty="0" smtClean="0">
              <a:solidFill>
                <a:srgbClr val="036CB6"/>
              </a:solidFill>
              <a:latin typeface="Arial" pitchFamily="34" charset="0"/>
              <a:cs typeface="Arial" pitchFamily="34" charset="0"/>
            </a:endParaRPr>
          </a:p>
          <a:p>
            <a:pPr marL="285750" lvl="1" indent="-285750">
              <a:spcAft>
                <a:spcPts val="1200"/>
              </a:spcAft>
              <a:buFont typeface="Arial" pitchFamily="34" charset="0"/>
              <a:buChar char="•"/>
            </a:pPr>
            <a:endParaRPr lang="en-US" dirty="0" smtClean="0">
              <a:solidFill>
                <a:srgbClr val="036CB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64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rgbClr val="659A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Kachin: Accountability Review, June 2015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0" y="-11990606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US" dirty="0" smtClean="0">
              <a:solidFill>
                <a:srgbClr val="036CB6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Q1 - DO HUMANITARIAN AGENCIES RESPOND TO THE MOST URGENT NEEDS IN YOUR COMMUNITY?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1.       There’s no humanitarian response in our community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2.       The humanitarian response that takes place is insufficient and does not respond to our priorities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3.       The humanitarian response responds to our priorities but is insufficient in quantity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4.       The humanitarian response is sufficient and responds to our priorities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dirty="0" smtClean="0">
              <a:solidFill>
                <a:srgbClr val="036CB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1520" y="1268760"/>
            <a:ext cx="86409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1200"/>
              </a:spcAft>
            </a:pPr>
            <a:r>
              <a:rPr lang="en-US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Q3 - HOW DO YOU JUDGE THE QUALITY OF THE RELATIONSHIP WITH ORGANISATIONS THAT WORK IN YOUR COMMUNITY?</a:t>
            </a:r>
          </a:p>
          <a:p>
            <a:pPr marL="0" lvl="1">
              <a:spcAft>
                <a:spcPts val="1200"/>
              </a:spcAft>
            </a:pPr>
            <a:r>
              <a:rPr lang="en-US" sz="1400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Possible answers:</a:t>
            </a:r>
            <a:endParaRPr lang="en-US" dirty="0" smtClean="0">
              <a:solidFill>
                <a:srgbClr val="036CB6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885003"/>
              </p:ext>
            </p:extLst>
          </p:nvPr>
        </p:nvGraphicFramePr>
        <p:xfrm>
          <a:off x="251520" y="2348879"/>
          <a:ext cx="7776864" cy="1706237"/>
        </p:xfrm>
        <a:graphic>
          <a:graphicData uri="http://schemas.openxmlformats.org/drawingml/2006/table">
            <a:tbl>
              <a:tblPr/>
              <a:tblGrid>
                <a:gridCol w="7311414"/>
                <a:gridCol w="465450"/>
              </a:tblGrid>
              <a:tr h="388828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itchFamily="34" charset="0"/>
                        <a:buChar char="•"/>
                      </a:pP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Promises are not kept. Communication is bad.</a:t>
                      </a:r>
                    </a:p>
                  </a:txBody>
                  <a:tcPr marL="7696" marR="7696" marT="76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264" marR="7696" marT="7696" marB="0" anchor="ctr">
                    <a:lnL>
                      <a:noFill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196"/>
                      </a:srgbClr>
                    </a:solidFill>
                  </a:tcPr>
                </a:tc>
              </a:tr>
              <a:tr h="402720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itchFamily="34" charset="0"/>
                        <a:buChar char="•"/>
                      </a:pP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Activities eventually take place, but in an unpredictable way</a:t>
                      </a:r>
                    </a:p>
                  </a:txBody>
                  <a:tcPr marL="7696" marR="7696" marT="7696" marB="0" anchor="ctr">
                    <a:lnL>
                      <a:noFill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264" marR="7696" marT="7696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50196"/>
                      </a:srgbClr>
                    </a:solidFill>
                  </a:tcPr>
                </a:tc>
              </a:tr>
              <a:tr h="402720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itchFamily="34" charset="0"/>
                        <a:buChar char="•"/>
                      </a:pP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There’s regular and respectful communication, and promises are kept</a:t>
                      </a:r>
                    </a:p>
                  </a:txBody>
                  <a:tcPr marL="7696" marR="7696" marT="7696" marB="0" anchor="ctr">
                    <a:lnL>
                      <a:noFill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264" marR="7696" marT="7696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196"/>
                      </a:srgbClr>
                    </a:solidFill>
                  </a:tcPr>
                </a:tc>
              </a:tr>
              <a:tr h="511969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itchFamily="34" charset="0"/>
                        <a:buChar char="•"/>
                      </a:pP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We feel listened to and respected. All decisions that have been taken are explained to us</a:t>
                      </a:r>
                    </a:p>
                  </a:txBody>
                  <a:tcPr marL="7696" marR="7696" marT="7696" marB="0" anchor="ctr">
                    <a:lnL>
                      <a:noFill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264" marR="7696" marT="7696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2B9">
                        <a:alpha val="50196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6638199"/>
              </p:ext>
            </p:extLst>
          </p:nvPr>
        </p:nvGraphicFramePr>
        <p:xfrm>
          <a:off x="251520" y="4581129"/>
          <a:ext cx="8640960" cy="1008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027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rgbClr val="659A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Kachin: Accountability Review, June 2015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520" y="1268760"/>
            <a:ext cx="86409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1200"/>
              </a:spcAft>
            </a:pPr>
            <a:r>
              <a:rPr lang="en-US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Q4 - WHAT LEVEL OF INFORMATION HAVE YOU RECEIVED ABOUT THE HUMANITARIAN AGENCIES AND THEIR ACTIVITIES IN YOUR COMMUNITY?</a:t>
            </a:r>
          </a:p>
          <a:p>
            <a:pPr marL="0" lvl="1">
              <a:spcAft>
                <a:spcPts val="1200"/>
              </a:spcAft>
            </a:pPr>
            <a:r>
              <a:rPr lang="en-US" sz="1400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Possible answers:</a:t>
            </a:r>
            <a:endParaRPr lang="en-US" dirty="0" smtClean="0">
              <a:solidFill>
                <a:srgbClr val="036CB6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131749"/>
              </p:ext>
            </p:extLst>
          </p:nvPr>
        </p:nvGraphicFramePr>
        <p:xfrm>
          <a:off x="251520" y="2348880"/>
          <a:ext cx="8229600" cy="1609200"/>
        </p:xfrm>
        <a:graphic>
          <a:graphicData uri="http://schemas.openxmlformats.org/drawingml/2006/table">
            <a:tbl>
              <a:tblPr/>
              <a:tblGrid>
                <a:gridCol w="7737055"/>
                <a:gridCol w="492545"/>
              </a:tblGrid>
              <a:tr h="325360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itchFamily="34" charset="0"/>
                        <a:buChar char="•"/>
                      </a:pP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 have no information about the aid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organizations 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working here and their activities</a:t>
                      </a:r>
                    </a:p>
                  </a:txBody>
                  <a:tcPr marL="7696" marR="7696" marT="76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264" marR="7696" marT="7696" marB="0" anchor="ctr">
                    <a:lnL>
                      <a:noFill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196"/>
                      </a:srgbClr>
                    </a:solidFill>
                  </a:tcPr>
                </a:tc>
              </a:tr>
              <a:tr h="336976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itchFamily="34" charset="0"/>
                        <a:buChar char="•"/>
                      </a:pP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I’ve received some information about the aid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organizations 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and their activities</a:t>
                      </a:r>
                    </a:p>
                  </a:txBody>
                  <a:tcPr marL="7696" marR="7696" marT="7696" marB="0" anchor="ctr">
                    <a:lnL>
                      <a:noFill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264" marR="7696" marT="7696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50196"/>
                      </a:srgbClr>
                    </a:solidFill>
                  </a:tcPr>
                </a:tc>
              </a:tr>
              <a:tr h="336976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itchFamily="34" charset="0"/>
                        <a:buChar char="•"/>
                      </a:pP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I’ve received all necessary information about the programmes from the aid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organizations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96" marR="7696" marT="7696" marB="0" anchor="ctr">
                    <a:lnL>
                      <a:noFill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264" marR="7696" marT="7696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196"/>
                      </a:srgbClr>
                    </a:solidFill>
                  </a:tcPr>
                </a:tc>
              </a:tr>
              <a:tr h="609888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itchFamily="34" charset="0"/>
                        <a:buChar char="•"/>
                      </a:pP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I’ve received all necessary information about the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organizations, 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their programmes and the budget of their activities</a:t>
                      </a:r>
                    </a:p>
                  </a:txBody>
                  <a:tcPr marL="7696" marR="7696" marT="7696" marB="0" anchor="ctr">
                    <a:lnL>
                      <a:noFill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264" marR="7696" marT="7696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2B9">
                        <a:alpha val="50196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55661"/>
              </p:ext>
            </p:extLst>
          </p:nvPr>
        </p:nvGraphicFramePr>
        <p:xfrm>
          <a:off x="256432" y="4509121"/>
          <a:ext cx="8636048" cy="1080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286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rgbClr val="659A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Kachin: Accountability Review, June 2015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0" y="-11990606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US" dirty="0" smtClean="0">
              <a:solidFill>
                <a:srgbClr val="036CB6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Q1 - DO HUMANITARIAN AGENCIES RESPOND TO THE MOST URGENT NEEDS IN YOUR COMMUNITY?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1.       There’s no humanitarian response in our community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2.       The humanitarian response that takes place is insufficient and does not respond to our priorities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3.       The humanitarian response responds to our priorities but is insufficient in quantity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4.       The humanitarian response is sufficient and responds to our priorities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dirty="0" smtClean="0">
              <a:solidFill>
                <a:srgbClr val="036CB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1520" y="1268760"/>
            <a:ext cx="86409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1200"/>
              </a:spcAft>
            </a:pPr>
            <a:r>
              <a:rPr lang="en-US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Q5 - WHAT DEGREE OF PARTICIPATION HAVE YOU EXPERIENCED WITH HUMANITARIAN PROGRAMMES IN YOUR COMMUNITY?</a:t>
            </a:r>
          </a:p>
          <a:p>
            <a:pPr marL="0" lvl="1">
              <a:spcAft>
                <a:spcPts val="1200"/>
              </a:spcAft>
            </a:pPr>
            <a:r>
              <a:rPr lang="en-US" sz="1400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Possible answers:</a:t>
            </a:r>
            <a:endParaRPr lang="en-US" dirty="0" smtClean="0">
              <a:solidFill>
                <a:srgbClr val="036CB6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23218"/>
              </p:ext>
            </p:extLst>
          </p:nvPr>
        </p:nvGraphicFramePr>
        <p:xfrm>
          <a:off x="251520" y="2348880"/>
          <a:ext cx="8229600" cy="1620041"/>
        </p:xfrm>
        <a:graphic>
          <a:graphicData uri="http://schemas.openxmlformats.org/drawingml/2006/table">
            <a:tbl>
              <a:tblPr/>
              <a:tblGrid>
                <a:gridCol w="7737055"/>
                <a:gridCol w="492545"/>
              </a:tblGrid>
              <a:tr h="327551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itchFamily="34" charset="0"/>
                        <a:buChar char="•"/>
                      </a:pP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Ignored. The activities are planned and implemented without us being informed or consulted.</a:t>
                      </a:r>
                    </a:p>
                  </a:txBody>
                  <a:tcPr marL="7696" marR="7696" marT="76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264" marR="7696" marT="7696" marB="0" anchor="ctr">
                    <a:lnL>
                      <a:noFill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196"/>
                      </a:srgbClr>
                    </a:solidFill>
                  </a:tcPr>
                </a:tc>
              </a:tr>
              <a:tr h="339247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itchFamily="34" charset="0"/>
                        <a:buChar char="•"/>
                      </a:pP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Informed, but not involved. They tell us what has been decided and how the project will affect us.</a:t>
                      </a:r>
                    </a:p>
                  </a:txBody>
                  <a:tcPr marL="7696" marR="7696" marT="7696" marB="0" anchor="ctr">
                    <a:lnL>
                      <a:noFill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264" marR="7696" marT="7696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50196"/>
                      </a:srgbClr>
                    </a:solidFill>
                  </a:tcPr>
                </a:tc>
              </a:tr>
              <a:tr h="613996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itchFamily="34" charset="0"/>
                        <a:buChar char="•"/>
                      </a:pP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Consulted. The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organization 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asks our opinion about the planning and implementation of projects and informs us of the decisions that have been taken.</a:t>
                      </a:r>
                    </a:p>
                  </a:txBody>
                  <a:tcPr marL="7696" marR="7696" marT="7696" marB="0" anchor="ctr">
                    <a:lnL>
                      <a:noFill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264" marR="7696" marT="7696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196"/>
                      </a:srgbClr>
                    </a:solidFill>
                  </a:tcPr>
                </a:tc>
              </a:tr>
              <a:tr h="339247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itchFamily="34" charset="0"/>
                        <a:buChar char="•"/>
                      </a:pP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Involved: Our voice counts in the planning, implementation and evaluation of projects.</a:t>
                      </a:r>
                    </a:p>
                  </a:txBody>
                  <a:tcPr marL="7696" marR="7696" marT="7696" marB="0" anchor="ctr">
                    <a:lnL>
                      <a:noFill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264" marR="7696" marT="7696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2B9">
                        <a:alpha val="50196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1493213"/>
              </p:ext>
            </p:extLst>
          </p:nvPr>
        </p:nvGraphicFramePr>
        <p:xfrm>
          <a:off x="251520" y="4581128"/>
          <a:ext cx="8640960" cy="1008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849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rgbClr val="659A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Kachin: Accountability Review, June 2015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0" y="-11990606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US" dirty="0" smtClean="0">
              <a:solidFill>
                <a:srgbClr val="036CB6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Q1 - DO HUMANITARIAN AGENCIES RESPOND TO THE MOST URGENT NEEDS IN YOUR COMMUNITY?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1.       There’s no humanitarian response in our community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2.       The humanitarian response that takes place is insufficient and does not respond to our priorities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3.       The humanitarian response responds to our priorities but is insufficient in quantity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4.       The humanitarian response is sufficient and responds to our priorities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dirty="0" smtClean="0">
              <a:solidFill>
                <a:srgbClr val="036CB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1520" y="1268760"/>
            <a:ext cx="86409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1200"/>
              </a:spcAft>
            </a:pPr>
            <a:r>
              <a:rPr lang="en-US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Q6 - HOW DO YOU RAISE PROBLEMS WITH ORGANISATIONS THAT WORK IN YOUR COMMUNITY?</a:t>
            </a:r>
          </a:p>
          <a:p>
            <a:pPr marL="0" lvl="1">
              <a:spcAft>
                <a:spcPts val="1200"/>
              </a:spcAft>
            </a:pPr>
            <a:r>
              <a:rPr lang="en-US" sz="1400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Possible answers:</a:t>
            </a:r>
            <a:endParaRPr lang="en-US" dirty="0" smtClean="0">
              <a:solidFill>
                <a:srgbClr val="036CB6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449002"/>
              </p:ext>
            </p:extLst>
          </p:nvPr>
        </p:nvGraphicFramePr>
        <p:xfrm>
          <a:off x="232776" y="2420888"/>
          <a:ext cx="8229600" cy="1619999"/>
        </p:xfrm>
        <a:graphic>
          <a:graphicData uri="http://schemas.openxmlformats.org/drawingml/2006/table">
            <a:tbl>
              <a:tblPr/>
              <a:tblGrid>
                <a:gridCol w="7737055"/>
                <a:gridCol w="492545"/>
              </a:tblGrid>
              <a:tr h="280047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itchFamily="34" charset="0"/>
                        <a:buChar char="•"/>
                      </a:pP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We do not have any possibility to communicate our complaints.</a:t>
                      </a:r>
                    </a:p>
                  </a:txBody>
                  <a:tcPr marL="7696" marR="7696" marT="76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264" marR="7696" marT="7696" marB="0" anchor="ctr">
                    <a:lnL>
                      <a:noFill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196"/>
                      </a:srgbClr>
                    </a:solidFill>
                  </a:tcPr>
                </a:tc>
              </a:tr>
              <a:tr h="290048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itchFamily="34" charset="0"/>
                        <a:buChar char="•"/>
                      </a:pP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We can complain, but we never receive a detailed response.</a:t>
                      </a:r>
                    </a:p>
                  </a:txBody>
                  <a:tcPr marL="7696" marR="7696" marT="7696" marB="0" anchor="ctr">
                    <a:lnL>
                      <a:noFill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264" marR="7696" marT="7696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50196"/>
                      </a:srgbClr>
                    </a:solidFill>
                  </a:tcPr>
                </a:tc>
              </a:tr>
              <a:tr h="524952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itchFamily="34" charset="0"/>
                        <a:buChar char="•"/>
                      </a:pP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Organizations 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have explained to us how to raise complaints or problems, and complainants receive a response most of the time.</a:t>
                      </a:r>
                    </a:p>
                  </a:txBody>
                  <a:tcPr marL="7696" marR="7696" marT="7696" marB="0" anchor="ctr">
                    <a:lnL>
                      <a:noFill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264" marR="7696" marT="7696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196"/>
                      </a:srgbClr>
                    </a:solidFill>
                  </a:tcPr>
                </a:tc>
              </a:tr>
              <a:tr h="524952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itchFamily="34" charset="0"/>
                        <a:buChar char="•"/>
                      </a:pP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There’s a system for complaints handling. Those who file a complaint get a response quickly, and actions are taken to resolve the issue.</a:t>
                      </a:r>
                    </a:p>
                  </a:txBody>
                  <a:tcPr marL="7696" marR="7696" marT="7696" marB="0" anchor="ctr">
                    <a:lnL>
                      <a:noFill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264" marR="7696" marT="7696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2B9">
                        <a:alpha val="50196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2869609"/>
              </p:ext>
            </p:extLst>
          </p:nvPr>
        </p:nvGraphicFramePr>
        <p:xfrm>
          <a:off x="251520" y="4509120"/>
          <a:ext cx="8640000" cy="10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778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rgbClr val="659A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Rakhine: Accountability Review, June 2015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520" y="1268760"/>
            <a:ext cx="86409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1200"/>
              </a:spcAft>
            </a:pPr>
            <a:r>
              <a:rPr lang="en-US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Q1 - DO HUMANITARIAN AGENCIES RESPOND TO THE MOST URGENT NEEDS IN YOUR COMMUNITY?</a:t>
            </a:r>
          </a:p>
          <a:p>
            <a:pPr marL="0" lvl="1">
              <a:spcAft>
                <a:spcPts val="1200"/>
              </a:spcAft>
            </a:pPr>
            <a:r>
              <a:rPr lang="en-US" sz="1400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Possible answers:</a:t>
            </a:r>
            <a:endParaRPr lang="en-US" dirty="0" smtClean="0">
              <a:solidFill>
                <a:srgbClr val="036CB6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206328"/>
              </p:ext>
            </p:extLst>
          </p:nvPr>
        </p:nvGraphicFramePr>
        <p:xfrm>
          <a:off x="251520" y="2636312"/>
          <a:ext cx="8229600" cy="1620000"/>
        </p:xfrm>
        <a:graphic>
          <a:graphicData uri="http://schemas.openxmlformats.org/drawingml/2006/table">
            <a:tbl>
              <a:tblPr/>
              <a:tblGrid>
                <a:gridCol w="7737055"/>
                <a:gridCol w="492545"/>
              </a:tblGrid>
              <a:tr h="405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There’s no humanitarian response in our community</a:t>
                      </a:r>
                    </a:p>
                  </a:txBody>
                  <a:tcPr marL="7696" marR="7696" marT="76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264" marR="7696" marT="7696" marB="0" anchor="ctr">
                    <a:lnL>
                      <a:noFill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196"/>
                      </a:srgbClr>
                    </a:solidFill>
                  </a:tcPr>
                </a:tc>
              </a:tr>
              <a:tr h="405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The humanitarian response that takes place is insufficient and does not respond to our priorities</a:t>
                      </a:r>
                    </a:p>
                  </a:txBody>
                  <a:tcPr marL="7696" marR="7696" marT="7696" marB="0" anchor="ctr">
                    <a:lnL>
                      <a:noFill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264" marR="7696" marT="7696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50196"/>
                      </a:srgbClr>
                    </a:solidFill>
                  </a:tcPr>
                </a:tc>
              </a:tr>
              <a:tr h="405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The humanitarian response responds to our priorities but is insufficient in quantity</a:t>
                      </a:r>
                    </a:p>
                  </a:txBody>
                  <a:tcPr marL="7696" marR="7696" marT="7696" marB="0" anchor="ctr">
                    <a:lnL>
                      <a:noFill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264" marR="7696" marT="7696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196"/>
                      </a:srgbClr>
                    </a:solidFill>
                  </a:tcPr>
                </a:tc>
              </a:tr>
              <a:tr h="405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The humanitarian response is sufficient and responds to our priorities</a:t>
                      </a:r>
                    </a:p>
                  </a:txBody>
                  <a:tcPr marL="7696" marR="7696" marT="7696" marB="0" anchor="ctr">
                    <a:lnL>
                      <a:noFill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264" marR="7696" marT="7696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2B9">
                        <a:alpha val="50196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6504175"/>
              </p:ext>
            </p:extLst>
          </p:nvPr>
        </p:nvGraphicFramePr>
        <p:xfrm>
          <a:off x="251520" y="4437112"/>
          <a:ext cx="8424936" cy="1080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050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rgbClr val="659A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Rakhine: Accountability Review, June 2015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0" y="-11990606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US" dirty="0" smtClean="0">
              <a:solidFill>
                <a:srgbClr val="036CB6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Q1 - DO HUMANITARIAN AGENCIES RESPOND TO THE MOST URGENT NEEDS IN YOUR COMMUNITY?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1.       There’s no humanitarian response in our community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2.       The humanitarian response that takes place is insufficient and does not respond to our priorities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3.       The humanitarian response responds to our priorities but is insufficient in quantity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4.       The humanitarian response is sufficient and responds to our priorities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dirty="0" smtClean="0">
              <a:solidFill>
                <a:srgbClr val="036CB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2035" y="980728"/>
            <a:ext cx="86409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1200"/>
              </a:spcAft>
            </a:pPr>
            <a:r>
              <a:rPr lang="en-US" dirty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Q2 - HOW DO YOU JUDGE THE ABILITY OF HUMANITARIAN AGENCIES TO MEET THE NEEDS OF THE MOST VULNERABLE IN YOUR COMMUNITY</a:t>
            </a:r>
            <a:r>
              <a:rPr lang="en-US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marL="0" lvl="1">
              <a:spcAft>
                <a:spcPts val="1200"/>
              </a:spcAft>
            </a:pPr>
            <a:r>
              <a:rPr lang="en-US" sz="1400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Possible answers:</a:t>
            </a:r>
            <a:endParaRPr lang="en-US" dirty="0" smtClean="0">
              <a:solidFill>
                <a:srgbClr val="036CB6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5181436"/>
              </p:ext>
            </p:extLst>
          </p:nvPr>
        </p:nvGraphicFramePr>
        <p:xfrm>
          <a:off x="248546" y="4509120"/>
          <a:ext cx="8643933" cy="101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384945"/>
              </p:ext>
            </p:extLst>
          </p:nvPr>
        </p:nvGraphicFramePr>
        <p:xfrm>
          <a:off x="251520" y="2348880"/>
          <a:ext cx="8424936" cy="1757629"/>
        </p:xfrm>
        <a:graphic>
          <a:graphicData uri="http://schemas.openxmlformats.org/drawingml/2006/table">
            <a:tbl>
              <a:tblPr/>
              <a:tblGrid>
                <a:gridCol w="7920700"/>
                <a:gridCol w="504236"/>
              </a:tblGrid>
              <a:tr h="360040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itchFamily="34" charset="0"/>
                        <a:buChar char="•"/>
                      </a:pP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The most vulnerable are not consulted and do not have access to the assistance given</a:t>
                      </a:r>
                    </a:p>
                  </a:txBody>
                  <a:tcPr marL="7696" marR="7696" marT="76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9264" marR="7696" marT="7696" marB="0" anchor="ctr">
                    <a:lnL>
                      <a:noFill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196"/>
                      </a:srgbClr>
                    </a:solidFill>
                  </a:tcPr>
                </a:tc>
              </a:tr>
              <a:tr h="533493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itchFamily="34" charset="0"/>
                        <a:buChar char="•"/>
                      </a:pP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The most vulnerable are not consulted but have access to the assistance in the same way as other members of the community</a:t>
                      </a:r>
                    </a:p>
                  </a:txBody>
                  <a:tcPr marL="7696" marR="7696" marT="7696" marB="0" anchor="ctr">
                    <a:lnL>
                      <a:noFill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9264" marR="7696" marT="7696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50196"/>
                      </a:srgbClr>
                    </a:solidFill>
                  </a:tcPr>
                </a:tc>
              </a:tr>
              <a:tr h="330603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itchFamily="34" charset="0"/>
                        <a:buChar char="•"/>
                      </a:pP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The most vulnerable are consulted but do not receive any special treatment</a:t>
                      </a:r>
                    </a:p>
                  </a:txBody>
                  <a:tcPr marL="7696" marR="7696" marT="7696" marB="0" anchor="ctr">
                    <a:lnL>
                      <a:noFill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9264" marR="7696" marT="7696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196"/>
                      </a:srgbClr>
                    </a:solidFill>
                  </a:tcPr>
                </a:tc>
              </a:tr>
              <a:tr h="533493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itchFamily="34" charset="0"/>
                        <a:buChar char="•"/>
                      </a:pP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The most vulnerable are consulted and their special needs are taken into account in the assistance provided</a:t>
                      </a:r>
                    </a:p>
                  </a:txBody>
                  <a:tcPr marL="7696" marR="7696" marT="7696" marB="0" anchor="ctr">
                    <a:lnL>
                      <a:noFill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9264" marR="7696" marT="7696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2B9">
                        <a:alpha val="50196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458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rgbClr val="659A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Rakhine: Accountability Review, June 2015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0" y="-11990606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US" dirty="0" smtClean="0">
              <a:solidFill>
                <a:srgbClr val="036CB6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Q1 - DO HUMANITARIAN AGENCIES RESPOND TO THE MOST URGENT NEEDS IN YOUR COMMUNITY?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1.       There’s no humanitarian response in our community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2.       The humanitarian response that takes place is insufficient and does not respond to our priorities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3.       The humanitarian response responds to our priorities but is insufficient in quantity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4.       The humanitarian response is sufficient and responds to our priorities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dirty="0" smtClean="0">
              <a:solidFill>
                <a:srgbClr val="036CB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1520" y="1268760"/>
            <a:ext cx="86409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1200"/>
              </a:spcAft>
            </a:pPr>
            <a:r>
              <a:rPr lang="en-US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Q3 - HOW DO YOU JUDGE THE QUALITY OF THE RELATIONSHIP WITH ORGANISATIONS THAT WORK IN YOUR COMMUNITY?</a:t>
            </a:r>
          </a:p>
          <a:p>
            <a:pPr marL="0" lvl="1">
              <a:spcAft>
                <a:spcPts val="1200"/>
              </a:spcAft>
            </a:pPr>
            <a:r>
              <a:rPr lang="en-US" sz="1400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Possible answers:</a:t>
            </a:r>
            <a:endParaRPr lang="en-US" dirty="0" smtClean="0">
              <a:solidFill>
                <a:srgbClr val="036CB6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870405"/>
              </p:ext>
            </p:extLst>
          </p:nvPr>
        </p:nvGraphicFramePr>
        <p:xfrm>
          <a:off x="251520" y="2348879"/>
          <a:ext cx="7776864" cy="1706237"/>
        </p:xfrm>
        <a:graphic>
          <a:graphicData uri="http://schemas.openxmlformats.org/drawingml/2006/table">
            <a:tbl>
              <a:tblPr/>
              <a:tblGrid>
                <a:gridCol w="7311414"/>
                <a:gridCol w="465450"/>
              </a:tblGrid>
              <a:tr h="388828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itchFamily="34" charset="0"/>
                        <a:buChar char="•"/>
                      </a:pP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Promises are not kept. Communication is bad.</a:t>
                      </a:r>
                    </a:p>
                  </a:txBody>
                  <a:tcPr marL="7696" marR="7696" marT="76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9264" marR="7696" marT="7696" marB="0" anchor="ctr">
                    <a:lnL>
                      <a:noFill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196"/>
                      </a:srgbClr>
                    </a:solidFill>
                  </a:tcPr>
                </a:tc>
              </a:tr>
              <a:tr h="402720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itchFamily="34" charset="0"/>
                        <a:buChar char="•"/>
                      </a:pP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Activities eventually take place, but in an unpredictable way</a:t>
                      </a:r>
                    </a:p>
                  </a:txBody>
                  <a:tcPr marL="7696" marR="7696" marT="7696" marB="0" anchor="ctr">
                    <a:lnL>
                      <a:noFill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264" marR="7696" marT="7696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02720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itchFamily="34" charset="0"/>
                        <a:buChar char="•"/>
                      </a:pP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There’s regular and respectful communication, and promises are kept</a:t>
                      </a:r>
                    </a:p>
                  </a:txBody>
                  <a:tcPr marL="7696" marR="7696" marT="7696" marB="0" anchor="ctr">
                    <a:lnL>
                      <a:noFill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264" marR="7696" marT="7696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11969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itchFamily="34" charset="0"/>
                        <a:buChar char="•"/>
                      </a:pP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We feel listened to and respected. All decisions that have been taken are explained to us</a:t>
                      </a:r>
                    </a:p>
                  </a:txBody>
                  <a:tcPr marL="7696" marR="7696" marT="7696" marB="0" anchor="ctr">
                    <a:lnL>
                      <a:noFill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264" marR="7696" marT="7696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2B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2948020"/>
              </p:ext>
            </p:extLst>
          </p:nvPr>
        </p:nvGraphicFramePr>
        <p:xfrm>
          <a:off x="251520" y="4437113"/>
          <a:ext cx="8640960" cy="1080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214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rgbClr val="659A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Rakhine: Accountability Review, June 2015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520" y="1268760"/>
            <a:ext cx="86409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1200"/>
              </a:spcAft>
            </a:pPr>
            <a:r>
              <a:rPr lang="en-US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Q4 - WHAT LEVEL OF INFORMATION HAVE YOU RECEIVED ABOUT THE HUMANITARIAN AGENCIES AND THEIR ACTIVITIES IN YOUR COMMUNITY?</a:t>
            </a:r>
          </a:p>
          <a:p>
            <a:pPr marL="0" lvl="1">
              <a:spcAft>
                <a:spcPts val="1200"/>
              </a:spcAft>
            </a:pPr>
            <a:r>
              <a:rPr lang="en-US" sz="1400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Possible answers:</a:t>
            </a:r>
            <a:endParaRPr lang="en-US" dirty="0" smtClean="0">
              <a:solidFill>
                <a:srgbClr val="036CB6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166600"/>
              </p:ext>
            </p:extLst>
          </p:nvPr>
        </p:nvGraphicFramePr>
        <p:xfrm>
          <a:off x="251520" y="2348880"/>
          <a:ext cx="8229600" cy="1609200"/>
        </p:xfrm>
        <a:graphic>
          <a:graphicData uri="http://schemas.openxmlformats.org/drawingml/2006/table">
            <a:tbl>
              <a:tblPr/>
              <a:tblGrid>
                <a:gridCol w="7737055"/>
                <a:gridCol w="492545"/>
              </a:tblGrid>
              <a:tr h="325360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itchFamily="34" charset="0"/>
                        <a:buChar char="•"/>
                      </a:pP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 have no information about the aid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organizations 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working here and their activities</a:t>
                      </a:r>
                    </a:p>
                  </a:txBody>
                  <a:tcPr marL="7696" marR="7696" marT="76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264" marR="7696" marT="7696" marB="0" anchor="ctr">
                    <a:lnL>
                      <a:noFill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196"/>
                      </a:srgbClr>
                    </a:solidFill>
                  </a:tcPr>
                </a:tc>
              </a:tr>
              <a:tr h="336976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itchFamily="34" charset="0"/>
                        <a:buChar char="•"/>
                      </a:pP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I’ve received some information about the aid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organizations 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and their activities</a:t>
                      </a:r>
                    </a:p>
                  </a:txBody>
                  <a:tcPr marL="7696" marR="7696" marT="7696" marB="0" anchor="ctr">
                    <a:lnL>
                      <a:noFill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264" marR="7696" marT="7696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50196"/>
                      </a:srgbClr>
                    </a:solidFill>
                  </a:tcPr>
                </a:tc>
              </a:tr>
              <a:tr h="336976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itchFamily="34" charset="0"/>
                        <a:buChar char="•"/>
                      </a:pP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I’ve received all necessary information about the programmes from the aid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organizations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96" marR="7696" marT="7696" marB="0" anchor="ctr">
                    <a:lnL>
                      <a:noFill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264" marR="7696" marT="7696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196"/>
                      </a:srgbClr>
                    </a:solidFill>
                  </a:tcPr>
                </a:tc>
              </a:tr>
              <a:tr h="609888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itchFamily="34" charset="0"/>
                        <a:buChar char="•"/>
                      </a:pP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I’ve received all necessary information about the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organizations, 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their programmes and the budget of their activities</a:t>
                      </a:r>
                    </a:p>
                  </a:txBody>
                  <a:tcPr marL="7696" marR="7696" marT="7696" marB="0" anchor="ctr">
                    <a:lnL>
                      <a:noFill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264" marR="7696" marT="7696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2B9">
                        <a:alpha val="50196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6968025"/>
              </p:ext>
            </p:extLst>
          </p:nvPr>
        </p:nvGraphicFramePr>
        <p:xfrm>
          <a:off x="261355" y="4509119"/>
          <a:ext cx="8631125" cy="1080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145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rgbClr val="659A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Rakhine: Accountability Review, June 2015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0" y="-11990606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US" dirty="0" smtClean="0">
              <a:solidFill>
                <a:srgbClr val="036CB6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Q1 - DO HUMANITARIAN AGENCIES RESPOND TO THE MOST URGENT NEEDS IN YOUR COMMUNITY?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1.       There’s no humanitarian response in our community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2.       The humanitarian response that takes place is insufficient and does not respond to our priorities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3.       The humanitarian response responds to our priorities but is insufficient in quantity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4.       The humanitarian response is sufficient and responds to our priorities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dirty="0" smtClean="0">
              <a:solidFill>
                <a:srgbClr val="036CB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1520" y="1268760"/>
            <a:ext cx="86409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1200"/>
              </a:spcAft>
            </a:pPr>
            <a:r>
              <a:rPr lang="en-US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Q5 - WHAT DEGREE OF PARTICIPATION HAVE YOU EXPERIENCED WITH HUMANITARIAN PROGRAMMES IN YOUR COMMUNITY?</a:t>
            </a:r>
          </a:p>
          <a:p>
            <a:pPr marL="0" lvl="1">
              <a:spcAft>
                <a:spcPts val="1200"/>
              </a:spcAft>
            </a:pPr>
            <a:r>
              <a:rPr lang="en-US" sz="1400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Possible answers:</a:t>
            </a:r>
            <a:endParaRPr lang="en-US" dirty="0" smtClean="0">
              <a:solidFill>
                <a:srgbClr val="036CB6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257518"/>
              </p:ext>
            </p:extLst>
          </p:nvPr>
        </p:nvGraphicFramePr>
        <p:xfrm>
          <a:off x="251520" y="2348880"/>
          <a:ext cx="8229600" cy="1620041"/>
        </p:xfrm>
        <a:graphic>
          <a:graphicData uri="http://schemas.openxmlformats.org/drawingml/2006/table">
            <a:tbl>
              <a:tblPr/>
              <a:tblGrid>
                <a:gridCol w="7737055"/>
                <a:gridCol w="492545"/>
              </a:tblGrid>
              <a:tr h="327551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itchFamily="34" charset="0"/>
                        <a:buChar char="•"/>
                      </a:pP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Ignored. The activities are planned and implemented without us being informed or consulted.</a:t>
                      </a:r>
                    </a:p>
                  </a:txBody>
                  <a:tcPr marL="7696" marR="7696" marT="76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264" marR="7696" marT="7696" marB="0" anchor="ctr">
                    <a:lnL>
                      <a:noFill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196"/>
                      </a:srgbClr>
                    </a:solidFill>
                  </a:tcPr>
                </a:tc>
              </a:tr>
              <a:tr h="339247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itchFamily="34" charset="0"/>
                        <a:buChar char="•"/>
                      </a:pP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Informed, but not involved. They tell us what has been decided and how the project will affect us.</a:t>
                      </a:r>
                    </a:p>
                  </a:txBody>
                  <a:tcPr marL="7696" marR="7696" marT="7696" marB="0" anchor="ctr">
                    <a:lnL>
                      <a:noFill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264" marR="7696" marT="7696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50196"/>
                      </a:srgbClr>
                    </a:solidFill>
                  </a:tcPr>
                </a:tc>
              </a:tr>
              <a:tr h="613996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itchFamily="34" charset="0"/>
                        <a:buChar char="•"/>
                      </a:pP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Consulted. The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organization 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asks our opinion about the planning and implementation of projects and informs us of the decisions that have been taken.</a:t>
                      </a:r>
                    </a:p>
                  </a:txBody>
                  <a:tcPr marL="7696" marR="7696" marT="7696" marB="0" anchor="ctr">
                    <a:lnL>
                      <a:noFill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264" marR="7696" marT="7696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196"/>
                      </a:srgbClr>
                    </a:solidFill>
                  </a:tcPr>
                </a:tc>
              </a:tr>
              <a:tr h="339247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itchFamily="34" charset="0"/>
                        <a:buChar char="•"/>
                      </a:pP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Involved: Our voice counts in the planning, implementation and evaluation of projects.</a:t>
                      </a:r>
                    </a:p>
                  </a:txBody>
                  <a:tcPr marL="7696" marR="7696" marT="7696" marB="0" anchor="ctr">
                    <a:lnL>
                      <a:noFill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264" marR="7696" marT="7696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2B9">
                        <a:alpha val="50196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8882062"/>
              </p:ext>
            </p:extLst>
          </p:nvPr>
        </p:nvGraphicFramePr>
        <p:xfrm>
          <a:off x="284052" y="4509120"/>
          <a:ext cx="8608428" cy="1008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280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rgbClr val="659A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Rakhine: Accountability Review, June 2015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0" y="-11990606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US" dirty="0" smtClean="0">
              <a:solidFill>
                <a:srgbClr val="036CB6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Q1 - DO HUMANITARIAN AGENCIES RESPOND TO THE MOST URGENT NEEDS IN YOUR COMMUNITY?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1.       There’s no humanitarian response in our community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2.       The humanitarian response that takes place is insufficient and does not respond to our priorities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3.       The humanitarian response responds to our priorities but is insufficient in quantity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4.       The humanitarian response is sufficient and responds to our priorities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dirty="0" smtClean="0">
              <a:solidFill>
                <a:srgbClr val="036CB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1520" y="1268760"/>
            <a:ext cx="86409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1200"/>
              </a:spcAft>
            </a:pPr>
            <a:r>
              <a:rPr lang="en-US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Q6 - HOW DO YOU RAISE PROBLEMS WITH ORGANISATIONS THAT WORK IN YOUR COMMUNITY?</a:t>
            </a:r>
          </a:p>
          <a:p>
            <a:pPr marL="0" lvl="1">
              <a:spcAft>
                <a:spcPts val="1200"/>
              </a:spcAft>
            </a:pPr>
            <a:r>
              <a:rPr lang="en-US" sz="1400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Possible answers:</a:t>
            </a:r>
            <a:endParaRPr lang="en-US" dirty="0" smtClean="0">
              <a:solidFill>
                <a:srgbClr val="036CB6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2445767"/>
              </p:ext>
            </p:extLst>
          </p:nvPr>
        </p:nvGraphicFramePr>
        <p:xfrm>
          <a:off x="232776" y="2420888"/>
          <a:ext cx="8229600" cy="1619999"/>
        </p:xfrm>
        <a:graphic>
          <a:graphicData uri="http://schemas.openxmlformats.org/drawingml/2006/table">
            <a:tbl>
              <a:tblPr/>
              <a:tblGrid>
                <a:gridCol w="7737055"/>
                <a:gridCol w="492545"/>
              </a:tblGrid>
              <a:tr h="280047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itchFamily="34" charset="0"/>
                        <a:buChar char="•"/>
                      </a:pP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We do not have any possibility to communicate our complaints.</a:t>
                      </a:r>
                    </a:p>
                  </a:txBody>
                  <a:tcPr marL="7696" marR="7696" marT="76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264" marR="7696" marT="7696" marB="0" anchor="ctr">
                    <a:lnL>
                      <a:noFill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196"/>
                      </a:srgbClr>
                    </a:solidFill>
                  </a:tcPr>
                </a:tc>
              </a:tr>
              <a:tr h="290048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itchFamily="34" charset="0"/>
                        <a:buChar char="•"/>
                      </a:pP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We can complain, but we never receive a detailed response.</a:t>
                      </a:r>
                    </a:p>
                  </a:txBody>
                  <a:tcPr marL="7696" marR="7696" marT="7696" marB="0" anchor="ctr">
                    <a:lnL>
                      <a:noFill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264" marR="7696" marT="7696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50196"/>
                      </a:srgbClr>
                    </a:solidFill>
                  </a:tcPr>
                </a:tc>
              </a:tr>
              <a:tr h="524952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itchFamily="34" charset="0"/>
                        <a:buChar char="•"/>
                      </a:pP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Organizations 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have explained to us how to raise complaints or problems, and complainants receive a response most of the time.</a:t>
                      </a:r>
                    </a:p>
                  </a:txBody>
                  <a:tcPr marL="7696" marR="7696" marT="7696" marB="0" anchor="ctr">
                    <a:lnL>
                      <a:noFill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4" marR="7696" marT="7696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196"/>
                      </a:srgbClr>
                    </a:solidFill>
                  </a:tcPr>
                </a:tc>
              </a:tr>
              <a:tr h="524952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itchFamily="34" charset="0"/>
                        <a:buChar char="•"/>
                      </a:pP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There’s a system for complaints handling. Those who file a complaint get a response quickly, and actions are taken to resolve the issue.</a:t>
                      </a:r>
                    </a:p>
                  </a:txBody>
                  <a:tcPr marL="7696" marR="7696" marT="7696" marB="0" anchor="ctr">
                    <a:lnL>
                      <a:noFill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264" marR="7696" marT="7696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2B9">
                        <a:alpha val="50196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8416884"/>
              </p:ext>
            </p:extLst>
          </p:nvPr>
        </p:nvGraphicFramePr>
        <p:xfrm>
          <a:off x="251521" y="4437112"/>
          <a:ext cx="8640960" cy="1080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07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rgbClr val="659A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Kachin: Accountability Review, June 2015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520" y="1268760"/>
            <a:ext cx="86409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1200"/>
              </a:spcAft>
            </a:pPr>
            <a:r>
              <a:rPr lang="en-US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Q1 - DO HUMANITARIAN AGENCIES RESPOND TO THE MOST URGENT NEEDS IN YOUR COMMUNITY?</a:t>
            </a:r>
          </a:p>
          <a:p>
            <a:pPr marL="0" lvl="1">
              <a:spcAft>
                <a:spcPts val="1200"/>
              </a:spcAft>
            </a:pPr>
            <a:r>
              <a:rPr lang="en-US" sz="1400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Possible answers:</a:t>
            </a:r>
            <a:endParaRPr lang="en-US" dirty="0" smtClean="0">
              <a:solidFill>
                <a:srgbClr val="036CB6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21420"/>
              </p:ext>
            </p:extLst>
          </p:nvPr>
        </p:nvGraphicFramePr>
        <p:xfrm>
          <a:off x="251520" y="2636312"/>
          <a:ext cx="8229600" cy="1620000"/>
        </p:xfrm>
        <a:graphic>
          <a:graphicData uri="http://schemas.openxmlformats.org/drawingml/2006/table">
            <a:tbl>
              <a:tblPr/>
              <a:tblGrid>
                <a:gridCol w="7737055"/>
                <a:gridCol w="492545"/>
              </a:tblGrid>
              <a:tr h="405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There’s no humanitarian response in our community</a:t>
                      </a:r>
                    </a:p>
                  </a:txBody>
                  <a:tcPr marL="7696" marR="7696" marT="76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264" marR="7696" marT="7696" marB="0" anchor="ctr">
                    <a:lnL>
                      <a:noFill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196"/>
                      </a:srgbClr>
                    </a:solidFill>
                  </a:tcPr>
                </a:tc>
              </a:tr>
              <a:tr h="405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The humanitarian response that takes place is insufficient and does not respond to our priorities</a:t>
                      </a:r>
                    </a:p>
                  </a:txBody>
                  <a:tcPr marL="7696" marR="7696" marT="7696" marB="0" anchor="ctr">
                    <a:lnL>
                      <a:noFill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264" marR="7696" marT="7696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50196"/>
                      </a:srgbClr>
                    </a:solidFill>
                  </a:tcPr>
                </a:tc>
              </a:tr>
              <a:tr h="405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The humanitarian response responds to our priorities but is insufficient in quantity</a:t>
                      </a:r>
                    </a:p>
                  </a:txBody>
                  <a:tcPr marL="7696" marR="7696" marT="7696" marB="0" anchor="ctr">
                    <a:lnL>
                      <a:noFill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264" marR="7696" marT="7696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196"/>
                      </a:srgbClr>
                    </a:solidFill>
                  </a:tcPr>
                </a:tc>
              </a:tr>
              <a:tr h="405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The humanitarian response is sufficient and responds to our priorities</a:t>
                      </a:r>
                    </a:p>
                  </a:txBody>
                  <a:tcPr marL="7696" marR="7696" marT="7696" marB="0" anchor="ctr">
                    <a:lnL>
                      <a:noFill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264" marR="7696" marT="7696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2B9">
                        <a:alpha val="50196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9004027"/>
              </p:ext>
            </p:extLst>
          </p:nvPr>
        </p:nvGraphicFramePr>
        <p:xfrm>
          <a:off x="251521" y="4509120"/>
          <a:ext cx="8640960" cy="1008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524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rgbClr val="659A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Kachin: Accountability Review, June 2015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8384" y="908720"/>
            <a:ext cx="86409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1200"/>
              </a:spcAft>
            </a:pPr>
            <a:r>
              <a:rPr lang="en-US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Q2 </a:t>
            </a:r>
            <a:r>
              <a:rPr lang="en-US" dirty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- HOW DO YOU JUDGE THE ABILITY OF HUMANITARIAN AGENCIES TO MEET THE NEEDS OF THE MOST VULNERABLE IN YOUR COMMUNITY? </a:t>
            </a:r>
            <a:endParaRPr lang="en-US" dirty="0" smtClean="0">
              <a:solidFill>
                <a:srgbClr val="036CB6"/>
              </a:solidFill>
              <a:latin typeface="Arial" pitchFamily="34" charset="0"/>
              <a:cs typeface="Arial" pitchFamily="34" charset="0"/>
            </a:endParaRPr>
          </a:p>
          <a:p>
            <a:pPr marL="0" lvl="1">
              <a:spcAft>
                <a:spcPts val="1200"/>
              </a:spcAft>
            </a:pPr>
            <a:r>
              <a:rPr lang="en-US" sz="1400" dirty="0" smtClean="0">
                <a:solidFill>
                  <a:srgbClr val="036CB6"/>
                </a:solidFill>
                <a:latin typeface="Arial" pitchFamily="34" charset="0"/>
                <a:cs typeface="Arial" pitchFamily="34" charset="0"/>
              </a:rPr>
              <a:t>Possible answers:</a:t>
            </a:r>
            <a:endParaRPr lang="en-US" dirty="0" smtClean="0">
              <a:solidFill>
                <a:srgbClr val="036CB6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730604"/>
              </p:ext>
            </p:extLst>
          </p:nvPr>
        </p:nvGraphicFramePr>
        <p:xfrm>
          <a:off x="251520" y="2348880"/>
          <a:ext cx="8424936" cy="1610644"/>
        </p:xfrm>
        <a:graphic>
          <a:graphicData uri="http://schemas.openxmlformats.org/drawingml/2006/table">
            <a:tbl>
              <a:tblPr/>
              <a:tblGrid>
                <a:gridCol w="7920700"/>
                <a:gridCol w="504236"/>
              </a:tblGrid>
              <a:tr h="271829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itchFamily="34" charset="0"/>
                        <a:buChar char="•"/>
                      </a:pP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The most vulnerable are not consulted and do not have access to the assistance given</a:t>
                      </a:r>
                    </a:p>
                  </a:txBody>
                  <a:tcPr marL="7696" marR="7696" marT="76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264" marR="7696" marT="7696" marB="0" anchor="ctr">
                    <a:lnL>
                      <a:noFill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196"/>
                      </a:srgbClr>
                    </a:solidFill>
                  </a:tcPr>
                </a:tc>
              </a:tr>
              <a:tr h="533493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itchFamily="34" charset="0"/>
                        <a:buChar char="•"/>
                      </a:pP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The most vulnerable are not consulted but have access to the assistance in the same way as other members of the community</a:t>
                      </a:r>
                    </a:p>
                  </a:txBody>
                  <a:tcPr marL="7696" marR="7696" marT="7696" marB="0" anchor="ctr">
                    <a:lnL>
                      <a:noFill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264" marR="7696" marT="7696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50196"/>
                      </a:srgbClr>
                    </a:solidFill>
                  </a:tcPr>
                </a:tc>
              </a:tr>
              <a:tr h="271829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itchFamily="34" charset="0"/>
                        <a:buChar char="•"/>
                      </a:pP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The most vulnerable are consulted but do not receive any special treatment</a:t>
                      </a:r>
                    </a:p>
                  </a:txBody>
                  <a:tcPr marL="7696" marR="7696" marT="7696" marB="0" anchor="ctr">
                    <a:lnL>
                      <a:noFill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264" marR="7696" marT="7696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196"/>
                      </a:srgbClr>
                    </a:solidFill>
                  </a:tcPr>
                </a:tc>
              </a:tr>
              <a:tr h="533493"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itchFamily="34" charset="0"/>
                        <a:buChar char="•"/>
                      </a:pP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The most vulnerable are consulted and their special needs are taken into account in the assistance provided</a:t>
                      </a:r>
                    </a:p>
                  </a:txBody>
                  <a:tcPr marL="7696" marR="7696" marT="7696" marB="0" anchor="ctr">
                    <a:lnL>
                      <a:noFill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9264" marR="7696" marT="7696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2B9">
                        <a:alpha val="50196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5940118"/>
              </p:ext>
            </p:extLst>
          </p:nvPr>
        </p:nvGraphicFramePr>
        <p:xfrm>
          <a:off x="251520" y="4437112"/>
          <a:ext cx="8640960" cy="1152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075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59AD2"/>
        </a:solidFill>
        <a:ln>
          <a:noFill/>
        </a:ln>
      </a:spPr>
      <a:bodyPr rtlCol="0" anchor="ctr"/>
      <a:lstStyle>
        <a:defPPr algn="ctr">
          <a:defRPr dirty="0"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1252</Words>
  <Application>Microsoft Office PowerPoint</Application>
  <PresentationFormat>On-screen Show (4:3)</PresentationFormat>
  <Paragraphs>207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Luis Sena Esteves</dc:creator>
  <cp:lastModifiedBy>user</cp:lastModifiedBy>
  <cp:revision>16</cp:revision>
  <cp:lastPrinted>2015-06-12T08:57:47Z</cp:lastPrinted>
  <dcterms:created xsi:type="dcterms:W3CDTF">2015-06-12T07:04:52Z</dcterms:created>
  <dcterms:modified xsi:type="dcterms:W3CDTF">2015-06-17T11:07:51Z</dcterms:modified>
</cp:coreProperties>
</file>