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9811EA-DCB8-4CE0-BD24-2BA33315BE1B}" type="datetimeFigureOut">
              <a:rPr lang="en-US" smtClean="0"/>
              <a:t>8/18/2014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BEBAA6-5B1B-490F-A879-D88AC204B76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../For%20IM%20Meet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hemimu.info/emergencies/kachin" TargetMode="External"/><Relationship Id="rId4" Type="http://schemas.openxmlformats.org/officeDocument/2006/relationships/hyperlink" Target="http://www.themimu.info/emergencies/rakhin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3W and Assistance tracking</a:t>
            </a:r>
            <a:br>
              <a:rPr lang="en-US" dirty="0" smtClean="0"/>
            </a:br>
            <a:r>
              <a:rPr lang="en-US" dirty="0" smtClean="0"/>
              <a:t>UNOCHA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14800"/>
            <a:ext cx="7854696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Presented by : </a:t>
            </a:r>
          </a:p>
          <a:p>
            <a:r>
              <a:rPr lang="en-US" sz="2400" dirty="0" err="1" smtClean="0"/>
              <a:t>Khin</a:t>
            </a:r>
            <a:r>
              <a:rPr lang="en-US" sz="2400" dirty="0" smtClean="0"/>
              <a:t> </a:t>
            </a:r>
            <a:r>
              <a:rPr lang="en-US" sz="2400" dirty="0" err="1" smtClean="0"/>
              <a:t>Thandar</a:t>
            </a:r>
            <a:r>
              <a:rPr lang="en-US" sz="2400" dirty="0" smtClean="0"/>
              <a:t> </a:t>
            </a:r>
            <a:r>
              <a:rPr lang="en-US" sz="2400" dirty="0" err="1" smtClean="0"/>
              <a:t>Soe</a:t>
            </a:r>
            <a:endParaRPr lang="en-US" sz="2400" dirty="0" smtClean="0"/>
          </a:p>
          <a:p>
            <a:r>
              <a:rPr lang="en-US" sz="2400" dirty="0" smtClean="0"/>
              <a:t>Database Associate</a:t>
            </a:r>
          </a:p>
          <a:p>
            <a:r>
              <a:rPr lang="en-US" sz="2400" dirty="0" smtClean="0"/>
              <a:t>Information Management Unit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35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Coverage </a:t>
            </a:r>
            <a:r>
              <a:rPr lang="en-US" sz="5400" dirty="0" smtClean="0"/>
              <a:t>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5638800" cy="2484120"/>
          </a:xfrm>
        </p:spPr>
        <p:txBody>
          <a:bodyPr>
            <a:normAutofit/>
          </a:bodyPr>
          <a:lstStyle/>
          <a:p>
            <a:pPr marL="274320" lvl="1" indent="-274320">
              <a:lnSpc>
                <a:spcPct val="200000"/>
              </a:lnSpc>
              <a:buClr>
                <a:schemeClr val="accent3"/>
              </a:buClr>
              <a:buSzPct val="95000"/>
            </a:pPr>
            <a:r>
              <a:rPr lang="en-US" sz="2600" dirty="0" err="1"/>
              <a:t>Kachin</a:t>
            </a:r>
            <a:r>
              <a:rPr lang="en-US" sz="2600" dirty="0"/>
              <a:t> &amp; Northern Shan State</a:t>
            </a:r>
          </a:p>
          <a:p>
            <a:pPr marL="274320" lvl="1" indent="-274320">
              <a:lnSpc>
                <a:spcPct val="200000"/>
              </a:lnSpc>
              <a:buClr>
                <a:schemeClr val="accent3"/>
              </a:buClr>
              <a:buSzPct val="95000"/>
            </a:pPr>
            <a:r>
              <a:rPr lang="en-US" sz="2600" dirty="0" err="1" smtClean="0"/>
              <a:t>Rakhine</a:t>
            </a:r>
            <a:r>
              <a:rPr lang="en-US" sz="2600" dirty="0" smtClean="0"/>
              <a:t> State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3164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912"/>
            <a:ext cx="7620000" cy="62788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Kachin</a:t>
            </a:r>
            <a:r>
              <a:rPr lang="en-US" dirty="0"/>
              <a:t> &amp; Northern Shan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May 2013 (3w &amp; Assistance tracking)</a:t>
            </a:r>
          </a:p>
          <a:p>
            <a:pPr marL="822960" lvl="4" indent="-274320">
              <a:buSzPct val="95000"/>
            </a:pPr>
            <a:r>
              <a:rPr lang="en-US" sz="1600" dirty="0" smtClean="0"/>
              <a:t>6 Sectors/Clusters </a:t>
            </a:r>
          </a:p>
          <a:p>
            <a:pPr marL="548640" lvl="4" indent="0">
              <a:buSzPct val="95000"/>
              <a:buNone/>
            </a:pPr>
            <a:r>
              <a:rPr lang="en-US" sz="1600" dirty="0" smtClean="0"/>
              <a:t>      (Food</a:t>
            </a:r>
            <a:r>
              <a:rPr lang="en-US" sz="1600" dirty="0"/>
              <a:t>, Livelihoods, NFIs, Protection, Shelter, </a:t>
            </a:r>
            <a:r>
              <a:rPr lang="en-US" sz="1600" dirty="0" smtClean="0"/>
              <a:t>WASH)</a:t>
            </a:r>
          </a:p>
          <a:p>
            <a:pPr marL="822960" lvl="4" indent="-274320">
              <a:buSzPct val="95000"/>
            </a:pPr>
            <a:r>
              <a:rPr lang="en-US" sz="1600" dirty="0" smtClean="0"/>
              <a:t>15 organizations reported</a:t>
            </a:r>
          </a:p>
          <a:p>
            <a:r>
              <a:rPr lang="en-US" dirty="0" smtClean="0"/>
              <a:t>Oct </a:t>
            </a:r>
            <a:r>
              <a:rPr lang="en-US" dirty="0"/>
              <a:t>2013 (3w </a:t>
            </a:r>
            <a:r>
              <a:rPr lang="en-US" dirty="0" smtClean="0"/>
              <a:t>: MIMU)</a:t>
            </a:r>
            <a:endParaRPr lang="en-US" dirty="0"/>
          </a:p>
          <a:p>
            <a:pPr marL="822960" lvl="4" indent="-274320">
              <a:buSzPct val="95000"/>
            </a:pPr>
            <a:r>
              <a:rPr lang="en-US" sz="1600" dirty="0" smtClean="0"/>
              <a:t>12 Sectors/Clusters</a:t>
            </a:r>
          </a:p>
          <a:p>
            <a:pPr marL="548640" lvl="4" indent="0">
              <a:buSzPct val="95000"/>
              <a:buNone/>
            </a:pPr>
            <a:r>
              <a:rPr lang="en-US" sz="1600" dirty="0" smtClean="0"/>
              <a:t>      (Food</a:t>
            </a:r>
            <a:r>
              <a:rPr lang="en-US" sz="1600" dirty="0"/>
              <a:t>, </a:t>
            </a:r>
            <a:r>
              <a:rPr lang="en-US" sz="1600" dirty="0" smtClean="0"/>
              <a:t>Agriculture, </a:t>
            </a:r>
            <a:r>
              <a:rPr lang="en-US" sz="1600" dirty="0"/>
              <a:t>NFIs, Protection, Shelter, </a:t>
            </a:r>
            <a:r>
              <a:rPr lang="en-US" sz="1600" dirty="0" smtClean="0"/>
              <a:t>WASH, CCCM, Education, Mine-  </a:t>
            </a:r>
          </a:p>
          <a:p>
            <a:pPr marL="548640" lvl="4" indent="0">
              <a:buSzPct val="95000"/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Action, Non-agricultural/Livelihoods Infrastructure, Nutrition, Health)</a:t>
            </a:r>
            <a:endParaRPr lang="en-US" sz="1600" dirty="0"/>
          </a:p>
          <a:p>
            <a:pPr marL="822960" lvl="4" indent="-274320">
              <a:buSzPct val="95000"/>
            </a:pPr>
            <a:r>
              <a:rPr lang="en-US" sz="1600" dirty="0" smtClean="0"/>
              <a:t>21 </a:t>
            </a:r>
            <a:r>
              <a:rPr lang="en-US" sz="1600" dirty="0"/>
              <a:t>organizations reported</a:t>
            </a:r>
          </a:p>
          <a:p>
            <a:r>
              <a:rPr lang="en-US" dirty="0" smtClean="0"/>
              <a:t>Mar 2014 </a:t>
            </a:r>
            <a:r>
              <a:rPr lang="en-US" dirty="0"/>
              <a:t>(3w : MIMU)</a:t>
            </a:r>
          </a:p>
          <a:p>
            <a:pPr marL="822960" lvl="4" indent="-274320">
              <a:buSzPct val="95000"/>
            </a:pPr>
            <a:r>
              <a:rPr lang="en-US" sz="1600" dirty="0" smtClean="0"/>
              <a:t>14 </a:t>
            </a:r>
            <a:r>
              <a:rPr lang="en-US" sz="1600" dirty="0"/>
              <a:t>Sectors/Clusters</a:t>
            </a:r>
          </a:p>
          <a:p>
            <a:pPr marL="548640" lvl="4" indent="0">
              <a:buSzPct val="95000"/>
              <a:buNone/>
            </a:pPr>
            <a:r>
              <a:rPr lang="en-US" sz="1600" dirty="0"/>
              <a:t>      (Food, Agriculture, NFIs, Protection, Shelter, WASH, CCCM, Education, Mine-  </a:t>
            </a:r>
          </a:p>
          <a:p>
            <a:pPr marL="548640" lvl="4" indent="0">
              <a:buSzPct val="95000"/>
              <a:buNone/>
            </a:pPr>
            <a:r>
              <a:rPr lang="en-US" sz="1600" dirty="0"/>
              <a:t>      Action, Non-agricultural/Livelihoods Infrastructure, Nutrition, </a:t>
            </a:r>
            <a:r>
              <a:rPr lang="en-US" sz="1600" dirty="0" smtClean="0"/>
              <a:t>Health, </a:t>
            </a:r>
          </a:p>
          <a:p>
            <a:pPr marL="548640" lvl="4" indent="0">
              <a:buSzPct val="95000"/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Governance, Peace Building &amp; Conflict Prevention)</a:t>
            </a:r>
            <a:endParaRPr lang="en-US" sz="1600" dirty="0"/>
          </a:p>
          <a:p>
            <a:pPr marL="822960" lvl="4" indent="-274320">
              <a:buSzPct val="95000"/>
            </a:pPr>
            <a:r>
              <a:rPr lang="en-US" sz="1600" dirty="0" smtClean="0"/>
              <a:t>24 </a:t>
            </a:r>
            <a:r>
              <a:rPr lang="en-US" sz="1600" dirty="0"/>
              <a:t>organizations reported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02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20000" cy="62788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Rakhine</a:t>
            </a:r>
            <a:r>
              <a:rPr lang="en-US" dirty="0" smtClean="0"/>
              <a:t>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543800" cy="5334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Jan 2013 (3w &amp; Assistance tracking)</a:t>
            </a:r>
          </a:p>
          <a:p>
            <a:pPr marL="822960" lvl="4" indent="-274320">
              <a:buSzPct val="95000"/>
            </a:pPr>
            <a:r>
              <a:rPr lang="en-US" sz="1200" dirty="0" smtClean="0"/>
              <a:t>7 Sectors/Clusters </a:t>
            </a:r>
          </a:p>
          <a:p>
            <a:pPr marL="548640" lvl="4" indent="0">
              <a:buSzPct val="95000"/>
              <a:buNone/>
            </a:pPr>
            <a:r>
              <a:rPr lang="en-US" sz="1200" dirty="0" smtClean="0"/>
              <a:t>      (WASH, Shelter, </a:t>
            </a:r>
            <a:r>
              <a:rPr lang="en-US" sz="1200" dirty="0"/>
              <a:t>NFIs, </a:t>
            </a:r>
            <a:r>
              <a:rPr lang="en-US" sz="1200" dirty="0" smtClean="0"/>
              <a:t>Livelihoods, Health &amp; Nutrition, Food, Child Protection)</a:t>
            </a:r>
          </a:p>
          <a:p>
            <a:pPr marL="822960" lvl="4" indent="-274320">
              <a:buSzPct val="95000"/>
            </a:pPr>
            <a:r>
              <a:rPr lang="en-US" sz="1200" dirty="0" smtClean="0"/>
              <a:t>23 organizations reported</a:t>
            </a:r>
          </a:p>
          <a:p>
            <a:r>
              <a:rPr lang="en-US" sz="2000" dirty="0" smtClean="0"/>
              <a:t>Jul </a:t>
            </a:r>
            <a:r>
              <a:rPr lang="en-US" sz="2000" dirty="0"/>
              <a:t>2013 (3w </a:t>
            </a:r>
            <a:r>
              <a:rPr lang="en-US" sz="2000" dirty="0" smtClean="0"/>
              <a:t>&amp; Assistance tracking)</a:t>
            </a:r>
            <a:endParaRPr lang="en-US" sz="2000" dirty="0"/>
          </a:p>
          <a:p>
            <a:pPr marL="822960" lvl="4" indent="-274320">
              <a:buSzPct val="95000"/>
            </a:pPr>
            <a:r>
              <a:rPr lang="en-US" sz="1200" dirty="0" smtClean="0"/>
              <a:t>9 Sectors/Clusters</a:t>
            </a:r>
          </a:p>
          <a:p>
            <a:pPr marL="548640" lvl="4" indent="0">
              <a:buSzPct val="95000"/>
              <a:buNone/>
            </a:pPr>
            <a:r>
              <a:rPr lang="en-US" sz="1200" dirty="0" smtClean="0"/>
              <a:t>      (WASH, Nutrition, Health, Shelter, Livelihoods, NFIs, Protection, Food, Education)</a:t>
            </a:r>
            <a:endParaRPr lang="en-US" sz="1200" dirty="0"/>
          </a:p>
          <a:p>
            <a:pPr marL="822960" lvl="4" indent="-274320">
              <a:buSzPct val="95000"/>
            </a:pPr>
            <a:r>
              <a:rPr lang="en-US" sz="1200" dirty="0" smtClean="0"/>
              <a:t>31 </a:t>
            </a:r>
            <a:r>
              <a:rPr lang="en-US" sz="1200" dirty="0"/>
              <a:t>organizations reported</a:t>
            </a:r>
          </a:p>
          <a:p>
            <a:r>
              <a:rPr lang="en-US" sz="2000" dirty="0" smtClean="0"/>
              <a:t>Nov 2013 </a:t>
            </a:r>
            <a:r>
              <a:rPr lang="en-US" sz="2000" dirty="0"/>
              <a:t>(3w </a:t>
            </a:r>
            <a:r>
              <a:rPr lang="en-US" sz="2000" dirty="0" smtClean="0"/>
              <a:t>&amp; </a:t>
            </a:r>
            <a:r>
              <a:rPr lang="en-US" sz="2000" dirty="0"/>
              <a:t>Assistance tracking</a:t>
            </a:r>
            <a:r>
              <a:rPr lang="en-US" sz="2000" dirty="0" smtClean="0"/>
              <a:t>)</a:t>
            </a:r>
            <a:endParaRPr lang="en-US" sz="2000" dirty="0"/>
          </a:p>
          <a:p>
            <a:pPr marL="822960" lvl="4" indent="-274320">
              <a:buSzPct val="95000"/>
            </a:pPr>
            <a:r>
              <a:rPr lang="en-US" sz="1200" dirty="0" smtClean="0"/>
              <a:t>7 </a:t>
            </a:r>
            <a:r>
              <a:rPr lang="en-US" sz="1200" dirty="0"/>
              <a:t>Sectors/Clusters</a:t>
            </a:r>
          </a:p>
          <a:p>
            <a:pPr marL="548640" lvl="4" indent="0">
              <a:buSzPct val="95000"/>
              <a:buNone/>
            </a:pPr>
            <a:r>
              <a:rPr lang="en-US" sz="1200" dirty="0"/>
              <a:t>      </a:t>
            </a:r>
            <a:r>
              <a:rPr lang="en-US" sz="1200" dirty="0" smtClean="0"/>
              <a:t>(WASH, Education, Food, Shelter, Health, NFIs, Nutrition)</a:t>
            </a:r>
            <a:endParaRPr lang="en-US" sz="1200" dirty="0"/>
          </a:p>
          <a:p>
            <a:pPr marL="822960" lvl="4" indent="-274320">
              <a:buSzPct val="95000"/>
            </a:pPr>
            <a:r>
              <a:rPr lang="en-US" sz="1200" dirty="0" smtClean="0"/>
              <a:t>31 </a:t>
            </a:r>
            <a:r>
              <a:rPr lang="en-US" sz="1200" dirty="0"/>
              <a:t>organizations </a:t>
            </a:r>
            <a:r>
              <a:rPr lang="en-US" sz="1200" dirty="0" smtClean="0"/>
              <a:t>reported</a:t>
            </a:r>
          </a:p>
          <a:p>
            <a:r>
              <a:rPr lang="en-US" sz="2000" dirty="0" smtClean="0"/>
              <a:t>Mar 2014 </a:t>
            </a:r>
            <a:r>
              <a:rPr lang="en-US" sz="2000" dirty="0"/>
              <a:t>(3w &amp; Assistance tracking)</a:t>
            </a:r>
          </a:p>
          <a:p>
            <a:pPr marL="822960" lvl="4" indent="-274320">
              <a:buSzPct val="95000"/>
            </a:pPr>
            <a:r>
              <a:rPr lang="en-US" sz="1200" dirty="0" smtClean="0"/>
              <a:t>9 </a:t>
            </a:r>
            <a:r>
              <a:rPr lang="en-US" sz="1200" dirty="0"/>
              <a:t>Sectors/Clusters</a:t>
            </a:r>
          </a:p>
          <a:p>
            <a:pPr marL="548640" lvl="4" indent="0">
              <a:buSzPct val="95000"/>
              <a:buNone/>
            </a:pPr>
            <a:r>
              <a:rPr lang="en-US" sz="1200" dirty="0"/>
              <a:t>      </a:t>
            </a:r>
            <a:r>
              <a:rPr lang="en-US" sz="1200" dirty="0" smtClean="0"/>
              <a:t>(CCCM, Early Recovery, Education, Food, Health, NFIs, Nutrition, Shelter, WASH)</a:t>
            </a:r>
            <a:endParaRPr lang="en-US" sz="1200" dirty="0"/>
          </a:p>
          <a:p>
            <a:pPr marL="822960" lvl="4" indent="-274320">
              <a:buSzPct val="95000"/>
            </a:pPr>
            <a:r>
              <a:rPr lang="en-US" sz="1200" dirty="0" smtClean="0"/>
              <a:t>29 </a:t>
            </a:r>
            <a:r>
              <a:rPr lang="en-US" sz="1200" dirty="0"/>
              <a:t>organizations </a:t>
            </a:r>
            <a:r>
              <a:rPr lang="en-US" sz="1200" dirty="0" smtClean="0"/>
              <a:t>reported</a:t>
            </a:r>
          </a:p>
          <a:p>
            <a:r>
              <a:rPr lang="en-US" sz="2000" dirty="0" smtClean="0"/>
              <a:t>Jun 2014 </a:t>
            </a:r>
            <a:r>
              <a:rPr lang="en-US" sz="2000" dirty="0"/>
              <a:t>(3w &amp; Assistance tracking)</a:t>
            </a:r>
          </a:p>
          <a:p>
            <a:pPr marL="822960" lvl="4" indent="-274320">
              <a:buSzPct val="95000"/>
            </a:pPr>
            <a:r>
              <a:rPr lang="en-US" sz="1200" dirty="0" smtClean="0"/>
              <a:t>10 </a:t>
            </a:r>
            <a:r>
              <a:rPr lang="en-US" sz="1200" dirty="0"/>
              <a:t>Sectors/Clusters</a:t>
            </a:r>
          </a:p>
          <a:p>
            <a:pPr marL="548640" lvl="4" indent="0">
              <a:buSzPct val="95000"/>
              <a:buNone/>
            </a:pPr>
            <a:r>
              <a:rPr lang="en-US" sz="1200" dirty="0"/>
              <a:t>      (CCCM, Early Recovery, Education, Food, Health, NFIs, Nutrition, Shelter, </a:t>
            </a:r>
            <a:r>
              <a:rPr lang="en-US" sz="1200" dirty="0" smtClean="0"/>
              <a:t>WASH, Protection)</a:t>
            </a:r>
            <a:endParaRPr lang="en-US" sz="1200" dirty="0"/>
          </a:p>
          <a:p>
            <a:pPr marL="822960" lvl="4" indent="-274320">
              <a:buSzPct val="95000"/>
            </a:pPr>
            <a:r>
              <a:rPr lang="en-US" sz="1200" dirty="0" smtClean="0"/>
              <a:t>22 </a:t>
            </a:r>
            <a:r>
              <a:rPr lang="en-US" sz="1200" dirty="0"/>
              <a:t>organizations </a:t>
            </a:r>
            <a:r>
              <a:rPr lang="en-US" sz="1200" dirty="0" smtClean="0"/>
              <a:t>reported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1107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4572000" cy="932688"/>
          </a:xfrm>
        </p:spPr>
        <p:txBody>
          <a:bodyPr/>
          <a:lstStyle/>
          <a:p>
            <a:r>
              <a:rPr lang="en-US" dirty="0" smtClean="0"/>
              <a:t>Main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7086600" cy="2514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Township level 3w Maps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Village Tract and Camp Level assistance tables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Sector-wide assistance tables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(Shared with Government : RRD)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1026" name="Picture 2" descr="C:\Users\Khin Thandar Soe\AppData\Local\Microsoft\Windows\Temporary Internet Files\Content.IE5\9D1GMQOF\MP900442441[1]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257800"/>
            <a:ext cx="658642" cy="51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4953000"/>
            <a:ext cx="6629400" cy="14315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Note: Map products are available on MIMU </a:t>
            </a:r>
            <a:r>
              <a:rPr lang="en-US" sz="2000" dirty="0"/>
              <a:t>website </a:t>
            </a:r>
            <a:r>
              <a:rPr lang="en-US" sz="2000" dirty="0" smtClean="0">
                <a:solidFill>
                  <a:srgbClr val="00B0F0"/>
                </a:solidFill>
              </a:rPr>
              <a:t>	</a:t>
            </a:r>
            <a:r>
              <a:rPr lang="en-US" sz="2000" dirty="0" smtClean="0">
                <a:solidFill>
                  <a:srgbClr val="00B0F0"/>
                </a:solidFill>
                <a:hlinkClick r:id="rId4"/>
              </a:rPr>
              <a:t>http</a:t>
            </a:r>
            <a:r>
              <a:rPr lang="en-US" sz="2000" dirty="0">
                <a:solidFill>
                  <a:srgbClr val="00B0F0"/>
                </a:solidFill>
                <a:hlinkClick r:id="rId4"/>
              </a:rPr>
              <a:t>://</a:t>
            </a:r>
            <a:r>
              <a:rPr lang="en-US" sz="2000" dirty="0" smtClean="0">
                <a:solidFill>
                  <a:srgbClr val="00B0F0"/>
                </a:solidFill>
                <a:hlinkClick r:id="rId4"/>
              </a:rPr>
              <a:t>www.themimu.info/emergencies/rakhine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	</a:t>
            </a:r>
            <a:r>
              <a:rPr lang="en-US" sz="2000" dirty="0" smtClean="0">
                <a:solidFill>
                  <a:srgbClr val="00B0F0"/>
                </a:solidFill>
                <a:hlinkClick r:id="rId5"/>
              </a:rPr>
              <a:t>http</a:t>
            </a:r>
            <a:r>
              <a:rPr lang="en-US" sz="2000" dirty="0">
                <a:solidFill>
                  <a:srgbClr val="00B0F0"/>
                </a:solidFill>
                <a:hlinkClick r:id="rId5"/>
              </a:rPr>
              <a:t>://</a:t>
            </a:r>
            <a:r>
              <a:rPr lang="en-US" sz="2000" dirty="0" smtClean="0">
                <a:solidFill>
                  <a:srgbClr val="00B0F0"/>
                </a:solidFill>
                <a:hlinkClick r:id="rId5"/>
              </a:rPr>
              <a:t>www.themimu.info/emergencies/kachin</a:t>
            </a:r>
            <a:endParaRPr lang="en-US" sz="2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B0F0"/>
              </a:solidFill>
            </a:endParaRPr>
          </a:p>
          <a:p>
            <a:pPr marL="0" indent="0">
              <a:buFont typeface="Wingdings 2"/>
              <a:buNone/>
            </a:pP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and Challenges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Benefits</a:t>
            </a:r>
          </a:p>
          <a:p>
            <a:pPr lvl="2"/>
            <a:r>
              <a:rPr lang="en-US" dirty="0" smtClean="0"/>
              <a:t>Organizations Presence Overview</a:t>
            </a:r>
          </a:p>
          <a:p>
            <a:pPr lvl="2"/>
            <a:r>
              <a:rPr lang="en-US" dirty="0" smtClean="0"/>
              <a:t>Detailed view of assistances reached to target population</a:t>
            </a:r>
          </a:p>
          <a:p>
            <a:r>
              <a:rPr lang="en-US" dirty="0"/>
              <a:t>Main </a:t>
            </a:r>
            <a:r>
              <a:rPr lang="en-US" dirty="0" smtClean="0"/>
              <a:t>Challenges</a:t>
            </a:r>
            <a:endParaRPr lang="en-US" dirty="0"/>
          </a:p>
          <a:p>
            <a:pPr lvl="2"/>
            <a:r>
              <a:rPr lang="en-US" dirty="0" smtClean="0"/>
              <a:t>Large volume of data</a:t>
            </a:r>
            <a:endParaRPr lang="en-US" dirty="0"/>
          </a:p>
          <a:p>
            <a:pPr lvl="2"/>
            <a:r>
              <a:rPr lang="en-US" dirty="0" smtClean="0"/>
              <a:t>Difficult to show many indicators in one product</a:t>
            </a:r>
          </a:p>
          <a:p>
            <a:pPr lvl="2"/>
            <a:r>
              <a:rPr lang="en-US" dirty="0" smtClean="0"/>
              <a:t>Some are not aligned with the indicators from Strategic Response Plan</a:t>
            </a:r>
            <a:endParaRPr lang="en-US" dirty="0"/>
          </a:p>
          <a:p>
            <a:pPr marL="667512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8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286000"/>
            <a:ext cx="441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 All</a:t>
            </a:r>
            <a:r>
              <a:rPr lang="en-US" dirty="0"/>
              <a:t>!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1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392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3W and Assistance tracking UNOCHA</vt:lpstr>
      <vt:lpstr>Coverage Area</vt:lpstr>
      <vt:lpstr>Kachin &amp; Northern Shan State</vt:lpstr>
      <vt:lpstr>Rakhine State</vt:lpstr>
      <vt:lpstr>Main Products</vt:lpstr>
      <vt:lpstr>Benefits and Challenges </vt:lpstr>
      <vt:lpstr>Thank You All!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3W and Assistance tracking UNOCHA</dc:title>
  <dc:creator>Khin Thandar Soe</dc:creator>
  <cp:lastModifiedBy>Khin Thandar Soe</cp:lastModifiedBy>
  <cp:revision>20</cp:revision>
  <dcterms:created xsi:type="dcterms:W3CDTF">2014-08-12T10:37:01Z</dcterms:created>
  <dcterms:modified xsi:type="dcterms:W3CDTF">2014-08-18T05:03:25Z</dcterms:modified>
</cp:coreProperties>
</file>