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embeddings/oleObject1.bin" ContentType="application/vnd.openxmlformats-officedocument.oleObject"/>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9.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drawings/drawing10.xml" ContentType="application/vnd.openxmlformats-officedocument.drawingml.chartshapes+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drawings/drawing11.xml" ContentType="application/vnd.openxmlformats-officedocument.drawingml.chartshapes+xml"/>
  <Override PartName="/ppt/notesSlides/notesSlide26.xml" ContentType="application/vnd.openxmlformats-officedocument.presentationml.notesSlide+xml"/>
  <Override PartName="/ppt/charts/chart16.xml" ContentType="application/vnd.openxmlformats-officedocument.drawingml.chart+xml"/>
  <Override PartName="/ppt/drawings/drawing12.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8.xml" ContentType="application/vnd.openxmlformats-officedocument.themeOverride+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drawings/drawing13.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3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37.xml" ContentType="application/vnd.openxmlformats-officedocument.presentationml.notesSlide+xml"/>
  <Override PartName="/ppt/charts/chart28.xml" ContentType="application/vnd.openxmlformats-officedocument.drawingml.chart+xml"/>
  <Override PartName="/ppt/drawings/drawing14.xml" ContentType="application/vnd.openxmlformats-officedocument.drawingml.chartshapes+xml"/>
  <Override PartName="/ppt/charts/chart29.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0.xml" ContentType="application/vnd.openxmlformats-officedocument.drawingml.chart+xml"/>
  <Override PartName="/ppt/notesSlides/notesSlide40.xml" ContentType="application/vnd.openxmlformats-officedocument.presentationml.notesSlide+xml"/>
  <Override PartName="/ppt/charts/chart31.xml" ContentType="application/vnd.openxmlformats-officedocument.drawingml.chart+xml"/>
  <Override PartName="/ppt/drawings/drawing15.xml" ContentType="application/vnd.openxmlformats-officedocument.drawingml.chartshapes+xml"/>
  <Override PartName="/ppt/notesSlides/notesSlide41.xml" ContentType="application/vnd.openxmlformats-officedocument.presentationml.notesSlide+xml"/>
  <Override PartName="/ppt/charts/chart32.xml" ContentType="application/vnd.openxmlformats-officedocument.drawingml.chart+xml"/>
  <Override PartName="/ppt/notesSlides/notesSlide42.xml" ContentType="application/vnd.openxmlformats-officedocument.presentationml.notesSlide+xml"/>
  <Override PartName="/ppt/charts/chart33.xml" ContentType="application/vnd.openxmlformats-officedocument.drawingml.chart+xml"/>
  <Override PartName="/ppt/drawings/drawing16.xml" ContentType="application/vnd.openxmlformats-officedocument.drawingml.chartshapes+xml"/>
  <Override PartName="/ppt/notesSlides/notesSlide43.xml" ContentType="application/vnd.openxmlformats-officedocument.presentationml.notesSlide+xml"/>
  <Override PartName="/ppt/charts/chart34.xml" ContentType="application/vnd.openxmlformats-officedocument.drawingml.chart+xml"/>
  <Override PartName="/ppt/notesSlides/notesSlide44.xml" ContentType="application/vnd.openxmlformats-officedocument.presentationml.notesSlide+xml"/>
  <Override PartName="/ppt/embeddings/oleObject4.bin" ContentType="application/vnd.openxmlformats-officedocument.oleObject"/>
  <Override PartName="/ppt/notesSlides/notesSlide45.xml" ContentType="application/vnd.openxmlformats-officedocument.presentationml.notesSlide+xml"/>
  <Override PartName="/ppt/embeddings/oleObject5.bin" ContentType="application/vnd.openxmlformats-officedocument.oleObject"/>
  <Override PartName="/ppt/notesSlides/notesSlide46.xml" ContentType="application/vnd.openxmlformats-officedocument.presentationml.notesSlide+xml"/>
  <Override PartName="/ppt/charts/chart35.xml" ContentType="application/vnd.openxmlformats-officedocument.drawingml.chart+xml"/>
  <Override PartName="/ppt/notesSlides/notesSlide47.xml" ContentType="application/vnd.openxmlformats-officedocument.presentationml.notesSlide+xml"/>
  <Override PartName="/ppt/charts/chart36.xml" ContentType="application/vnd.openxmlformats-officedocument.drawingml.chart+xml"/>
  <Override PartName="/ppt/notesSlides/notesSlide48.xml" ContentType="application/vnd.openxmlformats-officedocument.presentationml.notesSlide+xml"/>
  <Override PartName="/ppt/charts/chart37.xml" ContentType="application/vnd.openxmlformats-officedocument.drawingml.chart+xml"/>
  <Override PartName="/ppt/notesSlides/notesSlide49.xml" ContentType="application/vnd.openxmlformats-officedocument.presentationml.notesSlide+xml"/>
  <Override PartName="/ppt/charts/chart38.xml" ContentType="application/vnd.openxmlformats-officedocument.drawingml.chart+xml"/>
  <Override PartName="/ppt/drawings/drawing17.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9.xml" ContentType="application/vnd.openxmlformats-officedocument.drawingml.chart+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40.xml" ContentType="application/vnd.openxmlformats-officedocument.drawingml.chart+xml"/>
  <Override PartName="/ppt/embeddings/oleObject6.bin" ContentType="application/vnd.openxmlformats-officedocument.oleObject"/>
  <Override PartName="/ppt/drawings/drawing19.xml" ContentType="application/vnd.openxmlformats-officedocument.drawingml.chartshapes+xml"/>
  <Override PartName="/ppt/notesSlides/notesSlide53.xml" ContentType="application/vnd.openxmlformats-officedocument.presentationml.notesSlide+xml"/>
  <Override PartName="/ppt/charts/chart41.xml" ContentType="application/vnd.openxmlformats-officedocument.drawingml.chart+xml"/>
  <Override PartName="/ppt/theme/themeOverride9.xml" ContentType="application/vnd.openxmlformats-officedocument.themeOverride+xml"/>
  <Override PartName="/ppt/embeddings/oleObject7.bin" ContentType="application/vnd.openxmlformats-officedocument.oleObject"/>
  <Override PartName="/ppt/drawings/drawing20.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2.xml" ContentType="application/vnd.openxmlformats-officedocument.drawingml.chart+xml"/>
  <Override PartName="/ppt/drawings/drawing21.xml" ContentType="application/vnd.openxmlformats-officedocument.drawingml.chartshapes+xml"/>
  <Override PartName="/ppt/notesSlides/notesSlide58.xml" ContentType="application/vnd.openxmlformats-officedocument.presentationml.notesSlide+xml"/>
  <Override PartName="/ppt/embeddings/oleObject8.bin" ContentType="application/vnd.openxmlformats-officedocument.oleObject"/>
  <Override PartName="/ppt/notesSlides/notesSlide59.xml" ContentType="application/vnd.openxmlformats-officedocument.presentationml.notesSlide+xml"/>
  <Override PartName="/ppt/charts/chart43.xml" ContentType="application/vnd.openxmlformats-officedocument.drawingml.chart+xml"/>
  <Override PartName="/ppt/drawings/drawing22.xml" ContentType="application/vnd.openxmlformats-officedocument.drawingml.chartshapes+xml"/>
  <Override PartName="/ppt/notesSlides/notesSlide60.xml" ContentType="application/vnd.openxmlformats-officedocument.presentationml.notesSlide+xml"/>
  <Override PartName="/ppt/charts/chart44.xml" ContentType="application/vnd.openxmlformats-officedocument.drawingml.chart+xml"/>
  <Override PartName="/ppt/notesSlides/notesSlide61.xml" ContentType="application/vnd.openxmlformats-officedocument.presentationml.notesSlide+xml"/>
  <Override PartName="/ppt/charts/chart45.xml" ContentType="application/vnd.openxmlformats-officedocument.drawingml.chart+xml"/>
  <Override PartName="/ppt/notesSlides/notesSlide62.xml" ContentType="application/vnd.openxmlformats-officedocument.presentationml.notesSlide+xml"/>
  <Override PartName="/ppt/charts/chart46.xml" ContentType="application/vnd.openxmlformats-officedocument.drawingml.chart+xml"/>
  <Override PartName="/ppt/embeddings/oleObject9.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7.xml" ContentType="application/vnd.openxmlformats-officedocument.drawingml.chart+xml"/>
  <Override PartName="/ppt/drawings/drawing23.xml" ContentType="application/vnd.openxmlformats-officedocument.drawingml.chartshapes+xml"/>
  <Override PartName="/ppt/notesSlides/notesSlide65.xml" ContentType="application/vnd.openxmlformats-officedocument.presentationml.notesSlide+xml"/>
  <Override PartName="/ppt/charts/chart48.xml" ContentType="application/vnd.openxmlformats-officedocument.drawingml.chart+xml"/>
  <Override PartName="/ppt/drawings/drawing24.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9.xml" ContentType="application/vnd.openxmlformats-officedocument.drawingml.chart+xml"/>
  <Override PartName="/ppt/drawings/drawing25.xml" ContentType="application/vnd.openxmlformats-officedocument.drawingml.chartshapes+xml"/>
  <Override PartName="/ppt/notesSlides/notesSlide68.xml" ContentType="application/vnd.openxmlformats-officedocument.presentationml.notesSlide+xml"/>
  <Override PartName="/ppt/charts/chart50.xml" ContentType="application/vnd.openxmlformats-officedocument.drawingml.chart+xml"/>
  <Override PartName="/ppt/drawings/drawing26.xml" ContentType="application/vnd.openxmlformats-officedocument.drawingml.chartshapes+xml"/>
  <Override PartName="/ppt/notesSlides/notesSlide69.xml" ContentType="application/vnd.openxmlformats-officedocument.presentationml.notesSlide+xml"/>
  <Override PartName="/ppt/charts/chart51.xml" ContentType="application/vnd.openxmlformats-officedocument.drawingml.chart+xml"/>
  <Override PartName="/ppt/drawings/drawing27.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2.xml" ContentType="application/vnd.openxmlformats-officedocument.drawingml.chart+xml"/>
  <Override PartName="/ppt/drawings/drawing28.xml" ContentType="application/vnd.openxmlformats-officedocument.drawingml.chartshape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drawings/drawing29.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54.xml" ContentType="application/vnd.openxmlformats-officedocument.drawingml.chart+xml"/>
  <Override PartName="/ppt/embeddings/oleObject10.bin" ContentType="application/vnd.openxmlformats-officedocument.oleObject"/>
  <Override PartName="/ppt/notesSlides/notesSlide78.xml" ContentType="application/vnd.openxmlformats-officedocument.presentationml.notesSlide+xml"/>
  <Override PartName="/ppt/charts/chart55.xml" ContentType="application/vnd.openxmlformats-officedocument.drawingml.chart+xml"/>
  <Override PartName="/ppt/notesSlides/notesSlide79.xml" ContentType="application/vnd.openxmlformats-officedocument.presentationml.notesSlide+xml"/>
  <Override PartName="/ppt/charts/chart56.xml" ContentType="application/vnd.openxmlformats-officedocument.drawingml.chart+xml"/>
  <Override PartName="/ppt/theme/themeOverride10.xml" ContentType="application/vnd.openxmlformats-officedocument.themeOverride+xml"/>
  <Override PartName="/ppt/embeddings/oleObject11.bin" ContentType="application/vnd.openxmlformats-officedocument.oleObject"/>
  <Override PartName="/ppt/notesSlides/notesSlide80.xml" ContentType="application/vnd.openxmlformats-officedocument.presentationml.notesSlide+xml"/>
  <Override PartName="/ppt/charts/chart57.xml" ContentType="application/vnd.openxmlformats-officedocument.drawingml.chart+xml"/>
  <Override PartName="/ppt/drawings/drawing30.xml" ContentType="application/vnd.openxmlformats-officedocument.drawingml.chartshape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58.xml" ContentType="application/vnd.openxmlformats-officedocument.drawingml.chart+xml"/>
  <Override PartName="/ppt/theme/themeOverride11.xml" ContentType="application/vnd.openxmlformats-officedocument.themeOverride+xml"/>
  <Override PartName="/ppt/embeddings/oleObject12.bin" ContentType="application/vnd.openxmlformats-officedocument.oleObject"/>
  <Override PartName="/ppt/notesSlides/notesSlide85.xml" ContentType="application/vnd.openxmlformats-officedocument.presentationml.notesSlide+xml"/>
  <Override PartName="/ppt/charts/chart59.xml" ContentType="application/vnd.openxmlformats-officedocument.drawingml.chart+xml"/>
  <Override PartName="/ppt/theme/themeOverride12.xml" ContentType="application/vnd.openxmlformats-officedocument.themeOverride+xml"/>
  <Override PartName="/ppt/embeddings/oleObject13.bin" ContentType="application/vnd.openxmlformats-officedocument.oleObject"/>
  <Override PartName="/ppt/notesSlides/notesSlide86.xml" ContentType="application/vnd.openxmlformats-officedocument.presentationml.notesSlide+xml"/>
  <Override PartName="/ppt/charts/chart60.xml" ContentType="application/vnd.openxmlformats-officedocument.drawingml.chart+xml"/>
  <Override PartName="/ppt/drawings/drawing31.xml" ContentType="application/vnd.openxmlformats-officedocument.drawingml.chartshape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embeddings/oleObject14.bin" ContentType="application/vnd.openxmlformats-officedocument.oleObject"/>
  <Override PartName="/ppt/notesSlides/notesSlide92.xml" ContentType="application/vnd.openxmlformats-officedocument.presentationml.notesSlide+xml"/>
  <Override PartName="/ppt/charts/chart62.xml" ContentType="application/vnd.openxmlformats-officedocument.drawingml.chart+xml"/>
  <Override PartName="/ppt/drawings/drawing32.xml" ContentType="application/vnd.openxmlformats-officedocument.drawingml.chartshape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63.xml" ContentType="application/vnd.openxmlformats-officedocument.drawingml.chart+xml"/>
  <Override PartName="/ppt/notesSlides/notesSlide97.xml" ContentType="application/vnd.openxmlformats-officedocument.presentationml.notesSlide+xml"/>
  <Override PartName="/ppt/charts/chart64.xml" ContentType="application/vnd.openxmlformats-officedocument.drawingml.chart+xml"/>
  <Override PartName="/ppt/drawings/drawing33.xml" ContentType="application/vnd.openxmlformats-officedocument.drawingml.chartshape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65.xml" ContentType="application/vnd.openxmlformats-officedocument.drawingml.chart+xml"/>
  <Override PartName="/ppt/theme/themeOverride14.xml" ContentType="application/vnd.openxmlformats-officedocument.themeOverride+xml"/>
  <Override PartName="/ppt/embeddings/oleObject15.bin" ContentType="application/vnd.openxmlformats-officedocument.oleObject"/>
  <Override PartName="/ppt/notesSlides/notesSlide102.xml" ContentType="application/vnd.openxmlformats-officedocument.presentationml.notesSlide+xml"/>
  <Override PartName="/ppt/charts/chart66.xml" ContentType="application/vnd.openxmlformats-officedocument.drawingml.chart+xml"/>
  <Override PartName="/ppt/drawings/drawing34.xml" ContentType="application/vnd.openxmlformats-officedocument.drawingml.chartshapes+xml"/>
  <Override PartName="/ppt/notesSlides/notesSlide103.xml" ContentType="application/vnd.openxmlformats-officedocument.presentationml.notesSlide+xml"/>
  <Override PartName="/ppt/charts/chart67.xml" ContentType="application/vnd.openxmlformats-officedocument.drawingml.chart+xml"/>
  <Override PartName="/ppt/drawings/drawing35.xml" ContentType="application/vnd.openxmlformats-officedocument.drawingml.chartshapes+xml"/>
  <Override PartName="/ppt/notesSlides/notesSlide104.xml" ContentType="application/vnd.openxmlformats-officedocument.presentationml.notesSlide+xml"/>
  <Override PartName="/ppt/charts/chart68.xml" ContentType="application/vnd.openxmlformats-officedocument.drawingml.chart+xml"/>
  <Override PartName="/ppt/drawings/drawing36.xml" ContentType="application/vnd.openxmlformats-officedocument.drawingml.chartshapes+xml"/>
  <Override PartName="/ppt/notesSlides/notesSlide105.xml" ContentType="application/vnd.openxmlformats-officedocument.presentationml.notesSlide+xml"/>
  <Override PartName="/ppt/charts/chart69.xml" ContentType="application/vnd.openxmlformats-officedocument.drawingml.chart+xml"/>
  <Override PartName="/ppt/theme/themeOverride15.xml" ContentType="application/vnd.openxmlformats-officedocument.themeOverride+xml"/>
  <Override PartName="/ppt/embeddings/oleObject16.bin" ContentType="application/vnd.openxmlformats-officedocument.oleObject"/>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10"/>
  </p:notesMasterIdLst>
  <p:sldIdLst>
    <p:sldId id="362" r:id="rId3"/>
    <p:sldId id="401" r:id="rId4"/>
    <p:sldId id="437" r:id="rId5"/>
    <p:sldId id="488" r:id="rId6"/>
    <p:sldId id="281" r:id="rId7"/>
    <p:sldId id="376" r:id="rId8"/>
    <p:sldId id="268" r:id="rId9"/>
    <p:sldId id="448" r:id="rId10"/>
    <p:sldId id="338" r:id="rId11"/>
    <p:sldId id="272" r:id="rId12"/>
    <p:sldId id="269" r:id="rId13"/>
    <p:sldId id="334" r:id="rId14"/>
    <p:sldId id="451" r:id="rId15"/>
    <p:sldId id="452" r:id="rId16"/>
    <p:sldId id="454" r:id="rId17"/>
    <p:sldId id="455" r:id="rId18"/>
    <p:sldId id="457" r:id="rId19"/>
    <p:sldId id="391" r:id="rId20"/>
    <p:sldId id="459" r:id="rId21"/>
    <p:sldId id="460" r:id="rId22"/>
    <p:sldId id="465" r:id="rId23"/>
    <p:sldId id="277" r:id="rId24"/>
    <p:sldId id="490" r:id="rId25"/>
    <p:sldId id="491" r:id="rId26"/>
    <p:sldId id="279" r:id="rId27"/>
    <p:sldId id="280" r:id="rId28"/>
    <p:sldId id="394" r:id="rId29"/>
    <p:sldId id="468" r:id="rId30"/>
    <p:sldId id="447" r:id="rId31"/>
    <p:sldId id="284" r:id="rId32"/>
    <p:sldId id="282" r:id="rId33"/>
    <p:sldId id="444" r:id="rId34"/>
    <p:sldId id="442" r:id="rId35"/>
    <p:sldId id="443" r:id="rId36"/>
    <p:sldId id="388" r:id="rId37"/>
    <p:sldId id="470" r:id="rId38"/>
    <p:sldId id="440" r:id="rId39"/>
    <p:sldId id="283" r:id="rId40"/>
    <p:sldId id="286" r:id="rId41"/>
    <p:sldId id="288" r:id="rId42"/>
    <p:sldId id="337" r:id="rId43"/>
    <p:sldId id="379" r:id="rId44"/>
    <p:sldId id="480" r:id="rId45"/>
    <p:sldId id="472" r:id="rId46"/>
    <p:sldId id="473" r:id="rId47"/>
    <p:sldId id="476" r:id="rId48"/>
    <p:sldId id="477" r:id="rId49"/>
    <p:sldId id="479" r:id="rId50"/>
    <p:sldId id="287" r:id="rId51"/>
    <p:sldId id="289" r:id="rId52"/>
    <p:sldId id="290" r:id="rId53"/>
    <p:sldId id="341" r:id="rId54"/>
    <p:sldId id="405" r:id="rId55"/>
    <p:sldId id="385" r:id="rId56"/>
    <p:sldId id="482" r:id="rId57"/>
    <p:sldId id="484" r:id="rId58"/>
    <p:sldId id="294" r:id="rId59"/>
    <p:sldId id="486" r:id="rId60"/>
    <p:sldId id="487" r:id="rId61"/>
    <p:sldId id="406" r:id="rId62"/>
    <p:sldId id="407" r:id="rId63"/>
    <p:sldId id="408" r:id="rId64"/>
    <p:sldId id="295" r:id="rId65"/>
    <p:sldId id="297" r:id="rId66"/>
    <p:sldId id="296" r:id="rId67"/>
    <p:sldId id="301" r:id="rId68"/>
    <p:sldId id="302" r:id="rId69"/>
    <p:sldId id="304" r:id="rId70"/>
    <p:sldId id="306" r:id="rId71"/>
    <p:sldId id="312" r:id="rId72"/>
    <p:sldId id="313" r:id="rId73"/>
    <p:sldId id="345" r:id="rId74"/>
    <p:sldId id="494" r:id="rId75"/>
    <p:sldId id="495" r:id="rId76"/>
    <p:sldId id="315" r:id="rId77"/>
    <p:sldId id="317" r:id="rId78"/>
    <p:sldId id="419" r:id="rId79"/>
    <p:sldId id="417" r:id="rId80"/>
    <p:sldId id="421" r:id="rId81"/>
    <p:sldId id="321" r:id="rId82"/>
    <p:sldId id="386" r:id="rId83"/>
    <p:sldId id="498" r:id="rId84"/>
    <p:sldId id="497" r:id="rId85"/>
    <p:sldId id="423" r:id="rId86"/>
    <p:sldId id="424" r:id="rId87"/>
    <p:sldId id="323" r:id="rId88"/>
    <p:sldId id="349" r:id="rId89"/>
    <p:sldId id="501" r:id="rId90"/>
    <p:sldId id="502" r:id="rId91"/>
    <p:sldId id="325" r:id="rId92"/>
    <p:sldId id="427" r:id="rId93"/>
    <p:sldId id="350" r:id="rId94"/>
    <p:sldId id="351" r:id="rId95"/>
    <p:sldId id="505" r:id="rId96"/>
    <p:sldId id="506" r:id="rId97"/>
    <p:sldId id="355" r:id="rId98"/>
    <p:sldId id="356" r:id="rId99"/>
    <p:sldId id="352" r:id="rId100"/>
    <p:sldId id="509" r:id="rId101"/>
    <p:sldId id="510" r:id="rId102"/>
    <p:sldId id="429" r:id="rId103"/>
    <p:sldId id="353" r:id="rId104"/>
    <p:sldId id="357" r:id="rId105"/>
    <p:sldId id="358" r:id="rId106"/>
    <p:sldId id="431" r:id="rId107"/>
    <p:sldId id="433" r:id="rId108"/>
    <p:sldId id="360"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rick Okwayo" initials="FO"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A8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2553" autoAdjust="0"/>
  </p:normalViewPr>
  <p:slideViewPr>
    <p:cSldViewPr>
      <p:cViewPr>
        <p:scale>
          <a:sx n="70" d="100"/>
          <a:sy n="70" d="100"/>
        </p:scale>
        <p:origin x="-2208" y="-8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slide" Target="slides/slide10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notesMaster" Target="notesMasters/notesMaster1.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printerSettings" Target="printerSettings/printerSettings1.bin"/><Relationship Id="rId112" Type="http://schemas.openxmlformats.org/officeDocument/2006/relationships/commentAuthors" Target="commentAuthors.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yinyin\Desktop\2.9.15%20Pyramid.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 Id="rId3"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s>
</file>

<file path=ppt/charts/_rels/chart15.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 Id="rId2"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daniel\Desktop\Overview%20of%20Census%20results-1.xlsx" TargetMode="External"/><Relationship Id="rId2" Type="http://schemas.openxmlformats.org/officeDocument/2006/relationships/chartUserShapes" Target="../drawings/drawing12.xm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8.xlsx"/></Relationships>
</file>

<file path=ppt/charts/_rels/chart18.xml.rels><?xml version="1.0" encoding="UTF-8" standalone="yes"?>
<Relationships xmlns="http://schemas.openxmlformats.org/package/2006/relationships"><Relationship Id="rId1" Type="http://schemas.openxmlformats.org/officeDocument/2006/relationships/oleObject" Target="file:///C:\Users\yinyin\Desktop\Htet%20Htet\3.%20Census%20Volume%203%20-%20State%20and%20Region%20Reports\Kayin%20State%20Report\Kayin%20Tables%20-%20MYANMAR.xls"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9.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1.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13.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26.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4.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15.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 Id="rId2"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38.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17.xml"/></Relationships>
</file>

<file path=ppt/charts/_rels/chart39.xml.rels><?xml version="1.0" encoding="UTF-8" standalone="yes"?>
<Relationships xmlns="http://schemas.openxmlformats.org/package/2006/relationships"><Relationship Id="rId1" Type="http://schemas.openxmlformats.org/officeDocument/2006/relationships/oleObject" Target="file:///C:\Users\daniel\Desktop\Overview%20of%20Census%20results-1.xlsx" TargetMode="External"/><Relationship Id="rId2" Type="http://schemas.openxmlformats.org/officeDocument/2006/relationships/chartUserShapes" Target="../drawings/drawing18.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1" Type="http://schemas.openxmlformats.org/officeDocument/2006/relationships/oleObject" Target="../embeddings/oleObject6.bin"/><Relationship Id="rId2" Type="http://schemas.openxmlformats.org/officeDocument/2006/relationships/chartUserShapes" Target="../drawings/drawing19.xml"/></Relationships>
</file>

<file path=ppt/charts/_rels/chart4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embeddings/oleObject7.bin"/><Relationship Id="rId3" Type="http://schemas.openxmlformats.org/officeDocument/2006/relationships/chartUserShapes" Target="../drawings/drawing20.xml"/></Relationships>
</file>

<file path=ppt/charts/_rels/chart42.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 Id="rId2" Type="http://schemas.openxmlformats.org/officeDocument/2006/relationships/chartUserShapes" Target="../drawings/drawing21.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Sheet20.xlsx"/><Relationship Id="rId2" Type="http://schemas.openxmlformats.org/officeDocument/2006/relationships/chartUserShapes" Target="../drawings/drawing22.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46.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47.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4.xml"/></Relationships>
</file>

<file path=ppt/charts/_rels/chart49.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5.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 Id="rId3" Type="http://schemas.openxmlformats.org/officeDocument/2006/relationships/chartUserShapes" Target="../drawings/drawing5.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 Id="rId2" Type="http://schemas.openxmlformats.org/officeDocument/2006/relationships/chartUserShapes" Target="../drawings/drawing29.xml"/></Relationships>
</file>

<file path=ppt/charts/_rels/chart54.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5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embeddings/oleObject11.bin"/></Relationships>
</file>

<file path=ppt/charts/_rels/chart57.xml.rels><?xml version="1.0" encoding="UTF-8" standalone="yes"?>
<Relationships xmlns="http://schemas.openxmlformats.org/package/2006/relationships"><Relationship Id="rId1" Type="http://schemas.openxmlformats.org/officeDocument/2006/relationships/oleObject" Target="file:///C:\Users\daniel\Desktop\Overview%20of%20Census%20results-1.xlsx" TargetMode="External"/><Relationship Id="rId2" Type="http://schemas.openxmlformats.org/officeDocument/2006/relationships/chartUserShapes" Target="../drawings/drawing30.xml"/></Relationships>
</file>

<file path=ppt/charts/_rels/chart5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embeddings/oleObject12.bin"/></Relationships>
</file>

<file path=ppt/charts/_rels/chart59.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embeddings/oleObject13.bin"/></Relationships>
</file>

<file path=ppt/charts/_rels/chart6.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6.xml"/></Relationships>
</file>

<file path=ppt/charts/_rels/chart60.xml.rels><?xml version="1.0" encoding="UTF-8" standalone="yes"?>
<Relationships xmlns="http://schemas.openxmlformats.org/package/2006/relationships"><Relationship Id="rId1" Type="http://schemas.openxmlformats.org/officeDocument/2006/relationships/oleObject" Target="file:///C:\Users\daniel\Desktop\Overview%20of%20Census%20results-1.xlsx" TargetMode="External"/><Relationship Id="rId2" Type="http://schemas.openxmlformats.org/officeDocument/2006/relationships/chartUserShapes" Target="../drawings/drawing31.xml"/></Relationships>
</file>

<file path=ppt/charts/_rels/chart61.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embeddings/oleObject14.bin"/></Relationships>
</file>

<file path=ppt/charts/_rels/chart62.xml.rels><?xml version="1.0" encoding="UTF-8" standalone="yes"?>
<Relationships xmlns="http://schemas.openxmlformats.org/package/2006/relationships"><Relationship Id="rId1" Type="http://schemas.openxmlformats.org/officeDocument/2006/relationships/oleObject" Target="file:///C:\Users\daniel\Desktop\Overview%20of%20Census%20results-1.xlsx" TargetMode="External"/><Relationship Id="rId2" Type="http://schemas.openxmlformats.org/officeDocument/2006/relationships/chartUserShapes" Target="../drawings/drawing32.xml"/></Relationships>
</file>

<file path=ppt/charts/_rels/chart63.xml.rels><?xml version="1.0" encoding="UTF-8" standalone="yes"?>
<Relationships xmlns="http://schemas.openxmlformats.org/package/2006/relationships"><Relationship Id="rId1" Type="http://schemas.openxmlformats.org/officeDocument/2006/relationships/oleObject" Target="file:///C:\Users\daniel\Desktop\Overview%20of%20Census%20results-1.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33.xml"/></Relationships>
</file>

<file path=ppt/charts/_rels/chart65.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embeddings/oleObject15.bin"/></Relationships>
</file>

<file path=ppt/charts/_rels/chart66.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34.xml"/></Relationships>
</file>

<file path=ppt/charts/_rels/chart67.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35.xml"/></Relationships>
</file>

<file path=ppt/charts/_rels/chart68.xml.rels><?xml version="1.0" encoding="UTF-8" standalone="yes"?>
<Relationships xmlns="http://schemas.openxmlformats.org/package/2006/relationships"><Relationship Id="rId1" Type="http://schemas.openxmlformats.org/officeDocument/2006/relationships/oleObject" Target="file:///C:\Users\daniel\Desktop\Census%20Highlights\Overview%20of%20Census%20results-1.xlsx" TargetMode="External"/><Relationship Id="rId2" Type="http://schemas.openxmlformats.org/officeDocument/2006/relationships/chartUserShapes" Target="../drawings/drawing36.xml"/></Relationships>
</file>

<file path=ppt/charts/_rels/chart69.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embeddings/oleObject16.bin"/></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 Id="rId3"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daniel\Desktop\State-Region%20Graphs\Census%20Tables%20Excel%20-%20ENG\Kayah%20Tables.xlsx" TargetMode="External"/><Relationship Id="rId2"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 Id="rId3"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6274137607799"/>
          <c:y val="0.0514005540974045"/>
          <c:w val="0.957629241657293"/>
          <c:h val="0.764591103743611"/>
        </c:manualLayout>
      </c:layout>
      <c:barChart>
        <c:barDir val="col"/>
        <c:grouping val="clustered"/>
        <c:varyColors val="0"/>
        <c:ser>
          <c:idx val="0"/>
          <c:order val="0"/>
          <c:tx>
            <c:strRef>
              <c:f>Sheet1!$C$3</c:f>
              <c:strCache>
                <c:ptCount val="1"/>
                <c:pt idx="0">
                  <c:v>Population</c:v>
                </c:pt>
              </c:strCache>
            </c:strRef>
          </c:tx>
          <c:invertIfNegative val="0"/>
          <c:dLbls>
            <c:spPr>
              <a:solidFill>
                <a:srgbClr val="00B0F0"/>
              </a:solidFill>
            </c:spPr>
            <c:txPr>
              <a:bodyPr/>
              <a:lstStyle/>
              <a:p>
                <a:pPr>
                  <a:defRPr sz="1200"/>
                </a:pPr>
                <a:endParaRPr lang="en-US"/>
              </a:p>
            </c:txPr>
            <c:showLegendKey val="0"/>
            <c:showVal val="1"/>
            <c:showCatName val="0"/>
            <c:showSerName val="0"/>
            <c:showPercent val="0"/>
            <c:showBubbleSize val="0"/>
            <c:showLeaderLines val="0"/>
          </c:dLbls>
          <c:cat>
            <c:strRef>
              <c:f>Sheet1!$B$4:$B$18</c:f>
              <c:strCache>
                <c:ptCount val="15"/>
                <c:pt idx="0">
                  <c:v>Kachin</c:v>
                </c:pt>
                <c:pt idx="1">
                  <c:v>Kayah</c:v>
                </c:pt>
                <c:pt idx="2">
                  <c:v>Kayin</c:v>
                </c:pt>
                <c:pt idx="3">
                  <c:v>Chin</c:v>
                </c:pt>
                <c:pt idx="4">
                  <c:v>Sagaing</c:v>
                </c:pt>
                <c:pt idx="5">
                  <c:v>Tanintharyi</c:v>
                </c:pt>
                <c:pt idx="6">
                  <c:v>Bago</c:v>
                </c:pt>
                <c:pt idx="7">
                  <c:v>Magway</c:v>
                </c:pt>
                <c:pt idx="8">
                  <c:v>Mandalay</c:v>
                </c:pt>
                <c:pt idx="9">
                  <c:v>Mon</c:v>
                </c:pt>
                <c:pt idx="10">
                  <c:v>Rakhine</c:v>
                </c:pt>
                <c:pt idx="11">
                  <c:v>Yangon</c:v>
                </c:pt>
                <c:pt idx="12">
                  <c:v>Shan</c:v>
                </c:pt>
                <c:pt idx="13">
                  <c:v>Ayeyawady</c:v>
                </c:pt>
                <c:pt idx="14">
                  <c:v>NPT</c:v>
                </c:pt>
              </c:strCache>
            </c:strRef>
          </c:cat>
          <c:val>
            <c:numRef>
              <c:f>Sheet1!$C$4:$C$18</c:f>
              <c:numCache>
                <c:formatCode>General</c:formatCode>
                <c:ptCount val="15"/>
                <c:pt idx="0">
                  <c:v>3.3</c:v>
                </c:pt>
                <c:pt idx="1">
                  <c:v>0.6</c:v>
                </c:pt>
                <c:pt idx="2">
                  <c:v>3.1</c:v>
                </c:pt>
                <c:pt idx="3">
                  <c:v>0.9</c:v>
                </c:pt>
                <c:pt idx="4">
                  <c:v>10.3</c:v>
                </c:pt>
                <c:pt idx="5">
                  <c:v>2.7</c:v>
                </c:pt>
                <c:pt idx="6">
                  <c:v>9.5</c:v>
                </c:pt>
                <c:pt idx="7">
                  <c:v>7.6</c:v>
                </c:pt>
                <c:pt idx="8">
                  <c:v>12.0</c:v>
                </c:pt>
                <c:pt idx="9">
                  <c:v>4.0</c:v>
                </c:pt>
                <c:pt idx="10">
                  <c:v>6.2</c:v>
                </c:pt>
                <c:pt idx="11">
                  <c:v>14.3</c:v>
                </c:pt>
                <c:pt idx="12">
                  <c:v>11.3</c:v>
                </c:pt>
                <c:pt idx="13">
                  <c:v>12.0</c:v>
                </c:pt>
                <c:pt idx="14">
                  <c:v>2.3</c:v>
                </c:pt>
              </c:numCache>
            </c:numRef>
          </c:val>
        </c:ser>
        <c:ser>
          <c:idx val="1"/>
          <c:order val="1"/>
          <c:tx>
            <c:strRef>
              <c:f>Sheet1!$D$3</c:f>
              <c:strCache>
                <c:ptCount val="1"/>
                <c:pt idx="0">
                  <c:v>Area</c:v>
                </c:pt>
              </c:strCache>
            </c:strRef>
          </c:tx>
          <c:invertIfNegative val="0"/>
          <c:dLbls>
            <c:spPr>
              <a:solidFill>
                <a:srgbClr val="92D050"/>
              </a:solidFill>
            </c:spPr>
            <c:txPr>
              <a:bodyPr/>
              <a:lstStyle/>
              <a:p>
                <a:pPr>
                  <a:defRPr sz="1200"/>
                </a:pPr>
                <a:endParaRPr lang="en-US"/>
              </a:p>
            </c:txPr>
            <c:showLegendKey val="0"/>
            <c:showVal val="1"/>
            <c:showCatName val="0"/>
            <c:showSerName val="0"/>
            <c:showPercent val="0"/>
            <c:showBubbleSize val="0"/>
            <c:showLeaderLines val="0"/>
          </c:dLbls>
          <c:cat>
            <c:strRef>
              <c:f>Sheet1!$B$4:$B$18</c:f>
              <c:strCache>
                <c:ptCount val="15"/>
                <c:pt idx="0">
                  <c:v>Kachin</c:v>
                </c:pt>
                <c:pt idx="1">
                  <c:v>Kayah</c:v>
                </c:pt>
                <c:pt idx="2">
                  <c:v>Kayin</c:v>
                </c:pt>
                <c:pt idx="3">
                  <c:v>Chin</c:v>
                </c:pt>
                <c:pt idx="4">
                  <c:v>Sagaing</c:v>
                </c:pt>
                <c:pt idx="5">
                  <c:v>Tanintharyi</c:v>
                </c:pt>
                <c:pt idx="6">
                  <c:v>Bago</c:v>
                </c:pt>
                <c:pt idx="7">
                  <c:v>Magway</c:v>
                </c:pt>
                <c:pt idx="8">
                  <c:v>Mandalay</c:v>
                </c:pt>
                <c:pt idx="9">
                  <c:v>Mon</c:v>
                </c:pt>
                <c:pt idx="10">
                  <c:v>Rakhine</c:v>
                </c:pt>
                <c:pt idx="11">
                  <c:v>Yangon</c:v>
                </c:pt>
                <c:pt idx="12">
                  <c:v>Shan</c:v>
                </c:pt>
                <c:pt idx="13">
                  <c:v>Ayeyawady</c:v>
                </c:pt>
                <c:pt idx="14">
                  <c:v>NPT</c:v>
                </c:pt>
              </c:strCache>
            </c:strRef>
          </c:cat>
          <c:val>
            <c:numRef>
              <c:f>Sheet1!$D$4:$D$18</c:f>
              <c:numCache>
                <c:formatCode>_(* #,##0.0_);_(* \(#,##0.0\);_(* "-"??_);_(@_)</c:formatCode>
                <c:ptCount val="15"/>
                <c:pt idx="0">
                  <c:v>13.00579567086947</c:v>
                </c:pt>
                <c:pt idx="1">
                  <c:v>1.713549051263621</c:v>
                </c:pt>
                <c:pt idx="2">
                  <c:v>4.437860531436098</c:v>
                </c:pt>
                <c:pt idx="3">
                  <c:v>5.261047655257565</c:v>
                </c:pt>
                <c:pt idx="4">
                  <c:v>13.68689179890444</c:v>
                </c:pt>
                <c:pt idx="5">
                  <c:v>6.47719058290757</c:v>
                </c:pt>
                <c:pt idx="6">
                  <c:v>5.755254978698766</c:v>
                </c:pt>
                <c:pt idx="7">
                  <c:v>6.546673196698313</c:v>
                </c:pt>
                <c:pt idx="8">
                  <c:v>5.542483644856058</c:v>
                </c:pt>
                <c:pt idx="9">
                  <c:v>1.796089780826684</c:v>
                </c:pt>
                <c:pt idx="10">
                  <c:v>5.371939394567912</c:v>
                </c:pt>
                <c:pt idx="11">
                  <c:v>1.50105523889706</c:v>
                </c:pt>
                <c:pt idx="12">
                  <c:v>22.75695092704589</c:v>
                </c:pt>
                <c:pt idx="13">
                  <c:v>5.11688255159672</c:v>
                </c:pt>
                <c:pt idx="14">
                  <c:v>1.030334996173855</c:v>
                </c:pt>
              </c:numCache>
            </c:numRef>
          </c:val>
        </c:ser>
        <c:dLbls>
          <c:showLegendKey val="0"/>
          <c:showVal val="0"/>
          <c:showCatName val="0"/>
          <c:showSerName val="0"/>
          <c:showPercent val="0"/>
          <c:showBubbleSize val="0"/>
        </c:dLbls>
        <c:gapWidth val="150"/>
        <c:axId val="2064653048"/>
        <c:axId val="2064650056"/>
      </c:barChart>
      <c:catAx>
        <c:axId val="2064653048"/>
        <c:scaling>
          <c:orientation val="minMax"/>
        </c:scaling>
        <c:delete val="0"/>
        <c:axPos val="b"/>
        <c:majorTickMark val="out"/>
        <c:minorTickMark val="none"/>
        <c:tickLblPos val="nextTo"/>
        <c:txPr>
          <a:bodyPr/>
          <a:lstStyle/>
          <a:p>
            <a:pPr>
              <a:defRPr sz="1400" b="1"/>
            </a:pPr>
            <a:endParaRPr lang="en-US"/>
          </a:p>
        </c:txPr>
        <c:crossAx val="2064650056"/>
        <c:crosses val="autoZero"/>
        <c:auto val="1"/>
        <c:lblAlgn val="ctr"/>
        <c:lblOffset val="100"/>
        <c:noMultiLvlLbl val="0"/>
      </c:catAx>
      <c:valAx>
        <c:axId val="206465005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064653048"/>
        <c:crosses val="autoZero"/>
        <c:crossBetween val="between"/>
      </c:valAx>
    </c:plotArea>
    <c:legend>
      <c:legendPos val="r"/>
      <c:layout>
        <c:manualLayout>
          <c:xMode val="edge"/>
          <c:yMode val="edge"/>
          <c:x val="0.0616192891142844"/>
          <c:y val="0.198690288713911"/>
          <c:w val="0.397985230659727"/>
          <c:h val="0.100767716535433"/>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627834982166"/>
          <c:y val="0.0854388540415499"/>
          <c:w val="0.815652466518612"/>
          <c:h val="0.748582899595179"/>
        </c:manualLayout>
      </c:layout>
      <c:barChart>
        <c:barDir val="bar"/>
        <c:grouping val="clustered"/>
        <c:varyColors val="0"/>
        <c:ser>
          <c:idx val="0"/>
          <c:order val="0"/>
          <c:tx>
            <c:strRef>
              <c:f>'Kayin (D2)'!$D$2</c:f>
              <c:strCache>
                <c:ptCount val="1"/>
                <c:pt idx="0">
                  <c:v>မ</c:v>
                </c:pt>
              </c:strCache>
            </c:strRef>
          </c:tx>
          <c:spPr>
            <a:solidFill>
              <a:srgbClr val="00B050"/>
            </a:solidFill>
          </c:spPr>
          <c:invertIfNegative val="0"/>
          <c:cat>
            <c:strRef>
              <c:f>'Kayin (D2)'!$A$4:$A$22</c:f>
              <c:strCache>
                <c:ptCount val="19"/>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'Kayin (D2)'!$D$4:$D$22</c:f>
              <c:numCache>
                <c:formatCode>#,##0</c:formatCode>
                <c:ptCount val="19"/>
                <c:pt idx="0">
                  <c:v>45415.0</c:v>
                </c:pt>
                <c:pt idx="1">
                  <c:v>46361.0</c:v>
                </c:pt>
                <c:pt idx="2">
                  <c:v>48077.0</c:v>
                </c:pt>
                <c:pt idx="3">
                  <c:v>33181.0</c:v>
                </c:pt>
                <c:pt idx="4">
                  <c:v>26263.0</c:v>
                </c:pt>
                <c:pt idx="5">
                  <c:v>24875.0</c:v>
                </c:pt>
                <c:pt idx="6">
                  <c:v>25162.0</c:v>
                </c:pt>
                <c:pt idx="7">
                  <c:v>24490.0</c:v>
                </c:pt>
                <c:pt idx="8">
                  <c:v>25468.0</c:v>
                </c:pt>
                <c:pt idx="9">
                  <c:v>23517.0</c:v>
                </c:pt>
                <c:pt idx="10">
                  <c:v>21333.0</c:v>
                </c:pt>
                <c:pt idx="11">
                  <c:v>17269.0</c:v>
                </c:pt>
                <c:pt idx="12">
                  <c:v>13871.0</c:v>
                </c:pt>
                <c:pt idx="13">
                  <c:v>9717.0</c:v>
                </c:pt>
                <c:pt idx="14">
                  <c:v>6794.0</c:v>
                </c:pt>
                <c:pt idx="15">
                  <c:v>4469.0</c:v>
                </c:pt>
                <c:pt idx="16">
                  <c:v>2839.0</c:v>
                </c:pt>
                <c:pt idx="17">
                  <c:v>1328.0</c:v>
                </c:pt>
                <c:pt idx="18" formatCode="General">
                  <c:v>754.0</c:v>
                </c:pt>
              </c:numCache>
            </c:numRef>
          </c:val>
        </c:ser>
        <c:ser>
          <c:idx val="1"/>
          <c:order val="1"/>
          <c:tx>
            <c:strRef>
              <c:f>'Kayin (D2)'!$E$2</c:f>
              <c:strCache>
                <c:ptCount val="1"/>
                <c:pt idx="0">
                  <c:v>ကျား</c:v>
                </c:pt>
              </c:strCache>
            </c:strRef>
          </c:tx>
          <c:spPr>
            <a:solidFill>
              <a:srgbClr val="FF0000"/>
            </a:solidFill>
          </c:spPr>
          <c:invertIfNegative val="0"/>
          <c:cat>
            <c:strRef>
              <c:f>'Kayin (D2)'!$A$4:$A$22</c:f>
              <c:strCache>
                <c:ptCount val="19"/>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'Kayin (D2)'!$E$4:$E$22</c:f>
              <c:numCache>
                <c:formatCode>General</c:formatCode>
                <c:ptCount val="19"/>
                <c:pt idx="0">
                  <c:v>-47169.0</c:v>
                </c:pt>
                <c:pt idx="1">
                  <c:v>-48106.0</c:v>
                </c:pt>
                <c:pt idx="2">
                  <c:v>-50176.0</c:v>
                </c:pt>
                <c:pt idx="3">
                  <c:v>-33798.0</c:v>
                </c:pt>
                <c:pt idx="4">
                  <c:v>-26308.0</c:v>
                </c:pt>
                <c:pt idx="5">
                  <c:v>-23553.0</c:v>
                </c:pt>
                <c:pt idx="6">
                  <c:v>-23334.0</c:v>
                </c:pt>
                <c:pt idx="7">
                  <c:v>-22752.0</c:v>
                </c:pt>
                <c:pt idx="8">
                  <c:v>-22297.0</c:v>
                </c:pt>
                <c:pt idx="9">
                  <c:v>-20569.0</c:v>
                </c:pt>
                <c:pt idx="10">
                  <c:v>-18402.0</c:v>
                </c:pt>
                <c:pt idx="11">
                  <c:v>-14534.0</c:v>
                </c:pt>
                <c:pt idx="12">
                  <c:v>-11791.0</c:v>
                </c:pt>
                <c:pt idx="13">
                  <c:v>-7876.0</c:v>
                </c:pt>
                <c:pt idx="14">
                  <c:v>-5186.0</c:v>
                </c:pt>
                <c:pt idx="15">
                  <c:v>-3275.0</c:v>
                </c:pt>
                <c:pt idx="16">
                  <c:v>-1958.0</c:v>
                </c:pt>
                <c:pt idx="17">
                  <c:v>-826.0</c:v>
                </c:pt>
                <c:pt idx="18">
                  <c:v>-417.0</c:v>
                </c:pt>
              </c:numCache>
            </c:numRef>
          </c:val>
        </c:ser>
        <c:dLbls>
          <c:showLegendKey val="0"/>
          <c:showVal val="0"/>
          <c:showCatName val="0"/>
          <c:showSerName val="0"/>
          <c:showPercent val="0"/>
          <c:showBubbleSize val="0"/>
        </c:dLbls>
        <c:gapWidth val="0"/>
        <c:overlap val="85"/>
        <c:axId val="2030960952"/>
        <c:axId val="2030963928"/>
      </c:barChart>
      <c:catAx>
        <c:axId val="2030960952"/>
        <c:scaling>
          <c:orientation val="minMax"/>
        </c:scaling>
        <c:delete val="0"/>
        <c:axPos val="l"/>
        <c:numFmt formatCode="General" sourceLinked="1"/>
        <c:majorTickMark val="in"/>
        <c:minorTickMark val="none"/>
        <c:tickLblPos val="low"/>
        <c:crossAx val="2030963928"/>
        <c:crosses val="autoZero"/>
        <c:auto val="1"/>
        <c:lblAlgn val="ctr"/>
        <c:lblOffset val="0"/>
        <c:tickLblSkip val="1"/>
        <c:noMultiLvlLbl val="0"/>
      </c:catAx>
      <c:valAx>
        <c:axId val="2030963928"/>
        <c:scaling>
          <c:orientation val="minMax"/>
          <c:max val="60000.0"/>
          <c:min val="-60000.0"/>
        </c:scaling>
        <c:delete val="0"/>
        <c:axPos val="b"/>
        <c:majorGridlines/>
        <c:numFmt formatCode="#,##0;[Black]#,##0" sourceLinked="0"/>
        <c:majorTickMark val="out"/>
        <c:minorTickMark val="none"/>
        <c:tickLblPos val="nextTo"/>
        <c:crossAx val="2030960952"/>
        <c:crosses val="autoZero"/>
        <c:crossBetween val="between"/>
        <c:majorUnit val="20000.0"/>
        <c:minorUnit val="5000.0"/>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Mon!$M$4</c:f>
              <c:strCache>
                <c:ptCount val="1"/>
                <c:pt idx="0">
                  <c:v>Male</c:v>
                </c:pt>
              </c:strCache>
            </c:strRef>
          </c:tx>
          <c:spPr>
            <a:solidFill>
              <a:srgbClr val="FFC000"/>
            </a:solidFill>
          </c:spPr>
          <c:invertIfNegative val="0"/>
          <c:cat>
            <c:strRef>
              <c:f>Mon!$L$5:$L$23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Mon!$M$5:$M$23</c:f>
              <c:numCache>
                <c:formatCode>General</c:formatCode>
                <c:ptCount val="19"/>
                <c:pt idx="0">
                  <c:v>-98572.0</c:v>
                </c:pt>
                <c:pt idx="1">
                  <c:v>-109608.0</c:v>
                </c:pt>
                <c:pt idx="2">
                  <c:v>-119170.0</c:v>
                </c:pt>
                <c:pt idx="3">
                  <c:v>-89478.0</c:v>
                </c:pt>
                <c:pt idx="4">
                  <c:v>-74058.0</c:v>
                </c:pt>
                <c:pt idx="5">
                  <c:v>-68518.0</c:v>
                </c:pt>
                <c:pt idx="6">
                  <c:v>-67428.0</c:v>
                </c:pt>
                <c:pt idx="7">
                  <c:v>-64589.0</c:v>
                </c:pt>
                <c:pt idx="8">
                  <c:v>-60387.0</c:v>
                </c:pt>
                <c:pt idx="9">
                  <c:v>-55384.0</c:v>
                </c:pt>
                <c:pt idx="10">
                  <c:v>-48954.0</c:v>
                </c:pt>
                <c:pt idx="11">
                  <c:v>-41102.0</c:v>
                </c:pt>
                <c:pt idx="12">
                  <c:v>-31756.0</c:v>
                </c:pt>
                <c:pt idx="13">
                  <c:v>-21495.0</c:v>
                </c:pt>
                <c:pt idx="14">
                  <c:v>-14372.0</c:v>
                </c:pt>
                <c:pt idx="15">
                  <c:v>-11082.0</c:v>
                </c:pt>
                <c:pt idx="16">
                  <c:v>-6488.0</c:v>
                </c:pt>
                <c:pt idx="17">
                  <c:v>-3332.0</c:v>
                </c:pt>
                <c:pt idx="18">
                  <c:v>-1538.0</c:v>
                </c:pt>
              </c:numCache>
            </c:numRef>
          </c:val>
        </c:ser>
        <c:ser>
          <c:idx val="1"/>
          <c:order val="1"/>
          <c:tx>
            <c:strRef>
              <c:f>Mon!$N$4</c:f>
              <c:strCache>
                <c:ptCount val="1"/>
                <c:pt idx="0">
                  <c:v>Female</c:v>
                </c:pt>
              </c:strCache>
            </c:strRef>
          </c:tx>
          <c:spPr>
            <a:solidFill>
              <a:srgbClr val="00B050"/>
            </a:solidFill>
          </c:spPr>
          <c:invertIfNegative val="0"/>
          <c:cat>
            <c:strRef>
              <c:f>Mon!$L$5:$L$23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Mon!$N$5:$N$23</c:f>
              <c:numCache>
                <c:formatCode>General</c:formatCode>
                <c:ptCount val="19"/>
                <c:pt idx="0">
                  <c:v>95575.0</c:v>
                </c:pt>
                <c:pt idx="1">
                  <c:v>105610.0</c:v>
                </c:pt>
                <c:pt idx="2">
                  <c:v>113408.0</c:v>
                </c:pt>
                <c:pt idx="3">
                  <c:v>91403.0</c:v>
                </c:pt>
                <c:pt idx="4">
                  <c:v>78675.0</c:v>
                </c:pt>
                <c:pt idx="5">
                  <c:v>74673.0</c:v>
                </c:pt>
                <c:pt idx="6">
                  <c:v>74844.0</c:v>
                </c:pt>
                <c:pt idx="7">
                  <c:v>73231.0</c:v>
                </c:pt>
                <c:pt idx="8">
                  <c:v>71248.0</c:v>
                </c:pt>
                <c:pt idx="9">
                  <c:v>65909.0</c:v>
                </c:pt>
                <c:pt idx="10">
                  <c:v>59673.0</c:v>
                </c:pt>
                <c:pt idx="11">
                  <c:v>49652.0</c:v>
                </c:pt>
                <c:pt idx="12">
                  <c:v>38212.0</c:v>
                </c:pt>
                <c:pt idx="13">
                  <c:v>26846.0</c:v>
                </c:pt>
                <c:pt idx="14">
                  <c:v>18372.0</c:v>
                </c:pt>
                <c:pt idx="15">
                  <c:v>13916.0</c:v>
                </c:pt>
                <c:pt idx="16">
                  <c:v>8528.0</c:v>
                </c:pt>
                <c:pt idx="17">
                  <c:v>4881.0</c:v>
                </c:pt>
                <c:pt idx="18">
                  <c:v>2426.0</c:v>
                </c:pt>
              </c:numCache>
            </c:numRef>
          </c:val>
        </c:ser>
        <c:dLbls>
          <c:showLegendKey val="0"/>
          <c:showVal val="0"/>
          <c:showCatName val="0"/>
          <c:showSerName val="0"/>
          <c:showPercent val="0"/>
          <c:showBubbleSize val="0"/>
        </c:dLbls>
        <c:gapWidth val="10"/>
        <c:overlap val="100"/>
        <c:axId val="2068262888"/>
        <c:axId val="2068265864"/>
      </c:barChart>
      <c:catAx>
        <c:axId val="2068262888"/>
        <c:scaling>
          <c:orientation val="minMax"/>
        </c:scaling>
        <c:delete val="0"/>
        <c:axPos val="l"/>
        <c:majorTickMark val="none"/>
        <c:minorTickMark val="none"/>
        <c:tickLblPos val="low"/>
        <c:crossAx val="2068265864"/>
        <c:crossesAt val="0.0"/>
        <c:auto val="1"/>
        <c:lblAlgn val="ctr"/>
        <c:lblOffset val="100"/>
        <c:tickLblSkip val="1"/>
        <c:noMultiLvlLbl val="0"/>
      </c:catAx>
      <c:valAx>
        <c:axId val="2068265864"/>
        <c:scaling>
          <c:orientation val="minMax"/>
        </c:scaling>
        <c:delete val="0"/>
        <c:axPos val="b"/>
        <c:majorGridlines/>
        <c:numFmt formatCode="#,##0;[Black]#,##0" sourceLinked="0"/>
        <c:majorTickMark val="none"/>
        <c:minorTickMark val="none"/>
        <c:tickLblPos val="nextTo"/>
        <c:crossAx val="2068262888"/>
        <c:crosses val="autoZero"/>
        <c:crossBetween val="between"/>
      </c:valAx>
    </c:plotArea>
    <c:plotVisOnly val="1"/>
    <c:dispBlanksAs val="gap"/>
    <c:showDLblsOverMax val="0"/>
  </c:chart>
  <c:txPr>
    <a:bodyPr/>
    <a:lstStyle/>
    <a:p>
      <a:pPr>
        <a:defRPr sz="13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8575">
              <a:solidFill>
                <a:schemeClr val="tx1"/>
              </a:solidFill>
            </a:ln>
          </c:spPr>
          <c:dPt>
            <c:idx val="0"/>
            <c:bubble3D val="0"/>
            <c:spPr>
              <a:solidFill>
                <a:schemeClr val="bg1">
                  <a:lumMod val="85000"/>
                </a:schemeClr>
              </a:solidFill>
              <a:ln w="28575">
                <a:solidFill>
                  <a:schemeClr val="tx1"/>
                </a:solidFill>
              </a:ln>
            </c:spPr>
          </c:dPt>
          <c:dPt>
            <c:idx val="1"/>
            <c:bubble3D val="0"/>
            <c:spPr>
              <a:solidFill>
                <a:srgbClr val="92D050"/>
              </a:solidFill>
              <a:ln w="28575">
                <a:solidFill>
                  <a:schemeClr val="tx1"/>
                </a:solidFill>
              </a:ln>
            </c:spPr>
          </c:dPt>
          <c:dPt>
            <c:idx val="2"/>
            <c:bubble3D val="0"/>
            <c:spPr>
              <a:solidFill>
                <a:srgbClr val="FF0000"/>
              </a:solidFill>
              <a:ln w="28575">
                <a:solidFill>
                  <a:schemeClr val="tx1"/>
                </a:solidFill>
              </a:ln>
            </c:spPr>
          </c:dPt>
          <c:dLbls>
            <c:dLbl>
              <c:idx val="0"/>
              <c:layout/>
              <c:tx>
                <c:rich>
                  <a:bodyPr/>
                  <a:lstStyle/>
                  <a:p>
                    <a:r>
                      <a:rPr lang="en-US" sz="1600" b="1" dirty="0"/>
                      <a:t>0 - 14 years</a:t>
                    </a:r>
                  </a:p>
                  <a:p>
                    <a:r>
                      <a:rPr lang="en-US" sz="1600" b="1" dirty="0"/>
                      <a:t>34.6%</a:t>
                    </a:r>
                    <a:endParaRPr lang="en-US" dirty="0"/>
                  </a:p>
                </c:rich>
              </c:tx>
              <c:showLegendKey val="0"/>
              <c:showVal val="1"/>
              <c:showCatName val="1"/>
              <c:showSerName val="0"/>
              <c:showPercent val="0"/>
              <c:showBubbleSize val="0"/>
            </c:dLbl>
            <c:dLbl>
              <c:idx val="1"/>
              <c:layout/>
              <c:tx>
                <c:rich>
                  <a:bodyPr/>
                  <a:lstStyle/>
                  <a:p>
                    <a:r>
                      <a:rPr lang="en-US" sz="1600" b="1" dirty="0"/>
                      <a:t>15 - 64</a:t>
                    </a:r>
                    <a:r>
                      <a:rPr lang="en-US" sz="1600" b="1" baseline="0" dirty="0"/>
                      <a:t> years</a:t>
                    </a:r>
                    <a:r>
                      <a:rPr lang="en-US" sz="1600" b="1" dirty="0"/>
                      <a:t> </a:t>
                    </a:r>
                  </a:p>
                  <a:p>
                    <a:r>
                      <a:rPr lang="en-US" sz="1600" b="1" dirty="0"/>
                      <a:t>61.7%</a:t>
                    </a:r>
                    <a:endParaRPr lang="en-US" dirty="0"/>
                  </a:p>
                </c:rich>
              </c:tx>
              <c:showLegendKey val="0"/>
              <c:showVal val="1"/>
              <c:showCatName val="1"/>
              <c:showSerName val="0"/>
              <c:showPercent val="0"/>
              <c:showBubbleSize val="0"/>
            </c:dLbl>
            <c:dLbl>
              <c:idx val="2"/>
              <c:layout/>
              <c:tx>
                <c:rich>
                  <a:bodyPr/>
                  <a:lstStyle/>
                  <a:p>
                    <a:r>
                      <a:rPr lang="en-US" sz="1600" b="1" dirty="0"/>
                      <a:t>65 years +</a:t>
                    </a:r>
                  </a:p>
                  <a:p>
                    <a:r>
                      <a:rPr lang="en-US" sz="1600" b="1" dirty="0"/>
                      <a:t>3.7%</a:t>
                    </a:r>
                    <a:endParaRPr lang="en-US" dirty="0"/>
                  </a:p>
                </c:rich>
              </c:tx>
              <c:showLegendKey val="0"/>
              <c:showVal val="1"/>
              <c:showCatName val="1"/>
              <c:showSerName val="0"/>
              <c:showPercent val="0"/>
              <c:showBubbleSize val="0"/>
            </c:dLbl>
            <c:txPr>
              <a:bodyPr/>
              <a:lstStyle/>
              <a:p>
                <a:pPr>
                  <a:defRPr sz="1600" b="1"/>
                </a:pPr>
                <a:endParaRPr lang="en-US"/>
              </a:p>
            </c:txPr>
            <c:showLegendKey val="0"/>
            <c:showVal val="1"/>
            <c:showCatName val="1"/>
            <c:showSerName val="0"/>
            <c:showPercent val="0"/>
            <c:showBubbleSize val="0"/>
            <c:showLeaderLines val="1"/>
          </c:dLbls>
          <c:cat>
            <c:strRef>
              <c:f>'Table A-6'!$P$4:$R$4</c:f>
              <c:strCache>
                <c:ptCount val="3"/>
                <c:pt idx="0">
                  <c:v>0 - 14</c:v>
                </c:pt>
                <c:pt idx="1">
                  <c:v>15 - 64</c:v>
                </c:pt>
                <c:pt idx="2">
                  <c:v>65+</c:v>
                </c:pt>
              </c:strCache>
            </c:strRef>
          </c:cat>
          <c:val>
            <c:numRef>
              <c:f>'Table A-6'!$P$5:$R$5</c:f>
              <c:numCache>
                <c:formatCode>0.0%</c:formatCode>
                <c:ptCount val="3"/>
                <c:pt idx="0">
                  <c:v>0.345407097028542</c:v>
                </c:pt>
                <c:pt idx="1">
                  <c:v>0.617297044591054</c:v>
                </c:pt>
                <c:pt idx="2">
                  <c:v>0.0372958583804038</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578014184397"/>
          <c:y val="0.0"/>
          <c:w val="0.683510638297872"/>
          <c:h val="1.0"/>
        </c:manualLayout>
      </c:layout>
      <c:pieChart>
        <c:varyColors val="1"/>
        <c:ser>
          <c:idx val="0"/>
          <c:order val="0"/>
          <c:dLbls>
            <c:dLbl>
              <c:idx val="0"/>
              <c:layout>
                <c:manualLayout>
                  <c:x val="-0.153956620807015"/>
                  <c:y val="0.197616978912119"/>
                </c:manualLayout>
              </c:layout>
              <c:tx>
                <c:rich>
                  <a:bodyPr/>
                  <a:lstStyle/>
                  <a:p>
                    <a:r>
                      <a:rPr lang="en-US" dirty="0" smtClean="0"/>
                      <a:t>0 - 4 years </a:t>
                    </a:r>
                  </a:p>
                  <a:p>
                    <a:r>
                      <a:rPr lang="en-US" dirty="0" smtClean="0"/>
                      <a:t>31</a:t>
                    </a:r>
                    <a:r>
                      <a:rPr lang="en-US" dirty="0"/>
                      <a:t>%</a:t>
                    </a:r>
                  </a:p>
                </c:rich>
              </c:tx>
              <c:showLegendKey val="0"/>
              <c:showVal val="1"/>
              <c:showCatName val="0"/>
              <c:showSerName val="0"/>
              <c:showPercent val="0"/>
              <c:showBubbleSize val="0"/>
            </c:dLbl>
            <c:dLbl>
              <c:idx val="1"/>
              <c:layout>
                <c:manualLayout>
                  <c:x val="0.168861007758646"/>
                  <c:y val="-0.26695040275138"/>
                </c:manualLayout>
              </c:layout>
              <c:tx>
                <c:rich>
                  <a:bodyPr/>
                  <a:lstStyle/>
                  <a:p>
                    <a:r>
                      <a:rPr lang="en-US" dirty="0" smtClean="0"/>
                      <a:t>15</a:t>
                    </a:r>
                    <a:r>
                      <a:rPr lang="en-US" baseline="0" dirty="0" smtClean="0"/>
                      <a:t> – 64 years </a:t>
                    </a:r>
                    <a:r>
                      <a:rPr lang="en-US" dirty="0" smtClean="0"/>
                      <a:t>62.3</a:t>
                    </a:r>
                    <a:r>
                      <a:rPr lang="en-US" dirty="0"/>
                      <a:t>%</a:t>
                    </a:r>
                  </a:p>
                </c:rich>
              </c:tx>
              <c:showLegendKey val="0"/>
              <c:showVal val="1"/>
              <c:showCatName val="0"/>
              <c:showSerName val="0"/>
              <c:showPercent val="0"/>
              <c:showBubbleSize val="0"/>
            </c:dLbl>
            <c:dLbl>
              <c:idx val="2"/>
              <c:layout>
                <c:manualLayout>
                  <c:x val="0.0684143482064742"/>
                  <c:y val="0.126786964129484"/>
                </c:manualLayout>
              </c:layout>
              <c:tx>
                <c:rich>
                  <a:bodyPr/>
                  <a:lstStyle/>
                  <a:p>
                    <a:r>
                      <a:rPr lang="en-US" dirty="0" smtClean="0"/>
                      <a:t>65</a:t>
                    </a:r>
                    <a:r>
                      <a:rPr lang="en-US" baseline="0" dirty="0" smtClean="0"/>
                      <a:t> years +</a:t>
                    </a:r>
                  </a:p>
                  <a:p>
                    <a:r>
                      <a:rPr lang="en-US" dirty="0" smtClean="0"/>
                      <a:t>6.5</a:t>
                    </a:r>
                    <a:r>
                      <a:rPr lang="en-US" dirty="0"/>
                      <a:t>%</a:t>
                    </a:r>
                  </a:p>
                </c:rich>
              </c:tx>
              <c:showLegendKey val="0"/>
              <c:showVal val="1"/>
              <c:showCatName val="0"/>
              <c:showSerName val="0"/>
              <c:showPercent val="0"/>
              <c:showBubbleSize val="0"/>
            </c:dLbl>
            <c:txPr>
              <a:bodyPr/>
              <a:lstStyle/>
              <a:p>
                <a:pPr>
                  <a:defRPr sz="1300" b="1">
                    <a:solidFill>
                      <a:schemeClr val="tx1"/>
                    </a:solidFill>
                  </a:defRPr>
                </a:pPr>
                <a:endParaRPr lang="en-US"/>
              </a:p>
            </c:txPr>
            <c:showLegendKey val="0"/>
            <c:showVal val="1"/>
            <c:showCatName val="0"/>
            <c:showSerName val="0"/>
            <c:showPercent val="0"/>
            <c:showBubbleSize val="0"/>
            <c:showLeaderLines val="1"/>
          </c:dLbls>
          <c:cat>
            <c:strRef>
              <c:f>'Table A-6'!$M$17:$O$17</c:f>
              <c:strCache>
                <c:ptCount val="3"/>
                <c:pt idx="0">
                  <c:v>0 - 14</c:v>
                </c:pt>
                <c:pt idx="1">
                  <c:v>15 - 64</c:v>
                </c:pt>
                <c:pt idx="2">
                  <c:v>65+</c:v>
                </c:pt>
              </c:strCache>
            </c:strRef>
          </c:cat>
          <c:val>
            <c:numRef>
              <c:f>'Table A-6'!$M$18:$O$18</c:f>
              <c:numCache>
                <c:formatCode>0.0%</c:formatCode>
                <c:ptCount val="3"/>
                <c:pt idx="0" formatCode="0%">
                  <c:v>0.312481594320074</c:v>
                </c:pt>
                <c:pt idx="1">
                  <c:v>0.622565886858065</c:v>
                </c:pt>
                <c:pt idx="2">
                  <c:v>0.0649525188218613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78177727784"/>
          <c:y val="0.0"/>
          <c:w val="0.759821397325335"/>
          <c:h val="1.0"/>
        </c:manualLayout>
      </c:layout>
      <c:pieChart>
        <c:varyColors val="1"/>
        <c:ser>
          <c:idx val="0"/>
          <c:order val="0"/>
          <c:dLbls>
            <c:dLbl>
              <c:idx val="0"/>
              <c:layout/>
              <c:tx>
                <c:rich>
                  <a:bodyPr/>
                  <a:lstStyle/>
                  <a:p>
                    <a:r>
                      <a:rPr lang="en-US" sz="1600" dirty="0">
                        <a:latin typeface="Times New Roman" panose="02020603050405020304" pitchFamily="18" charset="0"/>
                        <a:cs typeface="Times New Roman" panose="02020603050405020304" pitchFamily="18" charset="0"/>
                      </a:rPr>
                      <a:t>0-1</a:t>
                    </a:r>
                    <a:r>
                      <a:rPr lang="en-US" sz="1600" baseline="0" dirty="0">
                        <a:latin typeface="Times New Roman" panose="02020603050405020304" pitchFamily="18" charset="0"/>
                        <a:cs typeface="Times New Roman" panose="02020603050405020304" pitchFamily="18" charset="0"/>
                      </a:rPr>
                      <a:t>4 years </a:t>
                    </a:r>
                  </a:p>
                  <a:p>
                    <a:r>
                      <a:rPr lang="en-US" sz="1600" dirty="0">
                        <a:latin typeface="Times New Roman" panose="02020603050405020304" pitchFamily="18" charset="0"/>
                        <a:cs typeface="Times New Roman" panose="02020603050405020304" pitchFamily="18" charset="0"/>
                      </a:rPr>
                      <a:t>36%</a:t>
                    </a:r>
                    <a:endParaRPr lang="en-US" dirty="0"/>
                  </a:p>
                </c:rich>
              </c:tx>
              <c:showLegendKey val="0"/>
              <c:showVal val="1"/>
              <c:showCatName val="0"/>
              <c:showSerName val="0"/>
              <c:showPercent val="0"/>
              <c:showBubbleSize val="0"/>
            </c:dLbl>
            <c:dLbl>
              <c:idx val="1"/>
              <c:layout>
                <c:manualLayout>
                  <c:x val="0.151012549834913"/>
                  <c:y val="-0.121779390503305"/>
                </c:manualLayout>
              </c:layout>
              <c:tx>
                <c:rich>
                  <a:bodyPr/>
                  <a:lstStyle/>
                  <a:p>
                    <a:r>
                      <a:rPr lang="en-US" sz="1600" dirty="0">
                        <a:latin typeface="Times New Roman" panose="02020603050405020304" pitchFamily="18" charset="0"/>
                        <a:cs typeface="Times New Roman" panose="02020603050405020304" pitchFamily="18" charset="0"/>
                      </a:rPr>
                      <a:t>15- </a:t>
                    </a:r>
                    <a:r>
                      <a:rPr lang="en-US" sz="1600" dirty="0" smtClean="0">
                        <a:latin typeface="Times New Roman" panose="02020603050405020304" pitchFamily="18" charset="0"/>
                        <a:cs typeface="Times New Roman" panose="02020603050405020304" pitchFamily="18" charset="0"/>
                      </a:rPr>
                      <a:t>64 </a:t>
                    </a:r>
                    <a:r>
                      <a:rPr lang="en-US" sz="1600" dirty="0">
                        <a:latin typeface="Times New Roman" panose="02020603050405020304" pitchFamily="18" charset="0"/>
                        <a:cs typeface="Times New Roman" panose="02020603050405020304" pitchFamily="18" charset="0"/>
                      </a:rPr>
                      <a:t>years</a:t>
                    </a:r>
                    <a:r>
                      <a:rPr lang="en-US" sz="1600" baseline="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59%</a:t>
                    </a:r>
                    <a:endParaRPr lang="en-US" dirty="0"/>
                  </a:p>
                </c:rich>
              </c:tx>
              <c:showLegendKey val="0"/>
              <c:showVal val="1"/>
              <c:showCatName val="0"/>
              <c:showSerName val="0"/>
              <c:showPercent val="0"/>
              <c:showBubbleSize val="0"/>
            </c:dLbl>
            <c:dLbl>
              <c:idx val="2"/>
              <c:layout/>
              <c:tx>
                <c:rich>
                  <a:bodyPr/>
                  <a:lstStyle/>
                  <a:p>
                    <a:r>
                      <a:rPr lang="en-US" sz="1600" dirty="0">
                        <a:latin typeface="Times New Roman" panose="02020603050405020304" pitchFamily="18" charset="0"/>
                        <a:cs typeface="Times New Roman" panose="02020603050405020304" pitchFamily="18" charset="0"/>
                      </a:rPr>
                      <a:t>65</a:t>
                    </a:r>
                    <a:r>
                      <a:rPr lang="en-US" sz="1600" baseline="0" dirty="0">
                        <a:latin typeface="Times New Roman" panose="02020603050405020304" pitchFamily="18" charset="0"/>
                        <a:cs typeface="Times New Roman" panose="02020603050405020304" pitchFamily="18" charset="0"/>
                      </a:rPr>
                      <a:t> years +</a:t>
                    </a:r>
                  </a:p>
                  <a:p>
                    <a:r>
                      <a:rPr lang="en-US" sz="1600" dirty="0">
                        <a:latin typeface="Times New Roman" panose="02020603050405020304" pitchFamily="18" charset="0"/>
                        <a:cs typeface="Times New Roman" panose="02020603050405020304" pitchFamily="18" charset="0"/>
                      </a:rPr>
                      <a:t>5%</a:t>
                    </a:r>
                    <a:endParaRPr lang="en-US" dirty="0"/>
                  </a:p>
                </c:rich>
              </c:tx>
              <c:showLegendKey val="0"/>
              <c:showVal val="1"/>
              <c:showCatName val="0"/>
              <c:showSerName val="0"/>
              <c:showPercent val="0"/>
              <c:showBubbleSize val="0"/>
            </c:dLbl>
            <c:txPr>
              <a:bodyPr/>
              <a:lstStyle/>
              <a:p>
                <a:pPr>
                  <a:defRPr sz="1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1"/>
          </c:dLbls>
          <c:cat>
            <c:strRef>
              <c:f>'Table A-6'!$Q$4:$S$4</c:f>
              <c:strCache>
                <c:ptCount val="3"/>
                <c:pt idx="0">
                  <c:v>0 - 14 years</c:v>
                </c:pt>
                <c:pt idx="1">
                  <c:v>15 - 64 years</c:v>
                </c:pt>
                <c:pt idx="2">
                  <c:v>65 years +</c:v>
                </c:pt>
              </c:strCache>
            </c:strRef>
          </c:cat>
          <c:val>
            <c:numRef>
              <c:f>'Table A-6'!$Q$6:$S$6</c:f>
              <c:numCache>
                <c:formatCode>0%</c:formatCode>
                <c:ptCount val="3"/>
                <c:pt idx="0">
                  <c:v>0.358031437334727</c:v>
                </c:pt>
                <c:pt idx="1">
                  <c:v>0.590724350971797</c:v>
                </c:pt>
                <c:pt idx="2">
                  <c:v>0.051244211693476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 A-7'!$N$3</c:f>
              <c:strCache>
                <c:ptCount val="1"/>
                <c:pt idx="0">
                  <c:v>Union</c:v>
                </c:pt>
              </c:strCache>
            </c:strRef>
          </c:tx>
          <c:spPr>
            <a:solidFill>
              <a:schemeClr val="accent6"/>
            </a:solidFill>
          </c:spPr>
          <c:invertIfNegative val="0"/>
          <c:dLbls>
            <c:dLbl>
              <c:idx val="0"/>
              <c:layout>
                <c:manualLayout>
                  <c:x val="-0.00884955752212389"/>
                  <c:y val="0.0"/>
                </c:manualLayout>
              </c:layout>
              <c:showLegendKey val="0"/>
              <c:showVal val="1"/>
              <c:showCatName val="0"/>
              <c:showSerName val="0"/>
              <c:showPercent val="0"/>
              <c:showBubbleSize val="0"/>
            </c:dLbl>
            <c:dLbl>
              <c:idx val="4"/>
              <c:layout>
                <c:manualLayout>
                  <c:x val="-0.011799526165424"/>
                  <c:y val="0.00841809798268346"/>
                </c:manualLayout>
              </c:layout>
              <c:showLegendKey val="0"/>
              <c:showVal val="1"/>
              <c:showCatName val="0"/>
              <c:showSerName val="0"/>
              <c:showPercent val="0"/>
              <c:showBubbleSize val="0"/>
            </c:dLbl>
            <c:dLbl>
              <c:idx val="5"/>
              <c:layout>
                <c:manualLayout>
                  <c:x val="-0.0147493786727986"/>
                  <c:y val="0.0168361959653669"/>
                </c:manualLayout>
              </c:layout>
              <c:showLegendKey val="0"/>
              <c:showVal val="1"/>
              <c:showCatName val="0"/>
              <c:showSerName val="0"/>
              <c:showPercent val="0"/>
              <c:showBubbleSize val="0"/>
            </c:dLbl>
            <c:dLbl>
              <c:idx val="7"/>
              <c:layout>
                <c:manualLayout>
                  <c:x val="-0.00884955752212389"/>
                  <c:y val="0.00561206532178898"/>
                </c:manualLayout>
              </c:layout>
              <c:showLegendKey val="0"/>
              <c:showVal val="1"/>
              <c:showCatName val="0"/>
              <c:showSerName val="0"/>
              <c:showPercent val="0"/>
              <c:showBubbleSize val="0"/>
            </c:dLbl>
            <c:dLbl>
              <c:idx val="8"/>
              <c:layout>
                <c:manualLayout>
                  <c:x val="-0.0132743362831858"/>
                  <c:y val="0.0112241306435779"/>
                </c:manualLayout>
              </c:layout>
              <c:showLegendKey val="0"/>
              <c:showVal val="1"/>
              <c:showCatName val="0"/>
              <c:showSerName val="0"/>
              <c:showPercent val="0"/>
              <c:showBubbleSize val="0"/>
            </c:dLbl>
            <c:txPr>
              <a:bodyPr/>
              <a:lstStyle/>
              <a:p>
                <a:pPr>
                  <a:defRPr sz="1500"/>
                </a:pPr>
                <a:endParaRPr lang="en-US"/>
              </a:p>
            </c:txPr>
            <c:showLegendKey val="0"/>
            <c:showVal val="1"/>
            <c:showCatName val="0"/>
            <c:showSerName val="0"/>
            <c:showPercent val="0"/>
            <c:showBubbleSize val="0"/>
            <c:showLeaderLines val="0"/>
          </c:dLbls>
          <c:cat>
            <c:strRef>
              <c:f>'Table A-7'!$M$4:$M$12</c:f>
              <c:strCache>
                <c:ptCount val="9"/>
                <c:pt idx="0">
                  <c:v>1 person</c:v>
                </c:pt>
                <c:pt idx="1">
                  <c:v>2 persons</c:v>
                </c:pt>
                <c:pt idx="2">
                  <c:v>3  persons</c:v>
                </c:pt>
                <c:pt idx="3">
                  <c:v>4  persons</c:v>
                </c:pt>
                <c:pt idx="4">
                  <c:v>5  persons</c:v>
                </c:pt>
                <c:pt idx="5">
                  <c:v>6  persons</c:v>
                </c:pt>
                <c:pt idx="6">
                  <c:v>7  persons</c:v>
                </c:pt>
                <c:pt idx="7">
                  <c:v>8  persons</c:v>
                </c:pt>
                <c:pt idx="8">
                  <c:v>9 and more</c:v>
                </c:pt>
              </c:strCache>
            </c:strRef>
          </c:cat>
          <c:val>
            <c:numRef>
              <c:f>'Table A-7'!$N$4:$N$12</c:f>
              <c:numCache>
                <c:formatCode>_(* #,##0.0_);_(* \(#,##0.0\);_(* "-"??_);_(@_)</c:formatCode>
                <c:ptCount val="9"/>
                <c:pt idx="0">
                  <c:v>4.60650614938712</c:v>
                </c:pt>
                <c:pt idx="1">
                  <c:v>12.4310524376549</c:v>
                </c:pt>
                <c:pt idx="2">
                  <c:v>19.90470159862737</c:v>
                </c:pt>
                <c:pt idx="3">
                  <c:v>21.33043606483351</c:v>
                </c:pt>
                <c:pt idx="4">
                  <c:v>16.48974722168902</c:v>
                </c:pt>
                <c:pt idx="5">
                  <c:v>10.87634006482174</c:v>
                </c:pt>
                <c:pt idx="6">
                  <c:v>6.49218520749355</c:v>
                </c:pt>
                <c:pt idx="7">
                  <c:v>4.136476827367805</c:v>
                </c:pt>
                <c:pt idx="8">
                  <c:v>3.732554428125017</c:v>
                </c:pt>
              </c:numCache>
            </c:numRef>
          </c:val>
        </c:ser>
        <c:ser>
          <c:idx val="1"/>
          <c:order val="1"/>
          <c:tx>
            <c:strRef>
              <c:f>'Table A-7'!$O$3</c:f>
              <c:strCache>
                <c:ptCount val="1"/>
                <c:pt idx="0">
                  <c:v>Kayah</c:v>
                </c:pt>
              </c:strCache>
            </c:strRef>
          </c:tx>
          <c:spPr>
            <a:solidFill>
              <a:srgbClr val="00B050"/>
            </a:solidFill>
          </c:spPr>
          <c:invertIfNegative val="0"/>
          <c:dLbls>
            <c:dLbl>
              <c:idx val="3"/>
              <c:layout>
                <c:manualLayout>
                  <c:x val="0.00589970501474921"/>
                  <c:y val="-0.014030163304472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'Table A-7'!$M$4:$M$12</c:f>
              <c:strCache>
                <c:ptCount val="9"/>
                <c:pt idx="0">
                  <c:v>1 person</c:v>
                </c:pt>
                <c:pt idx="1">
                  <c:v>2 persons</c:v>
                </c:pt>
                <c:pt idx="2">
                  <c:v>3  persons</c:v>
                </c:pt>
                <c:pt idx="3">
                  <c:v>4  persons</c:v>
                </c:pt>
                <c:pt idx="4">
                  <c:v>5  persons</c:v>
                </c:pt>
                <c:pt idx="5">
                  <c:v>6  persons</c:v>
                </c:pt>
                <c:pt idx="6">
                  <c:v>7  persons</c:v>
                </c:pt>
                <c:pt idx="7">
                  <c:v>8  persons</c:v>
                </c:pt>
                <c:pt idx="8">
                  <c:v>9 and more</c:v>
                </c:pt>
              </c:strCache>
            </c:strRef>
          </c:cat>
          <c:val>
            <c:numRef>
              <c:f>'Table A-7'!$O$4:$O$12</c:f>
              <c:numCache>
                <c:formatCode>_(* #,##0.0_);_(* \(#,##0.0\);_(* "-"??_);_(@_)</c:formatCode>
                <c:ptCount val="9"/>
                <c:pt idx="0">
                  <c:v>4.869574326919717</c:v>
                </c:pt>
                <c:pt idx="1">
                  <c:v>9.859622167126445</c:v>
                </c:pt>
                <c:pt idx="2">
                  <c:v>16.04742116841848</c:v>
                </c:pt>
                <c:pt idx="3">
                  <c:v>18.85323183294339</c:v>
                </c:pt>
                <c:pt idx="4">
                  <c:v>17.28707616021232</c:v>
                </c:pt>
                <c:pt idx="5">
                  <c:v>13.07399518105947</c:v>
                </c:pt>
                <c:pt idx="6">
                  <c:v>8.700282850857284</c:v>
                </c:pt>
                <c:pt idx="7">
                  <c:v>6.025421657296503</c:v>
                </c:pt>
                <c:pt idx="8">
                  <c:v>5.283374655166392</c:v>
                </c:pt>
              </c:numCache>
            </c:numRef>
          </c:val>
        </c:ser>
        <c:dLbls>
          <c:showLegendKey val="0"/>
          <c:showVal val="0"/>
          <c:showCatName val="0"/>
          <c:showSerName val="0"/>
          <c:showPercent val="0"/>
          <c:showBubbleSize val="0"/>
        </c:dLbls>
        <c:gapWidth val="150"/>
        <c:axId val="2068579608"/>
        <c:axId val="2068582616"/>
      </c:barChart>
      <c:catAx>
        <c:axId val="2068579608"/>
        <c:scaling>
          <c:orientation val="minMax"/>
        </c:scaling>
        <c:delete val="0"/>
        <c:axPos val="b"/>
        <c:majorTickMark val="out"/>
        <c:minorTickMark val="none"/>
        <c:tickLblPos val="nextTo"/>
        <c:txPr>
          <a:bodyPr/>
          <a:lstStyle/>
          <a:p>
            <a:pPr>
              <a:defRPr sz="1500"/>
            </a:pPr>
            <a:endParaRPr lang="en-US"/>
          </a:p>
        </c:txPr>
        <c:crossAx val="2068582616"/>
        <c:crosses val="autoZero"/>
        <c:auto val="1"/>
        <c:lblAlgn val="ctr"/>
        <c:lblOffset val="100"/>
        <c:noMultiLvlLbl val="0"/>
      </c:catAx>
      <c:valAx>
        <c:axId val="2068582616"/>
        <c:scaling>
          <c:orientation val="minMax"/>
        </c:scaling>
        <c:delete val="0"/>
        <c:axPos val="l"/>
        <c:majorGridlines/>
        <c:numFmt formatCode="_(* #,##0.0_);_(* \(#,##0.0\);_(* &quot;-&quot;??_);_(@_)" sourceLinked="1"/>
        <c:majorTickMark val="out"/>
        <c:minorTickMark val="none"/>
        <c:tickLblPos val="nextTo"/>
        <c:txPr>
          <a:bodyPr/>
          <a:lstStyle/>
          <a:p>
            <a:pPr>
              <a:defRPr sz="1500"/>
            </a:pPr>
            <a:endParaRPr lang="en-US"/>
          </a:p>
        </c:txPr>
        <c:crossAx val="2068579608"/>
        <c:crosses val="autoZero"/>
        <c:crossBetween val="between"/>
      </c:valAx>
    </c:plotArea>
    <c:legend>
      <c:legendPos val="b"/>
      <c:layout/>
      <c:overlay val="0"/>
      <c:txPr>
        <a:bodyPr/>
        <a:lstStyle/>
        <a:p>
          <a:pPr>
            <a:defRPr sz="1500"/>
          </a:pPr>
          <a:endParaRPr lang="en-US"/>
        </a:p>
      </c:txPr>
    </c:legend>
    <c:plotVisOnly val="1"/>
    <c:dispBlanksAs val="gap"/>
    <c:showDLblsOverMax val="0"/>
  </c:chart>
  <c:txPr>
    <a:bodyPr/>
    <a:lstStyle/>
    <a:p>
      <a:pPr>
        <a:defRPr sz="1400" b="1"/>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36126965611"/>
          <c:y val="0.0348798697647329"/>
          <c:w val="0.602417180960488"/>
          <c:h val="0.882338852527076"/>
        </c:manualLayout>
      </c:layout>
      <c:barChart>
        <c:barDir val="bar"/>
        <c:grouping val="clustered"/>
        <c:varyColors val="0"/>
        <c:ser>
          <c:idx val="0"/>
          <c:order val="0"/>
          <c:tx>
            <c:v>Mean number of persons per household</c:v>
          </c:tx>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600" b="1"/>
                </a:pPr>
                <a:endParaRPr lang="en-US"/>
              </a:p>
            </c:txPr>
            <c:showLegendKey val="0"/>
            <c:showVal val="1"/>
            <c:showCatName val="0"/>
            <c:showSerName val="0"/>
            <c:showPercent val="0"/>
            <c:showBubbleSize val="0"/>
            <c:showLeaderLines val="0"/>
          </c:dLbls>
          <c:cat>
            <c:strRef>
              <c:f>'Pop Density and Female headed'!$A$6:$A$21</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'Pop Density and Female headed'!$J$6:$J$21</c:f>
              <c:numCache>
                <c:formatCode>0.0</c:formatCode>
                <c:ptCount val="16"/>
                <c:pt idx="0">
                  <c:v>4.40620879234024</c:v>
                </c:pt>
                <c:pt idx="1">
                  <c:v>5.088812577729101</c:v>
                </c:pt>
                <c:pt idx="2">
                  <c:v>4.761846562139889</c:v>
                </c:pt>
                <c:pt idx="3">
                  <c:v>4.721007917777179</c:v>
                </c:pt>
                <c:pt idx="4">
                  <c:v>5.148198549181854</c:v>
                </c:pt>
                <c:pt idx="5">
                  <c:v>4.62806546341045</c:v>
                </c:pt>
                <c:pt idx="6">
                  <c:v>4.776714152999481</c:v>
                </c:pt>
                <c:pt idx="7">
                  <c:v>4.150407620820769</c:v>
                </c:pt>
                <c:pt idx="8">
                  <c:v>4.116800050447008</c:v>
                </c:pt>
                <c:pt idx="9">
                  <c:v>4.416160629871273</c:v>
                </c:pt>
                <c:pt idx="10">
                  <c:v>4.61373789669957</c:v>
                </c:pt>
                <c:pt idx="11">
                  <c:v>4.424253760559582</c:v>
                </c:pt>
                <c:pt idx="12">
                  <c:v>4.390199526957366</c:v>
                </c:pt>
                <c:pt idx="13">
                  <c:v>4.70338475113482</c:v>
                </c:pt>
                <c:pt idx="14">
                  <c:v>4.065589734738406</c:v>
                </c:pt>
                <c:pt idx="15">
                  <c:v>4.09083213538072</c:v>
                </c:pt>
              </c:numCache>
            </c:numRef>
          </c:val>
        </c:ser>
        <c:dLbls>
          <c:showLegendKey val="0"/>
          <c:showVal val="0"/>
          <c:showCatName val="0"/>
          <c:showSerName val="0"/>
          <c:showPercent val="0"/>
          <c:showBubbleSize val="0"/>
        </c:dLbls>
        <c:gapWidth val="73"/>
        <c:axId val="2068634392"/>
        <c:axId val="2068637496"/>
      </c:barChart>
      <c:catAx>
        <c:axId val="2068634392"/>
        <c:scaling>
          <c:orientation val="maxMin"/>
        </c:scaling>
        <c:delete val="0"/>
        <c:axPos val="l"/>
        <c:majorTickMark val="none"/>
        <c:minorTickMark val="none"/>
        <c:tickLblPos val="nextTo"/>
        <c:txPr>
          <a:bodyPr/>
          <a:lstStyle/>
          <a:p>
            <a:pPr>
              <a:defRPr sz="1600" b="1"/>
            </a:pPr>
            <a:endParaRPr lang="en-US"/>
          </a:p>
        </c:txPr>
        <c:crossAx val="2068637496"/>
        <c:crosses val="autoZero"/>
        <c:auto val="1"/>
        <c:lblAlgn val="ctr"/>
        <c:lblOffset val="100"/>
        <c:noMultiLvlLbl val="0"/>
      </c:catAx>
      <c:valAx>
        <c:axId val="2068637496"/>
        <c:scaling>
          <c:orientation val="minMax"/>
        </c:scaling>
        <c:delete val="0"/>
        <c:axPos val="t"/>
        <c:majorGridlines>
          <c:spPr>
            <a:ln>
              <a:solidFill>
                <a:schemeClr val="bg1">
                  <a:lumMod val="85000"/>
                </a:schemeClr>
              </a:solidFill>
            </a:ln>
          </c:spPr>
        </c:majorGridlines>
        <c:numFmt formatCode="0.0" sourceLinked="1"/>
        <c:majorTickMark val="none"/>
        <c:minorTickMark val="none"/>
        <c:tickLblPos val="high"/>
        <c:txPr>
          <a:bodyPr/>
          <a:lstStyle/>
          <a:p>
            <a:pPr>
              <a:defRPr sz="1600" b="1"/>
            </a:pPr>
            <a:endParaRPr lang="en-US"/>
          </a:p>
        </c:txPr>
        <c:crossAx val="2068634392"/>
        <c:crosses val="autoZero"/>
        <c:crossBetween val="between"/>
      </c:valAx>
    </c:plotArea>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F79646">
                  <a:lumMod val="75000"/>
                </a:srgbClr>
              </a:solidFill>
            </c:spPr>
          </c:dPt>
          <c:dPt>
            <c:idx val="1"/>
            <c:invertIfNegative val="0"/>
            <c:bubble3D val="0"/>
            <c:spPr>
              <a:solidFill>
                <a:srgbClr val="F79646">
                  <a:lumMod val="75000"/>
                </a:srgbClr>
              </a:solidFill>
            </c:spPr>
          </c:dPt>
          <c:dPt>
            <c:idx val="6"/>
            <c:invertIfNegative val="0"/>
            <c:bubble3D val="0"/>
            <c:spPr>
              <a:solidFill>
                <a:srgbClr val="F79646">
                  <a:lumMod val="75000"/>
                </a:srgbClr>
              </a:solidFill>
            </c:spPr>
          </c:dPt>
          <c:dLbls>
            <c:txPr>
              <a:bodyPr/>
              <a:lstStyle/>
              <a:p>
                <a:pPr>
                  <a:defRPr sz="1600" b="1"/>
                </a:pPr>
                <a:endParaRPr lang="en-US"/>
              </a:p>
            </c:txPr>
            <c:showLegendKey val="0"/>
            <c:showVal val="1"/>
            <c:showCatName val="0"/>
            <c:showSerName val="0"/>
            <c:showPercent val="0"/>
            <c:showBubbleSize val="0"/>
            <c:showLeaderLines val="0"/>
          </c:dLbls>
          <c:cat>
            <c:strRef>
              <c:f>'Table A-2'!$A$17:$A$27</c:f>
              <c:strCache>
                <c:ptCount val="11"/>
                <c:pt idx="0">
                  <c:v>KAYAH STATE</c:v>
                </c:pt>
                <c:pt idx="1">
                  <c:v>    LOIKAW DISTRICT</c:v>
                </c:pt>
                <c:pt idx="2">
                  <c:v>        Loikaw</c:v>
                </c:pt>
                <c:pt idx="3">
                  <c:v>        Dimawso</c:v>
                </c:pt>
                <c:pt idx="4">
                  <c:v>        Phruso</c:v>
                </c:pt>
                <c:pt idx="5">
                  <c:v>        Shardaw</c:v>
                </c:pt>
                <c:pt idx="6">
                  <c:v>    BAWLAKHE DISTRICT</c:v>
                </c:pt>
                <c:pt idx="7">
                  <c:v>        Bawlakhe</c:v>
                </c:pt>
                <c:pt idx="8">
                  <c:v>        Parsaung</c:v>
                </c:pt>
                <c:pt idx="9">
                  <c:v>        Meisi</c:v>
                </c:pt>
                <c:pt idx="10">
                  <c:v>        Ywathit(Sub-Tsp)</c:v>
                </c:pt>
              </c:strCache>
            </c:strRef>
          </c:cat>
          <c:val>
            <c:numRef>
              <c:f>'Table A-2'!$B$17:$B$27</c:f>
              <c:numCache>
                <c:formatCode>General</c:formatCode>
                <c:ptCount val="11"/>
                <c:pt idx="0">
                  <c:v>4.8</c:v>
                </c:pt>
                <c:pt idx="1">
                  <c:v>4.8</c:v>
                </c:pt>
                <c:pt idx="2">
                  <c:v>4.6</c:v>
                </c:pt>
                <c:pt idx="3">
                  <c:v>5.1</c:v>
                </c:pt>
                <c:pt idx="4">
                  <c:v>4.8</c:v>
                </c:pt>
                <c:pt idx="5">
                  <c:v>4.7</c:v>
                </c:pt>
                <c:pt idx="6">
                  <c:v>4.6</c:v>
                </c:pt>
                <c:pt idx="7">
                  <c:v>4.4</c:v>
                </c:pt>
                <c:pt idx="8">
                  <c:v>4.8</c:v>
                </c:pt>
                <c:pt idx="9">
                  <c:v>4.3</c:v>
                </c:pt>
                <c:pt idx="10">
                  <c:v>4.3</c:v>
                </c:pt>
              </c:numCache>
            </c:numRef>
          </c:val>
        </c:ser>
        <c:dLbls>
          <c:showLegendKey val="0"/>
          <c:showVal val="0"/>
          <c:showCatName val="0"/>
          <c:showSerName val="0"/>
          <c:showPercent val="0"/>
          <c:showBubbleSize val="0"/>
        </c:dLbls>
        <c:gapWidth val="150"/>
        <c:axId val="2068703176"/>
        <c:axId val="2068706184"/>
      </c:barChart>
      <c:catAx>
        <c:axId val="2068703176"/>
        <c:scaling>
          <c:orientation val="minMax"/>
        </c:scaling>
        <c:delete val="0"/>
        <c:axPos val="b"/>
        <c:majorTickMark val="out"/>
        <c:minorTickMark val="none"/>
        <c:tickLblPos val="nextTo"/>
        <c:txPr>
          <a:bodyPr/>
          <a:lstStyle/>
          <a:p>
            <a:pPr>
              <a:defRPr sz="1400" b="1"/>
            </a:pPr>
            <a:endParaRPr lang="en-US"/>
          </a:p>
        </c:txPr>
        <c:crossAx val="2068706184"/>
        <c:crosses val="autoZero"/>
        <c:auto val="1"/>
        <c:lblAlgn val="ctr"/>
        <c:lblOffset val="100"/>
        <c:noMultiLvlLbl val="0"/>
      </c:catAx>
      <c:valAx>
        <c:axId val="206870618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68703176"/>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2068749384"/>
        <c:axId val="2068752552"/>
      </c:barChart>
      <c:catAx>
        <c:axId val="2068749384"/>
        <c:scaling>
          <c:orientation val="minMax"/>
        </c:scaling>
        <c:delete val="0"/>
        <c:axPos val="b"/>
        <c:majorTickMark val="out"/>
        <c:minorTickMark val="none"/>
        <c:tickLblPos val="nextTo"/>
        <c:txPr>
          <a:bodyPr/>
          <a:lstStyle/>
          <a:p>
            <a:pPr>
              <a:defRPr lang="en-GB" b="1">
                <a:latin typeface="Myanmar2" panose="020B0604030504040204" pitchFamily="34" charset="0"/>
                <a:cs typeface="Myanmar2" panose="020B0604030504040204" pitchFamily="34" charset="0"/>
              </a:defRPr>
            </a:pPr>
            <a:endParaRPr lang="en-US"/>
          </a:p>
        </c:txPr>
        <c:crossAx val="2068752552"/>
        <c:crosses val="autoZero"/>
        <c:auto val="1"/>
        <c:lblAlgn val="ctr"/>
        <c:lblOffset val="100"/>
        <c:noMultiLvlLbl val="0"/>
      </c:catAx>
      <c:valAx>
        <c:axId val="2068752552"/>
        <c:scaling>
          <c:orientation val="minMax"/>
        </c:scaling>
        <c:delete val="0"/>
        <c:axPos val="l"/>
        <c:majorGridlines/>
        <c:numFmt formatCode="0.0" sourceLinked="1"/>
        <c:majorTickMark val="out"/>
        <c:minorTickMark val="none"/>
        <c:tickLblPos val="nextTo"/>
        <c:txPr>
          <a:bodyPr/>
          <a:lstStyle/>
          <a:p>
            <a:pPr>
              <a:defRPr lang="en-GB" b="1">
                <a:latin typeface="Myanmar2ex" panose="020B0604030504040204" pitchFamily="34" charset="0"/>
                <a:cs typeface="Myanmar2ex" panose="020B0604030504040204" pitchFamily="34" charset="0"/>
              </a:defRPr>
            </a:pPr>
            <a:endParaRPr lang="en-US"/>
          </a:p>
        </c:txPr>
        <c:crossAx val="2068749384"/>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FEB80A">
                  <a:lumMod val="75000"/>
                </a:srgbClr>
              </a:solidFill>
            </c:spPr>
          </c:dPt>
          <c:dPt>
            <c:idx val="1"/>
            <c:invertIfNegative val="0"/>
            <c:bubble3D val="0"/>
            <c:spPr>
              <a:solidFill>
                <a:srgbClr val="FEB80A">
                  <a:lumMod val="75000"/>
                </a:srgbClr>
              </a:solidFill>
            </c:spPr>
          </c:dPt>
          <c:dPt>
            <c:idx val="9"/>
            <c:invertIfNegative val="0"/>
            <c:bubble3D val="0"/>
            <c:spPr>
              <a:solidFill>
                <a:srgbClr val="FEB80A">
                  <a:lumMod val="75000"/>
                </a:srgbClr>
              </a:solidFill>
            </c:spPr>
          </c:dPt>
          <c:dPt>
            <c:idx val="12"/>
            <c:invertIfNegative val="0"/>
            <c:bubble3D val="0"/>
            <c:spPr>
              <a:solidFill>
                <a:srgbClr val="FEB80A">
                  <a:lumMod val="75000"/>
                </a:srgbClr>
              </a:solidFill>
            </c:spPr>
          </c:dPt>
          <c:dPt>
            <c:idx val="16"/>
            <c:invertIfNegative val="0"/>
            <c:bubble3D val="0"/>
            <c:spPr>
              <a:solidFill>
                <a:srgbClr val="FEB80A">
                  <a:lumMod val="75000"/>
                </a:srgbClr>
              </a:solidFill>
            </c:spPr>
          </c:dPt>
          <c:dLbls>
            <c:showLegendKey val="0"/>
            <c:showVal val="1"/>
            <c:showCatName val="0"/>
            <c:showSerName val="0"/>
            <c:showPercent val="0"/>
            <c:showBubbleSize val="0"/>
            <c:showLeaderLines val="0"/>
          </c:dLbls>
          <c:cat>
            <c:strRef>
              <c:f>'Table A-7'!$Z$9:$Z$28</c:f>
              <c:strCache>
                <c:ptCount val="20"/>
                <c:pt idx="0">
                  <c:v>KAYIN</c:v>
                </c:pt>
                <c:pt idx="1">
                  <c:v>    HPA-AN</c:v>
                </c:pt>
                <c:pt idx="2">
                  <c:v>        Hpa-an</c:v>
                </c:pt>
                <c:pt idx="3">
                  <c:v>        Hlaingbwe</c:v>
                </c:pt>
                <c:pt idx="4">
                  <c:v>        Thandaunggyi</c:v>
                </c:pt>
                <c:pt idx="5">
                  <c:v>        Paingkyon(Sub-Tsp)</c:v>
                </c:pt>
                <c:pt idx="6">
                  <c:v>        Shan Ywathit(Sub-Tsp)</c:v>
                </c:pt>
                <c:pt idx="7">
                  <c:v>        Leiktho(Sub-Tsp)</c:v>
                </c:pt>
                <c:pt idx="8">
                  <c:v>        Bawgali(Sub-Tsp)</c:v>
                </c:pt>
                <c:pt idx="9">
                  <c:v>    PHARPON</c:v>
                </c:pt>
                <c:pt idx="10">
                  <c:v>        Pharpon</c:v>
                </c:pt>
                <c:pt idx="11">
                  <c:v>        Kamamaung(Sub-Tsp)</c:v>
                </c:pt>
                <c:pt idx="12">
                  <c:v>    MYAWADY</c:v>
                </c:pt>
                <c:pt idx="13">
                  <c:v>        Myawady</c:v>
                </c:pt>
                <c:pt idx="14">
                  <c:v>        Sugali(Sub-Tsp)</c:v>
                </c:pt>
                <c:pt idx="15">
                  <c:v>        Wawlaymyaing(Sub-Tsp)</c:v>
                </c:pt>
                <c:pt idx="16">
                  <c:v>    KAWKAREIK</c:v>
                </c:pt>
                <c:pt idx="17">
                  <c:v>        Kawkareik</c:v>
                </c:pt>
                <c:pt idx="18">
                  <c:v>        Kyarinseikkyi</c:v>
                </c:pt>
                <c:pt idx="19">
                  <c:v>        Payarthonezu(Sub-Tsp)</c:v>
                </c:pt>
              </c:strCache>
            </c:strRef>
          </c:cat>
          <c:val>
            <c:numRef>
              <c:f>'Table A-7'!$AA$9:$AA$28</c:f>
              <c:numCache>
                <c:formatCode>General</c:formatCode>
                <c:ptCount val="20"/>
                <c:pt idx="0">
                  <c:v>4.7</c:v>
                </c:pt>
                <c:pt idx="1">
                  <c:v>4.7</c:v>
                </c:pt>
                <c:pt idx="2">
                  <c:v>4.6</c:v>
                </c:pt>
                <c:pt idx="3">
                  <c:v>4.8</c:v>
                </c:pt>
                <c:pt idx="4">
                  <c:v>5.1</c:v>
                </c:pt>
                <c:pt idx="5">
                  <c:v>4.9</c:v>
                </c:pt>
                <c:pt idx="6">
                  <c:v>5.6</c:v>
                </c:pt>
                <c:pt idx="7">
                  <c:v>4.8</c:v>
                </c:pt>
                <c:pt idx="8">
                  <c:v>5.0</c:v>
                </c:pt>
                <c:pt idx="9">
                  <c:v>5.0</c:v>
                </c:pt>
                <c:pt idx="10">
                  <c:v>5.0</c:v>
                </c:pt>
                <c:pt idx="11">
                  <c:v>5.0</c:v>
                </c:pt>
                <c:pt idx="12">
                  <c:v>4.6</c:v>
                </c:pt>
                <c:pt idx="13">
                  <c:v>4.5</c:v>
                </c:pt>
                <c:pt idx="14">
                  <c:v>5.2</c:v>
                </c:pt>
                <c:pt idx="15">
                  <c:v>5.3</c:v>
                </c:pt>
                <c:pt idx="16">
                  <c:v>4.8</c:v>
                </c:pt>
                <c:pt idx="17">
                  <c:v>4.7</c:v>
                </c:pt>
                <c:pt idx="18">
                  <c:v>4.7</c:v>
                </c:pt>
                <c:pt idx="19">
                  <c:v>4.9</c:v>
                </c:pt>
              </c:numCache>
            </c:numRef>
          </c:val>
        </c:ser>
        <c:dLbls>
          <c:showLegendKey val="0"/>
          <c:showVal val="0"/>
          <c:showCatName val="0"/>
          <c:showSerName val="0"/>
          <c:showPercent val="0"/>
          <c:showBubbleSize val="0"/>
        </c:dLbls>
        <c:gapWidth val="150"/>
        <c:axId val="2068806296"/>
        <c:axId val="2068809416"/>
      </c:barChart>
      <c:catAx>
        <c:axId val="2068806296"/>
        <c:scaling>
          <c:orientation val="minMax"/>
        </c:scaling>
        <c:delete val="0"/>
        <c:axPos val="b"/>
        <c:majorTickMark val="out"/>
        <c:minorTickMark val="none"/>
        <c:tickLblPos val="nextTo"/>
        <c:crossAx val="2068809416"/>
        <c:crosses val="autoZero"/>
        <c:auto val="1"/>
        <c:lblAlgn val="ctr"/>
        <c:lblOffset val="100"/>
        <c:noMultiLvlLbl val="0"/>
      </c:catAx>
      <c:valAx>
        <c:axId val="2068809416"/>
        <c:scaling>
          <c:orientation val="minMax"/>
        </c:scaling>
        <c:delete val="0"/>
        <c:axPos val="l"/>
        <c:majorGridlines/>
        <c:numFmt formatCode="General" sourceLinked="1"/>
        <c:majorTickMark val="out"/>
        <c:minorTickMark val="none"/>
        <c:tickLblPos val="nextTo"/>
        <c:crossAx val="2068806296"/>
        <c:crosses val="autoZero"/>
        <c:crossBetween val="between"/>
      </c:valAx>
    </c:plotArea>
    <c:plotVisOnly val="1"/>
    <c:dispBlanksAs val="gap"/>
    <c:showDLblsOverMax val="0"/>
  </c:chart>
  <c:txPr>
    <a:bodyPr/>
    <a:lstStyle/>
    <a:p>
      <a:pPr>
        <a:defRPr sz="15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600" b="1"/>
                </a:pPr>
                <a:endParaRPr lang="en-US"/>
              </a:p>
            </c:txPr>
            <c:showLegendKey val="0"/>
            <c:showVal val="1"/>
            <c:showCatName val="0"/>
            <c:showSerName val="0"/>
            <c:showPercent val="0"/>
            <c:showBubbleSize val="0"/>
            <c:showLeaderLines val="0"/>
          </c:dLbls>
          <c:cat>
            <c:strRef>
              <c:f>'Pop and Sex Ratio by State (All'!$G$52:$G$67</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Ayeyawady</c:v>
                </c:pt>
                <c:pt idx="15">
                  <c:v>Nay Pyi Taw</c:v>
                </c:pt>
              </c:strCache>
            </c:strRef>
          </c:cat>
          <c:val>
            <c:numRef>
              <c:f>'Pop and Sex Ratio by State (All'!$J$52:$J$67</c:f>
              <c:numCache>
                <c:formatCode>_(* #,##0_);_(* \(#,##0\);_(* "-"??_);_(@_)</c:formatCode>
                <c:ptCount val="16"/>
                <c:pt idx="0">
                  <c:v>76.09811669245799</c:v>
                </c:pt>
                <c:pt idx="1">
                  <c:v>18.97357196283093</c:v>
                </c:pt>
                <c:pt idx="2">
                  <c:v>24.43223421366899</c:v>
                </c:pt>
                <c:pt idx="3">
                  <c:v>51.80827817871774</c:v>
                </c:pt>
                <c:pt idx="4">
                  <c:v>13.29304892709105</c:v>
                </c:pt>
                <c:pt idx="5">
                  <c:v>56.83250859529011</c:v>
                </c:pt>
                <c:pt idx="6">
                  <c:v>32.49288094034571</c:v>
                </c:pt>
                <c:pt idx="7">
                  <c:v>123.5234972311489</c:v>
                </c:pt>
                <c:pt idx="8">
                  <c:v>87.39411672048867</c:v>
                </c:pt>
                <c:pt idx="9">
                  <c:v>199.6149001119849</c:v>
                </c:pt>
                <c:pt idx="10">
                  <c:v>167.069459624743</c:v>
                </c:pt>
                <c:pt idx="11">
                  <c:v>86.70408028701902</c:v>
                </c:pt>
                <c:pt idx="12">
                  <c:v>716.2509207713364</c:v>
                </c:pt>
                <c:pt idx="13">
                  <c:v>37.38369968224927</c:v>
                </c:pt>
                <c:pt idx="14">
                  <c:v>176.5485894562325</c:v>
                </c:pt>
                <c:pt idx="15">
                  <c:v>164.4077595612928</c:v>
                </c:pt>
              </c:numCache>
            </c:numRef>
          </c:val>
        </c:ser>
        <c:dLbls>
          <c:showLegendKey val="0"/>
          <c:showVal val="0"/>
          <c:showCatName val="0"/>
          <c:showSerName val="0"/>
          <c:showPercent val="0"/>
          <c:showBubbleSize val="0"/>
        </c:dLbls>
        <c:gapWidth val="72"/>
        <c:axId val="2066915320"/>
        <c:axId val="2066918328"/>
      </c:barChart>
      <c:catAx>
        <c:axId val="2066915320"/>
        <c:scaling>
          <c:orientation val="minMax"/>
        </c:scaling>
        <c:delete val="0"/>
        <c:axPos val="b"/>
        <c:majorTickMark val="out"/>
        <c:minorTickMark val="none"/>
        <c:tickLblPos val="nextTo"/>
        <c:txPr>
          <a:bodyPr/>
          <a:lstStyle/>
          <a:p>
            <a:pPr>
              <a:defRPr sz="1600" b="1"/>
            </a:pPr>
            <a:endParaRPr lang="en-US"/>
          </a:p>
        </c:txPr>
        <c:crossAx val="2066918328"/>
        <c:crosses val="autoZero"/>
        <c:auto val="1"/>
        <c:lblAlgn val="ctr"/>
        <c:lblOffset val="100"/>
        <c:noMultiLvlLbl val="0"/>
      </c:catAx>
      <c:valAx>
        <c:axId val="2066918328"/>
        <c:scaling>
          <c:orientation val="minMax"/>
        </c:scaling>
        <c:delete val="0"/>
        <c:axPos val="l"/>
        <c:majorGridlines/>
        <c:numFmt formatCode="_(* #,##0_);_(* \(#,##0\);_(* &quot;-&quot;??_);_(@_)" sourceLinked="1"/>
        <c:majorTickMark val="out"/>
        <c:minorTickMark val="none"/>
        <c:tickLblPos val="nextTo"/>
        <c:txPr>
          <a:bodyPr/>
          <a:lstStyle/>
          <a:p>
            <a:pPr>
              <a:defRPr sz="1400" b="1"/>
            </a:pPr>
            <a:endParaRPr lang="en-US"/>
          </a:p>
        </c:txPr>
        <c:crossAx val="2066915320"/>
        <c:crosses val="autoZero"/>
        <c:crossBetween val="between"/>
      </c:valAx>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glow rad="25400">
                <a:schemeClr val="accent1">
                  <a:alpha val="40000"/>
                </a:schemeClr>
              </a:glow>
            </a:effectLst>
          </c:spPr>
          <c:invertIfNegative val="0"/>
          <c:dPt>
            <c:idx val="0"/>
            <c:invertIfNegative val="0"/>
            <c:bubble3D val="0"/>
            <c:spPr>
              <a:solidFill>
                <a:srgbClr val="FFC000"/>
              </a:solidFill>
              <a:effectLst>
                <a:glow rad="25400">
                  <a:schemeClr val="accent1">
                    <a:alpha val="40000"/>
                  </a:schemeClr>
                </a:glow>
              </a:effectLst>
            </c:spPr>
          </c:dPt>
          <c:dPt>
            <c:idx val="1"/>
            <c:invertIfNegative val="0"/>
            <c:bubble3D val="0"/>
            <c:spPr>
              <a:solidFill>
                <a:srgbClr val="FFC000"/>
              </a:solidFill>
              <a:effectLst>
                <a:glow rad="25400">
                  <a:schemeClr val="accent1">
                    <a:alpha val="40000"/>
                  </a:schemeClr>
                </a:glow>
              </a:effectLst>
            </c:spPr>
          </c:dPt>
          <c:dPt>
            <c:idx val="10"/>
            <c:invertIfNegative val="0"/>
            <c:bubble3D val="0"/>
            <c:spPr>
              <a:solidFill>
                <a:srgbClr val="FFC000"/>
              </a:solidFill>
              <a:effectLst>
                <a:glow rad="25400">
                  <a:schemeClr val="accent1">
                    <a:alpha val="40000"/>
                  </a:schemeClr>
                </a:glow>
              </a:effectLst>
            </c:spPr>
          </c:dPt>
          <c:dLbls>
            <c:dLbl>
              <c:idx val="0"/>
              <c:layout>
                <c:manualLayout>
                  <c:x val="0.00617283950617284"/>
                  <c:y val="-0.234176903346315"/>
                </c:manualLayout>
              </c:layout>
              <c:dLblPos val="ctr"/>
              <c:showLegendKey val="0"/>
              <c:showVal val="1"/>
              <c:showCatName val="0"/>
              <c:showSerName val="0"/>
              <c:showPercent val="0"/>
              <c:showBubbleSize val="0"/>
            </c:dLbl>
            <c:dLbl>
              <c:idx val="1"/>
              <c:layout>
                <c:manualLayout>
                  <c:x val="0.0"/>
                  <c:y val="-0.234176903346315"/>
                </c:manualLayout>
              </c:layout>
              <c:dLblPos val="ctr"/>
              <c:showLegendKey val="0"/>
              <c:showVal val="1"/>
              <c:showCatName val="0"/>
              <c:showSerName val="0"/>
              <c:showPercent val="0"/>
              <c:showBubbleSize val="0"/>
            </c:dLbl>
            <c:dLbl>
              <c:idx val="2"/>
              <c:layout>
                <c:manualLayout>
                  <c:x val="0.00308641975308642"/>
                  <c:y val="-0.282292188424872"/>
                </c:manualLayout>
              </c:layout>
              <c:dLblPos val="ctr"/>
              <c:showLegendKey val="0"/>
              <c:showVal val="1"/>
              <c:showCatName val="0"/>
              <c:showSerName val="0"/>
              <c:showPercent val="0"/>
              <c:showBubbleSize val="0"/>
            </c:dLbl>
            <c:dLbl>
              <c:idx val="3"/>
              <c:layout>
                <c:manualLayout>
                  <c:x val="0.0"/>
                  <c:y val="-0.282292188424872"/>
                </c:manualLayout>
              </c:layout>
              <c:dLblPos val="ctr"/>
              <c:showLegendKey val="0"/>
              <c:showVal val="1"/>
              <c:showCatName val="0"/>
              <c:showSerName val="0"/>
              <c:showPercent val="0"/>
              <c:showBubbleSize val="0"/>
            </c:dLbl>
            <c:dLbl>
              <c:idx val="4"/>
              <c:layout>
                <c:manualLayout>
                  <c:x val="-0.00617283950617284"/>
                  <c:y val="-0.143145889615094"/>
                </c:manualLayout>
              </c:layout>
              <c:dLblPos val="ctr"/>
              <c:showLegendKey val="0"/>
              <c:showVal val="1"/>
              <c:showCatName val="0"/>
              <c:showSerName val="0"/>
              <c:showPercent val="0"/>
              <c:showBubbleSize val="0"/>
            </c:dLbl>
            <c:dLbl>
              <c:idx val="5"/>
              <c:layout>
                <c:manualLayout>
                  <c:x val="0.00462962962962963"/>
                  <c:y val="-0.222540042859387"/>
                </c:manualLayout>
              </c:layout>
              <c:dLblPos val="ctr"/>
              <c:showLegendKey val="0"/>
              <c:showVal val="1"/>
              <c:showCatName val="0"/>
              <c:showSerName val="0"/>
              <c:showPercent val="0"/>
              <c:showBubbleSize val="0"/>
            </c:dLbl>
            <c:dLbl>
              <c:idx val="6"/>
              <c:layout>
                <c:manualLayout>
                  <c:x val="0.0"/>
                  <c:y val="-0.234176903346315"/>
                </c:manualLayout>
              </c:layout>
              <c:dLblPos val="ctr"/>
              <c:showLegendKey val="0"/>
              <c:showVal val="1"/>
              <c:showCatName val="0"/>
              <c:showSerName val="0"/>
              <c:showPercent val="0"/>
              <c:showBubbleSize val="0"/>
            </c:dLbl>
            <c:dLbl>
              <c:idx val="7"/>
              <c:layout>
                <c:manualLayout>
                  <c:x val="-0.00462962962962963"/>
                  <c:y val="-0.316377089251503"/>
                </c:manualLayout>
              </c:layout>
              <c:dLblPos val="ctr"/>
              <c:showLegendKey val="0"/>
              <c:showVal val="1"/>
              <c:showCatName val="0"/>
              <c:showSerName val="0"/>
              <c:showPercent val="0"/>
              <c:showBubbleSize val="0"/>
            </c:dLbl>
            <c:dLbl>
              <c:idx val="8"/>
              <c:layout>
                <c:manualLayout>
                  <c:x val="0.00617283950617284"/>
                  <c:y val="-0.251013099311682"/>
                </c:manualLayout>
              </c:layout>
              <c:dLblPos val="ctr"/>
              <c:showLegendKey val="0"/>
              <c:showVal val="1"/>
              <c:showCatName val="0"/>
              <c:showSerName val="0"/>
              <c:showPercent val="0"/>
              <c:showBubbleSize val="0"/>
            </c:dLbl>
            <c:dLbl>
              <c:idx val="9"/>
              <c:layout>
                <c:manualLayout>
                  <c:x val="0.00154320987654321"/>
                  <c:y val="-0.222540042859387"/>
                </c:manualLayout>
              </c:layout>
              <c:dLblPos val="ctr"/>
              <c:showLegendKey val="0"/>
              <c:showVal val="1"/>
              <c:showCatName val="0"/>
              <c:showSerName val="0"/>
              <c:showPercent val="0"/>
              <c:showBubbleSize val="0"/>
            </c:dLbl>
            <c:dLbl>
              <c:idx val="10"/>
              <c:layout>
                <c:manualLayout>
                  <c:x val="-0.00308641975308642"/>
                  <c:y val="-0.251013099311682"/>
                </c:manualLayout>
              </c:layout>
              <c:dLblPos val="ctr"/>
              <c:showLegendKey val="0"/>
              <c:showVal val="1"/>
              <c:showCatName val="0"/>
              <c:showSerName val="0"/>
              <c:showPercent val="0"/>
              <c:showBubbleSize val="0"/>
            </c:dLbl>
            <c:dLbl>
              <c:idx val="11"/>
              <c:layout>
                <c:manualLayout>
                  <c:x val="-0.00771604938271605"/>
                  <c:y val="-0.299128384390239"/>
                </c:manualLayout>
              </c:layout>
              <c:dLblPos val="ctr"/>
              <c:showLegendKey val="0"/>
              <c:showVal val="1"/>
              <c:showCatName val="0"/>
              <c:showSerName val="0"/>
              <c:showPercent val="0"/>
              <c:showBubbleSize val="0"/>
            </c:dLbl>
            <c:dLbl>
              <c:idx val="12"/>
              <c:layout>
                <c:manualLayout>
                  <c:x val="-0.00771604938271594"/>
                  <c:y val="-0.310765023929714"/>
                </c:manualLayout>
              </c:layout>
              <c:dLblPos val="ctr"/>
              <c:showLegendKey val="0"/>
              <c:showVal val="1"/>
              <c:showCatName val="0"/>
              <c:showSerName val="0"/>
              <c:showPercent val="0"/>
              <c:showBubbleSize val="0"/>
            </c:dLbl>
            <c:dLbl>
              <c:idx val="13"/>
              <c:layout>
                <c:manualLayout>
                  <c:x val="-0.00154320987654321"/>
                  <c:y val="-0.191261174693651"/>
                </c:manualLayout>
              </c:layout>
              <c:dLblPos val="ctr"/>
              <c:showLegendKey val="0"/>
              <c:showVal val="1"/>
              <c:showCatName val="0"/>
              <c:showSerName val="0"/>
              <c:showPercent val="0"/>
              <c:showBubbleSize val="0"/>
            </c:dLbl>
            <c:dLbl>
              <c:idx val="14"/>
              <c:layout>
                <c:manualLayout>
                  <c:x val="0.00154320987654332"/>
                  <c:y val="-0.157588782762917"/>
                </c:manualLayout>
              </c:layout>
              <c:dLblPos val="ctr"/>
              <c:showLegendKey val="0"/>
              <c:showVal val="1"/>
              <c:showCatName val="0"/>
              <c:showSerName val="0"/>
              <c:showPercent val="0"/>
              <c:showBubbleSize val="0"/>
            </c:dLbl>
            <c:txPr>
              <a:bodyPr/>
              <a:lstStyle/>
              <a:p>
                <a:pPr>
                  <a:defRPr sz="1600" b="0">
                    <a:latin typeface="Times New Roman" panose="02020603050405020304" pitchFamily="18" charset="0"/>
                    <a:cs typeface="Times New Roman" panose="02020603050405020304" pitchFamily="18" charset="0"/>
                  </a:defRPr>
                </a:pPr>
                <a:endParaRPr lang="en-US"/>
              </a:p>
            </c:txPr>
            <c:dLblPos val="inEnd"/>
            <c:showLegendKey val="0"/>
            <c:showVal val="1"/>
            <c:showCatName val="0"/>
            <c:showSerName val="0"/>
            <c:showPercent val="0"/>
            <c:showBubbleSize val="0"/>
            <c:showLeaderLines val="0"/>
          </c:dLbls>
          <c:cat>
            <c:strRef>
              <c:f>Sheet1!$A$2:$A$16</c:f>
              <c:strCache>
                <c:ptCount val="15"/>
                <c:pt idx="0">
                  <c:v>MON</c:v>
                </c:pt>
                <c:pt idx="1">
                  <c:v>    MAWLAMYINE</c:v>
                </c:pt>
                <c:pt idx="2">
                  <c:v>        Mawlamyine</c:v>
                </c:pt>
                <c:pt idx="3">
                  <c:v>        Kyaikemaraw</c:v>
                </c:pt>
                <c:pt idx="4">
                  <c:v>        Chaungzon</c:v>
                </c:pt>
                <c:pt idx="5">
                  <c:v>        Thanbyuzayat</c:v>
                </c:pt>
                <c:pt idx="6">
                  <c:v>        Mudon</c:v>
                </c:pt>
                <c:pt idx="7">
                  <c:v>        Ye</c:v>
                </c:pt>
                <c:pt idx="8">
                  <c:v>        Lamine(Sub-Tsp)</c:v>
                </c:pt>
                <c:pt idx="9">
                  <c:v>        Khawzar(Sub-Tsp)</c:v>
                </c:pt>
                <c:pt idx="10">
                  <c:v>    THATON</c:v>
                </c:pt>
                <c:pt idx="11">
                  <c:v>        Thaton</c:v>
                </c:pt>
                <c:pt idx="12">
                  <c:v>        Paung</c:v>
                </c:pt>
                <c:pt idx="13">
                  <c:v>        Kyaikto</c:v>
                </c:pt>
                <c:pt idx="14">
                  <c:v>        Bilin</c:v>
                </c:pt>
              </c:strCache>
            </c:strRef>
          </c:cat>
          <c:val>
            <c:numRef>
              <c:f>Sheet1!$B$2:$B$16</c:f>
              <c:numCache>
                <c:formatCode>General</c:formatCode>
                <c:ptCount val="15"/>
                <c:pt idx="0">
                  <c:v>4.6</c:v>
                </c:pt>
                <c:pt idx="1">
                  <c:v>4.6</c:v>
                </c:pt>
                <c:pt idx="2">
                  <c:v>4.7</c:v>
                </c:pt>
                <c:pt idx="3">
                  <c:v>4.7</c:v>
                </c:pt>
                <c:pt idx="4">
                  <c:v>4.3</c:v>
                </c:pt>
                <c:pt idx="5">
                  <c:v>4.5</c:v>
                </c:pt>
                <c:pt idx="6">
                  <c:v>4.6</c:v>
                </c:pt>
                <c:pt idx="7">
                  <c:v>4.8</c:v>
                </c:pt>
                <c:pt idx="8">
                  <c:v>4.6</c:v>
                </c:pt>
                <c:pt idx="9">
                  <c:v>4.5</c:v>
                </c:pt>
                <c:pt idx="10">
                  <c:v>4.6</c:v>
                </c:pt>
                <c:pt idx="11">
                  <c:v>4.7</c:v>
                </c:pt>
                <c:pt idx="12">
                  <c:v>4.8</c:v>
                </c:pt>
                <c:pt idx="13">
                  <c:v>4.4</c:v>
                </c:pt>
                <c:pt idx="14">
                  <c:v>4.4</c:v>
                </c:pt>
              </c:numCache>
            </c:numRef>
          </c:val>
        </c:ser>
        <c:dLbls>
          <c:showLegendKey val="0"/>
          <c:showVal val="0"/>
          <c:showCatName val="0"/>
          <c:showSerName val="0"/>
          <c:showPercent val="0"/>
          <c:showBubbleSize val="0"/>
        </c:dLbls>
        <c:gapWidth val="150"/>
        <c:overlap val="100"/>
        <c:axId val="2067804408"/>
        <c:axId val="2067801352"/>
      </c:barChart>
      <c:catAx>
        <c:axId val="2067804408"/>
        <c:scaling>
          <c:orientation val="minMax"/>
        </c:scaling>
        <c:delete val="0"/>
        <c:axPos val="b"/>
        <c:majorTickMark val="out"/>
        <c:minorTickMark val="none"/>
        <c:tickLblPos val="nextTo"/>
        <c:txPr>
          <a:bodyPr/>
          <a:lstStyle/>
          <a:p>
            <a:pPr>
              <a:defRPr b="0">
                <a:latin typeface="Myanmar2ex" panose="020B0604030504040204" pitchFamily="34" charset="0"/>
                <a:cs typeface="Myanmar2ex" panose="020B0604030504040204" pitchFamily="34" charset="0"/>
              </a:defRPr>
            </a:pPr>
            <a:endParaRPr lang="en-US"/>
          </a:p>
        </c:txPr>
        <c:crossAx val="2067801352"/>
        <c:crosses val="autoZero"/>
        <c:auto val="1"/>
        <c:lblAlgn val="ctr"/>
        <c:lblOffset val="100"/>
        <c:noMultiLvlLbl val="0"/>
      </c:catAx>
      <c:valAx>
        <c:axId val="2067801352"/>
        <c:scaling>
          <c:orientation val="minMax"/>
        </c:scaling>
        <c:delete val="0"/>
        <c:axPos val="l"/>
        <c:majorGridlines/>
        <c:numFmt formatCode="General" sourceLinked="1"/>
        <c:majorTickMark val="out"/>
        <c:minorTickMark val="none"/>
        <c:tickLblPos val="nextTo"/>
        <c:txPr>
          <a:bodyPr/>
          <a:lstStyle/>
          <a:p>
            <a:pPr>
              <a:defRPr b="0">
                <a:latin typeface="Times New Roman" panose="02020603050405020304" pitchFamily="18" charset="0"/>
                <a:cs typeface="Times New Roman" panose="02020603050405020304" pitchFamily="18" charset="0"/>
              </a:defRPr>
            </a:pPr>
            <a:endParaRPr lang="en-US"/>
          </a:p>
        </c:txPr>
        <c:crossAx val="2067804408"/>
        <c:crosses val="autoZero"/>
        <c:crossBetween val="between"/>
      </c:valAx>
    </c:plotArea>
    <c:plotVisOnly val="1"/>
    <c:dispBlanksAs val="gap"/>
    <c:showDLblsOverMax val="0"/>
  </c:chart>
  <c:txPr>
    <a:bodyPr/>
    <a:lstStyle/>
    <a:p>
      <a:pPr>
        <a:defRPr sz="1800" baseline="0">
          <a:latin typeface="Myanmar2" panose="020B060403050404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6934966462526"/>
          <c:y val="0.223158469032801"/>
          <c:w val="0.914331194711772"/>
          <c:h val="0.556857065517904"/>
        </c:manualLayout>
      </c:layout>
      <c:barChart>
        <c:barDir val="col"/>
        <c:grouping val="clustered"/>
        <c:varyColors val="0"/>
        <c:ser>
          <c:idx val="0"/>
          <c:order val="0"/>
          <c:tx>
            <c:v>Female headed households (%)</c:v>
          </c:tx>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600" b="1"/>
                </a:pPr>
                <a:endParaRPr lang="en-US"/>
              </a:p>
            </c:txPr>
            <c:showLegendKey val="0"/>
            <c:showVal val="1"/>
            <c:showCatName val="0"/>
            <c:showSerName val="0"/>
            <c:showPercent val="0"/>
            <c:showBubbleSize val="0"/>
            <c:showLeaderLines val="0"/>
          </c:dLbls>
          <c:cat>
            <c:strRef>
              <c:f>'Pop Density and Female headed'!$A$6:$A$21</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'Pop Density and Female headed'!$I$6:$I$21</c:f>
              <c:numCache>
                <c:formatCode>#,##0.0</c:formatCode>
                <c:ptCount val="16"/>
                <c:pt idx="0">
                  <c:v>23.7356028296815</c:v>
                </c:pt>
                <c:pt idx="1">
                  <c:v>27.30829914799621</c:v>
                </c:pt>
                <c:pt idx="2">
                  <c:v>22.66822642036525</c:v>
                </c:pt>
                <c:pt idx="3">
                  <c:v>25.70794147532309</c:v>
                </c:pt>
                <c:pt idx="4">
                  <c:v>22.86849354155463</c:v>
                </c:pt>
                <c:pt idx="5">
                  <c:v>24.80934160059151</c:v>
                </c:pt>
                <c:pt idx="6">
                  <c:v>28.91285380732535</c:v>
                </c:pt>
                <c:pt idx="7">
                  <c:v>23.24182352354472</c:v>
                </c:pt>
                <c:pt idx="8">
                  <c:v>24.74915115294251</c:v>
                </c:pt>
                <c:pt idx="9">
                  <c:v>25.84668426553687</c:v>
                </c:pt>
                <c:pt idx="10">
                  <c:v>28.47576500430655</c:v>
                </c:pt>
                <c:pt idx="11">
                  <c:v>23.23782222492888</c:v>
                </c:pt>
                <c:pt idx="12">
                  <c:v>24.26333464734065</c:v>
                </c:pt>
                <c:pt idx="13">
                  <c:v>21.42755151684083</c:v>
                </c:pt>
                <c:pt idx="14">
                  <c:v>19.28235580930071</c:v>
                </c:pt>
                <c:pt idx="15">
                  <c:v>21.77591867395225</c:v>
                </c:pt>
              </c:numCache>
            </c:numRef>
          </c:val>
        </c:ser>
        <c:dLbls>
          <c:showLegendKey val="0"/>
          <c:showVal val="0"/>
          <c:showCatName val="0"/>
          <c:showSerName val="0"/>
          <c:showPercent val="0"/>
          <c:showBubbleSize val="0"/>
        </c:dLbls>
        <c:gapWidth val="93"/>
        <c:axId val="2065970312"/>
        <c:axId val="2065973320"/>
      </c:barChart>
      <c:catAx>
        <c:axId val="2065970312"/>
        <c:scaling>
          <c:orientation val="minMax"/>
        </c:scaling>
        <c:delete val="0"/>
        <c:axPos val="b"/>
        <c:majorTickMark val="out"/>
        <c:minorTickMark val="none"/>
        <c:tickLblPos val="nextTo"/>
        <c:txPr>
          <a:bodyPr/>
          <a:lstStyle/>
          <a:p>
            <a:pPr>
              <a:defRPr sz="1400" b="1"/>
            </a:pPr>
            <a:endParaRPr lang="en-US"/>
          </a:p>
        </c:txPr>
        <c:crossAx val="2065973320"/>
        <c:crosses val="autoZero"/>
        <c:auto val="1"/>
        <c:lblAlgn val="ctr"/>
        <c:lblOffset val="100"/>
        <c:noMultiLvlLbl val="0"/>
      </c:catAx>
      <c:valAx>
        <c:axId val="2065973320"/>
        <c:scaling>
          <c:orientation val="minMax"/>
        </c:scaling>
        <c:delete val="0"/>
        <c:axPos val="l"/>
        <c:majorGridlines/>
        <c:numFmt formatCode="#,##0.0" sourceLinked="1"/>
        <c:majorTickMark val="out"/>
        <c:minorTickMark val="none"/>
        <c:tickLblPos val="nextTo"/>
        <c:txPr>
          <a:bodyPr/>
          <a:lstStyle/>
          <a:p>
            <a:pPr>
              <a:defRPr sz="1400" b="1"/>
            </a:pPr>
            <a:endParaRPr lang="en-US"/>
          </a:p>
        </c:txPr>
        <c:crossAx val="2065970312"/>
        <c:crosses val="autoZero"/>
        <c:crossBetween val="between"/>
      </c:valAx>
    </c:plotArea>
    <c:plotVisOnly val="1"/>
    <c:dispBlanksAs val="gap"/>
    <c:showDLblsOverMax val="0"/>
  </c:chart>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yanmar2" panose="020B0604030504040204" pitchFamily="34" charset="0"/>
                <a:cs typeface="Myanmar2" panose="020B0604030504040204" pitchFamily="34" charset="0"/>
              </a:defRPr>
            </a:pPr>
            <a:r>
              <a:rPr lang="en-US" dirty="0" smtClean="0">
                <a:latin typeface="Times New Roman" panose="02020603050405020304" pitchFamily="18" charset="0"/>
                <a:cs typeface="Times New Roman" panose="02020603050405020304" pitchFamily="18" charset="0"/>
              </a:rPr>
              <a:t>Male</a:t>
            </a:r>
            <a:endParaRPr lang="my-MM" dirty="0">
              <a:latin typeface="Times New Roman" panose="02020603050405020304" pitchFamily="18" charset="0"/>
            </a:endParaRPr>
          </a:p>
        </c:rich>
      </c:tx>
      <c:layout>
        <c:manualLayout>
          <c:xMode val="edge"/>
          <c:yMode val="edge"/>
          <c:x val="0.829488931808052"/>
          <c:y val="0.0169491525423729"/>
        </c:manualLayout>
      </c:layout>
      <c:overlay val="0"/>
      <c:spPr>
        <a:ln>
          <a:solidFill>
            <a:schemeClr val="tx1"/>
          </a:solidFill>
        </a:ln>
      </c:spPr>
    </c:title>
    <c:autoTitleDeleted val="0"/>
    <c:plotArea>
      <c:layout/>
      <c:pieChart>
        <c:varyColors val="1"/>
        <c:ser>
          <c:idx val="0"/>
          <c:order val="0"/>
          <c:tx>
            <c:strRef>
              <c:f>Sheet1!$B$1</c:f>
              <c:strCache>
                <c:ptCount val="1"/>
                <c:pt idx="0">
                  <c:v>ကျား</c:v>
                </c:pt>
              </c:strCache>
            </c:strRef>
          </c:tx>
          <c:spPr>
            <a:ln w="3175">
              <a:solidFill>
                <a:schemeClr val="tx1"/>
              </a:solidFill>
            </a:ln>
          </c:spPr>
          <c:dPt>
            <c:idx val="1"/>
            <c:bubble3D val="0"/>
            <c:explosion val="2"/>
          </c:dPt>
          <c:dPt>
            <c:idx val="4"/>
            <c:bubble3D val="0"/>
            <c:spPr>
              <a:solidFill>
                <a:srgbClr val="FFFF00"/>
              </a:solidFill>
              <a:ln w="3175">
                <a:solidFill>
                  <a:schemeClr val="tx1"/>
                </a:solidFill>
              </a:ln>
            </c:spPr>
          </c:dPt>
          <c:dLbls>
            <c:dLbl>
              <c:idx val="0"/>
              <c:layout>
                <c:manualLayout>
                  <c:x val="0.155504135096321"/>
                  <c:y val="-0.0424347260461475"/>
                </c:manualLayout>
              </c:layout>
              <c:tx>
                <c:rich>
                  <a:bodyPr/>
                  <a:lstStyle/>
                  <a:p>
                    <a:r>
                      <a:rPr lang="en-US" sz="1400" dirty="0" smtClean="0">
                        <a:latin typeface="Times New Roman" panose="02020603050405020304" pitchFamily="18" charset="0"/>
                      </a:rPr>
                      <a:t>Widowed</a:t>
                    </a:r>
                    <a:r>
                      <a:rPr lang="my-MM" sz="1400" dirty="0">
                        <a:latin typeface="Times New Roman" panose="02020603050405020304" pitchFamily="18" charset="0"/>
                      </a:rPr>
                      <a:t>
</a:t>
                    </a:r>
                    <a:r>
                      <a:rPr lang="my-MM" sz="1400" dirty="0" smtClean="0">
                        <a:latin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.1</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dLbl>
              <c:idx val="1"/>
              <c:layout>
                <c:manualLayout>
                  <c:x val="-0.258631951666419"/>
                  <c:y val="-0.0741950387133081"/>
                </c:manualLayout>
              </c:layout>
              <c:tx>
                <c:rich>
                  <a:bodyPr/>
                  <a:lstStyle/>
                  <a:p>
                    <a:pPr>
                      <a:defRPr sz="1400">
                        <a:latin typeface="Times New Roman" panose="02020603050405020304" pitchFamily="18" charset="0"/>
                        <a:cs typeface="Times New Roman" panose="02020603050405020304" pitchFamily="18" charset="0"/>
                      </a:defRPr>
                    </a:pPr>
                    <a:r>
                      <a:rPr lang="en-US" sz="1400" dirty="0" smtClean="0">
                        <a:latin typeface="Times New Roman" panose="02020603050405020304" pitchFamily="18" charset="0"/>
                      </a:rPr>
                      <a:t>Married</a:t>
                    </a:r>
                    <a:r>
                      <a:rPr lang="my-MM" sz="1400" dirty="0">
                        <a:latin typeface="Times New Roman" panose="02020603050405020304" pitchFamily="18" charset="0"/>
                      </a:rPr>
                      <a:t>
</a:t>
                    </a:r>
                    <a:r>
                      <a:rPr lang="my-MM" sz="1400" dirty="0" smtClean="0">
                        <a:latin typeface="Times New Roman" panose="02020603050405020304" pitchFamily="18" charset="0"/>
                      </a:rPr>
                      <a:t>6</a:t>
                    </a:r>
                    <a:r>
                      <a:rPr lang="en-US" sz="1400" dirty="0" smtClean="0">
                        <a:latin typeface="Times New Roman" panose="02020603050405020304" pitchFamily="18" charset="0"/>
                        <a:cs typeface="Times New Roman" panose="02020603050405020304" pitchFamily="18" charset="0"/>
                      </a:rPr>
                      <a:t>1.4</a:t>
                    </a:r>
                    <a:r>
                      <a:rPr lang="my-MM" sz="1400" dirty="0" smtClean="0">
                        <a:latin typeface="Times New Roman" panose="02020603050405020304" pitchFamily="18" charset="0"/>
                      </a:rPr>
                      <a:t>%</a:t>
                    </a:r>
                    <a:endParaRPr lang="my-MM" sz="1400" dirty="0"/>
                  </a:p>
                </c:rich>
              </c:tx>
              <c:spPr>
                <a:solidFill>
                  <a:srgbClr val="FFFF00"/>
                </a:solidFill>
              </c:spPr>
              <c:showLegendKey val="0"/>
              <c:showVal val="0"/>
              <c:showCatName val="1"/>
              <c:showSerName val="0"/>
              <c:showPercent val="1"/>
              <c:showBubbleSize val="0"/>
            </c:dLbl>
            <c:dLbl>
              <c:idx val="2"/>
              <c:layout>
                <c:manualLayout>
                  <c:x val="0.212115584608528"/>
                  <c:y val="0.0340203841701755"/>
                </c:manualLayout>
              </c:layout>
              <c:tx>
                <c:rich>
                  <a:bodyPr/>
                  <a:lstStyle/>
                  <a:p>
                    <a:r>
                      <a:rPr lang="en-US" sz="1400" dirty="0" smtClean="0">
                        <a:latin typeface="Times New Roman" panose="02020603050405020304" pitchFamily="18" charset="0"/>
                      </a:rPr>
                      <a:t>Single</a:t>
                    </a:r>
                    <a:r>
                      <a:rPr lang="my-MM" sz="1400" dirty="0">
                        <a:latin typeface="Times New Roman" panose="02020603050405020304" pitchFamily="18" charset="0"/>
                      </a:rPr>
                      <a:t>
</a:t>
                    </a:r>
                    <a:r>
                      <a:rPr lang="my-MM" sz="1400" dirty="0" smtClean="0">
                        <a:latin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2.1</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dLbl>
              <c:idx val="3"/>
              <c:layout>
                <c:manualLayout>
                  <c:x val="-0.159270291685237"/>
                  <c:y val="0.0350261369790252"/>
                </c:manualLayout>
              </c:layout>
              <c:tx>
                <c:rich>
                  <a:bodyPr/>
                  <a:lstStyle/>
                  <a:p>
                    <a:r>
                      <a:rPr lang="en-US" sz="1400" dirty="0" smtClean="0">
                        <a:latin typeface="Times New Roman" panose="02020603050405020304" pitchFamily="18" charset="0"/>
                      </a:rPr>
                      <a:t>Divorced/</a:t>
                    </a:r>
                    <a:r>
                      <a:rPr lang="en-US" sz="1400" baseline="0" dirty="0" smtClean="0">
                        <a:latin typeface="Times New Roman" panose="02020603050405020304" pitchFamily="18" charset="0"/>
                      </a:rPr>
                      <a:t> Separated</a:t>
                    </a:r>
                    <a:r>
                      <a:rPr lang="my-MM" sz="1400" dirty="0">
                        <a:latin typeface="Times New Roman" panose="02020603050405020304" pitchFamily="18" charset="0"/>
                      </a:rPr>
                      <a:t>
</a:t>
                    </a:r>
                    <a:r>
                      <a:rPr lang="my-MM" sz="1400" dirty="0" smtClean="0">
                        <a:latin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.4</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dLbl>
              <c:idx val="4"/>
              <c:layout>
                <c:manualLayout>
                  <c:x val="0.0354352993611648"/>
                  <c:y val="-0.00717603096223141"/>
                </c:manualLayout>
              </c:layout>
              <c:tx>
                <c:rich>
                  <a:bodyPr/>
                  <a:lstStyle/>
                  <a:p>
                    <a:r>
                      <a:rPr lang="en-US" sz="1400" dirty="0" smtClean="0">
                        <a:latin typeface="Times New Roman" panose="02020603050405020304" pitchFamily="18" charset="0"/>
                      </a:rPr>
                      <a:t>Renounced</a:t>
                    </a:r>
                    <a:r>
                      <a:rPr lang="my-MM" sz="1400" dirty="0">
                        <a:latin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1.9</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txPr>
              <a:bodyPr/>
              <a:lstStyle/>
              <a:p>
                <a:pPr>
                  <a:defRPr sz="1400">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dLbls>
          <c:cat>
            <c:strRef>
              <c:f>Sheet1!$A$2:$A$6</c:f>
              <c:strCache>
                <c:ptCount val="5"/>
                <c:pt idx="0">
                  <c:v>Widowed</c:v>
                </c:pt>
                <c:pt idx="1">
                  <c:v>Marrid</c:v>
                </c:pt>
                <c:pt idx="2">
                  <c:v>လူပျို</c:v>
                </c:pt>
                <c:pt idx="3">
                  <c:v>ကွဲကွာ</c:v>
                </c:pt>
                <c:pt idx="4">
                  <c:v>သာသနာဝင်</c:v>
                </c:pt>
              </c:strCache>
            </c:strRef>
          </c:cat>
          <c:val>
            <c:numRef>
              <c:f>Sheet1!$B$2:$B$6</c:f>
              <c:numCache>
                <c:formatCode>0.00%</c:formatCode>
                <c:ptCount val="5"/>
                <c:pt idx="0">
                  <c:v>0.031</c:v>
                </c:pt>
                <c:pt idx="1">
                  <c:v>0.614</c:v>
                </c:pt>
                <c:pt idx="2">
                  <c:v>0.321</c:v>
                </c:pt>
                <c:pt idx="3">
                  <c:v>0.014</c:v>
                </c:pt>
                <c:pt idx="4">
                  <c:v>0.019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en-US" dirty="0" smtClean="0">
                <a:latin typeface="Times New Roman" panose="02020603050405020304" pitchFamily="18" charset="0"/>
              </a:rPr>
              <a:t>Female</a:t>
            </a:r>
            <a:endParaRPr lang="my-MM" dirty="0">
              <a:latin typeface="Times New Roman" panose="02020603050405020304" pitchFamily="18" charset="0"/>
            </a:endParaRPr>
          </a:p>
        </c:rich>
      </c:tx>
      <c:layout>
        <c:manualLayout>
          <c:xMode val="edge"/>
          <c:yMode val="edge"/>
          <c:x val="0.82937106918239"/>
          <c:y val="0.0336723919307338"/>
        </c:manualLayout>
      </c:layout>
      <c:overlay val="0"/>
      <c:spPr>
        <a:ln>
          <a:solidFill>
            <a:schemeClr val="tx1"/>
          </a:solidFill>
        </a:ln>
      </c:spPr>
    </c:title>
    <c:autoTitleDeleted val="0"/>
    <c:plotArea>
      <c:layout/>
      <c:pieChart>
        <c:varyColors val="1"/>
        <c:ser>
          <c:idx val="0"/>
          <c:order val="0"/>
          <c:tx>
            <c:strRef>
              <c:f>Sheet1!$B$1</c:f>
              <c:strCache>
                <c:ptCount val="1"/>
                <c:pt idx="0">
                  <c:v>မ</c:v>
                </c:pt>
              </c:strCache>
            </c:strRef>
          </c:tx>
          <c:dPt>
            <c:idx val="4"/>
            <c:bubble3D val="0"/>
            <c:spPr>
              <a:solidFill>
                <a:srgbClr val="FFFF00"/>
              </a:solidFill>
            </c:spPr>
          </c:dPt>
          <c:dLbls>
            <c:dLbl>
              <c:idx val="0"/>
              <c:layout>
                <c:manualLayout>
                  <c:x val="-0.0883892933194671"/>
                  <c:y val="0.164529405123285"/>
                </c:manualLayout>
              </c:layout>
              <c:tx>
                <c:rich>
                  <a:bodyPr/>
                  <a:lstStyle/>
                  <a:p>
                    <a:r>
                      <a:rPr lang="en-US" sz="1400" dirty="0" smtClean="0">
                        <a:latin typeface="Times New Roman" panose="02020603050405020304" pitchFamily="18" charset="0"/>
                      </a:rPr>
                      <a:t>Widowed</a:t>
                    </a:r>
                    <a:r>
                      <a:rPr lang="my-MM" sz="1400" dirty="0">
                        <a:latin typeface="Times New Roman" panose="02020603050405020304" pitchFamily="18" charset="0"/>
                      </a:rPr>
                      <a:t>
</a:t>
                    </a:r>
                    <a:r>
                      <a:rPr lang="my-MM" sz="1400" dirty="0" smtClean="0">
                        <a:latin typeface="Times New Roman" panose="02020603050405020304" pitchFamily="18" charset="0"/>
                      </a:rPr>
                      <a:t>10</a:t>
                    </a:r>
                    <a:r>
                      <a:rPr lang="en-US" sz="1400" dirty="0" smtClean="0">
                        <a:latin typeface="Times New Roman" panose="02020603050405020304" pitchFamily="18" charset="0"/>
                        <a:cs typeface="Times New Roman" panose="02020603050405020304" pitchFamily="18" charset="0"/>
                      </a:rPr>
                      <a:t>.4</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dLbl>
              <c:idx val="1"/>
              <c:layout>
                <c:manualLayout>
                  <c:x val="-0.19362786609221"/>
                  <c:y val="-0.175568823695642"/>
                </c:manualLayout>
              </c:layout>
              <c:tx>
                <c:rich>
                  <a:bodyPr/>
                  <a:lstStyle/>
                  <a:p>
                    <a:pPr>
                      <a:defRPr sz="1400">
                        <a:latin typeface="Times New Roman" panose="02020603050405020304" pitchFamily="18" charset="0"/>
                        <a:cs typeface="Times New Roman" panose="02020603050405020304" pitchFamily="18" charset="0"/>
                      </a:defRPr>
                    </a:pPr>
                    <a:r>
                      <a:rPr lang="en-US" sz="1400" dirty="0" smtClean="0">
                        <a:latin typeface="Times New Roman" panose="02020603050405020304" pitchFamily="18" charset="0"/>
                      </a:rPr>
                      <a:t>Married</a:t>
                    </a:r>
                    <a:r>
                      <a:rPr lang="my-MM" sz="1400" dirty="0">
                        <a:latin typeface="Times New Roman" panose="02020603050405020304" pitchFamily="18" charset="0"/>
                      </a:rPr>
                      <a:t>
</a:t>
                    </a:r>
                    <a:r>
                      <a:rPr lang="my-MM" sz="1400" dirty="0" smtClean="0">
                        <a:latin typeface="Times New Roman" panose="02020603050405020304" pitchFamily="18" charset="0"/>
                      </a:rPr>
                      <a:t>5</a:t>
                    </a:r>
                    <a:r>
                      <a:rPr lang="en-US" sz="1400" dirty="0" smtClean="0">
                        <a:latin typeface="Times New Roman" panose="02020603050405020304" pitchFamily="18" charset="0"/>
                        <a:cs typeface="Times New Roman" panose="02020603050405020304" pitchFamily="18" charset="0"/>
                      </a:rPr>
                      <a:t>7.7</a:t>
                    </a:r>
                    <a:r>
                      <a:rPr lang="my-MM" sz="1400" dirty="0" smtClean="0">
                        <a:latin typeface="Times New Roman" panose="02020603050405020304" pitchFamily="18" charset="0"/>
                      </a:rPr>
                      <a:t>%</a:t>
                    </a:r>
                    <a:endParaRPr lang="my-MM" dirty="0"/>
                  </a:p>
                </c:rich>
              </c:tx>
              <c:spPr>
                <a:solidFill>
                  <a:srgbClr val="FFFF00"/>
                </a:solidFill>
              </c:spPr>
              <c:showLegendKey val="0"/>
              <c:showVal val="0"/>
              <c:showCatName val="1"/>
              <c:showSerName val="0"/>
              <c:showPercent val="1"/>
              <c:showBubbleSize val="0"/>
            </c:dLbl>
            <c:dLbl>
              <c:idx val="2"/>
              <c:layout>
                <c:manualLayout>
                  <c:x val="0.214903431882336"/>
                  <c:y val="0.0554092024172535"/>
                </c:manualLayout>
              </c:layout>
              <c:tx>
                <c:rich>
                  <a:bodyPr/>
                  <a:lstStyle/>
                  <a:p>
                    <a:r>
                      <a:rPr lang="en-US" sz="1400" dirty="0" smtClean="0">
                        <a:latin typeface="Times New Roman" panose="02020603050405020304" pitchFamily="18" charset="0"/>
                      </a:rPr>
                      <a:t>Single</a:t>
                    </a:r>
                    <a:r>
                      <a:rPr lang="my-MM" sz="1400" dirty="0">
                        <a:latin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29.6</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dLbl>
              <c:idx val="3"/>
              <c:layout>
                <c:manualLayout>
                  <c:x val="-0.138311915020056"/>
                  <c:y val="0.00185308629345843"/>
                </c:manualLayout>
              </c:layout>
              <c:tx>
                <c:rich>
                  <a:bodyPr/>
                  <a:lstStyle/>
                  <a:p>
                    <a:r>
                      <a:rPr lang="en-US" sz="1400" dirty="0" smtClean="0">
                        <a:latin typeface="Times New Roman" panose="02020603050405020304" pitchFamily="18" charset="0"/>
                      </a:rPr>
                      <a:t>Divorced/</a:t>
                    </a:r>
                    <a:r>
                      <a:rPr lang="en-US" sz="1400" baseline="0" dirty="0" smtClean="0">
                        <a:latin typeface="Times New Roman" panose="02020603050405020304" pitchFamily="18" charset="0"/>
                      </a:rPr>
                      <a:t> Separated</a:t>
                    </a:r>
                    <a:r>
                      <a:rPr lang="my-MM" sz="1400" dirty="0">
                        <a:latin typeface="Times New Roman" panose="02020603050405020304" pitchFamily="18" charset="0"/>
                      </a:rPr>
                      <a:t>
</a:t>
                    </a:r>
                    <a:r>
                      <a:rPr lang="my-MM" sz="1400" dirty="0" smtClean="0">
                        <a:latin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.0</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dLbl>
              <c:idx val="4"/>
              <c:layout>
                <c:manualLayout>
                  <c:x val="0.181690189669687"/>
                  <c:y val="-0.00062218802937629"/>
                </c:manualLayout>
              </c:layout>
              <c:tx>
                <c:rich>
                  <a:bodyPr/>
                  <a:lstStyle/>
                  <a:p>
                    <a:r>
                      <a:rPr lang="en-US" sz="1400" dirty="0" smtClean="0">
                        <a:latin typeface="Times New Roman" panose="02020603050405020304" pitchFamily="18" charset="0"/>
                      </a:rPr>
                      <a:t>Renounced</a:t>
                    </a:r>
                    <a:r>
                      <a:rPr lang="my-MM" sz="1400" dirty="0">
                        <a:latin typeface="Times New Roman" panose="02020603050405020304" pitchFamily="18" charset="0"/>
                      </a:rPr>
                      <a:t>
</a:t>
                    </a:r>
                    <a:r>
                      <a:rPr lang="my-MM" sz="1400" dirty="0" smtClean="0">
                        <a:latin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.2</a:t>
                    </a:r>
                    <a:r>
                      <a:rPr lang="my-MM" sz="1400" dirty="0" smtClean="0">
                        <a:latin typeface="Times New Roman" panose="02020603050405020304" pitchFamily="18" charset="0"/>
                      </a:rPr>
                      <a:t>%</a:t>
                    </a:r>
                    <a:endParaRPr lang="my-MM" dirty="0"/>
                  </a:p>
                </c:rich>
              </c:tx>
              <c:showLegendKey val="0"/>
              <c:showVal val="0"/>
              <c:showCatName val="1"/>
              <c:showSerName val="0"/>
              <c:showPercent val="1"/>
              <c:showBubbleSize val="0"/>
            </c:dLbl>
            <c:txPr>
              <a:bodyPr/>
              <a:lstStyle/>
              <a:p>
                <a:pPr>
                  <a:defRPr sz="1400">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dLbls>
          <c:cat>
            <c:strRef>
              <c:f>Sheet1!$A$2:$A$6</c:f>
              <c:strCache>
                <c:ptCount val="5"/>
                <c:pt idx="0">
                  <c:v>မုဆိုးမ</c:v>
                </c:pt>
                <c:pt idx="1">
                  <c:v>အိမ်ထောင်ရှိ</c:v>
                </c:pt>
                <c:pt idx="2">
                  <c:v>အပျို</c:v>
                </c:pt>
                <c:pt idx="3">
                  <c:v>ကွဲကွာ</c:v>
                </c:pt>
                <c:pt idx="4">
                  <c:v>သာသနာဝင်</c:v>
                </c:pt>
              </c:strCache>
            </c:strRef>
          </c:cat>
          <c:val>
            <c:numRef>
              <c:f>Sheet1!$B$2:$B$6</c:f>
              <c:numCache>
                <c:formatCode>0.00%</c:formatCode>
                <c:ptCount val="5"/>
                <c:pt idx="0">
                  <c:v>0.104</c:v>
                </c:pt>
                <c:pt idx="1">
                  <c:v>0.577</c:v>
                </c:pt>
                <c:pt idx="2">
                  <c:v>0.296</c:v>
                </c:pt>
                <c:pt idx="3">
                  <c:v>0.02</c:v>
                </c:pt>
                <c:pt idx="4">
                  <c:v>0.002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Single</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Sheet1!$B$2:$B$17</c:f>
              <c:numCache>
                <c:formatCode>0%</c:formatCode>
                <c:ptCount val="16"/>
                <c:pt idx="0">
                  <c:v>0.924438607104851</c:v>
                </c:pt>
                <c:pt idx="1">
                  <c:v>0.669623839064797</c:v>
                </c:pt>
                <c:pt idx="2">
                  <c:v>0.389550806453634</c:v>
                </c:pt>
                <c:pt idx="3">
                  <c:v>0.226129965312656</c:v>
                </c:pt>
                <c:pt idx="4">
                  <c:v>0.145110017999214</c:v>
                </c:pt>
                <c:pt idx="5">
                  <c:v>0.105532679725903</c:v>
                </c:pt>
                <c:pt idx="6">
                  <c:v>0.0831487933814337</c:v>
                </c:pt>
                <c:pt idx="7">
                  <c:v>0.0697818987923112</c:v>
                </c:pt>
                <c:pt idx="8">
                  <c:v>0.0571465812801356</c:v>
                </c:pt>
                <c:pt idx="9">
                  <c:v>0.0478891635301388</c:v>
                </c:pt>
                <c:pt idx="10">
                  <c:v>0.0394241113716145</c:v>
                </c:pt>
                <c:pt idx="11">
                  <c:v>0.0362670255470218</c:v>
                </c:pt>
                <c:pt idx="12">
                  <c:v>0.0325471388213652</c:v>
                </c:pt>
                <c:pt idx="13">
                  <c:v>0.0351862464183381</c:v>
                </c:pt>
                <c:pt idx="14">
                  <c:v>0.0369434353007248</c:v>
                </c:pt>
                <c:pt idx="15">
                  <c:v>0.0481195135701055</c:v>
                </c:pt>
              </c:numCache>
            </c:numRef>
          </c:val>
          <c:smooth val="0"/>
        </c:ser>
        <c:ser>
          <c:idx val="1"/>
          <c:order val="1"/>
          <c:tx>
            <c:strRef>
              <c:f>Sheet1!$C$1</c:f>
              <c:strCache>
                <c:ptCount val="1"/>
                <c:pt idx="0">
                  <c:v>Married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Sheet1!$C$2:$C$17</c:f>
              <c:numCache>
                <c:formatCode>0%</c:formatCode>
                <c:ptCount val="16"/>
                <c:pt idx="0">
                  <c:v>0.0442702263380413</c:v>
                </c:pt>
                <c:pt idx="1">
                  <c:v>0.304140280417399</c:v>
                </c:pt>
                <c:pt idx="2">
                  <c:v>0.580251219640535</c:v>
                </c:pt>
                <c:pt idx="3">
                  <c:v>0.739496293277596</c:v>
                </c:pt>
                <c:pt idx="4">
                  <c:v>0.813220335008179</c:v>
                </c:pt>
                <c:pt idx="5">
                  <c:v>0.845921280461115</c:v>
                </c:pt>
                <c:pt idx="6">
                  <c:v>0.858822391477781</c:v>
                </c:pt>
                <c:pt idx="7">
                  <c:v>0.856844176087948</c:v>
                </c:pt>
                <c:pt idx="8">
                  <c:v>0.849823553733577</c:v>
                </c:pt>
                <c:pt idx="9">
                  <c:v>0.822564743553733</c:v>
                </c:pt>
                <c:pt idx="10">
                  <c:v>0.786684182779061</c:v>
                </c:pt>
                <c:pt idx="11">
                  <c:v>0.71691102131736</c:v>
                </c:pt>
                <c:pt idx="12">
                  <c:v>0.634461161115126</c:v>
                </c:pt>
                <c:pt idx="13">
                  <c:v>0.540164278892073</c:v>
                </c:pt>
                <c:pt idx="14">
                  <c:v>0.450323803506555</c:v>
                </c:pt>
                <c:pt idx="15">
                  <c:v>0.389747926230168</c:v>
                </c:pt>
              </c:numCache>
            </c:numRef>
          </c:val>
          <c:smooth val="0"/>
        </c:ser>
        <c:ser>
          <c:idx val="2"/>
          <c:order val="2"/>
          <c:tx>
            <c:strRef>
              <c:f>Sheet1!$D$1</c:f>
              <c:strCache>
                <c:ptCount val="1"/>
                <c:pt idx="0">
                  <c:v>Widowed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Sheet1!$D$2:$D$17</c:f>
              <c:numCache>
                <c:formatCode>0%</c:formatCode>
                <c:ptCount val="16"/>
                <c:pt idx="0">
                  <c:v>0.000861196736094925</c:v>
                </c:pt>
                <c:pt idx="1">
                  <c:v>0.00151229366132368</c:v>
                </c:pt>
                <c:pt idx="2">
                  <c:v>0.00298176114339264</c:v>
                </c:pt>
                <c:pt idx="3">
                  <c:v>0.00550794911673827</c:v>
                </c:pt>
                <c:pt idx="4">
                  <c:v>0.0091661145735007</c:v>
                </c:pt>
                <c:pt idx="5">
                  <c:v>0.0149857128284984</c:v>
                </c:pt>
                <c:pt idx="6">
                  <c:v>0.0232916691211389</c:v>
                </c:pt>
                <c:pt idx="7">
                  <c:v>0.0381480469678375</c:v>
                </c:pt>
                <c:pt idx="8">
                  <c:v>0.0566882376634518</c:v>
                </c:pt>
                <c:pt idx="9">
                  <c:v>0.0895342958260772</c:v>
                </c:pt>
                <c:pt idx="10">
                  <c:v>0.127791898297965</c:v>
                </c:pt>
                <c:pt idx="11">
                  <c:v>0.197193042936366</c:v>
                </c:pt>
                <c:pt idx="12">
                  <c:v>0.27829533758185</c:v>
                </c:pt>
                <c:pt idx="13">
                  <c:v>0.370964660936008</c:v>
                </c:pt>
                <c:pt idx="14">
                  <c:v>0.459344670843644</c:v>
                </c:pt>
                <c:pt idx="15">
                  <c:v>0.508979624708062</c:v>
                </c:pt>
              </c:numCache>
            </c:numRef>
          </c:val>
          <c:smooth val="0"/>
        </c:ser>
        <c:ser>
          <c:idx val="3"/>
          <c:order val="3"/>
          <c:tx>
            <c:strRef>
              <c:f>Sheet1!$E$1</c:f>
              <c:strCache>
                <c:ptCount val="1"/>
                <c:pt idx="0">
                  <c:v>Divorced/ Separated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Sheet1!$E$2:$E$17</c:f>
              <c:numCache>
                <c:formatCode>0%</c:formatCode>
                <c:ptCount val="16"/>
                <c:pt idx="0">
                  <c:v>0.00146704623923722</c:v>
                </c:pt>
                <c:pt idx="1">
                  <c:v>0.00719809708227251</c:v>
                </c:pt>
                <c:pt idx="2">
                  <c:v>0.0121856309181068</c:v>
                </c:pt>
                <c:pt idx="3">
                  <c:v>0.0167461817124415</c:v>
                </c:pt>
                <c:pt idx="4">
                  <c:v>0.0197023973546432</c:v>
                </c:pt>
                <c:pt idx="5">
                  <c:v>0.0204165165642096</c:v>
                </c:pt>
                <c:pt idx="6">
                  <c:v>0.0197834100946808</c:v>
                </c:pt>
                <c:pt idx="7">
                  <c:v>0.018805911323383</c:v>
                </c:pt>
                <c:pt idx="8">
                  <c:v>0.0172151298266307</c:v>
                </c:pt>
                <c:pt idx="9">
                  <c:v>0.0153404303129038</c:v>
                </c:pt>
                <c:pt idx="10">
                  <c:v>0.0138078685348615</c:v>
                </c:pt>
                <c:pt idx="11">
                  <c:v>0.0124934118715588</c:v>
                </c:pt>
                <c:pt idx="12">
                  <c:v>0.0111118410967304</c:v>
                </c:pt>
                <c:pt idx="13">
                  <c:v>0.00962750716332378</c:v>
                </c:pt>
                <c:pt idx="14">
                  <c:v>0.00917882026711595</c:v>
                </c:pt>
                <c:pt idx="15">
                  <c:v>0.00732866231779013</c:v>
                </c:pt>
              </c:numCache>
            </c:numRef>
          </c:val>
          <c:smooth val="0"/>
        </c:ser>
        <c:ser>
          <c:idx val="4"/>
          <c:order val="4"/>
          <c:tx>
            <c:strRef>
              <c:f>Sheet1!$F$1</c:f>
              <c:strCache>
                <c:ptCount val="1"/>
                <c:pt idx="0">
                  <c:v>Renounced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Sheet1!$F$2:$F$17</c:f>
              <c:numCache>
                <c:formatCode>0%</c:formatCode>
                <c:ptCount val="16"/>
                <c:pt idx="0">
                  <c:v>0.0289629235817753</c:v>
                </c:pt>
                <c:pt idx="1">
                  <c:v>0.0175254897742078</c:v>
                </c:pt>
                <c:pt idx="2">
                  <c:v>0.015030581844332</c:v>
                </c:pt>
                <c:pt idx="3">
                  <c:v>0.0121196105805686</c:v>
                </c:pt>
                <c:pt idx="4">
                  <c:v>0.012801135064463</c:v>
                </c:pt>
                <c:pt idx="5">
                  <c:v>0.013143810420274</c:v>
                </c:pt>
                <c:pt idx="6">
                  <c:v>0.0149537359249651</c:v>
                </c:pt>
                <c:pt idx="7">
                  <c:v>0.0164199668285207</c:v>
                </c:pt>
                <c:pt idx="8">
                  <c:v>0.0191264974962045</c:v>
                </c:pt>
                <c:pt idx="9">
                  <c:v>0.0246713667771474</c:v>
                </c:pt>
                <c:pt idx="10">
                  <c:v>0.0322919390164974</c:v>
                </c:pt>
                <c:pt idx="11">
                  <c:v>0.0371354983276927</c:v>
                </c:pt>
                <c:pt idx="12">
                  <c:v>0.0435845213849287</c:v>
                </c:pt>
                <c:pt idx="13">
                  <c:v>0.0440573065902579</c:v>
                </c:pt>
                <c:pt idx="14">
                  <c:v>0.04420927008196</c:v>
                </c:pt>
                <c:pt idx="15">
                  <c:v>0.0458242731738745</c:v>
                </c:pt>
              </c:numCache>
            </c:numRef>
          </c:val>
          <c:smooth val="0"/>
        </c:ser>
        <c:dLbls>
          <c:showLegendKey val="0"/>
          <c:showVal val="0"/>
          <c:showCatName val="0"/>
          <c:showSerName val="0"/>
          <c:showPercent val="0"/>
          <c:showBubbleSize val="0"/>
        </c:dLbls>
        <c:marker val="1"/>
        <c:smooth val="0"/>
        <c:axId val="2066190440"/>
        <c:axId val="2066193576"/>
      </c:lineChart>
      <c:catAx>
        <c:axId val="2066190440"/>
        <c:scaling>
          <c:orientation val="minMax"/>
        </c:scaling>
        <c:delete val="0"/>
        <c:axPos val="b"/>
        <c:majorTickMark val="out"/>
        <c:minorTickMark val="none"/>
        <c:tickLblPos val="nextTo"/>
        <c:txPr>
          <a:bodyPr rot="-5400000" vert="horz"/>
          <a:lstStyle/>
          <a:p>
            <a:pPr>
              <a:defRPr sz="1600">
                <a:latin typeface="Times New Roman" panose="02020603050405020304" pitchFamily="18" charset="0"/>
                <a:cs typeface="Times New Roman" panose="02020603050405020304" pitchFamily="18" charset="0"/>
              </a:defRPr>
            </a:pPr>
            <a:endParaRPr lang="en-US"/>
          </a:p>
        </c:txPr>
        <c:crossAx val="2066193576"/>
        <c:crosses val="autoZero"/>
        <c:auto val="1"/>
        <c:lblAlgn val="ctr"/>
        <c:lblOffset val="100"/>
        <c:noMultiLvlLbl val="0"/>
      </c:catAx>
      <c:valAx>
        <c:axId val="2066193576"/>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066190440"/>
        <c:crosses val="autoZero"/>
        <c:crossBetween val="between"/>
      </c:valAx>
    </c:plotArea>
    <c:legend>
      <c:legendPos val="r"/>
      <c:layout/>
      <c:overlay val="0"/>
      <c:txPr>
        <a:bodyPr/>
        <a:lstStyle/>
        <a:p>
          <a:pPr>
            <a:defRPr>
              <a:latin typeface="Myanmar2" panose="020B0604030504040204" pitchFamily="34" charset="0"/>
              <a:cs typeface="Myanmar2"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Single</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Sheet1!$B$2:$B$17</c:f>
              <c:numCache>
                <c:formatCode>0%</c:formatCode>
                <c:ptCount val="16"/>
                <c:pt idx="0">
                  <c:v>0.868078720646032</c:v>
                </c:pt>
                <c:pt idx="1">
                  <c:v>0.545284665092537</c:v>
                </c:pt>
                <c:pt idx="2">
                  <c:v>0.319674947655823</c:v>
                </c:pt>
                <c:pt idx="3">
                  <c:v>0.208154943226273</c:v>
                </c:pt>
                <c:pt idx="4">
                  <c:v>0.162454988292919</c:v>
                </c:pt>
                <c:pt idx="5">
                  <c:v>0.140603564551928</c:v>
                </c:pt>
                <c:pt idx="6">
                  <c:v>0.128841638411642</c:v>
                </c:pt>
                <c:pt idx="7">
                  <c:v>0.119460436592294</c:v>
                </c:pt>
                <c:pt idx="8">
                  <c:v>0.107970013208382</c:v>
                </c:pt>
                <c:pt idx="9">
                  <c:v>0.0972797335815588</c:v>
                </c:pt>
                <c:pt idx="10">
                  <c:v>0.0839356052686599</c:v>
                </c:pt>
                <c:pt idx="11">
                  <c:v>0.0737318677686754</c:v>
                </c:pt>
                <c:pt idx="12">
                  <c:v>0.0660496087487653</c:v>
                </c:pt>
                <c:pt idx="13">
                  <c:v>0.0646161963058314</c:v>
                </c:pt>
                <c:pt idx="14">
                  <c:v>0.0621525373429617</c:v>
                </c:pt>
                <c:pt idx="15">
                  <c:v>0.0639403195976976</c:v>
                </c:pt>
              </c:numCache>
            </c:numRef>
          </c:val>
          <c:smooth val="0"/>
        </c:ser>
        <c:ser>
          <c:idx val="1"/>
          <c:order val="1"/>
          <c:tx>
            <c:strRef>
              <c:f>Sheet1!$C$1</c:f>
              <c:strCache>
                <c:ptCount val="1"/>
                <c:pt idx="0">
                  <c:v>Married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Sheet1!$C$2:$C$17</c:f>
              <c:numCache>
                <c:formatCode>0%</c:formatCode>
                <c:ptCount val="16"/>
                <c:pt idx="0">
                  <c:v>0.124216752869711</c:v>
                </c:pt>
                <c:pt idx="1">
                  <c:v>0.436229428848015</c:v>
                </c:pt>
                <c:pt idx="2">
                  <c:v>0.650698457084749</c:v>
                </c:pt>
                <c:pt idx="3">
                  <c:v>0.748447608910635</c:v>
                </c:pt>
                <c:pt idx="4">
                  <c:v>0.776589606265307</c:v>
                </c:pt>
                <c:pt idx="5">
                  <c:v>0.772737469083939</c:v>
                </c:pt>
                <c:pt idx="6">
                  <c:v>0.749064194863876</c:v>
                </c:pt>
                <c:pt idx="7">
                  <c:v>0.703059283559846</c:v>
                </c:pt>
                <c:pt idx="8">
                  <c:v>0.648505588920013</c:v>
                </c:pt>
                <c:pt idx="9">
                  <c:v>0.570208312856656</c:v>
                </c:pt>
                <c:pt idx="10">
                  <c:v>0.49164791971566</c:v>
                </c:pt>
                <c:pt idx="11">
                  <c:v>0.392020724633103</c:v>
                </c:pt>
                <c:pt idx="12">
                  <c:v>0.313191766953964</c:v>
                </c:pt>
                <c:pt idx="13">
                  <c:v>0.237141000776743</c:v>
                </c:pt>
                <c:pt idx="14">
                  <c:v>0.184825403106143</c:v>
                </c:pt>
                <c:pt idx="15">
                  <c:v>0.160962533507886</c:v>
                </c:pt>
              </c:numCache>
            </c:numRef>
          </c:val>
          <c:smooth val="0"/>
        </c:ser>
        <c:ser>
          <c:idx val="2"/>
          <c:order val="2"/>
          <c:tx>
            <c:strRef>
              <c:f>Sheet1!$D$1</c:f>
              <c:strCache>
                <c:ptCount val="1"/>
                <c:pt idx="0">
                  <c:v>Widowed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Sheet1!$D$2:$D$17</c:f>
              <c:numCache>
                <c:formatCode>0%</c:formatCode>
                <c:ptCount val="16"/>
                <c:pt idx="0">
                  <c:v>0.0014693846785705</c:v>
                </c:pt>
                <c:pt idx="1">
                  <c:v>0.00363288240820453</c:v>
                </c:pt>
                <c:pt idx="2">
                  <c:v>0.00832299159005872</c:v>
                </c:pt>
                <c:pt idx="3">
                  <c:v>0.0173726810940907</c:v>
                </c:pt>
                <c:pt idx="4">
                  <c:v>0.0321732109696692</c:v>
                </c:pt>
                <c:pt idx="5">
                  <c:v>0.0567996304777436</c:v>
                </c:pt>
                <c:pt idx="6">
                  <c:v>0.0915373682378094</c:v>
                </c:pt>
                <c:pt idx="7">
                  <c:v>0.147376226585837</c:v>
                </c:pt>
                <c:pt idx="8">
                  <c:v>0.214499111973748</c:v>
                </c:pt>
                <c:pt idx="9">
                  <c:v>0.306514185278762</c:v>
                </c:pt>
                <c:pt idx="10">
                  <c:v>0.401692661509513</c:v>
                </c:pt>
                <c:pt idx="11">
                  <c:v>0.515646757766269</c:v>
                </c:pt>
                <c:pt idx="12">
                  <c:v>0.605345510380543</c:v>
                </c:pt>
                <c:pt idx="13">
                  <c:v>0.684940474154987</c:v>
                </c:pt>
                <c:pt idx="14">
                  <c:v>0.739598377683253</c:v>
                </c:pt>
                <c:pt idx="15">
                  <c:v>0.761506971718305</c:v>
                </c:pt>
              </c:numCache>
            </c:numRef>
          </c:val>
          <c:smooth val="0"/>
        </c:ser>
        <c:ser>
          <c:idx val="3"/>
          <c:order val="3"/>
          <c:tx>
            <c:strRef>
              <c:f>Sheet1!$E$1</c:f>
              <c:strCache>
                <c:ptCount val="1"/>
                <c:pt idx="0">
                  <c:v>Divorced/ Separated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Sheet1!$E$2:$E$17</c:f>
              <c:numCache>
                <c:formatCode>0%</c:formatCode>
                <c:ptCount val="16"/>
                <c:pt idx="0">
                  <c:v>0.00410151473817244</c:v>
                </c:pt>
                <c:pt idx="1">
                  <c:v>0.013598303940445</c:v>
                </c:pt>
                <c:pt idx="2">
                  <c:v>0.0200249317770424</c:v>
                </c:pt>
                <c:pt idx="3">
                  <c:v>0.0246784013598688</c:v>
                </c:pt>
                <c:pt idx="4">
                  <c:v>0.0273073714239578</c:v>
                </c:pt>
                <c:pt idx="5">
                  <c:v>0.0281489691378564</c:v>
                </c:pt>
                <c:pt idx="6">
                  <c:v>0.0285518427452745</c:v>
                </c:pt>
                <c:pt idx="7">
                  <c:v>0.0276093024066538</c:v>
                </c:pt>
                <c:pt idx="8">
                  <c:v>0.0260547439957418</c:v>
                </c:pt>
                <c:pt idx="9">
                  <c:v>0.0222824798654032</c:v>
                </c:pt>
                <c:pt idx="10">
                  <c:v>0.0181877482751411</c:v>
                </c:pt>
                <c:pt idx="11">
                  <c:v>0.0136625102371619</c:v>
                </c:pt>
                <c:pt idx="12">
                  <c:v>0.00999744602025337</c:v>
                </c:pt>
                <c:pt idx="13">
                  <c:v>0.00777719698487062</c:v>
                </c:pt>
                <c:pt idx="14">
                  <c:v>0.00749826886932437</c:v>
                </c:pt>
                <c:pt idx="15">
                  <c:v>0.00660806682875133</c:v>
                </c:pt>
              </c:numCache>
            </c:numRef>
          </c:val>
          <c:smooth val="0"/>
        </c:ser>
        <c:ser>
          <c:idx val="4"/>
          <c:order val="4"/>
          <c:tx>
            <c:strRef>
              <c:f>Sheet1!$F$1</c:f>
              <c:strCache>
                <c:ptCount val="1"/>
                <c:pt idx="0">
                  <c:v>Renounced</c:v>
                </c:pt>
              </c:strCache>
            </c:strRef>
          </c:tx>
          <c:cat>
            <c:strRef>
              <c:f>Sheet1!$A$2:$A$17</c:f>
              <c:strCache>
                <c:ptCount val="16"/>
                <c:pt idx="0">
                  <c:v>15 - 19</c:v>
                </c:pt>
                <c:pt idx="1">
                  <c:v>20 - 24</c:v>
                </c:pt>
                <c:pt idx="2">
                  <c:v>25 - 29</c:v>
                </c:pt>
                <c:pt idx="3">
                  <c:v>30 - 34</c:v>
                </c:pt>
                <c:pt idx="4">
                  <c:v>35 - 39</c:v>
                </c:pt>
                <c:pt idx="5">
                  <c:v>40 - 44</c:v>
                </c:pt>
                <c:pt idx="6">
                  <c:v>45 - 49</c:v>
                </c:pt>
                <c:pt idx="7">
                  <c:v>50 - 54</c:v>
                </c:pt>
                <c:pt idx="8">
                  <c:v>55 - 59</c:v>
                </c:pt>
                <c:pt idx="9">
                  <c:v>60 - 64</c:v>
                </c:pt>
                <c:pt idx="10">
                  <c:v>65 - 69</c:v>
                </c:pt>
                <c:pt idx="11">
                  <c:v>70 - 74</c:v>
                </c:pt>
                <c:pt idx="12">
                  <c:v>75 - 79</c:v>
                </c:pt>
                <c:pt idx="13">
                  <c:v>80 - 84</c:v>
                </c:pt>
                <c:pt idx="14">
                  <c:v>85 - 89</c:v>
                </c:pt>
                <c:pt idx="15">
                  <c:v>90 +</c:v>
                </c:pt>
              </c:strCache>
            </c:strRef>
          </c:cat>
          <c:val>
            <c:numRef>
              <c:f>Sheet1!$F$2:$F$17</c:f>
              <c:numCache>
                <c:formatCode>0%</c:formatCode>
                <c:ptCount val="16"/>
                <c:pt idx="0">
                  <c:v>0.00213362706751332</c:v>
                </c:pt>
                <c:pt idx="1">
                  <c:v>0.00125471971079827</c:v>
                </c:pt>
                <c:pt idx="2">
                  <c:v>0.00127867189232746</c:v>
                </c:pt>
                <c:pt idx="3">
                  <c:v>0.00134636540913225</c:v>
                </c:pt>
                <c:pt idx="4">
                  <c:v>0.00147482304814705</c:v>
                </c:pt>
                <c:pt idx="5">
                  <c:v>0.00171036674853284</c:v>
                </c:pt>
                <c:pt idx="6">
                  <c:v>0.00200495574139763</c:v>
                </c:pt>
                <c:pt idx="7">
                  <c:v>0.00249475085536909</c:v>
                </c:pt>
                <c:pt idx="8">
                  <c:v>0.0029705419021146</c:v>
                </c:pt>
                <c:pt idx="9">
                  <c:v>0.00371528841762016</c:v>
                </c:pt>
                <c:pt idx="10">
                  <c:v>0.00453606523102655</c:v>
                </c:pt>
                <c:pt idx="11">
                  <c:v>0.00493813959479065</c:v>
                </c:pt>
                <c:pt idx="12">
                  <c:v>0.00541566789647459</c:v>
                </c:pt>
                <c:pt idx="13">
                  <c:v>0.00552513177756826</c:v>
                </c:pt>
                <c:pt idx="14">
                  <c:v>0.00592541299831833</c:v>
                </c:pt>
                <c:pt idx="15">
                  <c:v>0.00698210834735989</c:v>
                </c:pt>
              </c:numCache>
            </c:numRef>
          </c:val>
          <c:smooth val="0"/>
        </c:ser>
        <c:dLbls>
          <c:showLegendKey val="0"/>
          <c:showVal val="0"/>
          <c:showCatName val="0"/>
          <c:showSerName val="0"/>
          <c:showPercent val="0"/>
          <c:showBubbleSize val="0"/>
        </c:dLbls>
        <c:marker val="1"/>
        <c:smooth val="0"/>
        <c:axId val="2066252024"/>
        <c:axId val="2066255112"/>
      </c:lineChart>
      <c:catAx>
        <c:axId val="2066252024"/>
        <c:scaling>
          <c:orientation val="minMax"/>
        </c:scaling>
        <c:delete val="0"/>
        <c:axPos val="b"/>
        <c:majorTickMark val="out"/>
        <c:minorTickMark val="none"/>
        <c:tickLblPos val="nextTo"/>
        <c:txPr>
          <a:bodyPr rot="-5400000" vert="horz"/>
          <a:lstStyle/>
          <a:p>
            <a:pPr>
              <a:defRPr/>
            </a:pPr>
            <a:endParaRPr lang="en-US"/>
          </a:p>
        </c:txPr>
        <c:crossAx val="2066255112"/>
        <c:crosses val="autoZero"/>
        <c:auto val="1"/>
        <c:lblAlgn val="ctr"/>
        <c:lblOffset val="100"/>
        <c:noMultiLvlLbl val="0"/>
      </c:catAx>
      <c:valAx>
        <c:axId val="2066255112"/>
        <c:scaling>
          <c:orientation val="minMax"/>
        </c:scaling>
        <c:delete val="0"/>
        <c:axPos val="l"/>
        <c:majorGridlines/>
        <c:numFmt formatCode="0%" sourceLinked="1"/>
        <c:majorTickMark val="out"/>
        <c:minorTickMark val="none"/>
        <c:tickLblPos val="nextTo"/>
        <c:crossAx val="2066252024"/>
        <c:crosses val="autoZero"/>
        <c:crossBetween val="between"/>
      </c:valAx>
    </c:plotArea>
    <c:legend>
      <c:legendPos val="r"/>
      <c:layou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a:solidFill>
                <a:schemeClr val="tx1"/>
              </a:solidFill>
            </a:ln>
          </c:spPr>
          <c:dPt>
            <c:idx val="0"/>
            <c:bubble3D val="0"/>
            <c:spPr>
              <a:solidFill>
                <a:srgbClr val="FFFF00"/>
              </a:solidFill>
              <a:ln w="22225">
                <a:solidFill>
                  <a:schemeClr val="tx1"/>
                </a:solidFill>
              </a:ln>
            </c:spPr>
          </c:dPt>
          <c:dPt>
            <c:idx val="1"/>
            <c:bubble3D val="0"/>
            <c:spPr>
              <a:solidFill>
                <a:srgbClr val="00B050"/>
              </a:solidFill>
              <a:ln w="22225">
                <a:solidFill>
                  <a:schemeClr val="tx1"/>
                </a:solidFill>
              </a:ln>
            </c:spPr>
          </c:dPt>
          <c:dPt>
            <c:idx val="2"/>
            <c:bubble3D val="0"/>
            <c:spPr>
              <a:solidFill>
                <a:srgbClr val="FF0000"/>
              </a:solidFill>
              <a:ln w="22225">
                <a:solidFill>
                  <a:schemeClr val="tx1"/>
                </a:solidFill>
              </a:ln>
            </c:spPr>
          </c:dPt>
          <c:dPt>
            <c:idx val="4"/>
            <c:bubble3D val="0"/>
            <c:spPr>
              <a:solidFill>
                <a:schemeClr val="accent6">
                  <a:lumMod val="75000"/>
                </a:schemeClr>
              </a:solidFill>
              <a:ln w="22225">
                <a:solidFill>
                  <a:schemeClr val="tx1"/>
                </a:solidFill>
              </a:ln>
            </c:spPr>
          </c:dPt>
          <c:dLbls>
            <c:dLbl>
              <c:idx val="0"/>
              <c:layout>
                <c:manualLayout>
                  <c:x val="-0.13965034031763"/>
                  <c:y val="0.228233214799763"/>
                </c:manualLayout>
              </c:layout>
              <c:spPr/>
              <c:txPr>
                <a:bodyPr/>
                <a:lstStyle/>
                <a:p>
                  <a:pPr>
                    <a:defRPr sz="1600" b="1"/>
                  </a:pPr>
                  <a:endParaRPr lang="en-US"/>
                </a:p>
              </c:txPr>
              <c:showLegendKey val="0"/>
              <c:showVal val="0"/>
              <c:showCatName val="1"/>
              <c:showSerName val="0"/>
              <c:showPercent val="1"/>
              <c:showBubbleSize val="0"/>
            </c:dLbl>
            <c:dLbl>
              <c:idx val="1"/>
              <c:layout>
                <c:manualLayout>
                  <c:x val="0.0783784865874817"/>
                  <c:y val="-0.31500740834815"/>
                </c:manualLayout>
              </c:layout>
              <c:spPr/>
              <c:txPr>
                <a:bodyPr/>
                <a:lstStyle/>
                <a:p>
                  <a:pPr>
                    <a:defRPr sz="1600" b="1"/>
                  </a:pPr>
                  <a:endParaRPr lang="en-US"/>
                </a:p>
              </c:txPr>
              <c:showLegendKey val="0"/>
              <c:showVal val="0"/>
              <c:showCatName val="1"/>
              <c:showSerName val="0"/>
              <c:showPercent val="1"/>
              <c:showBubbleSize val="0"/>
            </c:dLbl>
            <c:dLbl>
              <c:idx val="3"/>
              <c:layout>
                <c:manualLayout>
                  <c:x val="-0.0239517994572712"/>
                  <c:y val="-0.0389274828549657"/>
                </c:manualLayout>
              </c:layout>
              <c:tx>
                <c:rich>
                  <a:bodyPr/>
                  <a:lstStyle/>
                  <a:p>
                    <a:r>
                      <a:rPr lang="en-US" sz="1400" b="1" dirty="0"/>
                      <a:t>Divorced/ Separated
</a:t>
                    </a:r>
                    <a:r>
                      <a:rPr lang="en-US" sz="1400" b="1" dirty="0" smtClean="0"/>
                      <a:t>1%</a:t>
                    </a:r>
                    <a:endParaRPr lang="en-US" sz="1400" dirty="0"/>
                  </a:p>
                </c:rich>
              </c:tx>
              <c:showLegendKey val="0"/>
              <c:showVal val="0"/>
              <c:showCatName val="1"/>
              <c:showSerName val="0"/>
              <c:showPercent val="1"/>
              <c:showBubbleSize val="0"/>
            </c:dLbl>
            <c:dLbl>
              <c:idx val="4"/>
              <c:layout>
                <c:manualLayout>
                  <c:x val="0.167018773077094"/>
                  <c:y val="-0.104019558039116"/>
                </c:manualLayout>
              </c:layout>
              <c:tx>
                <c:rich>
                  <a:bodyPr/>
                  <a:lstStyle/>
                  <a:p>
                    <a:pPr>
                      <a:defRPr sz="1350" b="1"/>
                    </a:pPr>
                    <a:r>
                      <a:rPr lang="en-US" sz="1350" dirty="0"/>
                      <a:t>Renounced
</a:t>
                    </a:r>
                    <a:r>
                      <a:rPr lang="en-US" sz="1350" dirty="0" smtClean="0"/>
                      <a:t>1%</a:t>
                    </a:r>
                    <a:endParaRPr lang="en-US" sz="1350" dirty="0"/>
                  </a:p>
                </c:rich>
              </c:tx>
              <c:spPr/>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'Table B-2'!$J$4:$N$4</c:f>
              <c:strCache>
                <c:ptCount val="5"/>
                <c:pt idx="0">
                  <c:v>Single</c:v>
                </c:pt>
                <c:pt idx="1">
                  <c:v>Married</c:v>
                </c:pt>
                <c:pt idx="2">
                  <c:v>Widowed</c:v>
                </c:pt>
                <c:pt idx="3">
                  <c:v>Divorced/ Separated</c:v>
                </c:pt>
                <c:pt idx="4">
                  <c:v>Renounced</c:v>
                </c:pt>
              </c:strCache>
            </c:strRef>
          </c:cat>
          <c:val>
            <c:numRef>
              <c:f>'Table B-2'!$J$6:$N$6</c:f>
              <c:numCache>
                <c:formatCode>_(* #,##0.0_);_(* \(#,##0.0\);_(* "-"??_);_(@_)</c:formatCode>
                <c:ptCount val="5"/>
                <c:pt idx="0">
                  <c:v>37.64814695317374</c:v>
                </c:pt>
                <c:pt idx="1">
                  <c:v>57.64879223935816</c:v>
                </c:pt>
                <c:pt idx="2">
                  <c:v>2.485427287001785</c:v>
                </c:pt>
                <c:pt idx="3">
                  <c:v>1.055042911531264</c:v>
                </c:pt>
                <c:pt idx="4">
                  <c:v>1.162590608935063</c:v>
                </c:pt>
              </c:numCache>
            </c:numRef>
          </c:val>
        </c:ser>
        <c:dLbls>
          <c:showLegendKey val="0"/>
          <c:showVal val="0"/>
          <c:showCatName val="1"/>
          <c:showSerName val="0"/>
          <c:showPercent val="1"/>
          <c:showBubbleSize val="0"/>
          <c:showLeaderLines val="1"/>
        </c:dLbls>
        <c:firstSliceAng val="320"/>
      </c:pieChart>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a:solidFill>
                <a:schemeClr val="tx1"/>
              </a:solidFill>
            </a:ln>
          </c:spPr>
          <c:dPt>
            <c:idx val="0"/>
            <c:bubble3D val="0"/>
            <c:spPr>
              <a:solidFill>
                <a:srgbClr val="FFFF00"/>
              </a:solidFill>
              <a:ln w="22225">
                <a:solidFill>
                  <a:schemeClr val="tx1"/>
                </a:solidFill>
              </a:ln>
            </c:spPr>
          </c:dPt>
          <c:dPt>
            <c:idx val="1"/>
            <c:bubble3D val="0"/>
            <c:spPr>
              <a:solidFill>
                <a:srgbClr val="00B050"/>
              </a:solidFill>
              <a:ln w="22225">
                <a:solidFill>
                  <a:schemeClr val="tx1"/>
                </a:solidFill>
              </a:ln>
            </c:spPr>
          </c:dPt>
          <c:dPt>
            <c:idx val="2"/>
            <c:bubble3D val="0"/>
            <c:spPr>
              <a:solidFill>
                <a:srgbClr val="FF0000"/>
              </a:solidFill>
              <a:ln w="22225">
                <a:solidFill>
                  <a:schemeClr val="tx1"/>
                </a:solidFill>
              </a:ln>
            </c:spPr>
          </c:dPt>
          <c:dPt>
            <c:idx val="4"/>
            <c:bubble3D val="0"/>
            <c:spPr>
              <a:solidFill>
                <a:schemeClr val="accent6">
                  <a:lumMod val="75000"/>
                </a:schemeClr>
              </a:solidFill>
              <a:ln w="22225">
                <a:solidFill>
                  <a:schemeClr val="tx1"/>
                </a:solidFill>
              </a:ln>
            </c:spPr>
          </c:dPt>
          <c:dLbls>
            <c:dLbl>
              <c:idx val="0"/>
              <c:layout>
                <c:manualLayout>
                  <c:x val="-0.118943117024165"/>
                  <c:y val="0.198247302420531"/>
                </c:manualLayout>
              </c:layout>
              <c:showLegendKey val="0"/>
              <c:showVal val="0"/>
              <c:showCatName val="1"/>
              <c:showSerName val="0"/>
              <c:showPercent val="1"/>
              <c:showBubbleSize val="0"/>
            </c:dLbl>
            <c:dLbl>
              <c:idx val="1"/>
              <c:layout>
                <c:manualLayout>
                  <c:x val="0.0110204543397592"/>
                  <c:y val="-0.28282402199725"/>
                </c:manualLayout>
              </c:layout>
              <c:showLegendKey val="0"/>
              <c:showVal val="0"/>
              <c:showCatName val="1"/>
              <c:showSerName val="0"/>
              <c:showPercent val="1"/>
              <c:showBubbleSize val="0"/>
            </c:dLbl>
            <c:dLbl>
              <c:idx val="3"/>
              <c:layout/>
              <c:tx>
                <c:rich>
                  <a:bodyPr/>
                  <a:lstStyle/>
                  <a:p>
                    <a:r>
                      <a:rPr lang="en-US" dirty="0"/>
                      <a:t>Divorced/ Separated
</a:t>
                    </a:r>
                    <a:r>
                      <a:rPr lang="en-US" dirty="0" smtClean="0"/>
                      <a:t>1.7%</a:t>
                    </a:r>
                    <a:endParaRPr lang="en-US" dirty="0"/>
                  </a:p>
                </c:rich>
              </c:tx>
              <c:showLegendKey val="0"/>
              <c:showVal val="0"/>
              <c:showCatName val="1"/>
              <c:showSerName val="0"/>
              <c:showPercent val="1"/>
              <c:showBubbleSize val="0"/>
            </c:dLbl>
            <c:dLbl>
              <c:idx val="4"/>
              <c:layout>
                <c:manualLayout>
                  <c:x val="0.0650691239026156"/>
                  <c:y val="-0.0436118401866433"/>
                </c:manualLayout>
              </c:layout>
              <c:tx>
                <c:rich>
                  <a:bodyPr/>
                  <a:lstStyle/>
                  <a:p>
                    <a:pPr>
                      <a:defRPr sz="1350" b="1"/>
                    </a:pPr>
                    <a:r>
                      <a:rPr lang="en-US" sz="1350" b="1" dirty="0"/>
                      <a:t>Renounced
0.3%</a:t>
                    </a:r>
                    <a:endParaRPr lang="en-US" sz="1350" dirty="0"/>
                  </a:p>
                </c:rich>
              </c:tx>
              <c:spPr/>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'Table B-2'!$J$4:$N$4</c:f>
              <c:strCache>
                <c:ptCount val="5"/>
                <c:pt idx="0">
                  <c:v>Single</c:v>
                </c:pt>
                <c:pt idx="1">
                  <c:v>Married</c:v>
                </c:pt>
                <c:pt idx="2">
                  <c:v>Widowed</c:v>
                </c:pt>
                <c:pt idx="3">
                  <c:v>Divorced/ Separated</c:v>
                </c:pt>
                <c:pt idx="4">
                  <c:v>Renounced</c:v>
                </c:pt>
              </c:strCache>
            </c:strRef>
          </c:cat>
          <c:val>
            <c:numRef>
              <c:f>'Table B-2'!$J$8:$N$8</c:f>
              <c:numCache>
                <c:formatCode>_(* #,##0.0_);_(* \(#,##0.0\);_(* "-"??_);_(@_)</c:formatCode>
                <c:ptCount val="5"/>
                <c:pt idx="0">
                  <c:v>29.40977578664863</c:v>
                </c:pt>
                <c:pt idx="1">
                  <c:v>58.32294330212802</c:v>
                </c:pt>
                <c:pt idx="2">
                  <c:v>10.13926163859597</c:v>
                </c:pt>
                <c:pt idx="3">
                  <c:v>1.814205109782126</c:v>
                </c:pt>
                <c:pt idx="4">
                  <c:v>0.313814162845249</c:v>
                </c:pt>
              </c:numCache>
            </c:numRef>
          </c:val>
        </c:ser>
        <c:dLbls>
          <c:showLegendKey val="0"/>
          <c:showVal val="0"/>
          <c:showCatName val="1"/>
          <c:showSerName val="0"/>
          <c:showPercent val="1"/>
          <c:showBubbleSize val="0"/>
          <c:showLeaderLines val="1"/>
        </c:dLbls>
        <c:firstSliceAng val="328"/>
      </c: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ကျား</c:v>
                </c:pt>
              </c:strCache>
            </c:strRef>
          </c:tx>
          <c:dPt>
            <c:idx val="0"/>
            <c:bubble3D val="0"/>
            <c:spPr>
              <a:solidFill>
                <a:srgbClr val="FFFF00"/>
              </a:solidFill>
            </c:spPr>
          </c:dPt>
          <c:dPt>
            <c:idx val="1"/>
            <c:bubble3D val="0"/>
            <c:spPr>
              <a:solidFill>
                <a:srgbClr val="00B050"/>
              </a:solidFill>
            </c:spPr>
          </c:dPt>
          <c:dPt>
            <c:idx val="2"/>
            <c:bubble3D val="0"/>
            <c:spPr>
              <a:solidFill>
                <a:srgbClr val="FF0000"/>
              </a:solidFill>
            </c:spPr>
          </c:dPt>
          <c:dPt>
            <c:idx val="4"/>
            <c:bubble3D val="0"/>
            <c:spPr>
              <a:solidFill>
                <a:schemeClr val="accent6">
                  <a:lumMod val="75000"/>
                </a:schemeClr>
              </a:solidFill>
            </c:spPr>
          </c:dPt>
          <c:dLbls>
            <c:dLbl>
              <c:idx val="0"/>
              <c:layout>
                <c:manualLayout>
                  <c:x val="-0.170648863467538"/>
                  <c:y val="0.0894804045017602"/>
                </c:manualLayout>
              </c:layout>
              <c:tx>
                <c:rich>
                  <a:bodyPr/>
                  <a:lstStyle/>
                  <a:p>
                    <a:r>
                      <a:rPr lang="en-US" b="0" dirty="0" smtClean="0">
                        <a:latin typeface="Times New Roman" panose="02020603050405020304" pitchFamily="18" charset="0"/>
                        <a:cs typeface="Times New Roman" panose="02020603050405020304" pitchFamily="18" charset="0"/>
                      </a:rPr>
                      <a:t>Single</a:t>
                    </a:r>
                  </a:p>
                  <a:p>
                    <a:r>
                      <a:rPr lang="en-US" b="0" dirty="0" smtClean="0">
                        <a:latin typeface="Times New Roman" panose="02020603050405020304" pitchFamily="18" charset="0"/>
                        <a:cs typeface="Times New Roman" panose="02020603050405020304" pitchFamily="18" charset="0"/>
                      </a:rPr>
                      <a:t>30%</a:t>
                    </a:r>
                    <a:endParaRPr lang="en-US" dirty="0"/>
                  </a:p>
                </c:rich>
              </c:tx>
              <c:showLegendKey val="0"/>
              <c:showVal val="1"/>
              <c:showCatName val="0"/>
              <c:showSerName val="0"/>
              <c:showPercent val="0"/>
              <c:showBubbleSize val="0"/>
            </c:dLbl>
            <c:dLbl>
              <c:idx val="1"/>
              <c:layout>
                <c:manualLayout>
                  <c:x val="0.210321893725548"/>
                  <c:y val="-0.151388997214515"/>
                </c:manualLayout>
              </c:layout>
              <c:tx>
                <c:rich>
                  <a:bodyPr/>
                  <a:lstStyle/>
                  <a:p>
                    <a:pPr>
                      <a:defRPr sz="1400" b="0">
                        <a:latin typeface="Times New Roman" panose="02020603050405020304" pitchFamily="18" charset="0"/>
                        <a:cs typeface="Times New Roman" panose="02020603050405020304" pitchFamily="18" charset="0"/>
                      </a:defRPr>
                    </a:pPr>
                    <a:r>
                      <a:rPr lang="en-US" sz="1400" b="0" dirty="0" smtClean="0">
                        <a:latin typeface="Times New Roman" panose="02020603050405020304" pitchFamily="18" charset="0"/>
                        <a:cs typeface="Times New Roman" panose="02020603050405020304" pitchFamily="18" charset="0"/>
                      </a:rPr>
                      <a:t>Married 61.3%</a:t>
                    </a:r>
                    <a:endParaRPr lang="en-US" dirty="0"/>
                  </a:p>
                </c:rich>
              </c:tx>
              <c:spPr>
                <a:solidFill>
                  <a:schemeClr val="bg1"/>
                </a:solidFill>
              </c:spPr>
              <c:showLegendKey val="0"/>
              <c:showVal val="1"/>
              <c:showCatName val="0"/>
              <c:showSerName val="0"/>
              <c:showPercent val="0"/>
              <c:showBubbleSize val="0"/>
            </c:dLbl>
            <c:dLbl>
              <c:idx val="2"/>
              <c:layout>
                <c:manualLayout>
                  <c:x val="-0.0920952805427624"/>
                  <c:y val="-0.012669568885119"/>
                </c:manualLayout>
              </c:layout>
              <c:tx>
                <c:rich>
                  <a:bodyPr/>
                  <a:lstStyle/>
                  <a:p>
                    <a:r>
                      <a:rPr lang="en-US" b="0" dirty="0" smtClean="0">
                        <a:latin typeface="Times New Roman" panose="02020603050405020304" pitchFamily="18" charset="0"/>
                        <a:cs typeface="Times New Roman" panose="02020603050405020304" pitchFamily="18" charset="0"/>
                      </a:rPr>
                      <a:t>Widowed</a:t>
                    </a:r>
                  </a:p>
                  <a:p>
                    <a:r>
                      <a:rPr lang="en-US" b="0" dirty="0" smtClean="0">
                        <a:latin typeface="Times New Roman" panose="02020603050405020304" pitchFamily="18" charset="0"/>
                        <a:cs typeface="Times New Roman" panose="02020603050405020304" pitchFamily="18" charset="0"/>
                      </a:rPr>
                      <a:t>3.6%</a:t>
                    </a:r>
                    <a:endParaRPr lang="en-US" dirty="0"/>
                  </a:p>
                </c:rich>
              </c:tx>
              <c:showLegendKey val="0"/>
              <c:showVal val="1"/>
              <c:showCatName val="0"/>
              <c:showSerName val="0"/>
              <c:showPercent val="0"/>
              <c:showBubbleSize val="0"/>
            </c:dLbl>
            <c:dLbl>
              <c:idx val="3"/>
              <c:layout>
                <c:manualLayout>
                  <c:x val="-0.0246092705392959"/>
                  <c:y val="-0.00185220250364399"/>
                </c:manualLayout>
              </c:layout>
              <c:tx>
                <c:rich>
                  <a:bodyPr/>
                  <a:lstStyle/>
                  <a:p>
                    <a:r>
                      <a:rPr lang="en-US" b="0" dirty="0" smtClean="0">
                        <a:latin typeface="Times New Roman" panose="02020603050405020304" pitchFamily="18" charset="0"/>
                        <a:cs typeface="Times New Roman" panose="02020603050405020304" pitchFamily="18" charset="0"/>
                      </a:rPr>
                      <a:t>Divorced/ Separated</a:t>
                    </a:r>
                  </a:p>
                  <a:p>
                    <a:r>
                      <a:rPr lang="en-US" b="0" dirty="0" smtClean="0">
                        <a:latin typeface="Times New Roman" panose="02020603050405020304" pitchFamily="18" charset="0"/>
                        <a:cs typeface="Times New Roman" panose="02020603050405020304" pitchFamily="18" charset="0"/>
                      </a:rPr>
                      <a:t>1.7%</a:t>
                    </a:r>
                    <a:endParaRPr lang="en-US" dirty="0"/>
                  </a:p>
                </c:rich>
              </c:tx>
              <c:showLegendKey val="0"/>
              <c:showVal val="1"/>
              <c:showCatName val="0"/>
              <c:showSerName val="0"/>
              <c:showPercent val="0"/>
              <c:showBubbleSize val="0"/>
            </c:dLbl>
            <c:dLbl>
              <c:idx val="4"/>
              <c:layout>
                <c:manualLayout>
                  <c:x val="0.138518793641361"/>
                  <c:y val="-0.0176024939807915"/>
                </c:manualLayout>
              </c:layout>
              <c:tx>
                <c:rich>
                  <a:bodyPr/>
                  <a:lstStyle/>
                  <a:p>
                    <a:r>
                      <a:rPr lang="en-US" b="0" dirty="0" smtClean="0">
                        <a:latin typeface="Times New Roman" panose="02020603050405020304" pitchFamily="18" charset="0"/>
                        <a:cs typeface="Times New Roman" panose="02020603050405020304" pitchFamily="18" charset="0"/>
                      </a:rPr>
                      <a:t>Renounced 3.4%</a:t>
                    </a:r>
                    <a:endParaRPr lang="en-US" dirty="0"/>
                  </a:p>
                </c:rich>
              </c:tx>
              <c:showLegendKey val="0"/>
              <c:showVal val="1"/>
              <c:showCatName val="0"/>
              <c:showSerName val="0"/>
              <c:showPercent val="0"/>
              <c:showBubbleSize val="0"/>
            </c:dLbl>
            <c:txPr>
              <a:bodyPr/>
              <a:lstStyle/>
              <a:p>
                <a:pPr>
                  <a:defRPr sz="1400" b="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Sheet1!$A$2:$A$6</c:f>
              <c:strCache>
                <c:ptCount val="4"/>
                <c:pt idx="0">
                  <c:v>1st Qtr</c:v>
                </c:pt>
                <c:pt idx="1">
                  <c:v>2nd Qtr</c:v>
                </c:pt>
                <c:pt idx="2">
                  <c:v>3rd Qtr</c:v>
                </c:pt>
                <c:pt idx="3">
                  <c:v>4th Qtr</c:v>
                </c:pt>
              </c:strCache>
            </c:strRef>
          </c:cat>
          <c:val>
            <c:numRef>
              <c:f>Sheet1!$B$2:$B$6</c:f>
              <c:numCache>
                <c:formatCode>General</c:formatCode>
                <c:ptCount val="5"/>
                <c:pt idx="0">
                  <c:v>30.0</c:v>
                </c:pt>
                <c:pt idx="1">
                  <c:v>61.3</c:v>
                </c:pt>
                <c:pt idx="2">
                  <c:v>3.6</c:v>
                </c:pt>
                <c:pt idx="3">
                  <c:v>1.7</c:v>
                </c:pt>
                <c:pt idx="4">
                  <c:v>3.4</c:v>
                </c:pt>
              </c:numCache>
            </c:numRef>
          </c:val>
        </c:ser>
        <c:ser>
          <c:idx val="1"/>
          <c:order val="1"/>
          <c:tx>
            <c:strRef>
              <c:f>Sheet1!$C$1</c:f>
              <c:strCache>
                <c:ptCount val="1"/>
                <c:pt idx="0">
                  <c:v>မ</c:v>
                </c:pt>
              </c:strCache>
            </c:strRef>
          </c:tx>
          <c:cat>
            <c:strRef>
              <c:f>Sheet1!$A$2:$A$6</c:f>
              <c:strCache>
                <c:ptCount val="4"/>
                <c:pt idx="0">
                  <c:v>1st Qtr</c:v>
                </c:pt>
                <c:pt idx="1">
                  <c:v>2nd Qtr</c:v>
                </c:pt>
                <c:pt idx="2">
                  <c:v>3rd Qtr</c:v>
                </c:pt>
                <c:pt idx="3">
                  <c:v>4th Qtr</c:v>
                </c:pt>
              </c:strCache>
            </c:strRef>
          </c:cat>
          <c:val>
            <c:numRef>
              <c:f>Sheet1!$C$2:$C$6</c:f>
              <c:numCache>
                <c:formatCode>General</c:formatCode>
                <c:ptCount val="5"/>
                <c:pt idx="0">
                  <c:v>27.4</c:v>
                </c:pt>
                <c:pt idx="1">
                  <c:v>58.7</c:v>
                </c:pt>
                <c:pt idx="2">
                  <c:v>11.4</c:v>
                </c:pt>
                <c:pt idx="3">
                  <c:v>2.2</c:v>
                </c:pt>
                <c:pt idx="4">
                  <c:v>0.4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ln>
      <a:solidFill>
        <a:schemeClr val="tx1"/>
      </a:solidFill>
    </a:ln>
  </c:spPr>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FF00"/>
            </a:solidFill>
          </c:spPr>
          <c:dPt>
            <c:idx val="1"/>
            <c:bubble3D val="0"/>
            <c:spPr>
              <a:solidFill>
                <a:srgbClr val="00B050"/>
              </a:solidFill>
            </c:spPr>
          </c:dPt>
          <c:dPt>
            <c:idx val="2"/>
            <c:bubble3D val="0"/>
            <c:spPr>
              <a:solidFill>
                <a:srgbClr val="FF0000"/>
              </a:solidFill>
            </c:spPr>
          </c:dPt>
          <c:dPt>
            <c:idx val="3"/>
            <c:bubble3D val="0"/>
            <c:spPr>
              <a:solidFill>
                <a:schemeClr val="accent4"/>
              </a:solidFill>
            </c:spPr>
          </c:dPt>
          <c:dPt>
            <c:idx val="4"/>
            <c:bubble3D val="0"/>
            <c:spPr>
              <a:solidFill>
                <a:schemeClr val="accent6">
                  <a:lumMod val="75000"/>
                </a:schemeClr>
              </a:solidFill>
            </c:spPr>
          </c:dPt>
          <c:dLbls>
            <c:dLbl>
              <c:idx val="0"/>
              <c:layout>
                <c:manualLayout>
                  <c:x val="-0.18953387312435"/>
                  <c:y val="0.0954791278673732"/>
                </c:manualLayout>
              </c:layout>
              <c:tx>
                <c:rich>
                  <a:bodyPr/>
                  <a:lstStyle/>
                  <a:p>
                    <a:r>
                      <a:rPr lang="en-US" sz="1400" b="0" dirty="0" smtClean="0">
                        <a:latin typeface="Times New Roman" panose="02020603050405020304" pitchFamily="18" charset="0"/>
                        <a:cs typeface="Times New Roman" panose="02020603050405020304" pitchFamily="18" charset="0"/>
                      </a:rPr>
                      <a:t>Single</a:t>
                    </a:r>
                  </a:p>
                  <a:p>
                    <a:r>
                      <a:rPr lang="en-US" sz="1400" b="0" dirty="0" smtClean="0">
                        <a:latin typeface="Times New Roman" panose="02020603050405020304" pitchFamily="18" charset="0"/>
                        <a:cs typeface="Times New Roman" panose="02020603050405020304" pitchFamily="18" charset="0"/>
                      </a:rPr>
                      <a:t>27.4%</a:t>
                    </a:r>
                    <a:endParaRPr lang="en-US" dirty="0"/>
                  </a:p>
                </c:rich>
              </c:tx>
              <c:showLegendKey val="0"/>
              <c:showVal val="1"/>
              <c:showCatName val="0"/>
              <c:showSerName val="0"/>
              <c:showPercent val="0"/>
              <c:showBubbleSize val="0"/>
            </c:dLbl>
            <c:dLbl>
              <c:idx val="1"/>
              <c:layout>
                <c:manualLayout>
                  <c:x val="0.130790125290942"/>
                  <c:y val="-0.235219775327373"/>
                </c:manualLayout>
              </c:layout>
              <c:tx>
                <c:rich>
                  <a:bodyPr/>
                  <a:lstStyle/>
                  <a:p>
                    <a:pPr>
                      <a:defRPr sz="1400" b="0">
                        <a:latin typeface="Times New Roman" panose="02020603050405020304" pitchFamily="18" charset="0"/>
                        <a:cs typeface="Times New Roman" panose="02020603050405020304" pitchFamily="18" charset="0"/>
                      </a:defRPr>
                    </a:pPr>
                    <a:r>
                      <a:rPr lang="en-US" sz="1400" b="0" dirty="0" smtClean="0">
                        <a:latin typeface="Times New Roman" panose="02020603050405020304" pitchFamily="18" charset="0"/>
                        <a:cs typeface="Times New Roman" panose="02020603050405020304" pitchFamily="18" charset="0"/>
                      </a:rPr>
                      <a:t>Married 58.7%</a:t>
                    </a:r>
                    <a:endParaRPr lang="en-US" sz="1400" dirty="0"/>
                  </a:p>
                </c:rich>
              </c:tx>
              <c:spPr>
                <a:solidFill>
                  <a:schemeClr val="bg1"/>
                </a:solidFill>
              </c:spPr>
              <c:showLegendKey val="0"/>
              <c:showVal val="1"/>
              <c:showCatName val="0"/>
              <c:showSerName val="0"/>
              <c:showPercent val="0"/>
              <c:showBubbleSize val="0"/>
            </c:dLbl>
            <c:dLbl>
              <c:idx val="2"/>
              <c:layout/>
              <c:tx>
                <c:rich>
                  <a:bodyPr/>
                  <a:lstStyle/>
                  <a:p>
                    <a:r>
                      <a:rPr lang="en-US" sz="1400" b="0" dirty="0" smtClean="0">
                        <a:latin typeface="Times New Roman" panose="02020603050405020304" pitchFamily="18" charset="0"/>
                        <a:cs typeface="Times New Roman" panose="02020603050405020304" pitchFamily="18" charset="0"/>
                      </a:rPr>
                      <a:t>Widowed</a:t>
                    </a:r>
                  </a:p>
                  <a:p>
                    <a:r>
                      <a:rPr lang="en-US" sz="1400" b="0" dirty="0" smtClean="0">
                        <a:latin typeface="Times New Roman" panose="02020603050405020304" pitchFamily="18" charset="0"/>
                        <a:cs typeface="Times New Roman" panose="02020603050405020304" pitchFamily="18" charset="0"/>
                      </a:rPr>
                      <a:t>11.4%</a:t>
                    </a:r>
                    <a:endParaRPr lang="en-US" dirty="0"/>
                  </a:p>
                </c:rich>
              </c:tx>
              <c:showLegendKey val="0"/>
              <c:showVal val="1"/>
              <c:showCatName val="0"/>
              <c:showSerName val="0"/>
              <c:showPercent val="0"/>
              <c:showBubbleSize val="0"/>
            </c:dLbl>
            <c:dLbl>
              <c:idx val="3"/>
              <c:layout>
                <c:manualLayout>
                  <c:x val="-0.0641945228544545"/>
                  <c:y val="0.00866024559430071"/>
                </c:manualLayout>
              </c:layout>
              <c:tx>
                <c:rich>
                  <a:bodyPr/>
                  <a:lstStyle/>
                  <a:p>
                    <a:r>
                      <a:rPr lang="en-US" sz="1400" b="0" dirty="0" smtClean="0">
                        <a:latin typeface="Times New Roman" panose="02020603050405020304" pitchFamily="18" charset="0"/>
                        <a:cs typeface="Times New Roman" panose="02020603050405020304" pitchFamily="18" charset="0"/>
                      </a:rPr>
                      <a:t>Divorced/ Separated</a:t>
                    </a:r>
                  </a:p>
                  <a:p>
                    <a:r>
                      <a:rPr lang="en-US" sz="1400" b="0" dirty="0" smtClean="0">
                        <a:latin typeface="Times New Roman" panose="02020603050405020304" pitchFamily="18" charset="0"/>
                        <a:cs typeface="Times New Roman" panose="02020603050405020304" pitchFamily="18" charset="0"/>
                      </a:rPr>
                      <a:t>2.2%</a:t>
                    </a:r>
                    <a:endParaRPr lang="en-US" dirty="0"/>
                  </a:p>
                </c:rich>
              </c:tx>
              <c:showLegendKey val="0"/>
              <c:showVal val="1"/>
              <c:showCatName val="0"/>
              <c:showSerName val="0"/>
              <c:showPercent val="0"/>
              <c:showBubbleSize val="0"/>
            </c:dLbl>
            <c:dLbl>
              <c:idx val="4"/>
              <c:layout>
                <c:manualLayout>
                  <c:x val="0.14767196553261"/>
                  <c:y val="-0.00280603266089449"/>
                </c:manualLayout>
              </c:layout>
              <c:tx>
                <c:rich>
                  <a:bodyPr/>
                  <a:lstStyle/>
                  <a:p>
                    <a:r>
                      <a:rPr lang="en-US" sz="1400" b="0" dirty="0" smtClean="0">
                        <a:latin typeface="Times New Roman" panose="02020603050405020304" pitchFamily="18" charset="0"/>
                        <a:cs typeface="Times New Roman" panose="02020603050405020304" pitchFamily="18" charset="0"/>
                      </a:rPr>
                      <a:t>Renounced</a:t>
                    </a:r>
                  </a:p>
                  <a:p>
                    <a:r>
                      <a:rPr lang="en-US" sz="1400" b="0" dirty="0" smtClean="0">
                        <a:latin typeface="Times New Roman" panose="02020603050405020304" pitchFamily="18" charset="0"/>
                        <a:cs typeface="Times New Roman" panose="02020603050405020304" pitchFamily="18" charset="0"/>
                      </a:rPr>
                      <a:t>0.4%</a:t>
                    </a:r>
                    <a:endParaRPr lang="en-US" sz="1400" dirty="0"/>
                  </a:p>
                </c:rich>
              </c:tx>
              <c:showLegendKey val="0"/>
              <c:showVal val="1"/>
              <c:showCatName val="0"/>
              <c:showSerName val="0"/>
              <c:showPercent val="0"/>
              <c:showBubbleSize val="0"/>
            </c:dLbl>
            <c:txPr>
              <a:bodyPr/>
              <a:lstStyle/>
              <a:p>
                <a:pPr>
                  <a:defRPr sz="1400" b="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1"/>
          </c:dLbls>
          <c:cat>
            <c:strRef>
              <c:f>Sheet1!$A$2:$A$6</c:f>
              <c:strCache>
                <c:ptCount val="4"/>
                <c:pt idx="0">
                  <c:v>1st Qtr</c:v>
                </c:pt>
                <c:pt idx="1">
                  <c:v>2nd Qtr</c:v>
                </c:pt>
                <c:pt idx="2">
                  <c:v>3rd Qtr</c:v>
                </c:pt>
                <c:pt idx="3">
                  <c:v>4th Qtr</c:v>
                </c:pt>
              </c:strCache>
            </c:strRef>
          </c:cat>
          <c:val>
            <c:numRef>
              <c:f>Sheet1!$B$2:$B$6</c:f>
              <c:numCache>
                <c:formatCode>General</c:formatCode>
                <c:ptCount val="5"/>
                <c:pt idx="0">
                  <c:v>27.4</c:v>
                </c:pt>
                <c:pt idx="1">
                  <c:v>58.7</c:v>
                </c:pt>
                <c:pt idx="2">
                  <c:v>11.4</c:v>
                </c:pt>
                <c:pt idx="3">
                  <c:v>2.2</c:v>
                </c:pt>
                <c:pt idx="4">
                  <c:v>0.4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834385566669"/>
          <c:y val="0.257295878555721"/>
          <c:w val="0.799469012319406"/>
          <c:h val="0.648877775413209"/>
        </c:manualLayout>
      </c:layout>
      <c:barChart>
        <c:barDir val="bar"/>
        <c:grouping val="clustered"/>
        <c:varyColors val="0"/>
        <c:ser>
          <c:idx val="0"/>
          <c:order val="0"/>
          <c:tx>
            <c:v>The number of men for every 100 women</c:v>
          </c:tx>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a:ln>
                <a:solidFill>
                  <a:srgbClr val="00B050"/>
                </a:solidFill>
              </a:ln>
            </c:spPr>
          </c:dPt>
          <c:dPt>
            <c:idx val="10"/>
            <c:invertIfNegative val="0"/>
            <c:bubble3D val="0"/>
            <c:spPr>
              <a:solidFill>
                <a:srgbClr val="00B050"/>
              </a:solidFill>
            </c:spPr>
          </c:dPt>
          <c:cat>
            <c:strRef>
              <c:f>'Pop and Sex Ratio by State (All'!$A$5:$A$20</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Ayeyawady</c:v>
                </c:pt>
                <c:pt idx="15">
                  <c:v>Nay Pyi Taw</c:v>
                </c:pt>
              </c:strCache>
            </c:strRef>
          </c:cat>
          <c:val>
            <c:numRef>
              <c:f>'Pop and Sex Ratio by State (All'!$F$5:$F$20</c:f>
              <c:numCache>
                <c:formatCode>0</c:formatCode>
                <c:ptCount val="16"/>
                <c:pt idx="0">
                  <c:v>93.10965439632862</c:v>
                </c:pt>
                <c:pt idx="1">
                  <c:v>108.3011428296655</c:v>
                </c:pt>
                <c:pt idx="2">
                  <c:v>99.85984631904833</c:v>
                </c:pt>
                <c:pt idx="3">
                  <c:v>97.05274464172375</c:v>
                </c:pt>
                <c:pt idx="4">
                  <c:v>92.13754579710028</c:v>
                </c:pt>
                <c:pt idx="5">
                  <c:v>89.62223303107321</c:v>
                </c:pt>
                <c:pt idx="6">
                  <c:v>98.98796522092962</c:v>
                </c:pt>
                <c:pt idx="7">
                  <c:v>91.24974705652374</c:v>
                </c:pt>
                <c:pt idx="8">
                  <c:v>86.2531685655474</c:v>
                </c:pt>
                <c:pt idx="9">
                  <c:v>90.4555136969799</c:v>
                </c:pt>
                <c:pt idx="10">
                  <c:v>92.53899480881459</c:v>
                </c:pt>
                <c:pt idx="11">
                  <c:v>91.8189009296772</c:v>
                </c:pt>
                <c:pt idx="12">
                  <c:v>91.47056681320396</c:v>
                </c:pt>
                <c:pt idx="13">
                  <c:v>99.8966270632545</c:v>
                </c:pt>
                <c:pt idx="14">
                  <c:v>94.79647536189524</c:v>
                </c:pt>
                <c:pt idx="15">
                  <c:v>94.97014722217088</c:v>
                </c:pt>
              </c:numCache>
            </c:numRef>
          </c:val>
        </c:ser>
        <c:dLbls>
          <c:showLegendKey val="0"/>
          <c:showVal val="1"/>
          <c:showCatName val="0"/>
          <c:showSerName val="0"/>
          <c:showPercent val="0"/>
          <c:showBubbleSize val="0"/>
        </c:dLbls>
        <c:gapWidth val="75"/>
        <c:axId val="2066975000"/>
        <c:axId val="2066978136"/>
      </c:barChart>
      <c:catAx>
        <c:axId val="2066975000"/>
        <c:scaling>
          <c:orientation val="maxMin"/>
        </c:scaling>
        <c:delete val="0"/>
        <c:axPos val="l"/>
        <c:majorTickMark val="none"/>
        <c:minorTickMark val="none"/>
        <c:tickLblPos val="nextTo"/>
        <c:crossAx val="2066978136"/>
        <c:crosses val="autoZero"/>
        <c:auto val="1"/>
        <c:lblAlgn val="ctr"/>
        <c:lblOffset val="100"/>
        <c:noMultiLvlLbl val="0"/>
      </c:catAx>
      <c:valAx>
        <c:axId val="2066978136"/>
        <c:scaling>
          <c:orientation val="minMax"/>
        </c:scaling>
        <c:delete val="0"/>
        <c:axPos val="t"/>
        <c:numFmt formatCode="0" sourceLinked="1"/>
        <c:majorTickMark val="none"/>
        <c:minorTickMark val="none"/>
        <c:tickLblPos val="high"/>
        <c:crossAx val="2066975000"/>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8201613687178"/>
          <c:y val="0.0342044460351547"/>
          <c:w val="0.898204529989307"/>
          <c:h val="0.555585182534002"/>
        </c:manualLayout>
      </c:layout>
      <c:barChart>
        <c:barDir val="col"/>
        <c:grouping val="clustered"/>
        <c:varyColors val="0"/>
        <c:ser>
          <c:idx val="0"/>
          <c:order val="0"/>
          <c:spPr>
            <a:solidFill>
              <a:schemeClr val="accent2">
                <a:lumMod val="75000"/>
              </a:schemeClr>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'Internal migration'!$T$6:$T$20</c:f>
              <c:strCache>
                <c:ptCount val="15"/>
                <c:pt idx="0">
                  <c:v>Kachin</c:v>
                </c:pt>
                <c:pt idx="1">
                  <c:v>Kayin</c:v>
                </c:pt>
                <c:pt idx="2">
                  <c:v>Chin</c:v>
                </c:pt>
                <c:pt idx="3">
                  <c:v>Sagaing</c:v>
                </c:pt>
                <c:pt idx="4">
                  <c:v>Tanintharyi</c:v>
                </c:pt>
                <c:pt idx="5">
                  <c:v>Bago</c:v>
                </c:pt>
                <c:pt idx="6">
                  <c:v>Magway</c:v>
                </c:pt>
                <c:pt idx="7">
                  <c:v>Mandalay</c:v>
                </c:pt>
                <c:pt idx="8">
                  <c:v>Mon</c:v>
                </c:pt>
                <c:pt idx="9">
                  <c:v>Rakhine</c:v>
                </c:pt>
                <c:pt idx="10">
                  <c:v>Yangon</c:v>
                </c:pt>
                <c:pt idx="11">
                  <c:v>Shan</c:v>
                </c:pt>
                <c:pt idx="12">
                  <c:v>Ayeywawady</c:v>
                </c:pt>
                <c:pt idx="13">
                  <c:v>Nay Pyi Taw</c:v>
                </c:pt>
                <c:pt idx="14">
                  <c:v>Outside Myanmar</c:v>
                </c:pt>
              </c:strCache>
            </c:strRef>
          </c:cat>
          <c:val>
            <c:numRef>
              <c:f>'Internal migration'!$U$6:$U$20</c:f>
              <c:numCache>
                <c:formatCode>General</c:formatCode>
                <c:ptCount val="15"/>
                <c:pt idx="0">
                  <c:v>551.0</c:v>
                </c:pt>
                <c:pt idx="1">
                  <c:v>779.0</c:v>
                </c:pt>
                <c:pt idx="2">
                  <c:v>60.0</c:v>
                </c:pt>
                <c:pt idx="3">
                  <c:v>622.0</c:v>
                </c:pt>
                <c:pt idx="4">
                  <c:v>143.0</c:v>
                </c:pt>
                <c:pt idx="5" formatCode="#,##0">
                  <c:v>1354.0</c:v>
                </c:pt>
                <c:pt idx="6">
                  <c:v>474.0</c:v>
                </c:pt>
                <c:pt idx="7" formatCode="#,##0">
                  <c:v>2215.0</c:v>
                </c:pt>
                <c:pt idx="8">
                  <c:v>320.0</c:v>
                </c:pt>
                <c:pt idx="9">
                  <c:v>206.0</c:v>
                </c:pt>
                <c:pt idx="10" formatCode="#,##0">
                  <c:v>3965.0</c:v>
                </c:pt>
                <c:pt idx="11" formatCode="#,##0">
                  <c:v>9852.0</c:v>
                </c:pt>
                <c:pt idx="12">
                  <c:v>402.0</c:v>
                </c:pt>
                <c:pt idx="13">
                  <c:v>946.0</c:v>
                </c:pt>
                <c:pt idx="14" formatCode="#,##0">
                  <c:v>110.0</c:v>
                </c:pt>
              </c:numCache>
            </c:numRef>
          </c:val>
        </c:ser>
        <c:dLbls>
          <c:showLegendKey val="0"/>
          <c:showVal val="0"/>
          <c:showCatName val="0"/>
          <c:showSerName val="0"/>
          <c:showPercent val="0"/>
          <c:showBubbleSize val="0"/>
        </c:dLbls>
        <c:gapWidth val="150"/>
        <c:axId val="2066501416"/>
        <c:axId val="2066504424"/>
      </c:barChart>
      <c:catAx>
        <c:axId val="2066501416"/>
        <c:scaling>
          <c:orientation val="minMax"/>
        </c:scaling>
        <c:delete val="0"/>
        <c:axPos val="b"/>
        <c:majorTickMark val="out"/>
        <c:minorTickMark val="none"/>
        <c:tickLblPos val="nextTo"/>
        <c:txPr>
          <a:bodyPr/>
          <a:lstStyle/>
          <a:p>
            <a:pPr>
              <a:defRPr sz="1600" b="1"/>
            </a:pPr>
            <a:endParaRPr lang="en-US"/>
          </a:p>
        </c:txPr>
        <c:crossAx val="2066504424"/>
        <c:crosses val="autoZero"/>
        <c:auto val="1"/>
        <c:lblAlgn val="ctr"/>
        <c:lblOffset val="100"/>
        <c:noMultiLvlLbl val="0"/>
      </c:catAx>
      <c:valAx>
        <c:axId val="2066504424"/>
        <c:scaling>
          <c:orientation val="minMax"/>
          <c:max val="10000.0"/>
        </c:scaling>
        <c:delete val="0"/>
        <c:axPos val="l"/>
        <c:majorGridlines/>
        <c:numFmt formatCode="General" sourceLinked="1"/>
        <c:majorTickMark val="out"/>
        <c:minorTickMark val="none"/>
        <c:tickLblPos val="nextTo"/>
        <c:txPr>
          <a:bodyPr/>
          <a:lstStyle/>
          <a:p>
            <a:pPr>
              <a:defRPr sz="1400" b="1"/>
            </a:pPr>
            <a:endParaRPr lang="en-US"/>
          </a:p>
        </c:txPr>
        <c:crossAx val="206650141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'Internal migration'!$T$29:$T$43</c:f>
              <c:strCache>
                <c:ptCount val="15"/>
                <c:pt idx="0">
                  <c:v>Kachin</c:v>
                </c:pt>
                <c:pt idx="1">
                  <c:v>Kayin</c:v>
                </c:pt>
                <c:pt idx="2">
                  <c:v>Chin</c:v>
                </c:pt>
                <c:pt idx="3">
                  <c:v>Sagaing</c:v>
                </c:pt>
                <c:pt idx="4">
                  <c:v>Tanintharyi</c:v>
                </c:pt>
                <c:pt idx="5">
                  <c:v>Bago</c:v>
                </c:pt>
                <c:pt idx="6">
                  <c:v>Magway</c:v>
                </c:pt>
                <c:pt idx="7">
                  <c:v>Mandalay</c:v>
                </c:pt>
                <c:pt idx="8">
                  <c:v>Mon</c:v>
                </c:pt>
                <c:pt idx="9">
                  <c:v>Rakhine</c:v>
                </c:pt>
                <c:pt idx="10">
                  <c:v>Yangon</c:v>
                </c:pt>
                <c:pt idx="11">
                  <c:v>Shan</c:v>
                </c:pt>
                <c:pt idx="12">
                  <c:v>Ayeywawady</c:v>
                </c:pt>
                <c:pt idx="13">
                  <c:v>Nay Pyi Taw</c:v>
                </c:pt>
                <c:pt idx="14">
                  <c:v>Outside Myanmar</c:v>
                </c:pt>
              </c:strCache>
            </c:strRef>
          </c:cat>
          <c:val>
            <c:numRef>
              <c:f>'Internal migration'!$U$29:$U$43</c:f>
              <c:numCache>
                <c:formatCode>#,##0</c:formatCode>
                <c:ptCount val="15"/>
                <c:pt idx="0" formatCode="General">
                  <c:v>381.0</c:v>
                </c:pt>
                <c:pt idx="1">
                  <c:v>1275.0</c:v>
                </c:pt>
                <c:pt idx="2" formatCode="General">
                  <c:v>144.0</c:v>
                </c:pt>
                <c:pt idx="3">
                  <c:v>1043.0</c:v>
                </c:pt>
                <c:pt idx="4" formatCode="General">
                  <c:v>134.0</c:v>
                </c:pt>
                <c:pt idx="5">
                  <c:v>3318.0</c:v>
                </c:pt>
                <c:pt idx="6">
                  <c:v>3175.0</c:v>
                </c:pt>
                <c:pt idx="7">
                  <c:v>9590.0</c:v>
                </c:pt>
                <c:pt idx="8" formatCode="General">
                  <c:v>559.0</c:v>
                </c:pt>
                <c:pt idx="9" formatCode="General">
                  <c:v>514.0</c:v>
                </c:pt>
                <c:pt idx="10">
                  <c:v>2213.0</c:v>
                </c:pt>
                <c:pt idx="11">
                  <c:v>13645.0</c:v>
                </c:pt>
                <c:pt idx="12">
                  <c:v>1862.0</c:v>
                </c:pt>
                <c:pt idx="13" formatCode="General">
                  <c:v>834.0</c:v>
                </c:pt>
                <c:pt idx="14" formatCode="General">
                  <c:v>123.0</c:v>
                </c:pt>
              </c:numCache>
            </c:numRef>
          </c:val>
        </c:ser>
        <c:dLbls>
          <c:showLegendKey val="0"/>
          <c:showVal val="0"/>
          <c:showCatName val="0"/>
          <c:showSerName val="0"/>
          <c:showPercent val="0"/>
          <c:showBubbleSize val="0"/>
        </c:dLbls>
        <c:gapWidth val="150"/>
        <c:axId val="2066575736"/>
        <c:axId val="2066578744"/>
      </c:barChart>
      <c:catAx>
        <c:axId val="2066575736"/>
        <c:scaling>
          <c:orientation val="minMax"/>
        </c:scaling>
        <c:delete val="0"/>
        <c:axPos val="b"/>
        <c:majorTickMark val="out"/>
        <c:minorTickMark val="none"/>
        <c:tickLblPos val="nextTo"/>
        <c:txPr>
          <a:bodyPr/>
          <a:lstStyle/>
          <a:p>
            <a:pPr>
              <a:defRPr sz="1400" b="1"/>
            </a:pPr>
            <a:endParaRPr lang="en-US"/>
          </a:p>
        </c:txPr>
        <c:crossAx val="2066578744"/>
        <c:crosses val="autoZero"/>
        <c:auto val="1"/>
        <c:lblAlgn val="ctr"/>
        <c:lblOffset val="100"/>
        <c:noMultiLvlLbl val="0"/>
      </c:catAx>
      <c:valAx>
        <c:axId val="206657874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66575736"/>
        <c:crosses val="autoZero"/>
        <c:crossBetween val="between"/>
      </c:valAx>
    </c:plotArea>
    <c:plotVisOnly val="1"/>
    <c:dispBlanksAs val="gap"/>
    <c:showDLblsOverMax val="0"/>
  </c:chart>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'Internal migration'!$U$28</c:f>
              <c:strCache>
                <c:ptCount val="1"/>
                <c:pt idx="0">
                  <c:v>Born outside Kayah, living in Kayah</c:v>
                </c:pt>
              </c:strCache>
            </c:strRef>
          </c:tx>
          <c:spPr>
            <a:solidFill>
              <a:schemeClr val="accent6">
                <a:lumMod val="50000"/>
              </a:schemeClr>
            </a:solidFill>
          </c:spPr>
          <c:invertIfNegative val="0"/>
          <c:dLbls>
            <c:showLegendKey val="0"/>
            <c:showVal val="1"/>
            <c:showCatName val="0"/>
            <c:showSerName val="0"/>
            <c:showPercent val="0"/>
            <c:showBubbleSize val="0"/>
            <c:showLeaderLines val="0"/>
          </c:dLbls>
          <c:cat>
            <c:strRef>
              <c:f>'Internal migration'!$T$29:$T$43</c:f>
              <c:strCache>
                <c:ptCount val="15"/>
                <c:pt idx="0">
                  <c:v>Kachin</c:v>
                </c:pt>
                <c:pt idx="1">
                  <c:v>Kayin</c:v>
                </c:pt>
                <c:pt idx="2">
                  <c:v>Chin</c:v>
                </c:pt>
                <c:pt idx="3">
                  <c:v>Sagaing</c:v>
                </c:pt>
                <c:pt idx="4">
                  <c:v>Tanintharyi</c:v>
                </c:pt>
                <c:pt idx="5">
                  <c:v>Bago</c:v>
                </c:pt>
                <c:pt idx="6">
                  <c:v>Magway</c:v>
                </c:pt>
                <c:pt idx="7">
                  <c:v>Mandalay</c:v>
                </c:pt>
                <c:pt idx="8">
                  <c:v>Mon</c:v>
                </c:pt>
                <c:pt idx="9">
                  <c:v>Rakhine</c:v>
                </c:pt>
                <c:pt idx="10">
                  <c:v>Yangon</c:v>
                </c:pt>
                <c:pt idx="11">
                  <c:v>Shan</c:v>
                </c:pt>
                <c:pt idx="12">
                  <c:v>Ayeywawady</c:v>
                </c:pt>
                <c:pt idx="13">
                  <c:v>Nay Pyi Taw</c:v>
                </c:pt>
                <c:pt idx="14">
                  <c:v>Outside Myanmar</c:v>
                </c:pt>
              </c:strCache>
            </c:strRef>
          </c:cat>
          <c:val>
            <c:numRef>
              <c:f>'Internal migration'!$U$29:$U$43</c:f>
              <c:numCache>
                <c:formatCode>#,##0</c:formatCode>
                <c:ptCount val="15"/>
                <c:pt idx="0" formatCode="General">
                  <c:v>381.0</c:v>
                </c:pt>
                <c:pt idx="1">
                  <c:v>1275.0</c:v>
                </c:pt>
                <c:pt idx="2" formatCode="General">
                  <c:v>144.0</c:v>
                </c:pt>
                <c:pt idx="3">
                  <c:v>1043.0</c:v>
                </c:pt>
                <c:pt idx="4" formatCode="General">
                  <c:v>134.0</c:v>
                </c:pt>
                <c:pt idx="5">
                  <c:v>3318.0</c:v>
                </c:pt>
                <c:pt idx="6">
                  <c:v>3175.0</c:v>
                </c:pt>
                <c:pt idx="7">
                  <c:v>9590.0</c:v>
                </c:pt>
                <c:pt idx="8" formatCode="General">
                  <c:v>559.0</c:v>
                </c:pt>
                <c:pt idx="9" formatCode="General">
                  <c:v>514.0</c:v>
                </c:pt>
                <c:pt idx="10">
                  <c:v>2213.0</c:v>
                </c:pt>
                <c:pt idx="11">
                  <c:v>13645.0</c:v>
                </c:pt>
                <c:pt idx="12">
                  <c:v>1862.0</c:v>
                </c:pt>
                <c:pt idx="13" formatCode="General">
                  <c:v>834.0</c:v>
                </c:pt>
                <c:pt idx="14" formatCode="General">
                  <c:v>123.0</c:v>
                </c:pt>
              </c:numCache>
            </c:numRef>
          </c:val>
        </c:ser>
        <c:ser>
          <c:idx val="1"/>
          <c:order val="1"/>
          <c:tx>
            <c:strRef>
              <c:f>'Internal migration'!$V$28</c:f>
              <c:strCache>
                <c:ptCount val="1"/>
                <c:pt idx="0">
                  <c:v>Born in Kayah, living outside Kayah</c:v>
                </c:pt>
              </c:strCache>
            </c:strRef>
          </c:tx>
          <c:spPr>
            <a:solidFill>
              <a:srgbClr val="00B050"/>
            </a:solidFill>
          </c:spPr>
          <c:invertIfNegative val="0"/>
          <c:cat>
            <c:strRef>
              <c:f>'Internal migration'!$T$29:$T$43</c:f>
              <c:strCache>
                <c:ptCount val="15"/>
                <c:pt idx="0">
                  <c:v>Kachin</c:v>
                </c:pt>
                <c:pt idx="1">
                  <c:v>Kayin</c:v>
                </c:pt>
                <c:pt idx="2">
                  <c:v>Chin</c:v>
                </c:pt>
                <c:pt idx="3">
                  <c:v>Sagaing</c:v>
                </c:pt>
                <c:pt idx="4">
                  <c:v>Tanintharyi</c:v>
                </c:pt>
                <c:pt idx="5">
                  <c:v>Bago</c:v>
                </c:pt>
                <c:pt idx="6">
                  <c:v>Magway</c:v>
                </c:pt>
                <c:pt idx="7">
                  <c:v>Mandalay</c:v>
                </c:pt>
                <c:pt idx="8">
                  <c:v>Mon</c:v>
                </c:pt>
                <c:pt idx="9">
                  <c:v>Rakhine</c:v>
                </c:pt>
                <c:pt idx="10">
                  <c:v>Yangon</c:v>
                </c:pt>
                <c:pt idx="11">
                  <c:v>Shan</c:v>
                </c:pt>
                <c:pt idx="12">
                  <c:v>Ayeywawady</c:v>
                </c:pt>
                <c:pt idx="13">
                  <c:v>Nay Pyi Taw</c:v>
                </c:pt>
                <c:pt idx="14">
                  <c:v>Outside Myanmar</c:v>
                </c:pt>
              </c:strCache>
            </c:strRef>
          </c:cat>
          <c:val>
            <c:numRef>
              <c:f>'Internal migration'!$V$29:$V$43</c:f>
              <c:numCache>
                <c:formatCode>General</c:formatCode>
                <c:ptCount val="15"/>
                <c:pt idx="0">
                  <c:v>551.0</c:v>
                </c:pt>
                <c:pt idx="1">
                  <c:v>779.0</c:v>
                </c:pt>
                <c:pt idx="2">
                  <c:v>60.0</c:v>
                </c:pt>
                <c:pt idx="3">
                  <c:v>622.0</c:v>
                </c:pt>
                <c:pt idx="4">
                  <c:v>143.0</c:v>
                </c:pt>
                <c:pt idx="5" formatCode="#,##0">
                  <c:v>1354.0</c:v>
                </c:pt>
                <c:pt idx="6">
                  <c:v>474.0</c:v>
                </c:pt>
                <c:pt idx="7" formatCode="#,##0">
                  <c:v>2215.0</c:v>
                </c:pt>
                <c:pt idx="8">
                  <c:v>320.0</c:v>
                </c:pt>
                <c:pt idx="9">
                  <c:v>206.0</c:v>
                </c:pt>
                <c:pt idx="10" formatCode="#,##0">
                  <c:v>3965.0</c:v>
                </c:pt>
                <c:pt idx="11" formatCode="#,##0">
                  <c:v>9852.0</c:v>
                </c:pt>
                <c:pt idx="12">
                  <c:v>402.0</c:v>
                </c:pt>
                <c:pt idx="13">
                  <c:v>946.0</c:v>
                </c:pt>
                <c:pt idx="14" formatCode="#,##0">
                  <c:v>110.0</c:v>
                </c:pt>
              </c:numCache>
            </c:numRef>
          </c:val>
        </c:ser>
        <c:dLbls>
          <c:showLegendKey val="0"/>
          <c:showVal val="0"/>
          <c:showCatName val="0"/>
          <c:showSerName val="0"/>
          <c:showPercent val="0"/>
          <c:showBubbleSize val="0"/>
        </c:dLbls>
        <c:gapWidth val="150"/>
        <c:axId val="2066636040"/>
        <c:axId val="2066639064"/>
      </c:barChart>
      <c:catAx>
        <c:axId val="2066636040"/>
        <c:scaling>
          <c:orientation val="minMax"/>
        </c:scaling>
        <c:delete val="0"/>
        <c:axPos val="b"/>
        <c:majorTickMark val="out"/>
        <c:minorTickMark val="none"/>
        <c:tickLblPos val="nextTo"/>
        <c:txPr>
          <a:bodyPr/>
          <a:lstStyle/>
          <a:p>
            <a:pPr>
              <a:defRPr sz="1600" b="1"/>
            </a:pPr>
            <a:endParaRPr lang="en-US"/>
          </a:p>
        </c:txPr>
        <c:crossAx val="2066639064"/>
        <c:crosses val="autoZero"/>
        <c:auto val="1"/>
        <c:lblAlgn val="ctr"/>
        <c:lblOffset val="100"/>
        <c:noMultiLvlLbl val="0"/>
      </c:catAx>
      <c:valAx>
        <c:axId val="2066639064"/>
        <c:scaling>
          <c:orientation val="minMax"/>
          <c:max val="14000.0"/>
        </c:scaling>
        <c:delete val="0"/>
        <c:axPos val="l"/>
        <c:majorGridlines/>
        <c:numFmt formatCode="General" sourceLinked="1"/>
        <c:majorTickMark val="out"/>
        <c:minorTickMark val="none"/>
        <c:tickLblPos val="nextTo"/>
        <c:txPr>
          <a:bodyPr/>
          <a:lstStyle/>
          <a:p>
            <a:pPr>
              <a:defRPr sz="1400" b="1"/>
            </a:pPr>
            <a:endParaRPr lang="en-US"/>
          </a:p>
        </c:txPr>
        <c:crossAx val="2066636040"/>
        <c:crosses val="autoZero"/>
        <c:crossBetween val="between"/>
      </c:valAx>
    </c:plotArea>
    <c:legend>
      <c:legendPos val="b"/>
      <c:layout>
        <c:manualLayout>
          <c:xMode val="edge"/>
          <c:yMode val="edge"/>
          <c:x val="0.0550091134441528"/>
          <c:y val="0.924690165682415"/>
          <c:w val="0.888438441722562"/>
          <c:h val="0.075309834317585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3455323519343"/>
          <c:y val="0.0308663592698394"/>
          <c:w val="0.447881661531439"/>
          <c:h val="0.796855608408641"/>
        </c:manualLayout>
      </c:layout>
      <c:barChart>
        <c:barDir val="bar"/>
        <c:grouping val="clustered"/>
        <c:varyColors val="0"/>
        <c:ser>
          <c:idx val="0"/>
          <c:order val="0"/>
          <c:tx>
            <c:strRef>
              <c:f>'Reason for movement'!$M$6</c:f>
              <c:strCache>
                <c:ptCount val="1"/>
                <c:pt idx="0">
                  <c:v>Both Sexes</c:v>
                </c:pt>
              </c:strCache>
            </c:strRef>
          </c:tx>
          <c:invertIfNegative val="0"/>
          <c:dLbls>
            <c:showLegendKey val="0"/>
            <c:showVal val="1"/>
            <c:showCatName val="0"/>
            <c:showSerName val="0"/>
            <c:showPercent val="0"/>
            <c:showBubbleSize val="0"/>
            <c:showLeaderLines val="0"/>
          </c:dLbls>
          <c:cat>
            <c:strRef>
              <c:f>'Reason for movement'!$O$5:$T$5</c:f>
              <c:strCache>
                <c:ptCount val="6"/>
                <c:pt idx="0">
                  <c:v>Moved for employment/ Searching employment</c:v>
                </c:pt>
                <c:pt idx="1">
                  <c:v>Moved for education</c:v>
                </c:pt>
                <c:pt idx="2">
                  <c:v>Moved for marriage</c:v>
                </c:pt>
                <c:pt idx="3">
                  <c:v>Followed family</c:v>
                </c:pt>
                <c:pt idx="4">
                  <c:v>Moved for conflict</c:v>
                </c:pt>
                <c:pt idx="5">
                  <c:v>Moved for other reason</c:v>
                </c:pt>
              </c:strCache>
            </c:strRef>
          </c:cat>
          <c:val>
            <c:numRef>
              <c:f>'Reason for movement'!$O$6:$T$6</c:f>
              <c:numCache>
                <c:formatCode>_(* #,##0.0_);_(* \(#,##0.0\);_(* "-"??_);_(@_)</c:formatCode>
                <c:ptCount val="6"/>
                <c:pt idx="0">
                  <c:v>30.76923076923077</c:v>
                </c:pt>
                <c:pt idx="1">
                  <c:v>4.093760316936281</c:v>
                </c:pt>
                <c:pt idx="2">
                  <c:v>17.5305381313965</c:v>
                </c:pt>
                <c:pt idx="3">
                  <c:v>40.3763618355893</c:v>
                </c:pt>
                <c:pt idx="4">
                  <c:v>2.795201936832838</c:v>
                </c:pt>
                <c:pt idx="5">
                  <c:v>4.434907010014307</c:v>
                </c:pt>
              </c:numCache>
            </c:numRef>
          </c:val>
        </c:ser>
        <c:ser>
          <c:idx val="1"/>
          <c:order val="1"/>
          <c:tx>
            <c:strRef>
              <c:f>'Reason for movement'!$M$7</c:f>
              <c:strCache>
                <c:ptCount val="1"/>
                <c:pt idx="0">
                  <c:v>Male</c:v>
                </c:pt>
              </c:strCache>
            </c:strRef>
          </c:tx>
          <c:invertIfNegative val="0"/>
          <c:cat>
            <c:strRef>
              <c:f>'Reason for movement'!$O$5:$T$5</c:f>
              <c:strCache>
                <c:ptCount val="6"/>
                <c:pt idx="0">
                  <c:v>Moved for employment/ Searching employment</c:v>
                </c:pt>
                <c:pt idx="1">
                  <c:v>Moved for education</c:v>
                </c:pt>
                <c:pt idx="2">
                  <c:v>Moved for marriage</c:v>
                </c:pt>
                <c:pt idx="3">
                  <c:v>Followed family</c:v>
                </c:pt>
                <c:pt idx="4">
                  <c:v>Moved for conflict</c:v>
                </c:pt>
                <c:pt idx="5">
                  <c:v>Moved for other reason</c:v>
                </c:pt>
              </c:strCache>
            </c:strRef>
          </c:cat>
          <c:val>
            <c:numRef>
              <c:f>'Reason for movement'!$O$7:$T$7</c:f>
              <c:numCache>
                <c:formatCode>_(* #,##0.0_);_(* \(#,##0.0\);_(* "-"??_);_(@_)</c:formatCode>
                <c:ptCount val="6"/>
                <c:pt idx="0">
                  <c:v>44.01677188353906</c:v>
                </c:pt>
                <c:pt idx="1">
                  <c:v>3.863186657872421</c:v>
                </c:pt>
                <c:pt idx="2">
                  <c:v>11.05248280410817</c:v>
                </c:pt>
                <c:pt idx="3">
                  <c:v>33.81701686610759</c:v>
                </c:pt>
                <c:pt idx="4">
                  <c:v>2.953924432300009</c:v>
                </c:pt>
                <c:pt idx="5">
                  <c:v>4.29661735607274</c:v>
                </c:pt>
              </c:numCache>
            </c:numRef>
          </c:val>
        </c:ser>
        <c:ser>
          <c:idx val="2"/>
          <c:order val="2"/>
          <c:tx>
            <c:strRef>
              <c:f>'Reason for movement'!$M$8</c:f>
              <c:strCache>
                <c:ptCount val="1"/>
                <c:pt idx="0">
                  <c:v>Female</c:v>
                </c:pt>
              </c:strCache>
            </c:strRef>
          </c:tx>
          <c:invertIfNegative val="0"/>
          <c:cat>
            <c:strRef>
              <c:f>'Reason for movement'!$O$5:$T$5</c:f>
              <c:strCache>
                <c:ptCount val="6"/>
                <c:pt idx="0">
                  <c:v>Moved for employment/ Searching employment</c:v>
                </c:pt>
                <c:pt idx="1">
                  <c:v>Moved for education</c:v>
                </c:pt>
                <c:pt idx="2">
                  <c:v>Moved for marriage</c:v>
                </c:pt>
                <c:pt idx="3">
                  <c:v>Followed family</c:v>
                </c:pt>
                <c:pt idx="4">
                  <c:v>Moved for conflict</c:v>
                </c:pt>
                <c:pt idx="5">
                  <c:v>Moved for other reason</c:v>
                </c:pt>
              </c:strCache>
            </c:strRef>
          </c:cat>
          <c:val>
            <c:numRef>
              <c:f>'Reason for movement'!$O$8:$T$8</c:f>
              <c:numCache>
                <c:formatCode>_(* #,##0.0_);_(* \(#,##0.0\);_(* "-"??_);_(@_)</c:formatCode>
                <c:ptCount val="6"/>
                <c:pt idx="0">
                  <c:v>19.1540336238589</c:v>
                </c:pt>
                <c:pt idx="1">
                  <c:v>4.295923003841547</c:v>
                </c:pt>
                <c:pt idx="2">
                  <c:v>23.21037630633235</c:v>
                </c:pt>
                <c:pt idx="3">
                  <c:v>46.1274732537486</c:v>
                </c:pt>
                <c:pt idx="4">
                  <c:v>2.656037011028957</c:v>
                </c:pt>
                <c:pt idx="5">
                  <c:v>4.55615680118964</c:v>
                </c:pt>
              </c:numCache>
            </c:numRef>
          </c:val>
        </c:ser>
        <c:dLbls>
          <c:showLegendKey val="0"/>
          <c:showVal val="0"/>
          <c:showCatName val="0"/>
          <c:showSerName val="0"/>
          <c:showPercent val="0"/>
          <c:showBubbleSize val="0"/>
        </c:dLbls>
        <c:gapWidth val="150"/>
        <c:axId val="2066690440"/>
        <c:axId val="2066693448"/>
      </c:barChart>
      <c:catAx>
        <c:axId val="2066690440"/>
        <c:scaling>
          <c:orientation val="minMax"/>
        </c:scaling>
        <c:delete val="0"/>
        <c:axPos val="l"/>
        <c:majorTickMark val="out"/>
        <c:minorTickMark val="none"/>
        <c:tickLblPos val="nextTo"/>
        <c:txPr>
          <a:bodyPr/>
          <a:lstStyle/>
          <a:p>
            <a:pPr>
              <a:defRPr sz="1400"/>
            </a:pPr>
            <a:endParaRPr lang="en-US"/>
          </a:p>
        </c:txPr>
        <c:crossAx val="2066693448"/>
        <c:crosses val="autoZero"/>
        <c:auto val="1"/>
        <c:lblAlgn val="ctr"/>
        <c:lblOffset val="100"/>
        <c:noMultiLvlLbl val="0"/>
      </c:catAx>
      <c:valAx>
        <c:axId val="2066693448"/>
        <c:scaling>
          <c:orientation val="minMax"/>
        </c:scaling>
        <c:delete val="0"/>
        <c:axPos val="b"/>
        <c:majorGridlines/>
        <c:numFmt formatCode="_(* #,##0.0_);_(* \(#,##0.0\);_(* &quot;-&quot;??_);_(@_)" sourceLinked="1"/>
        <c:majorTickMark val="out"/>
        <c:minorTickMark val="none"/>
        <c:tickLblPos val="nextTo"/>
        <c:crossAx val="2066690440"/>
        <c:crosses val="autoZero"/>
        <c:crossBetween val="between"/>
      </c:valAx>
    </c:plotArea>
    <c:legend>
      <c:legendPos val="b"/>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49074074074074"/>
          <c:y val="0.093366207368465"/>
          <c:w val="0.790123456790123"/>
          <c:h val="0.765565030027864"/>
        </c:manualLayout>
      </c:layout>
      <c:ofPieChart>
        <c:ofPieType val="pie"/>
        <c:varyColors val="1"/>
        <c:ser>
          <c:idx val="0"/>
          <c:order val="0"/>
          <c:explosion val="3"/>
          <c:dPt>
            <c:idx val="0"/>
            <c:bubble3D val="0"/>
            <c:spPr>
              <a:solidFill>
                <a:srgbClr val="00B050"/>
              </a:solidFill>
            </c:spPr>
          </c:dPt>
          <c:dPt>
            <c:idx val="1"/>
            <c:bubble3D val="0"/>
            <c:spPr>
              <a:solidFill>
                <a:srgbClr val="FF0000"/>
              </a:solidFill>
            </c:spPr>
          </c:dPt>
          <c:dLbls>
            <c:dLbl>
              <c:idx val="0"/>
              <c:layout>
                <c:manualLayout>
                  <c:x val="0.137306792347159"/>
                  <c:y val="-0.16521093488944"/>
                </c:manualLayout>
              </c:layout>
              <c:dLblPos val="bestFit"/>
              <c:showLegendKey val="0"/>
              <c:showVal val="0"/>
              <c:showCatName val="1"/>
              <c:showSerName val="0"/>
              <c:showPercent val="1"/>
              <c:showBubbleSize val="0"/>
            </c:dLbl>
            <c:dLbl>
              <c:idx val="2"/>
              <c:layout>
                <c:manualLayout>
                  <c:x val="-0.0211402741324001"/>
                  <c:y val="-0.0936883487558339"/>
                </c:manualLayout>
              </c:layout>
              <c:dLblPos val="bestFit"/>
              <c:showLegendKey val="0"/>
              <c:showVal val="0"/>
              <c:showCatName val="1"/>
              <c:showSerName val="0"/>
              <c:showPercent val="1"/>
              <c:showBubbleSize val="0"/>
            </c:dLbl>
            <c:dLbl>
              <c:idx val="3"/>
              <c:layout>
                <c:manualLayout>
                  <c:x val="0.0355254204335568"/>
                  <c:y val="-0.142536295590574"/>
                </c:manualLayout>
              </c:layout>
              <c:dLblPos val="bestFit"/>
              <c:showLegendKey val="0"/>
              <c:showVal val="0"/>
              <c:showCatName val="1"/>
              <c:showSerName val="0"/>
              <c:showPercent val="1"/>
              <c:showBubbleSize val="0"/>
            </c:dLbl>
            <c:dLbl>
              <c:idx val="4"/>
              <c:layout>
                <c:manualLayout>
                  <c:x val="0.106839457567804"/>
                  <c:y val="-0.0914534652625309"/>
                </c:manualLayout>
              </c:layout>
              <c:tx>
                <c:rich>
                  <a:bodyPr/>
                  <a:lstStyle/>
                  <a:p>
                    <a:r>
                      <a:rPr lang="en-US" sz="1600" dirty="0"/>
                      <a:t>Japan
</a:t>
                    </a:r>
                    <a:r>
                      <a:rPr lang="en-US" sz="1600" dirty="0" smtClean="0"/>
                      <a:t>&lt;1%</a:t>
                    </a:r>
                    <a:endParaRPr lang="en-US" dirty="0"/>
                  </a:p>
                </c:rich>
              </c:tx>
              <c:dLblPos val="bestFit"/>
              <c:showLegendKey val="0"/>
              <c:showVal val="0"/>
              <c:showCatName val="1"/>
              <c:showSerName val="0"/>
              <c:showPercent val="1"/>
              <c:showBubbleSize val="0"/>
            </c:dLbl>
            <c:dLbl>
              <c:idx val="6"/>
              <c:layout>
                <c:manualLayout>
                  <c:x val="0.0211440410226501"/>
                  <c:y val="0.0707363272744386"/>
                </c:manualLayout>
              </c:layout>
              <c:tx>
                <c:rich>
                  <a:bodyPr/>
                  <a:lstStyle/>
                  <a:p>
                    <a:r>
                      <a:rPr lang="en-US" sz="1600" dirty="0"/>
                      <a:t>India
</a:t>
                    </a:r>
                    <a:r>
                      <a:rPr lang="en-US" sz="1600" dirty="0" smtClean="0"/>
                      <a:t>&lt;1%</a:t>
                    </a:r>
                    <a:endParaRPr lang="en-US" dirty="0"/>
                  </a:p>
                </c:rich>
              </c:tx>
              <c:dLblPos val="bestFit"/>
              <c:showLegendKey val="0"/>
              <c:showVal val="0"/>
              <c:showCatName val="1"/>
              <c:showSerName val="0"/>
              <c:showPercent val="1"/>
              <c:showBubbleSize val="0"/>
            </c:dLbl>
            <c:txPr>
              <a:bodyPr/>
              <a:lstStyle/>
              <a:p>
                <a:pPr>
                  <a:defRPr sz="1600" b="1"/>
                </a:pPr>
                <a:endParaRPr lang="en-US"/>
              </a:p>
            </c:txPr>
            <c:dLblPos val="bestFit"/>
            <c:showLegendKey val="0"/>
            <c:showVal val="0"/>
            <c:showCatName val="1"/>
            <c:showSerName val="0"/>
            <c:showPercent val="1"/>
            <c:showBubbleSize val="0"/>
            <c:showLeaderLines val="1"/>
          </c:dLbls>
          <c:cat>
            <c:strRef>
              <c:f>'Table C-1'!$M$5:$M$13</c:f>
              <c:strCache>
                <c:ptCount val="9"/>
                <c:pt idx="0">
                  <c:v>Thailand</c:v>
                </c:pt>
                <c:pt idx="1">
                  <c:v>Malaysia</c:v>
                </c:pt>
                <c:pt idx="2">
                  <c:v>Singapore</c:v>
                </c:pt>
                <c:pt idx="3">
                  <c:v>China</c:v>
                </c:pt>
                <c:pt idx="4">
                  <c:v>Japan</c:v>
                </c:pt>
                <c:pt idx="5">
                  <c:v>Korea</c:v>
                </c:pt>
                <c:pt idx="6">
                  <c:v>India</c:v>
                </c:pt>
                <c:pt idx="7">
                  <c:v>USA</c:v>
                </c:pt>
                <c:pt idx="8">
                  <c:v>Other</c:v>
                </c:pt>
              </c:strCache>
            </c:strRef>
          </c:cat>
          <c:val>
            <c:numRef>
              <c:f>'Table C-1'!$O$5:$O$13</c:f>
              <c:numCache>
                <c:formatCode>0.0</c:formatCode>
                <c:ptCount val="9"/>
                <c:pt idx="0">
                  <c:v>66.79785330948121</c:v>
                </c:pt>
                <c:pt idx="1">
                  <c:v>13.52415026833632</c:v>
                </c:pt>
                <c:pt idx="2">
                  <c:v>8.539057841383423</c:v>
                </c:pt>
                <c:pt idx="3">
                  <c:v>0.655933214072749</c:v>
                </c:pt>
                <c:pt idx="4">
                  <c:v>0.429338103756708</c:v>
                </c:pt>
                <c:pt idx="5">
                  <c:v>0.727489564698867</c:v>
                </c:pt>
                <c:pt idx="6">
                  <c:v>0.202742993440668</c:v>
                </c:pt>
                <c:pt idx="7">
                  <c:v>4.937388193202148</c:v>
                </c:pt>
                <c:pt idx="8">
                  <c:v>4.186046511627906</c:v>
                </c:pt>
              </c:numCache>
            </c:numRef>
          </c:val>
        </c:ser>
        <c:dLbls>
          <c:dLblPos val="bestFit"/>
          <c:showLegendKey val="0"/>
          <c:showVal val="0"/>
          <c:showCatName val="1"/>
          <c:showSerName val="0"/>
          <c:showPercent val="1"/>
          <c:showBubbleSize val="0"/>
          <c:showLeaderLines val="1"/>
        </c:dLbls>
        <c:gapWidth val="100"/>
        <c:splitType val="pos"/>
        <c:splitPos val="4.0"/>
        <c:secondPieSize val="61"/>
        <c:serLines/>
      </c:ofPieChart>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223437348109"/>
          <c:y val="0.0386171022100498"/>
          <c:w val="0.761183168076212"/>
          <c:h val="0.628307467001408"/>
        </c:manualLayout>
      </c:layout>
      <c:barChart>
        <c:barDir val="col"/>
        <c:grouping val="clustered"/>
        <c:varyColors val="0"/>
        <c:ser>
          <c:idx val="0"/>
          <c:order val="0"/>
          <c:tx>
            <c:strRef>
              <c:f>Sheet1!$B$1</c:f>
              <c:strCache>
                <c:ptCount val="1"/>
                <c:pt idx="0">
                  <c:v>Born in Mon, living outside Mon</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Sheet1!$A$2:$A$16</c:f>
              <c:strCache>
                <c:ptCount val="15"/>
                <c:pt idx="0">
                  <c:v>Kachin</c:v>
                </c:pt>
                <c:pt idx="1">
                  <c:v>Kayah</c:v>
                </c:pt>
                <c:pt idx="2">
                  <c:v>Kayin</c:v>
                </c:pt>
                <c:pt idx="3">
                  <c:v>Chin</c:v>
                </c:pt>
                <c:pt idx="4">
                  <c:v>Sagaing</c:v>
                </c:pt>
                <c:pt idx="5">
                  <c:v>Tanintharyi</c:v>
                </c:pt>
                <c:pt idx="6">
                  <c:v>Bago</c:v>
                </c:pt>
                <c:pt idx="7">
                  <c:v>Magway</c:v>
                </c:pt>
                <c:pt idx="8">
                  <c:v>Mandalay</c:v>
                </c:pt>
                <c:pt idx="9">
                  <c:v>Rakhine</c:v>
                </c:pt>
                <c:pt idx="10">
                  <c:v>Yangon</c:v>
                </c:pt>
                <c:pt idx="11">
                  <c:v>Shan</c:v>
                </c:pt>
                <c:pt idx="12">
                  <c:v>Ayeyawady</c:v>
                </c:pt>
                <c:pt idx="13">
                  <c:v>Nay Pyi Taw</c:v>
                </c:pt>
                <c:pt idx="14">
                  <c:v>Outside Myanmar</c:v>
                </c:pt>
              </c:strCache>
            </c:strRef>
          </c:cat>
          <c:val>
            <c:numRef>
              <c:f>Sheet1!$B$2:$B$16</c:f>
              <c:numCache>
                <c:formatCode>General</c:formatCode>
                <c:ptCount val="15"/>
                <c:pt idx="0" formatCode="#,##0">
                  <c:v>3529.0</c:v>
                </c:pt>
                <c:pt idx="1">
                  <c:v>559.0</c:v>
                </c:pt>
                <c:pt idx="2" formatCode="#,##0">
                  <c:v>73635.0</c:v>
                </c:pt>
                <c:pt idx="3">
                  <c:v>176.0</c:v>
                </c:pt>
                <c:pt idx="4" formatCode="#,##0">
                  <c:v>2716.0</c:v>
                </c:pt>
                <c:pt idx="5" formatCode="#,##0">
                  <c:v>24076.0</c:v>
                </c:pt>
                <c:pt idx="6" formatCode="#,##0">
                  <c:v>16337.0</c:v>
                </c:pt>
                <c:pt idx="7" formatCode="#,##0">
                  <c:v>2222.0</c:v>
                </c:pt>
                <c:pt idx="8" formatCode="#,##0">
                  <c:v>9952.0</c:v>
                </c:pt>
                <c:pt idx="9" formatCode="#,##0">
                  <c:v>1576.0</c:v>
                </c:pt>
                <c:pt idx="10" formatCode="#,##0">
                  <c:v>133376.0</c:v>
                </c:pt>
                <c:pt idx="11" formatCode="#,##0">
                  <c:v>6940.0</c:v>
                </c:pt>
                <c:pt idx="12" formatCode="#,##0">
                  <c:v>4725.0</c:v>
                </c:pt>
                <c:pt idx="13" formatCode="#,##0">
                  <c:v>4780.0</c:v>
                </c:pt>
                <c:pt idx="14" formatCode="#,##0">
                  <c:v>2351.0</c:v>
                </c:pt>
              </c:numCache>
            </c:numRef>
          </c:val>
        </c:ser>
        <c:ser>
          <c:idx val="1"/>
          <c:order val="1"/>
          <c:tx>
            <c:strRef>
              <c:f>Sheet1!$C$1</c:f>
              <c:strCache>
                <c:ptCount val="1"/>
                <c:pt idx="0">
                  <c:v>Born outside Mon, Living in Mon</c:v>
                </c:pt>
              </c:strCache>
            </c:strRef>
          </c:tx>
          <c:invertIfNegative val="0"/>
          <c:cat>
            <c:strRef>
              <c:f>Sheet1!$A$2:$A$16</c:f>
              <c:strCache>
                <c:ptCount val="15"/>
                <c:pt idx="0">
                  <c:v>Kachin</c:v>
                </c:pt>
                <c:pt idx="1">
                  <c:v>Kayah</c:v>
                </c:pt>
                <c:pt idx="2">
                  <c:v>Kayin</c:v>
                </c:pt>
                <c:pt idx="3">
                  <c:v>Chin</c:v>
                </c:pt>
                <c:pt idx="4">
                  <c:v>Sagaing</c:v>
                </c:pt>
                <c:pt idx="5">
                  <c:v>Tanintharyi</c:v>
                </c:pt>
                <c:pt idx="6">
                  <c:v>Bago</c:v>
                </c:pt>
                <c:pt idx="7">
                  <c:v>Magway</c:v>
                </c:pt>
                <c:pt idx="8">
                  <c:v>Mandalay</c:v>
                </c:pt>
                <c:pt idx="9">
                  <c:v>Rakhine</c:v>
                </c:pt>
                <c:pt idx="10">
                  <c:v>Yangon</c:v>
                </c:pt>
                <c:pt idx="11">
                  <c:v>Shan</c:v>
                </c:pt>
                <c:pt idx="12">
                  <c:v>Ayeyawady</c:v>
                </c:pt>
                <c:pt idx="13">
                  <c:v>Nay Pyi Taw</c:v>
                </c:pt>
                <c:pt idx="14">
                  <c:v>Outside Myanmar</c:v>
                </c:pt>
              </c:strCache>
            </c:strRef>
          </c:cat>
          <c:val>
            <c:numRef>
              <c:f>Sheet1!$C$2:$C$16</c:f>
              <c:numCache>
                <c:formatCode>General</c:formatCode>
                <c:ptCount val="15"/>
                <c:pt idx="0">
                  <c:v>1341.0</c:v>
                </c:pt>
                <c:pt idx="1">
                  <c:v>320.0</c:v>
                </c:pt>
                <c:pt idx="2">
                  <c:v>19926.0</c:v>
                </c:pt>
                <c:pt idx="3">
                  <c:v>331.0</c:v>
                </c:pt>
                <c:pt idx="4">
                  <c:v>2363.0</c:v>
                </c:pt>
                <c:pt idx="5">
                  <c:v>6723.0</c:v>
                </c:pt>
                <c:pt idx="6">
                  <c:v>52142.0</c:v>
                </c:pt>
                <c:pt idx="7">
                  <c:v>5847.0</c:v>
                </c:pt>
                <c:pt idx="8">
                  <c:v>7578.0</c:v>
                </c:pt>
                <c:pt idx="9">
                  <c:v>3335.0</c:v>
                </c:pt>
                <c:pt idx="10">
                  <c:v>27041.0</c:v>
                </c:pt>
                <c:pt idx="11">
                  <c:v>3155.0</c:v>
                </c:pt>
                <c:pt idx="12">
                  <c:v>33149.0</c:v>
                </c:pt>
                <c:pt idx="13">
                  <c:v>1288.0</c:v>
                </c:pt>
                <c:pt idx="14">
                  <c:v>3639.0</c:v>
                </c:pt>
              </c:numCache>
            </c:numRef>
          </c:val>
        </c:ser>
        <c:dLbls>
          <c:showLegendKey val="0"/>
          <c:showVal val="0"/>
          <c:showCatName val="0"/>
          <c:showSerName val="0"/>
          <c:showPercent val="0"/>
          <c:showBubbleSize val="0"/>
        </c:dLbls>
        <c:gapWidth val="150"/>
        <c:axId val="2069079400"/>
        <c:axId val="2069082472"/>
      </c:barChart>
      <c:catAx>
        <c:axId val="2069079400"/>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2069082472"/>
        <c:crosses val="autoZero"/>
        <c:auto val="1"/>
        <c:lblAlgn val="ctr"/>
        <c:lblOffset val="100"/>
        <c:noMultiLvlLbl val="0"/>
      </c:catAx>
      <c:valAx>
        <c:axId val="2069082472"/>
        <c:scaling>
          <c:orientation val="minMax"/>
        </c:scaling>
        <c:delete val="0"/>
        <c:axPos val="l"/>
        <c:majorGridlines/>
        <c:numFmt formatCode="#,##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en-US"/>
          </a:p>
        </c:txPr>
        <c:crossAx val="2069079400"/>
        <c:crosses val="autoZero"/>
        <c:crossBetween val="between"/>
      </c:valAx>
    </c:plotArea>
    <c:legend>
      <c:legendPos val="r"/>
      <c:layout>
        <c:manualLayout>
          <c:xMode val="edge"/>
          <c:yMode val="edge"/>
          <c:x val="0.0365547535724702"/>
          <c:y val="0.827269580432881"/>
          <c:w val="0.878568703217653"/>
          <c:h val="0.142562288409601"/>
        </c:manualLayout>
      </c:layout>
      <c:overlay val="0"/>
      <c:txPr>
        <a:bodyPr/>
        <a:lstStyle/>
        <a:p>
          <a:pPr>
            <a:defRPr sz="16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0995309614076"/>
          <c:y val="0.027363184079602"/>
          <c:w val="0.529952367065225"/>
          <c:h val="0.718880597014925"/>
        </c:manualLayout>
      </c:layout>
      <c:barChart>
        <c:barDir val="bar"/>
        <c:grouping val="clustered"/>
        <c:varyColors val="0"/>
        <c:ser>
          <c:idx val="0"/>
          <c:order val="0"/>
          <c:tx>
            <c:strRef>
              <c:f>Sheet1!$B$1</c:f>
              <c:strCache>
                <c:ptCount val="1"/>
                <c:pt idx="0">
                  <c:v>Both sexes</c:v>
                </c:pt>
              </c:strCache>
            </c:strRef>
          </c:tx>
          <c:invertIfNegative val="0"/>
          <c:dLbls>
            <c:showLegendKey val="0"/>
            <c:showVal val="1"/>
            <c:showCatName val="0"/>
            <c:showSerName val="0"/>
            <c:showPercent val="0"/>
            <c:showBubbleSize val="0"/>
            <c:showLeaderLines val="0"/>
          </c:dLbls>
          <c:cat>
            <c:strRef>
              <c:f>Sheet1!$A$2:$A$7</c:f>
              <c:strCache>
                <c:ptCount val="6"/>
                <c:pt idx="0">
                  <c:v>Moved for employment/ Searching employment</c:v>
                </c:pt>
                <c:pt idx="1">
                  <c:v>Moved for education</c:v>
                </c:pt>
                <c:pt idx="2">
                  <c:v>Moved for marriage</c:v>
                </c:pt>
                <c:pt idx="3">
                  <c:v>Followed family</c:v>
                </c:pt>
                <c:pt idx="4">
                  <c:v>Moved for conflict</c:v>
                </c:pt>
                <c:pt idx="5">
                  <c:v>Moved for other reasons</c:v>
                </c:pt>
              </c:strCache>
            </c:strRef>
          </c:cat>
          <c:val>
            <c:numRef>
              <c:f>Sheet1!$B$2:$B$7</c:f>
              <c:numCache>
                <c:formatCode>General</c:formatCode>
                <c:ptCount val="6"/>
                <c:pt idx="0">
                  <c:v>35.80000000000001</c:v>
                </c:pt>
                <c:pt idx="1">
                  <c:v>2.1</c:v>
                </c:pt>
                <c:pt idx="2">
                  <c:v>17.2</c:v>
                </c:pt>
                <c:pt idx="3">
                  <c:v>40.6</c:v>
                </c:pt>
                <c:pt idx="4">
                  <c:v>0.7</c:v>
                </c:pt>
                <c:pt idx="5">
                  <c:v>3.6</c:v>
                </c:pt>
              </c:numCache>
            </c:numRef>
          </c:val>
        </c:ser>
        <c:ser>
          <c:idx val="1"/>
          <c:order val="1"/>
          <c:tx>
            <c:strRef>
              <c:f>Sheet1!$C$1</c:f>
              <c:strCache>
                <c:ptCount val="1"/>
                <c:pt idx="0">
                  <c:v>Male</c:v>
                </c:pt>
              </c:strCache>
            </c:strRef>
          </c:tx>
          <c:invertIfNegative val="0"/>
          <c:cat>
            <c:strRef>
              <c:f>Sheet1!$A$2:$A$7</c:f>
              <c:strCache>
                <c:ptCount val="6"/>
                <c:pt idx="0">
                  <c:v>Moved for employment/ Searching employment</c:v>
                </c:pt>
                <c:pt idx="1">
                  <c:v>Moved for education</c:v>
                </c:pt>
                <c:pt idx="2">
                  <c:v>Moved for marriage</c:v>
                </c:pt>
                <c:pt idx="3">
                  <c:v>Followed family</c:v>
                </c:pt>
                <c:pt idx="4">
                  <c:v>Moved for conflict</c:v>
                </c:pt>
                <c:pt idx="5">
                  <c:v>Moved for other reasons</c:v>
                </c:pt>
              </c:strCache>
            </c:strRef>
          </c:cat>
          <c:val>
            <c:numRef>
              <c:f>Sheet1!$C$2:$C$7</c:f>
              <c:numCache>
                <c:formatCode>General</c:formatCode>
                <c:ptCount val="6"/>
                <c:pt idx="0">
                  <c:v>48.4</c:v>
                </c:pt>
                <c:pt idx="1">
                  <c:v>2.0</c:v>
                </c:pt>
                <c:pt idx="2">
                  <c:v>14.0</c:v>
                </c:pt>
                <c:pt idx="3">
                  <c:v>31.5</c:v>
                </c:pt>
                <c:pt idx="4">
                  <c:v>0.6</c:v>
                </c:pt>
                <c:pt idx="5">
                  <c:v>3.4</c:v>
                </c:pt>
              </c:numCache>
            </c:numRef>
          </c:val>
        </c:ser>
        <c:ser>
          <c:idx val="2"/>
          <c:order val="2"/>
          <c:tx>
            <c:strRef>
              <c:f>Sheet1!$D$1</c:f>
              <c:strCache>
                <c:ptCount val="1"/>
                <c:pt idx="0">
                  <c:v>Female</c:v>
                </c:pt>
              </c:strCache>
            </c:strRef>
          </c:tx>
          <c:invertIfNegative val="0"/>
          <c:cat>
            <c:strRef>
              <c:f>Sheet1!$A$2:$A$7</c:f>
              <c:strCache>
                <c:ptCount val="6"/>
                <c:pt idx="0">
                  <c:v>Moved for employment/ Searching employment</c:v>
                </c:pt>
                <c:pt idx="1">
                  <c:v>Moved for education</c:v>
                </c:pt>
                <c:pt idx="2">
                  <c:v>Moved for marriage</c:v>
                </c:pt>
                <c:pt idx="3">
                  <c:v>Followed family</c:v>
                </c:pt>
                <c:pt idx="4">
                  <c:v>Moved for conflict</c:v>
                </c:pt>
                <c:pt idx="5">
                  <c:v>Moved for other reasons</c:v>
                </c:pt>
              </c:strCache>
            </c:strRef>
          </c:cat>
          <c:val>
            <c:numRef>
              <c:f>Sheet1!$D$2:$D$7</c:f>
              <c:numCache>
                <c:formatCode>General</c:formatCode>
                <c:ptCount val="6"/>
                <c:pt idx="0">
                  <c:v>24.8</c:v>
                </c:pt>
                <c:pt idx="1">
                  <c:v>2.1</c:v>
                </c:pt>
                <c:pt idx="2">
                  <c:v>20.0</c:v>
                </c:pt>
                <c:pt idx="3">
                  <c:v>48.6</c:v>
                </c:pt>
                <c:pt idx="4">
                  <c:v>0.7</c:v>
                </c:pt>
                <c:pt idx="5">
                  <c:v>3.8</c:v>
                </c:pt>
              </c:numCache>
            </c:numRef>
          </c:val>
        </c:ser>
        <c:dLbls>
          <c:showLegendKey val="0"/>
          <c:showVal val="0"/>
          <c:showCatName val="0"/>
          <c:showSerName val="0"/>
          <c:showPercent val="0"/>
          <c:showBubbleSize val="0"/>
        </c:dLbls>
        <c:gapWidth val="150"/>
        <c:axId val="2069135224"/>
        <c:axId val="2069138104"/>
      </c:barChart>
      <c:catAx>
        <c:axId val="2069135224"/>
        <c:scaling>
          <c:orientation val="minMax"/>
        </c:scaling>
        <c:delete val="0"/>
        <c:axPos val="l"/>
        <c:majorTickMark val="out"/>
        <c:minorTickMark val="none"/>
        <c:tickLblPos val="nextTo"/>
        <c:crossAx val="2069138104"/>
        <c:crosses val="autoZero"/>
        <c:auto val="1"/>
        <c:lblAlgn val="ctr"/>
        <c:lblOffset val="100"/>
        <c:noMultiLvlLbl val="0"/>
      </c:catAx>
      <c:valAx>
        <c:axId val="2069138104"/>
        <c:scaling>
          <c:orientation val="minMax"/>
        </c:scaling>
        <c:delete val="0"/>
        <c:axPos val="b"/>
        <c:majorGridlines/>
        <c:numFmt formatCode="#,##0.0" sourceLinked="0"/>
        <c:majorTickMark val="out"/>
        <c:minorTickMark val="none"/>
        <c:tickLblPos val="nextTo"/>
        <c:crossAx val="2069135224"/>
        <c:crosses val="autoZero"/>
        <c:crossBetween val="between"/>
      </c:valAx>
    </c:plotArea>
    <c:legend>
      <c:legendPos val="r"/>
      <c:layout>
        <c:manualLayout>
          <c:xMode val="edge"/>
          <c:yMode val="edge"/>
          <c:x val="0.0631265562958476"/>
          <c:y val="0.851160535903161"/>
          <c:w val="0.923459519483142"/>
          <c:h val="0.101161515258354"/>
        </c:manualLayout>
      </c:layout>
      <c:overlay val="0"/>
      <c:txPr>
        <a:bodyPr/>
        <a:lstStyle/>
        <a:p>
          <a:pPr>
            <a:defRPr sz="1400"/>
          </a:pPr>
          <a:endParaRPr lang="en-US"/>
        </a:p>
      </c:txPr>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8456790123459"/>
          <c:y val="0.0989782726902541"/>
          <c:w val="0.841049382716049"/>
          <c:h val="0.813267585263067"/>
        </c:manualLayout>
      </c:layout>
      <c:ofPieChart>
        <c:ofPieType val="pie"/>
        <c:varyColors val="1"/>
        <c:ser>
          <c:idx val="0"/>
          <c:order val="0"/>
          <c:tx>
            <c:strRef>
              <c:f>Sheet1!$B$1</c:f>
              <c:strCache>
                <c:ptCount val="1"/>
                <c:pt idx="0">
                  <c:v>Sales</c:v>
                </c:pt>
              </c:strCache>
            </c:strRef>
          </c:tx>
          <c:explosion val="3"/>
          <c:dPt>
            <c:idx val="0"/>
            <c:bubble3D val="0"/>
            <c:spPr>
              <a:solidFill>
                <a:srgbClr val="00B050"/>
              </a:solidFill>
            </c:spPr>
          </c:dPt>
          <c:dPt>
            <c:idx val="1"/>
            <c:bubble3D val="0"/>
            <c:spPr>
              <a:solidFill>
                <a:srgbClr val="FF0000"/>
              </a:solidFill>
            </c:spPr>
          </c:dPt>
          <c:dLbls>
            <c:dLbl>
              <c:idx val="0"/>
              <c:layout>
                <c:manualLayout>
                  <c:x val="0.143213825702344"/>
                  <c:y val="-0.0084989647507061"/>
                </c:manualLayout>
              </c:layout>
              <c:tx>
                <c:rich>
                  <a:bodyPr/>
                  <a:lstStyle/>
                  <a:p>
                    <a:r>
                      <a:rPr lang="en-US" b="1" dirty="0" smtClean="0">
                        <a:latin typeface="Times New Roman" panose="02020603050405020304" pitchFamily="18" charset="0"/>
                        <a:cs typeface="Times New Roman" panose="02020603050405020304" pitchFamily="18" charset="0"/>
                      </a:rPr>
                      <a:t>Thailand</a:t>
                    </a:r>
                  </a:p>
                  <a:p>
                    <a:r>
                      <a:rPr lang="en-US" b="1" dirty="0" smtClean="0">
                        <a:latin typeface="Times New Roman" panose="02020603050405020304" pitchFamily="18" charset="0"/>
                        <a:cs typeface="Times New Roman" panose="02020603050405020304" pitchFamily="18" charset="0"/>
                      </a:rPr>
                      <a:t>90.4%</a:t>
                    </a:r>
                    <a:endParaRPr lang="en-US" dirty="0"/>
                  </a:p>
                </c:rich>
              </c:tx>
              <c:showLegendKey val="0"/>
              <c:showVal val="1"/>
              <c:showCatName val="0"/>
              <c:showSerName val="0"/>
              <c:showPercent val="0"/>
              <c:showBubbleSize val="0"/>
            </c:dLbl>
            <c:dLbl>
              <c:idx val="1"/>
              <c:layout>
                <c:manualLayout>
                  <c:x val="-0.0151864003110723"/>
                  <c:y val="-0.105736613401392"/>
                </c:manualLayout>
              </c:layout>
              <c:tx>
                <c:rich>
                  <a:bodyPr/>
                  <a:lstStyle/>
                  <a:p>
                    <a:r>
                      <a:rPr lang="en-US" b="1" dirty="0" smtClean="0">
                        <a:latin typeface="Times New Roman" panose="02020603050405020304" pitchFamily="18" charset="0"/>
                        <a:cs typeface="Times New Roman" panose="02020603050405020304" pitchFamily="18" charset="0"/>
                      </a:rPr>
                      <a:t>Malaysia</a:t>
                    </a:r>
                  </a:p>
                  <a:p>
                    <a:r>
                      <a:rPr lang="en-US" b="1" dirty="0" smtClean="0">
                        <a:latin typeface="Times New Roman" panose="02020603050405020304" pitchFamily="18" charset="0"/>
                        <a:cs typeface="Times New Roman" panose="02020603050405020304" pitchFamily="18" charset="0"/>
                      </a:rPr>
                      <a:t>7.6%</a:t>
                    </a:r>
                    <a:endParaRPr lang="en-US" dirty="0"/>
                  </a:p>
                </c:rich>
              </c:tx>
              <c:showLegendKey val="0"/>
              <c:showVal val="1"/>
              <c:showCatName val="0"/>
              <c:showSerName val="0"/>
              <c:showPercent val="0"/>
              <c:showBubbleSize val="0"/>
            </c:dLbl>
            <c:dLbl>
              <c:idx val="2"/>
              <c:layout>
                <c:manualLayout>
                  <c:x val="0.0110465879265092"/>
                  <c:y val="-0.101958632892049"/>
                </c:manualLayout>
              </c:layout>
              <c:tx>
                <c:rich>
                  <a:bodyPr/>
                  <a:lstStyle/>
                  <a:p>
                    <a:r>
                      <a:rPr lang="en-US" b="1" dirty="0" smtClean="0">
                        <a:latin typeface="Times New Roman" panose="02020603050405020304" pitchFamily="18" charset="0"/>
                        <a:cs typeface="Times New Roman" panose="02020603050405020304" pitchFamily="18" charset="0"/>
                      </a:rPr>
                      <a:t>Singapore</a:t>
                    </a:r>
                  </a:p>
                  <a:p>
                    <a:r>
                      <a:rPr lang="en-US" b="1" dirty="0" smtClean="0">
                        <a:latin typeface="Times New Roman" panose="02020603050405020304" pitchFamily="18" charset="0"/>
                        <a:cs typeface="Times New Roman" panose="02020603050405020304" pitchFamily="18" charset="0"/>
                      </a:rPr>
                      <a:t>1%</a:t>
                    </a:r>
                    <a:endParaRPr lang="en-US" dirty="0"/>
                  </a:p>
                </c:rich>
              </c:tx>
              <c:showLegendKey val="0"/>
              <c:showVal val="1"/>
              <c:showCatName val="0"/>
              <c:showSerName val="0"/>
              <c:showPercent val="0"/>
              <c:showBubbleSize val="0"/>
            </c:dLbl>
            <c:dLbl>
              <c:idx val="3"/>
              <c:layout>
                <c:manualLayout>
                  <c:x val="0.103631768251191"/>
                  <c:y val="0.0163766252618504"/>
                </c:manualLayout>
              </c:layout>
              <c:tx>
                <c:rich>
                  <a:bodyPr/>
                  <a:lstStyle/>
                  <a:p>
                    <a:r>
                      <a:rPr lang="en-US" b="1" dirty="0" smtClean="0">
                        <a:latin typeface="Times New Roman" panose="02020603050405020304" pitchFamily="18" charset="0"/>
                        <a:cs typeface="Times New Roman" panose="02020603050405020304" pitchFamily="18" charset="0"/>
                      </a:rPr>
                      <a:t>China</a:t>
                    </a:r>
                  </a:p>
                  <a:p>
                    <a:r>
                      <a:rPr lang="en-US" b="1" dirty="0" smtClean="0">
                        <a:latin typeface="Times New Roman" panose="02020603050405020304" pitchFamily="18" charset="0"/>
                        <a:cs typeface="Times New Roman" panose="02020603050405020304" pitchFamily="18" charset="0"/>
                      </a:rPr>
                      <a:t>0.1%</a:t>
                    </a:r>
                    <a:endParaRPr lang="en-US" dirty="0"/>
                  </a:p>
                </c:rich>
              </c:tx>
              <c:showLegendKey val="0"/>
              <c:showVal val="1"/>
              <c:showCatName val="0"/>
              <c:showSerName val="0"/>
              <c:showPercent val="0"/>
              <c:showBubbleSize val="0"/>
            </c:dLbl>
            <c:dLbl>
              <c:idx val="4"/>
              <c:layout>
                <c:manualLayout>
                  <c:x val="0.10288446583066"/>
                  <c:y val="-0.16851728571356"/>
                </c:manualLayout>
              </c:layout>
              <c:tx>
                <c:rich>
                  <a:bodyPr/>
                  <a:lstStyle/>
                  <a:p>
                    <a:r>
                      <a:rPr lang="en-US" b="1" dirty="0" smtClean="0">
                        <a:latin typeface="Times New Roman" panose="02020603050405020304" pitchFamily="18" charset="0"/>
                        <a:cs typeface="Times New Roman" panose="02020603050405020304" pitchFamily="18" charset="0"/>
                      </a:rPr>
                      <a:t>Japan</a:t>
                    </a:r>
                  </a:p>
                  <a:p>
                    <a:r>
                      <a:rPr lang="en-US" b="1" dirty="0" smtClean="0">
                        <a:latin typeface="Times New Roman" panose="02020603050405020304" pitchFamily="18" charset="0"/>
                        <a:cs typeface="Times New Roman" panose="02020603050405020304" pitchFamily="18" charset="0"/>
                      </a:rPr>
                      <a:t>&lt;1%</a:t>
                    </a:r>
                    <a:endParaRPr lang="en-US" dirty="0"/>
                  </a:p>
                </c:rich>
              </c:tx>
              <c:showLegendKey val="0"/>
              <c:showVal val="1"/>
              <c:showCatName val="0"/>
              <c:showSerName val="0"/>
              <c:showPercent val="0"/>
              <c:showBubbleSize val="0"/>
            </c:dLbl>
            <c:dLbl>
              <c:idx val="5"/>
              <c:layout>
                <c:manualLayout>
                  <c:x val="0.102861378438806"/>
                  <c:y val="0.149402237711622"/>
                </c:manualLayout>
              </c:layout>
              <c:tx>
                <c:rich>
                  <a:bodyPr/>
                  <a:lstStyle/>
                  <a:p>
                    <a:r>
                      <a:rPr lang="en-US" b="1" dirty="0" smtClean="0">
                        <a:latin typeface="Times New Roman" panose="02020603050405020304" pitchFamily="18" charset="0"/>
                        <a:cs typeface="Times New Roman" panose="02020603050405020304" pitchFamily="18" charset="0"/>
                      </a:rPr>
                      <a:t>Korea</a:t>
                    </a:r>
                  </a:p>
                  <a:p>
                    <a:r>
                      <a:rPr lang="en-US" b="1" dirty="0" smtClean="0">
                        <a:latin typeface="Times New Roman" panose="02020603050405020304" pitchFamily="18" charset="0"/>
                        <a:cs typeface="Times New Roman" panose="02020603050405020304" pitchFamily="18" charset="0"/>
                      </a:rPr>
                      <a:t>0.2%</a:t>
                    </a:r>
                    <a:endParaRPr lang="en-US" dirty="0"/>
                  </a:p>
                </c:rich>
              </c:tx>
              <c:showLegendKey val="0"/>
              <c:showVal val="1"/>
              <c:showCatName val="0"/>
              <c:showSerName val="0"/>
              <c:showPercent val="0"/>
              <c:showBubbleSize val="0"/>
            </c:dLbl>
            <c:dLbl>
              <c:idx val="6"/>
              <c:layout>
                <c:manualLayout>
                  <c:x val="-0.00287608146203947"/>
                  <c:y val="-0.0171103917553016"/>
                </c:manualLayout>
              </c:layout>
              <c:tx>
                <c:rich>
                  <a:bodyPr/>
                  <a:lstStyle/>
                  <a:p>
                    <a:r>
                      <a:rPr lang="en-US" b="1" dirty="0" smtClean="0">
                        <a:latin typeface="Times New Roman" panose="02020603050405020304" pitchFamily="18" charset="0"/>
                        <a:cs typeface="Times New Roman" panose="02020603050405020304" pitchFamily="18" charset="0"/>
                      </a:rPr>
                      <a:t>India</a:t>
                    </a:r>
                  </a:p>
                  <a:p>
                    <a:r>
                      <a:rPr lang="en-US" b="1" dirty="0" smtClean="0">
                        <a:latin typeface="Times New Roman" panose="02020603050405020304" pitchFamily="18" charset="0"/>
                        <a:cs typeface="Times New Roman" panose="02020603050405020304" pitchFamily="18" charset="0"/>
                      </a:rPr>
                      <a:t>&lt;1%</a:t>
                    </a:r>
                    <a:endParaRPr lang="en-US" dirty="0"/>
                  </a:p>
                </c:rich>
              </c:tx>
              <c:showLegendKey val="0"/>
              <c:showVal val="1"/>
              <c:showCatName val="0"/>
              <c:showSerName val="0"/>
              <c:showPercent val="0"/>
              <c:showBubbleSize val="0"/>
            </c:dLbl>
            <c:dLbl>
              <c:idx val="7"/>
              <c:layout/>
              <c:tx>
                <c:rich>
                  <a:bodyPr/>
                  <a:lstStyle/>
                  <a:p>
                    <a:r>
                      <a:rPr lang="en-US" b="1" dirty="0" smtClean="0">
                        <a:latin typeface="Times New Roman" panose="02020603050405020304" pitchFamily="18" charset="0"/>
                        <a:cs typeface="Times New Roman" panose="02020603050405020304" pitchFamily="18" charset="0"/>
                      </a:rPr>
                      <a:t>USA 0.2%</a:t>
                    </a:r>
                    <a:endParaRPr lang="en-US" dirty="0"/>
                  </a:p>
                </c:rich>
              </c:tx>
              <c:showLegendKey val="0"/>
              <c:showVal val="1"/>
              <c:showCatName val="0"/>
              <c:showSerName val="0"/>
              <c:showPercent val="0"/>
              <c:showBubbleSize val="0"/>
            </c:dLbl>
            <c:dLbl>
              <c:idx val="8"/>
              <c:layout>
                <c:manualLayout>
                  <c:x val="0.0185605618742103"/>
                  <c:y val="0.130747865150467"/>
                </c:manualLayout>
              </c:layout>
              <c:tx>
                <c:rich>
                  <a:bodyPr/>
                  <a:lstStyle/>
                  <a:p>
                    <a:r>
                      <a:rPr lang="en-US" b="1" dirty="0" smtClean="0">
                        <a:latin typeface="Times New Roman" panose="02020603050405020304" pitchFamily="18" charset="0"/>
                        <a:cs typeface="Times New Roman" panose="02020603050405020304" pitchFamily="18" charset="0"/>
                      </a:rPr>
                      <a:t>Other</a:t>
                    </a:r>
                  </a:p>
                  <a:p>
                    <a:r>
                      <a:rPr lang="en-US" b="1" dirty="0" smtClean="0">
                        <a:latin typeface="Times New Roman" panose="02020603050405020304" pitchFamily="18" charset="0"/>
                        <a:cs typeface="Times New Roman" panose="02020603050405020304" pitchFamily="18" charset="0"/>
                      </a:rPr>
                      <a:t>0.4%</a:t>
                    </a:r>
                    <a:endParaRPr lang="en-US" dirty="0"/>
                  </a:p>
                </c:rich>
              </c:tx>
              <c:showLegendKey val="0"/>
              <c:showVal val="1"/>
              <c:showCatName val="0"/>
              <c:showSerName val="0"/>
              <c:showPercent val="0"/>
              <c:showBubbleSize val="0"/>
            </c:dLbl>
            <c:dLbl>
              <c:idx val="9"/>
              <c:delete val="1"/>
            </c:dLbl>
            <c:txPr>
              <a:bodyPr/>
              <a:lstStyle/>
              <a:p>
                <a:pPr>
                  <a:defRPr sz="14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1"/>
          </c:dLbls>
          <c:cat>
            <c:strRef>
              <c:f>Sheet1!$A$2:$A$10</c:f>
              <c:strCache>
                <c:ptCount val="4"/>
                <c:pt idx="0">
                  <c:v>1st Qtr</c:v>
                </c:pt>
                <c:pt idx="1">
                  <c:v>2nd Qtr</c:v>
                </c:pt>
                <c:pt idx="2">
                  <c:v>3rd Qtr</c:v>
                </c:pt>
                <c:pt idx="3">
                  <c:v>4th Qtr</c:v>
                </c:pt>
              </c:strCache>
            </c:strRef>
          </c:cat>
          <c:val>
            <c:numRef>
              <c:f>Sheet1!$B$2:$B$10</c:f>
              <c:numCache>
                <c:formatCode>General</c:formatCode>
                <c:ptCount val="9"/>
                <c:pt idx="0">
                  <c:v>90.4</c:v>
                </c:pt>
                <c:pt idx="1">
                  <c:v>7.6</c:v>
                </c:pt>
                <c:pt idx="2">
                  <c:v>1.0</c:v>
                </c:pt>
                <c:pt idx="3">
                  <c:v>0.1</c:v>
                </c:pt>
                <c:pt idx="4">
                  <c:v>0.0</c:v>
                </c:pt>
                <c:pt idx="5">
                  <c:v>0.2</c:v>
                </c:pt>
                <c:pt idx="6">
                  <c:v>0.0</c:v>
                </c:pt>
                <c:pt idx="7">
                  <c:v>0.2</c:v>
                </c:pt>
                <c:pt idx="8">
                  <c:v>0.4</c:v>
                </c:pt>
              </c:numCache>
            </c:numRef>
          </c:val>
        </c:ser>
        <c:dLbls>
          <c:showLegendKey val="0"/>
          <c:showVal val="0"/>
          <c:showCatName val="0"/>
          <c:showSerName val="0"/>
          <c:showPercent val="0"/>
          <c:showBubbleSize val="0"/>
          <c:showLeaderLines val="1"/>
        </c:dLbls>
        <c:gapWidth val="100"/>
        <c:splitType val="pos"/>
        <c:splitPos val="3.0"/>
        <c:secondPieSize val="61"/>
        <c:serLines/>
      </c:ofPieChart>
    </c:plotArea>
    <c:plotVisOnly val="1"/>
    <c:dispBlanksAs val="zero"/>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latin typeface="Times New Roman" panose="02020603050405020304" pitchFamily="18" charset="0"/>
                <a:cs typeface="Times New Roman" panose="02020603050405020304" pitchFamily="18" charset="0"/>
              </a:rPr>
              <a:t>Former household members reported </a:t>
            </a:r>
            <a:r>
              <a:rPr lang="en-US" sz="1800" baseline="0" dirty="0">
                <a:latin typeface="Times New Roman" panose="02020603050405020304" pitchFamily="18" charset="0"/>
                <a:cs typeface="Times New Roman" panose="02020603050405020304" pitchFamily="18" charset="0"/>
              </a:rPr>
              <a:t>living abroad, by State/Region of reporting</a:t>
            </a:r>
            <a:endParaRPr lang="en-US" sz="1800"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0.111108923884514"/>
          <c:y val="0.141297525309336"/>
          <c:w val="0.87191576747351"/>
          <c:h val="0.515188976377953"/>
        </c:manualLayout>
      </c:layout>
      <c:barChart>
        <c:barDir val="col"/>
        <c:grouping val="clustered"/>
        <c:varyColors val="0"/>
        <c:ser>
          <c:idx val="0"/>
          <c:order val="0"/>
          <c:tx>
            <c:v>Both sexes</c:v>
          </c:tx>
          <c:invertIfNegative val="0"/>
          <c:dLbls>
            <c:dLbl>
              <c:idx val="0"/>
              <c:layout>
                <c:manualLayout>
                  <c:x val="-0.00308641975308642"/>
                  <c:y val="0.0214285714285714"/>
                </c:manualLayout>
              </c:layout>
              <c:showLegendKey val="0"/>
              <c:showVal val="1"/>
              <c:showCatName val="0"/>
              <c:showSerName val="0"/>
              <c:showPercent val="0"/>
              <c:showBubbleSize val="0"/>
            </c:dLbl>
            <c:dLbl>
              <c:idx val="1"/>
              <c:layout/>
              <c:tx>
                <c:rich>
                  <a:bodyPr/>
                  <a:lstStyle/>
                  <a:p>
                    <a:r>
                      <a:rPr lang="en-US" sz="1400" dirty="0"/>
                      <a:t> </a:t>
                    </a:r>
                    <a:r>
                      <a:rPr lang="en-US" sz="1400" dirty="0">
                        <a:solidFill>
                          <a:srgbClr val="FF0000"/>
                        </a:solidFill>
                      </a:rPr>
                      <a:t>8,385</a:t>
                    </a:r>
                    <a:r>
                      <a:rPr lang="en-US" sz="1400" dirty="0"/>
                      <a:t> </a:t>
                    </a:r>
                    <a:endParaRPr lang="en-US" dirty="0"/>
                  </a:p>
                </c:rich>
              </c:tx>
              <c:showLegendKey val="0"/>
              <c:showVal val="1"/>
              <c:showCatName val="0"/>
              <c:showSerName val="0"/>
              <c:showPercent val="0"/>
              <c:showBubbleSize val="0"/>
            </c:dLbl>
            <c:dLbl>
              <c:idx val="2"/>
              <c:spPr/>
              <c:txPr>
                <a:bodyPr/>
                <a:lstStyle/>
                <a:p>
                  <a:pPr>
                    <a:defRPr sz="1400" b="1">
                      <a:solidFill>
                        <a:srgbClr val="FF0000"/>
                      </a:solidFill>
                    </a:defRPr>
                  </a:pPr>
                  <a:endParaRPr lang="en-US"/>
                </a:p>
              </c:txPr>
              <c:showLegendKey val="0"/>
              <c:showVal val="1"/>
              <c:showCatName val="0"/>
              <c:showSerName val="0"/>
              <c:showPercent val="0"/>
              <c:showBubbleSize val="0"/>
            </c:dLbl>
            <c:dLbl>
              <c:idx val="4"/>
              <c:layout>
                <c:manualLayout>
                  <c:x val="0.0123456790123456"/>
                  <c:y val="-0.00280603266089449"/>
                </c:manualLayout>
              </c:layout>
              <c:showLegendKey val="0"/>
              <c:showVal val="1"/>
              <c:showCatName val="0"/>
              <c:showSerName val="0"/>
              <c:showPercent val="0"/>
              <c:showBubbleSize val="0"/>
            </c:dLbl>
            <c:dLbl>
              <c:idx val="7"/>
              <c:layout>
                <c:manualLayout>
                  <c:x val="-7.67477489313821E-17"/>
                  <c:y val="-0.0169671205260075"/>
                </c:manualLayout>
              </c:layout>
              <c:showLegendKey val="0"/>
              <c:showVal val="1"/>
              <c:showCatName val="0"/>
              <c:showSerName val="0"/>
              <c:showPercent val="0"/>
              <c:showBubbleSize val="0"/>
            </c:dLbl>
            <c:dLbl>
              <c:idx val="9"/>
              <c:layout>
                <c:manualLayout>
                  <c:x val="-0.00308641975308642"/>
                  <c:y val="0.0224482612871559"/>
                </c:manualLayout>
              </c:layout>
              <c:spPr/>
              <c:txPr>
                <a:bodyPr/>
                <a:lstStyle/>
                <a:p>
                  <a:pPr>
                    <a:defRPr sz="1400" b="1">
                      <a:solidFill>
                        <a:srgbClr val="FF0000"/>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'Myanmar people abroad'!$A$46:$A$60</c:f>
              <c:strCache>
                <c:ptCount val="15"/>
                <c:pt idx="0">
                  <c:v>Kachin</c:v>
                </c:pt>
                <c:pt idx="1">
                  <c:v>Kayah</c:v>
                </c:pt>
                <c:pt idx="2">
                  <c:v>Kayin</c:v>
                </c:pt>
                <c:pt idx="3">
                  <c:v>Chin</c:v>
                </c:pt>
                <c:pt idx="4">
                  <c:v>Sagaing</c:v>
                </c:pt>
                <c:pt idx="5">
                  <c:v>Tanintharyi</c:v>
                </c:pt>
                <c:pt idx="6">
                  <c:v>Bago</c:v>
                </c:pt>
                <c:pt idx="7">
                  <c:v>Magway</c:v>
                </c:pt>
                <c:pt idx="8">
                  <c:v>Mandalay</c:v>
                </c:pt>
                <c:pt idx="9">
                  <c:v>Mon</c:v>
                </c:pt>
                <c:pt idx="10">
                  <c:v>Rakhine</c:v>
                </c:pt>
                <c:pt idx="11">
                  <c:v>Yangon</c:v>
                </c:pt>
                <c:pt idx="12">
                  <c:v>Shan</c:v>
                </c:pt>
                <c:pt idx="13">
                  <c:v>Ayeywawady</c:v>
                </c:pt>
                <c:pt idx="14">
                  <c:v>Nay Pyi Taw</c:v>
                </c:pt>
              </c:strCache>
            </c:strRef>
          </c:cat>
          <c:val>
            <c:numRef>
              <c:f>'Myanmar people abroad'!$B$46:$B$60</c:f>
              <c:numCache>
                <c:formatCode>_(* #,##0_);_(* \(#,##0\);_(* "-"??_);_(@_)</c:formatCode>
                <c:ptCount val="15"/>
                <c:pt idx="0">
                  <c:v>21480.0</c:v>
                </c:pt>
                <c:pt idx="1">
                  <c:v>8385.0</c:v>
                </c:pt>
                <c:pt idx="2">
                  <c:v>322761.0</c:v>
                </c:pt>
                <c:pt idx="3">
                  <c:v>51545.0</c:v>
                </c:pt>
                <c:pt idx="4">
                  <c:v>64252.0</c:v>
                </c:pt>
                <c:pt idx="5">
                  <c:v>203232.0</c:v>
                </c:pt>
                <c:pt idx="6">
                  <c:v>169691.0</c:v>
                </c:pt>
                <c:pt idx="7">
                  <c:v>84422.0</c:v>
                </c:pt>
                <c:pt idx="8">
                  <c:v>80071.0</c:v>
                </c:pt>
                <c:pt idx="9">
                  <c:v>426586.0</c:v>
                </c:pt>
                <c:pt idx="10">
                  <c:v>115502.0</c:v>
                </c:pt>
                <c:pt idx="11">
                  <c:v>166698.0</c:v>
                </c:pt>
                <c:pt idx="12">
                  <c:v>235869.0</c:v>
                </c:pt>
                <c:pt idx="13">
                  <c:v>59488.0</c:v>
                </c:pt>
                <c:pt idx="14">
                  <c:v>11928.0</c:v>
                </c:pt>
              </c:numCache>
            </c:numRef>
          </c:val>
        </c:ser>
        <c:ser>
          <c:idx val="1"/>
          <c:order val="1"/>
          <c:tx>
            <c:strRef>
              <c:f>'Myanmar people abroad'!$C$44</c:f>
              <c:strCache>
                <c:ptCount val="1"/>
                <c:pt idx="0">
                  <c:v>Male</c:v>
                </c:pt>
              </c:strCache>
            </c:strRef>
          </c:tx>
          <c:invertIfNegative val="0"/>
          <c:cat>
            <c:strRef>
              <c:f>'Myanmar people abroad'!$A$46:$A$60</c:f>
              <c:strCache>
                <c:ptCount val="15"/>
                <c:pt idx="0">
                  <c:v>Kachin</c:v>
                </c:pt>
                <c:pt idx="1">
                  <c:v>Kayah</c:v>
                </c:pt>
                <c:pt idx="2">
                  <c:v>Kayin</c:v>
                </c:pt>
                <c:pt idx="3">
                  <c:v>Chin</c:v>
                </c:pt>
                <c:pt idx="4">
                  <c:v>Sagaing</c:v>
                </c:pt>
                <c:pt idx="5">
                  <c:v>Tanintharyi</c:v>
                </c:pt>
                <c:pt idx="6">
                  <c:v>Bago</c:v>
                </c:pt>
                <c:pt idx="7">
                  <c:v>Magway</c:v>
                </c:pt>
                <c:pt idx="8">
                  <c:v>Mandalay</c:v>
                </c:pt>
                <c:pt idx="9">
                  <c:v>Mon</c:v>
                </c:pt>
                <c:pt idx="10">
                  <c:v>Rakhine</c:v>
                </c:pt>
                <c:pt idx="11">
                  <c:v>Yangon</c:v>
                </c:pt>
                <c:pt idx="12">
                  <c:v>Shan</c:v>
                </c:pt>
                <c:pt idx="13">
                  <c:v>Ayeywawady</c:v>
                </c:pt>
                <c:pt idx="14">
                  <c:v>Nay Pyi Taw</c:v>
                </c:pt>
              </c:strCache>
            </c:strRef>
          </c:cat>
          <c:val>
            <c:numRef>
              <c:f>'Myanmar people abroad'!$C$46:$C$60</c:f>
              <c:numCache>
                <c:formatCode>General</c:formatCode>
                <c:ptCount val="15"/>
                <c:pt idx="0">
                  <c:v>10149.0</c:v>
                </c:pt>
                <c:pt idx="1">
                  <c:v>4894.0</c:v>
                </c:pt>
                <c:pt idx="2">
                  <c:v>173027.0</c:v>
                </c:pt>
                <c:pt idx="3">
                  <c:v>33882.0</c:v>
                </c:pt>
                <c:pt idx="4">
                  <c:v>43594.0</c:v>
                </c:pt>
                <c:pt idx="5">
                  <c:v>112640.0</c:v>
                </c:pt>
                <c:pt idx="6">
                  <c:v>110168.0</c:v>
                </c:pt>
                <c:pt idx="7">
                  <c:v>65905.0</c:v>
                </c:pt>
                <c:pt idx="8">
                  <c:v>59414.0</c:v>
                </c:pt>
                <c:pt idx="9">
                  <c:v>245158.0</c:v>
                </c:pt>
                <c:pt idx="10">
                  <c:v>94643.0</c:v>
                </c:pt>
                <c:pt idx="11">
                  <c:v>109623.0</c:v>
                </c:pt>
                <c:pt idx="12">
                  <c:v>115734.0</c:v>
                </c:pt>
                <c:pt idx="13">
                  <c:v>42460.0</c:v>
                </c:pt>
                <c:pt idx="14">
                  <c:v>9221.0</c:v>
                </c:pt>
              </c:numCache>
            </c:numRef>
          </c:val>
        </c:ser>
        <c:ser>
          <c:idx val="2"/>
          <c:order val="2"/>
          <c:tx>
            <c:strRef>
              <c:f>'Myanmar people abroad'!$D$44</c:f>
              <c:strCache>
                <c:ptCount val="1"/>
                <c:pt idx="0">
                  <c:v>Female</c:v>
                </c:pt>
              </c:strCache>
            </c:strRef>
          </c:tx>
          <c:invertIfNegative val="0"/>
          <c:cat>
            <c:strRef>
              <c:f>'Myanmar people abroad'!$A$46:$A$60</c:f>
              <c:strCache>
                <c:ptCount val="15"/>
                <c:pt idx="0">
                  <c:v>Kachin</c:v>
                </c:pt>
                <c:pt idx="1">
                  <c:v>Kayah</c:v>
                </c:pt>
                <c:pt idx="2">
                  <c:v>Kayin</c:v>
                </c:pt>
                <c:pt idx="3">
                  <c:v>Chin</c:v>
                </c:pt>
                <c:pt idx="4">
                  <c:v>Sagaing</c:v>
                </c:pt>
                <c:pt idx="5">
                  <c:v>Tanintharyi</c:v>
                </c:pt>
                <c:pt idx="6">
                  <c:v>Bago</c:v>
                </c:pt>
                <c:pt idx="7">
                  <c:v>Magway</c:v>
                </c:pt>
                <c:pt idx="8">
                  <c:v>Mandalay</c:v>
                </c:pt>
                <c:pt idx="9">
                  <c:v>Mon</c:v>
                </c:pt>
                <c:pt idx="10">
                  <c:v>Rakhine</c:v>
                </c:pt>
                <c:pt idx="11">
                  <c:v>Yangon</c:v>
                </c:pt>
                <c:pt idx="12">
                  <c:v>Shan</c:v>
                </c:pt>
                <c:pt idx="13">
                  <c:v>Ayeywawady</c:v>
                </c:pt>
                <c:pt idx="14">
                  <c:v>Nay Pyi Taw</c:v>
                </c:pt>
              </c:strCache>
            </c:strRef>
          </c:cat>
          <c:val>
            <c:numRef>
              <c:f>'Myanmar people abroad'!$D$46:$D$60</c:f>
              <c:numCache>
                <c:formatCode>General</c:formatCode>
                <c:ptCount val="15"/>
                <c:pt idx="0">
                  <c:v>11331.0</c:v>
                </c:pt>
                <c:pt idx="1">
                  <c:v>3491.0</c:v>
                </c:pt>
                <c:pt idx="2">
                  <c:v>149734.0</c:v>
                </c:pt>
                <c:pt idx="3">
                  <c:v>17663.0</c:v>
                </c:pt>
                <c:pt idx="4">
                  <c:v>20658.0</c:v>
                </c:pt>
                <c:pt idx="5">
                  <c:v>90592.0</c:v>
                </c:pt>
                <c:pt idx="6">
                  <c:v>59523.0</c:v>
                </c:pt>
                <c:pt idx="7">
                  <c:v>18517.0</c:v>
                </c:pt>
                <c:pt idx="8">
                  <c:v>20657.0</c:v>
                </c:pt>
                <c:pt idx="9">
                  <c:v>181428.0</c:v>
                </c:pt>
                <c:pt idx="10">
                  <c:v>20859.0</c:v>
                </c:pt>
                <c:pt idx="11">
                  <c:v>57075.0</c:v>
                </c:pt>
                <c:pt idx="12">
                  <c:v>120135.0</c:v>
                </c:pt>
                <c:pt idx="13">
                  <c:v>17028.0</c:v>
                </c:pt>
                <c:pt idx="14">
                  <c:v>2707.0</c:v>
                </c:pt>
              </c:numCache>
            </c:numRef>
          </c:val>
        </c:ser>
        <c:dLbls>
          <c:showLegendKey val="0"/>
          <c:showVal val="0"/>
          <c:showCatName val="0"/>
          <c:showSerName val="0"/>
          <c:showPercent val="0"/>
          <c:showBubbleSize val="0"/>
        </c:dLbls>
        <c:gapWidth val="75"/>
        <c:axId val="2069297784"/>
        <c:axId val="2069300872"/>
      </c:barChart>
      <c:catAx>
        <c:axId val="2069297784"/>
        <c:scaling>
          <c:orientation val="minMax"/>
        </c:scaling>
        <c:delete val="0"/>
        <c:axPos val="b"/>
        <c:majorTickMark val="none"/>
        <c:minorTickMark val="none"/>
        <c:tickLblPos val="nextTo"/>
        <c:txPr>
          <a:bodyPr/>
          <a:lstStyle/>
          <a:p>
            <a:pPr>
              <a:defRPr sz="1400" b="1"/>
            </a:pPr>
            <a:endParaRPr lang="en-US"/>
          </a:p>
        </c:txPr>
        <c:crossAx val="2069300872"/>
        <c:crosses val="autoZero"/>
        <c:auto val="1"/>
        <c:lblAlgn val="ctr"/>
        <c:lblOffset val="100"/>
        <c:noMultiLvlLbl val="0"/>
      </c:catAx>
      <c:valAx>
        <c:axId val="2069300872"/>
        <c:scaling>
          <c:orientation val="minMax"/>
        </c:scaling>
        <c:delete val="0"/>
        <c:axPos val="l"/>
        <c:majorGridlines/>
        <c:numFmt formatCode="_(* #,##0_);_(* \(#,##0\);_(* &quot;-&quot;??_);_(@_)" sourceLinked="1"/>
        <c:majorTickMark val="none"/>
        <c:minorTickMark val="none"/>
        <c:tickLblPos val="nextTo"/>
        <c:spPr>
          <a:ln w="9525">
            <a:noFill/>
          </a:ln>
        </c:spPr>
        <c:txPr>
          <a:bodyPr/>
          <a:lstStyle/>
          <a:p>
            <a:pPr>
              <a:defRPr sz="1400" b="1"/>
            </a:pPr>
            <a:endParaRPr lang="en-US"/>
          </a:p>
        </c:txPr>
        <c:crossAx val="2069297784"/>
        <c:crosses val="autoZero"/>
        <c:crossBetween val="between"/>
      </c:valAx>
    </c:plotArea>
    <c:legend>
      <c:legendPos val="b"/>
      <c:layout>
        <c:manualLayout>
          <c:xMode val="edge"/>
          <c:yMode val="edge"/>
          <c:x val="0.564205429182463"/>
          <c:y val="0.907900060569352"/>
          <c:w val="0.334552104598036"/>
          <c:h val="0.0587666060973148"/>
        </c:manualLayout>
      </c:layout>
      <c:overlay val="0"/>
      <c:txPr>
        <a:bodyPr/>
        <a:lstStyle/>
        <a:p>
          <a:pPr>
            <a:defRPr sz="1400" b="1"/>
          </a:pPr>
          <a:endParaRPr lang="en-US"/>
        </a:p>
      </c:txPr>
    </c:legend>
    <c:plotVisOnly val="1"/>
    <c:dispBlanksAs val="gap"/>
    <c:showDLblsOverMax val="0"/>
  </c:chart>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3376068376068"/>
          <c:y val="0.101745418599312"/>
          <c:w val="0.925908203782219"/>
          <c:h val="0.770095115669306"/>
        </c:manualLayout>
      </c:layout>
      <c:barChart>
        <c:barDir val="bar"/>
        <c:grouping val="stacked"/>
        <c:varyColors val="0"/>
        <c:ser>
          <c:idx val="0"/>
          <c:order val="0"/>
          <c:spPr>
            <a:solidFill>
              <a:schemeClr val="bg1">
                <a:alpha val="0"/>
              </a:schemeClr>
            </a:solidFill>
          </c:spPr>
          <c:invertIfNegative val="0"/>
          <c:cat>
            <c:strRef>
              <c:f>'Literacy Levels'!$A$2:$A$16</c:f>
              <c:strCache>
                <c:ptCount val="15"/>
                <c:pt idx="0">
                  <c:v>Shan</c:v>
                </c:pt>
                <c:pt idx="1">
                  <c:v>Kayin</c:v>
                </c:pt>
                <c:pt idx="2">
                  <c:v>Chin</c:v>
                </c:pt>
                <c:pt idx="3">
                  <c:v>Kayah</c:v>
                </c:pt>
                <c:pt idx="4">
                  <c:v>Rakhine</c:v>
                </c:pt>
                <c:pt idx="5">
                  <c:v>Mon</c:v>
                </c:pt>
                <c:pt idx="6">
                  <c:v>Kachin</c:v>
                </c:pt>
                <c:pt idx="7">
                  <c:v>Magway</c:v>
                </c:pt>
                <c:pt idx="8">
                  <c:v>Tanintharyi</c:v>
                </c:pt>
                <c:pt idx="9">
                  <c:v>Sagaing</c:v>
                </c:pt>
                <c:pt idx="10">
                  <c:v>Mandalay</c:v>
                </c:pt>
                <c:pt idx="11">
                  <c:v>Ayeyawady</c:v>
                </c:pt>
                <c:pt idx="12">
                  <c:v>Bago</c:v>
                </c:pt>
                <c:pt idx="13">
                  <c:v>Nay Pyi Taw</c:v>
                </c:pt>
                <c:pt idx="14">
                  <c:v>Yangon</c:v>
                </c:pt>
              </c:strCache>
            </c:strRef>
          </c:cat>
          <c:val>
            <c:numRef>
              <c:f>'Literacy Levels'!$C$2:$C$16</c:f>
              <c:numCache>
                <c:formatCode>0.0</c:formatCode>
                <c:ptCount val="15"/>
                <c:pt idx="0">
                  <c:v>64.6</c:v>
                </c:pt>
                <c:pt idx="1">
                  <c:v>74.4</c:v>
                </c:pt>
                <c:pt idx="2">
                  <c:v>79.4</c:v>
                </c:pt>
                <c:pt idx="3">
                  <c:v>82.1</c:v>
                </c:pt>
                <c:pt idx="4">
                  <c:v>84.7</c:v>
                </c:pt>
                <c:pt idx="5">
                  <c:v>86.6</c:v>
                </c:pt>
                <c:pt idx="6">
                  <c:v>89.5</c:v>
                </c:pt>
                <c:pt idx="7">
                  <c:v>89.5</c:v>
                </c:pt>
                <c:pt idx="8">
                  <c:v>89.5</c:v>
                </c:pt>
                <c:pt idx="9">
                  <c:v>89.5</c:v>
                </c:pt>
                <c:pt idx="10">
                  <c:v>89.5</c:v>
                </c:pt>
                <c:pt idx="11">
                  <c:v>89.5</c:v>
                </c:pt>
                <c:pt idx="12">
                  <c:v>89.5</c:v>
                </c:pt>
                <c:pt idx="13">
                  <c:v>89.5</c:v>
                </c:pt>
                <c:pt idx="14">
                  <c:v>89.5</c:v>
                </c:pt>
              </c:numCache>
            </c:numRef>
          </c:val>
        </c:ser>
        <c:ser>
          <c:idx val="1"/>
          <c:order val="1"/>
          <c:spPr>
            <a:solidFill>
              <a:srgbClr val="C59100"/>
            </a:solidFill>
            <a:ln>
              <a:solidFill>
                <a:schemeClr val="tx1"/>
              </a:solidFill>
            </a:ln>
          </c:spPr>
          <c:invertIfNegative val="0"/>
          <c:dPt>
            <c:idx val="0"/>
            <c:invertIfNegative val="0"/>
            <c:bubble3D val="0"/>
          </c:dPt>
          <c:dPt>
            <c:idx val="1"/>
            <c:invertIfNegative val="0"/>
            <c:bubble3D val="0"/>
            <c:spPr>
              <a:solidFill>
                <a:schemeClr val="accent6">
                  <a:lumMod val="60000"/>
                  <a:lumOff val="40000"/>
                </a:schemeClr>
              </a:solidFill>
              <a:ln>
                <a:solidFill>
                  <a:schemeClr val="tx1"/>
                </a:solidFill>
              </a:ln>
            </c:spPr>
          </c:dPt>
          <c:dPt>
            <c:idx val="2"/>
            <c:invertIfNegative val="0"/>
            <c:bubble3D val="0"/>
            <c:spPr>
              <a:solidFill>
                <a:schemeClr val="accent6">
                  <a:lumMod val="60000"/>
                  <a:lumOff val="40000"/>
                </a:schemeClr>
              </a:solidFill>
              <a:ln>
                <a:solidFill>
                  <a:schemeClr val="tx1"/>
                </a:solidFill>
              </a:ln>
            </c:spPr>
          </c:dPt>
          <c:dPt>
            <c:idx val="3"/>
            <c:invertIfNegative val="0"/>
            <c:bubble3D val="0"/>
            <c:spPr>
              <a:solidFill>
                <a:schemeClr val="accent6">
                  <a:lumMod val="60000"/>
                  <a:lumOff val="40000"/>
                </a:schemeClr>
              </a:solidFill>
              <a:ln>
                <a:solidFill>
                  <a:schemeClr val="tx1"/>
                </a:solidFill>
              </a:ln>
            </c:spPr>
          </c:dPt>
          <c:dPt>
            <c:idx val="4"/>
            <c:invertIfNegative val="0"/>
            <c:bubble3D val="0"/>
            <c:spPr>
              <a:solidFill>
                <a:schemeClr val="accent6">
                  <a:lumMod val="40000"/>
                  <a:lumOff val="60000"/>
                </a:schemeClr>
              </a:solidFill>
              <a:ln>
                <a:solidFill>
                  <a:schemeClr val="tx1"/>
                </a:solidFill>
              </a:ln>
            </c:spPr>
          </c:dPt>
          <c:dPt>
            <c:idx val="5"/>
            <c:invertIfNegative val="0"/>
            <c:bubble3D val="0"/>
            <c:spPr>
              <a:solidFill>
                <a:schemeClr val="accent6">
                  <a:lumMod val="40000"/>
                  <a:lumOff val="60000"/>
                </a:schemeClr>
              </a:solidFill>
              <a:ln>
                <a:solidFill>
                  <a:schemeClr val="tx1"/>
                </a:solidFill>
              </a:ln>
            </c:spPr>
          </c:dPt>
          <c:dPt>
            <c:idx val="6"/>
            <c:invertIfNegative val="0"/>
            <c:bubble3D val="0"/>
            <c:spPr>
              <a:solidFill>
                <a:schemeClr val="accent3">
                  <a:lumMod val="60000"/>
                  <a:lumOff val="40000"/>
                </a:schemeClr>
              </a:solidFill>
              <a:ln>
                <a:solidFill>
                  <a:schemeClr val="tx1"/>
                </a:solidFill>
              </a:ln>
            </c:spPr>
          </c:dPt>
          <c:dPt>
            <c:idx val="7"/>
            <c:invertIfNegative val="0"/>
            <c:bubble3D val="0"/>
            <c:spPr>
              <a:solidFill>
                <a:schemeClr val="accent3">
                  <a:lumMod val="60000"/>
                  <a:lumOff val="40000"/>
                </a:schemeClr>
              </a:solidFill>
              <a:ln>
                <a:solidFill>
                  <a:schemeClr val="tx1"/>
                </a:solidFill>
              </a:ln>
            </c:spPr>
          </c:dPt>
          <c:dPt>
            <c:idx val="8"/>
            <c:invertIfNegative val="0"/>
            <c:bubble3D val="0"/>
            <c:spPr>
              <a:solidFill>
                <a:schemeClr val="accent3">
                  <a:lumMod val="60000"/>
                  <a:lumOff val="40000"/>
                </a:schemeClr>
              </a:solidFill>
              <a:ln>
                <a:solidFill>
                  <a:schemeClr val="tx1"/>
                </a:solidFill>
              </a:ln>
            </c:spPr>
          </c:dPt>
          <c:dPt>
            <c:idx val="9"/>
            <c:invertIfNegative val="0"/>
            <c:bubble3D val="0"/>
            <c:spPr>
              <a:solidFill>
                <a:schemeClr val="accent3">
                  <a:lumMod val="60000"/>
                  <a:lumOff val="40000"/>
                </a:schemeClr>
              </a:solidFill>
              <a:ln>
                <a:solidFill>
                  <a:schemeClr val="tx1"/>
                </a:solidFill>
              </a:ln>
            </c:spPr>
          </c:dPt>
          <c:dPt>
            <c:idx val="10"/>
            <c:invertIfNegative val="0"/>
            <c:bubble3D val="0"/>
            <c:spPr>
              <a:solidFill>
                <a:schemeClr val="accent3">
                  <a:lumMod val="60000"/>
                  <a:lumOff val="40000"/>
                </a:schemeClr>
              </a:solidFill>
              <a:ln>
                <a:solidFill>
                  <a:schemeClr val="tx1"/>
                </a:solidFill>
              </a:ln>
            </c:spPr>
          </c:dPt>
          <c:dPt>
            <c:idx val="11"/>
            <c:invertIfNegative val="0"/>
            <c:bubble3D val="0"/>
            <c:spPr>
              <a:solidFill>
                <a:schemeClr val="accent3">
                  <a:lumMod val="60000"/>
                  <a:lumOff val="40000"/>
                </a:schemeClr>
              </a:solidFill>
              <a:ln>
                <a:solidFill>
                  <a:schemeClr val="tx1"/>
                </a:solidFill>
              </a:ln>
            </c:spPr>
          </c:dPt>
          <c:dPt>
            <c:idx val="12"/>
            <c:invertIfNegative val="0"/>
            <c:bubble3D val="0"/>
            <c:spPr>
              <a:solidFill>
                <a:schemeClr val="accent3">
                  <a:lumMod val="60000"/>
                  <a:lumOff val="40000"/>
                </a:schemeClr>
              </a:solidFill>
              <a:ln>
                <a:solidFill>
                  <a:schemeClr val="tx1"/>
                </a:solidFill>
              </a:ln>
            </c:spPr>
          </c:dPt>
          <c:dPt>
            <c:idx val="13"/>
            <c:invertIfNegative val="0"/>
            <c:bubble3D val="0"/>
            <c:spPr>
              <a:solidFill>
                <a:srgbClr val="92D050"/>
              </a:solidFill>
              <a:ln>
                <a:solidFill>
                  <a:schemeClr val="tx1"/>
                </a:solidFill>
              </a:ln>
            </c:spPr>
          </c:dPt>
          <c:dPt>
            <c:idx val="14"/>
            <c:invertIfNegative val="0"/>
            <c:bubble3D val="0"/>
            <c:spPr>
              <a:solidFill>
                <a:srgbClr val="00B050"/>
              </a:solidFill>
              <a:ln>
                <a:solidFill>
                  <a:schemeClr val="tx1"/>
                </a:solidFill>
              </a:ln>
            </c:spPr>
          </c:dPt>
          <c:dLbls>
            <c:txPr>
              <a:bodyPr/>
              <a:lstStyle/>
              <a:p>
                <a:pPr>
                  <a:defRPr sz="1400" b="1"/>
                </a:pPr>
                <a:endParaRPr lang="en-US"/>
              </a:p>
            </c:txPr>
            <c:dLblPos val="inBase"/>
            <c:showLegendKey val="0"/>
            <c:showVal val="0"/>
            <c:showCatName val="1"/>
            <c:showSerName val="0"/>
            <c:showPercent val="0"/>
            <c:showBubbleSize val="0"/>
            <c:showLeaderLines val="0"/>
          </c:dLbls>
          <c:cat>
            <c:strRef>
              <c:f>'Literacy Levels'!$A$2:$A$16</c:f>
              <c:strCache>
                <c:ptCount val="15"/>
                <c:pt idx="0">
                  <c:v>Shan</c:v>
                </c:pt>
                <c:pt idx="1">
                  <c:v>Kayin</c:v>
                </c:pt>
                <c:pt idx="2">
                  <c:v>Chin</c:v>
                </c:pt>
                <c:pt idx="3">
                  <c:v>Kayah</c:v>
                </c:pt>
                <c:pt idx="4">
                  <c:v>Rakhine</c:v>
                </c:pt>
                <c:pt idx="5">
                  <c:v>Mon</c:v>
                </c:pt>
                <c:pt idx="6">
                  <c:v>Kachin</c:v>
                </c:pt>
                <c:pt idx="7">
                  <c:v>Magway</c:v>
                </c:pt>
                <c:pt idx="8">
                  <c:v>Tanintharyi</c:v>
                </c:pt>
                <c:pt idx="9">
                  <c:v>Sagaing</c:v>
                </c:pt>
                <c:pt idx="10">
                  <c:v>Mandalay</c:v>
                </c:pt>
                <c:pt idx="11">
                  <c:v>Ayeyawady</c:v>
                </c:pt>
                <c:pt idx="12">
                  <c:v>Bago</c:v>
                </c:pt>
                <c:pt idx="13">
                  <c:v>Nay Pyi Taw</c:v>
                </c:pt>
                <c:pt idx="14">
                  <c:v>Yangon</c:v>
                </c:pt>
              </c:strCache>
            </c:strRef>
          </c:cat>
          <c:val>
            <c:numRef>
              <c:f>'Literacy Levels'!$D$2:$D$16</c:f>
              <c:numCache>
                <c:formatCode>0.0</c:formatCode>
                <c:ptCount val="15"/>
                <c:pt idx="0">
                  <c:v>24.90000000000001</c:v>
                </c:pt>
                <c:pt idx="1">
                  <c:v>15.1</c:v>
                </c:pt>
                <c:pt idx="2">
                  <c:v>10.1</c:v>
                </c:pt>
                <c:pt idx="3">
                  <c:v>7.400000000000006</c:v>
                </c:pt>
                <c:pt idx="4">
                  <c:v>4.799999999999997</c:v>
                </c:pt>
                <c:pt idx="5">
                  <c:v>2.900000000000006</c:v>
                </c:pt>
                <c:pt idx="6">
                  <c:v>2.200000000000003</c:v>
                </c:pt>
                <c:pt idx="7">
                  <c:v>2.700000000000003</c:v>
                </c:pt>
                <c:pt idx="8">
                  <c:v>3.299999999999997</c:v>
                </c:pt>
                <c:pt idx="9">
                  <c:v>4.200000000000003</c:v>
                </c:pt>
                <c:pt idx="10">
                  <c:v>4.299999999999997</c:v>
                </c:pt>
                <c:pt idx="11">
                  <c:v>4.299999999999997</c:v>
                </c:pt>
                <c:pt idx="12">
                  <c:v>4.700000000000003</c:v>
                </c:pt>
                <c:pt idx="13">
                  <c:v>4.900000000000006</c:v>
                </c:pt>
                <c:pt idx="14">
                  <c:v>7.099999999999994</c:v>
                </c:pt>
              </c:numCache>
            </c:numRef>
          </c:val>
        </c:ser>
        <c:dLbls>
          <c:showLegendKey val="0"/>
          <c:showVal val="0"/>
          <c:showCatName val="0"/>
          <c:showSerName val="0"/>
          <c:showPercent val="0"/>
          <c:showBubbleSize val="0"/>
        </c:dLbls>
        <c:gapWidth val="40"/>
        <c:overlap val="100"/>
        <c:axId val="2069402712"/>
        <c:axId val="2069405848"/>
      </c:barChart>
      <c:scatterChart>
        <c:scatterStyle val="lineMarker"/>
        <c:varyColors val="0"/>
        <c:ser>
          <c:idx val="2"/>
          <c:order val="2"/>
          <c:tx>
            <c:v>Union Average (89.5%)</c:v>
          </c:tx>
          <c:spPr>
            <a:ln w="127000">
              <a:solidFill>
                <a:srgbClr val="FF0000"/>
              </a:solidFill>
            </a:ln>
          </c:spPr>
          <c:marker>
            <c:symbol val="none"/>
          </c:marker>
          <c:dPt>
            <c:idx val="1"/>
            <c:bubble3D val="0"/>
          </c:dPt>
          <c:dLbls>
            <c:dLbl>
              <c:idx val="0"/>
              <c:delete val="1"/>
            </c:dLbl>
            <c:dLbl>
              <c:idx val="1"/>
              <c:layout>
                <c:manualLayout>
                  <c:x val="-0.0915976849047716"/>
                  <c:y val="-0.0465023019663526"/>
                </c:manualLayout>
              </c:layout>
              <c:showLegendKey val="0"/>
              <c:showVal val="0"/>
              <c:showCatName val="0"/>
              <c:showSerName val="1"/>
              <c:showPercent val="0"/>
              <c:showBubbleSize val="0"/>
            </c:dLbl>
            <c:txPr>
              <a:bodyPr/>
              <a:lstStyle/>
              <a:p>
                <a:pPr>
                  <a:defRPr sz="1400" b="1"/>
                </a:pPr>
                <a:endParaRPr lang="en-US"/>
              </a:p>
            </c:txPr>
            <c:showLegendKey val="0"/>
            <c:showVal val="0"/>
            <c:showCatName val="0"/>
            <c:showSerName val="1"/>
            <c:showPercent val="0"/>
            <c:showBubbleSize val="0"/>
            <c:showLeaderLines val="0"/>
          </c:dLbls>
          <c:xVal>
            <c:numRef>
              <c:f>'Literacy Levels'!$B$25:$B$26</c:f>
              <c:numCache>
                <c:formatCode>#,##0.0</c:formatCode>
                <c:ptCount val="2"/>
                <c:pt idx="0">
                  <c:v>89.5</c:v>
                </c:pt>
                <c:pt idx="1">
                  <c:v>89.5</c:v>
                </c:pt>
              </c:numCache>
            </c:numRef>
          </c:xVal>
          <c:yVal>
            <c:numRef>
              <c:f>'Literacy Levels'!$A$25:$A$26</c:f>
              <c:numCache>
                <c:formatCode>General</c:formatCode>
                <c:ptCount val="2"/>
                <c:pt idx="0">
                  <c:v>0.0</c:v>
                </c:pt>
                <c:pt idx="1">
                  <c:v>1.0</c:v>
                </c:pt>
              </c:numCache>
            </c:numRef>
          </c:yVal>
          <c:smooth val="0"/>
        </c:ser>
        <c:dLbls>
          <c:showLegendKey val="0"/>
          <c:showVal val="0"/>
          <c:showCatName val="0"/>
          <c:showSerName val="0"/>
          <c:showPercent val="0"/>
          <c:showBubbleSize val="0"/>
        </c:dLbls>
        <c:axId val="2069414872"/>
        <c:axId val="2069411768"/>
      </c:scatterChart>
      <c:catAx>
        <c:axId val="2069402712"/>
        <c:scaling>
          <c:orientation val="maxMin"/>
        </c:scaling>
        <c:delete val="1"/>
        <c:axPos val="l"/>
        <c:majorTickMark val="out"/>
        <c:minorTickMark val="none"/>
        <c:tickLblPos val="nextTo"/>
        <c:crossAx val="2069405848"/>
        <c:crosses val="autoZero"/>
        <c:auto val="1"/>
        <c:lblAlgn val="ctr"/>
        <c:lblOffset val="100"/>
        <c:noMultiLvlLbl val="0"/>
      </c:catAx>
      <c:valAx>
        <c:axId val="2069405848"/>
        <c:scaling>
          <c:orientation val="minMax"/>
          <c:max val="100.0"/>
          <c:min val="60.0"/>
        </c:scaling>
        <c:delete val="0"/>
        <c:axPos val="b"/>
        <c:majorGridlines>
          <c:spPr>
            <a:ln>
              <a:noFill/>
            </a:ln>
          </c:spPr>
        </c:majorGridlines>
        <c:title>
          <c:tx>
            <c:rich>
              <a:bodyPr/>
              <a:lstStyle/>
              <a:p>
                <a:pPr>
                  <a:defRPr sz="1600"/>
                </a:pPr>
                <a:r>
                  <a:rPr lang="en-AU" sz="1600" dirty="0"/>
                  <a:t>Percentage of Population Literate</a:t>
                </a:r>
              </a:p>
            </c:rich>
          </c:tx>
          <c:layout/>
          <c:overlay val="0"/>
        </c:title>
        <c:numFmt formatCode="0" sourceLinked="0"/>
        <c:majorTickMark val="out"/>
        <c:minorTickMark val="out"/>
        <c:tickLblPos val="nextTo"/>
        <c:txPr>
          <a:bodyPr/>
          <a:lstStyle/>
          <a:p>
            <a:pPr>
              <a:defRPr sz="1400" b="1"/>
            </a:pPr>
            <a:endParaRPr lang="en-US"/>
          </a:p>
        </c:txPr>
        <c:crossAx val="2069402712"/>
        <c:crosses val="max"/>
        <c:crossBetween val="between"/>
      </c:valAx>
      <c:valAx>
        <c:axId val="2069411768"/>
        <c:scaling>
          <c:orientation val="minMax"/>
          <c:max val="1.0"/>
          <c:min val="0.0"/>
        </c:scaling>
        <c:delete val="1"/>
        <c:axPos val="r"/>
        <c:numFmt formatCode="General" sourceLinked="1"/>
        <c:majorTickMark val="out"/>
        <c:minorTickMark val="none"/>
        <c:tickLblPos val="nextTo"/>
        <c:crossAx val="2069414872"/>
        <c:crosses val="max"/>
        <c:crossBetween val="midCat"/>
      </c:valAx>
      <c:valAx>
        <c:axId val="2069414872"/>
        <c:scaling>
          <c:orientation val="minMax"/>
        </c:scaling>
        <c:delete val="1"/>
        <c:axPos val="b"/>
        <c:numFmt formatCode="#,##0.0" sourceLinked="1"/>
        <c:majorTickMark val="out"/>
        <c:minorTickMark val="none"/>
        <c:tickLblPos val="nextTo"/>
        <c:crossAx val="2069411768"/>
        <c:crosses val="autoZero"/>
        <c:crossBetween val="midCat"/>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86704092543988"/>
          <c:y val="0.243080966568862"/>
          <c:w val="0.904354282103626"/>
          <c:h val="0.46778499231462"/>
        </c:manualLayout>
      </c:layout>
      <c:barChart>
        <c:barDir val="col"/>
        <c:grouping val="percentStacked"/>
        <c:varyColors val="0"/>
        <c:ser>
          <c:idx val="0"/>
          <c:order val="0"/>
          <c:tx>
            <c:v>Urban population</c:v>
          </c:tx>
          <c:spPr>
            <a:solidFill>
              <a:srgbClr val="FFC000"/>
            </a:solidFill>
          </c:spPr>
          <c:invertIfNegative val="0"/>
          <c:dPt>
            <c:idx val="0"/>
            <c:invertIfNegative val="0"/>
            <c:bubble3D val="0"/>
            <c:spPr>
              <a:solidFill>
                <a:srgbClr val="92D050"/>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600" b="1"/>
                </a:pPr>
                <a:endParaRPr lang="en-US"/>
              </a:p>
            </c:txPr>
            <c:showLegendKey val="0"/>
            <c:showVal val="1"/>
            <c:showCatName val="0"/>
            <c:showSerName val="0"/>
            <c:showPercent val="0"/>
            <c:showBubbleSize val="0"/>
            <c:showLeaderLines val="0"/>
          </c:dLbls>
          <c:cat>
            <c:strRef>
              <c:f>'[Overview of Census results-1.xlsx]Rural-Urban distribution'!$A$3:$A$18</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Ayeyawady</c:v>
                </c:pt>
                <c:pt idx="15">
                  <c:v>Nay Pyi Taw</c:v>
                </c:pt>
              </c:strCache>
            </c:strRef>
          </c:cat>
          <c:val>
            <c:numRef>
              <c:f>'[Overview of Census results-1.xlsx]Rural-Urban distribution'!$F$3:$F$18</c:f>
              <c:numCache>
                <c:formatCode>_(* #,##0_);_(* \(#,##0\);_(* "-"??_);_(@_)</c:formatCode>
                <c:ptCount val="16"/>
                <c:pt idx="0">
                  <c:v>29.59023983739028</c:v>
                </c:pt>
                <c:pt idx="1">
                  <c:v>36.0575369131888</c:v>
                </c:pt>
                <c:pt idx="2">
                  <c:v>25.26558907569768</c:v>
                </c:pt>
                <c:pt idx="3">
                  <c:v>21.88129434710295</c:v>
                </c:pt>
                <c:pt idx="4">
                  <c:v>20.84561226898022</c:v>
                </c:pt>
                <c:pt idx="5">
                  <c:v>17.1131571332347</c:v>
                </c:pt>
                <c:pt idx="6">
                  <c:v>24.02859696918704</c:v>
                </c:pt>
                <c:pt idx="7">
                  <c:v>22.03110384184652</c:v>
                </c:pt>
                <c:pt idx="8">
                  <c:v>15.01206901613585</c:v>
                </c:pt>
                <c:pt idx="9">
                  <c:v>34.76374141361847</c:v>
                </c:pt>
                <c:pt idx="10">
                  <c:v>27.85197379469264</c:v>
                </c:pt>
                <c:pt idx="11">
                  <c:v>16.88044684432631</c:v>
                </c:pt>
                <c:pt idx="12">
                  <c:v>70.10895562557</c:v>
                </c:pt>
                <c:pt idx="13">
                  <c:v>23.96537550786068</c:v>
                </c:pt>
                <c:pt idx="14">
                  <c:v>14.1087166678335</c:v>
                </c:pt>
                <c:pt idx="15">
                  <c:v>32.33713311533283</c:v>
                </c:pt>
              </c:numCache>
            </c:numRef>
          </c:val>
        </c:ser>
        <c:ser>
          <c:idx val="1"/>
          <c:order val="1"/>
          <c:tx>
            <c:v>Rural population</c:v>
          </c:tx>
          <c:spPr>
            <a:solidFill>
              <a:schemeClr val="bg2">
                <a:lumMod val="75000"/>
              </a:schemeClr>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'[Overview of Census results-1.xlsx]Rural-Urban distribution'!$A$3:$A$18</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Ayeyawady</c:v>
                </c:pt>
                <c:pt idx="15">
                  <c:v>Nay Pyi Taw</c:v>
                </c:pt>
              </c:strCache>
            </c:strRef>
          </c:cat>
          <c:val>
            <c:numRef>
              <c:f>'[Overview of Census results-1.xlsx]Rural-Urban distribution'!$J$3:$J$18</c:f>
              <c:numCache>
                <c:formatCode>_(* #,##0_);_(* \(#,##0\);_(* "-"??_);_(@_)</c:formatCode>
                <c:ptCount val="16"/>
                <c:pt idx="0">
                  <c:v>70.4097601626097</c:v>
                </c:pt>
                <c:pt idx="1">
                  <c:v>63.94246308681119</c:v>
                </c:pt>
                <c:pt idx="2">
                  <c:v>74.73441092430233</c:v>
                </c:pt>
                <c:pt idx="3">
                  <c:v>78.11870565289705</c:v>
                </c:pt>
                <c:pt idx="4">
                  <c:v>79.15438773101977</c:v>
                </c:pt>
                <c:pt idx="5">
                  <c:v>82.88684286676526</c:v>
                </c:pt>
                <c:pt idx="6">
                  <c:v>75.97140303081296</c:v>
                </c:pt>
                <c:pt idx="7">
                  <c:v>77.96889615815347</c:v>
                </c:pt>
                <c:pt idx="8">
                  <c:v>84.98793098386416</c:v>
                </c:pt>
                <c:pt idx="9">
                  <c:v>65.23625858638151</c:v>
                </c:pt>
                <c:pt idx="10">
                  <c:v>72.14802620530737</c:v>
                </c:pt>
                <c:pt idx="11">
                  <c:v>83.11955315567367</c:v>
                </c:pt>
                <c:pt idx="12">
                  <c:v>29.89104437443</c:v>
                </c:pt>
                <c:pt idx="13">
                  <c:v>76.03462449213934</c:v>
                </c:pt>
                <c:pt idx="14">
                  <c:v>85.89128333216648</c:v>
                </c:pt>
                <c:pt idx="15">
                  <c:v>67.66286688466715</c:v>
                </c:pt>
              </c:numCache>
            </c:numRef>
          </c:val>
        </c:ser>
        <c:dLbls>
          <c:showLegendKey val="0"/>
          <c:showVal val="0"/>
          <c:showCatName val="0"/>
          <c:showSerName val="0"/>
          <c:showPercent val="0"/>
          <c:showBubbleSize val="0"/>
        </c:dLbls>
        <c:gapWidth val="75"/>
        <c:overlap val="100"/>
        <c:axId val="2067044072"/>
        <c:axId val="2067047160"/>
      </c:barChart>
      <c:catAx>
        <c:axId val="2067044072"/>
        <c:scaling>
          <c:orientation val="minMax"/>
        </c:scaling>
        <c:delete val="0"/>
        <c:axPos val="b"/>
        <c:majorTickMark val="none"/>
        <c:minorTickMark val="none"/>
        <c:tickLblPos val="nextTo"/>
        <c:txPr>
          <a:bodyPr/>
          <a:lstStyle/>
          <a:p>
            <a:pPr>
              <a:defRPr sz="1600" b="1"/>
            </a:pPr>
            <a:endParaRPr lang="en-US"/>
          </a:p>
        </c:txPr>
        <c:crossAx val="2067047160"/>
        <c:crosses val="autoZero"/>
        <c:auto val="1"/>
        <c:lblAlgn val="ctr"/>
        <c:lblOffset val="100"/>
        <c:noMultiLvlLbl val="0"/>
      </c:catAx>
      <c:valAx>
        <c:axId val="2067047160"/>
        <c:scaling>
          <c:orientation val="minMax"/>
        </c:scaling>
        <c:delete val="0"/>
        <c:axPos val="l"/>
        <c:majorGridlines/>
        <c:numFmt formatCode="0%" sourceLinked="1"/>
        <c:majorTickMark val="none"/>
        <c:minorTickMark val="none"/>
        <c:tickLblPos val="nextTo"/>
        <c:spPr>
          <a:ln w="9525">
            <a:noFill/>
          </a:ln>
        </c:spPr>
        <c:txPr>
          <a:bodyPr/>
          <a:lstStyle/>
          <a:p>
            <a:pPr>
              <a:defRPr sz="1600" b="1"/>
            </a:pPr>
            <a:endParaRPr lang="en-US"/>
          </a:p>
        </c:txPr>
        <c:crossAx val="2067044072"/>
        <c:crosses val="autoZero"/>
        <c:crossBetween val="between"/>
      </c:valAx>
    </c:plotArea>
    <c:legend>
      <c:legendPos val="b"/>
      <c:layout/>
      <c:overlay val="0"/>
      <c:txPr>
        <a:bodyPr/>
        <a:lstStyle/>
        <a:p>
          <a:pPr>
            <a:defRPr sz="1600" b="1"/>
          </a:pPr>
          <a:endParaRPr lang="en-US"/>
        </a:p>
      </c:txPr>
    </c:legend>
    <c:plotVisOnly val="1"/>
    <c:dispBlanksAs val="gap"/>
    <c:showDLblsOverMax val="0"/>
  </c:chart>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5252708796016"/>
          <c:y val="0.0659521520613403"/>
          <c:w val="0.906848449499368"/>
          <c:h val="0.456258918339433"/>
        </c:manualLayout>
      </c:layout>
      <c:barChart>
        <c:barDir val="col"/>
        <c:grouping val="clustered"/>
        <c:varyColors val="0"/>
        <c:ser>
          <c:idx val="0"/>
          <c:order val="0"/>
          <c:tx>
            <c:v>Male</c:v>
          </c:tx>
          <c:spPr>
            <a:solidFill>
              <a:srgbClr val="00B050"/>
            </a:solidFill>
          </c:spPr>
          <c:invertIfNegative val="0"/>
          <c:cat>
            <c:strRef>
              <c:f>'[Overview of Census results-1.xlsx]Literacy by State'!$A$27:$A$42</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'[Overview of Census results-1.xlsx]Literacy by State'!$I$27:$I$42</c:f>
              <c:numCache>
                <c:formatCode>General</c:formatCode>
                <c:ptCount val="16"/>
                <c:pt idx="0">
                  <c:v>92.6</c:v>
                </c:pt>
                <c:pt idx="1">
                  <c:v>94.1</c:v>
                </c:pt>
                <c:pt idx="2">
                  <c:v>87.0</c:v>
                </c:pt>
                <c:pt idx="3">
                  <c:v>78.4</c:v>
                </c:pt>
                <c:pt idx="4">
                  <c:v>88.5</c:v>
                </c:pt>
                <c:pt idx="5">
                  <c:v>96.6</c:v>
                </c:pt>
                <c:pt idx="6">
                  <c:v>94.5</c:v>
                </c:pt>
                <c:pt idx="7">
                  <c:v>96.7</c:v>
                </c:pt>
                <c:pt idx="8">
                  <c:v>96.5</c:v>
                </c:pt>
                <c:pt idx="9">
                  <c:v>97.3</c:v>
                </c:pt>
                <c:pt idx="10">
                  <c:v>89.5</c:v>
                </c:pt>
                <c:pt idx="11">
                  <c:v>92.2</c:v>
                </c:pt>
                <c:pt idx="12">
                  <c:v>98.0</c:v>
                </c:pt>
                <c:pt idx="13">
                  <c:v>70.3</c:v>
                </c:pt>
                <c:pt idx="14">
                  <c:v>95.9</c:v>
                </c:pt>
                <c:pt idx="15">
                  <c:v>98.0</c:v>
                </c:pt>
              </c:numCache>
            </c:numRef>
          </c:val>
        </c:ser>
        <c:ser>
          <c:idx val="1"/>
          <c:order val="1"/>
          <c:tx>
            <c:v>Female</c:v>
          </c:tx>
          <c:spPr>
            <a:solidFill>
              <a:srgbClr val="FF0000"/>
            </a:solidFill>
          </c:spPr>
          <c:invertIfNegative val="0"/>
          <c:cat>
            <c:strRef>
              <c:f>'[Overview of Census results-1.xlsx]Literacy by State'!$A$27:$A$42</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'[Overview of Census results-1.xlsx]Literacy by State'!$M$27:$M$42</c:f>
              <c:numCache>
                <c:formatCode>General</c:formatCode>
                <c:ptCount val="16"/>
                <c:pt idx="0">
                  <c:v>86.9</c:v>
                </c:pt>
                <c:pt idx="1">
                  <c:v>89.4</c:v>
                </c:pt>
                <c:pt idx="2">
                  <c:v>77.6</c:v>
                </c:pt>
                <c:pt idx="3">
                  <c:v>70.9</c:v>
                </c:pt>
                <c:pt idx="4">
                  <c:v>71.9</c:v>
                </c:pt>
                <c:pt idx="5">
                  <c:v>91.4</c:v>
                </c:pt>
                <c:pt idx="6">
                  <c:v>91.2</c:v>
                </c:pt>
                <c:pt idx="7">
                  <c:v>92.2</c:v>
                </c:pt>
                <c:pt idx="8">
                  <c:v>88.9</c:v>
                </c:pt>
                <c:pt idx="9">
                  <c:v>90.9</c:v>
                </c:pt>
                <c:pt idx="10">
                  <c:v>84.2</c:v>
                </c:pt>
                <c:pt idx="11">
                  <c:v>78.7</c:v>
                </c:pt>
                <c:pt idx="12">
                  <c:v>95.5</c:v>
                </c:pt>
                <c:pt idx="13">
                  <c:v>59.4</c:v>
                </c:pt>
                <c:pt idx="14">
                  <c:v>92.0</c:v>
                </c:pt>
                <c:pt idx="15">
                  <c:v>91.4</c:v>
                </c:pt>
              </c:numCache>
            </c:numRef>
          </c:val>
        </c:ser>
        <c:ser>
          <c:idx val="2"/>
          <c:order val="2"/>
          <c:tx>
            <c:v>Both sexes</c:v>
          </c:tx>
          <c:spPr>
            <a:solidFill>
              <a:schemeClr val="tx1">
                <a:lumMod val="85000"/>
                <a:lumOff val="15000"/>
              </a:schemeClr>
            </a:solidFill>
          </c:spPr>
          <c:invertIfNegative val="0"/>
          <c:dLbls>
            <c:dLbl>
              <c:idx val="0"/>
              <c:spPr/>
              <c:txPr>
                <a:bodyPr/>
                <a:lstStyle/>
                <a:p>
                  <a:pPr>
                    <a:defRPr sz="1400" b="1">
                      <a:solidFill>
                        <a:srgbClr val="FF0000"/>
                      </a:solidFill>
                    </a:defRPr>
                  </a:pPr>
                  <a:endParaRPr lang="en-US"/>
                </a:p>
              </c:txPr>
              <c:showLegendKey val="0"/>
              <c:showVal val="1"/>
              <c:showCatName val="0"/>
              <c:showSerName val="0"/>
              <c:showPercent val="0"/>
              <c:showBubbleSize val="0"/>
            </c:dLbl>
            <c:dLbl>
              <c:idx val="2"/>
              <c:spPr/>
              <c:txPr>
                <a:bodyPr/>
                <a:lstStyle/>
                <a:p>
                  <a:pPr>
                    <a:defRPr sz="1600" b="1">
                      <a:solidFill>
                        <a:srgbClr val="FF0000"/>
                      </a:solidFill>
                    </a:defRPr>
                  </a:pPr>
                  <a:endParaRPr lang="en-US"/>
                </a:p>
              </c:txPr>
              <c:showLegendKey val="0"/>
              <c:showVal val="1"/>
              <c:showCatName val="0"/>
              <c:showSerName val="0"/>
              <c:showPercent val="0"/>
              <c:showBubbleSize val="0"/>
            </c:dLbl>
            <c:dLbl>
              <c:idx val="3"/>
              <c:spPr/>
              <c:txPr>
                <a:bodyPr/>
                <a:lstStyle/>
                <a:p>
                  <a:pPr>
                    <a:defRPr sz="1400" b="1">
                      <a:solidFill>
                        <a:srgbClr val="FF0000"/>
                      </a:solidFill>
                    </a:defRPr>
                  </a:pPr>
                  <a:endParaRPr lang="en-US"/>
                </a:p>
              </c:txPr>
              <c:showLegendKey val="0"/>
              <c:showVal val="1"/>
              <c:showCatName val="0"/>
              <c:showSerName val="0"/>
              <c:showPercent val="0"/>
              <c:showBubbleSize val="0"/>
            </c:dLbl>
            <c:dLbl>
              <c:idx val="10"/>
              <c:spPr/>
              <c:txPr>
                <a:bodyPr/>
                <a:lstStyle/>
                <a:p>
                  <a:pPr>
                    <a:defRPr sz="1400" b="1">
                      <a:solidFill>
                        <a:srgbClr val="FF0000"/>
                      </a:solidFill>
                    </a:defRPr>
                  </a:pPr>
                  <a:endParaRPr lang="en-US"/>
                </a:p>
              </c:txPr>
              <c:showLegendKey val="0"/>
              <c:showVal val="1"/>
              <c:showCatName val="0"/>
              <c:showSerName val="0"/>
              <c:showPercent val="0"/>
              <c:showBubbleSize val="0"/>
            </c:dLbl>
            <c:dLbl>
              <c:idx val="13"/>
              <c:spPr/>
              <c:txPr>
                <a:bodyPr/>
                <a:lstStyle/>
                <a:p>
                  <a:pPr>
                    <a:defRPr sz="1400" b="1">
                      <a:solidFill>
                        <a:srgbClr val="7030A0"/>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val>
            <c:numRef>
              <c:f>'[Overview of Census results-1.xlsx]Literacy by State'!$E$27:$E$42</c:f>
              <c:numCache>
                <c:formatCode>General</c:formatCode>
                <c:ptCount val="16"/>
                <c:pt idx="0">
                  <c:v>89.5</c:v>
                </c:pt>
                <c:pt idx="1">
                  <c:v>91.7</c:v>
                </c:pt>
                <c:pt idx="2">
                  <c:v>82.1</c:v>
                </c:pt>
                <c:pt idx="3">
                  <c:v>74.4</c:v>
                </c:pt>
                <c:pt idx="4">
                  <c:v>79.4</c:v>
                </c:pt>
                <c:pt idx="5">
                  <c:v>93.7</c:v>
                </c:pt>
                <c:pt idx="6">
                  <c:v>92.8</c:v>
                </c:pt>
                <c:pt idx="7">
                  <c:v>94.2</c:v>
                </c:pt>
                <c:pt idx="8">
                  <c:v>92.2</c:v>
                </c:pt>
                <c:pt idx="9">
                  <c:v>93.8</c:v>
                </c:pt>
                <c:pt idx="10">
                  <c:v>86.6</c:v>
                </c:pt>
                <c:pt idx="11">
                  <c:v>84.7</c:v>
                </c:pt>
                <c:pt idx="12">
                  <c:v>96.6</c:v>
                </c:pt>
                <c:pt idx="13">
                  <c:v>64.6</c:v>
                </c:pt>
                <c:pt idx="14">
                  <c:v>93.8</c:v>
                </c:pt>
                <c:pt idx="15">
                  <c:v>94.4</c:v>
                </c:pt>
              </c:numCache>
            </c:numRef>
          </c:val>
        </c:ser>
        <c:dLbls>
          <c:showLegendKey val="0"/>
          <c:showVal val="0"/>
          <c:showCatName val="0"/>
          <c:showSerName val="0"/>
          <c:showPercent val="0"/>
          <c:showBubbleSize val="0"/>
        </c:dLbls>
        <c:gapWidth val="150"/>
        <c:axId val="2069482632"/>
        <c:axId val="2069485640"/>
      </c:barChart>
      <c:catAx>
        <c:axId val="2069482632"/>
        <c:scaling>
          <c:orientation val="minMax"/>
        </c:scaling>
        <c:delete val="0"/>
        <c:axPos val="b"/>
        <c:majorTickMark val="none"/>
        <c:minorTickMark val="none"/>
        <c:tickLblPos val="nextTo"/>
        <c:txPr>
          <a:bodyPr/>
          <a:lstStyle/>
          <a:p>
            <a:pPr>
              <a:defRPr sz="1600" b="1"/>
            </a:pPr>
            <a:endParaRPr lang="en-US"/>
          </a:p>
        </c:txPr>
        <c:crossAx val="2069485640"/>
        <c:crosses val="autoZero"/>
        <c:auto val="1"/>
        <c:lblAlgn val="ctr"/>
        <c:lblOffset val="100"/>
        <c:noMultiLvlLbl val="0"/>
      </c:catAx>
      <c:valAx>
        <c:axId val="2069485640"/>
        <c:scaling>
          <c:orientation val="minMax"/>
        </c:scaling>
        <c:delete val="0"/>
        <c:axPos val="l"/>
        <c:majorGridlines/>
        <c:numFmt formatCode="General" sourceLinked="1"/>
        <c:majorTickMark val="none"/>
        <c:minorTickMark val="none"/>
        <c:tickLblPos val="nextTo"/>
        <c:txPr>
          <a:bodyPr/>
          <a:lstStyle/>
          <a:p>
            <a:pPr>
              <a:defRPr sz="1400" b="1"/>
            </a:pPr>
            <a:endParaRPr lang="en-US"/>
          </a:p>
        </c:txPr>
        <c:crossAx val="2069482632"/>
        <c:crosses val="autoZero"/>
        <c:crossBetween val="between"/>
      </c:valAx>
    </c:plotArea>
    <c:legend>
      <c:legendPos val="b"/>
      <c:layout>
        <c:manualLayout>
          <c:xMode val="edge"/>
          <c:yMode val="edge"/>
          <c:x val="0.61050172547876"/>
          <c:y val="0.792285815019391"/>
          <c:w val="0.334552104598036"/>
          <c:h val="0.0570123790496337"/>
        </c:manualLayout>
      </c:layout>
      <c:overlay val="0"/>
      <c:txPr>
        <a:bodyPr/>
        <a:lstStyle/>
        <a:p>
          <a:pPr>
            <a:defRPr sz="1400" b="1"/>
          </a:pPr>
          <a:endParaRPr lang="en-US"/>
        </a:p>
      </c:txPr>
    </c:legend>
    <c:plotVisOnly val="1"/>
    <c:dispBlanksAs val="gap"/>
    <c:showDLblsOverMax val="0"/>
  </c:chart>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latin typeface="Times New Roman" panose="02020603050405020304" pitchFamily="18" charset="0"/>
                <a:cs typeface="Times New Roman" panose="02020603050405020304" pitchFamily="18" charset="0"/>
              </a:defRPr>
            </a:pPr>
            <a:r>
              <a:rPr lang="en-US" sz="2000" dirty="0" smtClean="0">
                <a:latin typeface="Times New Roman" panose="02020603050405020304" pitchFamily="18" charset="0"/>
                <a:cs typeface="Times New Roman" panose="02020603050405020304" pitchFamily="18" charset="0"/>
              </a:rPr>
              <a:t>L</a:t>
            </a:r>
            <a:r>
              <a:rPr lang="en-US" sz="2000" baseline="0" dirty="0" smtClean="0">
                <a:latin typeface="Times New Roman" panose="02020603050405020304" pitchFamily="18" charset="0"/>
                <a:cs typeface="Times New Roman" panose="02020603050405020304" pitchFamily="18" charset="0"/>
              </a:rPr>
              <a:t>iteracy </a:t>
            </a:r>
            <a:r>
              <a:rPr lang="en-US" sz="2000" baseline="0" dirty="0">
                <a:latin typeface="Times New Roman" panose="02020603050405020304" pitchFamily="18" charset="0"/>
                <a:cs typeface="Times New Roman" panose="02020603050405020304" pitchFamily="18" charset="0"/>
              </a:rPr>
              <a:t>rates in ASEAN and other selected countries</a:t>
            </a:r>
            <a:endParaRPr lang="en-US" sz="2000"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0.102838305067636"/>
          <c:y val="0.0894604760779522"/>
          <c:w val="0.85763842620634"/>
          <c:h val="0.791461302251214"/>
        </c:manualLayout>
      </c:layout>
      <c:barChart>
        <c:barDir val="bar"/>
        <c:grouping val="clustered"/>
        <c:varyColors val="0"/>
        <c:ser>
          <c:idx val="0"/>
          <c:order val="0"/>
          <c:invertIfNegative val="0"/>
          <c:dPt>
            <c:idx val="5"/>
            <c:invertIfNegative val="0"/>
            <c:bubble3D val="0"/>
            <c:spPr>
              <a:solidFill>
                <a:srgbClr val="00B050"/>
              </a:solidFill>
            </c:spPr>
          </c:dPt>
          <c:dLbls>
            <c:txPr>
              <a:bodyPr/>
              <a:lstStyle/>
              <a:p>
                <a:pPr>
                  <a:defRPr sz="1200" b="1"/>
                </a:pPr>
                <a:endParaRPr lang="en-US"/>
              </a:p>
            </c:txPr>
            <c:showLegendKey val="0"/>
            <c:showVal val="1"/>
            <c:showCatName val="0"/>
            <c:showSerName val="0"/>
            <c:showPercent val="0"/>
            <c:showBubbleSize val="0"/>
            <c:showLeaderLines val="0"/>
          </c:dLbls>
          <c:cat>
            <c:strRef>
              <c:f>'Literacy Levels'!$B$29:$B$41</c:f>
              <c:strCache>
                <c:ptCount val="13"/>
                <c:pt idx="0">
                  <c:v>Timor-Leste</c:v>
                </c:pt>
                <c:pt idx="1">
                  <c:v>Bangladesh</c:v>
                </c:pt>
                <c:pt idx="2">
                  <c:v>India</c:v>
                </c:pt>
                <c:pt idx="3">
                  <c:v>Lao PDR</c:v>
                </c:pt>
                <c:pt idx="4">
                  <c:v>Cambodia</c:v>
                </c:pt>
                <c:pt idx="5">
                  <c:v>Myanmar</c:v>
                </c:pt>
                <c:pt idx="6">
                  <c:v>Indonesia</c:v>
                </c:pt>
                <c:pt idx="7">
                  <c:v>Malaysia</c:v>
                </c:pt>
                <c:pt idx="8">
                  <c:v>Vietnam</c:v>
                </c:pt>
                <c:pt idx="9">
                  <c:v>Thailand</c:v>
                </c:pt>
                <c:pt idx="10">
                  <c:v>Brunei</c:v>
                </c:pt>
                <c:pt idx="11">
                  <c:v>Philippines</c:v>
                </c:pt>
                <c:pt idx="12">
                  <c:v>Singapore</c:v>
                </c:pt>
              </c:strCache>
            </c:strRef>
          </c:cat>
          <c:val>
            <c:numRef>
              <c:f>'Literacy Levels'!$C$29:$C$41</c:f>
              <c:numCache>
                <c:formatCode>_(* #,##0.0_);_(* \(#,##0.0\);_(* "-"??_);_(@_)</c:formatCode>
                <c:ptCount val="13"/>
                <c:pt idx="0">
                  <c:v>58.3</c:v>
                </c:pt>
                <c:pt idx="1">
                  <c:v>59.0</c:v>
                </c:pt>
                <c:pt idx="2">
                  <c:v>62.8</c:v>
                </c:pt>
                <c:pt idx="3">
                  <c:v>72.7</c:v>
                </c:pt>
                <c:pt idx="4">
                  <c:v>73.9</c:v>
                </c:pt>
                <c:pt idx="5">
                  <c:v>89.5</c:v>
                </c:pt>
                <c:pt idx="6">
                  <c:v>92.8</c:v>
                </c:pt>
                <c:pt idx="7">
                  <c:v>93.1</c:v>
                </c:pt>
                <c:pt idx="8">
                  <c:v>93.4</c:v>
                </c:pt>
                <c:pt idx="9">
                  <c:v>93.5</c:v>
                </c:pt>
                <c:pt idx="10">
                  <c:v>95.4</c:v>
                </c:pt>
                <c:pt idx="11">
                  <c:v>95.4</c:v>
                </c:pt>
                <c:pt idx="12">
                  <c:v>95.9</c:v>
                </c:pt>
              </c:numCache>
            </c:numRef>
          </c:val>
        </c:ser>
        <c:dLbls>
          <c:showLegendKey val="0"/>
          <c:showVal val="0"/>
          <c:showCatName val="0"/>
          <c:showSerName val="0"/>
          <c:showPercent val="0"/>
          <c:showBubbleSize val="0"/>
        </c:dLbls>
        <c:gapWidth val="68"/>
        <c:axId val="2069550168"/>
        <c:axId val="2069553368"/>
      </c:barChart>
      <c:catAx>
        <c:axId val="2069550168"/>
        <c:scaling>
          <c:orientation val="minMax"/>
        </c:scaling>
        <c:delete val="0"/>
        <c:axPos val="l"/>
        <c:majorTickMark val="none"/>
        <c:minorTickMark val="none"/>
        <c:tickLblPos val="nextTo"/>
        <c:txPr>
          <a:bodyPr/>
          <a:lstStyle/>
          <a:p>
            <a:pPr>
              <a:defRPr sz="1200">
                <a:solidFill>
                  <a:schemeClr val="tx1"/>
                </a:solidFill>
              </a:defRPr>
            </a:pPr>
            <a:endParaRPr lang="en-US"/>
          </a:p>
        </c:txPr>
        <c:crossAx val="2069553368"/>
        <c:crosses val="autoZero"/>
        <c:auto val="1"/>
        <c:lblAlgn val="ctr"/>
        <c:lblOffset val="100"/>
        <c:noMultiLvlLbl val="0"/>
      </c:catAx>
      <c:valAx>
        <c:axId val="2069553368"/>
        <c:scaling>
          <c:orientation val="minMax"/>
          <c:max val="100.0"/>
        </c:scaling>
        <c:delete val="0"/>
        <c:axPos val="b"/>
        <c:majorGridlines>
          <c:spPr>
            <a:ln>
              <a:noFill/>
            </a:ln>
          </c:spPr>
        </c:majorGridlines>
        <c:numFmt formatCode="_(* #,##0.0_);_(* \(#,##0.0\);_(* &quot;-&quot;??_);_(@_)" sourceLinked="1"/>
        <c:majorTickMark val="none"/>
        <c:minorTickMark val="none"/>
        <c:tickLblPos val="nextTo"/>
        <c:txPr>
          <a:bodyPr/>
          <a:lstStyle/>
          <a:p>
            <a:pPr>
              <a:defRPr sz="1400"/>
            </a:pPr>
            <a:endParaRPr lang="en-US"/>
          </a:p>
        </c:txPr>
        <c:crossAx val="2069550168"/>
        <c:crosses val="autoZero"/>
        <c:crossBetween val="between"/>
      </c:valAx>
    </c:plotArea>
    <c:plotVisOnly val="1"/>
    <c:dispBlanksAs val="gap"/>
    <c:showDLblsOverMax val="0"/>
  </c:chart>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'Table D-3'!$S$6</c:f>
              <c:strCache>
                <c:ptCount val="1"/>
                <c:pt idx="0">
                  <c:v>Male</c:v>
                </c:pt>
              </c:strCache>
            </c:strRef>
          </c:tx>
          <c:marker>
            <c:symbol val="circle"/>
            <c:size val="9"/>
            <c:spPr>
              <a:solidFill>
                <a:srgbClr val="0070C0"/>
              </a:solidFill>
            </c:spPr>
          </c:marker>
          <c:cat>
            <c:numRef>
              <c:f>'Table D-3'!$R$7:$R$31</c:f>
              <c:numCache>
                <c:formatCode>General</c:formatCode>
                <c:ptCount val="2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numCache>
            </c:numRef>
          </c:cat>
          <c:val>
            <c:numRef>
              <c:f>'Table D-3'!$S$7:$S$31</c:f>
              <c:numCache>
                <c:formatCode>General</c:formatCode>
                <c:ptCount val="25"/>
                <c:pt idx="0">
                  <c:v>32.6</c:v>
                </c:pt>
                <c:pt idx="1">
                  <c:v>81.4</c:v>
                </c:pt>
                <c:pt idx="2">
                  <c:v>90.2</c:v>
                </c:pt>
                <c:pt idx="3">
                  <c:v>90.5</c:v>
                </c:pt>
                <c:pt idx="4">
                  <c:v>90.9</c:v>
                </c:pt>
                <c:pt idx="5">
                  <c:v>91.1</c:v>
                </c:pt>
                <c:pt idx="6">
                  <c:v>87.7</c:v>
                </c:pt>
                <c:pt idx="7">
                  <c:v>83.5</c:v>
                </c:pt>
                <c:pt idx="8">
                  <c:v>76.0</c:v>
                </c:pt>
                <c:pt idx="9">
                  <c:v>65.2</c:v>
                </c:pt>
                <c:pt idx="10">
                  <c:v>49.2</c:v>
                </c:pt>
                <c:pt idx="11">
                  <c:v>37.1</c:v>
                </c:pt>
                <c:pt idx="12">
                  <c:v>28.9</c:v>
                </c:pt>
                <c:pt idx="13">
                  <c:v>18.0</c:v>
                </c:pt>
                <c:pt idx="14">
                  <c:v>16.3</c:v>
                </c:pt>
                <c:pt idx="15">
                  <c:v>8.9</c:v>
                </c:pt>
                <c:pt idx="16">
                  <c:v>7.6</c:v>
                </c:pt>
                <c:pt idx="17">
                  <c:v>4.5</c:v>
                </c:pt>
                <c:pt idx="18">
                  <c:v>3.3</c:v>
                </c:pt>
                <c:pt idx="19">
                  <c:v>2.4</c:v>
                </c:pt>
                <c:pt idx="20">
                  <c:v>1.5</c:v>
                </c:pt>
                <c:pt idx="21">
                  <c:v>1.1</c:v>
                </c:pt>
                <c:pt idx="22">
                  <c:v>1.0</c:v>
                </c:pt>
                <c:pt idx="23">
                  <c:v>0.6</c:v>
                </c:pt>
                <c:pt idx="24">
                  <c:v>0.7</c:v>
                </c:pt>
              </c:numCache>
            </c:numRef>
          </c:val>
          <c:smooth val="0"/>
        </c:ser>
        <c:ser>
          <c:idx val="1"/>
          <c:order val="1"/>
          <c:tx>
            <c:strRef>
              <c:f>'Table D-3'!$T$6</c:f>
              <c:strCache>
                <c:ptCount val="1"/>
                <c:pt idx="0">
                  <c:v>Female</c:v>
                </c:pt>
              </c:strCache>
            </c:strRef>
          </c:tx>
          <c:marker>
            <c:symbol val="circle"/>
            <c:size val="9"/>
            <c:spPr>
              <a:solidFill>
                <a:srgbClr val="C00000"/>
              </a:solidFill>
            </c:spPr>
          </c:marker>
          <c:cat>
            <c:numRef>
              <c:f>'Table D-3'!$R$7:$R$31</c:f>
              <c:numCache>
                <c:formatCode>General</c:formatCode>
                <c:ptCount val="2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numCache>
            </c:numRef>
          </c:cat>
          <c:val>
            <c:numRef>
              <c:f>'Table D-3'!$T$7:$T$31</c:f>
              <c:numCache>
                <c:formatCode>General</c:formatCode>
                <c:ptCount val="25"/>
                <c:pt idx="0">
                  <c:v>35.0</c:v>
                </c:pt>
                <c:pt idx="1">
                  <c:v>82.7</c:v>
                </c:pt>
                <c:pt idx="2">
                  <c:v>90.7</c:v>
                </c:pt>
                <c:pt idx="3">
                  <c:v>91.6</c:v>
                </c:pt>
                <c:pt idx="4">
                  <c:v>91.7</c:v>
                </c:pt>
                <c:pt idx="5">
                  <c:v>90.7</c:v>
                </c:pt>
                <c:pt idx="6">
                  <c:v>89.4</c:v>
                </c:pt>
                <c:pt idx="7">
                  <c:v>84.1</c:v>
                </c:pt>
                <c:pt idx="8">
                  <c:v>77.8</c:v>
                </c:pt>
                <c:pt idx="9">
                  <c:v>70.3</c:v>
                </c:pt>
                <c:pt idx="10">
                  <c:v>60.0</c:v>
                </c:pt>
                <c:pt idx="11">
                  <c:v>48.2</c:v>
                </c:pt>
                <c:pt idx="12">
                  <c:v>38.4</c:v>
                </c:pt>
                <c:pt idx="13">
                  <c:v>27.6</c:v>
                </c:pt>
                <c:pt idx="14">
                  <c:v>21.3</c:v>
                </c:pt>
                <c:pt idx="15">
                  <c:v>14.6</c:v>
                </c:pt>
                <c:pt idx="16">
                  <c:v>9.6</c:v>
                </c:pt>
                <c:pt idx="17">
                  <c:v>6.4</c:v>
                </c:pt>
                <c:pt idx="18">
                  <c:v>2.5</c:v>
                </c:pt>
                <c:pt idx="19">
                  <c:v>2.3</c:v>
                </c:pt>
                <c:pt idx="20">
                  <c:v>1.6</c:v>
                </c:pt>
                <c:pt idx="21">
                  <c:v>0.9</c:v>
                </c:pt>
                <c:pt idx="22">
                  <c:v>1.1</c:v>
                </c:pt>
                <c:pt idx="23">
                  <c:v>0.9</c:v>
                </c:pt>
                <c:pt idx="24">
                  <c:v>0.8</c:v>
                </c:pt>
              </c:numCache>
            </c:numRef>
          </c:val>
          <c:smooth val="0"/>
        </c:ser>
        <c:dLbls>
          <c:showLegendKey val="0"/>
          <c:showVal val="0"/>
          <c:showCatName val="0"/>
          <c:showSerName val="0"/>
          <c:showPercent val="0"/>
          <c:showBubbleSize val="0"/>
        </c:dLbls>
        <c:marker val="1"/>
        <c:smooth val="0"/>
        <c:axId val="2070043736"/>
        <c:axId val="2070048664"/>
      </c:lineChart>
      <c:catAx>
        <c:axId val="2070043736"/>
        <c:scaling>
          <c:orientation val="minMax"/>
        </c:scaling>
        <c:delete val="0"/>
        <c:axPos val="b"/>
        <c:numFmt formatCode="General" sourceLinked="1"/>
        <c:majorTickMark val="out"/>
        <c:minorTickMark val="none"/>
        <c:tickLblPos val="nextTo"/>
        <c:txPr>
          <a:bodyPr/>
          <a:lstStyle/>
          <a:p>
            <a:pPr>
              <a:defRPr sz="1400" b="1"/>
            </a:pPr>
            <a:endParaRPr lang="en-US"/>
          </a:p>
        </c:txPr>
        <c:crossAx val="2070048664"/>
        <c:crosses val="autoZero"/>
        <c:auto val="1"/>
        <c:lblAlgn val="ctr"/>
        <c:lblOffset val="100"/>
        <c:noMultiLvlLbl val="0"/>
      </c:catAx>
      <c:valAx>
        <c:axId val="20700486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70043736"/>
        <c:crosses val="autoZero"/>
        <c:crossBetween val="between"/>
      </c:valAx>
    </c:plotArea>
    <c:legend>
      <c:legendPos val="b"/>
      <c:layout/>
      <c:overlay val="0"/>
      <c:txPr>
        <a:bodyPr/>
        <a:lstStyle/>
        <a:p>
          <a:pPr>
            <a:defRPr sz="1400" b="1"/>
          </a:pPr>
          <a:endParaRPr lang="en-US"/>
        </a:p>
      </c:txPr>
    </c:legend>
    <c:plotVisOnly val="1"/>
    <c:dispBlanksAs val="gap"/>
    <c:showDLblsOverMax val="0"/>
  </c:chart>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6617089530478"/>
          <c:y val="0.0355903324584427"/>
          <c:w val="0.792753353747448"/>
          <c:h val="0.763155074365708"/>
        </c:manualLayout>
      </c:layout>
      <c:lineChart>
        <c:grouping val="standard"/>
        <c:varyColors val="0"/>
        <c:ser>
          <c:idx val="0"/>
          <c:order val="0"/>
          <c:tx>
            <c:strRef>
              <c:f>Sheet1!$B$1</c:f>
              <c:strCache>
                <c:ptCount val="1"/>
                <c:pt idx="0">
                  <c:v>Male</c:v>
                </c:pt>
              </c:strCache>
            </c:strRef>
          </c:tx>
          <c:cat>
            <c:numRef>
              <c:f>Sheet1!$A$2:$A$26</c:f>
              <c:numCache>
                <c:formatCode>General</c:formatCode>
                <c:ptCount val="2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numCache>
            </c:numRef>
          </c:cat>
          <c:val>
            <c:numRef>
              <c:f>Sheet1!$B$2:$B$26</c:f>
              <c:numCache>
                <c:formatCode>General</c:formatCode>
                <c:ptCount val="25"/>
                <c:pt idx="0">
                  <c:v>21.6</c:v>
                </c:pt>
                <c:pt idx="1">
                  <c:v>73.8</c:v>
                </c:pt>
                <c:pt idx="2">
                  <c:v>83.2</c:v>
                </c:pt>
                <c:pt idx="3">
                  <c:v>85.1</c:v>
                </c:pt>
                <c:pt idx="4">
                  <c:v>85.9</c:v>
                </c:pt>
                <c:pt idx="5">
                  <c:v>83.3</c:v>
                </c:pt>
                <c:pt idx="6" formatCode="0.0">
                  <c:v>80.0</c:v>
                </c:pt>
                <c:pt idx="7">
                  <c:v>73.3</c:v>
                </c:pt>
                <c:pt idx="8">
                  <c:v>62.7</c:v>
                </c:pt>
                <c:pt idx="9" formatCode="0.0">
                  <c:v>51.0</c:v>
                </c:pt>
                <c:pt idx="10">
                  <c:v>37.30000000000001</c:v>
                </c:pt>
                <c:pt idx="11">
                  <c:v>28.1</c:v>
                </c:pt>
                <c:pt idx="12">
                  <c:v>21.6</c:v>
                </c:pt>
                <c:pt idx="13">
                  <c:v>15.8</c:v>
                </c:pt>
                <c:pt idx="14">
                  <c:v>14.2</c:v>
                </c:pt>
                <c:pt idx="15" formatCode="0.0">
                  <c:v>9.0</c:v>
                </c:pt>
                <c:pt idx="16" formatCode="0.0">
                  <c:v>7.0</c:v>
                </c:pt>
                <c:pt idx="17">
                  <c:v>4.1</c:v>
                </c:pt>
                <c:pt idx="18">
                  <c:v>2.7</c:v>
                </c:pt>
                <c:pt idx="19" formatCode="0.0">
                  <c:v>2.0</c:v>
                </c:pt>
                <c:pt idx="20">
                  <c:v>1.4</c:v>
                </c:pt>
                <c:pt idx="21" formatCode="0.0">
                  <c:v>1.0</c:v>
                </c:pt>
                <c:pt idx="22">
                  <c:v>0.9</c:v>
                </c:pt>
                <c:pt idx="23">
                  <c:v>0.8</c:v>
                </c:pt>
                <c:pt idx="24">
                  <c:v>0.9</c:v>
                </c:pt>
              </c:numCache>
            </c:numRef>
          </c:val>
          <c:smooth val="0"/>
        </c:ser>
        <c:ser>
          <c:idx val="1"/>
          <c:order val="1"/>
          <c:tx>
            <c:strRef>
              <c:f>Sheet1!$C$1</c:f>
              <c:strCache>
                <c:ptCount val="1"/>
                <c:pt idx="0">
                  <c:v>Female</c:v>
                </c:pt>
              </c:strCache>
            </c:strRef>
          </c:tx>
          <c:cat>
            <c:numRef>
              <c:f>Sheet1!$A$2:$A$26</c:f>
              <c:numCache>
                <c:formatCode>General</c:formatCode>
                <c:ptCount val="2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numCache>
            </c:numRef>
          </c:cat>
          <c:val>
            <c:numRef>
              <c:f>Sheet1!$C$2:$C$26</c:f>
              <c:numCache>
                <c:formatCode>General</c:formatCode>
                <c:ptCount val="25"/>
                <c:pt idx="0">
                  <c:v>23.1</c:v>
                </c:pt>
                <c:pt idx="1">
                  <c:v>75.6</c:v>
                </c:pt>
                <c:pt idx="2">
                  <c:v>84.8</c:v>
                </c:pt>
                <c:pt idx="3">
                  <c:v>85.7</c:v>
                </c:pt>
                <c:pt idx="4">
                  <c:v>86.1</c:v>
                </c:pt>
                <c:pt idx="5">
                  <c:v>84.2</c:v>
                </c:pt>
                <c:pt idx="6">
                  <c:v>82.5</c:v>
                </c:pt>
                <c:pt idx="7">
                  <c:v>75.4</c:v>
                </c:pt>
                <c:pt idx="8" formatCode="0.0">
                  <c:v>66.0</c:v>
                </c:pt>
                <c:pt idx="9">
                  <c:v>55.9</c:v>
                </c:pt>
                <c:pt idx="10" formatCode="0.0">
                  <c:v>45.0</c:v>
                </c:pt>
                <c:pt idx="11">
                  <c:v>35.80000000000001</c:v>
                </c:pt>
                <c:pt idx="12">
                  <c:v>29.9</c:v>
                </c:pt>
                <c:pt idx="13">
                  <c:v>22.8</c:v>
                </c:pt>
                <c:pt idx="14">
                  <c:v>19.6</c:v>
                </c:pt>
                <c:pt idx="15">
                  <c:v>10.6</c:v>
                </c:pt>
                <c:pt idx="16">
                  <c:v>7.2</c:v>
                </c:pt>
                <c:pt idx="17">
                  <c:v>3.7</c:v>
                </c:pt>
                <c:pt idx="18">
                  <c:v>2.4</c:v>
                </c:pt>
                <c:pt idx="19">
                  <c:v>1.4</c:v>
                </c:pt>
                <c:pt idx="20">
                  <c:v>1.2</c:v>
                </c:pt>
                <c:pt idx="21" formatCode="0.0">
                  <c:v>1.0</c:v>
                </c:pt>
                <c:pt idx="22">
                  <c:v>0.7</c:v>
                </c:pt>
                <c:pt idx="23">
                  <c:v>0.8</c:v>
                </c:pt>
                <c:pt idx="24">
                  <c:v>0.8</c:v>
                </c:pt>
              </c:numCache>
            </c:numRef>
          </c:val>
          <c:smooth val="0"/>
        </c:ser>
        <c:ser>
          <c:idx val="2"/>
          <c:order val="2"/>
          <c:tx>
            <c:strRef>
              <c:f>Sheet1!$D$1</c:f>
              <c:strCache>
                <c:ptCount val="1"/>
                <c:pt idx="0">
                  <c:v>Column1</c:v>
                </c:pt>
              </c:strCache>
            </c:strRef>
          </c:tx>
          <c:cat>
            <c:numRef>
              <c:f>Sheet1!$A$2:$A$26</c:f>
              <c:numCache>
                <c:formatCode>General</c:formatCode>
                <c:ptCount val="2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pt idx="17">
                  <c:v>22.0</c:v>
                </c:pt>
                <c:pt idx="18">
                  <c:v>23.0</c:v>
                </c:pt>
                <c:pt idx="19">
                  <c:v>24.0</c:v>
                </c:pt>
                <c:pt idx="20">
                  <c:v>25.0</c:v>
                </c:pt>
                <c:pt idx="21">
                  <c:v>26.0</c:v>
                </c:pt>
                <c:pt idx="22">
                  <c:v>27.0</c:v>
                </c:pt>
                <c:pt idx="23">
                  <c:v>28.0</c:v>
                </c:pt>
                <c:pt idx="24">
                  <c:v>29.0</c:v>
                </c:pt>
              </c:numCache>
            </c:numRef>
          </c:cat>
          <c:val>
            <c:numRef>
              <c:f>Sheet1!$D$2:$D$26</c:f>
              <c:numCache>
                <c:formatCode>General</c:formatCode>
                <c:ptCount val="25"/>
              </c:numCache>
            </c:numRef>
          </c:val>
          <c:smooth val="0"/>
        </c:ser>
        <c:dLbls>
          <c:showLegendKey val="0"/>
          <c:showVal val="0"/>
          <c:showCatName val="0"/>
          <c:showSerName val="0"/>
          <c:showPercent val="0"/>
          <c:showBubbleSize val="0"/>
        </c:dLbls>
        <c:marker val="1"/>
        <c:smooth val="0"/>
        <c:axId val="2070137592"/>
        <c:axId val="2070140648"/>
      </c:lineChart>
      <c:catAx>
        <c:axId val="2070137592"/>
        <c:scaling>
          <c:orientation val="minMax"/>
        </c:scaling>
        <c:delete val="0"/>
        <c:axPos val="b"/>
        <c:numFmt formatCode="General"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en-US"/>
          </a:p>
        </c:txPr>
        <c:crossAx val="2070140648"/>
        <c:crosses val="autoZero"/>
        <c:auto val="1"/>
        <c:lblAlgn val="ctr"/>
        <c:lblOffset val="100"/>
        <c:noMultiLvlLbl val="0"/>
      </c:catAx>
      <c:valAx>
        <c:axId val="2070140648"/>
        <c:scaling>
          <c:orientation val="minMax"/>
        </c:scaling>
        <c:delete val="0"/>
        <c:axPos val="l"/>
        <c:majorGridlines/>
        <c:numFmt formatCode="General"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en-US"/>
          </a:p>
        </c:txPr>
        <c:crossAx val="2070137592"/>
        <c:crosses val="autoZero"/>
        <c:crossBetween val="between"/>
      </c:valAx>
    </c:plotArea>
    <c:legend>
      <c:legendPos val="r"/>
      <c:legendEntry>
        <c:idx val="2"/>
        <c:delete val="1"/>
      </c:legendEntry>
      <c:layout>
        <c:manualLayout>
          <c:xMode val="edge"/>
          <c:yMode val="edge"/>
          <c:x val="0.221635802469136"/>
          <c:y val="0.933506999125109"/>
          <c:w val="0.452746913580247"/>
          <c:h val="0.0664930008748908"/>
        </c:manualLayout>
      </c:layout>
      <c:overlay val="0"/>
      <c:txPr>
        <a:bodyPr/>
        <a:lstStyle/>
        <a:p>
          <a:pPr>
            <a:defRPr sz="14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0719884076990376"/>
          <c:y val="0.0514005540974045"/>
          <c:w val="0.857651137357831"/>
          <c:h val="0.776114756488772"/>
        </c:manualLayout>
      </c:layout>
      <c:bar3DChart>
        <c:barDir val="col"/>
        <c:grouping val="clustered"/>
        <c:varyColors val="0"/>
        <c:ser>
          <c:idx val="0"/>
          <c:order val="0"/>
          <c:tx>
            <c:strRef>
              <c:f>Sheet1!$B$4:$C$4</c:f>
              <c:strCache>
                <c:ptCount val="1"/>
                <c:pt idx="0">
                  <c:v>Both Sexes</c:v>
                </c:pt>
              </c:strCache>
            </c:strRef>
          </c:tx>
          <c:invertIfNegative val="0"/>
          <c:dLbls>
            <c:showLegendKey val="0"/>
            <c:showVal val="1"/>
            <c:showCatName val="0"/>
            <c:showSerName val="0"/>
            <c:showPercent val="0"/>
            <c:showBubbleSize val="0"/>
            <c:showLeaderLines val="0"/>
          </c:dLbls>
          <c:cat>
            <c:strRef>
              <c:f>Sheet1!$D$2:$I$3</c:f>
              <c:strCache>
                <c:ptCount val="6"/>
                <c:pt idx="0">
                  <c:v>None</c:v>
                </c:pt>
                <c:pt idx="1">
                  <c:v>Primary school</c:v>
                </c:pt>
                <c:pt idx="2">
                  <c:v>Middle school</c:v>
                </c:pt>
                <c:pt idx="3">
                  <c:v>High school</c:v>
                </c:pt>
                <c:pt idx="4">
                  <c:v>Diploma +</c:v>
                </c:pt>
                <c:pt idx="5">
                  <c:v>Others</c:v>
                </c:pt>
              </c:strCache>
            </c:strRef>
          </c:cat>
          <c:val>
            <c:numRef>
              <c:f>Sheet1!$D$4:$I$4</c:f>
              <c:numCache>
                <c:formatCode>General</c:formatCode>
                <c:ptCount val="6"/>
                <c:pt idx="0">
                  <c:v>16.2</c:v>
                </c:pt>
                <c:pt idx="1">
                  <c:v>45.2</c:v>
                </c:pt>
                <c:pt idx="2">
                  <c:v>18.0</c:v>
                </c:pt>
                <c:pt idx="3">
                  <c:v>9.9</c:v>
                </c:pt>
                <c:pt idx="4">
                  <c:v>9.000000000000001</c:v>
                </c:pt>
                <c:pt idx="5">
                  <c:v>1.8</c:v>
                </c:pt>
              </c:numCache>
            </c:numRef>
          </c:val>
        </c:ser>
        <c:ser>
          <c:idx val="1"/>
          <c:order val="1"/>
          <c:tx>
            <c:strRef>
              <c:f>Sheet1!$B$5:$C$5</c:f>
              <c:strCache>
                <c:ptCount val="1"/>
                <c:pt idx="0">
                  <c:v>Male</c:v>
                </c:pt>
              </c:strCache>
            </c:strRef>
          </c:tx>
          <c:invertIfNegative val="0"/>
          <c:dLbls>
            <c:showLegendKey val="0"/>
            <c:showVal val="1"/>
            <c:showCatName val="0"/>
            <c:showSerName val="0"/>
            <c:showPercent val="0"/>
            <c:showBubbleSize val="0"/>
            <c:showLeaderLines val="0"/>
          </c:dLbls>
          <c:cat>
            <c:strRef>
              <c:f>Sheet1!$D$2:$I$3</c:f>
              <c:strCache>
                <c:ptCount val="6"/>
                <c:pt idx="0">
                  <c:v>None</c:v>
                </c:pt>
                <c:pt idx="1">
                  <c:v>Primary school</c:v>
                </c:pt>
                <c:pt idx="2">
                  <c:v>Middle school</c:v>
                </c:pt>
                <c:pt idx="3">
                  <c:v>High school</c:v>
                </c:pt>
                <c:pt idx="4">
                  <c:v>Diploma +</c:v>
                </c:pt>
                <c:pt idx="5">
                  <c:v>Others</c:v>
                </c:pt>
              </c:strCache>
            </c:strRef>
          </c:cat>
          <c:val>
            <c:numRef>
              <c:f>Sheet1!$D$5:$I$5</c:f>
              <c:numCache>
                <c:formatCode>General</c:formatCode>
                <c:ptCount val="6"/>
                <c:pt idx="0">
                  <c:v>13.3</c:v>
                </c:pt>
                <c:pt idx="1">
                  <c:v>42.2</c:v>
                </c:pt>
                <c:pt idx="2">
                  <c:v>21.8</c:v>
                </c:pt>
                <c:pt idx="3">
                  <c:v>11.8</c:v>
                </c:pt>
                <c:pt idx="4">
                  <c:v>8.600000000000001</c:v>
                </c:pt>
                <c:pt idx="5">
                  <c:v>2.2</c:v>
                </c:pt>
              </c:numCache>
            </c:numRef>
          </c:val>
        </c:ser>
        <c:ser>
          <c:idx val="2"/>
          <c:order val="2"/>
          <c:tx>
            <c:strRef>
              <c:f>Sheet1!$B$6:$C$6</c:f>
              <c:strCache>
                <c:ptCount val="1"/>
                <c:pt idx="0">
                  <c:v>Female</c:v>
                </c:pt>
              </c:strCache>
            </c:strRef>
          </c:tx>
          <c:invertIfNegative val="0"/>
          <c:dLbls>
            <c:showLegendKey val="0"/>
            <c:showVal val="1"/>
            <c:showCatName val="0"/>
            <c:showSerName val="0"/>
            <c:showPercent val="0"/>
            <c:showBubbleSize val="0"/>
            <c:showLeaderLines val="0"/>
          </c:dLbls>
          <c:cat>
            <c:strRef>
              <c:f>Sheet1!$D$2:$I$3</c:f>
              <c:strCache>
                <c:ptCount val="6"/>
                <c:pt idx="0">
                  <c:v>None</c:v>
                </c:pt>
                <c:pt idx="1">
                  <c:v>Primary school</c:v>
                </c:pt>
                <c:pt idx="2">
                  <c:v>Middle school</c:v>
                </c:pt>
                <c:pt idx="3">
                  <c:v>High school</c:v>
                </c:pt>
                <c:pt idx="4">
                  <c:v>Diploma +</c:v>
                </c:pt>
                <c:pt idx="5">
                  <c:v>Others</c:v>
                </c:pt>
              </c:strCache>
            </c:strRef>
          </c:cat>
          <c:val>
            <c:numRef>
              <c:f>Sheet1!$D$6:$I$6</c:f>
              <c:numCache>
                <c:formatCode>General</c:formatCode>
                <c:ptCount val="6"/>
                <c:pt idx="0">
                  <c:v>18.8</c:v>
                </c:pt>
                <c:pt idx="1">
                  <c:v>47.7</c:v>
                </c:pt>
                <c:pt idx="2">
                  <c:v>14.6</c:v>
                </c:pt>
                <c:pt idx="3">
                  <c:v>8.200000000000001</c:v>
                </c:pt>
                <c:pt idx="4">
                  <c:v>9.200000000000001</c:v>
                </c:pt>
                <c:pt idx="5">
                  <c:v>1.5</c:v>
                </c:pt>
              </c:numCache>
            </c:numRef>
          </c:val>
        </c:ser>
        <c:dLbls>
          <c:showLegendKey val="0"/>
          <c:showVal val="0"/>
          <c:showCatName val="0"/>
          <c:showSerName val="0"/>
          <c:showPercent val="0"/>
          <c:showBubbleSize val="0"/>
        </c:dLbls>
        <c:gapWidth val="150"/>
        <c:shape val="cylinder"/>
        <c:axId val="2070112776"/>
        <c:axId val="2070116696"/>
        <c:axId val="0"/>
      </c:bar3DChart>
      <c:catAx>
        <c:axId val="2070112776"/>
        <c:scaling>
          <c:orientation val="minMax"/>
        </c:scaling>
        <c:delete val="0"/>
        <c:axPos val="b"/>
        <c:majorTickMark val="out"/>
        <c:minorTickMark val="none"/>
        <c:tickLblPos val="nextTo"/>
        <c:crossAx val="2070116696"/>
        <c:crosses val="autoZero"/>
        <c:auto val="1"/>
        <c:lblAlgn val="ctr"/>
        <c:lblOffset val="100"/>
        <c:noMultiLvlLbl val="0"/>
      </c:catAx>
      <c:valAx>
        <c:axId val="2070116696"/>
        <c:scaling>
          <c:orientation val="minMax"/>
        </c:scaling>
        <c:delete val="0"/>
        <c:axPos val="l"/>
        <c:majorGridlines/>
        <c:numFmt formatCode="General" sourceLinked="1"/>
        <c:majorTickMark val="out"/>
        <c:minorTickMark val="none"/>
        <c:tickLblPos val="nextTo"/>
        <c:crossAx val="2070112776"/>
        <c:crosses val="autoZero"/>
        <c:crossBetween val="between"/>
      </c:valAx>
    </c:plotArea>
    <c:legend>
      <c:legendPos val="r"/>
      <c:layout>
        <c:manualLayout>
          <c:xMode val="edge"/>
          <c:yMode val="edge"/>
          <c:x val="0.527896788636715"/>
          <c:y val="0.908848128011652"/>
          <c:w val="0.418726519479183"/>
          <c:h val="0.0827896737114289"/>
        </c:manualLayout>
      </c:layout>
      <c:overlay val="0"/>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69750656168"/>
          <c:y val="0.0366666762904662"/>
          <c:w val="0.761497375328084"/>
          <c:h val="0.879827789981047"/>
        </c:manualLayout>
      </c:layout>
      <c:barChart>
        <c:barDir val="bar"/>
        <c:grouping val="clustered"/>
        <c:varyColors val="0"/>
        <c:ser>
          <c:idx val="0"/>
          <c:order val="0"/>
          <c:tx>
            <c:strRef>
              <c:f>Sheet2!$C$2:$C$3</c:f>
              <c:strCache>
                <c:ptCount val="1"/>
                <c:pt idx="0">
                  <c:v>None</c:v>
                </c:pt>
              </c:strCache>
            </c:strRef>
          </c:tx>
          <c:invertIfNegative val="0"/>
          <c:dLbls>
            <c:showLegendKey val="0"/>
            <c:showVal val="1"/>
            <c:showCatName val="0"/>
            <c:showSerName val="0"/>
            <c:showPercent val="0"/>
            <c:showBubbleSize val="0"/>
            <c:showLeaderLines val="0"/>
          </c:dLbls>
          <c:cat>
            <c:strRef>
              <c:f>Sheet2!$B$4:$B$19</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AYEYAWADY</c:v>
                </c:pt>
                <c:pt idx="15">
                  <c:v>NAY PYI TAW</c:v>
                </c:pt>
              </c:strCache>
            </c:strRef>
          </c:cat>
          <c:val>
            <c:numRef>
              <c:f>Sheet2!$C$4:$C$19</c:f>
              <c:numCache>
                <c:formatCode>General</c:formatCode>
                <c:ptCount val="16"/>
                <c:pt idx="0">
                  <c:v>16.2</c:v>
                </c:pt>
                <c:pt idx="1">
                  <c:v>12.3</c:v>
                </c:pt>
                <c:pt idx="2">
                  <c:v>22.6</c:v>
                </c:pt>
                <c:pt idx="3">
                  <c:v>31.8</c:v>
                </c:pt>
                <c:pt idx="4">
                  <c:v>25.8</c:v>
                </c:pt>
                <c:pt idx="5">
                  <c:v>11.9</c:v>
                </c:pt>
                <c:pt idx="6">
                  <c:v>10.3</c:v>
                </c:pt>
                <c:pt idx="7">
                  <c:v>10.9</c:v>
                </c:pt>
                <c:pt idx="8">
                  <c:v>19.3</c:v>
                </c:pt>
                <c:pt idx="9">
                  <c:v>12.5</c:v>
                </c:pt>
                <c:pt idx="10">
                  <c:v>17.2</c:v>
                </c:pt>
                <c:pt idx="11">
                  <c:v>20.2</c:v>
                </c:pt>
                <c:pt idx="12">
                  <c:v>5.9</c:v>
                </c:pt>
                <c:pt idx="13">
                  <c:v>44.9</c:v>
                </c:pt>
                <c:pt idx="14">
                  <c:v>12.3</c:v>
                </c:pt>
                <c:pt idx="15">
                  <c:v>8.1</c:v>
                </c:pt>
              </c:numCache>
            </c:numRef>
          </c:val>
        </c:ser>
        <c:ser>
          <c:idx val="1"/>
          <c:order val="1"/>
          <c:tx>
            <c:strRef>
              <c:f>Sheet2!$D$2:$D$3</c:f>
              <c:strCache>
                <c:ptCount val="1"/>
                <c:pt idx="0">
                  <c:v>Primary school</c:v>
                </c:pt>
              </c:strCache>
            </c:strRef>
          </c:tx>
          <c:invertIfNegative val="0"/>
          <c:dLbls>
            <c:showLegendKey val="0"/>
            <c:showVal val="1"/>
            <c:showCatName val="0"/>
            <c:showSerName val="0"/>
            <c:showPercent val="0"/>
            <c:showBubbleSize val="0"/>
            <c:showLeaderLines val="0"/>
          </c:dLbls>
          <c:cat>
            <c:strRef>
              <c:f>Sheet2!$B$4:$B$19</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AYEYAWADY</c:v>
                </c:pt>
                <c:pt idx="15">
                  <c:v>NAY PYI TAW</c:v>
                </c:pt>
              </c:strCache>
            </c:strRef>
          </c:cat>
          <c:val>
            <c:numRef>
              <c:f>Sheet2!$D$4:$D$19</c:f>
              <c:numCache>
                <c:formatCode>General</c:formatCode>
                <c:ptCount val="16"/>
                <c:pt idx="0">
                  <c:v>45.2</c:v>
                </c:pt>
                <c:pt idx="1">
                  <c:v>38.80000000000001</c:v>
                </c:pt>
                <c:pt idx="2">
                  <c:v>34.80000000000001</c:v>
                </c:pt>
                <c:pt idx="3">
                  <c:v>38.5</c:v>
                </c:pt>
                <c:pt idx="4">
                  <c:v>36.1</c:v>
                </c:pt>
                <c:pt idx="5">
                  <c:v>55.2</c:v>
                </c:pt>
                <c:pt idx="6">
                  <c:v>50.6</c:v>
                </c:pt>
                <c:pt idx="7">
                  <c:v>53.6</c:v>
                </c:pt>
                <c:pt idx="8">
                  <c:v>49.9</c:v>
                </c:pt>
                <c:pt idx="9">
                  <c:v>48.2</c:v>
                </c:pt>
                <c:pt idx="10">
                  <c:v>46.5</c:v>
                </c:pt>
                <c:pt idx="11">
                  <c:v>51.3</c:v>
                </c:pt>
                <c:pt idx="12">
                  <c:v>32.0</c:v>
                </c:pt>
                <c:pt idx="13">
                  <c:v>29.1</c:v>
                </c:pt>
                <c:pt idx="14">
                  <c:v>54.2</c:v>
                </c:pt>
                <c:pt idx="15">
                  <c:v>43.9</c:v>
                </c:pt>
              </c:numCache>
            </c:numRef>
          </c:val>
        </c:ser>
        <c:dLbls>
          <c:showLegendKey val="0"/>
          <c:showVal val="0"/>
          <c:showCatName val="0"/>
          <c:showSerName val="0"/>
          <c:showPercent val="0"/>
          <c:showBubbleSize val="0"/>
        </c:dLbls>
        <c:gapWidth val="150"/>
        <c:axId val="2070199336"/>
        <c:axId val="2070202360"/>
      </c:barChart>
      <c:catAx>
        <c:axId val="2070199336"/>
        <c:scaling>
          <c:orientation val="minMax"/>
        </c:scaling>
        <c:delete val="0"/>
        <c:axPos val="l"/>
        <c:majorTickMark val="out"/>
        <c:minorTickMark val="none"/>
        <c:tickLblPos val="nextTo"/>
        <c:txPr>
          <a:bodyPr/>
          <a:lstStyle/>
          <a:p>
            <a:pPr>
              <a:defRPr sz="800"/>
            </a:pPr>
            <a:endParaRPr lang="en-US"/>
          </a:p>
        </c:txPr>
        <c:crossAx val="2070202360"/>
        <c:crosses val="autoZero"/>
        <c:auto val="1"/>
        <c:lblAlgn val="ctr"/>
        <c:lblOffset val="100"/>
        <c:noMultiLvlLbl val="0"/>
      </c:catAx>
      <c:valAx>
        <c:axId val="2070202360"/>
        <c:scaling>
          <c:orientation val="minMax"/>
        </c:scaling>
        <c:delete val="0"/>
        <c:axPos val="b"/>
        <c:majorGridlines/>
        <c:numFmt formatCode="General" sourceLinked="1"/>
        <c:majorTickMark val="out"/>
        <c:minorTickMark val="none"/>
        <c:tickLblPos val="nextTo"/>
        <c:crossAx val="2070199336"/>
        <c:crosses val="autoZero"/>
        <c:crossBetween val="between"/>
      </c:valAx>
    </c:plotArea>
    <c:legend>
      <c:legendPos val="r"/>
      <c:layout>
        <c:manualLayout>
          <c:xMode val="edge"/>
          <c:yMode val="edge"/>
          <c:x val="0.806526805677068"/>
          <c:y val="0.681869449537986"/>
          <c:w val="0.156436157285895"/>
          <c:h val="0.20033922985654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480418908033"/>
          <c:y val="0.054726368159204"/>
          <c:w val="0.761408487305423"/>
          <c:h val="0.820638539585537"/>
        </c:manualLayout>
      </c:layout>
      <c:barChart>
        <c:barDir val="bar"/>
        <c:grouping val="clustered"/>
        <c:varyColors val="0"/>
        <c:ser>
          <c:idx val="0"/>
          <c:order val="0"/>
          <c:tx>
            <c:strRef>
              <c:f>'[Chart in Microsoft PowerPoint]Sheet4'!$D$2:$D$3</c:f>
              <c:strCache>
                <c:ptCount val="1"/>
                <c:pt idx="0">
                  <c:v>None</c:v>
                </c:pt>
              </c:strCache>
            </c:strRef>
          </c:tx>
          <c:invertIfNegative val="0"/>
          <c:dLbls>
            <c:showLegendKey val="0"/>
            <c:showVal val="1"/>
            <c:showCatName val="0"/>
            <c:showSerName val="0"/>
            <c:showPercent val="0"/>
            <c:showBubbleSize val="0"/>
            <c:showLeaderLines val="0"/>
          </c:dLbls>
          <c:cat>
            <c:multiLvlStrRef>
              <c:f>'[Chart in Microsoft PowerPoint]Sheet4'!$B$4:$C$14</c:f>
              <c:multiLvlStrCache>
                <c:ptCount val="11"/>
                <c:lvl>
                  <c:pt idx="0">
                    <c:v>Loikaw</c:v>
                  </c:pt>
                  <c:pt idx="1">
                    <c:v>Dimawso</c:v>
                  </c:pt>
                  <c:pt idx="2">
                    <c:v>Phruso</c:v>
                  </c:pt>
                  <c:pt idx="3">
                    <c:v>Shardaw</c:v>
                  </c:pt>
                  <c:pt idx="5">
                    <c:v>Bawlakhe</c:v>
                  </c:pt>
                  <c:pt idx="6">
                    <c:v>Parsaung</c:v>
                  </c:pt>
                  <c:pt idx="7">
                    <c:v>Meisi</c:v>
                  </c:pt>
                  <c:pt idx="8">
                    <c:v>Ywathit(Sub-Tsp)</c:v>
                  </c:pt>
                </c:lvl>
                <c:lvl>
                  <c:pt idx="0">
                    <c:v>LOIKAW</c:v>
                  </c:pt>
                  <c:pt idx="4">
                    <c:v>LOIKAW</c:v>
                  </c:pt>
                  <c:pt idx="5">
                    <c:v>BAWLAKHE</c:v>
                  </c:pt>
                  <c:pt idx="9">
                    <c:v>BAWLAKHE</c:v>
                  </c:pt>
                  <c:pt idx="10">
                    <c:v>KAYAH</c:v>
                  </c:pt>
                </c:lvl>
              </c:multiLvlStrCache>
            </c:multiLvlStrRef>
          </c:cat>
          <c:val>
            <c:numRef>
              <c:f>'[Chart in Microsoft PowerPoint]Sheet4'!$D$4:$D$14</c:f>
              <c:numCache>
                <c:formatCode>General</c:formatCode>
                <c:ptCount val="11"/>
                <c:pt idx="0">
                  <c:v>18.1</c:v>
                </c:pt>
                <c:pt idx="1">
                  <c:v>26.2</c:v>
                </c:pt>
                <c:pt idx="2">
                  <c:v>35.0</c:v>
                </c:pt>
                <c:pt idx="3">
                  <c:v>67.3</c:v>
                </c:pt>
                <c:pt idx="4">
                  <c:v>23.7</c:v>
                </c:pt>
                <c:pt idx="5">
                  <c:v>15.0</c:v>
                </c:pt>
                <c:pt idx="6">
                  <c:v>16.3</c:v>
                </c:pt>
                <c:pt idx="7">
                  <c:v>15.3</c:v>
                </c:pt>
                <c:pt idx="8">
                  <c:v>26.5</c:v>
                </c:pt>
                <c:pt idx="9">
                  <c:v>16.5</c:v>
                </c:pt>
                <c:pt idx="10">
                  <c:v>22.6</c:v>
                </c:pt>
              </c:numCache>
            </c:numRef>
          </c:val>
        </c:ser>
        <c:ser>
          <c:idx val="1"/>
          <c:order val="1"/>
          <c:tx>
            <c:strRef>
              <c:f>'[Chart in Microsoft PowerPoint]Sheet4'!$E$2:$E$3</c:f>
              <c:strCache>
                <c:ptCount val="1"/>
                <c:pt idx="0">
                  <c:v>Primary school</c:v>
                </c:pt>
              </c:strCache>
            </c:strRef>
          </c:tx>
          <c:invertIfNegative val="0"/>
          <c:dLbls>
            <c:showLegendKey val="0"/>
            <c:showVal val="1"/>
            <c:showCatName val="0"/>
            <c:showSerName val="0"/>
            <c:showPercent val="0"/>
            <c:showBubbleSize val="0"/>
            <c:showLeaderLines val="0"/>
          </c:dLbls>
          <c:cat>
            <c:multiLvlStrRef>
              <c:f>'[Chart in Microsoft PowerPoint]Sheet4'!$B$4:$C$14</c:f>
              <c:multiLvlStrCache>
                <c:ptCount val="11"/>
                <c:lvl>
                  <c:pt idx="0">
                    <c:v>Loikaw</c:v>
                  </c:pt>
                  <c:pt idx="1">
                    <c:v>Dimawso</c:v>
                  </c:pt>
                  <c:pt idx="2">
                    <c:v>Phruso</c:v>
                  </c:pt>
                  <c:pt idx="3">
                    <c:v>Shardaw</c:v>
                  </c:pt>
                  <c:pt idx="5">
                    <c:v>Bawlakhe</c:v>
                  </c:pt>
                  <c:pt idx="6">
                    <c:v>Parsaung</c:v>
                  </c:pt>
                  <c:pt idx="7">
                    <c:v>Meisi</c:v>
                  </c:pt>
                  <c:pt idx="8">
                    <c:v>Ywathit(Sub-Tsp)</c:v>
                  </c:pt>
                </c:lvl>
                <c:lvl>
                  <c:pt idx="0">
                    <c:v>LOIKAW</c:v>
                  </c:pt>
                  <c:pt idx="4">
                    <c:v>LOIKAW</c:v>
                  </c:pt>
                  <c:pt idx="5">
                    <c:v>BAWLAKHE</c:v>
                  </c:pt>
                  <c:pt idx="9">
                    <c:v>BAWLAKHE</c:v>
                  </c:pt>
                  <c:pt idx="10">
                    <c:v>KAYAH</c:v>
                  </c:pt>
                </c:lvl>
              </c:multiLvlStrCache>
            </c:multiLvlStrRef>
          </c:cat>
          <c:val>
            <c:numRef>
              <c:f>'[Chart in Microsoft PowerPoint]Sheet4'!$E$4:$E$14</c:f>
              <c:numCache>
                <c:formatCode>General</c:formatCode>
                <c:ptCount val="11"/>
                <c:pt idx="0">
                  <c:v>31.9</c:v>
                </c:pt>
                <c:pt idx="1">
                  <c:v>37.4</c:v>
                </c:pt>
                <c:pt idx="2">
                  <c:v>37.5</c:v>
                </c:pt>
                <c:pt idx="3">
                  <c:v>15.5</c:v>
                </c:pt>
                <c:pt idx="4">
                  <c:v>33.80000000000001</c:v>
                </c:pt>
                <c:pt idx="5">
                  <c:v>40.6</c:v>
                </c:pt>
                <c:pt idx="6">
                  <c:v>40.4</c:v>
                </c:pt>
                <c:pt idx="7">
                  <c:v>39.30000000000001</c:v>
                </c:pt>
                <c:pt idx="8">
                  <c:v>40.7</c:v>
                </c:pt>
                <c:pt idx="9">
                  <c:v>40.30000000000001</c:v>
                </c:pt>
                <c:pt idx="10">
                  <c:v>34.80000000000001</c:v>
                </c:pt>
              </c:numCache>
            </c:numRef>
          </c:val>
        </c:ser>
        <c:dLbls>
          <c:showLegendKey val="0"/>
          <c:showVal val="0"/>
          <c:showCatName val="0"/>
          <c:showSerName val="0"/>
          <c:showPercent val="0"/>
          <c:showBubbleSize val="0"/>
        </c:dLbls>
        <c:gapWidth val="150"/>
        <c:axId val="2070266040"/>
        <c:axId val="2070269064"/>
      </c:barChart>
      <c:catAx>
        <c:axId val="2070266040"/>
        <c:scaling>
          <c:orientation val="minMax"/>
        </c:scaling>
        <c:delete val="0"/>
        <c:axPos val="l"/>
        <c:majorTickMark val="out"/>
        <c:minorTickMark val="none"/>
        <c:tickLblPos val="nextTo"/>
        <c:txPr>
          <a:bodyPr/>
          <a:lstStyle/>
          <a:p>
            <a:pPr>
              <a:defRPr sz="800"/>
            </a:pPr>
            <a:endParaRPr lang="en-US"/>
          </a:p>
        </c:txPr>
        <c:crossAx val="2070269064"/>
        <c:crosses val="autoZero"/>
        <c:auto val="1"/>
        <c:lblAlgn val="ctr"/>
        <c:lblOffset val="100"/>
        <c:noMultiLvlLbl val="0"/>
      </c:catAx>
      <c:valAx>
        <c:axId val="2070269064"/>
        <c:scaling>
          <c:orientation val="minMax"/>
        </c:scaling>
        <c:delete val="0"/>
        <c:axPos val="b"/>
        <c:majorGridlines/>
        <c:numFmt formatCode="General" sourceLinked="1"/>
        <c:majorTickMark val="out"/>
        <c:minorTickMark val="none"/>
        <c:tickLblPos val="nextTo"/>
        <c:crossAx val="2070266040"/>
        <c:crosses val="autoZero"/>
        <c:crossBetween val="between"/>
      </c:valAx>
    </c:plotArea>
    <c:legend>
      <c:legendPos val="r"/>
      <c:layout>
        <c:manualLayout>
          <c:xMode val="edge"/>
          <c:yMode val="edge"/>
          <c:x val="0.0138888888888889"/>
          <c:y val="0.912110314568888"/>
          <c:w val="0.339916666666667"/>
          <c:h val="0.0613515101657069"/>
        </c:manualLayout>
      </c:layout>
      <c:overlay val="0"/>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79681880042772"/>
          <c:y val="0.120618786288078"/>
          <c:w val="0.925056503353747"/>
          <c:h val="0.644033842360614"/>
        </c:manualLayout>
      </c:layout>
      <c:barChart>
        <c:barDir val="col"/>
        <c:grouping val="clustered"/>
        <c:varyColors val="0"/>
        <c:ser>
          <c:idx val="0"/>
          <c:order val="0"/>
          <c:invertIfNegative val="0"/>
          <c:dPt>
            <c:idx val="0"/>
            <c:invertIfNegative val="0"/>
            <c:bubble3D val="0"/>
            <c:spPr>
              <a:solidFill>
                <a:schemeClr val="accent6">
                  <a:lumMod val="75000"/>
                </a:schemeClr>
              </a:solidFill>
            </c:spPr>
          </c:dPt>
          <c:dPt>
            <c:idx val="2"/>
            <c:invertIfNegative val="0"/>
            <c:bubble3D val="0"/>
            <c:spPr>
              <a:solidFill>
                <a:srgbClr val="00B050"/>
              </a:solidFill>
            </c:spPr>
          </c:dPt>
          <c:dLbls>
            <c:dLbl>
              <c:idx val="0"/>
              <c:layout/>
              <c:tx>
                <c:rich>
                  <a:bodyPr/>
                  <a:lstStyle/>
                  <a:p>
                    <a:r>
                      <a:rPr lang="en-US" dirty="0" smtClean="0"/>
                      <a:t>4.0</a:t>
                    </a:r>
                    <a:endParaRPr lang="en-US" dirty="0"/>
                  </a:p>
                </c:rich>
              </c:tx>
              <c:showLegendKey val="0"/>
              <c:showVal val="1"/>
              <c:showCatName val="0"/>
              <c:showSerName val="0"/>
              <c:showPercent val="0"/>
              <c:showBubbleSize val="0"/>
            </c:dLbl>
            <c:dLbl>
              <c:idx val="13"/>
              <c:layout/>
              <c:tx>
                <c:rich>
                  <a:bodyPr/>
                  <a:lstStyle/>
                  <a:p>
                    <a:r>
                      <a:rPr lang="en-US" dirty="0" smtClean="0"/>
                      <a:t>2.0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'LF Participation Rate New'!$A$68:$A$82</c:f>
              <c:strCache>
                <c:ptCount val="15"/>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strCache>
            </c:strRef>
          </c:cat>
          <c:val>
            <c:numRef>
              <c:f>'LF Participation Rate New'!$B$68:$B$83</c:f>
              <c:numCache>
                <c:formatCode>General</c:formatCode>
                <c:ptCount val="16"/>
                <c:pt idx="0">
                  <c:v>4.0</c:v>
                </c:pt>
                <c:pt idx="1">
                  <c:v>3.7</c:v>
                </c:pt>
                <c:pt idx="2">
                  <c:v>2.7</c:v>
                </c:pt>
                <c:pt idx="3">
                  <c:v>7.5</c:v>
                </c:pt>
                <c:pt idx="4">
                  <c:v>5.4</c:v>
                </c:pt>
                <c:pt idx="5">
                  <c:v>3.6</c:v>
                </c:pt>
                <c:pt idx="6">
                  <c:v>4.6</c:v>
                </c:pt>
                <c:pt idx="7">
                  <c:v>5.1</c:v>
                </c:pt>
                <c:pt idx="8">
                  <c:v>3.3</c:v>
                </c:pt>
                <c:pt idx="9">
                  <c:v>3.1</c:v>
                </c:pt>
                <c:pt idx="10">
                  <c:v>6.2</c:v>
                </c:pt>
                <c:pt idx="11">
                  <c:v>10.4</c:v>
                </c:pt>
                <c:pt idx="12">
                  <c:v>4.1</c:v>
                </c:pt>
                <c:pt idx="13">
                  <c:v>2.0</c:v>
                </c:pt>
                <c:pt idx="14">
                  <c:v>3.4</c:v>
                </c:pt>
                <c:pt idx="15">
                  <c:v>2.9</c:v>
                </c:pt>
              </c:numCache>
            </c:numRef>
          </c:val>
        </c:ser>
        <c:dLbls>
          <c:showLegendKey val="0"/>
          <c:showVal val="0"/>
          <c:showCatName val="0"/>
          <c:showSerName val="0"/>
          <c:showPercent val="0"/>
          <c:showBubbleSize val="0"/>
        </c:dLbls>
        <c:gapWidth val="150"/>
        <c:axId val="2070343560"/>
        <c:axId val="2070346472"/>
      </c:barChart>
      <c:catAx>
        <c:axId val="2070343560"/>
        <c:scaling>
          <c:orientation val="minMax"/>
        </c:scaling>
        <c:delete val="0"/>
        <c:axPos val="b"/>
        <c:majorTickMark val="out"/>
        <c:minorTickMark val="none"/>
        <c:tickLblPos val="nextTo"/>
        <c:crossAx val="2070346472"/>
        <c:crosses val="autoZero"/>
        <c:auto val="1"/>
        <c:lblAlgn val="ctr"/>
        <c:lblOffset val="100"/>
        <c:noMultiLvlLbl val="0"/>
      </c:catAx>
      <c:valAx>
        <c:axId val="2070346472"/>
        <c:scaling>
          <c:orientation val="minMax"/>
        </c:scaling>
        <c:delete val="0"/>
        <c:axPos val="l"/>
        <c:majorGridlines/>
        <c:numFmt formatCode="General" sourceLinked="1"/>
        <c:majorTickMark val="out"/>
        <c:minorTickMark val="none"/>
        <c:tickLblPos val="nextTo"/>
        <c:crossAx val="2070343560"/>
        <c:crosses val="autoZero"/>
        <c:crossBetween val="between"/>
      </c:valAx>
    </c:plotArea>
    <c:plotVisOnly val="1"/>
    <c:dispBlanksAs val="gap"/>
    <c:showDLblsOverMax val="0"/>
  </c:chart>
  <c:txPr>
    <a:bodyPr/>
    <a:lstStyle/>
    <a:p>
      <a:pPr>
        <a:defRPr sz="1600" b="1"/>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29218917079809"/>
          <c:y val="0.24498707853826"/>
          <c:w val="0.920102799650044"/>
          <c:h val="0.458956793862306"/>
        </c:manualLayout>
      </c:layout>
      <c:barChart>
        <c:barDir val="col"/>
        <c:grouping val="clustered"/>
        <c:varyColors val="0"/>
        <c:ser>
          <c:idx val="0"/>
          <c:order val="0"/>
          <c:tx>
            <c:strRef>
              <c:f>'LF Participation Rate New'!$F$70</c:f>
              <c:strCache>
                <c:ptCount val="1"/>
                <c:pt idx="0">
                  <c:v>Total</c:v>
                </c:pt>
              </c:strCache>
            </c:strRef>
          </c:tx>
          <c:spPr>
            <a:solidFill>
              <a:schemeClr val="accent6">
                <a:lumMod val="75000"/>
              </a:schemeClr>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'LF Participation Rate New'!$E$71:$E$86</c:f>
              <c:strCache>
                <c:ptCount val="16"/>
                <c:pt idx="0">
                  <c:v>UNION</c:v>
                </c:pt>
                <c:pt idx="1">
                  <c:v>    Kachin</c:v>
                </c:pt>
                <c:pt idx="2">
                  <c:v>    Kayah</c:v>
                </c:pt>
                <c:pt idx="3">
                  <c:v>    Kayin</c:v>
                </c:pt>
                <c:pt idx="4">
                  <c:v>    Chin</c:v>
                </c:pt>
                <c:pt idx="5">
                  <c:v>    Sagaing</c:v>
                </c:pt>
                <c:pt idx="6">
                  <c:v>   Tanintharyi</c:v>
                </c:pt>
                <c:pt idx="7">
                  <c:v>    Bago</c:v>
                </c:pt>
                <c:pt idx="8">
                  <c:v>    Magway</c:v>
                </c:pt>
                <c:pt idx="9">
                  <c:v>    Mandalay</c:v>
                </c:pt>
                <c:pt idx="10">
                  <c:v>    Mon</c:v>
                </c:pt>
                <c:pt idx="11">
                  <c:v>    Rakhine</c:v>
                </c:pt>
                <c:pt idx="12">
                  <c:v>    Yangon</c:v>
                </c:pt>
                <c:pt idx="13">
                  <c:v>    Shan</c:v>
                </c:pt>
                <c:pt idx="14">
                  <c:v>    Ayeyawady</c:v>
                </c:pt>
                <c:pt idx="15">
                  <c:v>    Nay Pyi Taw</c:v>
                </c:pt>
              </c:strCache>
            </c:strRef>
          </c:cat>
          <c:val>
            <c:numRef>
              <c:f>'LF Participation Rate New'!$F$71:$F$86</c:f>
              <c:numCache>
                <c:formatCode>General</c:formatCode>
                <c:ptCount val="16"/>
                <c:pt idx="0">
                  <c:v>67.0</c:v>
                </c:pt>
                <c:pt idx="1">
                  <c:v>67.2</c:v>
                </c:pt>
                <c:pt idx="2">
                  <c:v>74.2</c:v>
                </c:pt>
                <c:pt idx="3">
                  <c:v>60.7</c:v>
                </c:pt>
                <c:pt idx="4">
                  <c:v>64.8</c:v>
                </c:pt>
                <c:pt idx="5">
                  <c:v>72.3</c:v>
                </c:pt>
                <c:pt idx="6">
                  <c:v>64.2</c:v>
                </c:pt>
                <c:pt idx="7">
                  <c:v>62.4</c:v>
                </c:pt>
                <c:pt idx="8">
                  <c:v>71.3</c:v>
                </c:pt>
                <c:pt idx="9">
                  <c:v>67.9</c:v>
                </c:pt>
                <c:pt idx="10">
                  <c:v>61.0</c:v>
                </c:pt>
                <c:pt idx="11">
                  <c:v>58.8</c:v>
                </c:pt>
                <c:pt idx="12">
                  <c:v>63.1</c:v>
                </c:pt>
                <c:pt idx="13">
                  <c:v>77.5</c:v>
                </c:pt>
                <c:pt idx="14">
                  <c:v>63.8</c:v>
                </c:pt>
                <c:pt idx="15">
                  <c:v>69.8</c:v>
                </c:pt>
              </c:numCache>
            </c:numRef>
          </c:val>
        </c:ser>
        <c:ser>
          <c:idx val="1"/>
          <c:order val="1"/>
          <c:tx>
            <c:strRef>
              <c:f>'LF Participation Rate New'!$G$70</c:f>
              <c:strCache>
                <c:ptCount val="1"/>
                <c:pt idx="0">
                  <c:v>Male</c:v>
                </c:pt>
              </c:strCache>
            </c:strRef>
          </c:tx>
          <c:spPr>
            <a:solidFill>
              <a:srgbClr val="00B050"/>
            </a:solidFill>
          </c:spPr>
          <c:invertIfNegative val="0"/>
          <c:cat>
            <c:strRef>
              <c:f>'LF Participation Rate New'!$E$71:$E$86</c:f>
              <c:strCache>
                <c:ptCount val="16"/>
                <c:pt idx="0">
                  <c:v>UNION</c:v>
                </c:pt>
                <c:pt idx="1">
                  <c:v>    Kachin</c:v>
                </c:pt>
                <c:pt idx="2">
                  <c:v>    Kayah</c:v>
                </c:pt>
                <c:pt idx="3">
                  <c:v>    Kayin</c:v>
                </c:pt>
                <c:pt idx="4">
                  <c:v>    Chin</c:v>
                </c:pt>
                <c:pt idx="5">
                  <c:v>    Sagaing</c:v>
                </c:pt>
                <c:pt idx="6">
                  <c:v>   Tanintharyi</c:v>
                </c:pt>
                <c:pt idx="7">
                  <c:v>    Bago</c:v>
                </c:pt>
                <c:pt idx="8">
                  <c:v>    Magway</c:v>
                </c:pt>
                <c:pt idx="9">
                  <c:v>    Mandalay</c:v>
                </c:pt>
                <c:pt idx="10">
                  <c:v>    Mon</c:v>
                </c:pt>
                <c:pt idx="11">
                  <c:v>    Rakhine</c:v>
                </c:pt>
                <c:pt idx="12">
                  <c:v>    Yangon</c:v>
                </c:pt>
                <c:pt idx="13">
                  <c:v>    Shan</c:v>
                </c:pt>
                <c:pt idx="14">
                  <c:v>    Ayeyawady</c:v>
                </c:pt>
                <c:pt idx="15">
                  <c:v>    Nay Pyi Taw</c:v>
                </c:pt>
              </c:strCache>
            </c:strRef>
          </c:cat>
          <c:val>
            <c:numRef>
              <c:f>'LF Participation Rate New'!$G$71:$G$86</c:f>
              <c:numCache>
                <c:formatCode>General</c:formatCode>
                <c:ptCount val="16"/>
                <c:pt idx="0">
                  <c:v>85.2</c:v>
                </c:pt>
                <c:pt idx="1">
                  <c:v>85.7</c:v>
                </c:pt>
                <c:pt idx="2">
                  <c:v>88.1</c:v>
                </c:pt>
                <c:pt idx="3">
                  <c:v>81.4</c:v>
                </c:pt>
                <c:pt idx="4">
                  <c:v>77.6</c:v>
                </c:pt>
                <c:pt idx="5">
                  <c:v>87.5</c:v>
                </c:pt>
                <c:pt idx="6">
                  <c:v>86.3</c:v>
                </c:pt>
                <c:pt idx="7">
                  <c:v>85.4</c:v>
                </c:pt>
                <c:pt idx="8">
                  <c:v>86.8</c:v>
                </c:pt>
                <c:pt idx="9">
                  <c:v>85.4</c:v>
                </c:pt>
                <c:pt idx="10">
                  <c:v>81.2</c:v>
                </c:pt>
                <c:pt idx="11">
                  <c:v>83.2</c:v>
                </c:pt>
                <c:pt idx="12">
                  <c:v>81.8</c:v>
                </c:pt>
                <c:pt idx="13">
                  <c:v>88.6</c:v>
                </c:pt>
                <c:pt idx="14">
                  <c:v>85.6</c:v>
                </c:pt>
                <c:pt idx="15">
                  <c:v>87.1</c:v>
                </c:pt>
              </c:numCache>
            </c:numRef>
          </c:val>
        </c:ser>
        <c:ser>
          <c:idx val="2"/>
          <c:order val="2"/>
          <c:tx>
            <c:strRef>
              <c:f>'LF Participation Rate New'!$H$70</c:f>
              <c:strCache>
                <c:ptCount val="1"/>
                <c:pt idx="0">
                  <c:v>Female</c:v>
                </c:pt>
              </c:strCache>
            </c:strRef>
          </c:tx>
          <c:spPr>
            <a:solidFill>
              <a:srgbClr val="FFC000"/>
            </a:solidFill>
          </c:spPr>
          <c:invertIfNegative val="0"/>
          <c:cat>
            <c:strRef>
              <c:f>'LF Participation Rate New'!$E$71:$E$86</c:f>
              <c:strCache>
                <c:ptCount val="16"/>
                <c:pt idx="0">
                  <c:v>UNION</c:v>
                </c:pt>
                <c:pt idx="1">
                  <c:v>    Kachin</c:v>
                </c:pt>
                <c:pt idx="2">
                  <c:v>    Kayah</c:v>
                </c:pt>
                <c:pt idx="3">
                  <c:v>    Kayin</c:v>
                </c:pt>
                <c:pt idx="4">
                  <c:v>    Chin</c:v>
                </c:pt>
                <c:pt idx="5">
                  <c:v>    Sagaing</c:v>
                </c:pt>
                <c:pt idx="6">
                  <c:v>   Tanintharyi</c:v>
                </c:pt>
                <c:pt idx="7">
                  <c:v>    Bago</c:v>
                </c:pt>
                <c:pt idx="8">
                  <c:v>    Magway</c:v>
                </c:pt>
                <c:pt idx="9">
                  <c:v>    Mandalay</c:v>
                </c:pt>
                <c:pt idx="10">
                  <c:v>    Mon</c:v>
                </c:pt>
                <c:pt idx="11">
                  <c:v>    Rakhine</c:v>
                </c:pt>
                <c:pt idx="12">
                  <c:v>    Yangon</c:v>
                </c:pt>
                <c:pt idx="13">
                  <c:v>    Shan</c:v>
                </c:pt>
                <c:pt idx="14">
                  <c:v>    Ayeyawady</c:v>
                </c:pt>
                <c:pt idx="15">
                  <c:v>    Nay Pyi Taw</c:v>
                </c:pt>
              </c:strCache>
            </c:strRef>
          </c:cat>
          <c:val>
            <c:numRef>
              <c:f>'LF Participation Rate New'!$H$71:$H$86</c:f>
              <c:numCache>
                <c:formatCode>General</c:formatCode>
                <c:ptCount val="16"/>
                <c:pt idx="0">
                  <c:v>50.5</c:v>
                </c:pt>
                <c:pt idx="1">
                  <c:v>45.9</c:v>
                </c:pt>
                <c:pt idx="2">
                  <c:v>60.4</c:v>
                </c:pt>
                <c:pt idx="3">
                  <c:v>41.2</c:v>
                </c:pt>
                <c:pt idx="4">
                  <c:v>53.8</c:v>
                </c:pt>
                <c:pt idx="5">
                  <c:v>59.1</c:v>
                </c:pt>
                <c:pt idx="6">
                  <c:v>42.3</c:v>
                </c:pt>
                <c:pt idx="7">
                  <c:v>42.0</c:v>
                </c:pt>
                <c:pt idx="8">
                  <c:v>58.5</c:v>
                </c:pt>
                <c:pt idx="9">
                  <c:v>52.4</c:v>
                </c:pt>
                <c:pt idx="10">
                  <c:v>43.0</c:v>
                </c:pt>
                <c:pt idx="11">
                  <c:v>38.1</c:v>
                </c:pt>
                <c:pt idx="12">
                  <c:v>46.4</c:v>
                </c:pt>
                <c:pt idx="13">
                  <c:v>66.4</c:v>
                </c:pt>
                <c:pt idx="14">
                  <c:v>43.5</c:v>
                </c:pt>
                <c:pt idx="15">
                  <c:v>53.7</c:v>
                </c:pt>
              </c:numCache>
            </c:numRef>
          </c:val>
        </c:ser>
        <c:dLbls>
          <c:showLegendKey val="0"/>
          <c:showVal val="0"/>
          <c:showCatName val="0"/>
          <c:showSerName val="0"/>
          <c:showPercent val="0"/>
          <c:showBubbleSize val="0"/>
        </c:dLbls>
        <c:gapWidth val="150"/>
        <c:axId val="2070411304"/>
        <c:axId val="2070414312"/>
      </c:barChart>
      <c:catAx>
        <c:axId val="2070411304"/>
        <c:scaling>
          <c:orientation val="minMax"/>
        </c:scaling>
        <c:delete val="0"/>
        <c:axPos val="b"/>
        <c:majorTickMark val="out"/>
        <c:minorTickMark val="none"/>
        <c:tickLblPos val="nextTo"/>
        <c:txPr>
          <a:bodyPr/>
          <a:lstStyle/>
          <a:p>
            <a:pPr>
              <a:defRPr sz="1400" b="1"/>
            </a:pPr>
            <a:endParaRPr lang="en-US"/>
          </a:p>
        </c:txPr>
        <c:crossAx val="2070414312"/>
        <c:crosses val="autoZero"/>
        <c:auto val="1"/>
        <c:lblAlgn val="ctr"/>
        <c:lblOffset val="100"/>
        <c:noMultiLvlLbl val="0"/>
      </c:catAx>
      <c:valAx>
        <c:axId val="207041431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70411304"/>
        <c:crosses val="autoZero"/>
        <c:crossBetween val="between"/>
      </c:valAx>
    </c:plotArea>
    <c:legend>
      <c:legendPos val="b"/>
      <c:layout>
        <c:manualLayout>
          <c:xMode val="edge"/>
          <c:yMode val="edge"/>
          <c:x val="0.369410785457373"/>
          <c:y val="0.877130829800121"/>
          <c:w val="0.27352398658501"/>
          <c:h val="0.0587666060973148"/>
        </c:manualLayout>
      </c:layout>
      <c:overlay val="0"/>
      <c:txPr>
        <a:bodyPr/>
        <a:lstStyle/>
        <a:p>
          <a:pPr>
            <a:defRPr sz="1400" b="1"/>
          </a:pPr>
          <a:endParaRPr lang="en-US"/>
        </a:p>
      </c:txPr>
    </c:legend>
    <c:plotVisOnly val="1"/>
    <c:dispBlanksAs val="gap"/>
    <c:showDLblsOverMax val="0"/>
  </c:chart>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0577443618158841"/>
          <c:y val="0.177221597300337"/>
          <c:w val="0.925280329542141"/>
          <c:h val="0.611607424071991"/>
        </c:manualLayout>
      </c:layout>
      <c:bar3DChart>
        <c:barDir val="col"/>
        <c:grouping val="clustered"/>
        <c:varyColors val="0"/>
        <c:ser>
          <c:idx val="0"/>
          <c:order val="0"/>
          <c:invertIfNegative val="0"/>
          <c:dPt>
            <c:idx val="0"/>
            <c:invertIfNegative val="0"/>
            <c:bubble3D val="0"/>
            <c:spPr>
              <a:solidFill>
                <a:schemeClr val="accent6">
                  <a:lumMod val="75000"/>
                </a:schemeClr>
              </a:solidFill>
            </c:spPr>
          </c:dPt>
          <c:dPt>
            <c:idx val="2"/>
            <c:invertIfNegative val="0"/>
            <c:bubble3D val="0"/>
            <c:spPr>
              <a:solidFill>
                <a:srgbClr val="92D050"/>
              </a:solidFill>
            </c:spPr>
          </c:dPt>
          <c:dPt>
            <c:idx val="3"/>
            <c:invertIfNegative val="0"/>
            <c:bubble3D val="0"/>
            <c:spPr>
              <a:solidFill>
                <a:srgbClr val="92D050"/>
              </a:solidFill>
            </c:spPr>
          </c:dPt>
          <c:dPt>
            <c:idx val="10"/>
            <c:invertIfNegative val="0"/>
            <c:bubble3D val="0"/>
            <c:spPr>
              <a:solidFill>
                <a:srgbClr val="92D050"/>
              </a:solidFill>
            </c:spPr>
          </c:dPt>
          <c:dLbls>
            <c:dLbl>
              <c:idx val="0"/>
              <c:layout>
                <c:manualLayout>
                  <c:x val="0.00308641975308642"/>
                  <c:y val="-0.0280603266089449"/>
                </c:manualLayout>
              </c:layout>
              <c:showLegendKey val="0"/>
              <c:showVal val="1"/>
              <c:showCatName val="0"/>
              <c:showSerName val="0"/>
              <c:showPercent val="0"/>
              <c:showBubbleSize val="0"/>
            </c:dLbl>
            <c:dLbl>
              <c:idx val="1"/>
              <c:layout>
                <c:manualLayout>
                  <c:x val="0.0"/>
                  <c:y val="-0.0252542939480504"/>
                </c:manualLayout>
              </c:layout>
              <c:showLegendKey val="0"/>
              <c:showVal val="1"/>
              <c:showCatName val="0"/>
              <c:showSerName val="0"/>
              <c:showPercent val="0"/>
              <c:showBubbleSize val="0"/>
            </c:dLbl>
            <c:dLbl>
              <c:idx val="2"/>
              <c:layout>
                <c:manualLayout>
                  <c:x val="0.00154320987654321"/>
                  <c:y val="-0.0196422286262614"/>
                </c:manualLayout>
              </c:layout>
              <c:showLegendKey val="0"/>
              <c:showVal val="1"/>
              <c:showCatName val="0"/>
              <c:showSerName val="0"/>
              <c:showPercent val="0"/>
              <c:showBubbleSize val="0"/>
            </c:dLbl>
            <c:dLbl>
              <c:idx val="3"/>
              <c:layout>
                <c:manualLayout>
                  <c:x val="0.00154320987654318"/>
                  <c:y val="-0.0224482612871559"/>
                </c:manualLayout>
              </c:layout>
              <c:showLegendKey val="0"/>
              <c:showVal val="1"/>
              <c:showCatName val="0"/>
              <c:showSerName val="0"/>
              <c:showPercent val="0"/>
              <c:showBubbleSize val="0"/>
            </c:dLbl>
            <c:dLbl>
              <c:idx val="4"/>
              <c:layout>
                <c:manualLayout>
                  <c:x val="0.0"/>
                  <c:y val="-0.00841809798268346"/>
                </c:manualLayout>
              </c:layout>
              <c:showLegendKey val="0"/>
              <c:showVal val="1"/>
              <c:showCatName val="0"/>
              <c:showSerName val="0"/>
              <c:showPercent val="0"/>
              <c:showBubbleSize val="0"/>
            </c:dLbl>
            <c:dLbl>
              <c:idx val="5"/>
              <c:layout>
                <c:manualLayout>
                  <c:x val="0.00462962962962963"/>
                  <c:y val="-0.0196422286262614"/>
                </c:manualLayout>
              </c:layout>
              <c:showLegendKey val="0"/>
              <c:showVal val="1"/>
              <c:showCatName val="0"/>
              <c:showSerName val="0"/>
              <c:showPercent val="0"/>
              <c:showBubbleSize val="0"/>
            </c:dLbl>
            <c:dLbl>
              <c:idx val="6"/>
              <c:layout>
                <c:manualLayout>
                  <c:x val="0.0"/>
                  <c:y val="-0.011224130643578"/>
                </c:manualLayout>
              </c:layout>
              <c:showLegendKey val="0"/>
              <c:showVal val="1"/>
              <c:showCatName val="0"/>
              <c:showSerName val="0"/>
              <c:showPercent val="0"/>
              <c:showBubbleSize val="0"/>
            </c:dLbl>
            <c:dLbl>
              <c:idx val="7"/>
              <c:layout>
                <c:manualLayout>
                  <c:x val="0.00154320987654315"/>
                  <c:y val="-0.00841809798268352"/>
                </c:manualLayout>
              </c:layout>
              <c:showLegendKey val="0"/>
              <c:showVal val="1"/>
              <c:showCatName val="0"/>
              <c:showSerName val="0"/>
              <c:showPercent val="0"/>
              <c:showBubbleSize val="0"/>
            </c:dLbl>
            <c:dLbl>
              <c:idx val="8"/>
              <c:layout>
                <c:manualLayout>
                  <c:x val="0.00154320987654321"/>
                  <c:y val="-0.0252542939480504"/>
                </c:manualLayout>
              </c:layout>
              <c:showLegendKey val="0"/>
              <c:showVal val="1"/>
              <c:showCatName val="0"/>
              <c:showSerName val="0"/>
              <c:showPercent val="0"/>
              <c:showBubbleSize val="0"/>
            </c:dLbl>
            <c:dLbl>
              <c:idx val="9"/>
              <c:layout>
                <c:manualLayout>
                  <c:x val="0.00308641975308631"/>
                  <c:y val="-0.0112241306435781"/>
                </c:manualLayout>
              </c:layout>
              <c:showLegendKey val="0"/>
              <c:showVal val="1"/>
              <c:showCatName val="0"/>
              <c:showSerName val="0"/>
              <c:showPercent val="0"/>
              <c:showBubbleSize val="0"/>
            </c:dLbl>
            <c:dLbl>
              <c:idx val="10"/>
              <c:layout>
                <c:manualLayout>
                  <c:x val="-0.00308641975308642"/>
                  <c:y val="-0.00561206532178898"/>
                </c:manualLayout>
              </c:layout>
              <c:showLegendKey val="0"/>
              <c:showVal val="1"/>
              <c:showCatName val="0"/>
              <c:showSerName val="0"/>
              <c:showPercent val="0"/>
              <c:showBubbleSize val="0"/>
            </c:dLbl>
            <c:dLbl>
              <c:idx val="11"/>
              <c:layout>
                <c:manualLayout>
                  <c:x val="-0.00308641975308642"/>
                  <c:y val="-0.0168361959653669"/>
                </c:manualLayout>
              </c:layout>
              <c:showLegendKey val="0"/>
              <c:showVal val="1"/>
              <c:showCatName val="0"/>
              <c:showSerName val="0"/>
              <c:showPercent val="0"/>
              <c:showBubbleSize val="0"/>
            </c:dLbl>
            <c:dLbl>
              <c:idx val="12"/>
              <c:layout>
                <c:manualLayout>
                  <c:x val="-0.00154320987654321"/>
                  <c:y val="-0.0140301633044724"/>
                </c:manualLayout>
              </c:layout>
              <c:showLegendKey val="0"/>
              <c:showVal val="1"/>
              <c:showCatName val="0"/>
              <c:showSerName val="0"/>
              <c:showPercent val="0"/>
              <c:showBubbleSize val="0"/>
            </c:dLbl>
            <c:dLbl>
              <c:idx val="13"/>
              <c:layout>
                <c:manualLayout>
                  <c:x val="0.0"/>
                  <c:y val="-0.0224482612871559"/>
                </c:manualLayout>
              </c:layout>
              <c:showLegendKey val="0"/>
              <c:showVal val="1"/>
              <c:showCatName val="0"/>
              <c:showSerName val="0"/>
              <c:showPercent val="0"/>
              <c:showBubbleSize val="0"/>
            </c:dLbl>
            <c:dLbl>
              <c:idx val="14"/>
              <c:layout>
                <c:manualLayout>
                  <c:x val="0.0"/>
                  <c:y val="-0.011224130643578"/>
                </c:manualLayout>
              </c:layout>
              <c:showLegendKey val="0"/>
              <c:showVal val="1"/>
              <c:showCatName val="0"/>
              <c:showSerName val="0"/>
              <c:showPercent val="0"/>
              <c:showBubbleSize val="0"/>
            </c:dLbl>
            <c:dLbl>
              <c:idx val="15"/>
              <c:layout>
                <c:manualLayout>
                  <c:x val="-0.00308641975308642"/>
                  <c:y val="-0.0112241306435781"/>
                </c:manualLayout>
              </c:layout>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'Fertility and mortality'!$A$38:$A$53</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'Fertility and mortality'!$B$38:$B$53</c:f>
              <c:numCache>
                <c:formatCode>General</c:formatCode>
                <c:ptCount val="16"/>
                <c:pt idx="0">
                  <c:v>2.29</c:v>
                </c:pt>
                <c:pt idx="1">
                  <c:v>2.8</c:v>
                </c:pt>
                <c:pt idx="2">
                  <c:v>3.3</c:v>
                </c:pt>
                <c:pt idx="3">
                  <c:v>3.4</c:v>
                </c:pt>
                <c:pt idx="4">
                  <c:v>4.359999999999999</c:v>
                </c:pt>
                <c:pt idx="5">
                  <c:v>2.3</c:v>
                </c:pt>
                <c:pt idx="6">
                  <c:v>2.97</c:v>
                </c:pt>
                <c:pt idx="7">
                  <c:v>2.19</c:v>
                </c:pt>
                <c:pt idx="8">
                  <c:v>2.07</c:v>
                </c:pt>
                <c:pt idx="9">
                  <c:v>1.94</c:v>
                </c:pt>
                <c:pt idx="10">
                  <c:v>2.43</c:v>
                </c:pt>
                <c:pt idx="11">
                  <c:v>2.24</c:v>
                </c:pt>
                <c:pt idx="12">
                  <c:v>1.71</c:v>
                </c:pt>
                <c:pt idx="13">
                  <c:v>2.67</c:v>
                </c:pt>
                <c:pt idx="14">
                  <c:v>2.28</c:v>
                </c:pt>
                <c:pt idx="15">
                  <c:v>2.1</c:v>
                </c:pt>
              </c:numCache>
            </c:numRef>
          </c:val>
        </c:ser>
        <c:dLbls>
          <c:showLegendKey val="0"/>
          <c:showVal val="0"/>
          <c:showCatName val="0"/>
          <c:showSerName val="0"/>
          <c:showPercent val="0"/>
          <c:showBubbleSize val="0"/>
        </c:dLbls>
        <c:gapWidth val="75"/>
        <c:shape val="cylinder"/>
        <c:axId val="2031930584"/>
        <c:axId val="2031933592"/>
        <c:axId val="0"/>
      </c:bar3DChart>
      <c:catAx>
        <c:axId val="2031930584"/>
        <c:scaling>
          <c:orientation val="minMax"/>
        </c:scaling>
        <c:delete val="0"/>
        <c:axPos val="b"/>
        <c:majorTickMark val="none"/>
        <c:minorTickMark val="none"/>
        <c:tickLblPos val="nextTo"/>
        <c:txPr>
          <a:bodyPr/>
          <a:lstStyle/>
          <a:p>
            <a:pPr>
              <a:defRPr sz="1400" b="1"/>
            </a:pPr>
            <a:endParaRPr lang="en-US"/>
          </a:p>
        </c:txPr>
        <c:crossAx val="2031933592"/>
        <c:crosses val="autoZero"/>
        <c:auto val="1"/>
        <c:lblAlgn val="ctr"/>
        <c:lblOffset val="100"/>
        <c:noMultiLvlLbl val="0"/>
      </c:catAx>
      <c:valAx>
        <c:axId val="2031933592"/>
        <c:scaling>
          <c:orientation val="minMax"/>
        </c:scaling>
        <c:delete val="0"/>
        <c:axPos val="l"/>
        <c:majorGridlines/>
        <c:numFmt formatCode="General" sourceLinked="1"/>
        <c:majorTickMark val="none"/>
        <c:minorTickMark val="none"/>
        <c:tickLblPos val="nextTo"/>
        <c:spPr>
          <a:ln w="9525">
            <a:noFill/>
          </a:ln>
        </c:spPr>
        <c:txPr>
          <a:bodyPr/>
          <a:lstStyle/>
          <a:p>
            <a:pPr>
              <a:defRPr sz="1400" b="1"/>
            </a:pPr>
            <a:endParaRPr lang="en-US"/>
          </a:p>
        </c:txPr>
        <c:crossAx val="2031930584"/>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1062992126"/>
          <c:y val="0.10843072247548"/>
          <c:w val="0.766148937265195"/>
          <c:h val="0.77558916977483"/>
        </c:manualLayout>
      </c:layout>
      <c:barChart>
        <c:barDir val="bar"/>
        <c:grouping val="clustered"/>
        <c:varyColors val="0"/>
        <c:ser>
          <c:idx val="0"/>
          <c:order val="0"/>
          <c:tx>
            <c:strRef>
              <c:f>Superimposed!$G$43</c:f>
              <c:strCache>
                <c:ptCount val="1"/>
                <c:pt idx="0">
                  <c:v>2014 Male</c:v>
                </c:pt>
              </c:strCache>
            </c:strRef>
          </c:tx>
          <c:spPr>
            <a:solidFill>
              <a:srgbClr val="FFC000"/>
            </a:solidFill>
          </c:spPr>
          <c:invertIfNegative val="0"/>
          <c:cat>
            <c:strRef>
              <c:f>Superimposed!$F$44:$F$62</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Superimposed!$G$44:$G$62</c:f>
              <c:numCache>
                <c:formatCode>General</c:formatCode>
                <c:ptCount val="19"/>
                <c:pt idx="0">
                  <c:v>-2.262706E6</c:v>
                </c:pt>
                <c:pt idx="1">
                  <c:v>-2.438314E6</c:v>
                </c:pt>
                <c:pt idx="2">
                  <c:v>-2.595711E6</c:v>
                </c:pt>
                <c:pt idx="3">
                  <c:v>-2.290994E6</c:v>
                </c:pt>
                <c:pt idx="4">
                  <c:v>-2.091284E6</c:v>
                </c:pt>
                <c:pt idx="5">
                  <c:v>-1.994984E6</c:v>
                </c:pt>
                <c:pt idx="6">
                  <c:v>-1.889532E6</c:v>
                </c:pt>
                <c:pt idx="7">
                  <c:v>-1.704878E6</c:v>
                </c:pt>
                <c:pt idx="8">
                  <c:v>-1.54815E6</c:v>
                </c:pt>
                <c:pt idx="9">
                  <c:v>-1.374224E6</c:v>
                </c:pt>
                <c:pt idx="10">
                  <c:v>-1.181492E6</c:v>
                </c:pt>
                <c:pt idx="11">
                  <c:v>-935257.0</c:v>
                </c:pt>
                <c:pt idx="12">
                  <c:v>-711448.0</c:v>
                </c:pt>
                <c:pt idx="13">
                  <c:v>-466194.0</c:v>
                </c:pt>
                <c:pt idx="14">
                  <c:v>-301399.0</c:v>
                </c:pt>
                <c:pt idx="15">
                  <c:v>-228127.0</c:v>
                </c:pt>
                <c:pt idx="16">
                  <c:v>-130741.0</c:v>
                </c:pt>
                <c:pt idx="17">
                  <c:v>-56910.0</c:v>
                </c:pt>
                <c:pt idx="18">
                  <c:v>-24801.0</c:v>
                </c:pt>
              </c:numCache>
            </c:numRef>
          </c:val>
        </c:ser>
        <c:ser>
          <c:idx val="1"/>
          <c:order val="1"/>
          <c:tx>
            <c:strRef>
              <c:f>Superimposed!$H$43</c:f>
              <c:strCache>
                <c:ptCount val="1"/>
                <c:pt idx="0">
                  <c:v>2014 Female</c:v>
                </c:pt>
              </c:strCache>
            </c:strRef>
          </c:tx>
          <c:spPr>
            <a:solidFill>
              <a:srgbClr val="00B050"/>
            </a:solidFill>
          </c:spPr>
          <c:invertIfNegative val="0"/>
          <c:cat>
            <c:strRef>
              <c:f>Superimposed!$F$44:$F$62</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Superimposed!$H$44:$H$62</c:f>
              <c:numCache>
                <c:formatCode>General</c:formatCode>
                <c:ptCount val="19"/>
                <c:pt idx="0">
                  <c:v>2.209315E6</c:v>
                </c:pt>
                <c:pt idx="1">
                  <c:v>2.380679E6</c:v>
                </c:pt>
                <c:pt idx="2">
                  <c:v>2.512612E6</c:v>
                </c:pt>
                <c:pt idx="3">
                  <c:v>2.33498E6</c:v>
                </c:pt>
                <c:pt idx="4">
                  <c:v>2.239556E6</c:v>
                </c:pt>
                <c:pt idx="5">
                  <c:v>2.150535E6</c:v>
                </c:pt>
                <c:pt idx="6">
                  <c:v>2.018624E6</c:v>
                </c:pt>
                <c:pt idx="7">
                  <c:v>1.857511E6</c:v>
                </c:pt>
                <c:pt idx="8">
                  <c:v>1.733745E6</c:v>
                </c:pt>
                <c:pt idx="9">
                  <c:v>1.570736E6</c:v>
                </c:pt>
                <c:pt idx="10">
                  <c:v>1.376526E6</c:v>
                </c:pt>
                <c:pt idx="11">
                  <c:v>1.115622E6</c:v>
                </c:pt>
                <c:pt idx="12">
                  <c:v>864559.0</c:v>
                </c:pt>
                <c:pt idx="13">
                  <c:v>597683.0</c:v>
                </c:pt>
                <c:pt idx="14">
                  <c:v>411350.0</c:v>
                </c:pt>
                <c:pt idx="15">
                  <c:v>324863.0</c:v>
                </c:pt>
                <c:pt idx="16">
                  <c:v>204663.0</c:v>
                </c:pt>
                <c:pt idx="17">
                  <c:v>101074.0</c:v>
                </c:pt>
                <c:pt idx="18">
                  <c:v>48121.0</c:v>
                </c:pt>
              </c:numCache>
            </c:numRef>
          </c:val>
        </c:ser>
        <c:dLbls>
          <c:showLegendKey val="0"/>
          <c:showVal val="0"/>
          <c:showCatName val="0"/>
          <c:showSerName val="0"/>
          <c:showPercent val="0"/>
          <c:showBubbleSize val="0"/>
        </c:dLbls>
        <c:gapWidth val="6"/>
        <c:overlap val="100"/>
        <c:axId val="2067877400"/>
        <c:axId val="2067880408"/>
      </c:barChart>
      <c:catAx>
        <c:axId val="2067877400"/>
        <c:scaling>
          <c:orientation val="minMax"/>
        </c:scaling>
        <c:delete val="0"/>
        <c:axPos val="l"/>
        <c:majorTickMark val="out"/>
        <c:minorTickMark val="none"/>
        <c:tickLblPos val="low"/>
        <c:txPr>
          <a:bodyPr/>
          <a:lstStyle/>
          <a:p>
            <a:pPr>
              <a:defRPr sz="1400" b="1"/>
            </a:pPr>
            <a:endParaRPr lang="en-US"/>
          </a:p>
        </c:txPr>
        <c:crossAx val="2067880408"/>
        <c:crosses val="autoZero"/>
        <c:auto val="1"/>
        <c:lblAlgn val="ctr"/>
        <c:lblOffset val="100"/>
        <c:noMultiLvlLbl val="0"/>
      </c:catAx>
      <c:valAx>
        <c:axId val="2067880408"/>
        <c:scaling>
          <c:orientation val="minMax"/>
        </c:scaling>
        <c:delete val="0"/>
        <c:axPos val="b"/>
        <c:majorGridlines/>
        <c:numFmt formatCode="#,##0;[Black]#,##0" sourceLinked="0"/>
        <c:majorTickMark val="out"/>
        <c:minorTickMark val="none"/>
        <c:tickLblPos val="nextTo"/>
        <c:txPr>
          <a:bodyPr/>
          <a:lstStyle/>
          <a:p>
            <a:pPr>
              <a:defRPr sz="1400" b="1"/>
            </a:pPr>
            <a:endParaRPr lang="en-US"/>
          </a:p>
        </c:txPr>
        <c:crossAx val="2067877400"/>
        <c:crosses val="autoZero"/>
        <c:crossBetween val="between"/>
      </c:valAx>
    </c:plotArea>
    <c:plotVisOnly val="1"/>
    <c:dispBlanksAs val="gap"/>
    <c:showDLblsOverMax val="0"/>
  </c:chart>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4651015845241"/>
          <c:y val="0.280498133155891"/>
          <c:w val="0.920102799650044"/>
          <c:h val="0.451859871682706"/>
        </c:manualLayout>
      </c:layout>
      <c:barChart>
        <c:barDir val="col"/>
        <c:grouping val="clustered"/>
        <c:varyColors val="0"/>
        <c:ser>
          <c:idx val="0"/>
          <c:order val="0"/>
          <c:tx>
            <c:strRef>
              <c:f>'Fertility and mortality'!$L$19</c:f>
              <c:strCache>
                <c:ptCount val="1"/>
                <c:pt idx="0">
                  <c:v>IMR</c:v>
                </c:pt>
              </c:strCache>
            </c:strRef>
          </c:tx>
          <c:spPr>
            <a:solidFill>
              <a:srgbClr val="00B050"/>
            </a:solidFill>
          </c:spPr>
          <c:invertIfNegative val="0"/>
          <c:dLbls>
            <c:showLegendKey val="0"/>
            <c:showVal val="1"/>
            <c:showCatName val="0"/>
            <c:showSerName val="0"/>
            <c:showPercent val="0"/>
            <c:showBubbleSize val="0"/>
            <c:showLeaderLines val="0"/>
          </c:dLbls>
          <c:cat>
            <c:strRef>
              <c:f>'Fertility and mortality'!$K$20:$K$35</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'Fertility and mortality'!$L$20:$L$35</c:f>
              <c:numCache>
                <c:formatCode>General</c:formatCode>
                <c:ptCount val="16"/>
                <c:pt idx="0">
                  <c:v>62.0</c:v>
                </c:pt>
                <c:pt idx="1">
                  <c:v>53.0</c:v>
                </c:pt>
                <c:pt idx="2">
                  <c:v>62.0</c:v>
                </c:pt>
                <c:pt idx="3">
                  <c:v>60.0</c:v>
                </c:pt>
                <c:pt idx="4">
                  <c:v>76.0</c:v>
                </c:pt>
                <c:pt idx="5">
                  <c:v>60.0</c:v>
                </c:pt>
                <c:pt idx="6">
                  <c:v>71.0</c:v>
                </c:pt>
                <c:pt idx="7">
                  <c:v>62.0</c:v>
                </c:pt>
                <c:pt idx="8">
                  <c:v>89.0</c:v>
                </c:pt>
                <c:pt idx="9">
                  <c:v>57.0</c:v>
                </c:pt>
                <c:pt idx="10">
                  <c:v>43.0</c:v>
                </c:pt>
                <c:pt idx="11">
                  <c:v>65.0</c:v>
                </c:pt>
                <c:pt idx="12">
                  <c:v>44.0</c:v>
                </c:pt>
                <c:pt idx="13">
                  <c:v>60.0</c:v>
                </c:pt>
                <c:pt idx="14">
                  <c:v>87.0</c:v>
                </c:pt>
                <c:pt idx="15">
                  <c:v>63.0</c:v>
                </c:pt>
              </c:numCache>
            </c:numRef>
          </c:val>
        </c:ser>
        <c:ser>
          <c:idx val="1"/>
          <c:order val="1"/>
          <c:tx>
            <c:strRef>
              <c:f>'Fertility and mortality'!$M$19</c:f>
              <c:strCache>
                <c:ptCount val="1"/>
                <c:pt idx="0">
                  <c:v>U-5MR</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'Fertility and mortality'!$K$20:$K$35</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'Fertility and mortality'!$M$20:$M$35</c:f>
              <c:numCache>
                <c:formatCode>General</c:formatCode>
                <c:ptCount val="16"/>
                <c:pt idx="0">
                  <c:v>72.0</c:v>
                </c:pt>
                <c:pt idx="1">
                  <c:v>61.0</c:v>
                </c:pt>
                <c:pt idx="2">
                  <c:v>72.0</c:v>
                </c:pt>
                <c:pt idx="3">
                  <c:v>70.0</c:v>
                </c:pt>
                <c:pt idx="4">
                  <c:v>90.0</c:v>
                </c:pt>
                <c:pt idx="5">
                  <c:v>70.0</c:v>
                </c:pt>
                <c:pt idx="6">
                  <c:v>84.0</c:v>
                </c:pt>
                <c:pt idx="7">
                  <c:v>72.0</c:v>
                </c:pt>
                <c:pt idx="8">
                  <c:v>108.0</c:v>
                </c:pt>
                <c:pt idx="9">
                  <c:v>66.0</c:v>
                </c:pt>
                <c:pt idx="10">
                  <c:v>48.0</c:v>
                </c:pt>
                <c:pt idx="11">
                  <c:v>75.0</c:v>
                </c:pt>
                <c:pt idx="12">
                  <c:v>50.0</c:v>
                </c:pt>
                <c:pt idx="13">
                  <c:v>70.0</c:v>
                </c:pt>
                <c:pt idx="14">
                  <c:v>105.0</c:v>
                </c:pt>
                <c:pt idx="15">
                  <c:v>73.0</c:v>
                </c:pt>
              </c:numCache>
            </c:numRef>
          </c:val>
        </c:ser>
        <c:dLbls>
          <c:showLegendKey val="0"/>
          <c:showVal val="0"/>
          <c:showCatName val="0"/>
          <c:showSerName val="0"/>
          <c:showPercent val="0"/>
          <c:showBubbleSize val="0"/>
        </c:dLbls>
        <c:gapWidth val="150"/>
        <c:axId val="2070473912"/>
        <c:axId val="2070476888"/>
      </c:barChart>
      <c:catAx>
        <c:axId val="2070473912"/>
        <c:scaling>
          <c:orientation val="minMax"/>
        </c:scaling>
        <c:delete val="0"/>
        <c:axPos val="b"/>
        <c:majorTickMark val="none"/>
        <c:minorTickMark val="none"/>
        <c:tickLblPos val="nextTo"/>
        <c:crossAx val="2070476888"/>
        <c:crosses val="autoZero"/>
        <c:auto val="1"/>
        <c:lblAlgn val="ctr"/>
        <c:lblOffset val="100"/>
        <c:noMultiLvlLbl val="0"/>
      </c:catAx>
      <c:valAx>
        <c:axId val="2070476888"/>
        <c:scaling>
          <c:orientation val="minMax"/>
        </c:scaling>
        <c:delete val="0"/>
        <c:axPos val="l"/>
        <c:majorGridlines/>
        <c:numFmt formatCode="General" sourceLinked="1"/>
        <c:majorTickMark val="none"/>
        <c:minorTickMark val="none"/>
        <c:tickLblPos val="nextTo"/>
        <c:crossAx val="2070473912"/>
        <c:crosses val="autoZero"/>
        <c:crossBetween val="between"/>
      </c:valAx>
    </c:plotArea>
    <c:legend>
      <c:legendPos val="b"/>
      <c:layout/>
      <c:overlay val="0"/>
    </c:legend>
    <c:plotVisOnly val="1"/>
    <c:dispBlanksAs val="gap"/>
    <c:showDLblsOverMax val="0"/>
  </c:chart>
  <c:txPr>
    <a:bodyPr/>
    <a:lstStyle/>
    <a:p>
      <a:pPr>
        <a:defRPr sz="1600" b="1"/>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9727568776125"/>
          <c:y val="0.20194000164042"/>
          <c:w val="0.931051934480412"/>
          <c:h val="0.583589443897638"/>
        </c:manualLayout>
      </c:layout>
      <c:barChart>
        <c:barDir val="col"/>
        <c:grouping val="clustered"/>
        <c:varyColors val="0"/>
        <c:ser>
          <c:idx val="0"/>
          <c:order val="0"/>
          <c:invertIfNegative val="0"/>
          <c:dPt>
            <c:idx val="0"/>
            <c:invertIfNegative val="0"/>
            <c:bubble3D val="0"/>
            <c:spPr>
              <a:solidFill>
                <a:schemeClr val="accent2">
                  <a:lumMod val="75000"/>
                </a:schemeClr>
              </a:solidFill>
            </c:spPr>
          </c:dPt>
          <c:dPt>
            <c:idx val="2"/>
            <c:invertIfNegative val="0"/>
            <c:bubble3D val="0"/>
            <c:spPr>
              <a:solidFill>
                <a:srgbClr val="92D050"/>
              </a:solidFill>
            </c:spPr>
          </c:dPt>
          <c:dPt>
            <c:idx val="3"/>
            <c:invertIfNegative val="0"/>
            <c:bubble3D val="0"/>
            <c:spPr>
              <a:solidFill>
                <a:srgbClr val="92D050"/>
              </a:solidFill>
            </c:spPr>
          </c:dPt>
          <c:dPt>
            <c:idx val="10"/>
            <c:invertIfNegative val="0"/>
            <c:bubble3D val="0"/>
            <c:spPr>
              <a:solidFill>
                <a:srgbClr val="92D050"/>
              </a:solidFill>
            </c:spPr>
          </c:dPt>
          <c:dLbls>
            <c:txPr>
              <a:bodyPr/>
              <a:lstStyle/>
              <a:p>
                <a:pPr>
                  <a:defRPr sz="1400" b="1"/>
                </a:pPr>
                <a:endParaRPr lang="en-US"/>
              </a:p>
            </c:txPr>
            <c:showLegendKey val="0"/>
            <c:showVal val="1"/>
            <c:showCatName val="0"/>
            <c:showSerName val="0"/>
            <c:showPercent val="0"/>
            <c:showBubbleSize val="0"/>
            <c:showLeaderLines val="0"/>
          </c:dLbls>
          <c:cat>
            <c:strRef>
              <c:f>'Fertility and mortality'!$C$38:$C$53</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'Fertility and mortality'!$D$38:$D$53</c:f>
              <c:numCache>
                <c:formatCode>0.0</c:formatCode>
                <c:ptCount val="16"/>
                <c:pt idx="0" formatCode="General">
                  <c:v>66.8</c:v>
                </c:pt>
                <c:pt idx="1">
                  <c:v>68.9</c:v>
                </c:pt>
                <c:pt idx="2">
                  <c:v>66.7</c:v>
                </c:pt>
                <c:pt idx="3">
                  <c:v>67.3</c:v>
                </c:pt>
                <c:pt idx="4">
                  <c:v>63.6</c:v>
                </c:pt>
                <c:pt idx="5">
                  <c:v>67.1</c:v>
                </c:pt>
                <c:pt idx="6">
                  <c:v>64.7</c:v>
                </c:pt>
                <c:pt idx="7">
                  <c:v>66.7</c:v>
                </c:pt>
                <c:pt idx="8">
                  <c:v>60.6</c:v>
                </c:pt>
                <c:pt idx="9">
                  <c:v>68.0</c:v>
                </c:pt>
                <c:pt idx="10">
                  <c:v>71.7</c:v>
                </c:pt>
                <c:pt idx="11">
                  <c:v>66.1</c:v>
                </c:pt>
                <c:pt idx="12">
                  <c:v>71.2</c:v>
                </c:pt>
                <c:pt idx="13">
                  <c:v>67.2</c:v>
                </c:pt>
                <c:pt idx="14">
                  <c:v>61.0</c:v>
                </c:pt>
                <c:pt idx="15">
                  <c:v>66.6</c:v>
                </c:pt>
              </c:numCache>
            </c:numRef>
          </c:val>
        </c:ser>
        <c:dLbls>
          <c:showLegendKey val="0"/>
          <c:showVal val="0"/>
          <c:showCatName val="0"/>
          <c:showSerName val="0"/>
          <c:showPercent val="0"/>
          <c:showBubbleSize val="0"/>
        </c:dLbls>
        <c:gapWidth val="78"/>
        <c:axId val="2070451000"/>
        <c:axId val="2070454104"/>
      </c:barChart>
      <c:catAx>
        <c:axId val="2070451000"/>
        <c:scaling>
          <c:orientation val="minMax"/>
        </c:scaling>
        <c:delete val="0"/>
        <c:axPos val="b"/>
        <c:majorTickMark val="out"/>
        <c:minorTickMark val="none"/>
        <c:tickLblPos val="nextTo"/>
        <c:txPr>
          <a:bodyPr/>
          <a:lstStyle/>
          <a:p>
            <a:pPr>
              <a:defRPr sz="1400" b="1"/>
            </a:pPr>
            <a:endParaRPr lang="en-US"/>
          </a:p>
        </c:txPr>
        <c:crossAx val="2070454104"/>
        <c:crosses val="autoZero"/>
        <c:auto val="1"/>
        <c:lblAlgn val="ctr"/>
        <c:lblOffset val="100"/>
        <c:noMultiLvlLbl val="0"/>
      </c:catAx>
      <c:valAx>
        <c:axId val="207045410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70451000"/>
        <c:crosses val="autoZero"/>
        <c:crossBetween val="between"/>
      </c:valAx>
    </c:plotArea>
    <c:plotVisOnly val="1"/>
    <c:dispBlanksAs val="gap"/>
    <c:showDLblsOverMax val="0"/>
  </c:chart>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858559346748"/>
          <c:y val="0.0286458333333333"/>
          <c:w val="0.683031253037815"/>
          <c:h val="0.906115485564304"/>
        </c:manualLayout>
      </c:layout>
      <c:barChart>
        <c:barDir val="bar"/>
        <c:grouping val="clustered"/>
        <c:varyColors val="0"/>
        <c:ser>
          <c:idx val="0"/>
          <c:order val="0"/>
          <c:invertIfNegative val="0"/>
          <c:dPt>
            <c:idx val="0"/>
            <c:invertIfNegative val="0"/>
            <c:bubble3D val="0"/>
            <c:spPr>
              <a:solidFill>
                <a:schemeClr val="accent6"/>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showLegendKey val="0"/>
            <c:showVal val="1"/>
            <c:showCatName val="0"/>
            <c:showSerName val="0"/>
            <c:showPercent val="0"/>
            <c:showBubbleSize val="0"/>
            <c:showLeaderLines val="0"/>
          </c:dLbls>
          <c:cat>
            <c:strRef>
              <c:f>'Disability by Region'!$A$5:$A$20</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'Disability by Region'!$F$5:$F$20</c:f>
              <c:numCache>
                <c:formatCode>_(* #,##0.0_);_(* \(#,##0.0\);_(* "-"??_);_(@_)</c:formatCode>
                <c:ptCount val="16"/>
                <c:pt idx="0">
                  <c:v>4.596757352341592</c:v>
                </c:pt>
                <c:pt idx="1">
                  <c:v>4.007508943348747</c:v>
                </c:pt>
                <c:pt idx="2">
                  <c:v>5.797430109515153</c:v>
                </c:pt>
                <c:pt idx="3">
                  <c:v>6.606879094026162</c:v>
                </c:pt>
                <c:pt idx="4">
                  <c:v>7.449441417206732</c:v>
                </c:pt>
                <c:pt idx="5">
                  <c:v>3.339726030998543</c:v>
                </c:pt>
                <c:pt idx="6">
                  <c:v>6.967688889740919</c:v>
                </c:pt>
                <c:pt idx="7">
                  <c:v>4.158937480238312</c:v>
                </c:pt>
                <c:pt idx="8">
                  <c:v>5.151829627105056</c:v>
                </c:pt>
                <c:pt idx="9">
                  <c:v>3.313934148517538</c:v>
                </c:pt>
                <c:pt idx="10">
                  <c:v>5.320208937627805</c:v>
                </c:pt>
                <c:pt idx="11">
                  <c:v>5.344702966971235</c:v>
                </c:pt>
                <c:pt idx="12">
                  <c:v>3.402392407355656</c:v>
                </c:pt>
                <c:pt idx="13">
                  <c:v>3.91583247945894</c:v>
                </c:pt>
                <c:pt idx="14">
                  <c:v>7.641585563642907</c:v>
                </c:pt>
                <c:pt idx="15">
                  <c:v>3.153049105272865</c:v>
                </c:pt>
              </c:numCache>
            </c:numRef>
          </c:val>
        </c:ser>
        <c:dLbls>
          <c:showLegendKey val="0"/>
          <c:showVal val="0"/>
          <c:showCatName val="0"/>
          <c:showSerName val="0"/>
          <c:showPercent val="0"/>
          <c:showBubbleSize val="0"/>
        </c:dLbls>
        <c:gapWidth val="76"/>
        <c:axId val="2070579976"/>
        <c:axId val="2070582952"/>
      </c:barChart>
      <c:catAx>
        <c:axId val="2070579976"/>
        <c:scaling>
          <c:orientation val="maxMin"/>
        </c:scaling>
        <c:delete val="0"/>
        <c:axPos val="l"/>
        <c:majorTickMark val="out"/>
        <c:minorTickMark val="none"/>
        <c:tickLblPos val="nextTo"/>
        <c:crossAx val="2070582952"/>
        <c:crosses val="autoZero"/>
        <c:auto val="1"/>
        <c:lblAlgn val="ctr"/>
        <c:lblOffset val="100"/>
        <c:noMultiLvlLbl val="0"/>
      </c:catAx>
      <c:valAx>
        <c:axId val="2070582952"/>
        <c:scaling>
          <c:orientation val="minMax"/>
        </c:scaling>
        <c:delete val="0"/>
        <c:axPos val="t"/>
        <c:majorGridlines/>
        <c:numFmt formatCode="_(* #,##0.0_);_(* \(#,##0.0\);_(* &quot;-&quot;??_);_(@_)" sourceLinked="1"/>
        <c:majorTickMark val="out"/>
        <c:minorTickMark val="none"/>
        <c:tickLblPos val="high"/>
        <c:crossAx val="2070579976"/>
        <c:crosses val="autoZero"/>
        <c:crossBetween val="between"/>
      </c:valAx>
    </c:plotArea>
    <c:plotVisOnly val="1"/>
    <c:dispBlanksAs val="gap"/>
    <c:showDLblsOverMax val="0"/>
  </c:chart>
  <c:txPr>
    <a:bodyPr/>
    <a:lstStyle/>
    <a:p>
      <a:pPr>
        <a:defRPr sz="1600" b="1"/>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'Table H-1'!$L$28</c:f>
              <c:strCache>
                <c:ptCount val="1"/>
                <c:pt idx="0">
                  <c:v>Male</c:v>
                </c:pt>
              </c:strCache>
            </c:strRef>
          </c:tx>
          <c:spPr>
            <a:ln>
              <a:solidFill>
                <a:srgbClr val="FF0000"/>
              </a:solidFill>
            </a:ln>
          </c:spPr>
          <c:marker>
            <c:spPr>
              <a:solidFill>
                <a:srgbClr val="FF0000"/>
              </a:solidFill>
            </c:spPr>
          </c:marker>
          <c:cat>
            <c:strRef>
              <c:f>'Table H-1'!$K$29:$K$47</c:f>
              <c:strCache>
                <c:ptCount val="19"/>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'Table H-1'!$L$29:$L$47</c:f>
              <c:numCache>
                <c:formatCode>General</c:formatCode>
                <c:ptCount val="19"/>
                <c:pt idx="0">
                  <c:v>1.3</c:v>
                </c:pt>
                <c:pt idx="1">
                  <c:v>1.7</c:v>
                </c:pt>
                <c:pt idx="2">
                  <c:v>2.0</c:v>
                </c:pt>
                <c:pt idx="3">
                  <c:v>1.9</c:v>
                </c:pt>
                <c:pt idx="4">
                  <c:v>1.7</c:v>
                </c:pt>
                <c:pt idx="5">
                  <c:v>2.4</c:v>
                </c:pt>
                <c:pt idx="6">
                  <c:v>2.9</c:v>
                </c:pt>
                <c:pt idx="7">
                  <c:v>4.0</c:v>
                </c:pt>
                <c:pt idx="8">
                  <c:v>6.5</c:v>
                </c:pt>
                <c:pt idx="9">
                  <c:v>11.2</c:v>
                </c:pt>
                <c:pt idx="10">
                  <c:v>15.8</c:v>
                </c:pt>
                <c:pt idx="11">
                  <c:v>19.4</c:v>
                </c:pt>
                <c:pt idx="12">
                  <c:v>24.2</c:v>
                </c:pt>
                <c:pt idx="13">
                  <c:v>30.2</c:v>
                </c:pt>
                <c:pt idx="14">
                  <c:v>38.4</c:v>
                </c:pt>
                <c:pt idx="15">
                  <c:v>45.7</c:v>
                </c:pt>
                <c:pt idx="16">
                  <c:v>57.3</c:v>
                </c:pt>
                <c:pt idx="17">
                  <c:v>60.6</c:v>
                </c:pt>
                <c:pt idx="18">
                  <c:v>68.9</c:v>
                </c:pt>
              </c:numCache>
            </c:numRef>
          </c:val>
          <c:smooth val="0"/>
        </c:ser>
        <c:ser>
          <c:idx val="1"/>
          <c:order val="1"/>
          <c:tx>
            <c:strRef>
              <c:f>'Table H-1'!$M$28</c:f>
              <c:strCache>
                <c:ptCount val="1"/>
                <c:pt idx="0">
                  <c:v>Female</c:v>
                </c:pt>
              </c:strCache>
            </c:strRef>
          </c:tx>
          <c:spPr>
            <a:ln>
              <a:solidFill>
                <a:srgbClr val="00B0F0"/>
              </a:solidFill>
            </a:ln>
          </c:spPr>
          <c:marker>
            <c:spPr>
              <a:solidFill>
                <a:srgbClr val="00B0F0"/>
              </a:solidFill>
            </c:spPr>
          </c:marker>
          <c:cat>
            <c:strRef>
              <c:f>'Table H-1'!$K$29:$K$47</c:f>
              <c:strCache>
                <c:ptCount val="19"/>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'Table H-1'!$M$29:$M$47</c:f>
              <c:numCache>
                <c:formatCode>General</c:formatCode>
                <c:ptCount val="19"/>
                <c:pt idx="0">
                  <c:v>1.1</c:v>
                </c:pt>
                <c:pt idx="1">
                  <c:v>1.4</c:v>
                </c:pt>
                <c:pt idx="2">
                  <c:v>1.5</c:v>
                </c:pt>
                <c:pt idx="3">
                  <c:v>1.4</c:v>
                </c:pt>
                <c:pt idx="4">
                  <c:v>1.5</c:v>
                </c:pt>
                <c:pt idx="5">
                  <c:v>2.3</c:v>
                </c:pt>
                <c:pt idx="6">
                  <c:v>2.8</c:v>
                </c:pt>
                <c:pt idx="7">
                  <c:v>4.5</c:v>
                </c:pt>
                <c:pt idx="8">
                  <c:v>7.0</c:v>
                </c:pt>
                <c:pt idx="9">
                  <c:v>11.5</c:v>
                </c:pt>
                <c:pt idx="10">
                  <c:v>15.3</c:v>
                </c:pt>
                <c:pt idx="11">
                  <c:v>19.7</c:v>
                </c:pt>
                <c:pt idx="12">
                  <c:v>26.6</c:v>
                </c:pt>
                <c:pt idx="13">
                  <c:v>30.5</c:v>
                </c:pt>
                <c:pt idx="14">
                  <c:v>39.9</c:v>
                </c:pt>
                <c:pt idx="15">
                  <c:v>47.1</c:v>
                </c:pt>
                <c:pt idx="16">
                  <c:v>54.9</c:v>
                </c:pt>
                <c:pt idx="17">
                  <c:v>60.0</c:v>
                </c:pt>
                <c:pt idx="18">
                  <c:v>67.4</c:v>
                </c:pt>
              </c:numCache>
            </c:numRef>
          </c:val>
          <c:smooth val="0"/>
        </c:ser>
        <c:dLbls>
          <c:showLegendKey val="0"/>
          <c:showVal val="0"/>
          <c:showCatName val="0"/>
          <c:showSerName val="0"/>
          <c:showPercent val="0"/>
          <c:showBubbleSize val="0"/>
        </c:dLbls>
        <c:marker val="1"/>
        <c:smooth val="0"/>
        <c:axId val="2070908824"/>
        <c:axId val="2070913768"/>
      </c:lineChart>
      <c:catAx>
        <c:axId val="2070908824"/>
        <c:scaling>
          <c:orientation val="minMax"/>
        </c:scaling>
        <c:delete val="0"/>
        <c:axPos val="b"/>
        <c:majorTickMark val="out"/>
        <c:minorTickMark val="none"/>
        <c:tickLblPos val="nextTo"/>
        <c:txPr>
          <a:bodyPr rot="5400000" vert="horz"/>
          <a:lstStyle/>
          <a:p>
            <a:pPr>
              <a:defRPr/>
            </a:pPr>
            <a:endParaRPr lang="en-US"/>
          </a:p>
        </c:txPr>
        <c:crossAx val="2070913768"/>
        <c:crosses val="autoZero"/>
        <c:auto val="1"/>
        <c:lblAlgn val="ctr"/>
        <c:lblOffset val="100"/>
        <c:noMultiLvlLbl val="0"/>
      </c:catAx>
      <c:valAx>
        <c:axId val="2070913768"/>
        <c:scaling>
          <c:orientation val="minMax"/>
        </c:scaling>
        <c:delete val="0"/>
        <c:axPos val="l"/>
        <c:majorGridlines/>
        <c:numFmt formatCode="General" sourceLinked="1"/>
        <c:majorTickMark val="out"/>
        <c:minorTickMark val="none"/>
        <c:tickLblPos val="nextTo"/>
        <c:crossAx val="2070908824"/>
        <c:crosses val="autoZero"/>
        <c:crossBetween val="between"/>
      </c:valAx>
    </c:plotArea>
    <c:legend>
      <c:legendPos val="b"/>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spPr>
            <a:ln>
              <a:solidFill>
                <a:schemeClr val="tx1"/>
              </a:solidFill>
            </a:ln>
          </c:spPr>
          <c:dPt>
            <c:idx val="0"/>
            <c:bubble3D val="0"/>
            <c:explosion val="29"/>
            <c:spPr>
              <a:solidFill>
                <a:srgbClr val="92D050"/>
              </a:solidFill>
              <a:ln>
                <a:solidFill>
                  <a:schemeClr val="tx1"/>
                </a:solidFill>
              </a:ln>
            </c:spPr>
          </c:dPt>
          <c:dPt>
            <c:idx val="1"/>
            <c:bubble3D val="0"/>
            <c:spPr>
              <a:solidFill>
                <a:srgbClr val="FF0000"/>
              </a:solidFill>
              <a:ln>
                <a:solidFill>
                  <a:schemeClr val="tx1"/>
                </a:solidFill>
              </a:ln>
            </c:spPr>
          </c:dPt>
          <c:dPt>
            <c:idx val="2"/>
            <c:bubble3D val="0"/>
            <c:spPr>
              <a:solidFill>
                <a:srgbClr val="7030A0"/>
              </a:solidFill>
              <a:ln>
                <a:solidFill>
                  <a:schemeClr val="tx1"/>
                </a:solidFill>
              </a:ln>
            </c:spPr>
          </c:dPt>
          <c:dPt>
            <c:idx val="3"/>
            <c:bubble3D val="0"/>
            <c:spPr>
              <a:solidFill>
                <a:schemeClr val="accent6">
                  <a:lumMod val="75000"/>
                </a:schemeClr>
              </a:solidFill>
              <a:ln>
                <a:solidFill>
                  <a:schemeClr val="tx1"/>
                </a:solidFill>
              </a:ln>
            </c:spPr>
          </c:dPt>
          <c:dPt>
            <c:idx val="4"/>
            <c:bubble3D val="0"/>
            <c:spPr>
              <a:solidFill>
                <a:srgbClr val="FFFF00"/>
              </a:solidFill>
              <a:ln>
                <a:solidFill>
                  <a:schemeClr val="tx1"/>
                </a:solidFill>
              </a:ln>
            </c:spPr>
          </c:dPt>
          <c:dPt>
            <c:idx val="5"/>
            <c:bubble3D val="0"/>
            <c:spPr>
              <a:solidFill>
                <a:schemeClr val="accent3">
                  <a:lumMod val="40000"/>
                  <a:lumOff val="60000"/>
                </a:schemeClr>
              </a:solidFill>
              <a:ln>
                <a:solidFill>
                  <a:schemeClr val="tx1"/>
                </a:solidFill>
              </a:ln>
            </c:spPr>
          </c:dPt>
          <c:dPt>
            <c:idx val="6"/>
            <c:bubble3D val="0"/>
            <c:spPr>
              <a:solidFill>
                <a:schemeClr val="bg2">
                  <a:lumMod val="75000"/>
                </a:schemeClr>
              </a:solidFill>
              <a:ln>
                <a:solidFill>
                  <a:schemeClr val="tx1"/>
                </a:solidFill>
              </a:ln>
            </c:spPr>
          </c:dPt>
          <c:dLbls>
            <c:dLbl>
              <c:idx val="0"/>
              <c:layout>
                <c:manualLayout>
                  <c:x val="0.120813480583298"/>
                  <c:y val="-0.0820434985497201"/>
                </c:manualLayout>
              </c:layout>
              <c:dLblPos val="bestFit"/>
              <c:showLegendKey val="0"/>
              <c:showVal val="0"/>
              <c:showCatName val="1"/>
              <c:showSerName val="0"/>
              <c:showPercent val="1"/>
              <c:showBubbleSize val="0"/>
            </c:dLbl>
            <c:dLbl>
              <c:idx val="1"/>
              <c:layout>
                <c:manualLayout>
                  <c:x val="-0.0255602794059688"/>
                  <c:y val="-0.0507123064612503"/>
                </c:manualLayout>
              </c:layout>
              <c:dLblPos val="bestFit"/>
              <c:showLegendKey val="0"/>
              <c:showVal val="0"/>
              <c:showCatName val="1"/>
              <c:showSerName val="0"/>
              <c:showPercent val="1"/>
              <c:showBubbleSize val="0"/>
            </c:dLbl>
            <c:dLbl>
              <c:idx val="2"/>
              <c:layout>
                <c:manualLayout>
                  <c:x val="0.0824688687077055"/>
                  <c:y val="0.0174996100714959"/>
                </c:manualLayout>
              </c:layout>
              <c:dLblPos val="bestFit"/>
              <c:showLegendKey val="0"/>
              <c:showVal val="0"/>
              <c:showCatName val="1"/>
              <c:showSerName val="0"/>
              <c:showPercent val="1"/>
              <c:showBubbleSize val="0"/>
            </c:dLbl>
            <c:dLbl>
              <c:idx val="3"/>
              <c:layout>
                <c:manualLayout>
                  <c:x val="-0.0117696829429868"/>
                  <c:y val="0.00170710857928477"/>
                </c:manualLayout>
              </c:layout>
              <c:tx>
                <c:rich>
                  <a:bodyPr/>
                  <a:lstStyle/>
                  <a:p>
                    <a:r>
                      <a:rPr lang="en-US" sz="1200" b="1" dirty="0"/>
                      <a:t>Renting
7%</a:t>
                    </a:r>
                    <a:endParaRPr lang="en-US" dirty="0"/>
                  </a:p>
                </c:rich>
              </c:tx>
              <c:dLblPos val="bestFit"/>
              <c:showLegendKey val="0"/>
              <c:showVal val="0"/>
              <c:showCatName val="1"/>
              <c:showSerName val="0"/>
              <c:showPercent val="1"/>
              <c:showBubbleSize val="0"/>
            </c:dLbl>
            <c:dLbl>
              <c:idx val="4"/>
              <c:layout>
                <c:manualLayout>
                  <c:x val="0.0596052090932724"/>
                  <c:y val="-0.193232365940039"/>
                </c:manualLayout>
              </c:layout>
              <c:dLblPos val="bestFit"/>
              <c:showLegendKey val="0"/>
              <c:showVal val="0"/>
              <c:showCatName val="1"/>
              <c:showSerName val="0"/>
              <c:showPercent val="1"/>
              <c:showBubbleSize val="0"/>
            </c:dLbl>
            <c:dLbl>
              <c:idx val="6"/>
              <c:delete val="1"/>
            </c:dLbl>
            <c:txPr>
              <a:bodyPr/>
              <a:lstStyle/>
              <a:p>
                <a:pPr>
                  <a:defRPr sz="1200" b="1"/>
                </a:pPr>
                <a:endParaRPr lang="en-US"/>
              </a:p>
            </c:txPr>
            <c:dLblPos val="bestFit"/>
            <c:showLegendKey val="0"/>
            <c:showVal val="0"/>
            <c:showCatName val="1"/>
            <c:showSerName val="0"/>
            <c:showPercent val="1"/>
            <c:showBubbleSize val="0"/>
            <c:showLeaderLines val="1"/>
          </c:dLbls>
          <c:cat>
            <c:strRef>
              <c:f>'HH Ownership and type'!$O$3:$O$8</c:f>
              <c:strCache>
                <c:ptCount val="6"/>
                <c:pt idx="0">
                  <c:v>Owner</c:v>
                </c:pt>
                <c:pt idx="1">
                  <c:v>Provided free</c:v>
                </c:pt>
                <c:pt idx="2">
                  <c:v>Government quarters</c:v>
                </c:pt>
                <c:pt idx="3">
                  <c:v>Renter</c:v>
                </c:pt>
                <c:pt idx="4">
                  <c:v>Private company quarters</c:v>
                </c:pt>
                <c:pt idx="5">
                  <c:v>Other</c:v>
                </c:pt>
              </c:strCache>
            </c:strRef>
          </c:cat>
          <c:val>
            <c:numRef>
              <c:f>'HH Ownership and type'!$P$3:$P$8</c:f>
              <c:numCache>
                <c:formatCode>General</c:formatCode>
                <c:ptCount val="6"/>
                <c:pt idx="0">
                  <c:v>85.6</c:v>
                </c:pt>
                <c:pt idx="1">
                  <c:v>2.5</c:v>
                </c:pt>
                <c:pt idx="2">
                  <c:v>3.2</c:v>
                </c:pt>
                <c:pt idx="3">
                  <c:v>7.4</c:v>
                </c:pt>
                <c:pt idx="4">
                  <c:v>0.7</c:v>
                </c:pt>
                <c:pt idx="5">
                  <c:v>0.6</c:v>
                </c:pt>
              </c:numCache>
            </c:numRef>
          </c:val>
        </c:ser>
        <c:dLbls>
          <c:dLblPos val="bestFit"/>
          <c:showLegendKey val="0"/>
          <c:showVal val="0"/>
          <c:showCatName val="1"/>
          <c:showSerName val="0"/>
          <c:showPercent val="1"/>
          <c:showBubbleSize val="0"/>
          <c:showLeaderLines val="1"/>
        </c:dLbls>
        <c:gapWidth val="100"/>
        <c:secondPieSize val="56"/>
        <c:serLines/>
      </c:ofPieChart>
    </c:plotArea>
    <c:plotVisOnly val="1"/>
    <c:dispBlanksAs val="gap"/>
    <c:showDLblsOverMax val="0"/>
  </c:chart>
  <c:spPr>
    <a:ln>
      <a:noFill/>
    </a:ln>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30857392825897"/>
          <c:y val="0.0514005540974045"/>
          <c:w val="0.874845800524935"/>
          <c:h val="0.73382217847769"/>
        </c:manualLayout>
      </c:layout>
      <c:barChart>
        <c:barDir val="col"/>
        <c:grouping val="clustered"/>
        <c:varyColors val="0"/>
        <c:ser>
          <c:idx val="0"/>
          <c:order val="0"/>
          <c:tx>
            <c:strRef>
              <c:f>'Table I-1'!$M$9</c:f>
              <c:strCache>
                <c:ptCount val="1"/>
                <c:pt idx="0">
                  <c:v>UNION</c:v>
                </c:pt>
              </c:strCache>
            </c:strRef>
          </c:tx>
          <c:invertIfNegative val="0"/>
          <c:cat>
            <c:strRef>
              <c:f>'Table I-1'!$N$8:$U$8</c:f>
              <c:strCache>
                <c:ptCount val="8"/>
                <c:pt idx="0">
                  <c:v>Apart/ Cond</c:v>
                </c:pt>
                <c:pt idx="1">
                  <c:v>Bglw/ Brick hse</c:v>
                </c:pt>
                <c:pt idx="2">
                  <c:v>Semi-pacca</c:v>
                </c:pt>
                <c:pt idx="3">
                  <c:v>Wooden</c:v>
                </c:pt>
                <c:pt idx="4">
                  <c:v>Bamboo</c:v>
                </c:pt>
                <c:pt idx="5">
                  <c:v>Hut 2 - 3 years</c:v>
                </c:pt>
                <c:pt idx="6">
                  <c:v>Hut 1 year</c:v>
                </c:pt>
                <c:pt idx="7">
                  <c:v>Other</c:v>
                </c:pt>
              </c:strCache>
            </c:strRef>
          </c:cat>
          <c:val>
            <c:numRef>
              <c:f>'Table I-1'!$N$9:$U$9</c:f>
              <c:numCache>
                <c:formatCode>0.0</c:formatCode>
                <c:ptCount val="8"/>
                <c:pt idx="0">
                  <c:v>4.490646665622342</c:v>
                </c:pt>
                <c:pt idx="1">
                  <c:v>6.786490175615877</c:v>
                </c:pt>
                <c:pt idx="2">
                  <c:v>6.536918385943082</c:v>
                </c:pt>
                <c:pt idx="3">
                  <c:v>41.20659337265</c:v>
                </c:pt>
                <c:pt idx="4">
                  <c:v>37.3682549978709</c:v>
                </c:pt>
                <c:pt idx="5">
                  <c:v>1.900865907838988</c:v>
                </c:pt>
                <c:pt idx="6">
                  <c:v>0.885645227835841</c:v>
                </c:pt>
                <c:pt idx="7">
                  <c:v>0.824585266622981</c:v>
                </c:pt>
              </c:numCache>
            </c:numRef>
          </c:val>
        </c:ser>
        <c:ser>
          <c:idx val="1"/>
          <c:order val="1"/>
          <c:tx>
            <c:strRef>
              <c:f>'Table I-1'!$M$10</c:f>
              <c:strCache>
                <c:ptCount val="1"/>
                <c:pt idx="0">
                  <c:v>    - Urban</c:v>
                </c:pt>
              </c:strCache>
            </c:strRef>
          </c:tx>
          <c:invertIfNegative val="0"/>
          <c:cat>
            <c:strRef>
              <c:f>'Table I-1'!$N$8:$U$8</c:f>
              <c:strCache>
                <c:ptCount val="8"/>
                <c:pt idx="0">
                  <c:v>Apart/ Cond</c:v>
                </c:pt>
                <c:pt idx="1">
                  <c:v>Bglw/ Brick hse</c:v>
                </c:pt>
                <c:pt idx="2">
                  <c:v>Semi-pacca</c:v>
                </c:pt>
                <c:pt idx="3">
                  <c:v>Wooden</c:v>
                </c:pt>
                <c:pt idx="4">
                  <c:v>Bamboo</c:v>
                </c:pt>
                <c:pt idx="5">
                  <c:v>Hut 2 - 3 years</c:v>
                </c:pt>
                <c:pt idx="6">
                  <c:v>Hut 1 year</c:v>
                </c:pt>
                <c:pt idx="7">
                  <c:v>Other</c:v>
                </c:pt>
              </c:strCache>
            </c:strRef>
          </c:cat>
          <c:val>
            <c:numRef>
              <c:f>'Table I-1'!$N$10:$U$10</c:f>
              <c:numCache>
                <c:formatCode>0.0</c:formatCode>
                <c:ptCount val="8"/>
                <c:pt idx="0">
                  <c:v>12.35882211545556</c:v>
                </c:pt>
                <c:pt idx="1">
                  <c:v>13.30178429891721</c:v>
                </c:pt>
                <c:pt idx="2">
                  <c:v>10.9965688703441</c:v>
                </c:pt>
                <c:pt idx="3">
                  <c:v>37.43204064493301</c:v>
                </c:pt>
                <c:pt idx="4">
                  <c:v>23.61639032567694</c:v>
                </c:pt>
                <c:pt idx="5">
                  <c:v>0.842058179340225</c:v>
                </c:pt>
                <c:pt idx="6">
                  <c:v>0.494386989318998</c:v>
                </c:pt>
                <c:pt idx="7">
                  <c:v>0.957948576013967</c:v>
                </c:pt>
              </c:numCache>
            </c:numRef>
          </c:val>
        </c:ser>
        <c:ser>
          <c:idx val="2"/>
          <c:order val="2"/>
          <c:tx>
            <c:strRef>
              <c:f>'Table I-1'!$M$11</c:f>
              <c:strCache>
                <c:ptCount val="1"/>
                <c:pt idx="0">
                  <c:v>    - Rural</c:v>
                </c:pt>
              </c:strCache>
            </c:strRef>
          </c:tx>
          <c:invertIfNegative val="0"/>
          <c:cat>
            <c:strRef>
              <c:f>'Table I-1'!$N$8:$U$8</c:f>
              <c:strCache>
                <c:ptCount val="8"/>
                <c:pt idx="0">
                  <c:v>Apart/ Cond</c:v>
                </c:pt>
                <c:pt idx="1">
                  <c:v>Bglw/ Brick hse</c:v>
                </c:pt>
                <c:pt idx="2">
                  <c:v>Semi-pacca</c:v>
                </c:pt>
                <c:pt idx="3">
                  <c:v>Wooden</c:v>
                </c:pt>
                <c:pt idx="4">
                  <c:v>Bamboo</c:v>
                </c:pt>
                <c:pt idx="5">
                  <c:v>Hut 2 - 3 years</c:v>
                </c:pt>
                <c:pt idx="6">
                  <c:v>Hut 1 year</c:v>
                </c:pt>
                <c:pt idx="7">
                  <c:v>Other</c:v>
                </c:pt>
              </c:strCache>
            </c:strRef>
          </c:cat>
          <c:val>
            <c:numRef>
              <c:f>'Table I-1'!$N$11:$U$11</c:f>
              <c:numCache>
                <c:formatCode>0.0</c:formatCode>
                <c:ptCount val="8"/>
                <c:pt idx="0">
                  <c:v>1.425719358453752</c:v>
                </c:pt>
                <c:pt idx="1">
                  <c:v>4.248557080445185</c:v>
                </c:pt>
                <c:pt idx="2">
                  <c:v>4.79972980426777</c:v>
                </c:pt>
                <c:pt idx="3">
                  <c:v>42.67691261010075</c:v>
                </c:pt>
                <c:pt idx="4">
                  <c:v>42.7250833791175</c:v>
                </c:pt>
                <c:pt idx="5">
                  <c:v>2.313308251150714</c:v>
                </c:pt>
                <c:pt idx="6">
                  <c:v>1.038053885602918</c:v>
                </c:pt>
                <c:pt idx="7">
                  <c:v>0.772635630861432</c:v>
                </c:pt>
              </c:numCache>
            </c:numRef>
          </c:val>
        </c:ser>
        <c:dLbls>
          <c:showLegendKey val="0"/>
          <c:showVal val="0"/>
          <c:showCatName val="0"/>
          <c:showSerName val="0"/>
          <c:showPercent val="0"/>
          <c:showBubbleSize val="0"/>
        </c:dLbls>
        <c:gapWidth val="150"/>
        <c:axId val="2071057544"/>
        <c:axId val="2071060568"/>
      </c:barChart>
      <c:catAx>
        <c:axId val="2071057544"/>
        <c:scaling>
          <c:orientation val="minMax"/>
        </c:scaling>
        <c:delete val="0"/>
        <c:axPos val="b"/>
        <c:majorTickMark val="out"/>
        <c:minorTickMark val="none"/>
        <c:tickLblPos val="nextTo"/>
        <c:txPr>
          <a:bodyPr/>
          <a:lstStyle/>
          <a:p>
            <a:pPr>
              <a:defRPr sz="1200"/>
            </a:pPr>
            <a:endParaRPr lang="en-US"/>
          </a:p>
        </c:txPr>
        <c:crossAx val="2071060568"/>
        <c:crosses val="autoZero"/>
        <c:auto val="1"/>
        <c:lblAlgn val="ctr"/>
        <c:lblOffset val="100"/>
        <c:noMultiLvlLbl val="0"/>
      </c:catAx>
      <c:valAx>
        <c:axId val="2071060568"/>
        <c:scaling>
          <c:orientation val="minMax"/>
        </c:scaling>
        <c:delete val="0"/>
        <c:axPos val="l"/>
        <c:majorGridlines/>
        <c:numFmt formatCode="0.0" sourceLinked="1"/>
        <c:majorTickMark val="out"/>
        <c:minorTickMark val="none"/>
        <c:tickLblPos val="nextTo"/>
        <c:crossAx val="2071057544"/>
        <c:crosses val="autoZero"/>
        <c:crossBetween val="between"/>
      </c:valAx>
    </c:plotArea>
    <c:legend>
      <c:legendPos val="r"/>
      <c:layout>
        <c:manualLayout>
          <c:xMode val="edge"/>
          <c:yMode val="edge"/>
          <c:x val="0.665153713424711"/>
          <c:y val="0.120833735068831"/>
          <c:w val="0.327130237192573"/>
          <c:h val="0.103003426655001"/>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Distribution of toilet facilities by Urban/Rural</a:t>
            </a:r>
          </a:p>
        </c:rich>
      </c:tx>
      <c:layout/>
      <c:overlay val="0"/>
    </c:title>
    <c:autoTitleDeleted val="0"/>
    <c:plotArea>
      <c:layout/>
      <c:barChart>
        <c:barDir val="col"/>
        <c:grouping val="clustered"/>
        <c:varyColors val="0"/>
        <c:ser>
          <c:idx val="0"/>
          <c:order val="0"/>
          <c:tx>
            <c:strRef>
              <c:f>'Type of toilet'!$M$4</c:f>
              <c:strCache>
                <c:ptCount val="1"/>
                <c:pt idx="0">
                  <c:v>Union (%)</c:v>
                </c:pt>
              </c:strCache>
            </c:strRef>
          </c:tx>
          <c:spPr>
            <a:solidFill>
              <a:srgbClr val="00B050"/>
            </a:solidFill>
          </c:spPr>
          <c:invertIfNegative val="0"/>
          <c:cat>
            <c:strRef>
              <c:f>'Type of toilet'!$L$5:$L$10</c:f>
              <c:strCache>
                <c:ptCount val="6"/>
                <c:pt idx="0">
                  <c:v>Flush</c:v>
                </c:pt>
                <c:pt idx="1">
                  <c:v>Water seal (Improved pit latrine)</c:v>
                </c:pt>
                <c:pt idx="2">
                  <c:v>Pit (Traditional pit latrine)</c:v>
                </c:pt>
                <c:pt idx="3">
                  <c:v>Bucket (Surface latrine)</c:v>
                </c:pt>
                <c:pt idx="4">
                  <c:v>Other</c:v>
                </c:pt>
                <c:pt idx="5">
                  <c:v>None</c:v>
                </c:pt>
              </c:strCache>
            </c:strRef>
          </c:cat>
          <c:val>
            <c:numRef>
              <c:f>'Type of toilet'!$M$5:$M$10</c:f>
              <c:numCache>
                <c:formatCode>_(* #,##0.0_);_(* \(#,##0.0\);_(* "-"??_);_(@_)</c:formatCode>
                <c:ptCount val="6"/>
                <c:pt idx="0">
                  <c:v>2.10496907839724</c:v>
                </c:pt>
                <c:pt idx="1">
                  <c:v>72.21233973828606</c:v>
                </c:pt>
                <c:pt idx="2">
                  <c:v>7.864112996045534</c:v>
                </c:pt>
                <c:pt idx="3">
                  <c:v>2.676838546504487</c:v>
                </c:pt>
                <c:pt idx="4">
                  <c:v>0.771109537268088</c:v>
                </c:pt>
                <c:pt idx="5">
                  <c:v>14.37063010349856</c:v>
                </c:pt>
              </c:numCache>
            </c:numRef>
          </c:val>
        </c:ser>
        <c:ser>
          <c:idx val="1"/>
          <c:order val="1"/>
          <c:tx>
            <c:strRef>
              <c:f>'Type of toilet'!$N$4</c:f>
              <c:strCache>
                <c:ptCount val="1"/>
                <c:pt idx="0">
                  <c:v>Urban (%)</c:v>
                </c:pt>
              </c:strCache>
            </c:strRef>
          </c:tx>
          <c:spPr>
            <a:solidFill>
              <a:srgbClr val="7030A0"/>
            </a:solidFill>
          </c:spPr>
          <c:invertIfNegative val="0"/>
          <c:cat>
            <c:strRef>
              <c:f>'Type of toilet'!$L$5:$L$10</c:f>
              <c:strCache>
                <c:ptCount val="6"/>
                <c:pt idx="0">
                  <c:v>Flush</c:v>
                </c:pt>
                <c:pt idx="1">
                  <c:v>Water seal (Improved pit latrine)</c:v>
                </c:pt>
                <c:pt idx="2">
                  <c:v>Pit (Traditional pit latrine)</c:v>
                </c:pt>
                <c:pt idx="3">
                  <c:v>Bucket (Surface latrine)</c:v>
                </c:pt>
                <c:pt idx="4">
                  <c:v>Other</c:v>
                </c:pt>
                <c:pt idx="5">
                  <c:v>None</c:v>
                </c:pt>
              </c:strCache>
            </c:strRef>
          </c:cat>
          <c:val>
            <c:numRef>
              <c:f>'Type of toilet'!$N$5:$N$10</c:f>
              <c:numCache>
                <c:formatCode>_(* #,##0.0_);_(* \(#,##0.0\);_(* "-"??_);_(@_)</c:formatCode>
                <c:ptCount val="6"/>
                <c:pt idx="0">
                  <c:v>5.20664005406907</c:v>
                </c:pt>
                <c:pt idx="1">
                  <c:v>87.10675066479571</c:v>
                </c:pt>
                <c:pt idx="2">
                  <c:v>3.835860633763718</c:v>
                </c:pt>
                <c:pt idx="3">
                  <c:v>1.013860609496913</c:v>
                </c:pt>
                <c:pt idx="4">
                  <c:v>0.275395458762334</c:v>
                </c:pt>
                <c:pt idx="5">
                  <c:v>2.561492579112248</c:v>
                </c:pt>
              </c:numCache>
            </c:numRef>
          </c:val>
        </c:ser>
        <c:ser>
          <c:idx val="2"/>
          <c:order val="2"/>
          <c:tx>
            <c:strRef>
              <c:f>'Type of toilet'!$O$4</c:f>
              <c:strCache>
                <c:ptCount val="1"/>
                <c:pt idx="0">
                  <c:v>Rural (%)</c:v>
                </c:pt>
              </c:strCache>
            </c:strRef>
          </c:tx>
          <c:spPr>
            <a:solidFill>
              <a:schemeClr val="accent6">
                <a:lumMod val="75000"/>
              </a:schemeClr>
            </a:solidFill>
          </c:spPr>
          <c:invertIfNegative val="0"/>
          <c:cat>
            <c:strRef>
              <c:f>'Type of toilet'!$L$5:$L$10</c:f>
              <c:strCache>
                <c:ptCount val="6"/>
                <c:pt idx="0">
                  <c:v>Flush</c:v>
                </c:pt>
                <c:pt idx="1">
                  <c:v>Water seal (Improved pit latrine)</c:v>
                </c:pt>
                <c:pt idx="2">
                  <c:v>Pit (Traditional pit latrine)</c:v>
                </c:pt>
                <c:pt idx="3">
                  <c:v>Bucket (Surface latrine)</c:v>
                </c:pt>
                <c:pt idx="4">
                  <c:v>Other</c:v>
                </c:pt>
                <c:pt idx="5">
                  <c:v>None</c:v>
                </c:pt>
              </c:strCache>
            </c:strRef>
          </c:cat>
          <c:val>
            <c:numRef>
              <c:f>'Type of toilet'!$O$5:$O$10</c:f>
              <c:numCache>
                <c:formatCode>_(* #,##0.0_);_(* \(#,##0.0\);_(* "-"??_);_(@_)</c:formatCode>
                <c:ptCount val="6"/>
                <c:pt idx="0">
                  <c:v>0.896760627556158</c:v>
                </c:pt>
                <c:pt idx="1">
                  <c:v>66.41044995279367</c:v>
                </c:pt>
                <c:pt idx="2">
                  <c:v>9.433257042723548</c:v>
                </c:pt>
                <c:pt idx="3">
                  <c:v>3.324626146418955</c:v>
                </c:pt>
                <c:pt idx="4">
                  <c:v>0.964207368582005</c:v>
                </c:pt>
                <c:pt idx="5">
                  <c:v>18.97069886192566</c:v>
                </c:pt>
              </c:numCache>
            </c:numRef>
          </c:val>
        </c:ser>
        <c:dLbls>
          <c:showLegendKey val="0"/>
          <c:showVal val="0"/>
          <c:showCatName val="0"/>
          <c:showSerName val="0"/>
          <c:showPercent val="0"/>
          <c:showBubbleSize val="0"/>
        </c:dLbls>
        <c:gapWidth val="150"/>
        <c:axId val="2071172904"/>
        <c:axId val="2071175880"/>
      </c:barChart>
      <c:catAx>
        <c:axId val="2071172904"/>
        <c:scaling>
          <c:orientation val="minMax"/>
        </c:scaling>
        <c:delete val="0"/>
        <c:axPos val="b"/>
        <c:majorTickMark val="none"/>
        <c:minorTickMark val="none"/>
        <c:tickLblPos val="nextTo"/>
        <c:crossAx val="2071175880"/>
        <c:crosses val="autoZero"/>
        <c:auto val="1"/>
        <c:lblAlgn val="ctr"/>
        <c:lblOffset val="100"/>
        <c:noMultiLvlLbl val="0"/>
      </c:catAx>
      <c:valAx>
        <c:axId val="2071175880"/>
        <c:scaling>
          <c:orientation val="minMax"/>
        </c:scaling>
        <c:delete val="0"/>
        <c:axPos val="l"/>
        <c:majorGridlines/>
        <c:title>
          <c:tx>
            <c:rich>
              <a:bodyPr/>
              <a:lstStyle/>
              <a:p>
                <a:pPr>
                  <a:defRPr/>
                </a:pPr>
                <a:r>
                  <a:rPr lang="en-US" dirty="0"/>
                  <a:t>Percent</a:t>
                </a:r>
              </a:p>
            </c:rich>
          </c:tx>
          <c:layout/>
          <c:overlay val="0"/>
        </c:title>
        <c:numFmt formatCode="_(* #,##0.0_);_(* \(#,##0.0\);_(* &quot;-&quot;??_);_(@_)" sourceLinked="1"/>
        <c:majorTickMark val="none"/>
        <c:minorTickMark val="none"/>
        <c:tickLblPos val="nextTo"/>
        <c:crossAx val="2071172904"/>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4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70610768249"/>
          <c:y val="0.0336723919307338"/>
          <c:w val="0.567762289848904"/>
          <c:h val="0.878003200644813"/>
        </c:manualLayout>
      </c:layout>
      <c:barChart>
        <c:barDir val="bar"/>
        <c:grouping val="clustered"/>
        <c:varyColors val="0"/>
        <c:ser>
          <c:idx val="0"/>
          <c:order val="0"/>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400" b="1"/>
                </a:pPr>
                <a:endParaRPr lang="en-US"/>
              </a:p>
            </c:txPr>
            <c:showLegendKey val="0"/>
            <c:showVal val="1"/>
            <c:showCatName val="0"/>
            <c:showSerName val="0"/>
            <c:showPercent val="0"/>
            <c:showBubbleSize val="0"/>
            <c:showLeaderLines val="0"/>
          </c:dLbls>
          <c:cat>
            <c:strRef>
              <c:f>'Type of toilet'!$K$15:$K$30</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'Type of toilet'!$L$15:$L$30</c:f>
              <c:numCache>
                <c:formatCode>_(* #,##0.0_);_(* \(#,##0.0\);_(* "-"??_);_(@_)</c:formatCode>
                <c:ptCount val="16"/>
                <c:pt idx="0">
                  <c:v>74.31730881668328</c:v>
                </c:pt>
                <c:pt idx="1">
                  <c:v>85.48846360885788</c:v>
                </c:pt>
                <c:pt idx="2">
                  <c:v>88.58644411076577</c:v>
                </c:pt>
                <c:pt idx="3">
                  <c:v>68.91322908314155</c:v>
                </c:pt>
                <c:pt idx="4">
                  <c:v>74.54483598731358</c:v>
                </c:pt>
                <c:pt idx="5">
                  <c:v>71.56374987806066</c:v>
                </c:pt>
                <c:pt idx="6">
                  <c:v>66.63499341219857</c:v>
                </c:pt>
                <c:pt idx="7">
                  <c:v>74.66574042804122</c:v>
                </c:pt>
                <c:pt idx="8">
                  <c:v>68.42288946124986</c:v>
                </c:pt>
                <c:pt idx="9">
                  <c:v>79.77374392661376</c:v>
                </c:pt>
                <c:pt idx="10">
                  <c:v>78.72421985177892</c:v>
                </c:pt>
                <c:pt idx="11">
                  <c:v>31.83947695814447</c:v>
                </c:pt>
                <c:pt idx="12">
                  <c:v>91.1099824125174</c:v>
                </c:pt>
                <c:pt idx="13">
                  <c:v>63.80837727402145</c:v>
                </c:pt>
                <c:pt idx="14">
                  <c:v>74.86801393971592</c:v>
                </c:pt>
                <c:pt idx="15">
                  <c:v>87.17841168642489</c:v>
                </c:pt>
              </c:numCache>
            </c:numRef>
          </c:val>
        </c:ser>
        <c:dLbls>
          <c:showLegendKey val="0"/>
          <c:showVal val="0"/>
          <c:showCatName val="0"/>
          <c:showSerName val="0"/>
          <c:showPercent val="0"/>
          <c:showBubbleSize val="0"/>
        </c:dLbls>
        <c:gapWidth val="77"/>
        <c:axId val="2071226024"/>
        <c:axId val="2071229032"/>
      </c:barChart>
      <c:catAx>
        <c:axId val="2071226024"/>
        <c:scaling>
          <c:orientation val="maxMin"/>
        </c:scaling>
        <c:delete val="0"/>
        <c:axPos val="l"/>
        <c:majorTickMark val="none"/>
        <c:minorTickMark val="none"/>
        <c:tickLblPos val="nextTo"/>
        <c:txPr>
          <a:bodyPr/>
          <a:lstStyle/>
          <a:p>
            <a:pPr>
              <a:defRPr sz="1400" b="1"/>
            </a:pPr>
            <a:endParaRPr lang="en-US"/>
          </a:p>
        </c:txPr>
        <c:crossAx val="2071229032"/>
        <c:crosses val="autoZero"/>
        <c:auto val="1"/>
        <c:lblAlgn val="ctr"/>
        <c:lblOffset val="100"/>
        <c:noMultiLvlLbl val="0"/>
      </c:catAx>
      <c:valAx>
        <c:axId val="2071229032"/>
        <c:scaling>
          <c:orientation val="minMax"/>
        </c:scaling>
        <c:delete val="0"/>
        <c:axPos val="t"/>
        <c:majorGridlines/>
        <c:numFmt formatCode="_(* #,##0.0_);_(* \(#,##0.0\);_(* &quot;-&quot;??_);_(@_)" sourceLinked="1"/>
        <c:majorTickMark val="none"/>
        <c:minorTickMark val="none"/>
        <c:tickLblPos val="high"/>
        <c:txPr>
          <a:bodyPr/>
          <a:lstStyle/>
          <a:p>
            <a:pPr>
              <a:defRPr sz="1400" b="1"/>
            </a:pPr>
            <a:endParaRPr lang="en-US"/>
          </a:p>
        </c:txPr>
        <c:crossAx val="2071226024"/>
        <c:crosses val="autoZero"/>
        <c:crossBetween val="between"/>
      </c:valAx>
    </c:plotArea>
    <c:plotVisOnly val="1"/>
    <c:dispBlanksAs val="gap"/>
    <c:showDLblsOverMax val="0"/>
  </c:chart>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latin typeface="Times New Roman" panose="02020603050405020304" pitchFamily="18" charset="0"/>
                <a:cs typeface="Times New Roman" panose="02020603050405020304" pitchFamily="18" charset="0"/>
              </a:rPr>
              <a:t>Sources</a:t>
            </a:r>
            <a:r>
              <a:rPr lang="en-US" sz="1800" baseline="0" dirty="0" smtClean="0">
                <a:latin typeface="Times New Roman" panose="02020603050405020304" pitchFamily="18" charset="0"/>
                <a:cs typeface="Times New Roman" panose="02020603050405020304" pitchFamily="18" charset="0"/>
              </a:rPr>
              <a:t> </a:t>
            </a:r>
            <a:r>
              <a:rPr lang="en-US" sz="1800" baseline="0" dirty="0">
                <a:latin typeface="Times New Roman" panose="02020603050405020304" pitchFamily="18" charset="0"/>
                <a:cs typeface="Times New Roman" panose="02020603050405020304" pitchFamily="18" charset="0"/>
              </a:rPr>
              <a:t>of water for drinking, Union</a:t>
            </a:r>
            <a:endParaRPr lang="en-US" sz="1800" dirty="0">
              <a:latin typeface="Times New Roman" panose="02020603050405020304" pitchFamily="18" charset="0"/>
              <a:cs typeface="Times New Roman" panose="02020603050405020304" pitchFamily="18" charset="0"/>
            </a:endParaRPr>
          </a:p>
        </c:rich>
      </c:tx>
      <c:overlay val="0"/>
    </c:title>
    <c:autoTitleDeleted val="0"/>
    <c:plotArea>
      <c:layout/>
      <c:barChart>
        <c:barDir val="col"/>
        <c:grouping val="clustered"/>
        <c:varyColors val="0"/>
        <c:ser>
          <c:idx val="0"/>
          <c:order val="0"/>
          <c:tx>
            <c:v>Households (%)</c:v>
          </c:tx>
          <c:spPr>
            <a:solidFill>
              <a:schemeClr val="accent6">
                <a:lumMod val="75000"/>
              </a:schemeClr>
            </a:solidFill>
          </c:spPr>
          <c:invertIfNegative val="0"/>
          <c:cat>
            <c:strRef>
              <c:f>'Sources of drinking water'!$C$4:$L$4</c:f>
              <c:strCache>
                <c:ptCount val="10"/>
                <c:pt idx="0">
                  <c:v>Tap water/ Piped</c:v>
                </c:pt>
                <c:pt idx="1">
                  <c:v>Tube well, borehole</c:v>
                </c:pt>
                <c:pt idx="2">
                  <c:v>Protected well/ Spring</c:v>
                </c:pt>
                <c:pt idx="3">
                  <c:v>Unprotected well/ Spring</c:v>
                </c:pt>
                <c:pt idx="4">
                  <c:v>Pool/ Pond/ Lake</c:v>
                </c:pt>
                <c:pt idx="5">
                  <c:v>River/ stream/ canal</c:v>
                </c:pt>
                <c:pt idx="6">
                  <c:v>Waterfall/ Rain water</c:v>
                </c:pt>
                <c:pt idx="7">
                  <c:v>Bottled water/ Water purifier</c:v>
                </c:pt>
                <c:pt idx="8">
                  <c:v>Tanker/ Truck</c:v>
                </c:pt>
                <c:pt idx="9">
                  <c:v>Other</c:v>
                </c:pt>
              </c:strCache>
            </c:strRef>
          </c:cat>
          <c:val>
            <c:numRef>
              <c:f>'Sources of drinking water'!$C$6:$L$6</c:f>
              <c:numCache>
                <c:formatCode>_(* #,##0.0_);_(* \(#,##0.0\);_(* "-"??_);_(@_)</c:formatCode>
                <c:ptCount val="10"/>
                <c:pt idx="0">
                  <c:v>8.959487515526998</c:v>
                </c:pt>
                <c:pt idx="1">
                  <c:v>31.43539999514609</c:v>
                </c:pt>
                <c:pt idx="2">
                  <c:v>18.8872929826458</c:v>
                </c:pt>
                <c:pt idx="3">
                  <c:v>5.337019361946387</c:v>
                </c:pt>
                <c:pt idx="4">
                  <c:v>12.27597558042816</c:v>
                </c:pt>
                <c:pt idx="5">
                  <c:v>7.491483597099127</c:v>
                </c:pt>
                <c:pt idx="6">
                  <c:v>3.125420580130305</c:v>
                </c:pt>
                <c:pt idx="7">
                  <c:v>10.19510137681847</c:v>
                </c:pt>
                <c:pt idx="8">
                  <c:v>0.466664680976871</c:v>
                </c:pt>
                <c:pt idx="9">
                  <c:v>1.826154329281791</c:v>
                </c:pt>
              </c:numCache>
            </c:numRef>
          </c:val>
        </c:ser>
        <c:dLbls>
          <c:showLegendKey val="0"/>
          <c:showVal val="0"/>
          <c:showCatName val="0"/>
          <c:showSerName val="0"/>
          <c:showPercent val="0"/>
          <c:showBubbleSize val="0"/>
        </c:dLbls>
        <c:gapWidth val="150"/>
        <c:axId val="2071377944"/>
        <c:axId val="2071380888"/>
      </c:barChart>
      <c:catAx>
        <c:axId val="2071377944"/>
        <c:scaling>
          <c:orientation val="minMax"/>
        </c:scaling>
        <c:delete val="0"/>
        <c:axPos val="b"/>
        <c:majorTickMark val="none"/>
        <c:minorTickMark val="none"/>
        <c:tickLblPos val="nextTo"/>
        <c:crossAx val="2071380888"/>
        <c:crosses val="autoZero"/>
        <c:auto val="1"/>
        <c:lblAlgn val="ctr"/>
        <c:lblOffset val="100"/>
        <c:noMultiLvlLbl val="0"/>
      </c:catAx>
      <c:valAx>
        <c:axId val="2071380888"/>
        <c:scaling>
          <c:orientation val="minMax"/>
        </c:scaling>
        <c:delete val="0"/>
        <c:axPos val="l"/>
        <c:majorGridlines/>
        <c:title>
          <c:tx>
            <c:rich>
              <a:bodyPr/>
              <a:lstStyle/>
              <a:p>
                <a:pPr>
                  <a:defRPr/>
                </a:pPr>
                <a:r>
                  <a:rPr lang="en-US" dirty="0"/>
                  <a:t>Percent</a:t>
                </a:r>
              </a:p>
            </c:rich>
          </c:tx>
          <c:layout>
            <c:manualLayout>
              <c:xMode val="edge"/>
              <c:yMode val="edge"/>
              <c:x val="0.0629343122650209"/>
              <c:y val="0.273491246411405"/>
            </c:manualLayout>
          </c:layout>
          <c:overlay val="0"/>
        </c:title>
        <c:numFmt formatCode="_(* #,##0.0_);_(* \(#,##0.0\);_(* &quot;-&quot;??_);_(@_)" sourceLinked="1"/>
        <c:majorTickMark val="none"/>
        <c:minorTickMark val="none"/>
        <c:tickLblPos val="nextTo"/>
        <c:txPr>
          <a:bodyPr/>
          <a:lstStyle/>
          <a:p>
            <a:pPr>
              <a:defRPr sz="1200"/>
            </a:pPr>
            <a:endParaRPr lang="en-US"/>
          </a:p>
        </c:txPr>
        <c:crossAx val="2071377944"/>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spPr>
    <a:ln>
      <a:noFill/>
    </a:ln>
  </c:sp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latin typeface="Times New Roman" panose="02020603050405020304" pitchFamily="18" charset="0"/>
                <a:cs typeface="Times New Roman" panose="02020603050405020304" pitchFamily="18" charset="0"/>
              </a:rPr>
              <a:t>Sources</a:t>
            </a:r>
            <a:r>
              <a:rPr lang="en-US" sz="1800" baseline="0" dirty="0" smtClean="0">
                <a:latin typeface="Times New Roman" panose="02020603050405020304" pitchFamily="18" charset="0"/>
                <a:cs typeface="Times New Roman" panose="02020603050405020304" pitchFamily="18" charset="0"/>
              </a:rPr>
              <a:t> </a:t>
            </a:r>
            <a:r>
              <a:rPr lang="en-US" sz="1800" baseline="0" dirty="0">
                <a:latin typeface="Times New Roman" panose="02020603050405020304" pitchFamily="18" charset="0"/>
                <a:cs typeface="Times New Roman" panose="02020603050405020304" pitchFamily="18" charset="0"/>
              </a:rPr>
              <a:t>of water for drinking in rural and urban areas</a:t>
            </a:r>
            <a:endParaRPr lang="en-US" sz="1800" dirty="0">
              <a:latin typeface="Times New Roman" panose="02020603050405020304" pitchFamily="18" charset="0"/>
              <a:cs typeface="Times New Roman" panose="02020603050405020304" pitchFamily="18" charset="0"/>
            </a:endParaRPr>
          </a:p>
        </c:rich>
      </c:tx>
      <c:overlay val="0"/>
    </c:title>
    <c:autoTitleDeleted val="0"/>
    <c:plotArea>
      <c:layout/>
      <c:barChart>
        <c:barDir val="col"/>
        <c:grouping val="clustered"/>
        <c:varyColors val="0"/>
        <c:ser>
          <c:idx val="0"/>
          <c:order val="0"/>
          <c:tx>
            <c:strRef>
              <c:f>'Sources of drinking water'!$O$6</c:f>
              <c:strCache>
                <c:ptCount val="1"/>
                <c:pt idx="0">
                  <c:v>Urban (%)</c:v>
                </c:pt>
              </c:strCache>
            </c:strRef>
          </c:tx>
          <c:spPr>
            <a:solidFill>
              <a:schemeClr val="accent6">
                <a:lumMod val="75000"/>
              </a:schemeClr>
            </a:solidFill>
          </c:spPr>
          <c:invertIfNegative val="0"/>
          <c:cat>
            <c:strRef>
              <c:f>'Sources of drinking water'!$P$4:$Y$4</c:f>
              <c:strCache>
                <c:ptCount val="10"/>
                <c:pt idx="0">
                  <c:v>Tap water/ Piped</c:v>
                </c:pt>
                <c:pt idx="1">
                  <c:v>Tube well, borehole</c:v>
                </c:pt>
                <c:pt idx="2">
                  <c:v>Protected well/ Spring</c:v>
                </c:pt>
                <c:pt idx="3">
                  <c:v>Unprotected well/ Spring</c:v>
                </c:pt>
                <c:pt idx="4">
                  <c:v>Pool/ Pond/ Lake</c:v>
                </c:pt>
                <c:pt idx="5">
                  <c:v>River/ stream/ canal</c:v>
                </c:pt>
                <c:pt idx="6">
                  <c:v>Waterfall/ Rain water</c:v>
                </c:pt>
                <c:pt idx="7">
                  <c:v>Bottled water/ Water purifier</c:v>
                </c:pt>
                <c:pt idx="8">
                  <c:v>Tanker/ Truck</c:v>
                </c:pt>
                <c:pt idx="9">
                  <c:v>Other</c:v>
                </c:pt>
              </c:strCache>
            </c:strRef>
          </c:cat>
          <c:val>
            <c:numRef>
              <c:f>'Sources of drinking water'!$P$6:$Y$6</c:f>
              <c:numCache>
                <c:formatCode>_(* #,##0.0_);_(* \(#,##0.0\);_(* "-"??_);_(@_)</c:formatCode>
                <c:ptCount val="10"/>
                <c:pt idx="0">
                  <c:v>16.0081890633439</c:v>
                </c:pt>
                <c:pt idx="1">
                  <c:v>27.92056752845529</c:v>
                </c:pt>
                <c:pt idx="2">
                  <c:v>11.51023813279386</c:v>
                </c:pt>
                <c:pt idx="3">
                  <c:v>1.824667077453415</c:v>
                </c:pt>
                <c:pt idx="4">
                  <c:v>5.975602677612527</c:v>
                </c:pt>
                <c:pt idx="5">
                  <c:v>1.82896295803187</c:v>
                </c:pt>
                <c:pt idx="6">
                  <c:v>0.829957569161218</c:v>
                </c:pt>
                <c:pt idx="7">
                  <c:v>31.31083712939422</c:v>
                </c:pt>
                <c:pt idx="8">
                  <c:v>1.189073509731154</c:v>
                </c:pt>
                <c:pt idx="9">
                  <c:v>1.601904354022534</c:v>
                </c:pt>
              </c:numCache>
            </c:numRef>
          </c:val>
        </c:ser>
        <c:ser>
          <c:idx val="1"/>
          <c:order val="1"/>
          <c:tx>
            <c:strRef>
              <c:f>'Sources of drinking water'!$O$7</c:f>
              <c:strCache>
                <c:ptCount val="1"/>
                <c:pt idx="0">
                  <c:v>Rural (%)</c:v>
                </c:pt>
              </c:strCache>
            </c:strRef>
          </c:tx>
          <c:spPr>
            <a:solidFill>
              <a:srgbClr val="00B050"/>
            </a:solidFill>
          </c:spPr>
          <c:invertIfNegative val="0"/>
          <c:cat>
            <c:strRef>
              <c:f>'Sources of drinking water'!$P$4:$Y$4</c:f>
              <c:strCache>
                <c:ptCount val="10"/>
                <c:pt idx="0">
                  <c:v>Tap water/ Piped</c:v>
                </c:pt>
                <c:pt idx="1">
                  <c:v>Tube well, borehole</c:v>
                </c:pt>
                <c:pt idx="2">
                  <c:v>Protected well/ Spring</c:v>
                </c:pt>
                <c:pt idx="3">
                  <c:v>Unprotected well/ Spring</c:v>
                </c:pt>
                <c:pt idx="4">
                  <c:v>Pool/ Pond/ Lake</c:v>
                </c:pt>
                <c:pt idx="5">
                  <c:v>River/ stream/ canal</c:v>
                </c:pt>
                <c:pt idx="6">
                  <c:v>Waterfall/ Rain water</c:v>
                </c:pt>
                <c:pt idx="7">
                  <c:v>Bottled water/ Water purifier</c:v>
                </c:pt>
                <c:pt idx="8">
                  <c:v>Tanker/ Truck</c:v>
                </c:pt>
                <c:pt idx="9">
                  <c:v>Other</c:v>
                </c:pt>
              </c:strCache>
            </c:strRef>
          </c:cat>
          <c:val>
            <c:numRef>
              <c:f>'Sources of drinking water'!$P$7:$Y$7</c:f>
              <c:numCache>
                <c:formatCode>_(* #,##0.0_);_(* \(#,##0.0\);_(* "-"??_);_(@_)</c:formatCode>
                <c:ptCount val="10"/>
                <c:pt idx="0">
                  <c:v>6.21377372308182</c:v>
                </c:pt>
                <c:pt idx="1">
                  <c:v>32.80454918049015</c:v>
                </c:pt>
                <c:pt idx="2">
                  <c:v>21.76091177774664</c:v>
                </c:pt>
                <c:pt idx="3">
                  <c:v>6.705202430279806</c:v>
                </c:pt>
                <c:pt idx="4">
                  <c:v>14.73018940398924</c:v>
                </c:pt>
                <c:pt idx="5">
                  <c:v>9.697231835015053</c:v>
                </c:pt>
                <c:pt idx="6">
                  <c:v>4.019583059064822</c:v>
                </c:pt>
                <c:pt idx="7">
                  <c:v>1.969789736062252</c:v>
                </c:pt>
                <c:pt idx="8">
                  <c:v>0.185261379753383</c:v>
                </c:pt>
                <c:pt idx="9">
                  <c:v>1.91350747451682</c:v>
                </c:pt>
              </c:numCache>
            </c:numRef>
          </c:val>
        </c:ser>
        <c:dLbls>
          <c:showLegendKey val="0"/>
          <c:showVal val="0"/>
          <c:showCatName val="0"/>
          <c:showSerName val="0"/>
          <c:showPercent val="0"/>
          <c:showBubbleSize val="0"/>
        </c:dLbls>
        <c:gapWidth val="150"/>
        <c:axId val="2071449128"/>
        <c:axId val="2071452104"/>
      </c:barChart>
      <c:catAx>
        <c:axId val="2071449128"/>
        <c:scaling>
          <c:orientation val="minMax"/>
        </c:scaling>
        <c:delete val="0"/>
        <c:axPos val="b"/>
        <c:majorTickMark val="none"/>
        <c:minorTickMark val="none"/>
        <c:tickLblPos val="nextTo"/>
        <c:crossAx val="2071452104"/>
        <c:crosses val="autoZero"/>
        <c:auto val="1"/>
        <c:lblAlgn val="ctr"/>
        <c:lblOffset val="100"/>
        <c:noMultiLvlLbl val="0"/>
      </c:catAx>
      <c:valAx>
        <c:axId val="2071452104"/>
        <c:scaling>
          <c:orientation val="minMax"/>
        </c:scaling>
        <c:delete val="0"/>
        <c:axPos val="l"/>
        <c:majorGridlines/>
        <c:title>
          <c:tx>
            <c:rich>
              <a:bodyPr/>
              <a:lstStyle/>
              <a:p>
                <a:pPr>
                  <a:defRPr/>
                </a:pPr>
                <a:r>
                  <a:rPr lang="en-US" dirty="0"/>
                  <a:t>Percent</a:t>
                </a:r>
              </a:p>
            </c:rich>
          </c:tx>
          <c:overlay val="0"/>
        </c:title>
        <c:numFmt formatCode="_(* #,##0.0_);_(* \(#,##0.0\);_(* &quot;-&quot;??_);_(@_)" sourceLinked="1"/>
        <c:majorTickMark val="none"/>
        <c:minorTickMark val="none"/>
        <c:tickLblPos val="nextTo"/>
        <c:txPr>
          <a:bodyPr/>
          <a:lstStyle/>
          <a:p>
            <a:pPr>
              <a:defRPr sz="1400"/>
            </a:pPr>
            <a:endParaRPr lang="en-US"/>
          </a:p>
        </c:txPr>
        <c:crossAx val="2071449128"/>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1062992126"/>
          <c:y val="0.10843072247548"/>
          <c:w val="0.766148937265195"/>
          <c:h val="0.77558916977483"/>
        </c:manualLayout>
      </c:layout>
      <c:barChart>
        <c:barDir val="bar"/>
        <c:grouping val="clustered"/>
        <c:varyColors val="0"/>
        <c:ser>
          <c:idx val="0"/>
          <c:order val="0"/>
          <c:tx>
            <c:strRef>
              <c:f>Superimposed!$G$43</c:f>
              <c:strCache>
                <c:ptCount val="1"/>
                <c:pt idx="0">
                  <c:v>2014 Male</c:v>
                </c:pt>
              </c:strCache>
            </c:strRef>
          </c:tx>
          <c:spPr>
            <a:solidFill>
              <a:srgbClr val="0070C0"/>
            </a:solidFill>
          </c:spPr>
          <c:invertIfNegative val="0"/>
          <c:cat>
            <c:strRef>
              <c:f>Superimposed!$F$23:$F$41</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Superimposed!$G$44:$G$62</c:f>
              <c:numCache>
                <c:formatCode>General</c:formatCode>
                <c:ptCount val="19"/>
                <c:pt idx="0">
                  <c:v>-2.262706E6</c:v>
                </c:pt>
                <c:pt idx="1">
                  <c:v>-2.438314E6</c:v>
                </c:pt>
                <c:pt idx="2">
                  <c:v>-2.595711E6</c:v>
                </c:pt>
                <c:pt idx="3">
                  <c:v>-2.290994E6</c:v>
                </c:pt>
                <c:pt idx="4">
                  <c:v>-2.091284E6</c:v>
                </c:pt>
                <c:pt idx="5">
                  <c:v>-1.994984E6</c:v>
                </c:pt>
                <c:pt idx="6">
                  <c:v>-1.889532E6</c:v>
                </c:pt>
                <c:pt idx="7">
                  <c:v>-1.704878E6</c:v>
                </c:pt>
                <c:pt idx="8">
                  <c:v>-1.54815E6</c:v>
                </c:pt>
                <c:pt idx="9">
                  <c:v>-1.374224E6</c:v>
                </c:pt>
                <c:pt idx="10">
                  <c:v>-1.181492E6</c:v>
                </c:pt>
                <c:pt idx="11">
                  <c:v>-935257.0</c:v>
                </c:pt>
                <c:pt idx="12">
                  <c:v>-711448.0</c:v>
                </c:pt>
                <c:pt idx="13">
                  <c:v>-466194.0</c:v>
                </c:pt>
                <c:pt idx="14">
                  <c:v>-301399.0</c:v>
                </c:pt>
                <c:pt idx="15">
                  <c:v>-228127.0</c:v>
                </c:pt>
                <c:pt idx="16">
                  <c:v>-130741.0</c:v>
                </c:pt>
                <c:pt idx="17">
                  <c:v>-56910.0</c:v>
                </c:pt>
                <c:pt idx="18">
                  <c:v>-24801.0</c:v>
                </c:pt>
              </c:numCache>
            </c:numRef>
          </c:val>
        </c:ser>
        <c:ser>
          <c:idx val="1"/>
          <c:order val="1"/>
          <c:tx>
            <c:v>2014 Census</c:v>
          </c:tx>
          <c:spPr>
            <a:solidFill>
              <a:srgbClr val="0070C0"/>
            </a:solidFill>
          </c:spPr>
          <c:invertIfNegative val="0"/>
          <c:cat>
            <c:strRef>
              <c:f>Superimposed!$F$23:$F$41</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Superimposed!$H$44:$H$62</c:f>
              <c:numCache>
                <c:formatCode>General</c:formatCode>
                <c:ptCount val="19"/>
                <c:pt idx="0">
                  <c:v>2.209315E6</c:v>
                </c:pt>
                <c:pt idx="1">
                  <c:v>2.380679E6</c:v>
                </c:pt>
                <c:pt idx="2">
                  <c:v>2.512612E6</c:v>
                </c:pt>
                <c:pt idx="3">
                  <c:v>2.33498E6</c:v>
                </c:pt>
                <c:pt idx="4">
                  <c:v>2.239556E6</c:v>
                </c:pt>
                <c:pt idx="5">
                  <c:v>2.150535E6</c:v>
                </c:pt>
                <c:pt idx="6">
                  <c:v>2.018624E6</c:v>
                </c:pt>
                <c:pt idx="7">
                  <c:v>1.857511E6</c:v>
                </c:pt>
                <c:pt idx="8">
                  <c:v>1.733745E6</c:v>
                </c:pt>
                <c:pt idx="9">
                  <c:v>1.570736E6</c:v>
                </c:pt>
                <c:pt idx="10">
                  <c:v>1.376526E6</c:v>
                </c:pt>
                <c:pt idx="11">
                  <c:v>1.115622E6</c:v>
                </c:pt>
                <c:pt idx="12">
                  <c:v>864559.0</c:v>
                </c:pt>
                <c:pt idx="13">
                  <c:v>597683.0</c:v>
                </c:pt>
                <c:pt idx="14">
                  <c:v>411350.0</c:v>
                </c:pt>
                <c:pt idx="15">
                  <c:v>324863.0</c:v>
                </c:pt>
                <c:pt idx="16">
                  <c:v>204663.0</c:v>
                </c:pt>
                <c:pt idx="17">
                  <c:v>101074.0</c:v>
                </c:pt>
                <c:pt idx="18">
                  <c:v>48121.0</c:v>
                </c:pt>
              </c:numCache>
            </c:numRef>
          </c:val>
        </c:ser>
        <c:ser>
          <c:idx val="2"/>
          <c:order val="2"/>
          <c:tx>
            <c:strRef>
              <c:f>Superimposed!$G$22</c:f>
              <c:strCache>
                <c:ptCount val="1"/>
                <c:pt idx="0">
                  <c:v>1983 Male</c:v>
                </c:pt>
              </c:strCache>
            </c:strRef>
          </c:tx>
          <c:spPr>
            <a:noFill/>
            <a:ln w="44450">
              <a:solidFill>
                <a:srgbClr val="FF0000"/>
              </a:solidFill>
            </a:ln>
          </c:spPr>
          <c:invertIfNegative val="0"/>
          <c:cat>
            <c:strRef>
              <c:f>Superimposed!$F$23:$F$41</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Superimposed!$G$23:$G$41</c:f>
              <c:numCache>
                <c:formatCode>General</c:formatCode>
                <c:ptCount val="19"/>
                <c:pt idx="0">
                  <c:v>-2.267826E6</c:v>
                </c:pt>
                <c:pt idx="1">
                  <c:v>-2.216323E6</c:v>
                </c:pt>
                <c:pt idx="2">
                  <c:v>-2.178956E6</c:v>
                </c:pt>
                <c:pt idx="3">
                  <c:v>-1.844414E6</c:v>
                </c:pt>
                <c:pt idx="4">
                  <c:v>-1.610144E6</c:v>
                </c:pt>
                <c:pt idx="5">
                  <c:v>-1.363835E6</c:v>
                </c:pt>
                <c:pt idx="6">
                  <c:v>-1.067173E6</c:v>
                </c:pt>
                <c:pt idx="7">
                  <c:v>-835177.0</c:v>
                </c:pt>
                <c:pt idx="8">
                  <c:v>-716619.0</c:v>
                </c:pt>
                <c:pt idx="9">
                  <c:v>-695833.0</c:v>
                </c:pt>
                <c:pt idx="10">
                  <c:v>-634222.0</c:v>
                </c:pt>
                <c:pt idx="11">
                  <c:v>-489815.0</c:v>
                </c:pt>
                <c:pt idx="12">
                  <c:v>-398942.0</c:v>
                </c:pt>
                <c:pt idx="13">
                  <c:v>-253962.0</c:v>
                </c:pt>
                <c:pt idx="14">
                  <c:v>-192715.0</c:v>
                </c:pt>
                <c:pt idx="15">
                  <c:v>-98978.0</c:v>
                </c:pt>
                <c:pt idx="16">
                  <c:v>-52281.0</c:v>
                </c:pt>
                <c:pt idx="17">
                  <c:v>-15334.0</c:v>
                </c:pt>
                <c:pt idx="18">
                  <c:v>-7044.0</c:v>
                </c:pt>
              </c:numCache>
            </c:numRef>
          </c:val>
        </c:ser>
        <c:ser>
          <c:idx val="3"/>
          <c:order val="3"/>
          <c:tx>
            <c:v>1983 Census</c:v>
          </c:tx>
          <c:spPr>
            <a:noFill/>
            <a:ln w="44450">
              <a:solidFill>
                <a:srgbClr val="FF0000"/>
              </a:solidFill>
            </a:ln>
          </c:spPr>
          <c:invertIfNegative val="0"/>
          <c:cat>
            <c:strRef>
              <c:f>Superimposed!$F$23:$F$41</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Superimposed!$H$23:$H$41</c:f>
              <c:numCache>
                <c:formatCode>General</c:formatCode>
                <c:ptCount val="19"/>
                <c:pt idx="0">
                  <c:v>2.234108E6</c:v>
                </c:pt>
                <c:pt idx="1">
                  <c:v>2.172718E6</c:v>
                </c:pt>
                <c:pt idx="2">
                  <c:v>2.089714E6</c:v>
                </c:pt>
                <c:pt idx="3">
                  <c:v>1.891021E6</c:v>
                </c:pt>
                <c:pt idx="4">
                  <c:v>1.67618E6</c:v>
                </c:pt>
                <c:pt idx="5">
                  <c:v>1.39971E6</c:v>
                </c:pt>
                <c:pt idx="6">
                  <c:v>1.085792E6</c:v>
                </c:pt>
                <c:pt idx="7">
                  <c:v>833454.0</c:v>
                </c:pt>
                <c:pt idx="8">
                  <c:v>762901.0</c:v>
                </c:pt>
                <c:pt idx="9">
                  <c:v>717926.0</c:v>
                </c:pt>
                <c:pt idx="10">
                  <c:v>664930.0</c:v>
                </c:pt>
                <c:pt idx="11">
                  <c:v>505585.0</c:v>
                </c:pt>
                <c:pt idx="12">
                  <c:v>431392.0</c:v>
                </c:pt>
                <c:pt idx="13">
                  <c:v>281519.0</c:v>
                </c:pt>
                <c:pt idx="14">
                  <c:v>223508.0</c:v>
                </c:pt>
                <c:pt idx="15">
                  <c:v>115830.0</c:v>
                </c:pt>
                <c:pt idx="16">
                  <c:v>68185.0</c:v>
                </c:pt>
                <c:pt idx="17">
                  <c:v>20517.0</c:v>
                </c:pt>
                <c:pt idx="18">
                  <c:v>10325.0</c:v>
                </c:pt>
              </c:numCache>
            </c:numRef>
          </c:val>
        </c:ser>
        <c:ser>
          <c:idx val="4"/>
          <c:order val="4"/>
          <c:tx>
            <c:strRef>
              <c:f>Superimposed!$G$1</c:f>
              <c:strCache>
                <c:ptCount val="1"/>
                <c:pt idx="0">
                  <c:v>1973 Male</c:v>
                </c:pt>
              </c:strCache>
            </c:strRef>
          </c:tx>
          <c:spPr>
            <a:solidFill>
              <a:schemeClr val="accent3">
                <a:lumMod val="75000"/>
              </a:schemeClr>
            </a:solidFill>
            <a:ln>
              <a:solidFill>
                <a:srgbClr val="00B050"/>
              </a:solidFill>
            </a:ln>
          </c:spPr>
          <c:invertIfNegative val="0"/>
          <c:cat>
            <c:strRef>
              <c:f>Superimposed!$F$23:$F$41</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Superimposed!$G$2:$G$20</c:f>
              <c:numCache>
                <c:formatCode>General</c:formatCode>
                <c:ptCount val="19"/>
                <c:pt idx="0">
                  <c:v>-2.127734E6</c:v>
                </c:pt>
                <c:pt idx="1">
                  <c:v>-1.975913E6</c:v>
                </c:pt>
                <c:pt idx="2">
                  <c:v>-1.761969E6</c:v>
                </c:pt>
                <c:pt idx="3">
                  <c:v>-1.442923E6</c:v>
                </c:pt>
                <c:pt idx="4">
                  <c:v>-1.135581E6</c:v>
                </c:pt>
                <c:pt idx="5">
                  <c:v>-884403.0</c:v>
                </c:pt>
                <c:pt idx="6">
                  <c:v>-815471.0</c:v>
                </c:pt>
                <c:pt idx="7">
                  <c:v>-794586.0</c:v>
                </c:pt>
                <c:pt idx="8">
                  <c:v>-730791.0</c:v>
                </c:pt>
                <c:pt idx="9">
                  <c:v>-579833.0</c:v>
                </c:pt>
                <c:pt idx="10">
                  <c:v>-517465.0</c:v>
                </c:pt>
                <c:pt idx="11">
                  <c:v>-387127.0</c:v>
                </c:pt>
                <c:pt idx="12">
                  <c:v>-323737.0</c:v>
                </c:pt>
                <c:pt idx="13">
                  <c:v>-214634.0</c:v>
                </c:pt>
                <c:pt idx="14">
                  <c:v>-153791.0</c:v>
                </c:pt>
                <c:pt idx="15">
                  <c:v>-68884.0</c:v>
                </c:pt>
                <c:pt idx="16">
                  <c:v>-33019.0</c:v>
                </c:pt>
                <c:pt idx="17">
                  <c:v>-9580.0</c:v>
                </c:pt>
                <c:pt idx="18">
                  <c:v>-5333.0</c:v>
                </c:pt>
              </c:numCache>
            </c:numRef>
          </c:val>
        </c:ser>
        <c:ser>
          <c:idx val="5"/>
          <c:order val="5"/>
          <c:tx>
            <c:v>1973 Census</c:v>
          </c:tx>
          <c:spPr>
            <a:solidFill>
              <a:schemeClr val="accent3">
                <a:lumMod val="75000"/>
              </a:schemeClr>
            </a:solidFill>
            <a:ln>
              <a:solidFill>
                <a:srgbClr val="00B050"/>
              </a:solidFill>
            </a:ln>
          </c:spPr>
          <c:invertIfNegative val="0"/>
          <c:cat>
            <c:strRef>
              <c:f>Superimposed!$F$23:$F$41</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c:v>
                </c:pt>
              </c:strCache>
            </c:strRef>
          </c:cat>
          <c:val>
            <c:numRef>
              <c:f>Superimposed!$H$2:$H$20</c:f>
              <c:numCache>
                <c:formatCode>General</c:formatCode>
                <c:ptCount val="19"/>
                <c:pt idx="0">
                  <c:v>2.106443E6</c:v>
                </c:pt>
                <c:pt idx="1">
                  <c:v>1.952588E6</c:v>
                </c:pt>
                <c:pt idx="2">
                  <c:v>1.719193E6</c:v>
                </c:pt>
                <c:pt idx="3">
                  <c:v>1.488063E6</c:v>
                </c:pt>
                <c:pt idx="4">
                  <c:v>1.172906E6</c:v>
                </c:pt>
                <c:pt idx="5">
                  <c:v>911147.0</c:v>
                </c:pt>
                <c:pt idx="6">
                  <c:v>849280.0</c:v>
                </c:pt>
                <c:pt idx="7">
                  <c:v>800144.0</c:v>
                </c:pt>
                <c:pt idx="8">
                  <c:v>739461.0</c:v>
                </c:pt>
                <c:pt idx="9">
                  <c:v>579259.0</c:v>
                </c:pt>
                <c:pt idx="10">
                  <c:v>526239.0</c:v>
                </c:pt>
                <c:pt idx="11">
                  <c:v>394404.0</c:v>
                </c:pt>
                <c:pt idx="12">
                  <c:v>338221.0</c:v>
                </c:pt>
                <c:pt idx="13">
                  <c:v>231513.0</c:v>
                </c:pt>
                <c:pt idx="14">
                  <c:v>173426.0</c:v>
                </c:pt>
                <c:pt idx="15">
                  <c:v>77890.0</c:v>
                </c:pt>
                <c:pt idx="16">
                  <c:v>41799.0</c:v>
                </c:pt>
                <c:pt idx="17">
                  <c:v>12392.0</c:v>
                </c:pt>
                <c:pt idx="18">
                  <c:v>7371.0</c:v>
                </c:pt>
              </c:numCache>
            </c:numRef>
          </c:val>
        </c:ser>
        <c:dLbls>
          <c:showLegendKey val="0"/>
          <c:showVal val="0"/>
          <c:showCatName val="0"/>
          <c:showSerName val="0"/>
          <c:showPercent val="0"/>
          <c:showBubbleSize val="0"/>
        </c:dLbls>
        <c:gapWidth val="0"/>
        <c:overlap val="100"/>
        <c:axId val="2067960104"/>
        <c:axId val="2067963272"/>
      </c:barChart>
      <c:catAx>
        <c:axId val="2067960104"/>
        <c:scaling>
          <c:orientation val="minMax"/>
        </c:scaling>
        <c:delete val="0"/>
        <c:axPos val="l"/>
        <c:majorTickMark val="out"/>
        <c:minorTickMark val="none"/>
        <c:tickLblPos val="low"/>
        <c:txPr>
          <a:bodyPr/>
          <a:lstStyle/>
          <a:p>
            <a:pPr>
              <a:defRPr sz="1200" b="1"/>
            </a:pPr>
            <a:endParaRPr lang="en-US"/>
          </a:p>
        </c:txPr>
        <c:crossAx val="2067963272"/>
        <c:crosses val="autoZero"/>
        <c:auto val="1"/>
        <c:lblAlgn val="ctr"/>
        <c:lblOffset val="100"/>
        <c:noMultiLvlLbl val="0"/>
      </c:catAx>
      <c:valAx>
        <c:axId val="2067963272"/>
        <c:scaling>
          <c:orientation val="minMax"/>
        </c:scaling>
        <c:delete val="0"/>
        <c:axPos val="b"/>
        <c:majorGridlines/>
        <c:numFmt formatCode="#,##0;[Black]#,##0" sourceLinked="0"/>
        <c:majorTickMark val="out"/>
        <c:minorTickMark val="none"/>
        <c:tickLblPos val="nextTo"/>
        <c:txPr>
          <a:bodyPr/>
          <a:lstStyle/>
          <a:p>
            <a:pPr>
              <a:defRPr sz="1200" b="1"/>
            </a:pPr>
            <a:endParaRPr lang="en-US"/>
          </a:p>
        </c:txPr>
        <c:crossAx val="2067960104"/>
        <c:crosses val="autoZero"/>
        <c:crossBetween val="between"/>
      </c:valAx>
    </c:plotArea>
    <c:legend>
      <c:legendPos val="b"/>
      <c:legendEntry>
        <c:idx val="1"/>
        <c:delete val="1"/>
      </c:legendEntry>
      <c:legendEntry>
        <c:idx val="3"/>
        <c:delete val="1"/>
      </c:legendEntry>
      <c:legendEntry>
        <c:idx val="5"/>
        <c:delete val="1"/>
      </c:legendEntry>
      <c:layout/>
      <c:overlay val="0"/>
      <c:txPr>
        <a:bodyPr/>
        <a:lstStyle/>
        <a:p>
          <a:pPr>
            <a:defRPr sz="1100" b="1"/>
          </a:pPr>
          <a:endParaRPr lang="en-US"/>
        </a:p>
      </c:txPr>
    </c:legend>
    <c:plotVisOnly val="1"/>
    <c:dispBlanksAs val="gap"/>
    <c:showDLblsOverMax val="0"/>
  </c:chart>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69753086419753"/>
          <c:y val="0.0277777777777778"/>
          <c:w val="0.966049382716049"/>
          <c:h val="0.487207706991171"/>
        </c:manualLayout>
      </c:layout>
      <c:barChart>
        <c:barDir val="col"/>
        <c:grouping val="percentStacked"/>
        <c:varyColors val="0"/>
        <c:ser>
          <c:idx val="0"/>
          <c:order val="0"/>
          <c:tx>
            <c:strRef>
              <c:f>'Sources of drinking water'!$N$27</c:f>
              <c:strCache>
                <c:ptCount val="1"/>
                <c:pt idx="0">
                  <c:v>Improved</c:v>
                </c:pt>
              </c:strCache>
            </c:strRef>
          </c:tx>
          <c:spPr>
            <a:solidFill>
              <a:srgbClr val="92D050"/>
            </a:solidFill>
          </c:spPr>
          <c:invertIfNegative val="0"/>
          <c:dLbls>
            <c:dLbl>
              <c:idx val="4"/>
              <c:tx>
                <c:rich>
                  <a:bodyPr/>
                  <a:lstStyle/>
                  <a:p>
                    <a:r>
                      <a:rPr lang="en-US" dirty="0"/>
                      <a:t> </a:t>
                    </a:r>
                    <a:r>
                      <a:rPr lang="en-US" dirty="0" smtClean="0"/>
                      <a:t>70.2 </a:t>
                    </a:r>
                    <a:endParaRPr lang="en-US" dirty="0"/>
                  </a:p>
                </c:rich>
              </c:tx>
              <c:dLblPos val="inBase"/>
              <c:showLegendKey val="0"/>
              <c:showVal val="1"/>
              <c:showCatName val="0"/>
              <c:showSerName val="0"/>
              <c:showPercent val="0"/>
              <c:showBubbleSize val="0"/>
            </c:dLbl>
            <c:txPr>
              <a:bodyPr/>
              <a:lstStyle/>
              <a:p>
                <a:pPr>
                  <a:defRPr sz="1600" b="1"/>
                </a:pPr>
                <a:endParaRPr lang="en-US"/>
              </a:p>
            </c:txPr>
            <c:dLblPos val="inBase"/>
            <c:showLegendKey val="0"/>
            <c:showVal val="1"/>
            <c:showCatName val="0"/>
            <c:showSerName val="0"/>
            <c:showPercent val="0"/>
            <c:showBubbleSize val="0"/>
            <c:showLeaderLines val="0"/>
          </c:dLbls>
          <c:cat>
            <c:strRef>
              <c:f>'Sources of drinking water'!$M$28:$M$43</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'Sources of drinking water'!$N$28:$N$43</c:f>
              <c:numCache>
                <c:formatCode>_(* #,##0.0_);_(* \(#,##0.0\);_(* "-"??_);_(@_)</c:formatCode>
                <c:ptCount val="16"/>
                <c:pt idx="0">
                  <c:v>69.47728187013734</c:v>
                </c:pt>
                <c:pt idx="1">
                  <c:v>76.61388821858814</c:v>
                </c:pt>
                <c:pt idx="2">
                  <c:v>58.31441840974961</c:v>
                </c:pt>
                <c:pt idx="3">
                  <c:v>64.00998568372391</c:v>
                </c:pt>
                <c:pt idx="4">
                  <c:v>69.67548644110579</c:v>
                </c:pt>
                <c:pt idx="5">
                  <c:v>81.1135818069265</c:v>
                </c:pt>
                <c:pt idx="6">
                  <c:v>63.56539585092141</c:v>
                </c:pt>
                <c:pt idx="7">
                  <c:v>73.64839445166731</c:v>
                </c:pt>
                <c:pt idx="8">
                  <c:v>76.63422764430944</c:v>
                </c:pt>
                <c:pt idx="9">
                  <c:v>85.59935791582622</c:v>
                </c:pt>
                <c:pt idx="10">
                  <c:v>68.9864461965112</c:v>
                </c:pt>
                <c:pt idx="11">
                  <c:v>37.73761777576711</c:v>
                </c:pt>
                <c:pt idx="12">
                  <c:v>77.31720136656761</c:v>
                </c:pt>
                <c:pt idx="13">
                  <c:v>54.71288996202874</c:v>
                </c:pt>
                <c:pt idx="14">
                  <c:v>50.30366364155936</c:v>
                </c:pt>
                <c:pt idx="15">
                  <c:v>87.67602277190346</c:v>
                </c:pt>
              </c:numCache>
            </c:numRef>
          </c:val>
        </c:ser>
        <c:ser>
          <c:idx val="1"/>
          <c:order val="1"/>
          <c:tx>
            <c:strRef>
              <c:f>'Sources of drinking water'!$O$27</c:f>
              <c:strCache>
                <c:ptCount val="1"/>
                <c:pt idx="0">
                  <c:v>Unimproved</c:v>
                </c:pt>
              </c:strCache>
            </c:strRef>
          </c:tx>
          <c:spPr>
            <a:solidFill>
              <a:srgbClr val="FF0000"/>
            </a:solidFill>
          </c:spPr>
          <c:invertIfNegative val="0"/>
          <c:dLbls>
            <c:dLbl>
              <c:idx val="4"/>
              <c:tx>
                <c:rich>
                  <a:bodyPr/>
                  <a:lstStyle/>
                  <a:p>
                    <a:r>
                      <a:rPr lang="en-US" dirty="0"/>
                      <a:t> </a:t>
                    </a:r>
                    <a:r>
                      <a:rPr lang="en-US" dirty="0" smtClean="0"/>
                      <a:t>29.8 </a:t>
                    </a:r>
                    <a:endParaRPr lang="en-US" dirty="0"/>
                  </a:p>
                </c:rich>
              </c:tx>
              <c:dLblPos val="inEnd"/>
              <c:showLegendKey val="0"/>
              <c:showVal val="1"/>
              <c:showCatName val="0"/>
              <c:showSerName val="0"/>
              <c:showPercent val="0"/>
              <c:showBubbleSize val="0"/>
            </c:dLbl>
            <c:dLbl>
              <c:idx val="15"/>
              <c:layout>
                <c:manualLayout>
                  <c:x val="0.0"/>
                  <c:y val="0.00621391992285989"/>
                </c:manualLayout>
              </c:layout>
              <c:dLblPos val="ctr"/>
              <c:showLegendKey val="0"/>
              <c:showVal val="1"/>
              <c:showCatName val="0"/>
              <c:showSerName val="0"/>
              <c:showPercent val="0"/>
              <c:showBubbleSize val="0"/>
            </c:dLbl>
            <c:txPr>
              <a:bodyPr anchor="t" anchorCtr="0"/>
              <a:lstStyle/>
              <a:p>
                <a:pPr>
                  <a:defRPr sz="1600" b="1"/>
                </a:pPr>
                <a:endParaRPr lang="en-US"/>
              </a:p>
            </c:txPr>
            <c:dLblPos val="inEnd"/>
            <c:showLegendKey val="0"/>
            <c:showVal val="1"/>
            <c:showCatName val="0"/>
            <c:showSerName val="0"/>
            <c:showPercent val="0"/>
            <c:showBubbleSize val="0"/>
            <c:showLeaderLines val="0"/>
          </c:dLbls>
          <c:cat>
            <c:strRef>
              <c:f>'Sources of drinking water'!$M$28:$M$43</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'Sources of drinking water'!$O$28:$O$43</c:f>
              <c:numCache>
                <c:formatCode>_(* #,##0.0_);_(* \(#,##0.0\);_(* "-"??_);_(@_)</c:formatCode>
                <c:ptCount val="16"/>
                <c:pt idx="0">
                  <c:v>30.52271812986265</c:v>
                </c:pt>
                <c:pt idx="1">
                  <c:v>23.38611178141183</c:v>
                </c:pt>
                <c:pt idx="2">
                  <c:v>41.68558159025037</c:v>
                </c:pt>
                <c:pt idx="3">
                  <c:v>35.99001431627608</c:v>
                </c:pt>
                <c:pt idx="4">
                  <c:v>30.32451355889421</c:v>
                </c:pt>
                <c:pt idx="5">
                  <c:v>18.88641819307349</c:v>
                </c:pt>
                <c:pt idx="6">
                  <c:v>36.43460414907858</c:v>
                </c:pt>
                <c:pt idx="7">
                  <c:v>26.35160554833269</c:v>
                </c:pt>
                <c:pt idx="8">
                  <c:v>23.36577235569057</c:v>
                </c:pt>
                <c:pt idx="9">
                  <c:v>14.40064208417378</c:v>
                </c:pt>
                <c:pt idx="10">
                  <c:v>31.01355380348878</c:v>
                </c:pt>
                <c:pt idx="11">
                  <c:v>62.26238222423288</c:v>
                </c:pt>
                <c:pt idx="12">
                  <c:v>22.68279863343238</c:v>
                </c:pt>
                <c:pt idx="13">
                  <c:v>45.28711003797126</c:v>
                </c:pt>
                <c:pt idx="14">
                  <c:v>49.69633635844063</c:v>
                </c:pt>
                <c:pt idx="15">
                  <c:v>12.32397722809652</c:v>
                </c:pt>
              </c:numCache>
            </c:numRef>
          </c:val>
        </c:ser>
        <c:dLbls>
          <c:showLegendKey val="0"/>
          <c:showVal val="1"/>
          <c:showCatName val="0"/>
          <c:showSerName val="0"/>
          <c:showPercent val="0"/>
          <c:showBubbleSize val="0"/>
        </c:dLbls>
        <c:gapWidth val="39"/>
        <c:overlap val="100"/>
        <c:axId val="2071518056"/>
        <c:axId val="2071521112"/>
      </c:barChart>
      <c:catAx>
        <c:axId val="2071518056"/>
        <c:scaling>
          <c:orientation val="minMax"/>
        </c:scaling>
        <c:delete val="0"/>
        <c:axPos val="b"/>
        <c:majorTickMark val="none"/>
        <c:minorTickMark val="none"/>
        <c:tickLblPos val="nextTo"/>
        <c:txPr>
          <a:bodyPr rot="-5400000" vert="horz"/>
          <a:lstStyle/>
          <a:p>
            <a:pPr>
              <a:defRPr sz="1400" b="1">
                <a:latin typeface="Times New Roman" panose="02020603050405020304" pitchFamily="18" charset="0"/>
                <a:cs typeface="Times New Roman" panose="02020603050405020304" pitchFamily="18" charset="0"/>
              </a:defRPr>
            </a:pPr>
            <a:endParaRPr lang="en-US"/>
          </a:p>
        </c:txPr>
        <c:crossAx val="2071521112"/>
        <c:crosses val="autoZero"/>
        <c:auto val="1"/>
        <c:lblAlgn val="ctr"/>
        <c:lblOffset val="100"/>
        <c:noMultiLvlLbl val="0"/>
      </c:catAx>
      <c:valAx>
        <c:axId val="2071521112"/>
        <c:scaling>
          <c:orientation val="minMax"/>
        </c:scaling>
        <c:delete val="1"/>
        <c:axPos val="l"/>
        <c:numFmt formatCode="0%" sourceLinked="1"/>
        <c:majorTickMark val="out"/>
        <c:minorTickMark val="none"/>
        <c:tickLblPos val="nextTo"/>
        <c:crossAx val="2071518056"/>
        <c:crosses val="autoZero"/>
        <c:crossBetween val="between"/>
      </c:valAx>
    </c:plotArea>
    <c:legend>
      <c:legendPos val="b"/>
      <c:layout>
        <c:manualLayout>
          <c:xMode val="edge"/>
          <c:yMode val="edge"/>
          <c:x val="0.702366700690192"/>
          <c:y val="0.846181698878549"/>
          <c:w val="0.295883882570234"/>
          <c:h val="0.0643113962708047"/>
        </c:manualLayout>
      </c:layout>
      <c:overlay val="0"/>
      <c:txPr>
        <a:bodyPr/>
        <a:lstStyle/>
        <a:p>
          <a:pPr>
            <a:defRPr sz="1600" b="1"/>
          </a:pPr>
          <a:endParaRPr lang="en-US"/>
        </a:p>
      </c:txPr>
    </c:legend>
    <c:plotVisOnly val="1"/>
    <c:dispBlanksAs val="gap"/>
    <c:showDLblsOverMax val="0"/>
  </c:chart>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Times New Roman" panose="02020603050405020304" pitchFamily="18" charset="0"/>
                <a:cs typeface="Times New Roman" panose="02020603050405020304" pitchFamily="18" charset="0"/>
              </a:defRPr>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Source</a:t>
            </a:r>
            <a:r>
              <a:rPr lang="en-US" sz="1800" baseline="0" dirty="0">
                <a:latin typeface="Times New Roman" panose="02020603050405020304" pitchFamily="18" charset="0"/>
                <a:cs typeface="Times New Roman" panose="02020603050405020304" pitchFamily="18" charset="0"/>
              </a:rPr>
              <a:t> of lighting in Urban and Rural Areas</a:t>
            </a:r>
            <a:endParaRPr lang="en-US" sz="1800" dirty="0">
              <a:latin typeface="Times New Roman" panose="02020603050405020304" pitchFamily="18" charset="0"/>
              <a:cs typeface="Times New Roman" panose="02020603050405020304" pitchFamily="18" charset="0"/>
            </a:endParaRPr>
          </a:p>
        </c:rich>
      </c:tx>
      <c:overlay val="0"/>
    </c:title>
    <c:autoTitleDeleted val="0"/>
    <c:plotArea>
      <c:layout/>
      <c:barChart>
        <c:barDir val="col"/>
        <c:grouping val="clustered"/>
        <c:varyColors val="0"/>
        <c:ser>
          <c:idx val="0"/>
          <c:order val="0"/>
          <c:tx>
            <c:strRef>
              <c:f>'Source of lighting new'!$N$4</c:f>
              <c:strCache>
                <c:ptCount val="1"/>
                <c:pt idx="0">
                  <c:v>Union (%)</c:v>
                </c:pt>
              </c:strCache>
            </c:strRef>
          </c:tx>
          <c:invertIfNegative val="0"/>
          <c:cat>
            <c:strRef>
              <c:f>'Source of lighting new'!$M$5:$M$12</c:f>
              <c:strCache>
                <c:ptCount val="8"/>
                <c:pt idx="0">
                  <c:v>Electricity</c:v>
                </c:pt>
                <c:pt idx="1">
                  <c:v>Kerosene</c:v>
                </c:pt>
                <c:pt idx="2">
                  <c:v>Candle</c:v>
                </c:pt>
                <c:pt idx="3">
                  <c:v>Battery</c:v>
                </c:pt>
                <c:pt idx="4">
                  <c:v>Generator (private)</c:v>
                </c:pt>
                <c:pt idx="5">
                  <c:v>Water mill (private)</c:v>
                </c:pt>
                <c:pt idx="6">
                  <c:v>Solar system/ energy</c:v>
                </c:pt>
                <c:pt idx="7">
                  <c:v>Other</c:v>
                </c:pt>
              </c:strCache>
            </c:strRef>
          </c:cat>
          <c:val>
            <c:numRef>
              <c:f>'Source of lighting new'!$N$5:$N$12</c:f>
              <c:numCache>
                <c:formatCode>_(* #,##0.0_);_(* \(#,##0.0\);_(* "-"??_);_(@_)</c:formatCode>
                <c:ptCount val="8"/>
                <c:pt idx="0">
                  <c:v>32.43033170580314</c:v>
                </c:pt>
                <c:pt idx="1">
                  <c:v>8.058388840717523</c:v>
                </c:pt>
                <c:pt idx="2">
                  <c:v>20.70206636763649</c:v>
                </c:pt>
                <c:pt idx="3">
                  <c:v>16.94966423456438</c:v>
                </c:pt>
                <c:pt idx="4">
                  <c:v>9.313887178989345</c:v>
                </c:pt>
                <c:pt idx="5">
                  <c:v>1.631823326559925</c:v>
                </c:pt>
                <c:pt idx="6">
                  <c:v>8.689617563499785</c:v>
                </c:pt>
                <c:pt idx="7">
                  <c:v>2.2242207822294</c:v>
                </c:pt>
              </c:numCache>
            </c:numRef>
          </c:val>
        </c:ser>
        <c:ser>
          <c:idx val="1"/>
          <c:order val="1"/>
          <c:tx>
            <c:strRef>
              <c:f>'Source of lighting new'!$O$4</c:f>
              <c:strCache>
                <c:ptCount val="1"/>
                <c:pt idx="0">
                  <c:v>Urban (%)</c:v>
                </c:pt>
              </c:strCache>
            </c:strRef>
          </c:tx>
          <c:invertIfNegative val="0"/>
          <c:cat>
            <c:strRef>
              <c:f>'Source of lighting new'!$M$5:$M$12</c:f>
              <c:strCache>
                <c:ptCount val="8"/>
                <c:pt idx="0">
                  <c:v>Electricity</c:v>
                </c:pt>
                <c:pt idx="1">
                  <c:v>Kerosene</c:v>
                </c:pt>
                <c:pt idx="2">
                  <c:v>Candle</c:v>
                </c:pt>
                <c:pt idx="3">
                  <c:v>Battery</c:v>
                </c:pt>
                <c:pt idx="4">
                  <c:v>Generator (private)</c:v>
                </c:pt>
                <c:pt idx="5">
                  <c:v>Water mill (private)</c:v>
                </c:pt>
                <c:pt idx="6">
                  <c:v>Solar system/ energy</c:v>
                </c:pt>
                <c:pt idx="7">
                  <c:v>Other</c:v>
                </c:pt>
              </c:strCache>
            </c:strRef>
          </c:cat>
          <c:val>
            <c:numRef>
              <c:f>'Source of lighting new'!$O$5:$O$12</c:f>
              <c:numCache>
                <c:formatCode>_(* #,##0.0_);_(* \(#,##0.0\);_(* "-"??_);_(@_)</c:formatCode>
                <c:ptCount val="8"/>
                <c:pt idx="0">
                  <c:v>77.50303089131651</c:v>
                </c:pt>
                <c:pt idx="1">
                  <c:v>0.517670006194594</c:v>
                </c:pt>
                <c:pt idx="2">
                  <c:v>7.152050889460433</c:v>
                </c:pt>
                <c:pt idx="3">
                  <c:v>6.280806956571928</c:v>
                </c:pt>
                <c:pt idx="4">
                  <c:v>5.814490759429703</c:v>
                </c:pt>
                <c:pt idx="5">
                  <c:v>0.845599821343837</c:v>
                </c:pt>
                <c:pt idx="6">
                  <c:v>1.403900331635422</c:v>
                </c:pt>
                <c:pt idx="7">
                  <c:v>0.482450344047566</c:v>
                </c:pt>
              </c:numCache>
            </c:numRef>
          </c:val>
        </c:ser>
        <c:ser>
          <c:idx val="2"/>
          <c:order val="2"/>
          <c:tx>
            <c:strRef>
              <c:f>'Source of lighting new'!$P$4</c:f>
              <c:strCache>
                <c:ptCount val="1"/>
                <c:pt idx="0">
                  <c:v>Rural (%)</c:v>
                </c:pt>
              </c:strCache>
            </c:strRef>
          </c:tx>
          <c:invertIfNegative val="0"/>
          <c:cat>
            <c:strRef>
              <c:f>'Source of lighting new'!$M$5:$M$12</c:f>
              <c:strCache>
                <c:ptCount val="8"/>
                <c:pt idx="0">
                  <c:v>Electricity</c:v>
                </c:pt>
                <c:pt idx="1">
                  <c:v>Kerosene</c:v>
                </c:pt>
                <c:pt idx="2">
                  <c:v>Candle</c:v>
                </c:pt>
                <c:pt idx="3">
                  <c:v>Battery</c:v>
                </c:pt>
                <c:pt idx="4">
                  <c:v>Generator (private)</c:v>
                </c:pt>
                <c:pt idx="5">
                  <c:v>Water mill (private)</c:v>
                </c:pt>
                <c:pt idx="6">
                  <c:v>Solar system/ energy</c:v>
                </c:pt>
                <c:pt idx="7">
                  <c:v>Other</c:v>
                </c:pt>
              </c:strCache>
            </c:strRef>
          </c:cat>
          <c:val>
            <c:numRef>
              <c:f>'Source of lighting new'!$P$5:$P$12</c:f>
              <c:numCache>
                <c:formatCode>_(* #,##0.0_);_(* \(#,##0.0\);_(* "-"??_);_(@_)</c:formatCode>
                <c:ptCount val="8"/>
                <c:pt idx="0">
                  <c:v>14.87295167249395</c:v>
                </c:pt>
                <c:pt idx="1">
                  <c:v>10.99576043581836</c:v>
                </c:pt>
                <c:pt idx="2">
                  <c:v>25.98026748508859</c:v>
                </c:pt>
                <c:pt idx="3">
                  <c:v>21.10555427744549</c:v>
                </c:pt>
                <c:pt idx="4">
                  <c:v>10.6770234884553</c:v>
                </c:pt>
                <c:pt idx="5">
                  <c:v>1.938084658178511</c:v>
                </c:pt>
                <c:pt idx="6">
                  <c:v>11.52765718763185</c:v>
                </c:pt>
                <c:pt idx="7">
                  <c:v>2.902700794887946</c:v>
                </c:pt>
              </c:numCache>
            </c:numRef>
          </c:val>
        </c:ser>
        <c:dLbls>
          <c:showLegendKey val="0"/>
          <c:showVal val="0"/>
          <c:showCatName val="0"/>
          <c:showSerName val="0"/>
          <c:showPercent val="0"/>
          <c:showBubbleSize val="0"/>
        </c:dLbls>
        <c:gapWidth val="150"/>
        <c:axId val="2071703384"/>
        <c:axId val="2071706360"/>
      </c:barChart>
      <c:catAx>
        <c:axId val="2071703384"/>
        <c:scaling>
          <c:orientation val="minMax"/>
        </c:scaling>
        <c:delete val="0"/>
        <c:axPos val="b"/>
        <c:majorTickMark val="none"/>
        <c:minorTickMark val="none"/>
        <c:tickLblPos val="nextTo"/>
        <c:crossAx val="2071706360"/>
        <c:crosses val="autoZero"/>
        <c:auto val="1"/>
        <c:lblAlgn val="ctr"/>
        <c:lblOffset val="100"/>
        <c:noMultiLvlLbl val="0"/>
      </c:catAx>
      <c:valAx>
        <c:axId val="2071706360"/>
        <c:scaling>
          <c:orientation val="minMax"/>
        </c:scaling>
        <c:delete val="0"/>
        <c:axPos val="l"/>
        <c:majorGridlines/>
        <c:title>
          <c:tx>
            <c:rich>
              <a:bodyPr/>
              <a:lstStyle/>
              <a:p>
                <a:pPr>
                  <a:defRPr/>
                </a:pPr>
                <a:r>
                  <a:rPr lang="en-US" dirty="0"/>
                  <a:t>Percentage</a:t>
                </a:r>
              </a:p>
            </c:rich>
          </c:tx>
          <c:overlay val="0"/>
        </c:title>
        <c:numFmt formatCode="_(* #,##0.0_);_(* \(#,##0.0\);_(* &quot;-&quot;??_);_(@_)" sourceLinked="1"/>
        <c:majorTickMark val="none"/>
        <c:minorTickMark val="none"/>
        <c:tickLblPos val="nextTo"/>
        <c:txPr>
          <a:bodyPr/>
          <a:lstStyle/>
          <a:p>
            <a:pPr>
              <a:defRPr sz="1200"/>
            </a:pPr>
            <a:endParaRPr lang="en-US"/>
          </a:p>
        </c:txPr>
        <c:crossAx val="2071703384"/>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45474871196656"/>
          <c:y val="0.134689567722935"/>
          <c:w val="0.958477204238359"/>
          <c:h val="0.634214862118846"/>
        </c:manualLayout>
      </c:layout>
      <c:barChart>
        <c:barDir val="col"/>
        <c:grouping val="clustered"/>
        <c:varyColors val="0"/>
        <c:ser>
          <c:idx val="0"/>
          <c:order val="0"/>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400" b="1"/>
                </a:pPr>
                <a:endParaRPr lang="en-US"/>
              </a:p>
            </c:txPr>
            <c:showLegendKey val="0"/>
            <c:showVal val="1"/>
            <c:showCatName val="0"/>
            <c:showSerName val="0"/>
            <c:showPercent val="0"/>
            <c:showBubbleSize val="0"/>
            <c:showLeaderLines val="0"/>
          </c:dLbls>
          <c:cat>
            <c:strRef>
              <c:f>'Electricity by State'!$A$3:$A$18</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'Electricity by State'!$B$3:$B$18</c:f>
              <c:numCache>
                <c:formatCode>_(* #,##0.0_);_(* \(#,##0.0\);_(* "-"??_);_(@_)</c:formatCode>
                <c:ptCount val="16"/>
                <c:pt idx="0">
                  <c:v>32.43033170580314</c:v>
                </c:pt>
                <c:pt idx="1">
                  <c:v>30.28975553616839</c:v>
                </c:pt>
                <c:pt idx="2">
                  <c:v>48.59272968537207</c:v>
                </c:pt>
                <c:pt idx="3">
                  <c:v>26.88116192325048</c:v>
                </c:pt>
                <c:pt idx="4">
                  <c:v>15.44539678010557</c:v>
                </c:pt>
                <c:pt idx="5">
                  <c:v>24.17188384629902</c:v>
                </c:pt>
                <c:pt idx="6">
                  <c:v>8.037470990713494</c:v>
                </c:pt>
                <c:pt idx="7">
                  <c:v>27.65513476247054</c:v>
                </c:pt>
                <c:pt idx="8">
                  <c:v>22.66560264064006</c:v>
                </c:pt>
                <c:pt idx="9">
                  <c:v>39.36226893925366</c:v>
                </c:pt>
                <c:pt idx="10">
                  <c:v>35.70083196880353</c:v>
                </c:pt>
                <c:pt idx="11">
                  <c:v>12.84092985218761</c:v>
                </c:pt>
                <c:pt idx="12">
                  <c:v>69.31047465987427</c:v>
                </c:pt>
                <c:pt idx="13">
                  <c:v>33.39529347990585</c:v>
                </c:pt>
                <c:pt idx="14">
                  <c:v>12.00886779768473</c:v>
                </c:pt>
                <c:pt idx="15">
                  <c:v>42.58406958166348</c:v>
                </c:pt>
              </c:numCache>
            </c:numRef>
          </c:val>
        </c:ser>
        <c:dLbls>
          <c:showLegendKey val="0"/>
          <c:showVal val="1"/>
          <c:showCatName val="0"/>
          <c:showSerName val="0"/>
          <c:showPercent val="0"/>
          <c:showBubbleSize val="0"/>
        </c:dLbls>
        <c:gapWidth val="70"/>
        <c:overlap val="-25"/>
        <c:axId val="2071745416"/>
        <c:axId val="2071756872"/>
      </c:barChart>
      <c:catAx>
        <c:axId val="2071745416"/>
        <c:scaling>
          <c:orientation val="minMax"/>
        </c:scaling>
        <c:delete val="0"/>
        <c:axPos val="b"/>
        <c:majorTickMark val="none"/>
        <c:minorTickMark val="none"/>
        <c:tickLblPos val="nextTo"/>
        <c:txPr>
          <a:bodyPr/>
          <a:lstStyle/>
          <a:p>
            <a:pPr>
              <a:defRPr sz="1400" b="1"/>
            </a:pPr>
            <a:endParaRPr lang="en-US"/>
          </a:p>
        </c:txPr>
        <c:crossAx val="2071756872"/>
        <c:crosses val="autoZero"/>
        <c:auto val="1"/>
        <c:lblAlgn val="ctr"/>
        <c:lblOffset val="100"/>
        <c:noMultiLvlLbl val="0"/>
      </c:catAx>
      <c:valAx>
        <c:axId val="2071756872"/>
        <c:scaling>
          <c:orientation val="minMax"/>
        </c:scaling>
        <c:delete val="1"/>
        <c:axPos val="l"/>
        <c:numFmt formatCode="_(* #,##0.0_);_(* \(#,##0.0\);_(* &quot;-&quot;??_);_(@_)" sourceLinked="1"/>
        <c:majorTickMark val="none"/>
        <c:minorTickMark val="none"/>
        <c:tickLblPos val="nextTo"/>
        <c:crossAx val="2071745416"/>
        <c:crosses val="autoZero"/>
        <c:crossBetween val="between"/>
      </c:valAx>
    </c:plotArea>
    <c:plotVisOnly val="1"/>
    <c:dispBlanksAs val="gap"/>
    <c:showDLblsOverMax val="0"/>
  </c:chart>
  <c:spPr>
    <a:solidFill>
      <a:schemeClr val="bg1">
        <a:lumMod val="95000"/>
      </a:schemeClr>
    </a:solidFill>
  </c:sp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46"/>
      <c:rAngAx val="0"/>
      <c:perspective val="3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4"/>
            <c:bubble3D val="0"/>
            <c:spPr>
              <a:solidFill>
                <a:srgbClr val="FF0000"/>
              </a:solidFill>
            </c:spPr>
          </c:dPt>
          <c:dLbls>
            <c:dLbl>
              <c:idx val="1"/>
              <c:tx>
                <c:rich>
                  <a:bodyPr/>
                  <a:lstStyle/>
                  <a:p>
                    <a:r>
                      <a:rPr lang="en-US" sz="1600" b="1" dirty="0">
                        <a:latin typeface="Times New Roman" panose="02020603050405020304" pitchFamily="18" charset="0"/>
                        <a:cs typeface="Times New Roman" panose="02020603050405020304" pitchFamily="18" charset="0"/>
                      </a:rPr>
                      <a:t>LPG
0.4%</a:t>
                    </a:r>
                    <a:endParaRPr lang="en-US" dirty="0"/>
                  </a:p>
                </c:rich>
              </c:tx>
              <c:dLblPos val="bestFit"/>
              <c:showLegendKey val="0"/>
              <c:showVal val="0"/>
              <c:showCatName val="1"/>
              <c:showSerName val="0"/>
              <c:showPercent val="1"/>
              <c:showBubbleSize val="0"/>
            </c:dLbl>
            <c:dLbl>
              <c:idx val="2"/>
              <c:tx>
                <c:rich>
                  <a:bodyPr/>
                  <a:lstStyle/>
                  <a:p>
                    <a:r>
                      <a:rPr lang="en-US" sz="1600" b="1" dirty="0">
                        <a:latin typeface="Times New Roman" panose="02020603050405020304" pitchFamily="18" charset="0"/>
                        <a:cs typeface="Times New Roman" panose="02020603050405020304" pitchFamily="18" charset="0"/>
                      </a:rPr>
                      <a:t>Kerosene
0.2%</a:t>
                    </a:r>
                    <a:endParaRPr lang="en-US" dirty="0"/>
                  </a:p>
                </c:rich>
              </c:tx>
              <c:dLblPos val="bestFit"/>
              <c:showLegendKey val="0"/>
              <c:showVal val="0"/>
              <c:showCatName val="1"/>
              <c:showSerName val="0"/>
              <c:showPercent val="1"/>
              <c:showBubbleSize val="0"/>
            </c:dLbl>
            <c:dLbl>
              <c:idx val="3"/>
              <c:tx>
                <c:rich>
                  <a:bodyPr/>
                  <a:lstStyle/>
                  <a:p>
                    <a:r>
                      <a:rPr lang="en-US" sz="1600" b="1" dirty="0" smtClean="0">
                        <a:latin typeface="Times New Roman" panose="02020603050405020304" pitchFamily="18" charset="0"/>
                        <a:cs typeface="Times New Roman" panose="02020603050405020304" pitchFamily="18" charset="0"/>
                      </a:rPr>
                      <a:t>Biogas</a:t>
                    </a:r>
                    <a:r>
                      <a:rPr lang="en-US" sz="1600" b="1" dirty="0">
                        <a:latin typeface="Times New Roman" panose="02020603050405020304" pitchFamily="18" charset="0"/>
                        <a:cs typeface="Times New Roman" panose="02020603050405020304" pitchFamily="18" charset="0"/>
                      </a:rPr>
                      <a:t>
0.3%</a:t>
                    </a:r>
                    <a:endParaRPr lang="en-US" dirty="0"/>
                  </a:p>
                </c:rich>
              </c:tx>
              <c:dLblPos val="bestFit"/>
              <c:showLegendKey val="0"/>
              <c:showVal val="0"/>
              <c:showCatName val="1"/>
              <c:showSerName val="0"/>
              <c:showPercent val="1"/>
              <c:showBubbleSize val="0"/>
            </c:dLbl>
            <c:dLbl>
              <c:idx val="4"/>
              <c:layout>
                <c:manualLayout>
                  <c:x val="0.116989630394561"/>
                  <c:y val="-0.211385864785846"/>
                </c:manualLayout>
              </c:layout>
              <c:dLblPos val="bestFit"/>
              <c:showLegendKey val="0"/>
              <c:showVal val="0"/>
              <c:showCatName val="1"/>
              <c:showSerName val="0"/>
              <c:showPercent val="1"/>
              <c:showBubbleSize val="0"/>
            </c:dLbl>
            <c:txPr>
              <a:bodyPr/>
              <a:lstStyle/>
              <a:p>
                <a:pPr>
                  <a:defRPr sz="1600" b="1">
                    <a:latin typeface="Times New Roman" panose="02020603050405020304" pitchFamily="18" charset="0"/>
                    <a:cs typeface="Times New Roman" panose="02020603050405020304" pitchFamily="18" charset="0"/>
                  </a:defRPr>
                </a:pPr>
                <a:endParaRPr lang="en-US"/>
              </a:p>
            </c:txPr>
            <c:dLblPos val="bestFit"/>
            <c:showLegendKey val="0"/>
            <c:showVal val="0"/>
            <c:showCatName val="1"/>
            <c:showSerName val="0"/>
            <c:showPercent val="1"/>
            <c:showBubbleSize val="0"/>
            <c:showLeaderLines val="1"/>
          </c:dLbls>
          <c:cat>
            <c:strRef>
              <c:f>'Energy for cooking'!$N$2:$T$2</c:f>
              <c:strCache>
                <c:ptCount val="7"/>
                <c:pt idx="0">
                  <c:v>Electricity</c:v>
                </c:pt>
                <c:pt idx="1">
                  <c:v>LPG</c:v>
                </c:pt>
                <c:pt idx="2">
                  <c:v>Kerosene</c:v>
                </c:pt>
                <c:pt idx="3">
                  <c:v>BioGas</c:v>
                </c:pt>
                <c:pt idx="4">
                  <c:v>Firewood</c:v>
                </c:pt>
                <c:pt idx="5">
                  <c:v>Charcoal</c:v>
                </c:pt>
                <c:pt idx="6">
                  <c:v>Other</c:v>
                </c:pt>
              </c:strCache>
            </c:strRef>
          </c:cat>
          <c:val>
            <c:numRef>
              <c:f>'Energy for cooking'!$N$3:$T$3</c:f>
              <c:numCache>
                <c:formatCode>_(* #,##0.0_);_(* \(#,##0.0\);_(* "-"??_);_(@_)</c:formatCode>
                <c:ptCount val="7"/>
                <c:pt idx="0">
                  <c:v>16.36663445436553</c:v>
                </c:pt>
                <c:pt idx="1">
                  <c:v>0.449464562423836</c:v>
                </c:pt>
                <c:pt idx="2">
                  <c:v>0.194873390212314</c:v>
                </c:pt>
                <c:pt idx="3">
                  <c:v>0.303029133011063</c:v>
                </c:pt>
                <c:pt idx="4">
                  <c:v>69.2478151896444</c:v>
                </c:pt>
                <c:pt idx="5">
                  <c:v>11.78652143184414</c:v>
                </c:pt>
                <c:pt idx="6">
                  <c:v>1.651661838498701</c:v>
                </c:pt>
              </c:numCache>
            </c:numRef>
          </c:val>
        </c:ser>
        <c:dLbls>
          <c:dLblPos val="bestFit"/>
          <c:showLegendKey val="0"/>
          <c:showVal val="0"/>
          <c:showCatName val="1"/>
          <c:showSerName val="0"/>
          <c:showPercent val="1"/>
          <c:showBubbleSize val="0"/>
          <c:showLeaderLines val="1"/>
        </c:dLbls>
      </c:pie3DChart>
      <c:spPr>
        <a:ln>
          <a:noFill/>
        </a:ln>
      </c:spPr>
    </c:plotArea>
    <c:plotVisOnly val="1"/>
    <c:dispBlanksAs val="gap"/>
    <c:showDLblsOverMax val="0"/>
  </c:chart>
  <c:spPr>
    <a:ln>
      <a:noFill/>
    </a:ln>
  </c:sp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26905317390882"/>
          <c:y val="0.0382626091602405"/>
          <c:w val="0.910334159618936"/>
          <c:h val="0.536170012384208"/>
        </c:manualLayout>
      </c:layout>
      <c:barChart>
        <c:barDir val="col"/>
        <c:grouping val="clustered"/>
        <c:varyColors val="0"/>
        <c:ser>
          <c:idx val="0"/>
          <c:order val="0"/>
          <c:invertIfNegative val="0"/>
          <c:dPt>
            <c:idx val="0"/>
            <c:invertIfNegative val="0"/>
            <c:bubble3D val="0"/>
            <c:spPr>
              <a:solidFill>
                <a:schemeClr val="accent6">
                  <a:lumMod val="75000"/>
                </a:schemeClr>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txPr>
              <a:bodyPr/>
              <a:lstStyle/>
              <a:p>
                <a:pPr>
                  <a:defRPr sz="1400" b="1"/>
                </a:pPr>
                <a:endParaRPr lang="en-US"/>
              </a:p>
            </c:txPr>
            <c:showLegendKey val="0"/>
            <c:showVal val="1"/>
            <c:showCatName val="0"/>
            <c:showSerName val="0"/>
            <c:showPercent val="0"/>
            <c:showBubbleSize val="0"/>
            <c:showLeaderLines val="0"/>
          </c:dLbls>
          <c:cat>
            <c:strRef>
              <c:f>'Cooking New'!$M$7:$M$22</c:f>
              <c:strCache>
                <c:ptCount val="16"/>
                <c:pt idx="0">
                  <c:v>Union</c:v>
                </c:pt>
                <c:pt idx="1">
                  <c:v>Kachin</c:v>
                </c:pt>
                <c:pt idx="2">
                  <c:v>Kayah</c:v>
                </c:pt>
                <c:pt idx="3">
                  <c:v>Kayin</c:v>
                </c:pt>
                <c:pt idx="4">
                  <c:v>Chin</c:v>
                </c:pt>
                <c:pt idx="5">
                  <c:v>Sagaing</c:v>
                </c:pt>
                <c:pt idx="6">
                  <c:v>Tanintharyi</c:v>
                </c:pt>
                <c:pt idx="7">
                  <c:v>Bago</c:v>
                </c:pt>
                <c:pt idx="8">
                  <c:v>Magway</c:v>
                </c:pt>
                <c:pt idx="9">
                  <c:v>Mandalay</c:v>
                </c:pt>
                <c:pt idx="10">
                  <c:v>Mon</c:v>
                </c:pt>
                <c:pt idx="11">
                  <c:v>Rakhine</c:v>
                </c:pt>
                <c:pt idx="12">
                  <c:v>Yangon</c:v>
                </c:pt>
                <c:pt idx="13">
                  <c:v>Shan</c:v>
                </c:pt>
                <c:pt idx="14">
                  <c:v>Ayeywawady</c:v>
                </c:pt>
                <c:pt idx="15">
                  <c:v>Nay Pyi Taw</c:v>
                </c:pt>
              </c:strCache>
            </c:strRef>
          </c:cat>
          <c:val>
            <c:numRef>
              <c:f>'Cooking New'!$N$7:$N$22</c:f>
              <c:numCache>
                <c:formatCode>_(* #,##0_);_(* \(#,##0\);_(* "-"??_);_(@_)</c:formatCode>
                <c:ptCount val="16"/>
                <c:pt idx="0">
                  <c:v>81.0</c:v>
                </c:pt>
                <c:pt idx="1">
                  <c:v>93.0</c:v>
                </c:pt>
                <c:pt idx="2">
                  <c:v>77.0</c:v>
                </c:pt>
                <c:pt idx="3">
                  <c:v>87.0</c:v>
                </c:pt>
                <c:pt idx="4">
                  <c:v>98.0</c:v>
                </c:pt>
                <c:pt idx="5">
                  <c:v>90.0</c:v>
                </c:pt>
                <c:pt idx="6">
                  <c:v>95.0</c:v>
                </c:pt>
                <c:pt idx="7">
                  <c:v>86.0</c:v>
                </c:pt>
                <c:pt idx="8">
                  <c:v>90.0</c:v>
                </c:pt>
                <c:pt idx="9">
                  <c:v>77.0</c:v>
                </c:pt>
                <c:pt idx="10">
                  <c:v>78.0</c:v>
                </c:pt>
                <c:pt idx="11">
                  <c:v>96.0</c:v>
                </c:pt>
                <c:pt idx="12">
                  <c:v>47.0</c:v>
                </c:pt>
                <c:pt idx="13">
                  <c:v>83.0</c:v>
                </c:pt>
                <c:pt idx="14">
                  <c:v>92.0</c:v>
                </c:pt>
                <c:pt idx="15">
                  <c:v>64.0</c:v>
                </c:pt>
              </c:numCache>
            </c:numRef>
          </c:val>
        </c:ser>
        <c:dLbls>
          <c:showLegendKey val="0"/>
          <c:showVal val="0"/>
          <c:showCatName val="0"/>
          <c:showSerName val="0"/>
          <c:showPercent val="0"/>
          <c:showBubbleSize val="0"/>
        </c:dLbls>
        <c:gapWidth val="72"/>
        <c:axId val="2069784136"/>
        <c:axId val="2069787496"/>
      </c:barChart>
      <c:catAx>
        <c:axId val="2069784136"/>
        <c:scaling>
          <c:orientation val="minMax"/>
        </c:scaling>
        <c:delete val="0"/>
        <c:axPos val="b"/>
        <c:majorTickMark val="out"/>
        <c:minorTickMark val="none"/>
        <c:tickLblPos val="nextTo"/>
        <c:txPr>
          <a:bodyPr/>
          <a:lstStyle/>
          <a:p>
            <a:pPr>
              <a:defRPr sz="1400" b="1"/>
            </a:pPr>
            <a:endParaRPr lang="en-US"/>
          </a:p>
        </c:txPr>
        <c:crossAx val="2069787496"/>
        <c:crosses val="autoZero"/>
        <c:auto val="1"/>
        <c:lblAlgn val="ctr"/>
        <c:lblOffset val="100"/>
        <c:noMultiLvlLbl val="0"/>
      </c:catAx>
      <c:valAx>
        <c:axId val="2069787496"/>
        <c:scaling>
          <c:orientation val="minMax"/>
        </c:scaling>
        <c:delete val="0"/>
        <c:axPos val="l"/>
        <c:majorGridlines/>
        <c:numFmt formatCode="_(* #,##0_);_(* \(#,##0\);_(* &quot;-&quot;??_);_(@_)" sourceLinked="1"/>
        <c:majorTickMark val="out"/>
        <c:minorTickMark val="none"/>
        <c:tickLblPos val="nextTo"/>
        <c:txPr>
          <a:bodyPr/>
          <a:lstStyle/>
          <a:p>
            <a:pPr>
              <a:defRPr sz="1400" b="1"/>
            </a:pPr>
            <a:endParaRPr lang="en-US"/>
          </a:p>
        </c:txPr>
        <c:crossAx val="2069784136"/>
        <c:crosses val="autoZero"/>
        <c:crossBetween val="between"/>
      </c:valAx>
    </c:plotArea>
    <c:plotVisOnly val="1"/>
    <c:dispBlanksAs val="gap"/>
    <c:showDLblsOverMax val="0"/>
  </c:chart>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baseline="0" dirty="0" smtClean="0">
                <a:latin typeface="Times New Roman" panose="02020603050405020304" pitchFamily="18" charset="0"/>
                <a:cs typeface="Times New Roman" panose="02020603050405020304" pitchFamily="18" charset="0"/>
              </a:rPr>
              <a:t>Availability </a:t>
            </a:r>
            <a:r>
              <a:rPr lang="en-US" sz="2000" baseline="0" dirty="0">
                <a:latin typeface="Times New Roman" panose="02020603050405020304" pitchFamily="18" charset="0"/>
                <a:cs typeface="Times New Roman" panose="02020603050405020304" pitchFamily="18" charset="0"/>
              </a:rPr>
              <a:t>of communication amenities</a:t>
            </a:r>
            <a:endParaRPr lang="en-US" sz="2000" dirty="0">
              <a:latin typeface="Times New Roman" panose="02020603050405020304" pitchFamily="18" charset="0"/>
              <a:cs typeface="Times New Roman" panose="02020603050405020304" pitchFamily="18" charset="0"/>
            </a:endParaRPr>
          </a:p>
        </c:rich>
      </c:tx>
      <c:overlay val="0"/>
    </c:title>
    <c:autoTitleDeleted val="0"/>
    <c:plotArea>
      <c:layout/>
      <c:barChart>
        <c:barDir val="col"/>
        <c:grouping val="clustered"/>
        <c:varyColors val="0"/>
        <c:ser>
          <c:idx val="0"/>
          <c:order val="0"/>
          <c:tx>
            <c:strRef>
              <c:f>'Communication amenities'!$L$4</c:f>
              <c:strCache>
                <c:ptCount val="1"/>
                <c:pt idx="0">
                  <c:v>Union (%)</c:v>
                </c:pt>
              </c:strCache>
            </c:strRef>
          </c:tx>
          <c:invertIfNegative val="0"/>
          <c:cat>
            <c:strRef>
              <c:f>'Communication amenities'!$K$5:$K$10</c:f>
              <c:strCache>
                <c:ptCount val="6"/>
                <c:pt idx="0">
                  <c:v>Radio</c:v>
                </c:pt>
                <c:pt idx="1">
                  <c:v>Television</c:v>
                </c:pt>
                <c:pt idx="2">
                  <c:v>Landline phone</c:v>
                </c:pt>
                <c:pt idx="3">
                  <c:v>Mobile phone</c:v>
                </c:pt>
                <c:pt idx="4">
                  <c:v>Computer</c:v>
                </c:pt>
                <c:pt idx="5">
                  <c:v>Internet at home</c:v>
                </c:pt>
              </c:strCache>
            </c:strRef>
          </c:cat>
          <c:val>
            <c:numRef>
              <c:f>'Communication amenities'!$L$5:$L$10</c:f>
              <c:numCache>
                <c:formatCode>_(* #,##0.0_);_(* \(#,##0.0\);_(* "-"??_);_(@_)</c:formatCode>
                <c:ptCount val="6"/>
                <c:pt idx="0">
                  <c:v>35.54183407134803</c:v>
                </c:pt>
                <c:pt idx="1">
                  <c:v>49.48587181710473</c:v>
                </c:pt>
                <c:pt idx="2">
                  <c:v>4.821852369111785</c:v>
                </c:pt>
                <c:pt idx="3">
                  <c:v>32.92706671697081</c:v>
                </c:pt>
                <c:pt idx="4">
                  <c:v>3.469468916232573</c:v>
                </c:pt>
                <c:pt idx="5">
                  <c:v>6.207808688348929</c:v>
                </c:pt>
              </c:numCache>
            </c:numRef>
          </c:val>
        </c:ser>
        <c:ser>
          <c:idx val="1"/>
          <c:order val="1"/>
          <c:tx>
            <c:strRef>
              <c:f>'Communication amenities'!$M$4</c:f>
              <c:strCache>
                <c:ptCount val="1"/>
                <c:pt idx="0">
                  <c:v>Urban (%)</c:v>
                </c:pt>
              </c:strCache>
            </c:strRef>
          </c:tx>
          <c:spPr>
            <a:solidFill>
              <a:schemeClr val="accent6"/>
            </a:solidFill>
          </c:spPr>
          <c:invertIfNegative val="0"/>
          <c:cat>
            <c:strRef>
              <c:f>'Communication amenities'!$K$5:$K$10</c:f>
              <c:strCache>
                <c:ptCount val="6"/>
                <c:pt idx="0">
                  <c:v>Radio</c:v>
                </c:pt>
                <c:pt idx="1">
                  <c:v>Television</c:v>
                </c:pt>
                <c:pt idx="2">
                  <c:v>Landline phone</c:v>
                </c:pt>
                <c:pt idx="3">
                  <c:v>Mobile phone</c:v>
                </c:pt>
                <c:pt idx="4">
                  <c:v>Computer</c:v>
                </c:pt>
                <c:pt idx="5">
                  <c:v>Internet at home</c:v>
                </c:pt>
              </c:strCache>
            </c:strRef>
          </c:cat>
          <c:val>
            <c:numRef>
              <c:f>'Communication amenities'!$M$5:$M$10</c:f>
              <c:numCache>
                <c:formatCode>_(* #,##0.0_);_(* \(#,##0.0\);_(* "-"??_);_(@_)</c:formatCode>
                <c:ptCount val="6"/>
                <c:pt idx="0">
                  <c:v>27.22283126076224</c:v>
                </c:pt>
                <c:pt idx="1">
                  <c:v>75.78835147386414</c:v>
                </c:pt>
                <c:pt idx="2">
                  <c:v>9.367872650423866</c:v>
                </c:pt>
                <c:pt idx="3">
                  <c:v>63.5328272501806</c:v>
                </c:pt>
                <c:pt idx="4">
                  <c:v>10.20635639477896</c:v>
                </c:pt>
                <c:pt idx="5">
                  <c:v>17.03700327241162</c:v>
                </c:pt>
              </c:numCache>
            </c:numRef>
          </c:val>
        </c:ser>
        <c:ser>
          <c:idx val="2"/>
          <c:order val="2"/>
          <c:tx>
            <c:strRef>
              <c:f>'Communication amenities'!$N$4</c:f>
              <c:strCache>
                <c:ptCount val="1"/>
                <c:pt idx="0">
                  <c:v>Rural (%)</c:v>
                </c:pt>
              </c:strCache>
            </c:strRef>
          </c:tx>
          <c:spPr>
            <a:solidFill>
              <a:srgbClr val="92D050"/>
            </a:solidFill>
          </c:spPr>
          <c:invertIfNegative val="0"/>
          <c:cat>
            <c:strRef>
              <c:f>'Communication amenities'!$K$5:$K$10</c:f>
              <c:strCache>
                <c:ptCount val="6"/>
                <c:pt idx="0">
                  <c:v>Radio</c:v>
                </c:pt>
                <c:pt idx="1">
                  <c:v>Television</c:v>
                </c:pt>
                <c:pt idx="2">
                  <c:v>Landline phone</c:v>
                </c:pt>
                <c:pt idx="3">
                  <c:v>Mobile phone</c:v>
                </c:pt>
                <c:pt idx="4">
                  <c:v>Computer</c:v>
                </c:pt>
                <c:pt idx="5">
                  <c:v>Internet at home</c:v>
                </c:pt>
              </c:strCache>
            </c:strRef>
          </c:cat>
          <c:val>
            <c:numRef>
              <c:f>'Communication amenities'!$N$5:$N$10</c:f>
              <c:numCache>
                <c:formatCode>_(* #,##0.0_);_(* \(#,##0.0\);_(* "-"??_);_(@_)</c:formatCode>
                <c:ptCount val="6"/>
                <c:pt idx="0">
                  <c:v>38.78237427601736</c:v>
                </c:pt>
                <c:pt idx="1">
                  <c:v>39.24014348272232</c:v>
                </c:pt>
                <c:pt idx="2">
                  <c:v>3.051019755124898</c:v>
                </c:pt>
                <c:pt idx="3">
                  <c:v>21.00506118811778</c:v>
                </c:pt>
                <c:pt idx="4">
                  <c:v>0.84521752148811</c:v>
                </c:pt>
                <c:pt idx="5">
                  <c:v>1.989461702194791</c:v>
                </c:pt>
              </c:numCache>
            </c:numRef>
          </c:val>
        </c:ser>
        <c:dLbls>
          <c:showLegendKey val="0"/>
          <c:showVal val="0"/>
          <c:showCatName val="0"/>
          <c:showSerName val="0"/>
          <c:showPercent val="0"/>
          <c:showBubbleSize val="0"/>
        </c:dLbls>
        <c:gapWidth val="150"/>
        <c:axId val="2071881192"/>
        <c:axId val="2071884232"/>
      </c:barChart>
      <c:catAx>
        <c:axId val="2071881192"/>
        <c:scaling>
          <c:orientation val="minMax"/>
        </c:scaling>
        <c:delete val="0"/>
        <c:axPos val="b"/>
        <c:numFmt formatCode="General" sourceLinked="1"/>
        <c:majorTickMark val="none"/>
        <c:minorTickMark val="none"/>
        <c:tickLblPos val="nextTo"/>
        <c:crossAx val="2071884232"/>
        <c:crosses val="autoZero"/>
        <c:auto val="1"/>
        <c:lblAlgn val="ctr"/>
        <c:lblOffset val="100"/>
        <c:noMultiLvlLbl val="0"/>
      </c:catAx>
      <c:valAx>
        <c:axId val="2071884232"/>
        <c:scaling>
          <c:orientation val="minMax"/>
        </c:scaling>
        <c:delete val="0"/>
        <c:axPos val="l"/>
        <c:majorGridlines/>
        <c:title>
          <c:tx>
            <c:rich>
              <a:bodyPr/>
              <a:lstStyle/>
              <a:p>
                <a:pPr>
                  <a:defRPr/>
                </a:pPr>
                <a:r>
                  <a:rPr lang="en-US" dirty="0"/>
                  <a:t>Percent</a:t>
                </a:r>
              </a:p>
            </c:rich>
          </c:tx>
          <c:overlay val="0"/>
        </c:title>
        <c:numFmt formatCode="_(* #,##0.0_);_(* \(#,##0.0\);_(* &quot;-&quot;??_);_(@_)" sourceLinked="1"/>
        <c:majorTickMark val="none"/>
        <c:minorTickMark val="none"/>
        <c:tickLblPos val="nextTo"/>
        <c:txPr>
          <a:bodyPr/>
          <a:lstStyle/>
          <a:p>
            <a:pPr>
              <a:defRPr sz="1400"/>
            </a:pPr>
            <a:endParaRPr lang="en-US"/>
          </a:p>
        </c:txPr>
        <c:crossAx val="2071881192"/>
        <c:crosses val="autoZero"/>
        <c:crossBetween val="between"/>
      </c:valAx>
      <c:dTable>
        <c:showHorzBorder val="1"/>
        <c:showVertBorder val="1"/>
        <c:showOutline val="1"/>
        <c:showKeys val="1"/>
        <c:spPr>
          <a:ln w="12700"/>
        </c:spPr>
        <c:txPr>
          <a:bodyPr/>
          <a:lstStyle/>
          <a:p>
            <a:pPr rtl="0">
              <a:defRPr sz="1200"/>
            </a:pPr>
            <a:endParaRPr lang="en-US"/>
          </a:p>
        </c:txPr>
      </c:dTable>
    </c:plotArea>
    <c:plotVisOnly val="1"/>
    <c:dispBlanksAs val="gap"/>
    <c:showDLblsOverMax val="0"/>
  </c:chart>
  <c:spPr>
    <a:ln>
      <a:noFill/>
    </a:ln>
  </c:sp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84621366773598"/>
          <c:y val="0.268102280111437"/>
          <c:w val="0.904562554680665"/>
          <c:h val="0.469541178308351"/>
        </c:manualLayout>
      </c:layout>
      <c:barChart>
        <c:barDir val="col"/>
        <c:grouping val="clustered"/>
        <c:varyColors val="0"/>
        <c:ser>
          <c:idx val="0"/>
          <c:order val="0"/>
          <c:invertIfNegative val="0"/>
          <c:dPt>
            <c:idx val="0"/>
            <c:invertIfNegative val="0"/>
            <c:bubble3D val="0"/>
            <c:spPr>
              <a:solidFill>
                <a:schemeClr val="accent6"/>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showLegendKey val="0"/>
            <c:showVal val="1"/>
            <c:showCatName val="0"/>
            <c:showSerName val="0"/>
            <c:showPercent val="0"/>
            <c:showBubbleSize val="0"/>
            <c:showLeaderLines val="0"/>
          </c:dLbls>
          <c:cat>
            <c:strRef>
              <c:f>'Communication new'!$A$2:$A$17</c:f>
              <c:strCache>
                <c:ptCount val="16"/>
                <c:pt idx="0">
                  <c:v>UNION</c:v>
                </c:pt>
                <c:pt idx="1">
                  <c:v>    KACHIN</c:v>
                </c:pt>
                <c:pt idx="2">
                  <c:v>    KAYAH</c:v>
                </c:pt>
                <c:pt idx="3">
                  <c:v>    KAYIN</c:v>
                </c:pt>
                <c:pt idx="4">
                  <c:v>    CHIN</c:v>
                </c:pt>
                <c:pt idx="5">
                  <c:v>    SAGAING</c:v>
                </c:pt>
                <c:pt idx="6">
                  <c:v>    TANINTHARYI</c:v>
                </c:pt>
                <c:pt idx="7">
                  <c:v>    BAGO</c:v>
                </c:pt>
                <c:pt idx="8">
                  <c:v>    MAGWAY</c:v>
                </c:pt>
                <c:pt idx="9">
                  <c:v>    MANDALAY</c:v>
                </c:pt>
                <c:pt idx="10">
                  <c:v>    MON</c:v>
                </c:pt>
                <c:pt idx="11">
                  <c:v>    RAKHINE</c:v>
                </c:pt>
                <c:pt idx="12">
                  <c:v>    YANGON</c:v>
                </c:pt>
                <c:pt idx="13">
                  <c:v>    SHAN</c:v>
                </c:pt>
                <c:pt idx="14">
                  <c:v>    AYEYAWADY</c:v>
                </c:pt>
                <c:pt idx="15">
                  <c:v>    NAY PYI TAW</c:v>
                </c:pt>
              </c:strCache>
            </c:strRef>
          </c:cat>
          <c:val>
            <c:numRef>
              <c:f>'Communication new'!$L$2:$L$17</c:f>
              <c:numCache>
                <c:formatCode>_(* #,##0.0_);_(* \(#,##0.0\);_(* "-"??_);_(@_)</c:formatCode>
                <c:ptCount val="16"/>
                <c:pt idx="0">
                  <c:v>35.54183407134803</c:v>
                </c:pt>
                <c:pt idx="1">
                  <c:v>43.08317710170215</c:v>
                </c:pt>
                <c:pt idx="2">
                  <c:v>29.12141634947794</c:v>
                </c:pt>
                <c:pt idx="3">
                  <c:v>22.6226378956048</c:v>
                </c:pt>
                <c:pt idx="4">
                  <c:v>20.34108493102578</c:v>
                </c:pt>
                <c:pt idx="5">
                  <c:v>42.84478286595244</c:v>
                </c:pt>
                <c:pt idx="6">
                  <c:v>33.71718020904347</c:v>
                </c:pt>
                <c:pt idx="7">
                  <c:v>38.04373502809338</c:v>
                </c:pt>
                <c:pt idx="8">
                  <c:v>47.91422268658599</c:v>
                </c:pt>
                <c:pt idx="9">
                  <c:v>39.59050507447526</c:v>
                </c:pt>
                <c:pt idx="10">
                  <c:v>32.58615467615685</c:v>
                </c:pt>
                <c:pt idx="11">
                  <c:v>30.93207067851022</c:v>
                </c:pt>
                <c:pt idx="12">
                  <c:v>25.94715921725595</c:v>
                </c:pt>
                <c:pt idx="13">
                  <c:v>23.29892464660059</c:v>
                </c:pt>
                <c:pt idx="14">
                  <c:v>41.43150056112125</c:v>
                </c:pt>
                <c:pt idx="15">
                  <c:v>38.2737280412426</c:v>
                </c:pt>
              </c:numCache>
            </c:numRef>
          </c:val>
        </c:ser>
        <c:dLbls>
          <c:showLegendKey val="0"/>
          <c:showVal val="0"/>
          <c:showCatName val="0"/>
          <c:showSerName val="0"/>
          <c:showPercent val="0"/>
          <c:showBubbleSize val="0"/>
        </c:dLbls>
        <c:gapWidth val="150"/>
        <c:axId val="2071928376"/>
        <c:axId val="2071931352"/>
      </c:barChart>
      <c:catAx>
        <c:axId val="2071928376"/>
        <c:scaling>
          <c:orientation val="minMax"/>
        </c:scaling>
        <c:delete val="0"/>
        <c:axPos val="b"/>
        <c:majorTickMark val="out"/>
        <c:minorTickMark val="none"/>
        <c:tickLblPos val="nextTo"/>
        <c:crossAx val="2071931352"/>
        <c:crosses val="autoZero"/>
        <c:auto val="1"/>
        <c:lblAlgn val="ctr"/>
        <c:lblOffset val="100"/>
        <c:noMultiLvlLbl val="0"/>
      </c:catAx>
      <c:valAx>
        <c:axId val="2071931352"/>
        <c:scaling>
          <c:orientation val="minMax"/>
        </c:scaling>
        <c:delete val="0"/>
        <c:axPos val="l"/>
        <c:majorGridlines/>
        <c:numFmt formatCode="_(* #,##0.0_);_(* \(#,##0.0\);_(* &quot;-&quot;??_);_(@_)" sourceLinked="1"/>
        <c:majorTickMark val="out"/>
        <c:minorTickMark val="none"/>
        <c:tickLblPos val="nextTo"/>
        <c:crossAx val="2071928376"/>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84621366773598"/>
          <c:y val="0.038007601918089"/>
          <c:w val="0.904562554680665"/>
          <c:h val="0.567752321439658"/>
        </c:manualLayout>
      </c:layout>
      <c:barChart>
        <c:barDir val="col"/>
        <c:grouping val="clustered"/>
        <c:varyColors val="0"/>
        <c:ser>
          <c:idx val="0"/>
          <c:order val="0"/>
          <c:invertIfNegative val="0"/>
          <c:dPt>
            <c:idx val="0"/>
            <c:invertIfNegative val="0"/>
            <c:bubble3D val="0"/>
            <c:spPr>
              <a:solidFill>
                <a:schemeClr val="accent6"/>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showLegendKey val="0"/>
            <c:showVal val="1"/>
            <c:showCatName val="0"/>
            <c:showSerName val="0"/>
            <c:showPercent val="0"/>
            <c:showBubbleSize val="0"/>
            <c:showLeaderLines val="0"/>
          </c:dLbls>
          <c:cat>
            <c:strRef>
              <c:f>'Communication new'!$A$2:$A$17</c:f>
              <c:strCache>
                <c:ptCount val="16"/>
                <c:pt idx="0">
                  <c:v>UNION</c:v>
                </c:pt>
                <c:pt idx="1">
                  <c:v>    KACHIN</c:v>
                </c:pt>
                <c:pt idx="2">
                  <c:v>    KAYAH</c:v>
                </c:pt>
                <c:pt idx="3">
                  <c:v>    KAYIN</c:v>
                </c:pt>
                <c:pt idx="4">
                  <c:v>    CHIN</c:v>
                </c:pt>
                <c:pt idx="5">
                  <c:v>    SAGAING</c:v>
                </c:pt>
                <c:pt idx="6">
                  <c:v>    TANINTHARYI</c:v>
                </c:pt>
                <c:pt idx="7">
                  <c:v>    BAGO</c:v>
                </c:pt>
                <c:pt idx="8">
                  <c:v>    MAGWAY</c:v>
                </c:pt>
                <c:pt idx="9">
                  <c:v>    MANDALAY</c:v>
                </c:pt>
                <c:pt idx="10">
                  <c:v>    MON</c:v>
                </c:pt>
                <c:pt idx="11">
                  <c:v>    RAKHINE</c:v>
                </c:pt>
                <c:pt idx="12">
                  <c:v>    YANGON</c:v>
                </c:pt>
                <c:pt idx="13">
                  <c:v>    SHAN</c:v>
                </c:pt>
                <c:pt idx="14">
                  <c:v>    AYEYAWADY</c:v>
                </c:pt>
                <c:pt idx="15">
                  <c:v>    NAY PYI TAW</c:v>
                </c:pt>
              </c:strCache>
            </c:strRef>
          </c:cat>
          <c:val>
            <c:numRef>
              <c:f>'Communication new'!$M$2:$M$17</c:f>
              <c:numCache>
                <c:formatCode>_(* #,##0.0_);_(* \(#,##0.0\);_(* "-"??_);_(@_)</c:formatCode>
                <c:ptCount val="16"/>
                <c:pt idx="0">
                  <c:v>49.48587181710473</c:v>
                </c:pt>
                <c:pt idx="1">
                  <c:v>60.75585172535407</c:v>
                </c:pt>
                <c:pt idx="2">
                  <c:v>54.55529559660579</c:v>
                </c:pt>
                <c:pt idx="3">
                  <c:v>47.09502955775367</c:v>
                </c:pt>
                <c:pt idx="4">
                  <c:v>27.30874331932266</c:v>
                </c:pt>
                <c:pt idx="5">
                  <c:v>42.12618417897684</c:v>
                </c:pt>
                <c:pt idx="6">
                  <c:v>49.13298881310072</c:v>
                </c:pt>
                <c:pt idx="7">
                  <c:v>45.33663932862865</c:v>
                </c:pt>
                <c:pt idx="8">
                  <c:v>37.86309072742633</c:v>
                </c:pt>
                <c:pt idx="9">
                  <c:v>52.74438837628128</c:v>
                </c:pt>
                <c:pt idx="10">
                  <c:v>61.15964525380254</c:v>
                </c:pt>
                <c:pt idx="11">
                  <c:v>22.10791435755113</c:v>
                </c:pt>
                <c:pt idx="12">
                  <c:v>71.56684001455514</c:v>
                </c:pt>
                <c:pt idx="13">
                  <c:v>54.62071925640985</c:v>
                </c:pt>
                <c:pt idx="14">
                  <c:v>39.5142859253598</c:v>
                </c:pt>
                <c:pt idx="15">
                  <c:v>50.50771583165875</c:v>
                </c:pt>
              </c:numCache>
            </c:numRef>
          </c:val>
        </c:ser>
        <c:dLbls>
          <c:showLegendKey val="0"/>
          <c:showVal val="0"/>
          <c:showCatName val="0"/>
          <c:showSerName val="0"/>
          <c:showPercent val="0"/>
          <c:showBubbleSize val="0"/>
        </c:dLbls>
        <c:gapWidth val="150"/>
        <c:axId val="2071011480"/>
        <c:axId val="2071967400"/>
      </c:barChart>
      <c:catAx>
        <c:axId val="2071011480"/>
        <c:scaling>
          <c:orientation val="minMax"/>
        </c:scaling>
        <c:delete val="0"/>
        <c:axPos val="b"/>
        <c:majorTickMark val="out"/>
        <c:minorTickMark val="none"/>
        <c:tickLblPos val="nextTo"/>
        <c:crossAx val="2071967400"/>
        <c:crosses val="autoZero"/>
        <c:auto val="1"/>
        <c:lblAlgn val="ctr"/>
        <c:lblOffset val="100"/>
        <c:noMultiLvlLbl val="0"/>
      </c:catAx>
      <c:valAx>
        <c:axId val="2071967400"/>
        <c:scaling>
          <c:orientation val="minMax"/>
        </c:scaling>
        <c:delete val="0"/>
        <c:axPos val="l"/>
        <c:majorGridlines/>
        <c:numFmt formatCode="_(* #,##0.0_);_(* \(#,##0.0\);_(* &quot;-&quot;??_);_(@_)" sourceLinked="1"/>
        <c:majorTickMark val="out"/>
        <c:minorTickMark val="none"/>
        <c:tickLblPos val="nextTo"/>
        <c:crossAx val="2071011480"/>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6"/>
              </a:solidFill>
            </c:spPr>
          </c:dPt>
          <c:dPt>
            <c:idx val="2"/>
            <c:invertIfNegative val="0"/>
            <c:bubble3D val="0"/>
            <c:spPr>
              <a:solidFill>
                <a:srgbClr val="00B050"/>
              </a:solidFill>
            </c:spPr>
          </c:dPt>
          <c:dPt>
            <c:idx val="3"/>
            <c:invertIfNegative val="0"/>
            <c:bubble3D val="0"/>
            <c:spPr>
              <a:solidFill>
                <a:srgbClr val="00B050"/>
              </a:solidFill>
            </c:spPr>
          </c:dPt>
          <c:dPt>
            <c:idx val="10"/>
            <c:invertIfNegative val="0"/>
            <c:bubble3D val="0"/>
            <c:spPr>
              <a:solidFill>
                <a:srgbClr val="00B050"/>
              </a:solidFill>
            </c:spPr>
          </c:dPt>
          <c:dLbls>
            <c:showLegendKey val="0"/>
            <c:showVal val="1"/>
            <c:showCatName val="0"/>
            <c:showSerName val="0"/>
            <c:showPercent val="0"/>
            <c:showBubbleSize val="0"/>
            <c:showLeaderLines val="0"/>
          </c:dLbls>
          <c:cat>
            <c:strRef>
              <c:f>'Communication new'!$A$2:$A$17</c:f>
              <c:strCache>
                <c:ptCount val="16"/>
                <c:pt idx="0">
                  <c:v>UNION</c:v>
                </c:pt>
                <c:pt idx="1">
                  <c:v>    KACHIN</c:v>
                </c:pt>
                <c:pt idx="2">
                  <c:v>    KAYAH</c:v>
                </c:pt>
                <c:pt idx="3">
                  <c:v>    KAYIN</c:v>
                </c:pt>
                <c:pt idx="4">
                  <c:v>    CHIN</c:v>
                </c:pt>
                <c:pt idx="5">
                  <c:v>    SAGAING</c:v>
                </c:pt>
                <c:pt idx="6">
                  <c:v>    TANINTHARYI</c:v>
                </c:pt>
                <c:pt idx="7">
                  <c:v>    BAGO</c:v>
                </c:pt>
                <c:pt idx="8">
                  <c:v>    MAGWAY</c:v>
                </c:pt>
                <c:pt idx="9">
                  <c:v>    MANDALAY</c:v>
                </c:pt>
                <c:pt idx="10">
                  <c:v>    MON</c:v>
                </c:pt>
                <c:pt idx="11">
                  <c:v>    RAKHINE</c:v>
                </c:pt>
                <c:pt idx="12">
                  <c:v>    YANGON</c:v>
                </c:pt>
                <c:pt idx="13">
                  <c:v>    SHAN</c:v>
                </c:pt>
                <c:pt idx="14">
                  <c:v>    AYEYAWADY</c:v>
                </c:pt>
                <c:pt idx="15">
                  <c:v>    NAY PYI TAW</c:v>
                </c:pt>
              </c:strCache>
            </c:strRef>
          </c:cat>
          <c:val>
            <c:numRef>
              <c:f>'Communication new'!$O$2:$O$17</c:f>
              <c:numCache>
                <c:formatCode>_(* #,##0.0_);_(* \(#,##0.0\);_(* "-"??_);_(@_)</c:formatCode>
                <c:ptCount val="16"/>
                <c:pt idx="0">
                  <c:v>32.92706671697081</c:v>
                </c:pt>
                <c:pt idx="1">
                  <c:v>37.47814304011286</c:v>
                </c:pt>
                <c:pt idx="2">
                  <c:v>28.01445682159444</c:v>
                </c:pt>
                <c:pt idx="3">
                  <c:v>25.34954762515379</c:v>
                </c:pt>
                <c:pt idx="4">
                  <c:v>17.08387748159042</c:v>
                </c:pt>
                <c:pt idx="5">
                  <c:v>21.71322241641344</c:v>
                </c:pt>
                <c:pt idx="6">
                  <c:v>29.83126044246006</c:v>
                </c:pt>
                <c:pt idx="7">
                  <c:v>26.20654538073482</c:v>
                </c:pt>
                <c:pt idx="8">
                  <c:v>23.85904409438374</c:v>
                </c:pt>
                <c:pt idx="9">
                  <c:v>40.86976105490439</c:v>
                </c:pt>
                <c:pt idx="10">
                  <c:v>34.19543221678515</c:v>
                </c:pt>
                <c:pt idx="11">
                  <c:v>15.84198254787155</c:v>
                </c:pt>
                <c:pt idx="12">
                  <c:v>60.93576273070937</c:v>
                </c:pt>
                <c:pt idx="13">
                  <c:v>34.4278960882171</c:v>
                </c:pt>
                <c:pt idx="14">
                  <c:v>19.19645825372083</c:v>
                </c:pt>
                <c:pt idx="15">
                  <c:v>45.10720563730443</c:v>
                </c:pt>
              </c:numCache>
            </c:numRef>
          </c:val>
        </c:ser>
        <c:dLbls>
          <c:showLegendKey val="0"/>
          <c:showVal val="0"/>
          <c:showCatName val="0"/>
          <c:showSerName val="0"/>
          <c:showPercent val="0"/>
          <c:showBubbleSize val="0"/>
        </c:dLbls>
        <c:gapWidth val="150"/>
        <c:axId val="2070955128"/>
        <c:axId val="2070958104"/>
      </c:barChart>
      <c:catAx>
        <c:axId val="2070955128"/>
        <c:scaling>
          <c:orientation val="minMax"/>
        </c:scaling>
        <c:delete val="0"/>
        <c:axPos val="b"/>
        <c:majorTickMark val="out"/>
        <c:minorTickMark val="none"/>
        <c:tickLblPos val="nextTo"/>
        <c:crossAx val="2070958104"/>
        <c:crosses val="autoZero"/>
        <c:auto val="1"/>
        <c:lblAlgn val="ctr"/>
        <c:lblOffset val="100"/>
        <c:noMultiLvlLbl val="0"/>
      </c:catAx>
      <c:valAx>
        <c:axId val="2070958104"/>
        <c:scaling>
          <c:orientation val="minMax"/>
        </c:scaling>
        <c:delete val="0"/>
        <c:axPos val="l"/>
        <c:majorGridlines/>
        <c:numFmt formatCode="_(* #,##0.0_);_(* \(#,##0.0\);_(* &quot;-&quot;??_);_(@_)" sourceLinked="1"/>
        <c:majorTickMark val="out"/>
        <c:minorTickMark val="none"/>
        <c:tickLblPos val="nextTo"/>
        <c:crossAx val="2070955128"/>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Figure 52: Availability of Transportation Equipment by Urban/Rural</a:t>
            </a:r>
          </a:p>
        </c:rich>
      </c:tx>
      <c:overlay val="0"/>
    </c:title>
    <c:autoTitleDeleted val="0"/>
    <c:plotArea>
      <c:layout/>
      <c:barChart>
        <c:barDir val="col"/>
        <c:grouping val="clustered"/>
        <c:varyColors val="0"/>
        <c:ser>
          <c:idx val="0"/>
          <c:order val="0"/>
          <c:tx>
            <c:strRef>
              <c:f>'Transportation New'!$L$2</c:f>
              <c:strCache>
                <c:ptCount val="1"/>
                <c:pt idx="0">
                  <c:v>Union (%)</c:v>
                </c:pt>
              </c:strCache>
            </c:strRef>
          </c:tx>
          <c:spPr>
            <a:solidFill>
              <a:srgbClr val="00B050"/>
            </a:solidFill>
          </c:spPr>
          <c:invertIfNegative val="0"/>
          <c:cat>
            <c:strRef>
              <c:f>'Transportation New'!$K$3:$K$9</c:f>
              <c:strCache>
                <c:ptCount val="7"/>
                <c:pt idx="0">
                  <c:v>Car/Truck/ Van</c:v>
                </c:pt>
                <c:pt idx="1">
                  <c:v>Motorcycle/ Moped</c:v>
                </c:pt>
                <c:pt idx="2">
                  <c:v>Bicycle</c:v>
                </c:pt>
                <c:pt idx="3">
                  <c:v>4-Wheel tractor</c:v>
                </c:pt>
                <c:pt idx="4">
                  <c:v>Canoe/Boat</c:v>
                </c:pt>
                <c:pt idx="5">
                  <c:v>Motor boat</c:v>
                </c:pt>
                <c:pt idx="6">
                  <c:v>Cart (bullock)</c:v>
                </c:pt>
              </c:strCache>
            </c:strRef>
          </c:cat>
          <c:val>
            <c:numRef>
              <c:f>'Transportation New'!$L$3:$L$9</c:f>
              <c:numCache>
                <c:formatCode>_(* #,##0.0_);_(* \(#,##0.0\);_(* "-"??_);_(@_)</c:formatCode>
                <c:ptCount val="7"/>
                <c:pt idx="0">
                  <c:v>3.130936385117917</c:v>
                </c:pt>
                <c:pt idx="1">
                  <c:v>38.65340078795113</c:v>
                </c:pt>
                <c:pt idx="2">
                  <c:v>35.93135102656485</c:v>
                </c:pt>
                <c:pt idx="3">
                  <c:v>2.464388124398318</c:v>
                </c:pt>
                <c:pt idx="4">
                  <c:v>3.866634454365539</c:v>
                </c:pt>
                <c:pt idx="5">
                  <c:v>2.174973836698342</c:v>
                </c:pt>
                <c:pt idx="6">
                  <c:v>21.63969805748058</c:v>
                </c:pt>
              </c:numCache>
            </c:numRef>
          </c:val>
        </c:ser>
        <c:ser>
          <c:idx val="1"/>
          <c:order val="1"/>
          <c:tx>
            <c:strRef>
              <c:f>'Transportation New'!$M$2</c:f>
              <c:strCache>
                <c:ptCount val="1"/>
                <c:pt idx="0">
                  <c:v>Urban (%)</c:v>
                </c:pt>
              </c:strCache>
            </c:strRef>
          </c:tx>
          <c:spPr>
            <a:solidFill>
              <a:srgbClr val="7030A0"/>
            </a:solidFill>
          </c:spPr>
          <c:invertIfNegative val="0"/>
          <c:cat>
            <c:strRef>
              <c:f>'Transportation New'!$K$3:$K$9</c:f>
              <c:strCache>
                <c:ptCount val="7"/>
                <c:pt idx="0">
                  <c:v>Car/Truck/ Van</c:v>
                </c:pt>
                <c:pt idx="1">
                  <c:v>Motorcycle/ Moped</c:v>
                </c:pt>
                <c:pt idx="2">
                  <c:v>Bicycle</c:v>
                </c:pt>
                <c:pt idx="3">
                  <c:v>4-Wheel tractor</c:v>
                </c:pt>
                <c:pt idx="4">
                  <c:v>Canoe/Boat</c:v>
                </c:pt>
                <c:pt idx="5">
                  <c:v>Motor boat</c:v>
                </c:pt>
                <c:pt idx="6">
                  <c:v>Cart (bullock)</c:v>
                </c:pt>
              </c:strCache>
            </c:strRef>
          </c:cat>
          <c:val>
            <c:numRef>
              <c:f>'Transportation New'!$M$3:$M$9</c:f>
              <c:numCache>
                <c:formatCode>_(* #,##0.0_);_(* \(#,##0.0\);_(* "-"??_);_(@_)</c:formatCode>
                <c:ptCount val="7"/>
                <c:pt idx="0">
                  <c:v>8.077108105014931</c:v>
                </c:pt>
                <c:pt idx="1">
                  <c:v>41.15542135210053</c:v>
                </c:pt>
                <c:pt idx="2">
                  <c:v>46.91937812701574</c:v>
                </c:pt>
                <c:pt idx="3">
                  <c:v>1.386290500561908</c:v>
                </c:pt>
                <c:pt idx="4">
                  <c:v>0.598799842462517</c:v>
                </c:pt>
                <c:pt idx="5">
                  <c:v>0.498125389211699</c:v>
                </c:pt>
                <c:pt idx="6">
                  <c:v>2.485248897090049</c:v>
                </c:pt>
              </c:numCache>
            </c:numRef>
          </c:val>
        </c:ser>
        <c:ser>
          <c:idx val="2"/>
          <c:order val="2"/>
          <c:tx>
            <c:strRef>
              <c:f>'Transportation New'!$N$2</c:f>
              <c:strCache>
                <c:ptCount val="1"/>
                <c:pt idx="0">
                  <c:v>Rural (%)</c:v>
                </c:pt>
              </c:strCache>
            </c:strRef>
          </c:tx>
          <c:spPr>
            <a:solidFill>
              <a:schemeClr val="accent6">
                <a:lumMod val="75000"/>
              </a:schemeClr>
            </a:solidFill>
          </c:spPr>
          <c:invertIfNegative val="0"/>
          <c:cat>
            <c:strRef>
              <c:f>'Transportation New'!$K$3:$K$9</c:f>
              <c:strCache>
                <c:ptCount val="7"/>
                <c:pt idx="0">
                  <c:v>Car/Truck/ Van</c:v>
                </c:pt>
                <c:pt idx="1">
                  <c:v>Motorcycle/ Moped</c:v>
                </c:pt>
                <c:pt idx="2">
                  <c:v>Bicycle</c:v>
                </c:pt>
                <c:pt idx="3">
                  <c:v>4-Wheel tractor</c:v>
                </c:pt>
                <c:pt idx="4">
                  <c:v>Canoe/Boat</c:v>
                </c:pt>
                <c:pt idx="5">
                  <c:v>Motor boat</c:v>
                </c:pt>
                <c:pt idx="6">
                  <c:v>Cart (bullock)</c:v>
                </c:pt>
              </c:strCache>
            </c:strRef>
          </c:cat>
          <c:val>
            <c:numRef>
              <c:f>'Transportation New'!$N$3:$N$9</c:f>
              <c:numCache>
                <c:formatCode>_(* #,##0.0_);_(* \(#,##0.0\);_(* "-"??_);_(@_)</c:formatCode>
                <c:ptCount val="7"/>
                <c:pt idx="0">
                  <c:v>1.204230903406942</c:v>
                </c:pt>
                <c:pt idx="1">
                  <c:v>37.67877697598195</c:v>
                </c:pt>
                <c:pt idx="2">
                  <c:v>31.65113326492429</c:v>
                </c:pt>
                <c:pt idx="3">
                  <c:v>2.88434455116557</c:v>
                </c:pt>
                <c:pt idx="4">
                  <c:v>5.139569406209368</c:v>
                </c:pt>
                <c:pt idx="5">
                  <c:v>2.828164481651996</c:v>
                </c:pt>
                <c:pt idx="6">
                  <c:v>29.10102052795214</c:v>
                </c:pt>
              </c:numCache>
            </c:numRef>
          </c:val>
        </c:ser>
        <c:dLbls>
          <c:showLegendKey val="0"/>
          <c:showVal val="0"/>
          <c:showCatName val="0"/>
          <c:showSerName val="0"/>
          <c:showPercent val="0"/>
          <c:showBubbleSize val="0"/>
        </c:dLbls>
        <c:gapWidth val="150"/>
        <c:axId val="2032059496"/>
        <c:axId val="2032062472"/>
      </c:barChart>
      <c:catAx>
        <c:axId val="2032059496"/>
        <c:scaling>
          <c:orientation val="minMax"/>
        </c:scaling>
        <c:delete val="0"/>
        <c:axPos val="b"/>
        <c:majorTickMark val="none"/>
        <c:minorTickMark val="none"/>
        <c:tickLblPos val="nextTo"/>
        <c:crossAx val="2032062472"/>
        <c:crosses val="autoZero"/>
        <c:auto val="1"/>
        <c:lblAlgn val="ctr"/>
        <c:lblOffset val="100"/>
        <c:noMultiLvlLbl val="0"/>
      </c:catAx>
      <c:valAx>
        <c:axId val="2032062472"/>
        <c:scaling>
          <c:orientation val="minMax"/>
        </c:scaling>
        <c:delete val="0"/>
        <c:axPos val="l"/>
        <c:majorGridlines/>
        <c:title>
          <c:tx>
            <c:rich>
              <a:bodyPr/>
              <a:lstStyle/>
              <a:p>
                <a:pPr>
                  <a:defRPr/>
                </a:pPr>
                <a:r>
                  <a:rPr lang="en-US" dirty="0"/>
                  <a:t>Percent</a:t>
                </a:r>
              </a:p>
            </c:rich>
          </c:tx>
          <c:overlay val="0"/>
        </c:title>
        <c:numFmt formatCode="_(* #,##0.0_);_(* \(#,##0.0\);_(* &quot;-&quot;??_);_(@_)" sourceLinked="1"/>
        <c:majorTickMark val="none"/>
        <c:minorTickMark val="none"/>
        <c:tickLblPos val="nextTo"/>
        <c:crossAx val="2032059496"/>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65790213723284"/>
          <c:y val="0.0308663592698394"/>
          <c:w val="0.552904515407796"/>
          <c:h val="0.898837882678228"/>
        </c:manualLayout>
      </c:layout>
      <c:barChart>
        <c:barDir val="bar"/>
        <c:grouping val="clustered"/>
        <c:varyColors val="0"/>
        <c:ser>
          <c:idx val="0"/>
          <c:order val="0"/>
          <c:tx>
            <c:strRef>
              <c:f>Kayah!$M$4</c:f>
              <c:strCache>
                <c:ptCount val="1"/>
                <c:pt idx="0">
                  <c:v>Male</c:v>
                </c:pt>
              </c:strCache>
            </c:strRef>
          </c:tx>
          <c:spPr>
            <a:solidFill>
              <a:srgbClr val="FFC000"/>
            </a:solidFill>
          </c:spPr>
          <c:invertIfNegative val="0"/>
          <c:cat>
            <c:strRef>
              <c:f>Kayah!$L$5:$L$23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Kayah!$M$5:$M$23</c:f>
              <c:numCache>
                <c:formatCode>General</c:formatCode>
                <c:ptCount val="19"/>
                <c:pt idx="0">
                  <c:v>-17110.0</c:v>
                </c:pt>
                <c:pt idx="1">
                  <c:v>-16580.0</c:v>
                </c:pt>
                <c:pt idx="2">
                  <c:v>-16535.0</c:v>
                </c:pt>
                <c:pt idx="3">
                  <c:v>-14577.0</c:v>
                </c:pt>
                <c:pt idx="4">
                  <c:v>-13408.0</c:v>
                </c:pt>
                <c:pt idx="5">
                  <c:v>-12367.0</c:v>
                </c:pt>
                <c:pt idx="6">
                  <c:v>-11141.0</c:v>
                </c:pt>
                <c:pt idx="7">
                  <c:v>-9291.0</c:v>
                </c:pt>
                <c:pt idx="8">
                  <c:v>-8306.0</c:v>
                </c:pt>
                <c:pt idx="9">
                  <c:v>-6516.0</c:v>
                </c:pt>
                <c:pt idx="10">
                  <c:v>-5594.0</c:v>
                </c:pt>
                <c:pt idx="11">
                  <c:v>-4062.0</c:v>
                </c:pt>
                <c:pt idx="12">
                  <c:v>-3073.0</c:v>
                </c:pt>
                <c:pt idx="13">
                  <c:v>-1774.0</c:v>
                </c:pt>
                <c:pt idx="14">
                  <c:v>-1228.0</c:v>
                </c:pt>
                <c:pt idx="15">
                  <c:v>-812.0</c:v>
                </c:pt>
                <c:pt idx="16">
                  <c:v>-516.0</c:v>
                </c:pt>
                <c:pt idx="17">
                  <c:v>-188.0</c:v>
                </c:pt>
                <c:pt idx="18">
                  <c:v>-122.0</c:v>
                </c:pt>
              </c:numCache>
            </c:numRef>
          </c:val>
        </c:ser>
        <c:ser>
          <c:idx val="1"/>
          <c:order val="1"/>
          <c:tx>
            <c:strRef>
              <c:f>Kayah!$N$4</c:f>
              <c:strCache>
                <c:ptCount val="1"/>
                <c:pt idx="0">
                  <c:v>Female</c:v>
                </c:pt>
              </c:strCache>
            </c:strRef>
          </c:tx>
          <c:spPr>
            <a:solidFill>
              <a:srgbClr val="00B050"/>
            </a:solidFill>
          </c:spPr>
          <c:invertIfNegative val="0"/>
          <c:cat>
            <c:strRef>
              <c:f>Kayah!$L$5:$L$23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Kayah!$N$5:$N$23</c:f>
              <c:numCache>
                <c:formatCode>General</c:formatCode>
                <c:ptCount val="19"/>
                <c:pt idx="0">
                  <c:v>16372.0</c:v>
                </c:pt>
                <c:pt idx="1">
                  <c:v>16315.0</c:v>
                </c:pt>
                <c:pt idx="2">
                  <c:v>16087.0</c:v>
                </c:pt>
                <c:pt idx="3">
                  <c:v>13990.0</c:v>
                </c:pt>
                <c:pt idx="4">
                  <c:v>12671.0</c:v>
                </c:pt>
                <c:pt idx="5">
                  <c:v>11738.0</c:v>
                </c:pt>
                <c:pt idx="6">
                  <c:v>10857.0</c:v>
                </c:pt>
                <c:pt idx="7">
                  <c:v>9366.0</c:v>
                </c:pt>
                <c:pt idx="8">
                  <c:v>8510.0</c:v>
                </c:pt>
                <c:pt idx="9">
                  <c:v>7297.0</c:v>
                </c:pt>
                <c:pt idx="10">
                  <c:v>6173.0</c:v>
                </c:pt>
                <c:pt idx="11">
                  <c:v>4597.0</c:v>
                </c:pt>
                <c:pt idx="12">
                  <c:v>3411.0</c:v>
                </c:pt>
                <c:pt idx="13">
                  <c:v>2239.0</c:v>
                </c:pt>
                <c:pt idx="14">
                  <c:v>1566.0</c:v>
                </c:pt>
                <c:pt idx="15">
                  <c:v>1009.0</c:v>
                </c:pt>
                <c:pt idx="16">
                  <c:v>728.0</c:v>
                </c:pt>
                <c:pt idx="17">
                  <c:v>329.0</c:v>
                </c:pt>
                <c:pt idx="18">
                  <c:v>172.0</c:v>
                </c:pt>
              </c:numCache>
            </c:numRef>
          </c:val>
        </c:ser>
        <c:dLbls>
          <c:showLegendKey val="0"/>
          <c:showVal val="0"/>
          <c:showCatName val="0"/>
          <c:showSerName val="0"/>
          <c:showPercent val="0"/>
          <c:showBubbleSize val="0"/>
        </c:dLbls>
        <c:gapWidth val="6"/>
        <c:overlap val="100"/>
        <c:axId val="2068030824"/>
        <c:axId val="2068033832"/>
      </c:barChart>
      <c:catAx>
        <c:axId val="2068030824"/>
        <c:scaling>
          <c:orientation val="minMax"/>
        </c:scaling>
        <c:delete val="0"/>
        <c:axPos val="l"/>
        <c:majorTickMark val="none"/>
        <c:minorTickMark val="none"/>
        <c:tickLblPos val="low"/>
        <c:txPr>
          <a:bodyPr/>
          <a:lstStyle/>
          <a:p>
            <a:pPr>
              <a:defRPr sz="1200" b="1"/>
            </a:pPr>
            <a:endParaRPr lang="en-US"/>
          </a:p>
        </c:txPr>
        <c:crossAx val="2068033832"/>
        <c:crossesAt val="0.0"/>
        <c:auto val="1"/>
        <c:lblAlgn val="ctr"/>
        <c:lblOffset val="100"/>
        <c:tickLblSkip val="1"/>
        <c:noMultiLvlLbl val="0"/>
      </c:catAx>
      <c:valAx>
        <c:axId val="2068033832"/>
        <c:scaling>
          <c:orientation val="minMax"/>
        </c:scaling>
        <c:delete val="0"/>
        <c:axPos val="b"/>
        <c:majorGridlines/>
        <c:numFmt formatCode="#,##0;[Black]#,##0" sourceLinked="0"/>
        <c:majorTickMark val="none"/>
        <c:minorTickMark val="none"/>
        <c:tickLblPos val="nextTo"/>
        <c:txPr>
          <a:bodyPr/>
          <a:lstStyle/>
          <a:p>
            <a:pPr>
              <a:defRPr sz="1200" b="1"/>
            </a:pPr>
            <a:endParaRPr lang="en-US"/>
          </a:p>
        </c:txPr>
        <c:crossAx val="2068030824"/>
        <c:crosses val="autoZero"/>
        <c:crossBetween val="between"/>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2523816467386"/>
          <c:y val="0.110922471085159"/>
          <c:w val="0.687533172936716"/>
          <c:h val="0.797947088829493"/>
        </c:manualLayout>
      </c:layout>
      <c:barChart>
        <c:barDir val="bar"/>
        <c:grouping val="clustered"/>
        <c:varyColors val="0"/>
        <c:ser>
          <c:idx val="0"/>
          <c:order val="0"/>
          <c:tx>
            <c:strRef>
              <c:f>'Bawlakhe pyramid'!$C$4</c:f>
              <c:strCache>
                <c:ptCount val="1"/>
                <c:pt idx="0">
                  <c:v>Male</c:v>
                </c:pt>
              </c:strCache>
            </c:strRef>
          </c:tx>
          <c:spPr>
            <a:solidFill>
              <a:srgbClr val="FFC000"/>
            </a:solidFill>
          </c:spPr>
          <c:invertIfNegative val="0"/>
          <c:cat>
            <c:strRef>
              <c:f>'Bawlakhe pyramid'!$B$5:$B$23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'Bawlakhe pyramid'!$C$5:$C$23</c:f>
              <c:numCache>
                <c:formatCode>#,##0</c:formatCode>
                <c:ptCount val="19"/>
                <c:pt idx="0">
                  <c:v>-2462.0</c:v>
                </c:pt>
                <c:pt idx="1">
                  <c:v>-2320.0</c:v>
                </c:pt>
                <c:pt idx="2">
                  <c:v>-2195.0</c:v>
                </c:pt>
                <c:pt idx="3">
                  <c:v>-2512.0</c:v>
                </c:pt>
                <c:pt idx="4">
                  <c:v>-2808.0</c:v>
                </c:pt>
                <c:pt idx="5">
                  <c:v>-2540.0</c:v>
                </c:pt>
                <c:pt idx="6">
                  <c:v>-2157.0</c:v>
                </c:pt>
                <c:pt idx="7">
                  <c:v>-1735.0</c:v>
                </c:pt>
                <c:pt idx="8">
                  <c:v>-1376.0</c:v>
                </c:pt>
                <c:pt idx="9">
                  <c:v>-1012.0</c:v>
                </c:pt>
                <c:pt idx="10" formatCode="General">
                  <c:v>-823.0</c:v>
                </c:pt>
                <c:pt idx="11" formatCode="General">
                  <c:v>-517.0</c:v>
                </c:pt>
                <c:pt idx="12" formatCode="General">
                  <c:v>-389.0</c:v>
                </c:pt>
                <c:pt idx="13" formatCode="General">
                  <c:v>-195.0</c:v>
                </c:pt>
                <c:pt idx="14" formatCode="General">
                  <c:v>-149.0</c:v>
                </c:pt>
                <c:pt idx="15" formatCode="General">
                  <c:v>-92.0</c:v>
                </c:pt>
                <c:pt idx="16" formatCode="General">
                  <c:v>-61.0</c:v>
                </c:pt>
                <c:pt idx="17" formatCode="General">
                  <c:v>-24.0</c:v>
                </c:pt>
                <c:pt idx="18" formatCode="General">
                  <c:v>-13.0</c:v>
                </c:pt>
              </c:numCache>
            </c:numRef>
          </c:val>
        </c:ser>
        <c:ser>
          <c:idx val="1"/>
          <c:order val="1"/>
          <c:tx>
            <c:strRef>
              <c:f>'Bawlakhe pyramid'!$D$4</c:f>
              <c:strCache>
                <c:ptCount val="1"/>
                <c:pt idx="0">
                  <c:v>Female</c:v>
                </c:pt>
              </c:strCache>
            </c:strRef>
          </c:tx>
          <c:spPr>
            <a:solidFill>
              <a:srgbClr val="00B050"/>
            </a:solidFill>
          </c:spPr>
          <c:invertIfNegative val="0"/>
          <c:cat>
            <c:strRef>
              <c:f>'Bawlakhe pyramid'!$B$5:$B$23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'Bawlakhe pyramid'!$D$5:$D$23</c:f>
              <c:numCache>
                <c:formatCode>#,##0</c:formatCode>
                <c:ptCount val="19"/>
                <c:pt idx="0">
                  <c:v>2370.0</c:v>
                </c:pt>
                <c:pt idx="1">
                  <c:v>2216.0</c:v>
                </c:pt>
                <c:pt idx="2">
                  <c:v>2149.0</c:v>
                </c:pt>
                <c:pt idx="3">
                  <c:v>1978.0</c:v>
                </c:pt>
                <c:pt idx="4">
                  <c:v>1864.0</c:v>
                </c:pt>
                <c:pt idx="5">
                  <c:v>1732.0</c:v>
                </c:pt>
                <c:pt idx="6">
                  <c:v>1559.0</c:v>
                </c:pt>
                <c:pt idx="7">
                  <c:v>1318.0</c:v>
                </c:pt>
                <c:pt idx="8">
                  <c:v>1150.0</c:v>
                </c:pt>
                <c:pt idx="9" formatCode="General">
                  <c:v>957.0</c:v>
                </c:pt>
                <c:pt idx="10" formatCode="General">
                  <c:v>764.0</c:v>
                </c:pt>
                <c:pt idx="11" formatCode="General">
                  <c:v>495.0</c:v>
                </c:pt>
                <c:pt idx="12" formatCode="General">
                  <c:v>374.0</c:v>
                </c:pt>
                <c:pt idx="13" formatCode="General">
                  <c:v>235.0</c:v>
                </c:pt>
                <c:pt idx="14" formatCode="General">
                  <c:v>151.0</c:v>
                </c:pt>
                <c:pt idx="15" formatCode="General">
                  <c:v>104.0</c:v>
                </c:pt>
                <c:pt idx="16" formatCode="General">
                  <c:v>62.0</c:v>
                </c:pt>
                <c:pt idx="17" formatCode="General">
                  <c:v>34.0</c:v>
                </c:pt>
                <c:pt idx="18" formatCode="General">
                  <c:v>17.0</c:v>
                </c:pt>
              </c:numCache>
            </c:numRef>
          </c:val>
        </c:ser>
        <c:dLbls>
          <c:showLegendKey val="0"/>
          <c:showVal val="0"/>
          <c:showCatName val="0"/>
          <c:showSerName val="0"/>
          <c:showPercent val="0"/>
          <c:showBubbleSize val="0"/>
        </c:dLbls>
        <c:gapWidth val="6"/>
        <c:overlap val="100"/>
        <c:axId val="2068096248"/>
        <c:axId val="2068099256"/>
      </c:barChart>
      <c:catAx>
        <c:axId val="2068096248"/>
        <c:scaling>
          <c:orientation val="minMax"/>
        </c:scaling>
        <c:delete val="0"/>
        <c:axPos val="l"/>
        <c:majorTickMark val="none"/>
        <c:minorTickMark val="none"/>
        <c:tickLblPos val="low"/>
        <c:txPr>
          <a:bodyPr/>
          <a:lstStyle/>
          <a:p>
            <a:pPr>
              <a:defRPr sz="1400" b="1"/>
            </a:pPr>
            <a:endParaRPr lang="en-US"/>
          </a:p>
        </c:txPr>
        <c:crossAx val="2068099256"/>
        <c:crossesAt val="0.0"/>
        <c:auto val="1"/>
        <c:lblAlgn val="ctr"/>
        <c:lblOffset val="100"/>
        <c:tickLblSkip val="1"/>
        <c:noMultiLvlLbl val="0"/>
      </c:catAx>
      <c:valAx>
        <c:axId val="2068099256"/>
        <c:scaling>
          <c:orientation val="minMax"/>
        </c:scaling>
        <c:delete val="0"/>
        <c:axPos val="b"/>
        <c:majorGridlines/>
        <c:numFmt formatCode="#,##0;[Black]#,##0" sourceLinked="0"/>
        <c:majorTickMark val="none"/>
        <c:minorTickMark val="none"/>
        <c:tickLblPos val="nextTo"/>
        <c:txPr>
          <a:bodyPr/>
          <a:lstStyle/>
          <a:p>
            <a:pPr>
              <a:defRPr sz="1400" b="1"/>
            </a:pPr>
            <a:endParaRPr lang="en-US"/>
          </a:p>
        </c:txPr>
        <c:crossAx val="2068096248"/>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Kayin!$M$4</c:f>
              <c:strCache>
                <c:ptCount val="1"/>
                <c:pt idx="0">
                  <c:v>Male</c:v>
                </c:pt>
              </c:strCache>
            </c:strRef>
          </c:tx>
          <c:spPr>
            <a:solidFill>
              <a:srgbClr val="FFC000"/>
            </a:solidFill>
          </c:spPr>
          <c:invertIfNegative val="0"/>
          <c:cat>
            <c:strRef>
              <c:f>Kayin!$L$5:$L$23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Kayin!$M$5:$M$23</c:f>
              <c:numCache>
                <c:formatCode>General</c:formatCode>
                <c:ptCount val="19"/>
                <c:pt idx="0">
                  <c:v>-89662.0</c:v>
                </c:pt>
                <c:pt idx="1">
                  <c:v>-90927.0</c:v>
                </c:pt>
                <c:pt idx="2">
                  <c:v>-93242.0</c:v>
                </c:pt>
                <c:pt idx="3">
                  <c:v>-65429.0</c:v>
                </c:pt>
                <c:pt idx="4">
                  <c:v>-54624.0</c:v>
                </c:pt>
                <c:pt idx="5">
                  <c:v>-49425.0</c:v>
                </c:pt>
                <c:pt idx="6">
                  <c:v>-49198.0</c:v>
                </c:pt>
                <c:pt idx="7">
                  <c:v>-46746.0</c:v>
                </c:pt>
                <c:pt idx="8">
                  <c:v>-44662.0</c:v>
                </c:pt>
                <c:pt idx="9">
                  <c:v>-39535.0</c:v>
                </c:pt>
                <c:pt idx="10">
                  <c:v>-34069.0</c:v>
                </c:pt>
                <c:pt idx="11">
                  <c:v>-26587.0</c:v>
                </c:pt>
                <c:pt idx="12">
                  <c:v>-21103.0</c:v>
                </c:pt>
                <c:pt idx="13">
                  <c:v>-13661.0</c:v>
                </c:pt>
                <c:pt idx="14">
                  <c:v>-8940.0</c:v>
                </c:pt>
                <c:pt idx="15">
                  <c:v>-5639.0</c:v>
                </c:pt>
                <c:pt idx="16">
                  <c:v>-3398.0</c:v>
                </c:pt>
                <c:pt idx="17">
                  <c:v>-1464.0</c:v>
                </c:pt>
                <c:pt idx="18">
                  <c:v>-749.0</c:v>
                </c:pt>
              </c:numCache>
            </c:numRef>
          </c:val>
        </c:ser>
        <c:ser>
          <c:idx val="1"/>
          <c:order val="1"/>
          <c:tx>
            <c:strRef>
              <c:f>Kayin!$N$4</c:f>
              <c:strCache>
                <c:ptCount val="1"/>
                <c:pt idx="0">
                  <c:v>Female</c:v>
                </c:pt>
              </c:strCache>
            </c:strRef>
          </c:tx>
          <c:spPr>
            <a:solidFill>
              <a:srgbClr val="00B050"/>
            </a:solidFill>
          </c:spPr>
          <c:invertIfNegative val="0"/>
          <c:cat>
            <c:strRef>
              <c:f>Kayin!$L$5:$L$23</c:f>
              <c:strCache>
                <c:ptCount val="19"/>
                <c:pt idx="0">
                  <c:v> 0 -  4</c:v>
                </c:pt>
                <c:pt idx="1">
                  <c:v> 5 -  9</c:v>
                </c:pt>
                <c:pt idx="2">
                  <c:v>10-14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Kayin!$N$5:$N$23</c:f>
              <c:numCache>
                <c:formatCode>General</c:formatCode>
                <c:ptCount val="19"/>
                <c:pt idx="0">
                  <c:v>86854.0</c:v>
                </c:pt>
                <c:pt idx="1">
                  <c:v>88212.0</c:v>
                </c:pt>
                <c:pt idx="2">
                  <c:v>89692.0</c:v>
                </c:pt>
                <c:pt idx="3">
                  <c:v>65250.0</c:v>
                </c:pt>
                <c:pt idx="4">
                  <c:v>55169.0</c:v>
                </c:pt>
                <c:pt idx="5">
                  <c:v>51102.0</c:v>
                </c:pt>
                <c:pt idx="6">
                  <c:v>51170.0</c:v>
                </c:pt>
                <c:pt idx="7">
                  <c:v>48567.0</c:v>
                </c:pt>
                <c:pt idx="8">
                  <c:v>48883.0</c:v>
                </c:pt>
                <c:pt idx="9">
                  <c:v>43440.0</c:v>
                </c:pt>
                <c:pt idx="10">
                  <c:v>38978.0</c:v>
                </c:pt>
                <c:pt idx="11">
                  <c:v>30716.0</c:v>
                </c:pt>
                <c:pt idx="12">
                  <c:v>24078.0</c:v>
                </c:pt>
                <c:pt idx="13">
                  <c:v>16246.0</c:v>
                </c:pt>
                <c:pt idx="14">
                  <c:v>11246.0</c:v>
                </c:pt>
                <c:pt idx="15">
                  <c:v>7428.0</c:v>
                </c:pt>
                <c:pt idx="16">
                  <c:v>4652.0</c:v>
                </c:pt>
                <c:pt idx="17">
                  <c:v>2282.0</c:v>
                </c:pt>
                <c:pt idx="18">
                  <c:v>1301.0</c:v>
                </c:pt>
              </c:numCache>
            </c:numRef>
          </c:val>
        </c:ser>
        <c:dLbls>
          <c:showLegendKey val="0"/>
          <c:showVal val="0"/>
          <c:showCatName val="0"/>
          <c:showSerName val="0"/>
          <c:showPercent val="0"/>
          <c:showBubbleSize val="0"/>
        </c:dLbls>
        <c:gapWidth val="10"/>
        <c:overlap val="100"/>
        <c:axId val="2068173448"/>
        <c:axId val="2068176424"/>
      </c:barChart>
      <c:catAx>
        <c:axId val="2068173448"/>
        <c:scaling>
          <c:orientation val="minMax"/>
        </c:scaling>
        <c:delete val="0"/>
        <c:axPos val="l"/>
        <c:majorTickMark val="none"/>
        <c:minorTickMark val="none"/>
        <c:tickLblPos val="low"/>
        <c:crossAx val="2068176424"/>
        <c:crossesAt val="0.0"/>
        <c:auto val="1"/>
        <c:lblAlgn val="ctr"/>
        <c:lblOffset val="100"/>
        <c:tickLblSkip val="1"/>
        <c:noMultiLvlLbl val="0"/>
      </c:catAx>
      <c:valAx>
        <c:axId val="2068176424"/>
        <c:scaling>
          <c:orientation val="minMax"/>
          <c:min val="-100000.0"/>
        </c:scaling>
        <c:delete val="0"/>
        <c:axPos val="b"/>
        <c:majorGridlines/>
        <c:numFmt formatCode="#,##0;[Black]#,##0" sourceLinked="0"/>
        <c:majorTickMark val="none"/>
        <c:minorTickMark val="none"/>
        <c:tickLblPos val="nextTo"/>
        <c:crossAx val="2068173448"/>
        <c:crosses val="autoZero"/>
        <c:crossBetween val="between"/>
        <c:majorUnit val="20000.0"/>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cdr:y>
    </cdr:from>
    <cdr:to>
      <cdr:x>0.75893</cdr:x>
      <cdr:y>0.11842</cdr:y>
    </cdr:to>
    <cdr:sp macro="" textlink="">
      <cdr:nvSpPr>
        <cdr:cNvPr id="2" name="Rounded Rectangle 1"/>
        <cdr:cNvSpPr/>
      </cdr:nvSpPr>
      <cdr:spPr>
        <a:xfrm xmlns:a="http://schemas.openxmlformats.org/drawingml/2006/main">
          <a:off x="-126167" y="-1066800"/>
          <a:ext cx="6823982" cy="721895"/>
        </a:xfrm>
        <a:prstGeom xmlns:a="http://schemas.openxmlformats.org/drawingml/2006/main" prst="roundRect">
          <a:avLst/>
        </a:prstGeom>
        <a:solidFill xmlns:a="http://schemas.openxmlformats.org/drawingml/2006/main">
          <a:schemeClr val="bg2">
            <a:lumMod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t>Contribution of each S/R to the total population and land area of Myanmar</a:t>
          </a:r>
          <a:endParaRPr lang="en-US" sz="20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0.38388</cdr:x>
      <cdr:y>0.04082</cdr:y>
    </cdr:from>
    <cdr:to>
      <cdr:x>0.58733</cdr:x>
      <cdr:y>0.12755</cdr:y>
    </cdr:to>
    <cdr:sp macro="" textlink="">
      <cdr:nvSpPr>
        <cdr:cNvPr id="2" name="TextBox 1"/>
        <cdr:cNvSpPr txBox="1"/>
      </cdr:nvSpPr>
      <cdr:spPr>
        <a:xfrm xmlns:a="http://schemas.openxmlformats.org/drawingml/2006/main">
          <a:off x="1905000" y="152400"/>
          <a:ext cx="100965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0.25963</cdr:x>
      <cdr:y>0.26667</cdr:y>
    </cdr:from>
    <cdr:to>
      <cdr:x>0.3712</cdr:x>
      <cdr:y>0.35278</cdr:y>
    </cdr:to>
    <cdr:sp macro="" textlink="">
      <cdr:nvSpPr>
        <cdr:cNvPr id="3" name="TextBox 2"/>
        <cdr:cNvSpPr txBox="1"/>
      </cdr:nvSpPr>
      <cdr:spPr>
        <a:xfrm xmlns:a="http://schemas.openxmlformats.org/drawingml/2006/main">
          <a:off x="1219200" y="914400"/>
          <a:ext cx="52387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300" b="1" dirty="0"/>
            <a:t>Males</a:t>
          </a:r>
        </a:p>
      </cdr:txBody>
    </cdr:sp>
  </cdr:relSizeAnchor>
  <cdr:relSizeAnchor xmlns:cdr="http://schemas.openxmlformats.org/drawingml/2006/chartDrawing">
    <cdr:from>
      <cdr:x>0.67208</cdr:x>
      <cdr:y>0.2787</cdr:y>
    </cdr:from>
    <cdr:to>
      <cdr:x>0.78364</cdr:x>
      <cdr:y>0.36481</cdr:y>
    </cdr:to>
    <cdr:sp macro="" textlink="">
      <cdr:nvSpPr>
        <cdr:cNvPr id="4" name="TextBox 1"/>
        <cdr:cNvSpPr txBox="1"/>
      </cdr:nvSpPr>
      <cdr:spPr>
        <a:xfrm xmlns:a="http://schemas.openxmlformats.org/drawingml/2006/main">
          <a:off x="3155950" y="955675"/>
          <a:ext cx="523875"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a:t>Females</a:t>
          </a:r>
        </a:p>
      </cdr:txBody>
    </cdr:sp>
  </cdr:relSizeAnchor>
</c:userShapes>
</file>

<file path=ppt/drawings/drawing11.xml><?xml version="1.0" encoding="utf-8"?>
<c:userShapes xmlns:c="http://schemas.openxmlformats.org/drawingml/2006/chart">
  <cdr:relSizeAnchor xmlns:cdr="http://schemas.openxmlformats.org/drawingml/2006/chartDrawing">
    <cdr:from>
      <cdr:x>0.62832</cdr:x>
      <cdr:y>0.01068</cdr:y>
    </cdr:from>
    <cdr:to>
      <cdr:x>0.99115</cdr:x>
      <cdr:y>0.2404</cdr:y>
    </cdr:to>
    <cdr:sp macro="" textlink="">
      <cdr:nvSpPr>
        <cdr:cNvPr id="2" name="Rounded Rectangle 1"/>
        <cdr:cNvSpPr/>
      </cdr:nvSpPr>
      <cdr:spPr>
        <a:xfrm xmlns:a="http://schemas.openxmlformats.org/drawingml/2006/main">
          <a:off x="5410200" y="50801"/>
          <a:ext cx="3124200" cy="1092199"/>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About 60% of households in Kayah State comprise 2 to 5 persons</a:t>
          </a:r>
          <a:endParaRPr lang="en-US" sz="20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0.70175</cdr:x>
      <cdr:y>0.35211</cdr:y>
    </cdr:from>
    <cdr:to>
      <cdr:x>0.99004</cdr:x>
      <cdr:y>0.74648</cdr:y>
    </cdr:to>
    <cdr:sp macro="" textlink="">
      <cdr:nvSpPr>
        <cdr:cNvPr id="2" name="Rounded Rectangle 1"/>
        <cdr:cNvSpPr/>
      </cdr:nvSpPr>
      <cdr:spPr>
        <a:xfrm xmlns:a="http://schemas.openxmlformats.org/drawingml/2006/main">
          <a:off x="6095962" y="1904986"/>
          <a:ext cx="2504317" cy="2133614"/>
        </a:xfrm>
        <a:prstGeom xmlns:a="http://schemas.openxmlformats.org/drawingml/2006/main" prst="roundRect">
          <a:avLst/>
        </a:prstGeom>
        <a:solidFill xmlns:a="http://schemas.openxmlformats.org/drawingml/2006/main">
          <a:schemeClr val="accent4">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smtClean="0">
              <a:solidFill>
                <a:schemeClr val="tx1"/>
              </a:solidFill>
            </a:rPr>
            <a:t>On average, there are 4.8, 4.7 and 4.6 persons in each conventional household in Kayah, Kayin and Mon States </a:t>
          </a:r>
          <a:endParaRPr lang="en-US" sz="18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0.53704</cdr:x>
      <cdr:y>1.97653E-7</cdr:y>
    </cdr:from>
    <cdr:to>
      <cdr:x>1</cdr:x>
      <cdr:y>0.1958</cdr:y>
    </cdr:to>
    <cdr:sp macro="" textlink="">
      <cdr:nvSpPr>
        <cdr:cNvPr id="2" name="Rounded Rectangle 1"/>
        <cdr:cNvSpPr/>
      </cdr:nvSpPr>
      <cdr:spPr>
        <a:xfrm xmlns:a="http://schemas.openxmlformats.org/drawingml/2006/main">
          <a:off x="4419601" y="1"/>
          <a:ext cx="3809999" cy="990599"/>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About 23%, 26% and 29% of households in Kayah, Kayin and Mon States are headed by females</a:t>
          </a:r>
          <a:endParaRPr lang="en-US" sz="20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0.4717</cdr:x>
      <cdr:y>0.07627</cdr:y>
    </cdr:from>
    <cdr:to>
      <cdr:x>0.50943</cdr:x>
      <cdr:y>0.12799</cdr:y>
    </cdr:to>
    <cdr:cxnSp macro="">
      <cdr:nvCxnSpPr>
        <cdr:cNvPr id="3" name="Straight Connector 2"/>
        <cdr:cNvCxnSpPr/>
      </cdr:nvCxnSpPr>
      <cdr:spPr>
        <a:xfrm xmlns:a="http://schemas.openxmlformats.org/drawingml/2006/main" flipH="1">
          <a:off x="1905000" y="337066"/>
          <a:ext cx="152400" cy="2286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0.08333</cdr:x>
      <cdr:y>0.04478</cdr:y>
    </cdr:from>
    <cdr:to>
      <cdr:x>0.62037</cdr:x>
      <cdr:y>0.14925</cdr:y>
    </cdr:to>
    <cdr:sp macro="" textlink="">
      <cdr:nvSpPr>
        <cdr:cNvPr id="3" name="TextBox 2"/>
        <cdr:cNvSpPr txBox="1"/>
      </cdr:nvSpPr>
      <cdr:spPr>
        <a:xfrm xmlns:a="http://schemas.openxmlformats.org/drawingml/2006/main">
          <a:off x="685800" y="228600"/>
          <a:ext cx="4419600" cy="533400"/>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w="38100">
          <a:solidFill>
            <a:schemeClr val="accent6"/>
          </a:solidFill>
        </a:ln>
      </cdr:spPr>
      <cdr:txBody>
        <a:bodyPr xmlns:a="http://schemas.openxmlformats.org/drawingml/2006/main" vertOverflow="clip" wrap="none" rtlCol="0"/>
        <a:lstStyle xmlns:a="http://schemas.openxmlformats.org/drawingml/2006/main"/>
        <a:p xmlns:a="http://schemas.openxmlformats.org/drawingml/2006/main">
          <a:r>
            <a:rPr lang="en-US" sz="2400" b="1" dirty="0" smtClean="0"/>
            <a:t>Total born </a:t>
          </a:r>
          <a:r>
            <a:rPr lang="en-US" sz="2400" b="1" dirty="0"/>
            <a:t>o</a:t>
          </a:r>
          <a:r>
            <a:rPr lang="en-US" sz="2400" b="1" dirty="0" smtClean="0"/>
            <a:t>utside Kayah: 38,810</a:t>
          </a:r>
          <a:endParaRPr lang="en-US" sz="24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0.16836</cdr:y>
    </cdr:from>
    <cdr:to>
      <cdr:x>0.2963</cdr:x>
      <cdr:y>0.6061</cdr:y>
    </cdr:to>
    <cdr:sp macro="" textlink="">
      <cdr:nvSpPr>
        <cdr:cNvPr id="2" name="Rounded Rectangle 1"/>
        <cdr:cNvSpPr/>
      </cdr:nvSpPr>
      <cdr:spPr>
        <a:xfrm xmlns:a="http://schemas.openxmlformats.org/drawingml/2006/main">
          <a:off x="0" y="762000"/>
          <a:ext cx="2596445" cy="19812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The most common reason for moving for males is employment. For females, following family</a:t>
          </a:r>
          <a:endParaRPr lang="en-US" sz="20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0.00926</cdr:x>
      <cdr:y>0.82857</cdr:y>
    </cdr:from>
    <cdr:to>
      <cdr:x>0.37037</cdr:x>
      <cdr:y>0.97143</cdr:y>
    </cdr:to>
    <cdr:sp macro="" textlink="">
      <cdr:nvSpPr>
        <cdr:cNvPr id="4" name="TextBox 3"/>
        <cdr:cNvSpPr txBox="1"/>
      </cdr:nvSpPr>
      <cdr:spPr>
        <a:xfrm xmlns:a="http://schemas.openxmlformats.org/drawingml/2006/main">
          <a:off x="76206" y="4419592"/>
          <a:ext cx="2971791" cy="762016"/>
        </a:xfrm>
        <a:prstGeom xmlns:a="http://schemas.openxmlformats.org/drawingml/2006/main" prst="rect">
          <a:avLst/>
        </a:prstGeom>
        <a:ln xmlns:a="http://schemas.openxmlformats.org/drawingml/2006/main" w="38100">
          <a:solidFill>
            <a:srgbClr val="00B0F0"/>
          </a:solidFill>
        </a:ln>
      </cdr:spPr>
      <cdr:txBody>
        <a:bodyPr xmlns:a="http://schemas.openxmlformats.org/drawingml/2006/main" vertOverflow="clip" wrap="square" rtlCol="0"/>
        <a:lstStyle xmlns:a="http://schemas.openxmlformats.org/drawingml/2006/main"/>
        <a:p xmlns:a="http://schemas.openxmlformats.org/drawingml/2006/main">
          <a:pPr marL="2286000" indent="-2286000"/>
          <a:r>
            <a:rPr lang="en-US" sz="1400" b="1" dirty="0" smtClean="0"/>
            <a:t>Kayah people living abroad 	8,385</a:t>
          </a:r>
        </a:p>
        <a:p xmlns:a="http://schemas.openxmlformats.org/drawingml/2006/main">
          <a:pPr marL="2286000" indent="-2286000"/>
          <a:r>
            <a:rPr lang="en-US" sz="1400" b="1" dirty="0" smtClean="0"/>
            <a:t>Males	4,920</a:t>
          </a:r>
        </a:p>
        <a:p xmlns:a="http://schemas.openxmlformats.org/drawingml/2006/main">
          <a:pPr marL="2286000" indent="-2286000"/>
          <a:r>
            <a:rPr lang="en-US" sz="1400" b="1" dirty="0" smtClean="0"/>
            <a:t>Females	3,465</a:t>
          </a:r>
          <a:endParaRPr lang="en-US" sz="14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0.17908</cdr:x>
      <cdr:y>0</cdr:y>
    </cdr:from>
    <cdr:to>
      <cdr:x>0.33122</cdr:x>
      <cdr:y>0.22535</cdr:y>
    </cdr:to>
    <cdr:sp macro="" textlink="">
      <cdr:nvSpPr>
        <cdr:cNvPr id="2" name="Text Box 1"/>
        <cdr:cNvSpPr txBox="1"/>
      </cdr:nvSpPr>
      <cdr:spPr>
        <a:xfrm xmlns:a="http://schemas.openxmlformats.org/drawingml/2006/main">
          <a:off x="1076325"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0.0463</cdr:x>
      <cdr:y>0.43774</cdr:y>
    </cdr:from>
    <cdr:to>
      <cdr:x>0.41667</cdr:x>
      <cdr:y>0.82497</cdr:y>
    </cdr:to>
    <cdr:sp macro="" textlink="">
      <cdr:nvSpPr>
        <cdr:cNvPr id="3" name="Rounded Rectangle 2"/>
        <cdr:cNvSpPr/>
      </cdr:nvSpPr>
      <cdr:spPr>
        <a:xfrm xmlns:a="http://schemas.openxmlformats.org/drawingml/2006/main">
          <a:off x="381000" y="1981200"/>
          <a:ext cx="3047997" cy="17526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At 82.1%, the Literacy Rates for Kayah State are lower than the Union average of 89.5%. What could be the reason?</a:t>
          </a:r>
          <a:endParaRPr lang="en-US" sz="2000" b="1"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0.73239</cdr:y>
    </cdr:from>
    <cdr:to>
      <cdr:x>0.58333</cdr:x>
      <cdr:y>0.98592</cdr:y>
    </cdr:to>
    <cdr:sp macro="" textlink="">
      <cdr:nvSpPr>
        <cdr:cNvPr id="2" name="TextBox 1"/>
        <cdr:cNvSpPr txBox="1"/>
      </cdr:nvSpPr>
      <cdr:spPr>
        <a:xfrm xmlns:a="http://schemas.openxmlformats.org/drawingml/2006/main">
          <a:off x="0" y="3962400"/>
          <a:ext cx="4800600" cy="1371600"/>
        </a:xfrm>
        <a:prstGeom xmlns:a="http://schemas.openxmlformats.org/drawingml/2006/main" prst="rect">
          <a:avLst/>
        </a:prstGeom>
        <a:solidFill xmlns:a="http://schemas.openxmlformats.org/drawingml/2006/main">
          <a:schemeClr val="accent5">
            <a:lumMod val="40000"/>
            <a:lumOff val="60000"/>
          </a:schemeClr>
        </a:solidFill>
        <a:ln xmlns:a="http://schemas.openxmlformats.org/drawingml/2006/main" w="38100">
          <a:solidFill>
            <a:srgbClr val="00B0F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286000" indent="-2286000"/>
          <a:r>
            <a:rPr lang="en-US" sz="1800" b="1" dirty="0" smtClean="0"/>
            <a:t>Literacy Rates for Kayah :	82.1%</a:t>
          </a:r>
        </a:p>
        <a:p xmlns:a="http://schemas.openxmlformats.org/drawingml/2006/main">
          <a:pPr marL="2286000" indent="-2286000"/>
          <a:r>
            <a:rPr lang="en-US" sz="1800" b="1" dirty="0" smtClean="0"/>
            <a:t>Males:		87%</a:t>
          </a:r>
        </a:p>
        <a:p xmlns:a="http://schemas.openxmlformats.org/drawingml/2006/main">
          <a:pPr marL="2286000" indent="-2286000"/>
          <a:r>
            <a:rPr lang="en-US" sz="1800" b="1" dirty="0" smtClean="0"/>
            <a:t>Females:		77.6%</a:t>
          </a:r>
        </a:p>
        <a:p xmlns:a="http://schemas.openxmlformats.org/drawingml/2006/main">
          <a:pPr marL="2286000" indent="-2286000"/>
          <a:endParaRPr lang="en-US" sz="1600" b="1" dirty="0" smtClean="0"/>
        </a:p>
        <a:p xmlns:a="http://schemas.openxmlformats.org/drawingml/2006/main">
          <a:r>
            <a:rPr lang="en-US" sz="1600" b="1" dirty="0" smtClean="0"/>
            <a:t>**How does it compare with other States/ Regions?</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0.07407</cdr:x>
      <cdr:y>0.04286</cdr:y>
    </cdr:from>
    <cdr:to>
      <cdr:x>0.74561</cdr:x>
      <cdr:y>0.44286</cdr:y>
    </cdr:to>
    <cdr:sp macro="" textlink="">
      <cdr:nvSpPr>
        <cdr:cNvPr id="2" name="Rounded Rectangle 1"/>
        <cdr:cNvSpPr/>
      </cdr:nvSpPr>
      <cdr:spPr>
        <a:xfrm xmlns:a="http://schemas.openxmlformats.org/drawingml/2006/main">
          <a:off x="643430" y="228615"/>
          <a:ext cx="5833569" cy="2133585"/>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t>On average, there are 24, 52 and 167 persons in every square kilometer in Kayah, Kayin and Mon States (about 39 persons per square mile XXX)</a:t>
          </a:r>
          <a:endParaRPr lang="en-US" sz="2400" b="1" dirty="0"/>
        </a:p>
      </cdr:txBody>
    </cdr:sp>
  </cdr:relSizeAnchor>
</c:userShapes>
</file>

<file path=ppt/drawings/drawing20.xml><?xml version="1.0" encoding="utf-8"?>
<c:userShapes xmlns:c="http://schemas.openxmlformats.org/drawingml/2006/chart">
  <cdr:relSizeAnchor xmlns:cdr="http://schemas.openxmlformats.org/drawingml/2006/chartDrawing">
    <cdr:from>
      <cdr:x>0.08654</cdr:x>
      <cdr:y>0.8941</cdr:y>
    </cdr:from>
    <cdr:to>
      <cdr:x>0.14423</cdr:x>
      <cdr:y>0.98013</cdr:y>
    </cdr:to>
    <cdr:sp macro="" textlink="">
      <cdr:nvSpPr>
        <cdr:cNvPr id="2" name="Text Box 1"/>
        <cdr:cNvSpPr txBox="1"/>
      </cdr:nvSpPr>
      <cdr:spPr>
        <a:xfrm xmlns:a="http://schemas.openxmlformats.org/drawingml/2006/main">
          <a:off x="685800" y="4582113"/>
          <a:ext cx="457200" cy="440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a:t>
          </a:r>
        </a:p>
      </cdr:txBody>
    </cdr:sp>
  </cdr:relSizeAnchor>
</c:userShapes>
</file>

<file path=ppt/drawings/drawing21.xml><?xml version="1.0" encoding="utf-8"?>
<c:userShapes xmlns:c="http://schemas.openxmlformats.org/drawingml/2006/chart">
  <cdr:relSizeAnchor xmlns:cdr="http://schemas.openxmlformats.org/drawingml/2006/chartDrawing">
    <cdr:from>
      <cdr:x>0.56481</cdr:x>
      <cdr:y>0.08418</cdr:y>
    </cdr:from>
    <cdr:to>
      <cdr:x>0.93518</cdr:x>
      <cdr:y>0.25254</cdr:y>
    </cdr:to>
    <cdr:sp macro="" textlink="">
      <cdr:nvSpPr>
        <cdr:cNvPr id="2" name="Rounded Rectangle 1"/>
        <cdr:cNvSpPr/>
      </cdr:nvSpPr>
      <cdr:spPr>
        <a:xfrm xmlns:a="http://schemas.openxmlformats.org/drawingml/2006/main">
          <a:off x="4648200" y="381000"/>
          <a:ext cx="3047997" cy="7620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Why does attendance start dropping at age 11?</a:t>
          </a:r>
          <a:endParaRPr lang="en-US" sz="2000" b="1" dirty="0">
            <a:solidFill>
              <a:schemeClr val="tx1"/>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0.50926</cdr:x>
      <cdr:y>2.18723E-7</cdr:y>
    </cdr:from>
    <cdr:to>
      <cdr:x>0.88889</cdr:x>
      <cdr:y>0.18333</cdr:y>
    </cdr:to>
    <cdr:sp macro="" textlink="">
      <cdr:nvSpPr>
        <cdr:cNvPr id="2" name="Rounded Rectangle 1"/>
        <cdr:cNvSpPr/>
      </cdr:nvSpPr>
      <cdr:spPr>
        <a:xfrm xmlns:a="http://schemas.openxmlformats.org/drawingml/2006/main">
          <a:off x="4191006" y="1"/>
          <a:ext cx="3124194" cy="838200"/>
        </a:xfrm>
        <a:prstGeom xmlns:a="http://schemas.openxmlformats.org/drawingml/2006/main" prst="roundRect">
          <a:avLst/>
        </a:prstGeom>
        <a:solidFill xmlns:a="http://schemas.openxmlformats.org/drawingml/2006/main">
          <a:srgbClr val="92D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lvl="0" algn="l"/>
          <a:r>
            <a:rPr lang="en-US" sz="2000" b="1" dirty="0">
              <a:solidFill>
                <a:prstClr val="black"/>
              </a:solidFill>
              <a:latin typeface="Times New Roman" panose="02020603050405020304" pitchFamily="18" charset="0"/>
              <a:cs typeface="Times New Roman" panose="02020603050405020304" pitchFamily="18" charset="0"/>
            </a:rPr>
            <a:t>Why are there fewer boys in school after Age 9</a:t>
          </a:r>
          <a:r>
            <a:rPr lang="en-US" sz="2000" b="1" dirty="0" smtClean="0">
              <a:solidFill>
                <a:prstClr val="black"/>
              </a:solidFill>
              <a:latin typeface="Times New Roman" panose="02020603050405020304" pitchFamily="18" charset="0"/>
              <a:cs typeface="Times New Roman" panose="02020603050405020304" pitchFamily="18" charset="0"/>
            </a:rPr>
            <a:t>?</a:t>
          </a:r>
          <a:endParaRPr lang="en-US" sz="2000" b="1" dirty="0">
            <a:solidFill>
              <a:prstClr val="black"/>
            </a:solidFill>
            <a:latin typeface="Times New Roman" panose="02020603050405020304" pitchFamily="18" charset="0"/>
            <a:cs typeface="Times New Roman" panose="02020603050405020304" pitchFamily="18"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0.06481</cdr:x>
      <cdr:y>0</cdr:y>
    </cdr:from>
    <cdr:to>
      <cdr:x>0.60185</cdr:x>
      <cdr:y>0.22222</cdr:y>
    </cdr:to>
    <cdr:sp macro="" textlink="">
      <cdr:nvSpPr>
        <cdr:cNvPr id="2" name="Rounded Rectangle 1"/>
        <cdr:cNvSpPr/>
      </cdr:nvSpPr>
      <cdr:spPr>
        <a:xfrm xmlns:a="http://schemas.openxmlformats.org/drawingml/2006/main">
          <a:off x="533400" y="0"/>
          <a:ext cx="4419600" cy="11176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Unemployment rate for Kayah State (persons aged 15 – 64 years) is at 2.7%. It is the second lowest in Myanmar</a:t>
          </a:r>
          <a:endParaRPr lang="en-US" sz="2000" b="1" dirty="0">
            <a:solidFill>
              <a:schemeClr val="tx1"/>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0.52778</cdr:x>
      <cdr:y>0</cdr:y>
    </cdr:from>
    <cdr:to>
      <cdr:x>1</cdr:x>
      <cdr:y>0.23077</cdr:y>
    </cdr:to>
    <cdr:sp macro="" textlink="">
      <cdr:nvSpPr>
        <cdr:cNvPr id="2" name="Rounded Rectangle 1"/>
        <cdr:cNvSpPr/>
      </cdr:nvSpPr>
      <cdr:spPr>
        <a:xfrm xmlns:a="http://schemas.openxmlformats.org/drawingml/2006/main">
          <a:off x="4343400" y="0"/>
          <a:ext cx="3886200" cy="11430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smtClean="0">
              <a:solidFill>
                <a:schemeClr val="tx1"/>
              </a:solidFill>
            </a:rPr>
            <a:t>Female participation in the labour force is low across the country. For Kayah, </a:t>
          </a:r>
          <a:r>
            <a:rPr lang="en-US" sz="1800" b="1" dirty="0">
              <a:solidFill>
                <a:schemeClr val="tx1"/>
              </a:solidFill>
            </a:rPr>
            <a:t>m</a:t>
          </a:r>
          <a:r>
            <a:rPr lang="en-US" sz="1800" b="1" dirty="0" smtClean="0">
              <a:solidFill>
                <a:schemeClr val="tx1"/>
              </a:solidFill>
            </a:rPr>
            <a:t>ale participation is 88.1%, while for females it is 60.4%</a:t>
          </a:r>
          <a:endParaRPr lang="en-US" sz="1800" b="1" dirty="0">
            <a:solidFill>
              <a:schemeClr val="tx1"/>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0.39815</cdr:x>
      <cdr:y>0.01429</cdr:y>
    </cdr:from>
    <cdr:to>
      <cdr:x>0.98148</cdr:x>
      <cdr:y>0.22857</cdr:y>
    </cdr:to>
    <cdr:sp macro="" textlink="">
      <cdr:nvSpPr>
        <cdr:cNvPr id="2" name="Rounded Rectangle 1"/>
        <cdr:cNvSpPr/>
      </cdr:nvSpPr>
      <cdr:spPr>
        <a:xfrm xmlns:a="http://schemas.openxmlformats.org/drawingml/2006/main">
          <a:off x="3276600" y="76200"/>
          <a:ext cx="4800600" cy="11430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On average, a woman in Kayah would give birth to 3.3 children in her reproductive life. This is higher than the Union average</a:t>
          </a:r>
          <a:endParaRPr lang="en-US" sz="2000" b="1" dirty="0">
            <a:solidFill>
              <a:schemeClr val="tx1"/>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0.00926</cdr:x>
      <cdr:y>0.01408</cdr:y>
    </cdr:from>
    <cdr:to>
      <cdr:x>0.58333</cdr:x>
      <cdr:y>0.22535</cdr:y>
    </cdr:to>
    <cdr:sp macro="" textlink="">
      <cdr:nvSpPr>
        <cdr:cNvPr id="2" name="Rounded Rectangle 1"/>
        <cdr:cNvSpPr/>
      </cdr:nvSpPr>
      <cdr:spPr>
        <a:xfrm xmlns:a="http://schemas.openxmlformats.org/drawingml/2006/main">
          <a:off x="76200" y="76200"/>
          <a:ext cx="4724400" cy="11430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200" b="1" dirty="0" smtClean="0">
              <a:solidFill>
                <a:schemeClr val="tx1"/>
              </a:solidFill>
            </a:rPr>
            <a:t>Although equal to the Union average, the IMR and U-5MR for Kayah State are still unacceptably high</a:t>
          </a:r>
          <a:endParaRPr lang="en-US" sz="2200" b="1" dirty="0">
            <a:solidFill>
              <a:schemeClr val="tx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0.05556</cdr:x>
      <cdr:y>0.01493</cdr:y>
    </cdr:from>
    <cdr:to>
      <cdr:x>0.59259</cdr:x>
      <cdr:y>0.22037</cdr:y>
    </cdr:to>
    <cdr:sp macro="" textlink="">
      <cdr:nvSpPr>
        <cdr:cNvPr id="2" name="Rounded Rectangle 1"/>
        <cdr:cNvSpPr/>
      </cdr:nvSpPr>
      <cdr:spPr>
        <a:xfrm xmlns:a="http://schemas.openxmlformats.org/drawingml/2006/main">
          <a:off x="457236" y="76224"/>
          <a:ext cx="4419564" cy="1048853"/>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On average, a person born in Kayah is expected to live for 67 years, similar to the Union average.</a:t>
          </a:r>
          <a:endParaRPr lang="en-US" sz="2000" b="1" dirty="0">
            <a:solidFill>
              <a:schemeClr val="tx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0.62037</cdr:x>
      <cdr:y>0.42188</cdr:y>
    </cdr:from>
    <cdr:to>
      <cdr:x>1</cdr:x>
      <cdr:y>0.76563</cdr:y>
    </cdr:to>
    <cdr:sp macro="" textlink="">
      <cdr:nvSpPr>
        <cdr:cNvPr id="2" name="Rounded Rectangle 1"/>
        <cdr:cNvSpPr/>
      </cdr:nvSpPr>
      <cdr:spPr>
        <a:xfrm xmlns:a="http://schemas.openxmlformats.org/drawingml/2006/main">
          <a:off x="5105400" y="2057400"/>
          <a:ext cx="3124200" cy="16764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Kayin, Kayah and Mon  have relatively high disability prevalence rates than Union.</a:t>
          </a:r>
          <a:endParaRPr lang="en-US" sz="2000" b="1" dirty="0">
            <a:solidFill>
              <a:schemeClr val="tx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0.10185</cdr:x>
      <cdr:y>0.07692</cdr:y>
    </cdr:from>
    <cdr:to>
      <cdr:x>0.48148</cdr:x>
      <cdr:y>0.41538</cdr:y>
    </cdr:to>
    <cdr:sp macro="" textlink="">
      <cdr:nvSpPr>
        <cdr:cNvPr id="2" name="Rounded Rectangle 1"/>
        <cdr:cNvSpPr/>
      </cdr:nvSpPr>
      <cdr:spPr>
        <a:xfrm xmlns:a="http://schemas.openxmlformats.org/drawingml/2006/main">
          <a:off x="838201" y="381000"/>
          <a:ext cx="3124200" cy="16764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There are no significant differences in disability prevalence among males and females by age, in Kayah State</a:t>
          </a:r>
        </a:p>
        <a:p xmlns:a="http://schemas.openxmlformats.org/drawingml/2006/main">
          <a:pPr algn="ctr"/>
          <a:endParaRPr lang="en-US" sz="20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0.18519</cdr:x>
      <cdr:y>0.01351</cdr:y>
    </cdr:from>
    <cdr:to>
      <cdr:x>0.85185</cdr:x>
      <cdr:y>0.25676</cdr:y>
    </cdr:to>
    <cdr:sp macro="" textlink="">
      <cdr:nvSpPr>
        <cdr:cNvPr id="3" name="Rounded Rectangle 2"/>
        <cdr:cNvSpPr/>
      </cdr:nvSpPr>
      <cdr:spPr>
        <a:xfrm xmlns:a="http://schemas.openxmlformats.org/drawingml/2006/main">
          <a:off x="1524000" y="76200"/>
          <a:ext cx="5486397" cy="1371599"/>
        </a:xfrm>
        <a:prstGeom xmlns:a="http://schemas.openxmlformats.org/drawingml/2006/main" prst="roundRect">
          <a:avLst/>
        </a:prstGeom>
        <a:solidFill xmlns:a="http://schemas.openxmlformats.org/drawingml/2006/main">
          <a:srgbClr val="99FF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There are 93 males for every 100 females in Myanmar and in Mon, Kayin - 97. </a:t>
          </a:r>
        </a:p>
        <a:p xmlns:a="http://schemas.openxmlformats.org/drawingml/2006/main">
          <a:pPr algn="ctr"/>
          <a:r>
            <a:rPr lang="en-US" sz="2000" b="1" dirty="0" smtClean="0">
              <a:solidFill>
                <a:schemeClr val="tx1"/>
              </a:solidFill>
            </a:rPr>
            <a:t>Kayah State, the numbers for males and females are almost equal</a:t>
          </a:r>
          <a:endParaRPr lang="en-US" sz="2000" b="1" dirty="0">
            <a:solidFill>
              <a:schemeClr val="tx1"/>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0.67544</cdr:x>
      <cdr:y>0.21887</cdr:y>
    </cdr:from>
    <cdr:to>
      <cdr:x>0.99076</cdr:x>
      <cdr:y>0.67345</cdr:y>
    </cdr:to>
    <cdr:sp macro="" textlink="">
      <cdr:nvSpPr>
        <cdr:cNvPr id="2" name="Rounded Rectangle 1"/>
        <cdr:cNvSpPr/>
      </cdr:nvSpPr>
      <cdr:spPr>
        <a:xfrm xmlns:a="http://schemas.openxmlformats.org/drawingml/2006/main">
          <a:off x="5867400" y="990600"/>
          <a:ext cx="2739122" cy="205740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89%, 69% and 79% of households in Kayah, Kayin and Mon States use either a flush toilet or a water seal toilet</a:t>
          </a:r>
          <a:endParaRPr lang="en-US" sz="2000" b="1" dirty="0">
            <a:solidFill>
              <a:schemeClr val="tx1"/>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0.00926</cdr:x>
      <cdr:y>0.72727</cdr:y>
    </cdr:from>
    <cdr:to>
      <cdr:x>0.70175</cdr:x>
      <cdr:y>1</cdr:y>
    </cdr:to>
    <cdr:sp macro="" textlink="">
      <cdr:nvSpPr>
        <cdr:cNvPr id="2" name="Rounded Rectangle 1"/>
        <cdr:cNvSpPr/>
      </cdr:nvSpPr>
      <cdr:spPr>
        <a:xfrm xmlns:a="http://schemas.openxmlformats.org/drawingml/2006/main">
          <a:off x="80432" y="3657601"/>
          <a:ext cx="6015567" cy="1371599"/>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58% of households in Kayah use improved sources of water for drinking, i.e. Tap water, Tube-well, protected spring or water purifier/bottled water. </a:t>
          </a:r>
          <a:r>
            <a:rPr lang="en-US" sz="2000" b="1" dirty="0" smtClean="0">
              <a:solidFill>
                <a:srgbClr val="FF0000"/>
              </a:solidFill>
            </a:rPr>
            <a:t>This is among the lowest in Myanmar</a:t>
          </a:r>
          <a:endParaRPr lang="en-US" sz="2000" b="1" dirty="0">
            <a:solidFill>
              <a:srgbClr val="FF00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0.22222</cdr:x>
      <cdr:y>0.01684</cdr:y>
    </cdr:from>
    <cdr:to>
      <cdr:x>0.62963</cdr:x>
      <cdr:y>0.25238</cdr:y>
    </cdr:to>
    <cdr:sp macro="" textlink="">
      <cdr:nvSpPr>
        <cdr:cNvPr id="2" name="Rounded Rectangle 1"/>
        <cdr:cNvSpPr/>
      </cdr:nvSpPr>
      <cdr:spPr>
        <a:xfrm xmlns:a="http://schemas.openxmlformats.org/drawingml/2006/main">
          <a:off x="1828800" y="81333"/>
          <a:ext cx="3352800" cy="1137868"/>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Kayah State has the second highest use of electricity for lighting, at 48.6% </a:t>
          </a:r>
          <a:endParaRPr lang="en-US" sz="2000" b="1" dirty="0">
            <a:solidFill>
              <a:schemeClr val="tx1"/>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0.01852</cdr:x>
      <cdr:y>0.716</cdr:y>
    </cdr:from>
    <cdr:to>
      <cdr:x>0.98148</cdr:x>
      <cdr:y>0.91165</cdr:y>
    </cdr:to>
    <cdr:sp macro="" textlink="">
      <cdr:nvSpPr>
        <cdr:cNvPr id="2" name="TextBox 1"/>
        <cdr:cNvSpPr txBox="1"/>
      </cdr:nvSpPr>
      <cdr:spPr>
        <a:xfrm xmlns:a="http://schemas.openxmlformats.org/drawingml/2006/main">
          <a:off x="152412" y="3491805"/>
          <a:ext cx="7924776" cy="954107"/>
        </a:xfrm>
        <a:prstGeom xmlns:a="http://schemas.openxmlformats.org/drawingml/2006/main" prst="rect">
          <a:avLst/>
        </a:prstGeom>
        <a:solidFill xmlns:a="http://schemas.openxmlformats.org/drawingml/2006/main">
          <a:schemeClr val="accent5">
            <a:lumMod val="40000"/>
            <a:lumOff val="60000"/>
          </a:schemeClr>
        </a:solidFill>
        <a:ln xmlns:a="http://schemas.openxmlformats.org/drawingml/2006/main" w="38100">
          <a:solidFill>
            <a:srgbClr val="00B0F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800" b="1" dirty="0" smtClean="0"/>
            <a:t>How do the three states compare with Union and other S/R?</a:t>
          </a:r>
          <a:endParaRPr lang="en-US" sz="2800" b="1" dirty="0"/>
        </a:p>
      </cdr:txBody>
    </cdr:sp>
  </cdr:relSizeAnchor>
</c:userShapes>
</file>

<file path=ppt/drawings/drawing34.xml><?xml version="1.0" encoding="utf-8"?>
<c:userShapes xmlns:c="http://schemas.openxmlformats.org/drawingml/2006/chart">
  <cdr:relSizeAnchor xmlns:cdr="http://schemas.openxmlformats.org/drawingml/2006/chartDrawing">
    <cdr:from>
      <cdr:x>0.26852</cdr:x>
      <cdr:y>0.03367</cdr:y>
    </cdr:from>
    <cdr:to>
      <cdr:x>0.67593</cdr:x>
      <cdr:y>0.20651</cdr:y>
    </cdr:to>
    <cdr:sp macro="" textlink="">
      <cdr:nvSpPr>
        <cdr:cNvPr id="2" name="Rounded Rectangle 1"/>
        <cdr:cNvSpPr/>
      </cdr:nvSpPr>
      <cdr:spPr>
        <a:xfrm xmlns:a="http://schemas.openxmlformats.org/drawingml/2006/main">
          <a:off x="2209800" y="152400"/>
          <a:ext cx="3352800" cy="782267"/>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29% of households in Kayah State have a radio</a:t>
          </a:r>
          <a:endParaRPr lang="en-US" sz="2000" b="1" dirty="0">
            <a:solidFill>
              <a:schemeClr val="tx1"/>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0.05556</cdr:x>
      <cdr:y>0.82497</cdr:y>
    </cdr:from>
    <cdr:to>
      <cdr:x>0.46296</cdr:x>
      <cdr:y>0.99781</cdr:y>
    </cdr:to>
    <cdr:sp macro="" textlink="">
      <cdr:nvSpPr>
        <cdr:cNvPr id="2" name="Rounded Rectangle 1"/>
        <cdr:cNvSpPr/>
      </cdr:nvSpPr>
      <cdr:spPr>
        <a:xfrm xmlns:a="http://schemas.openxmlformats.org/drawingml/2006/main">
          <a:off x="457200" y="3733800"/>
          <a:ext cx="3352800" cy="782267"/>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55% of households in Kayah State have a Television</a:t>
          </a:r>
          <a:endParaRPr lang="en-US" sz="2000" b="1" dirty="0">
            <a:solidFill>
              <a:schemeClr val="tx1"/>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0.16667</cdr:x>
      <cdr:y>0.05051</cdr:y>
    </cdr:from>
    <cdr:to>
      <cdr:x>0.57407</cdr:x>
      <cdr:y>0.22335</cdr:y>
    </cdr:to>
    <cdr:sp macro="" textlink="">
      <cdr:nvSpPr>
        <cdr:cNvPr id="2" name="Rounded Rectangle 1"/>
        <cdr:cNvSpPr/>
      </cdr:nvSpPr>
      <cdr:spPr>
        <a:xfrm xmlns:a="http://schemas.openxmlformats.org/drawingml/2006/main">
          <a:off x="1371600" y="228600"/>
          <a:ext cx="3352800" cy="782267"/>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28% of households in Kayah State have a Mobile Phone</a:t>
          </a:r>
          <a:endParaRPr lang="en-US" sz="20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0.17593</cdr:x>
      <cdr:y>0</cdr:y>
    </cdr:from>
    <cdr:to>
      <cdr:x>0.84259</cdr:x>
      <cdr:y>0.22727</cdr:y>
    </cdr:to>
    <cdr:sp macro="" textlink="">
      <cdr:nvSpPr>
        <cdr:cNvPr id="2" name="Rounded Rectangle 1"/>
        <cdr:cNvSpPr/>
      </cdr:nvSpPr>
      <cdr:spPr>
        <a:xfrm xmlns:a="http://schemas.openxmlformats.org/drawingml/2006/main">
          <a:off x="1447834" y="0"/>
          <a:ext cx="5486366" cy="1194940"/>
        </a:xfrm>
        <a:prstGeom xmlns:a="http://schemas.openxmlformats.org/drawingml/2006/main" prst="roundRect">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200" b="1" dirty="0" smtClean="0"/>
            <a:t>In Myanmar, 70 in every 100 persons live in Rural areas. In Kayah, Kayin, Mon States , between 72% and 78% live in Rural areas</a:t>
          </a:r>
          <a:endParaRPr lang="en-US" sz="2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0.38388</cdr:x>
      <cdr:y>0.04082</cdr:y>
    </cdr:from>
    <cdr:to>
      <cdr:x>0.58733</cdr:x>
      <cdr:y>0.12755</cdr:y>
    </cdr:to>
    <cdr:sp macro="" textlink="">
      <cdr:nvSpPr>
        <cdr:cNvPr id="2" name="TextBox 1"/>
        <cdr:cNvSpPr txBox="1"/>
      </cdr:nvSpPr>
      <cdr:spPr>
        <a:xfrm xmlns:a="http://schemas.openxmlformats.org/drawingml/2006/main">
          <a:off x="1905000" y="152400"/>
          <a:ext cx="100965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0.25664</cdr:x>
      <cdr:y>0.34286</cdr:y>
    </cdr:from>
    <cdr:to>
      <cdr:x>0.35925</cdr:x>
      <cdr:y>0.40181</cdr:y>
    </cdr:to>
    <cdr:sp macro="" textlink="">
      <cdr:nvSpPr>
        <cdr:cNvPr id="3" name="TextBox 2"/>
        <cdr:cNvSpPr txBox="1"/>
      </cdr:nvSpPr>
      <cdr:spPr>
        <a:xfrm xmlns:a="http://schemas.openxmlformats.org/drawingml/2006/main">
          <a:off x="2209800" y="1828800"/>
          <a:ext cx="883534" cy="314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Males</a:t>
          </a:r>
          <a:endParaRPr lang="en-US" sz="1100" b="1" dirty="0"/>
        </a:p>
      </cdr:txBody>
    </cdr:sp>
  </cdr:relSizeAnchor>
  <cdr:relSizeAnchor xmlns:cdr="http://schemas.openxmlformats.org/drawingml/2006/chartDrawing">
    <cdr:from>
      <cdr:x>0.66372</cdr:x>
      <cdr:y>0.34286</cdr:y>
    </cdr:from>
    <cdr:to>
      <cdr:x>0.76633</cdr:x>
      <cdr:y>0.40181</cdr:y>
    </cdr:to>
    <cdr:sp macro="" textlink="">
      <cdr:nvSpPr>
        <cdr:cNvPr id="4" name="TextBox 1"/>
        <cdr:cNvSpPr txBox="1"/>
      </cdr:nvSpPr>
      <cdr:spPr>
        <a:xfrm xmlns:a="http://schemas.openxmlformats.org/drawingml/2006/main">
          <a:off x="5715000" y="1828800"/>
          <a:ext cx="883533" cy="3144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Females</a:t>
          </a:r>
          <a:endParaRPr lang="en-US" sz="1400" b="1" dirty="0"/>
        </a:p>
      </cdr:txBody>
    </cdr:sp>
  </cdr:relSizeAnchor>
  <cdr:relSizeAnchor xmlns:cdr="http://schemas.openxmlformats.org/drawingml/2006/chartDrawing">
    <cdr:from>
      <cdr:x>0.56637</cdr:x>
      <cdr:y>0.02857</cdr:y>
    </cdr:from>
    <cdr:to>
      <cdr:x>0.99115</cdr:x>
      <cdr:y>0.28571</cdr:y>
    </cdr:to>
    <cdr:sp macro="" textlink="">
      <cdr:nvSpPr>
        <cdr:cNvPr id="5" name="Rounded Rectangle 4"/>
        <cdr:cNvSpPr/>
      </cdr:nvSpPr>
      <cdr:spPr>
        <a:xfrm xmlns:a="http://schemas.openxmlformats.org/drawingml/2006/main">
          <a:off x="4876786" y="152392"/>
          <a:ext cx="3657610" cy="1371608"/>
        </a:xfrm>
        <a:prstGeom xmlns:a="http://schemas.openxmlformats.org/drawingml/2006/main" prst="roundRect">
          <a:avLst/>
        </a:prstGeom>
        <a:solidFill xmlns:a="http://schemas.openxmlformats.org/drawingml/2006/main">
          <a:schemeClr val="bg2">
            <a:lumMod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t>The Population Pyramid is “pot-shaped,” showing a larger proportion of young people in the population</a:t>
          </a:r>
          <a:endParaRPr lang="en-US" sz="20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0.38388</cdr:x>
      <cdr:y>0.04082</cdr:y>
    </cdr:from>
    <cdr:to>
      <cdr:x>0.58733</cdr:x>
      <cdr:y>0.12755</cdr:y>
    </cdr:to>
    <cdr:sp macro="" textlink="">
      <cdr:nvSpPr>
        <cdr:cNvPr id="2" name="TextBox 1"/>
        <cdr:cNvSpPr txBox="1"/>
      </cdr:nvSpPr>
      <cdr:spPr>
        <a:xfrm xmlns:a="http://schemas.openxmlformats.org/drawingml/2006/main">
          <a:off x="1905000" y="152400"/>
          <a:ext cx="100965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0.25434</cdr:x>
      <cdr:y>0.29681</cdr:y>
    </cdr:from>
    <cdr:to>
      <cdr:x>0.34439</cdr:x>
      <cdr:y>0.35857</cdr:y>
    </cdr:to>
    <cdr:sp macro="" textlink="">
      <cdr:nvSpPr>
        <cdr:cNvPr id="3" name="TextBox 2"/>
        <cdr:cNvSpPr txBox="1"/>
      </cdr:nvSpPr>
      <cdr:spPr>
        <a:xfrm xmlns:a="http://schemas.openxmlformats.org/drawingml/2006/main">
          <a:off x="1533526" y="1419225"/>
          <a:ext cx="5429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Males</a:t>
          </a:r>
          <a:endParaRPr lang="en-US" sz="1100" b="1" dirty="0"/>
        </a:p>
      </cdr:txBody>
    </cdr:sp>
  </cdr:relSizeAnchor>
  <cdr:relSizeAnchor xmlns:cdr="http://schemas.openxmlformats.org/drawingml/2006/chartDrawing">
    <cdr:from>
      <cdr:x>0.65456</cdr:x>
      <cdr:y>0.2915</cdr:y>
    </cdr:from>
    <cdr:to>
      <cdr:x>0.76619</cdr:x>
      <cdr:y>0.35325</cdr:y>
    </cdr:to>
    <cdr:sp macro="" textlink="">
      <cdr:nvSpPr>
        <cdr:cNvPr id="4" name="TextBox 1"/>
        <cdr:cNvSpPr txBox="1"/>
      </cdr:nvSpPr>
      <cdr:spPr>
        <a:xfrm xmlns:a="http://schemas.openxmlformats.org/drawingml/2006/main">
          <a:off x="3946525" y="1393825"/>
          <a:ext cx="673101"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Females</a:t>
          </a:r>
          <a:endParaRPr lang="en-US" sz="1100" b="1" dirty="0"/>
        </a:p>
      </cdr:txBody>
    </cdr:sp>
  </cdr:relSizeAnchor>
  <cdr:relSizeAnchor xmlns:cdr="http://schemas.openxmlformats.org/drawingml/2006/chartDrawing">
    <cdr:from>
      <cdr:x>0.62832</cdr:x>
      <cdr:y>0.01449</cdr:y>
    </cdr:from>
    <cdr:to>
      <cdr:x>1</cdr:x>
      <cdr:y>0.23188</cdr:y>
    </cdr:to>
    <cdr:sp macro="" textlink="">
      <cdr:nvSpPr>
        <cdr:cNvPr id="5" name="Rounded Rectangle 4"/>
        <cdr:cNvSpPr/>
      </cdr:nvSpPr>
      <cdr:spPr>
        <a:xfrm xmlns:a="http://schemas.openxmlformats.org/drawingml/2006/main">
          <a:off x="5410177" y="76200"/>
          <a:ext cx="3200423" cy="1142982"/>
        </a:xfrm>
        <a:prstGeom xmlns:a="http://schemas.openxmlformats.org/drawingml/2006/main" prst="round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t>There are more young people in the population of </a:t>
          </a:r>
          <a:r>
            <a:rPr lang="en-US" sz="2000" b="1" dirty="0"/>
            <a:t>M</a:t>
          </a:r>
          <a:r>
            <a:rPr lang="en-US" sz="2000" b="1" dirty="0" smtClean="0"/>
            <a:t>yanmar than ever before</a:t>
          </a:r>
          <a:endParaRPr lang="en-US" sz="20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0.38388</cdr:x>
      <cdr:y>0.04082</cdr:y>
    </cdr:from>
    <cdr:to>
      <cdr:x>0.58733</cdr:x>
      <cdr:y>0.12755</cdr:y>
    </cdr:to>
    <cdr:sp macro="" textlink="">
      <cdr:nvSpPr>
        <cdr:cNvPr id="2" name="TextBox 1"/>
        <cdr:cNvSpPr txBox="1"/>
      </cdr:nvSpPr>
      <cdr:spPr>
        <a:xfrm xmlns:a="http://schemas.openxmlformats.org/drawingml/2006/main">
          <a:off x="1905000" y="152400"/>
          <a:ext cx="100965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0.2211</cdr:x>
      <cdr:y>0.31111</cdr:y>
    </cdr:from>
    <cdr:to>
      <cdr:x>0.3428</cdr:x>
      <cdr:y>0.38611</cdr:y>
    </cdr:to>
    <cdr:sp macro="" textlink="">
      <cdr:nvSpPr>
        <cdr:cNvPr id="3" name="TextBox 2"/>
        <cdr:cNvSpPr txBox="1"/>
      </cdr:nvSpPr>
      <cdr:spPr>
        <a:xfrm xmlns:a="http://schemas.openxmlformats.org/drawingml/2006/main">
          <a:off x="1038226" y="1066800"/>
          <a:ext cx="57150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Males</a:t>
          </a:r>
        </a:p>
      </cdr:txBody>
    </cdr:sp>
  </cdr:relSizeAnchor>
  <cdr:relSizeAnchor xmlns:cdr="http://schemas.openxmlformats.org/drawingml/2006/chartDrawing">
    <cdr:from>
      <cdr:x>0.71467</cdr:x>
      <cdr:y>0.33426</cdr:y>
    </cdr:from>
    <cdr:to>
      <cdr:x>0.83638</cdr:x>
      <cdr:y>0.40926</cdr:y>
    </cdr:to>
    <cdr:sp macro="" textlink="">
      <cdr:nvSpPr>
        <cdr:cNvPr id="4" name="TextBox 1"/>
        <cdr:cNvSpPr txBox="1"/>
      </cdr:nvSpPr>
      <cdr:spPr>
        <a:xfrm xmlns:a="http://schemas.openxmlformats.org/drawingml/2006/main">
          <a:off x="3355975" y="1146175"/>
          <a:ext cx="571500" cy="257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dirty="0"/>
            <a:t>Females</a:t>
          </a:r>
        </a:p>
      </cdr:txBody>
    </cdr:sp>
  </cdr:relSizeAnchor>
  <cdr:relSizeAnchor xmlns:cdr="http://schemas.openxmlformats.org/drawingml/2006/chartDrawing">
    <cdr:from>
      <cdr:x>0.64348</cdr:x>
      <cdr:y>0.47141</cdr:y>
    </cdr:from>
    <cdr:to>
      <cdr:x>1</cdr:x>
      <cdr:y>0.90915</cdr:y>
    </cdr:to>
    <cdr:sp macro="" textlink="">
      <cdr:nvSpPr>
        <cdr:cNvPr id="5" name="Rounded Rectangle 4"/>
        <cdr:cNvSpPr/>
      </cdr:nvSpPr>
      <cdr:spPr>
        <a:xfrm xmlns:a="http://schemas.openxmlformats.org/drawingml/2006/main">
          <a:off x="5638799" y="2133600"/>
          <a:ext cx="3124201" cy="1981199"/>
        </a:xfrm>
        <a:prstGeom xmlns:a="http://schemas.openxmlformats.org/drawingml/2006/main" prst="roundRect">
          <a:avLst/>
        </a:prstGeom>
        <a:solidFill xmlns:a="http://schemas.openxmlformats.org/drawingml/2006/main">
          <a:srgbClr val="FE8A8D"/>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Kayah’s population pyramid is broad-based. This means higher birthrates and high proportions of children and young people</a:t>
          </a:r>
          <a:endParaRPr lang="en-US" sz="2000" b="1" dirty="0">
            <a:solidFill>
              <a:schemeClr val="tx1"/>
            </a:solidFill>
          </a:endParaRPr>
        </a:p>
      </cdr:txBody>
    </cdr:sp>
  </cdr:relSizeAnchor>
  <cdr:relSizeAnchor xmlns:cdr="http://schemas.openxmlformats.org/drawingml/2006/chartDrawing">
    <cdr:from>
      <cdr:x>0.43519</cdr:x>
      <cdr:y>0.30305</cdr:y>
    </cdr:from>
    <cdr:to>
      <cdr:x>0.55689</cdr:x>
      <cdr:y>0.37805</cdr:y>
    </cdr:to>
    <cdr:sp macro="" textlink="">
      <cdr:nvSpPr>
        <cdr:cNvPr id="6" name="TextBox 1"/>
        <cdr:cNvSpPr txBox="1"/>
      </cdr:nvSpPr>
      <cdr:spPr>
        <a:xfrm xmlns:a="http://schemas.openxmlformats.org/drawingml/2006/main">
          <a:off x="3581400" y="1371600"/>
          <a:ext cx="1001542" cy="3394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Females</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0.38388</cdr:x>
      <cdr:y>0.04082</cdr:y>
    </cdr:from>
    <cdr:to>
      <cdr:x>0.58733</cdr:x>
      <cdr:y>0.12755</cdr:y>
    </cdr:to>
    <cdr:sp macro="" textlink="">
      <cdr:nvSpPr>
        <cdr:cNvPr id="2" name="TextBox 1"/>
        <cdr:cNvSpPr txBox="1"/>
      </cdr:nvSpPr>
      <cdr:spPr>
        <a:xfrm xmlns:a="http://schemas.openxmlformats.org/drawingml/2006/main">
          <a:off x="1905000" y="152400"/>
          <a:ext cx="100965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0.34286</cdr:x>
      <cdr:y>0.15153</cdr:y>
    </cdr:from>
    <cdr:to>
      <cdr:x>0.46456</cdr:x>
      <cdr:y>0.22653</cdr:y>
    </cdr:to>
    <cdr:sp macro="" textlink="">
      <cdr:nvSpPr>
        <cdr:cNvPr id="3" name="TextBox 2"/>
        <cdr:cNvSpPr txBox="1"/>
      </cdr:nvSpPr>
      <cdr:spPr>
        <a:xfrm xmlns:a="http://schemas.openxmlformats.org/drawingml/2006/main">
          <a:off x="2926080" y="685800"/>
          <a:ext cx="1038636" cy="339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Males</a:t>
          </a:r>
          <a:endParaRPr lang="en-US" sz="1100" b="1" dirty="0"/>
        </a:p>
      </cdr:txBody>
    </cdr:sp>
  </cdr:relSizeAnchor>
  <cdr:relSizeAnchor xmlns:cdr="http://schemas.openxmlformats.org/drawingml/2006/chartDrawing">
    <cdr:from>
      <cdr:x>0.50357</cdr:x>
      <cdr:y>0.15153</cdr:y>
    </cdr:from>
    <cdr:to>
      <cdr:x>0.62528</cdr:x>
      <cdr:y>0.22653</cdr:y>
    </cdr:to>
    <cdr:sp macro="" textlink="">
      <cdr:nvSpPr>
        <cdr:cNvPr id="4" name="TextBox 1"/>
        <cdr:cNvSpPr txBox="1"/>
      </cdr:nvSpPr>
      <cdr:spPr>
        <a:xfrm xmlns:a="http://schemas.openxmlformats.org/drawingml/2006/main">
          <a:off x="4297680" y="685800"/>
          <a:ext cx="1038722" cy="3394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dirty="0"/>
            <a:t>Females</a:t>
          </a:r>
          <a:endParaRPr lang="en-US" sz="1100" b="1" dirty="0"/>
        </a:p>
      </cdr:txBody>
    </cdr:sp>
  </cdr:relSizeAnchor>
  <cdr:relSizeAnchor xmlns:cdr="http://schemas.openxmlformats.org/drawingml/2006/chartDrawing">
    <cdr:from>
      <cdr:x>0.63393</cdr:x>
      <cdr:y>0.10102</cdr:y>
    </cdr:from>
    <cdr:to>
      <cdr:x>1</cdr:x>
      <cdr:y>0.62294</cdr:y>
    </cdr:to>
    <cdr:sp macro="" textlink="">
      <cdr:nvSpPr>
        <cdr:cNvPr id="5" name="Rounded Rectangle 4"/>
        <cdr:cNvSpPr/>
      </cdr:nvSpPr>
      <cdr:spPr>
        <a:xfrm xmlns:a="http://schemas.openxmlformats.org/drawingml/2006/main">
          <a:off x="5410215" y="457200"/>
          <a:ext cx="3124185" cy="2362200"/>
        </a:xfrm>
        <a:prstGeom xmlns:a="http://schemas.openxmlformats.org/drawingml/2006/main" prst="roundRect">
          <a:avLst/>
        </a:prstGeom>
        <a:solidFill xmlns:a="http://schemas.openxmlformats.org/drawingml/2006/main">
          <a:srgbClr val="FE8A8D"/>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000" b="1" dirty="0" smtClean="0">
              <a:solidFill>
                <a:schemeClr val="tx1"/>
              </a:solidFill>
            </a:rPr>
            <a:t>The pyramid for Bawlakhe District shows a “Bulge” in the male population around ages 15-39 years. How can this be explained? What are the implications?</a:t>
          </a:r>
          <a:endParaRPr lang="en-US" sz="20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0.38388</cdr:x>
      <cdr:y>0.04082</cdr:y>
    </cdr:from>
    <cdr:to>
      <cdr:x>0.58733</cdr:x>
      <cdr:y>0.12755</cdr:y>
    </cdr:to>
    <cdr:sp macro="" textlink="">
      <cdr:nvSpPr>
        <cdr:cNvPr id="2" name="TextBox 1"/>
        <cdr:cNvSpPr txBox="1"/>
      </cdr:nvSpPr>
      <cdr:spPr>
        <a:xfrm xmlns:a="http://schemas.openxmlformats.org/drawingml/2006/main">
          <a:off x="1905000" y="152400"/>
          <a:ext cx="100965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0.25461</cdr:x>
      <cdr:y>0.28056</cdr:y>
    </cdr:from>
    <cdr:to>
      <cdr:x>0.35176</cdr:x>
      <cdr:y>0.35278</cdr:y>
    </cdr:to>
    <cdr:sp macro="" textlink="">
      <cdr:nvSpPr>
        <cdr:cNvPr id="3" name="TextBox 2"/>
        <cdr:cNvSpPr txBox="1"/>
      </cdr:nvSpPr>
      <cdr:spPr>
        <a:xfrm xmlns:a="http://schemas.openxmlformats.org/drawingml/2006/main">
          <a:off x="1447801" y="962025"/>
          <a:ext cx="552450"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Males</a:t>
          </a:r>
        </a:p>
      </cdr:txBody>
    </cdr:sp>
  </cdr:relSizeAnchor>
  <cdr:relSizeAnchor xmlns:cdr="http://schemas.openxmlformats.org/drawingml/2006/chartDrawing">
    <cdr:from>
      <cdr:x>0.67225</cdr:x>
      <cdr:y>0.28981</cdr:y>
    </cdr:from>
    <cdr:to>
      <cdr:x>0.7694</cdr:x>
      <cdr:y>0.36204</cdr:y>
    </cdr:to>
    <cdr:sp macro="" textlink="">
      <cdr:nvSpPr>
        <cdr:cNvPr id="4" name="TextBox 1"/>
        <cdr:cNvSpPr txBox="1"/>
      </cdr:nvSpPr>
      <cdr:spPr>
        <a:xfrm xmlns:a="http://schemas.openxmlformats.org/drawingml/2006/main">
          <a:off x="3822700" y="993775"/>
          <a:ext cx="552450"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Females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47E3F-63E5-4900-AC93-4A8F512ECB47}" type="datetimeFigureOut">
              <a:rPr lang="en-US" smtClean="0"/>
              <a:t>2/2/16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AEB53-9D53-4AD9-BB59-DA1BDC4ECDB9}" type="slidenum">
              <a:rPr lang="en-US" smtClean="0"/>
              <a:t>‹#›</a:t>
            </a:fld>
            <a:endParaRPr lang="en-US" dirty="0"/>
          </a:p>
        </p:txBody>
      </p:sp>
    </p:spTree>
    <p:extLst>
      <p:ext uri="{BB962C8B-B14F-4D97-AF65-F5344CB8AC3E}">
        <p14:creationId xmlns:p14="http://schemas.microsoft.com/office/powerpoint/2010/main" val="245055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a:t>
            </a:fld>
            <a:endParaRPr lang="en-US" dirty="0"/>
          </a:p>
        </p:txBody>
      </p:sp>
    </p:spTree>
    <p:extLst>
      <p:ext uri="{BB962C8B-B14F-4D97-AF65-F5344CB8AC3E}">
        <p14:creationId xmlns:p14="http://schemas.microsoft.com/office/powerpoint/2010/main" val="142255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Sex ratio is the number of males per 100 females. </a:t>
            </a:r>
          </a:p>
          <a:p>
            <a:pPr marL="171450" indent="-171450">
              <a:buFont typeface="Arial" panose="020B0604020202020204" pitchFamily="34" charset="0"/>
              <a:buChar char="•"/>
            </a:pPr>
            <a:r>
              <a:rPr lang="en-US" dirty="0" smtClean="0"/>
              <a:t>Sex ratios can be used to observe</a:t>
            </a:r>
            <a:r>
              <a:rPr lang="en-US" baseline="0" dirty="0" smtClean="0"/>
              <a:t> migration (especially among working age cohorts) and mortality among the different sexes. </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a:t>
            </a:fld>
            <a:endParaRPr lang="en-US" dirty="0"/>
          </a:p>
        </p:txBody>
      </p:sp>
    </p:spTree>
    <p:extLst>
      <p:ext uri="{BB962C8B-B14F-4D97-AF65-F5344CB8AC3E}">
        <p14:creationId xmlns:p14="http://schemas.microsoft.com/office/powerpoint/2010/main" val="41866041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100</a:t>
            </a:fld>
            <a:endParaRPr lang="en-US" dirty="0"/>
          </a:p>
        </p:txBody>
      </p:sp>
    </p:spTree>
    <p:extLst>
      <p:ext uri="{BB962C8B-B14F-4D97-AF65-F5344CB8AC3E}">
        <p14:creationId xmlns:p14="http://schemas.microsoft.com/office/powerpoint/2010/main" val="16064387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101</a:t>
            </a:fld>
            <a:endParaRPr lang="en-US" dirty="0"/>
          </a:p>
        </p:txBody>
      </p:sp>
    </p:spTree>
    <p:extLst>
      <p:ext uri="{BB962C8B-B14F-4D97-AF65-F5344CB8AC3E}">
        <p14:creationId xmlns:p14="http://schemas.microsoft.com/office/powerpoint/2010/main" val="32758855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Access to radio is useful</a:t>
            </a:r>
            <a:r>
              <a:rPr lang="en-US" baseline="0" dirty="0" smtClean="0"/>
              <a:t> for transmitting important messages on health, HIV/AIDS, disaster preparedness and response, democratisation, agricultural practices, etc.</a:t>
            </a:r>
          </a:p>
          <a:p>
            <a:pPr marL="171450" indent="-171450">
              <a:buFont typeface="Arial" panose="020B0604020202020204" pitchFamily="34" charset="0"/>
              <a:buChar char="•"/>
            </a:pPr>
            <a:r>
              <a:rPr lang="en-US" baseline="0" dirty="0" smtClean="0"/>
              <a:t>Knowledge of availability of communication amenities would enable stakeholders to determine the most effective mode for transmitting important messages to the people.</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102</a:t>
            </a:fld>
            <a:endParaRPr lang="en-US" dirty="0"/>
          </a:p>
        </p:txBody>
      </p:sp>
    </p:spTree>
    <p:extLst>
      <p:ext uri="{BB962C8B-B14F-4D97-AF65-F5344CB8AC3E}">
        <p14:creationId xmlns:p14="http://schemas.microsoft.com/office/powerpoint/2010/main" val="8101355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for radio</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103</a:t>
            </a:fld>
            <a:endParaRPr lang="en-US" dirty="0"/>
          </a:p>
        </p:txBody>
      </p:sp>
    </p:spTree>
    <p:extLst>
      <p:ext uri="{BB962C8B-B14F-4D97-AF65-F5344CB8AC3E}">
        <p14:creationId xmlns:p14="http://schemas.microsoft.com/office/powerpoint/2010/main" val="41397840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for Radio</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104</a:t>
            </a:fld>
            <a:endParaRPr lang="en-US" dirty="0"/>
          </a:p>
        </p:txBody>
      </p:sp>
    </p:spTree>
    <p:extLst>
      <p:ext uri="{BB962C8B-B14F-4D97-AF65-F5344CB8AC3E}">
        <p14:creationId xmlns:p14="http://schemas.microsoft.com/office/powerpoint/2010/main" val="39914087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105</a:t>
            </a:fld>
            <a:endParaRPr lang="en-US" dirty="0"/>
          </a:p>
        </p:txBody>
      </p:sp>
    </p:spTree>
    <p:extLst>
      <p:ext uri="{BB962C8B-B14F-4D97-AF65-F5344CB8AC3E}">
        <p14:creationId xmlns:p14="http://schemas.microsoft.com/office/powerpoint/2010/main" val="10549394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106</a:t>
            </a:fld>
            <a:endParaRPr lang="en-US" dirty="0"/>
          </a:p>
        </p:txBody>
      </p:sp>
    </p:spTree>
    <p:extLst>
      <p:ext uri="{BB962C8B-B14F-4D97-AF65-F5344CB8AC3E}">
        <p14:creationId xmlns:p14="http://schemas.microsoft.com/office/powerpoint/2010/main" val="4891128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107</a:t>
            </a:fld>
            <a:endParaRPr lang="en-US" dirty="0"/>
          </a:p>
        </p:txBody>
      </p:sp>
    </p:spTree>
    <p:extLst>
      <p:ext uri="{BB962C8B-B14F-4D97-AF65-F5344CB8AC3E}">
        <p14:creationId xmlns:p14="http://schemas.microsoft.com/office/powerpoint/2010/main" val="384335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and Rural are based on the GAD classification:</a:t>
            </a:r>
          </a:p>
          <a:p>
            <a:pPr marL="171450" indent="-171450">
              <a:buFont typeface="Arial" panose="020B0604020202020204" pitchFamily="34" charset="0"/>
              <a:buChar char="•"/>
            </a:pPr>
            <a:r>
              <a:rPr lang="en-US" baseline="0" dirty="0" smtClean="0"/>
              <a:t>Urban: Cities, State/Region capitals and Wards </a:t>
            </a:r>
          </a:p>
          <a:p>
            <a:pPr marL="171450" indent="-171450">
              <a:buFont typeface="Arial" panose="020B0604020202020204" pitchFamily="34" charset="0"/>
              <a:buChar char="•"/>
            </a:pPr>
            <a:r>
              <a:rPr lang="en-US" baseline="0" dirty="0" smtClean="0"/>
              <a:t>Rural: Village Tracts.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11</a:t>
            </a:fld>
            <a:endParaRPr lang="en-US" dirty="0"/>
          </a:p>
        </p:txBody>
      </p:sp>
    </p:spTree>
    <p:extLst>
      <p:ext uri="{BB962C8B-B14F-4D97-AF65-F5344CB8AC3E}">
        <p14:creationId xmlns:p14="http://schemas.microsoft.com/office/powerpoint/2010/main" val="123981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males than</a:t>
            </a:r>
            <a:r>
              <a:rPr lang="en-US" baseline="0" dirty="0" smtClean="0"/>
              <a:t> females in Bawlakhe District and the townships, what could be the issue?</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12</a:t>
            </a:fld>
            <a:endParaRPr lang="en-US" dirty="0"/>
          </a:p>
        </p:txBody>
      </p:sp>
    </p:spTree>
    <p:extLst>
      <p:ext uri="{BB962C8B-B14F-4D97-AF65-F5344CB8AC3E}">
        <p14:creationId xmlns:p14="http://schemas.microsoft.com/office/powerpoint/2010/main" val="43051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13</a:t>
            </a:fld>
            <a:endParaRPr lang="en-US" dirty="0"/>
          </a:p>
        </p:txBody>
      </p:sp>
    </p:spTree>
    <p:extLst>
      <p:ext uri="{BB962C8B-B14F-4D97-AF65-F5344CB8AC3E}">
        <p14:creationId xmlns:p14="http://schemas.microsoft.com/office/powerpoint/2010/main" val="105994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9AD38-D327-453C-A22C-80F38EDFFC93}" type="slidenum">
              <a:rPr lang="en-US" smtClean="0"/>
              <a:pPr/>
              <a:t>14</a:t>
            </a:fld>
            <a:endParaRPr lang="en-US" dirty="0"/>
          </a:p>
        </p:txBody>
      </p:sp>
    </p:spTree>
    <p:extLst>
      <p:ext uri="{BB962C8B-B14F-4D97-AF65-F5344CB8AC3E}">
        <p14:creationId xmlns:p14="http://schemas.microsoft.com/office/powerpoint/2010/main" val="203451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Union population</a:t>
            </a:r>
            <a:r>
              <a:rPr lang="en-US" baseline="0" dirty="0" smtClean="0"/>
              <a:t> </a:t>
            </a:r>
            <a:r>
              <a:rPr lang="en-US" dirty="0" smtClean="0"/>
              <a:t>pyramid shows a declining proportion of children in the population, reflecting lower birthrates at the Union level.</a:t>
            </a:r>
          </a:p>
          <a:p>
            <a:r>
              <a:rPr lang="en-US" dirty="0" smtClean="0"/>
              <a:t>The pyramid shows</a:t>
            </a:r>
            <a:r>
              <a:rPr lang="en-US" baseline="0" dirty="0" smtClean="0"/>
              <a:t> a large proportion of the population in the younger age groups, which presents an opportunity to the country to develop if the young people are well invested in (Good education, good employment, skills development, participation in decision making and democratic processes, etc..) </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15</a:t>
            </a:fld>
            <a:endParaRPr lang="en-US" dirty="0"/>
          </a:p>
        </p:txBody>
      </p:sp>
    </p:spTree>
    <p:extLst>
      <p:ext uri="{BB962C8B-B14F-4D97-AF65-F5344CB8AC3E}">
        <p14:creationId xmlns:p14="http://schemas.microsoft.com/office/powerpoint/2010/main" val="187152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1973</a:t>
            </a:r>
            <a:r>
              <a:rPr lang="en-US" baseline="0" dirty="0" smtClean="0"/>
              <a:t> and 1983 pyramids were broad-based, showing larger proportions of children under the age of 10 years</a:t>
            </a:r>
          </a:p>
          <a:p>
            <a:pPr marL="171450" indent="-171450">
              <a:buFont typeface="Arial" panose="020B0604020202020204" pitchFamily="34" charset="0"/>
              <a:buChar char="•"/>
            </a:pPr>
            <a:r>
              <a:rPr lang="en-US" baseline="0" dirty="0" smtClean="0"/>
              <a:t>The 2014 pyramid shows declining proportions of children, but increasing proportions of young people who are graduating into the working-age population. As discussed in the previous slide, these young people present an opportunity for the development of the country, if well invested in.</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16</a:t>
            </a:fld>
            <a:endParaRPr lang="en-US" dirty="0"/>
          </a:p>
        </p:txBody>
      </p:sp>
    </p:spTree>
    <p:extLst>
      <p:ext uri="{BB962C8B-B14F-4D97-AF65-F5344CB8AC3E}">
        <p14:creationId xmlns:p14="http://schemas.microsoft.com/office/powerpoint/2010/main" val="298112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pyramid for Kayah State has a different shape from the Union pyramid.</a:t>
            </a:r>
          </a:p>
          <a:p>
            <a:r>
              <a:rPr lang="en-US" dirty="0" smtClean="0"/>
              <a:t>The Kayah pyramid shows a</a:t>
            </a:r>
            <a:r>
              <a:rPr lang="en-US" baseline="0" dirty="0" smtClean="0"/>
              <a:t> higher proportion of children in the population, which has contributed to the broad base of the pyramid</a:t>
            </a:r>
          </a:p>
          <a:p>
            <a:r>
              <a:rPr lang="en-US" baseline="0" dirty="0" smtClean="0"/>
              <a:t>This means birthrates are higher and these children will exert pressure on education needs, health services and employment services in the next few years.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17</a:t>
            </a:fld>
            <a:endParaRPr lang="en-US" dirty="0"/>
          </a:p>
        </p:txBody>
      </p:sp>
    </p:spTree>
    <p:extLst>
      <p:ext uri="{BB962C8B-B14F-4D97-AF65-F5344CB8AC3E}">
        <p14:creationId xmlns:p14="http://schemas.microsoft.com/office/powerpoint/2010/main" val="194442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participants to explain this shape, its possible source and the implications for Bawlakhe district</a:t>
            </a:r>
            <a:r>
              <a:rPr lang="en-US" baseline="0" dirty="0" smtClean="0"/>
              <a:t> and for Kayah State. </a:t>
            </a:r>
          </a:p>
          <a:p>
            <a:r>
              <a:rPr lang="en-US" baseline="0" dirty="0" smtClean="0"/>
              <a:t>Is the shape due to large migration of males into Kayah? Is it because of institutional population (e.g. army barracks, etc.)?</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18</a:t>
            </a:fld>
            <a:endParaRPr lang="en-US" dirty="0"/>
          </a:p>
        </p:txBody>
      </p:sp>
    </p:spTree>
    <p:extLst>
      <p:ext uri="{BB962C8B-B14F-4D97-AF65-F5344CB8AC3E}">
        <p14:creationId xmlns:p14="http://schemas.microsoft.com/office/powerpoint/2010/main" val="886140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F962-9782-4CD2-BD1C-56346F74C1FD}"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the participants to list other potential</a:t>
            </a:r>
            <a:r>
              <a:rPr lang="en-US" baseline="0" dirty="0" smtClean="0"/>
              <a:t> uses they can think of</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a:t>
            </a:fld>
            <a:endParaRPr lang="en-US" dirty="0"/>
          </a:p>
        </p:txBody>
      </p:sp>
    </p:spTree>
    <p:extLst>
      <p:ext uri="{BB962C8B-B14F-4D97-AF65-F5344CB8AC3E}">
        <p14:creationId xmlns:p14="http://schemas.microsoft.com/office/powerpoint/2010/main" val="286805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20</a:t>
            </a:fld>
            <a:endParaRPr lang="en-US" dirty="0"/>
          </a:p>
        </p:txBody>
      </p:sp>
    </p:spTree>
    <p:extLst>
      <p:ext uri="{BB962C8B-B14F-4D97-AF65-F5344CB8AC3E}">
        <p14:creationId xmlns:p14="http://schemas.microsoft.com/office/powerpoint/2010/main" val="348184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pyramid for Mon State in 2014 displays an almost similar shape to the population pyramid of the Union, </a:t>
            </a:r>
          </a:p>
          <a:p>
            <a:r>
              <a:rPr lang="en-US" dirty="0" smtClean="0"/>
              <a:t>but with a dome-shape after the ages 20 – 24. </a:t>
            </a:r>
          </a:p>
          <a:p>
            <a:r>
              <a:rPr lang="en-US" dirty="0" smtClean="0"/>
              <a:t>The shape of the pyramid illustrates that there is a larger proportion of young people in the population and a potential for a larger elderly population in the future.</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pPr/>
              <a:t>21</a:t>
            </a:fld>
            <a:endParaRPr lang="en-US" dirty="0"/>
          </a:p>
        </p:txBody>
      </p:sp>
    </p:spTree>
    <p:extLst>
      <p:ext uri="{BB962C8B-B14F-4D97-AF65-F5344CB8AC3E}">
        <p14:creationId xmlns:p14="http://schemas.microsoft.com/office/powerpoint/2010/main" val="194442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proportion of the working age population is about 62%. At the Union level, it is about 66%. The proportion of children</a:t>
            </a:r>
            <a:r>
              <a:rPr lang="en-US" baseline="0" dirty="0" smtClean="0"/>
              <a:t> in Kayah is 35%, while at the Union level, the proportion of children is 29%</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22</a:t>
            </a:fld>
            <a:endParaRPr lang="en-US" dirty="0"/>
          </a:p>
        </p:txBody>
      </p:sp>
    </p:spTree>
    <p:extLst>
      <p:ext uri="{BB962C8B-B14F-4D97-AF65-F5344CB8AC3E}">
        <p14:creationId xmlns:p14="http://schemas.microsoft.com/office/powerpoint/2010/main" val="188464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pPr/>
              <a:t>23</a:t>
            </a:fld>
            <a:endParaRPr lang="en-US" dirty="0"/>
          </a:p>
        </p:txBody>
      </p:sp>
    </p:spTree>
    <p:extLst>
      <p:ext uri="{BB962C8B-B14F-4D97-AF65-F5344CB8AC3E}">
        <p14:creationId xmlns:p14="http://schemas.microsoft.com/office/powerpoint/2010/main" val="188464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616CC-F9DF-46BD-B2EF-D3994D4088B8}"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household size is vital in understanding the living arrangements</a:t>
            </a:r>
            <a:r>
              <a:rPr lang="en-US" baseline="0" dirty="0" smtClean="0"/>
              <a:t> of a society, the quality of life, and the housing needs of the population. During disasters, it is also important to understand the average household size in order to respond effectively to the needs of the affected population</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25</a:t>
            </a:fld>
            <a:endParaRPr lang="en-US" dirty="0"/>
          </a:p>
        </p:txBody>
      </p:sp>
    </p:spTree>
    <p:extLst>
      <p:ext uri="{BB962C8B-B14F-4D97-AF65-F5344CB8AC3E}">
        <p14:creationId xmlns:p14="http://schemas.microsoft.com/office/powerpoint/2010/main" val="353013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26</a:t>
            </a:fld>
            <a:endParaRPr lang="en-US" dirty="0"/>
          </a:p>
        </p:txBody>
      </p:sp>
    </p:spTree>
    <p:extLst>
      <p:ext uri="{BB962C8B-B14F-4D97-AF65-F5344CB8AC3E}">
        <p14:creationId xmlns:p14="http://schemas.microsoft.com/office/powerpoint/2010/main" val="833926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27</a:t>
            </a:fld>
            <a:endParaRPr lang="en-US" dirty="0"/>
          </a:p>
        </p:txBody>
      </p:sp>
    </p:spTree>
    <p:extLst>
      <p:ext uri="{BB962C8B-B14F-4D97-AF65-F5344CB8AC3E}">
        <p14:creationId xmlns:p14="http://schemas.microsoft.com/office/powerpoint/2010/main" val="2653183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28</a:t>
            </a:fld>
            <a:endParaRPr lang="en-US" dirty="0"/>
          </a:p>
        </p:txBody>
      </p:sp>
    </p:spTree>
    <p:extLst>
      <p:ext uri="{BB962C8B-B14F-4D97-AF65-F5344CB8AC3E}">
        <p14:creationId xmlns:p14="http://schemas.microsoft.com/office/powerpoint/2010/main" val="1736466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9AD38-D327-453C-A22C-80F38EDFFC93}" type="slidenum">
              <a:rPr lang="en-US" smtClean="0"/>
              <a:pPr/>
              <a:t>29</a:t>
            </a:fld>
            <a:endParaRPr lang="en-US" dirty="0"/>
          </a:p>
        </p:txBody>
      </p:sp>
    </p:spTree>
    <p:extLst>
      <p:ext uri="{BB962C8B-B14F-4D97-AF65-F5344CB8AC3E}">
        <p14:creationId xmlns:p14="http://schemas.microsoft.com/office/powerpoint/2010/main" val="38158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a:t>
            </a:fld>
            <a:endParaRPr lang="en-US" dirty="0"/>
          </a:p>
        </p:txBody>
      </p:sp>
    </p:spTree>
    <p:extLst>
      <p:ext uri="{BB962C8B-B14F-4D97-AF65-F5344CB8AC3E}">
        <p14:creationId xmlns:p14="http://schemas.microsoft.com/office/powerpoint/2010/main" val="234013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is important for determining safety nets for potential vulnerable populations in society.</a:t>
            </a:r>
          </a:p>
          <a:p>
            <a:pPr marL="171450" indent="-171450">
              <a:buFont typeface="Arial" panose="020B0604020202020204" pitchFamily="34" charset="0"/>
              <a:buChar char="•"/>
            </a:pPr>
            <a:r>
              <a:rPr lang="en-US" baseline="0" dirty="0" smtClean="0"/>
              <a:t>For example, households headed by females are more likely to be poorer (labour force participation of females is very low in Myanmar); are less likely to send children to school; less likely to afford good nutrition, etc.. </a:t>
            </a:r>
          </a:p>
          <a:p>
            <a:pPr marL="171450" indent="-171450">
              <a:buFont typeface="Arial" panose="020B0604020202020204" pitchFamily="34" charset="0"/>
              <a:buChar char="•"/>
            </a:pPr>
            <a:r>
              <a:rPr lang="en-US" baseline="0" dirty="0" smtClean="0"/>
              <a:t>Development agencies may therefore design programmes aimed at ensuring that the vulnerabilities associated with female headed households are addressed.</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30</a:t>
            </a:fld>
            <a:endParaRPr lang="en-US" dirty="0"/>
          </a:p>
        </p:txBody>
      </p:sp>
    </p:spTree>
    <p:extLst>
      <p:ext uri="{BB962C8B-B14F-4D97-AF65-F5344CB8AC3E}">
        <p14:creationId xmlns:p14="http://schemas.microsoft.com/office/powerpoint/2010/main" val="4281974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31</a:t>
            </a:fld>
            <a:endParaRPr lang="en-US" dirty="0"/>
          </a:p>
        </p:txBody>
      </p:sp>
    </p:spTree>
    <p:extLst>
      <p:ext uri="{BB962C8B-B14F-4D97-AF65-F5344CB8AC3E}">
        <p14:creationId xmlns:p14="http://schemas.microsoft.com/office/powerpoint/2010/main" val="842330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32</a:t>
            </a:fld>
            <a:endParaRPr lang="en-US" dirty="0"/>
          </a:p>
        </p:txBody>
      </p:sp>
    </p:spTree>
    <p:extLst>
      <p:ext uri="{BB962C8B-B14F-4D97-AF65-F5344CB8AC3E}">
        <p14:creationId xmlns:p14="http://schemas.microsoft.com/office/powerpoint/2010/main" val="103562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33</a:t>
            </a:fld>
            <a:endParaRPr lang="en-US" dirty="0"/>
          </a:p>
        </p:txBody>
      </p:sp>
    </p:spTree>
    <p:extLst>
      <p:ext uri="{BB962C8B-B14F-4D97-AF65-F5344CB8AC3E}">
        <p14:creationId xmlns:p14="http://schemas.microsoft.com/office/powerpoint/2010/main" val="3816610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34</a:t>
            </a:fld>
            <a:endParaRPr lang="en-US" dirty="0"/>
          </a:p>
        </p:txBody>
      </p:sp>
    </p:spTree>
    <p:extLst>
      <p:ext uri="{BB962C8B-B14F-4D97-AF65-F5344CB8AC3E}">
        <p14:creationId xmlns:p14="http://schemas.microsoft.com/office/powerpoint/2010/main" val="660088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Marital status is one of the most important factors affecting population dynamics, particularly fertility (and more importantly in the case of Myanmar).</a:t>
            </a:r>
            <a:r>
              <a:rPr lang="en-US" baseline="0" dirty="0" smtClean="0"/>
              <a:t> </a:t>
            </a:r>
          </a:p>
          <a:p>
            <a:pPr marL="171450" indent="-171450">
              <a:buFont typeface="Arial" panose="020B0604020202020204" pitchFamily="34" charset="0"/>
              <a:buChar char="•"/>
            </a:pPr>
            <a:r>
              <a:rPr lang="en-US" baseline="0" dirty="0" smtClean="0"/>
              <a:t>Marital status also affects other social and economic characteristics of the population, such as education/school attendance, labour force participation, etc., especially in late adolescence and young adulthood.</a:t>
            </a:r>
            <a:endParaRPr lang="en-US" dirty="0" smtClean="0"/>
          </a:p>
          <a:p>
            <a:pPr marL="171450" indent="-171450">
              <a:buFont typeface="Arial" panose="020B0604020202020204" pitchFamily="34" charset="0"/>
              <a:buChar char="•"/>
            </a:pPr>
            <a:r>
              <a:rPr lang="en-US" dirty="0" smtClean="0"/>
              <a:t>At the Union level, </a:t>
            </a:r>
            <a:r>
              <a:rPr lang="en-US" sz="1200" b="0" i="0" u="none" strike="noStrike" kern="1200" baseline="0" dirty="0" smtClean="0">
                <a:solidFill>
                  <a:schemeClr val="tx1"/>
                </a:solidFill>
                <a:latin typeface="+mn-lt"/>
                <a:ea typeface="+mn-ea"/>
                <a:cs typeface="+mn-cs"/>
              </a:rPr>
              <a:t>a higher proportion of males (61%) than females (58%) are married, while the proportion of those who reported single is also slightly higher for males (32%) than females (30%).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many more females (10%) than males (3%) are widowed at the Union level.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can these differences in singlehood and widowhood between males and females be explained in Kayah?</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35</a:t>
            </a:fld>
            <a:endParaRPr lang="en-US" dirty="0"/>
          </a:p>
        </p:txBody>
      </p:sp>
    </p:spTree>
    <p:extLst>
      <p:ext uri="{BB962C8B-B14F-4D97-AF65-F5344CB8AC3E}">
        <p14:creationId xmlns:p14="http://schemas.microsoft.com/office/powerpoint/2010/main" val="2331412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36</a:t>
            </a:fld>
            <a:endParaRPr lang="en-US" dirty="0"/>
          </a:p>
        </p:txBody>
      </p:sp>
    </p:spTree>
    <p:extLst>
      <p:ext uri="{BB962C8B-B14F-4D97-AF65-F5344CB8AC3E}">
        <p14:creationId xmlns:p14="http://schemas.microsoft.com/office/powerpoint/2010/main" val="3881976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37</a:t>
            </a:fld>
            <a:endParaRPr lang="en-US" dirty="0"/>
          </a:p>
        </p:txBody>
      </p:sp>
    </p:spTree>
    <p:extLst>
      <p:ext uri="{BB962C8B-B14F-4D97-AF65-F5344CB8AC3E}">
        <p14:creationId xmlns:p14="http://schemas.microsoft.com/office/powerpoint/2010/main" val="2968196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38</a:t>
            </a:fld>
            <a:endParaRPr lang="en-US" dirty="0"/>
          </a:p>
        </p:txBody>
      </p:sp>
    </p:spTree>
    <p:extLst>
      <p:ext uri="{BB962C8B-B14F-4D97-AF65-F5344CB8AC3E}">
        <p14:creationId xmlns:p14="http://schemas.microsoft.com/office/powerpoint/2010/main" val="3993871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a:t>
            </a:r>
            <a:r>
              <a:rPr lang="en-US" baseline="0" dirty="0" smtClean="0"/>
              <a:t> the people born in Kayah but living outside Kayah are in Shan State, Yangon Region and Mandalay Region. </a:t>
            </a:r>
          </a:p>
          <a:p>
            <a:pPr marL="171450" indent="-171450">
              <a:buFont typeface="Arial" panose="020B0604020202020204" pitchFamily="34" charset="0"/>
              <a:buChar char="•"/>
            </a:pPr>
            <a:r>
              <a:rPr lang="en-US" baseline="0" dirty="0" smtClean="0"/>
              <a:t>Understanding volumes of migration is important because it is a basic factor for population change (along with births and deaths) and the labour force in an area.</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39</a:t>
            </a:fld>
            <a:endParaRPr lang="en-US" dirty="0"/>
          </a:p>
        </p:txBody>
      </p:sp>
    </p:spTree>
    <p:extLst>
      <p:ext uri="{BB962C8B-B14F-4D97-AF65-F5344CB8AC3E}">
        <p14:creationId xmlns:p14="http://schemas.microsoft.com/office/powerpoint/2010/main" val="279814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a:t>
            </a:fld>
            <a:endParaRPr lang="en-US" dirty="0"/>
          </a:p>
        </p:txBody>
      </p:sp>
    </p:spTree>
    <p:extLst>
      <p:ext uri="{BB962C8B-B14F-4D97-AF65-F5344CB8AC3E}">
        <p14:creationId xmlns:p14="http://schemas.microsoft.com/office/powerpoint/2010/main" val="1450511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 the people born outside</a:t>
            </a:r>
            <a:r>
              <a:rPr lang="en-US" baseline="0" dirty="0" smtClean="0"/>
              <a:t> Kayah, but living in Kayah, are from Shan State and from Mandalay Region.</a:t>
            </a:r>
          </a:p>
          <a:p>
            <a:pPr marL="171450" indent="-171450">
              <a:buFont typeface="Arial" panose="020B0604020202020204" pitchFamily="34" charset="0"/>
              <a:buChar char="•"/>
            </a:pPr>
            <a:r>
              <a:rPr lang="en-US" baseline="0" dirty="0" smtClean="0"/>
              <a:t>It is important to understand this information, so that the flow of in-migrants is included in the development plans of Kayah State</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40</a:t>
            </a:fld>
            <a:endParaRPr lang="en-US" dirty="0"/>
          </a:p>
        </p:txBody>
      </p:sp>
    </p:spTree>
    <p:extLst>
      <p:ext uri="{BB962C8B-B14F-4D97-AF65-F5344CB8AC3E}">
        <p14:creationId xmlns:p14="http://schemas.microsoft.com/office/powerpoint/2010/main" val="4017997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more people that have moved to Kayah, compared to the number that has moved out of Kayah. </a:t>
            </a:r>
          </a:p>
          <a:p>
            <a:pPr marL="171450" indent="-171450">
              <a:buFont typeface="Arial" panose="020B0604020202020204" pitchFamily="34" charset="0"/>
              <a:buChar char="•"/>
            </a:pPr>
            <a:r>
              <a:rPr lang="en-US" dirty="0" smtClean="0"/>
              <a:t>Development planners</a:t>
            </a:r>
            <a:r>
              <a:rPr lang="en-US" baseline="0" dirty="0" smtClean="0"/>
              <a:t> need to take into account the positive net migration in their planning, as it has implications on service delivery (education, health, housing, etc.)</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41</a:t>
            </a:fld>
            <a:endParaRPr lang="en-US" dirty="0"/>
          </a:p>
        </p:txBody>
      </p:sp>
    </p:spTree>
    <p:extLst>
      <p:ext uri="{BB962C8B-B14F-4D97-AF65-F5344CB8AC3E}">
        <p14:creationId xmlns:p14="http://schemas.microsoft.com/office/powerpoint/2010/main" val="820117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important in</a:t>
            </a:r>
            <a:r>
              <a:rPr lang="en-US" baseline="0" dirty="0" smtClean="0"/>
              <a:t> order to understand the “Push” and the “Pull” factors affecting migration.</a:t>
            </a:r>
          </a:p>
          <a:p>
            <a:pPr marL="171450" indent="-171450">
              <a:buFont typeface="Arial" panose="020B0604020202020204" pitchFamily="34" charset="0"/>
              <a:buChar char="•"/>
            </a:pPr>
            <a:r>
              <a:rPr lang="en-US" baseline="0" dirty="0" smtClean="0"/>
              <a:t>In Kayah, More females have migrated than males</a:t>
            </a:r>
          </a:p>
          <a:p>
            <a:pPr marL="171450" indent="-171450">
              <a:buFont typeface="Arial" panose="020B0604020202020204" pitchFamily="34" charset="0"/>
              <a:buChar char="•"/>
            </a:pPr>
            <a:r>
              <a:rPr lang="en-US" baseline="0" dirty="0" smtClean="0"/>
              <a:t>The most common reason for moving for males is employment, while females mostly move to follow family.</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42</a:t>
            </a:fld>
            <a:endParaRPr lang="en-US" dirty="0"/>
          </a:p>
        </p:txBody>
      </p:sp>
    </p:spTree>
    <p:extLst>
      <p:ext uri="{BB962C8B-B14F-4D97-AF65-F5344CB8AC3E}">
        <p14:creationId xmlns:p14="http://schemas.microsoft.com/office/powerpoint/2010/main" val="729617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 the people from Kayah that were reported to be abroad were in Thailand (67%).</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43</a:t>
            </a:fld>
            <a:endParaRPr lang="en-US" dirty="0"/>
          </a:p>
        </p:txBody>
      </p:sp>
    </p:spTree>
    <p:extLst>
      <p:ext uri="{BB962C8B-B14F-4D97-AF65-F5344CB8AC3E}">
        <p14:creationId xmlns:p14="http://schemas.microsoft.com/office/powerpoint/2010/main" val="2402542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44</a:t>
            </a:fld>
            <a:endParaRPr lang="en-US" dirty="0"/>
          </a:p>
        </p:txBody>
      </p:sp>
    </p:spTree>
    <p:extLst>
      <p:ext uri="{BB962C8B-B14F-4D97-AF65-F5344CB8AC3E}">
        <p14:creationId xmlns:p14="http://schemas.microsoft.com/office/powerpoint/2010/main" val="3104240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45</a:t>
            </a:fld>
            <a:endParaRPr lang="en-US" dirty="0"/>
          </a:p>
        </p:txBody>
      </p:sp>
    </p:spTree>
    <p:extLst>
      <p:ext uri="{BB962C8B-B14F-4D97-AF65-F5344CB8AC3E}">
        <p14:creationId xmlns:p14="http://schemas.microsoft.com/office/powerpoint/2010/main" val="1035603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46</a:t>
            </a:fld>
            <a:endParaRPr lang="en-US" dirty="0"/>
          </a:p>
        </p:txBody>
      </p:sp>
    </p:spTree>
    <p:extLst>
      <p:ext uri="{BB962C8B-B14F-4D97-AF65-F5344CB8AC3E}">
        <p14:creationId xmlns:p14="http://schemas.microsoft.com/office/powerpoint/2010/main" val="2016798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47</a:t>
            </a:fld>
            <a:endParaRPr lang="en-US" dirty="0"/>
          </a:p>
        </p:txBody>
      </p:sp>
    </p:spTree>
    <p:extLst>
      <p:ext uri="{BB962C8B-B14F-4D97-AF65-F5344CB8AC3E}">
        <p14:creationId xmlns:p14="http://schemas.microsoft.com/office/powerpoint/2010/main" val="3389110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48</a:t>
            </a:fld>
            <a:endParaRPr lang="en-US" dirty="0"/>
          </a:p>
        </p:txBody>
      </p:sp>
    </p:spTree>
    <p:extLst>
      <p:ext uri="{BB962C8B-B14F-4D97-AF65-F5344CB8AC3E}">
        <p14:creationId xmlns:p14="http://schemas.microsoft.com/office/powerpoint/2010/main" val="3396108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numbers are based on what was reported by households during the Census</a:t>
            </a:r>
            <a:r>
              <a:rPr lang="en-US" baseline="0" dirty="0" smtClean="0"/>
              <a:t> (the numbers could be higher).</a:t>
            </a:r>
          </a:p>
          <a:p>
            <a:pPr marL="171450" indent="-171450">
              <a:buFont typeface="Arial" panose="020B0604020202020204" pitchFamily="34" charset="0"/>
              <a:buChar char="•"/>
            </a:pPr>
            <a:r>
              <a:rPr lang="en-US" dirty="0" smtClean="0"/>
              <a:t>In</a:t>
            </a:r>
            <a:r>
              <a:rPr lang="en-US" baseline="0" dirty="0" smtClean="0"/>
              <a:t> absolute numbers, Kayah has the lowest number of people that were reported to be abroad.</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49</a:t>
            </a:fld>
            <a:endParaRPr lang="en-US" dirty="0"/>
          </a:p>
        </p:txBody>
      </p:sp>
    </p:spTree>
    <p:extLst>
      <p:ext uri="{BB962C8B-B14F-4D97-AF65-F5344CB8AC3E}">
        <p14:creationId xmlns:p14="http://schemas.microsoft.com/office/powerpoint/2010/main" val="375485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a:t>
            </a:fld>
            <a:endParaRPr lang="en-US" dirty="0"/>
          </a:p>
        </p:txBody>
      </p:sp>
    </p:spTree>
    <p:extLst>
      <p:ext uri="{BB962C8B-B14F-4D97-AF65-F5344CB8AC3E}">
        <p14:creationId xmlns:p14="http://schemas.microsoft.com/office/powerpoint/2010/main" val="4144483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50</a:t>
            </a:fld>
            <a:endParaRPr lang="en-US" dirty="0"/>
          </a:p>
        </p:txBody>
      </p:sp>
    </p:spTree>
    <p:extLst>
      <p:ext uri="{BB962C8B-B14F-4D97-AF65-F5344CB8AC3E}">
        <p14:creationId xmlns:p14="http://schemas.microsoft.com/office/powerpoint/2010/main" val="1167522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Kayah needs</a:t>
            </a:r>
            <a:r>
              <a:rPr lang="en-US" baseline="0" dirty="0" smtClean="0"/>
              <a:t> to change to the green side of the Union Average. </a:t>
            </a:r>
          </a:p>
          <a:p>
            <a:pPr marL="171450" indent="-171450">
              <a:buFont typeface="Arial" panose="020B0604020202020204" pitchFamily="34" charset="0"/>
              <a:buChar char="•"/>
            </a:pPr>
            <a:r>
              <a:rPr lang="en-US" baseline="0" dirty="0" smtClean="0"/>
              <a:t>What needs to be done to achieve this? </a:t>
            </a:r>
          </a:p>
          <a:p>
            <a:pPr marL="171450" indent="-171450">
              <a:buFont typeface="Arial" panose="020B0604020202020204" pitchFamily="34" charset="0"/>
              <a:buChar char="•"/>
            </a:pPr>
            <a:r>
              <a:rPr lang="en-US" baseline="0" dirty="0" smtClean="0"/>
              <a:t>Who needs to do what? Who are the stakeholders?</a:t>
            </a:r>
          </a:p>
          <a:p>
            <a:pPr marL="171450" indent="-171450">
              <a:buFont typeface="Arial" panose="020B0604020202020204" pitchFamily="34" charset="0"/>
              <a:buChar char="•"/>
            </a:pPr>
            <a:r>
              <a:rPr lang="en-US" baseline="0" dirty="0" smtClean="0"/>
              <a:t>How long would it take?</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51</a:t>
            </a:fld>
            <a:endParaRPr lang="en-US" dirty="0"/>
          </a:p>
        </p:txBody>
      </p:sp>
    </p:spTree>
    <p:extLst>
      <p:ext uri="{BB962C8B-B14F-4D97-AF65-F5344CB8AC3E}">
        <p14:creationId xmlns:p14="http://schemas.microsoft.com/office/powerpoint/2010/main" val="3987221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0033CC"/>
                </a:solidFill>
                <a:latin typeface="Times New Roman" panose="02020603050405020304" pitchFamily="18" charset="0"/>
                <a:cs typeface="Times New Roman" panose="02020603050405020304" pitchFamily="18" charset="0"/>
              </a:rPr>
              <a:t>Literacy rate among the population aged 15 and over is 89.5 percent</a:t>
            </a:r>
            <a:endParaRPr lang="en-US" sz="1200" dirty="0" smtClean="0">
              <a:solidFill>
                <a:srgbClr val="0033CC"/>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smtClean="0"/>
              <a:t>Kayah</a:t>
            </a:r>
            <a:r>
              <a:rPr lang="en-US" baseline="0" dirty="0" smtClean="0"/>
              <a:t> has one of the lowest literacy rates in the country (Highest is Yangon with 97%, while Kayah is only 82%). What could be the reason for this (ask the education people that are present at the workshop)</a:t>
            </a:r>
          </a:p>
          <a:p>
            <a:pPr marL="171450" indent="-171450">
              <a:buFont typeface="Arial" panose="020B0604020202020204" pitchFamily="34" charset="0"/>
              <a:buChar char="•"/>
            </a:pPr>
            <a:r>
              <a:rPr lang="en-US" baseline="0" dirty="0" smtClean="0"/>
              <a:t>The difference between males and females is very wide (about 10%). What could be the reason and what are the implications on development in Kayah?</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52</a:t>
            </a:fld>
            <a:endParaRPr lang="en-US" dirty="0"/>
          </a:p>
        </p:txBody>
      </p:sp>
    </p:spTree>
    <p:extLst>
      <p:ext uri="{BB962C8B-B14F-4D97-AF65-F5344CB8AC3E}">
        <p14:creationId xmlns:p14="http://schemas.microsoft.com/office/powerpoint/2010/main" val="4092296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53</a:t>
            </a:fld>
            <a:endParaRPr lang="en-US" dirty="0"/>
          </a:p>
        </p:txBody>
      </p:sp>
    </p:spTree>
    <p:extLst>
      <p:ext uri="{BB962C8B-B14F-4D97-AF65-F5344CB8AC3E}">
        <p14:creationId xmlns:p14="http://schemas.microsoft.com/office/powerpoint/2010/main" val="1927563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54</a:t>
            </a:fld>
            <a:endParaRPr lang="en-US" dirty="0"/>
          </a:p>
        </p:txBody>
      </p:sp>
    </p:spTree>
    <p:extLst>
      <p:ext uri="{BB962C8B-B14F-4D97-AF65-F5344CB8AC3E}">
        <p14:creationId xmlns:p14="http://schemas.microsoft.com/office/powerpoint/2010/main" val="27753010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55</a:t>
            </a:fld>
            <a:endParaRPr lang="en-US" dirty="0"/>
          </a:p>
        </p:txBody>
      </p:sp>
    </p:spTree>
    <p:extLst>
      <p:ext uri="{BB962C8B-B14F-4D97-AF65-F5344CB8AC3E}">
        <p14:creationId xmlns:p14="http://schemas.microsoft.com/office/powerpoint/2010/main" val="505413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56</a:t>
            </a:fld>
            <a:endParaRPr lang="en-US" dirty="0"/>
          </a:p>
        </p:txBody>
      </p:sp>
    </p:spTree>
    <p:extLst>
      <p:ext uri="{BB962C8B-B14F-4D97-AF65-F5344CB8AC3E}">
        <p14:creationId xmlns:p14="http://schemas.microsoft.com/office/powerpoint/2010/main" val="4062379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Do children drop out of school to join the labour-force at a younger age?</a:t>
            </a:r>
          </a:p>
          <a:p>
            <a:pPr marL="171450" indent="-171450">
              <a:buFont typeface="Arial" panose="020B0604020202020204" pitchFamily="34" charset="0"/>
              <a:buChar char="•"/>
            </a:pPr>
            <a:r>
              <a:rPr lang="en-US" dirty="0" smtClean="0"/>
              <a:t>Is Child labour a problem in Kayah?</a:t>
            </a:r>
          </a:p>
          <a:p>
            <a:pPr marL="171450" indent="-171450">
              <a:buFont typeface="Arial" panose="020B0604020202020204" pitchFamily="34" charset="0"/>
              <a:buChar char="•"/>
            </a:pPr>
            <a:r>
              <a:rPr lang="en-US" dirty="0" smtClean="0"/>
              <a:t>Why are boys dropping out more than girls?</a:t>
            </a:r>
          </a:p>
          <a:p>
            <a:pPr marL="171450" indent="-171450">
              <a:buFont typeface="Arial" panose="020B0604020202020204" pitchFamily="34" charset="0"/>
              <a:buChar char="•"/>
            </a:pPr>
            <a:r>
              <a:rPr lang="en-US" dirty="0" smtClean="0"/>
              <a:t>What needs to be done to address this problem?</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57</a:t>
            </a:fld>
            <a:endParaRPr lang="en-US" dirty="0"/>
          </a:p>
        </p:txBody>
      </p:sp>
    </p:spTree>
    <p:extLst>
      <p:ext uri="{BB962C8B-B14F-4D97-AF65-F5344CB8AC3E}">
        <p14:creationId xmlns:p14="http://schemas.microsoft.com/office/powerpoint/2010/main" val="2983802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dirty="0" smtClean="0"/>
              <a:t>Do boys drop out of school to join the labour-force at a younger age?</a:t>
            </a:r>
          </a:p>
          <a:p>
            <a:pPr marL="171450" indent="-171450" eaLnBrk="1" hangingPunct="1">
              <a:spcBef>
                <a:spcPct val="0"/>
              </a:spcBef>
              <a:buFontTx/>
              <a:buChar char="•"/>
            </a:pPr>
            <a:r>
              <a:rPr lang="en-US" dirty="0" smtClean="0"/>
              <a:t>Is Child labour a problem in Kayin?</a:t>
            </a:r>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16755-160E-462B-8D7D-D8F9BB04A201}" type="slidenum">
              <a:rPr lang="en-US" smtClean="0"/>
              <a:pPr fontAlgn="base">
                <a:spcBef>
                  <a:spcPct val="0"/>
                </a:spcBef>
                <a:spcAft>
                  <a:spcPct val="0"/>
                </a:spcAft>
                <a:defRPr/>
              </a:pPr>
              <a:t>58</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Do boys drop out of school to join the labour-force at a younger age?</a:t>
            </a:r>
          </a:p>
          <a:p>
            <a:pPr marL="171450" indent="-171450">
              <a:buFont typeface="Arial" panose="020B0604020202020204" pitchFamily="34" charset="0"/>
              <a:buChar char="•"/>
            </a:pPr>
            <a:r>
              <a:rPr lang="en-US" dirty="0" smtClean="0"/>
              <a:t>Is Child labour a problem in Mon?</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pPr/>
              <a:t>59</a:t>
            </a:fld>
            <a:endParaRPr lang="en-US" dirty="0"/>
          </a:p>
        </p:txBody>
      </p:sp>
    </p:spTree>
    <p:extLst>
      <p:ext uri="{BB962C8B-B14F-4D97-AF65-F5344CB8AC3E}">
        <p14:creationId xmlns:p14="http://schemas.microsoft.com/office/powerpoint/2010/main" val="29838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Total Population includes 1.2 million people that were not enumerated in Kachin State, Kayin State and Rakhine State. </a:t>
            </a:r>
          </a:p>
          <a:p>
            <a:pPr marL="171450" indent="-171450">
              <a:buFont typeface="Arial" panose="020B0604020202020204" pitchFamily="34" charset="0"/>
              <a:buChar char="•"/>
            </a:pPr>
            <a:r>
              <a:rPr lang="en-US" dirty="0" smtClean="0"/>
              <a:t>For the missed population, estimates were made based on information previously</a:t>
            </a:r>
            <a:r>
              <a:rPr lang="en-US" baseline="0" dirty="0" smtClean="0"/>
              <a:t> collected through the mapping and household listing exercises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a:t>
            </a:fld>
            <a:endParaRPr lang="en-US" dirty="0"/>
          </a:p>
        </p:txBody>
      </p:sp>
    </p:spTree>
    <p:extLst>
      <p:ext uri="{BB962C8B-B14F-4D97-AF65-F5344CB8AC3E}">
        <p14:creationId xmlns:p14="http://schemas.microsoft.com/office/powerpoint/2010/main" val="2447747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the information reflect reality, that 16.2 % have no education and that only 9% hold Diploma and above?</a:t>
            </a:r>
          </a:p>
          <a:p>
            <a:r>
              <a:rPr lang="en-US" baseline="0" dirty="0" smtClean="0"/>
              <a:t>What can be done in such situation?</a:t>
            </a:r>
          </a:p>
          <a:p>
            <a:r>
              <a:rPr lang="en-US" baseline="0" dirty="0" smtClean="0"/>
              <a:t>There is small gender differential </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60</a:t>
            </a:fld>
            <a:endParaRPr lang="en-US" dirty="0"/>
          </a:p>
        </p:txBody>
      </p:sp>
    </p:spTree>
    <p:extLst>
      <p:ext uri="{BB962C8B-B14F-4D97-AF65-F5344CB8AC3E}">
        <p14:creationId xmlns:p14="http://schemas.microsoft.com/office/powerpoint/2010/main" val="3323199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61</a:t>
            </a:fld>
            <a:endParaRPr lang="en-US" dirty="0"/>
          </a:p>
        </p:txBody>
      </p:sp>
    </p:spTree>
    <p:extLst>
      <p:ext uri="{BB962C8B-B14F-4D97-AF65-F5344CB8AC3E}">
        <p14:creationId xmlns:p14="http://schemas.microsoft.com/office/powerpoint/2010/main" val="2365805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the level of education completed so bad?</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62</a:t>
            </a:fld>
            <a:endParaRPr lang="en-US" dirty="0"/>
          </a:p>
        </p:txBody>
      </p:sp>
    </p:spTree>
    <p:extLst>
      <p:ext uri="{BB962C8B-B14F-4D97-AF65-F5344CB8AC3E}">
        <p14:creationId xmlns:p14="http://schemas.microsoft.com/office/powerpoint/2010/main" val="1246471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63</a:t>
            </a:fld>
            <a:endParaRPr lang="en-US" dirty="0"/>
          </a:p>
        </p:txBody>
      </p:sp>
    </p:spTree>
    <p:extLst>
      <p:ext uri="{BB962C8B-B14F-4D97-AF65-F5344CB8AC3E}">
        <p14:creationId xmlns:p14="http://schemas.microsoft.com/office/powerpoint/2010/main" val="1347300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Information on economic activities collected from 10 yrs + </a:t>
            </a:r>
            <a:endParaRPr lang="en-US" sz="1200" b="1"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i="1" kern="1200" dirty="0" smtClean="0">
                <a:solidFill>
                  <a:schemeClr val="tx1"/>
                </a:solidFill>
                <a:effectLst/>
                <a:latin typeface="+mn-lt"/>
                <a:ea typeface="+mn-ea"/>
                <a:cs typeface="+mn-cs"/>
              </a:rPr>
              <a:t>Unemployment Rate  </a:t>
            </a:r>
            <a:r>
              <a:rPr lang="en-US" sz="1200" b="0" kern="1200" dirty="0" smtClean="0">
                <a:solidFill>
                  <a:schemeClr val="tx1"/>
                </a:solidFill>
                <a:effectLst/>
                <a:latin typeface="+mn-lt"/>
                <a:ea typeface="+mn-ea"/>
                <a:cs typeface="+mn-cs"/>
              </a:rPr>
              <a:t>refers to the share of the labor force that is without work but available for and seeking employment.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Unemployment Rate reported here relates to those aged</a:t>
            </a:r>
            <a:r>
              <a:rPr lang="en-US" sz="1200" b="0" kern="1200" baseline="0" dirty="0" smtClean="0">
                <a:solidFill>
                  <a:schemeClr val="tx1"/>
                </a:solidFill>
                <a:effectLst/>
                <a:latin typeface="+mn-lt"/>
                <a:ea typeface="+mn-ea"/>
                <a:cs typeface="+mn-cs"/>
              </a:rPr>
              <a:t> 15-64 years old</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Kayah has one of the lowest unemployment rates in the country. </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64</a:t>
            </a:fld>
            <a:endParaRPr lang="en-US" dirty="0"/>
          </a:p>
        </p:txBody>
      </p:sp>
    </p:spTree>
    <p:extLst>
      <p:ext uri="{BB962C8B-B14F-4D97-AF65-F5344CB8AC3E}">
        <p14:creationId xmlns:p14="http://schemas.microsoft.com/office/powerpoint/2010/main" val="39328721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Labor force participation rate </a:t>
            </a:r>
            <a:r>
              <a:rPr lang="en-US" sz="1200" b="0" kern="1200" dirty="0" smtClean="0">
                <a:solidFill>
                  <a:schemeClr val="tx1"/>
                </a:solidFill>
                <a:effectLst/>
                <a:latin typeface="+mn-lt"/>
                <a:ea typeface="+mn-ea"/>
                <a:cs typeface="+mn-cs"/>
              </a:rPr>
              <a:t>is the proportion of the population ages 15-64 years that is economically active (i.e. people who supply</a:t>
            </a:r>
            <a:r>
              <a:rPr lang="en-US" sz="1200" b="0" kern="1200" baseline="0" dirty="0" smtClean="0">
                <a:solidFill>
                  <a:schemeClr val="tx1"/>
                </a:solidFill>
                <a:effectLst/>
                <a:latin typeface="+mn-lt"/>
                <a:ea typeface="+mn-ea"/>
                <a:cs typeface="+mn-cs"/>
              </a:rPr>
              <a:t> labour</a:t>
            </a:r>
            <a:r>
              <a:rPr lang="en-US" sz="1200" b="0" kern="1200" dirty="0" smtClean="0">
                <a:solidFill>
                  <a:schemeClr val="tx1"/>
                </a:solidFill>
                <a:effectLst/>
                <a:latin typeface="+mn-lt"/>
                <a:ea typeface="+mn-ea"/>
                <a:cs typeface="+mn-cs"/>
              </a:rPr>
              <a:t> for the production of goods and services)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Labour force participation of Kayah is relatively higher than most States/Regions.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However, labour force participation of females remains low. What can be done to improve the labour force participation of women?</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65</a:t>
            </a:fld>
            <a:endParaRPr lang="en-US" dirty="0"/>
          </a:p>
        </p:txBody>
      </p:sp>
    </p:spTree>
    <p:extLst>
      <p:ext uri="{BB962C8B-B14F-4D97-AF65-F5344CB8AC3E}">
        <p14:creationId xmlns:p14="http://schemas.microsoft.com/office/powerpoint/2010/main" val="22062171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66</a:t>
            </a:fld>
            <a:endParaRPr lang="en-US" dirty="0"/>
          </a:p>
        </p:txBody>
      </p:sp>
    </p:spTree>
    <p:extLst>
      <p:ext uri="{BB962C8B-B14F-4D97-AF65-F5344CB8AC3E}">
        <p14:creationId xmlns:p14="http://schemas.microsoft.com/office/powerpoint/2010/main" val="30559079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fertility rate represents the average number of children that would be born to a woman if she were to live to the end of her childbearing years (ages 15-49 years)</a:t>
            </a:r>
          </a:p>
          <a:p>
            <a:r>
              <a:rPr lang="en-US" dirty="0" smtClean="0"/>
              <a:t>Total fertility rate is an important determinant</a:t>
            </a:r>
            <a:r>
              <a:rPr lang="en-US" baseline="0" dirty="0" smtClean="0"/>
              <a:t> of population change and for planning of social-economic development of a country</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67</a:t>
            </a:fld>
            <a:endParaRPr lang="en-US" dirty="0"/>
          </a:p>
        </p:txBody>
      </p:sp>
    </p:spTree>
    <p:extLst>
      <p:ext uri="{BB962C8B-B14F-4D97-AF65-F5344CB8AC3E}">
        <p14:creationId xmlns:p14="http://schemas.microsoft.com/office/powerpoint/2010/main" val="2990056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Infant Mortality means</a:t>
            </a:r>
            <a:r>
              <a:rPr lang="en-US" baseline="0" dirty="0" smtClean="0"/>
              <a:t> death of children before they reach their first birthday</a:t>
            </a:r>
          </a:p>
          <a:p>
            <a:pPr marL="171450" indent="-171450">
              <a:buFont typeface="Arial" panose="020B0604020202020204" pitchFamily="34" charset="0"/>
              <a:buChar char="•"/>
            </a:pPr>
            <a:r>
              <a:rPr lang="en-US" baseline="0" dirty="0" smtClean="0"/>
              <a:t>Under-5 Mortality means death of children before they reach their fifth birthday</a:t>
            </a:r>
          </a:p>
          <a:p>
            <a:pPr marL="171450" indent="-171450">
              <a:buFont typeface="Arial" panose="020B0604020202020204" pitchFamily="34" charset="0"/>
              <a:buChar char="•"/>
            </a:pPr>
            <a:r>
              <a:rPr lang="en-US" baseline="0" dirty="0" smtClean="0"/>
              <a:t>Infant mortality of 62 and Under-5 mortality of 72 for Kayah State are still unacceptably high. The causes of such deaths should be examined and addressed as a matter of urgency. </a:t>
            </a:r>
          </a:p>
          <a:p>
            <a:pPr marL="171450" indent="-171450">
              <a:buFont typeface="Arial" panose="020B0604020202020204" pitchFamily="34" charset="0"/>
              <a:buChar char="•"/>
            </a:pPr>
            <a:r>
              <a:rPr lang="en-US" baseline="0" dirty="0" smtClean="0"/>
              <a:t>What can be done about it? Who are the main players to reduce these rates?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68</a:t>
            </a:fld>
            <a:endParaRPr lang="en-US" dirty="0"/>
          </a:p>
        </p:txBody>
      </p:sp>
    </p:spTree>
    <p:extLst>
      <p:ext uri="{BB962C8B-B14F-4D97-AF65-F5344CB8AC3E}">
        <p14:creationId xmlns:p14="http://schemas.microsoft.com/office/powerpoint/2010/main" val="41794631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expectancy</a:t>
            </a:r>
            <a:r>
              <a:rPr lang="en-US" baseline="0" dirty="0" smtClean="0"/>
              <a:t> </a:t>
            </a:r>
            <a:r>
              <a:rPr lang="en-US" dirty="0" smtClean="0"/>
              <a:t>at birth indicates the number of years a newborn infant would live, assuming mortality patterns at the time of its birth remain the same throughout its life.</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69</a:t>
            </a:fld>
            <a:endParaRPr lang="en-US" dirty="0"/>
          </a:p>
        </p:txBody>
      </p:sp>
    </p:spTree>
    <p:extLst>
      <p:ext uri="{BB962C8B-B14F-4D97-AF65-F5344CB8AC3E}">
        <p14:creationId xmlns:p14="http://schemas.microsoft.com/office/powerpoint/2010/main" val="4703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 total numbers of males and females in Kayah State is very small (almost equal), Mon</a:t>
            </a:r>
            <a:r>
              <a:rPr lang="en-US" baseline="0" dirty="0" smtClean="0"/>
              <a:t> State (female more by 79,600) in Kayin State (female more by 23,500)</a:t>
            </a:r>
            <a:r>
              <a:rPr lang="en-US" dirty="0" smtClean="0"/>
              <a:t>. However, at the Union level, there are more females than males</a:t>
            </a:r>
            <a:r>
              <a:rPr lang="en-US" baseline="0" dirty="0" smtClean="0"/>
              <a:t> by 1,837,081</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a:t>
            </a:fld>
            <a:endParaRPr lang="en-US" dirty="0"/>
          </a:p>
        </p:txBody>
      </p:sp>
    </p:spTree>
    <p:extLst>
      <p:ext uri="{BB962C8B-B14F-4D97-AF65-F5344CB8AC3E}">
        <p14:creationId xmlns:p14="http://schemas.microsoft.com/office/powerpoint/2010/main" val="3499460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70</a:t>
            </a:fld>
            <a:endParaRPr lang="en-US" dirty="0"/>
          </a:p>
        </p:txBody>
      </p:sp>
    </p:spTree>
    <p:extLst>
      <p:ext uri="{BB962C8B-B14F-4D97-AF65-F5344CB8AC3E}">
        <p14:creationId xmlns:p14="http://schemas.microsoft.com/office/powerpoint/2010/main" val="2253137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categories of disability that were collected during the census are</a:t>
            </a:r>
            <a:r>
              <a:rPr lang="en-US" baseline="0" dirty="0" smtClean="0"/>
              <a:t>: Seeing, Hearing, Walking and Remembering.</a:t>
            </a:r>
          </a:p>
          <a:p>
            <a:pPr marL="171450" indent="-171450">
              <a:buFont typeface="Arial" panose="020B0604020202020204" pitchFamily="34" charset="0"/>
              <a:buChar char="•"/>
            </a:pPr>
            <a:r>
              <a:rPr lang="en-US" baseline="0" dirty="0" smtClean="0"/>
              <a:t>The options available as responses were: 1. No – No difficulty; 2. Yes – Some difficulty; 3. Yes – a lot of difficulty; and 4. Cannot do at all</a:t>
            </a:r>
          </a:p>
          <a:p>
            <a:pPr marL="171450" indent="-171450">
              <a:buFont typeface="Arial" panose="020B0604020202020204" pitchFamily="34" charset="0"/>
              <a:buChar char="•"/>
            </a:pPr>
            <a:r>
              <a:rPr lang="en-US" baseline="0" dirty="0" smtClean="0"/>
              <a:t>Disability prevalence was based on people that gave options 2, 3 and 4 as their responses.</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71</a:t>
            </a:fld>
            <a:endParaRPr lang="en-US" dirty="0"/>
          </a:p>
        </p:txBody>
      </p:sp>
    </p:spTree>
    <p:extLst>
      <p:ext uri="{BB962C8B-B14F-4D97-AF65-F5344CB8AC3E}">
        <p14:creationId xmlns:p14="http://schemas.microsoft.com/office/powerpoint/2010/main" val="411257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is important for people working in the areas of disability to know the actual numbers of disability,</a:t>
            </a:r>
            <a:r>
              <a:rPr lang="en-US" baseline="0" dirty="0" smtClean="0"/>
              <a:t> by type of disability. With such information, they can estimate the resources required to support people with disability, e.g. how many wheelchairs, how many hearing aides, etc.. </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72</a:t>
            </a:fld>
            <a:endParaRPr lang="en-US" dirty="0"/>
          </a:p>
        </p:txBody>
      </p:sp>
    </p:spTree>
    <p:extLst>
      <p:ext uri="{BB962C8B-B14F-4D97-AF65-F5344CB8AC3E}">
        <p14:creationId xmlns:p14="http://schemas.microsoft.com/office/powerpoint/2010/main" val="246216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73</a:t>
            </a:fld>
            <a:endParaRPr lang="en-US" dirty="0"/>
          </a:p>
        </p:txBody>
      </p:sp>
    </p:spTree>
    <p:extLst>
      <p:ext uri="{BB962C8B-B14F-4D97-AF65-F5344CB8AC3E}">
        <p14:creationId xmlns:p14="http://schemas.microsoft.com/office/powerpoint/2010/main" val="42476787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74</a:t>
            </a:fld>
            <a:endParaRPr lang="en-US" dirty="0"/>
          </a:p>
        </p:txBody>
      </p:sp>
    </p:spTree>
    <p:extLst>
      <p:ext uri="{BB962C8B-B14F-4D97-AF65-F5344CB8AC3E}">
        <p14:creationId xmlns:p14="http://schemas.microsoft.com/office/powerpoint/2010/main" val="26322679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Disability increases as people get older, as expected. For Kayah, the disability rate rises after age 35 years.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75</a:t>
            </a:fld>
            <a:endParaRPr lang="en-US" dirty="0"/>
          </a:p>
        </p:txBody>
      </p:sp>
    </p:spTree>
    <p:extLst>
      <p:ext uri="{BB962C8B-B14F-4D97-AF65-F5344CB8AC3E}">
        <p14:creationId xmlns:p14="http://schemas.microsoft.com/office/powerpoint/2010/main" val="34044621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76</a:t>
            </a:fld>
            <a:endParaRPr lang="en-US" dirty="0"/>
          </a:p>
        </p:txBody>
      </p:sp>
    </p:spTree>
    <p:extLst>
      <p:ext uri="{BB962C8B-B14F-4D97-AF65-F5344CB8AC3E}">
        <p14:creationId xmlns:p14="http://schemas.microsoft.com/office/powerpoint/2010/main" val="34047294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77</a:t>
            </a:fld>
            <a:endParaRPr lang="en-US" dirty="0"/>
          </a:p>
        </p:txBody>
      </p:sp>
    </p:spTree>
    <p:extLst>
      <p:ext uri="{BB962C8B-B14F-4D97-AF65-F5344CB8AC3E}">
        <p14:creationId xmlns:p14="http://schemas.microsoft.com/office/powerpoint/2010/main" val="33881290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78</a:t>
            </a:fld>
            <a:endParaRPr lang="en-US" dirty="0"/>
          </a:p>
        </p:txBody>
      </p:sp>
    </p:spTree>
    <p:extLst>
      <p:ext uri="{BB962C8B-B14F-4D97-AF65-F5344CB8AC3E}">
        <p14:creationId xmlns:p14="http://schemas.microsoft.com/office/powerpoint/2010/main" val="42730562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79</a:t>
            </a:fld>
            <a:endParaRPr lang="en-US" dirty="0"/>
          </a:p>
        </p:txBody>
      </p:sp>
    </p:spTree>
    <p:extLst>
      <p:ext uri="{BB962C8B-B14F-4D97-AF65-F5344CB8AC3E}">
        <p14:creationId xmlns:p14="http://schemas.microsoft.com/office/powerpoint/2010/main" val="251076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Yangon, Mandalay</a:t>
            </a:r>
            <a:r>
              <a:rPr lang="en-US" baseline="0" dirty="0" smtClean="0"/>
              <a:t> and Ayeyawady have the highest proportion of the population in the country, together contributing 36% of the total population.</a:t>
            </a:r>
          </a:p>
          <a:p>
            <a:r>
              <a:rPr lang="en-US" baseline="0" dirty="0" smtClean="0"/>
              <a:t>The areas of Kayah, Kayin and Mon accounts for 7.7 of the population</a:t>
            </a:r>
          </a:p>
          <a:p>
            <a:r>
              <a:rPr lang="en-US" baseline="0" dirty="0" smtClean="0"/>
              <a:t>Smallest area is NPT (1%) while smallest population Kayah (0.6%)</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a:t>
            </a:fld>
            <a:endParaRPr lang="en-US" dirty="0"/>
          </a:p>
        </p:txBody>
      </p:sp>
    </p:spTree>
    <p:extLst>
      <p:ext uri="{BB962C8B-B14F-4D97-AF65-F5344CB8AC3E}">
        <p14:creationId xmlns:p14="http://schemas.microsoft.com/office/powerpoint/2010/main" val="2981214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Improved</a:t>
            </a:r>
            <a:r>
              <a:rPr lang="en-US" baseline="0" dirty="0" smtClean="0"/>
              <a:t> sanitation includes Flush Toilet and Water Seal Toilet (Improved pit latrine) only.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Poor sanitation may lead to the spread of communicable diseases, particularly food and water-borne diseases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Although the proportion of households that use improved sanitation in Kayah is high, it can still be improved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80</a:t>
            </a:fld>
            <a:endParaRPr lang="en-US" dirty="0"/>
          </a:p>
        </p:txBody>
      </p:sp>
    </p:spTree>
    <p:extLst>
      <p:ext uri="{BB962C8B-B14F-4D97-AF65-F5344CB8AC3E}">
        <p14:creationId xmlns:p14="http://schemas.microsoft.com/office/powerpoint/2010/main" val="28907593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Improved</a:t>
            </a:r>
            <a:r>
              <a:rPr lang="en-US" baseline="0" dirty="0" smtClean="0"/>
              <a:t> sanitation includes Flush Toilet and Water Seal Toilet (Improved pit latrine) only</a:t>
            </a:r>
          </a:p>
          <a:p>
            <a:pPr marL="171450" indent="-171450">
              <a:buFont typeface="Arial" panose="020B0604020202020204" pitchFamily="34" charset="0"/>
              <a:buChar char="•"/>
            </a:pPr>
            <a:r>
              <a:rPr lang="en-US" baseline="0" dirty="0" smtClean="0"/>
              <a:t>What can be done to improve sanitation in Townships such as Shardaw, Pruso, Parsaung, etc.?</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81</a:t>
            </a:fld>
            <a:endParaRPr lang="en-US" dirty="0"/>
          </a:p>
        </p:txBody>
      </p:sp>
    </p:spTree>
    <p:extLst>
      <p:ext uri="{BB962C8B-B14F-4D97-AF65-F5344CB8AC3E}">
        <p14:creationId xmlns:p14="http://schemas.microsoft.com/office/powerpoint/2010/main" val="37013461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82</a:t>
            </a:fld>
            <a:endParaRPr lang="en-US" dirty="0"/>
          </a:p>
        </p:txBody>
      </p:sp>
    </p:spTree>
    <p:extLst>
      <p:ext uri="{BB962C8B-B14F-4D97-AF65-F5344CB8AC3E}">
        <p14:creationId xmlns:p14="http://schemas.microsoft.com/office/powerpoint/2010/main" val="19611863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83</a:t>
            </a:fld>
            <a:endParaRPr lang="en-US" dirty="0"/>
          </a:p>
        </p:txBody>
      </p:sp>
    </p:spTree>
    <p:extLst>
      <p:ext uri="{BB962C8B-B14F-4D97-AF65-F5344CB8AC3E}">
        <p14:creationId xmlns:p14="http://schemas.microsoft.com/office/powerpoint/2010/main" val="1241604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84</a:t>
            </a:fld>
            <a:endParaRPr lang="en-US" dirty="0"/>
          </a:p>
        </p:txBody>
      </p:sp>
    </p:spTree>
    <p:extLst>
      <p:ext uri="{BB962C8B-B14F-4D97-AF65-F5344CB8AC3E}">
        <p14:creationId xmlns:p14="http://schemas.microsoft.com/office/powerpoint/2010/main" val="42409522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85</a:t>
            </a:fld>
            <a:endParaRPr lang="en-US" dirty="0"/>
          </a:p>
        </p:txBody>
      </p:sp>
    </p:spTree>
    <p:extLst>
      <p:ext uri="{BB962C8B-B14F-4D97-AF65-F5344CB8AC3E}">
        <p14:creationId xmlns:p14="http://schemas.microsoft.com/office/powerpoint/2010/main" val="38779092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Improved water source includes: Tap water, Tube-well, Protected spring,</a:t>
            </a:r>
            <a:r>
              <a:rPr lang="en-US" baseline="0" dirty="0" smtClean="0"/>
              <a:t> Water purifier and Bottled water</a:t>
            </a:r>
            <a:endParaRPr lang="en-US" dirty="0" smtClean="0"/>
          </a:p>
          <a:p>
            <a:pPr marL="171450" indent="-171450">
              <a:buFont typeface="Arial" panose="020B0604020202020204" pitchFamily="34" charset="0"/>
              <a:buChar char="•"/>
            </a:pPr>
            <a:r>
              <a:rPr lang="en-US" dirty="0" smtClean="0"/>
              <a:t>Kayah has one of the lowest proportions of households with access to improved water sources</a:t>
            </a:r>
          </a:p>
          <a:p>
            <a:pPr marL="171450" indent="-171450">
              <a:buFont typeface="Arial" panose="020B0604020202020204" pitchFamily="34" charset="0"/>
              <a:buChar char="•"/>
            </a:pPr>
            <a:r>
              <a:rPr lang="en-US" dirty="0" smtClean="0"/>
              <a:t>What</a:t>
            </a:r>
            <a:r>
              <a:rPr lang="en-US" baseline="0" dirty="0" smtClean="0"/>
              <a:t> can be done to increase access to improved sources of water?</a:t>
            </a:r>
          </a:p>
          <a:p>
            <a:pPr marL="171450" indent="-171450">
              <a:buFont typeface="Arial" panose="020B0604020202020204" pitchFamily="34" charset="0"/>
              <a:buChar char="•"/>
            </a:pPr>
            <a:r>
              <a:rPr lang="en-US" baseline="0" dirty="0" smtClean="0"/>
              <a:t>Who are the main players in the area of water supply? What is the way forward on this issue?</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86</a:t>
            </a:fld>
            <a:endParaRPr lang="en-US" dirty="0"/>
          </a:p>
        </p:txBody>
      </p:sp>
    </p:spTree>
    <p:extLst>
      <p:ext uri="{BB962C8B-B14F-4D97-AF65-F5344CB8AC3E}">
        <p14:creationId xmlns:p14="http://schemas.microsoft.com/office/powerpoint/2010/main" val="20494422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Bawlakhe and Parsaung Townships have particularly low access to improved sources of water. </a:t>
            </a:r>
          </a:p>
          <a:p>
            <a:pPr marL="171450" indent="-171450">
              <a:buFont typeface="Arial" panose="020B0604020202020204" pitchFamily="34" charset="0"/>
              <a:buChar char="•"/>
            </a:pPr>
            <a:r>
              <a:rPr lang="en-US" dirty="0" smtClean="0"/>
              <a:t>Why is this the case? What can be done about it?</a:t>
            </a:r>
          </a:p>
          <a:p>
            <a:pPr marL="171450" indent="-171450">
              <a:buFont typeface="Arial" panose="020B0604020202020204" pitchFamily="34" charset="0"/>
              <a:buChar char="•"/>
            </a:pPr>
            <a:r>
              <a:rPr lang="en-US" dirty="0" smtClean="0"/>
              <a:t>Who are the main players and what should be the way forward?</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87</a:t>
            </a:fld>
            <a:endParaRPr lang="en-US" dirty="0"/>
          </a:p>
        </p:txBody>
      </p:sp>
    </p:spTree>
    <p:extLst>
      <p:ext uri="{BB962C8B-B14F-4D97-AF65-F5344CB8AC3E}">
        <p14:creationId xmlns:p14="http://schemas.microsoft.com/office/powerpoint/2010/main" val="39537391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88</a:t>
            </a:fld>
            <a:endParaRPr lang="en-US" dirty="0"/>
          </a:p>
        </p:txBody>
      </p:sp>
    </p:spTree>
    <p:extLst>
      <p:ext uri="{BB962C8B-B14F-4D97-AF65-F5344CB8AC3E}">
        <p14:creationId xmlns:p14="http://schemas.microsoft.com/office/powerpoint/2010/main" val="2306577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89</a:t>
            </a:fld>
            <a:endParaRPr lang="en-US" dirty="0"/>
          </a:p>
        </p:txBody>
      </p:sp>
    </p:spTree>
    <p:extLst>
      <p:ext uri="{BB962C8B-B14F-4D97-AF65-F5344CB8AC3E}">
        <p14:creationId xmlns:p14="http://schemas.microsoft.com/office/powerpoint/2010/main" val="188264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Population density is important for understanding the spacial distribution of the population, so that development programmes can be targeted to areas commensurate</a:t>
            </a:r>
            <a:r>
              <a:rPr lang="en-US" baseline="0" dirty="0" smtClean="0"/>
              <a:t> with the population that live there.</a:t>
            </a:r>
          </a:p>
          <a:p>
            <a:pPr marL="171450" indent="-171450">
              <a:buFont typeface="Arial" panose="020B0604020202020204" pitchFamily="34" charset="0"/>
              <a:buChar char="•"/>
            </a:pPr>
            <a:r>
              <a:rPr lang="en-US" baseline="0" dirty="0" smtClean="0"/>
              <a:t>Many sectors such as health, education, private sector, infrastructure development, etc., need information on population development in order to effectively provide social services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a:t>
            </a:fld>
            <a:endParaRPr lang="en-US" dirty="0"/>
          </a:p>
        </p:txBody>
      </p:sp>
    </p:spTree>
    <p:extLst>
      <p:ext uri="{BB962C8B-B14F-4D97-AF65-F5344CB8AC3E}">
        <p14:creationId xmlns:p14="http://schemas.microsoft.com/office/powerpoint/2010/main" val="11272812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90</a:t>
            </a:fld>
            <a:endParaRPr lang="en-US" dirty="0"/>
          </a:p>
        </p:txBody>
      </p:sp>
    </p:spTree>
    <p:extLst>
      <p:ext uri="{BB962C8B-B14F-4D97-AF65-F5344CB8AC3E}">
        <p14:creationId xmlns:p14="http://schemas.microsoft.com/office/powerpoint/2010/main" val="23010397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91</a:t>
            </a:fld>
            <a:endParaRPr lang="en-US" dirty="0"/>
          </a:p>
        </p:txBody>
      </p:sp>
    </p:spTree>
    <p:extLst>
      <p:ext uri="{BB962C8B-B14F-4D97-AF65-F5344CB8AC3E}">
        <p14:creationId xmlns:p14="http://schemas.microsoft.com/office/powerpoint/2010/main" val="7236597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Access</a:t>
            </a:r>
            <a:r>
              <a:rPr lang="en-US" baseline="0" dirty="0" smtClean="0"/>
              <a:t> to electricity as a source of lighting is relatively high in Kayah, compared to other States/Regions. However, the rate is still low, as only 49% of households have electricity. Some countries in the region (e.g. Malaysia and Singapore) have 100% access to electricity. </a:t>
            </a:r>
          </a:p>
          <a:p>
            <a:pPr marL="171450" indent="-171450">
              <a:buFont typeface="Arial" panose="020B0604020202020204" pitchFamily="34" charset="0"/>
              <a:buChar char="•"/>
            </a:pPr>
            <a:r>
              <a:rPr lang="en-US" baseline="0" dirty="0" smtClean="0"/>
              <a:t>Kayah can improve from 48% to even higher rates.</a:t>
            </a:r>
          </a:p>
          <a:p>
            <a:pPr marL="171450" indent="-171450">
              <a:buFont typeface="Arial" panose="020B0604020202020204" pitchFamily="34" charset="0"/>
              <a:buChar char="•"/>
            </a:pPr>
            <a:r>
              <a:rPr lang="en-US" baseline="0" dirty="0" smtClean="0"/>
              <a:t>What can be done to achieve this? Who should lead on this? What is the way forward?</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92</a:t>
            </a:fld>
            <a:endParaRPr lang="en-US" dirty="0"/>
          </a:p>
        </p:txBody>
      </p:sp>
    </p:spTree>
    <p:extLst>
      <p:ext uri="{BB962C8B-B14F-4D97-AF65-F5344CB8AC3E}">
        <p14:creationId xmlns:p14="http://schemas.microsoft.com/office/powerpoint/2010/main" val="759915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can be done to improve the situation in Ywathit, Meisi and Phruso?</a:t>
            </a:r>
          </a:p>
          <a:p>
            <a:pPr marL="171450" indent="-171450">
              <a:buFont typeface="Arial" panose="020B0604020202020204" pitchFamily="34" charset="0"/>
              <a:buChar char="•"/>
            </a:pPr>
            <a:r>
              <a:rPr lang="en-US" dirty="0" smtClean="0"/>
              <a:t>What should be the way forward on this?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93</a:t>
            </a:fld>
            <a:endParaRPr lang="en-US" dirty="0"/>
          </a:p>
        </p:txBody>
      </p:sp>
    </p:spTree>
    <p:extLst>
      <p:ext uri="{BB962C8B-B14F-4D97-AF65-F5344CB8AC3E}">
        <p14:creationId xmlns:p14="http://schemas.microsoft.com/office/powerpoint/2010/main" val="8907286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94</a:t>
            </a:fld>
            <a:endParaRPr lang="en-US" dirty="0"/>
          </a:p>
        </p:txBody>
      </p:sp>
    </p:spTree>
    <p:extLst>
      <p:ext uri="{BB962C8B-B14F-4D97-AF65-F5344CB8AC3E}">
        <p14:creationId xmlns:p14="http://schemas.microsoft.com/office/powerpoint/2010/main" val="36114455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95</a:t>
            </a:fld>
            <a:endParaRPr lang="en-US" dirty="0"/>
          </a:p>
        </p:txBody>
      </p:sp>
    </p:spTree>
    <p:extLst>
      <p:ext uri="{BB962C8B-B14F-4D97-AF65-F5344CB8AC3E}">
        <p14:creationId xmlns:p14="http://schemas.microsoft.com/office/powerpoint/2010/main" val="9883215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81% of households in Myanmar use wood-based fuels for cooking. This is very high, and it leads to cutting down of trees and deforestation. </a:t>
            </a:r>
          </a:p>
          <a:p>
            <a:pPr marL="171450" indent="-171450">
              <a:buFont typeface="Arial" panose="020B0604020202020204" pitchFamily="34" charset="0"/>
              <a:buChar char="•"/>
            </a:pPr>
            <a:r>
              <a:rPr lang="en-US" dirty="0" smtClean="0"/>
              <a:t>Low access to electricity and gas are</a:t>
            </a:r>
            <a:r>
              <a:rPr lang="en-US" baseline="0" dirty="0" smtClean="0"/>
              <a:t> some of the major factors for this problem.</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96</a:t>
            </a:fld>
            <a:endParaRPr lang="en-US" dirty="0"/>
          </a:p>
        </p:txBody>
      </p:sp>
    </p:spTree>
    <p:extLst>
      <p:ext uri="{BB962C8B-B14F-4D97-AF65-F5344CB8AC3E}">
        <p14:creationId xmlns:p14="http://schemas.microsoft.com/office/powerpoint/2010/main" val="35845032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Kayah, 77% of households use wood-based fuels. This is high.</a:t>
            </a:r>
          </a:p>
          <a:p>
            <a:pPr marL="171450" indent="-171450">
              <a:buFont typeface="Arial" panose="020B0604020202020204" pitchFamily="34" charset="0"/>
              <a:buChar char="•"/>
            </a:pPr>
            <a:r>
              <a:rPr lang="en-US" dirty="0" smtClean="0"/>
              <a:t>What are some of the possible solution for reducing the proportion?</a:t>
            </a:r>
          </a:p>
          <a:p>
            <a:pPr marL="171450" indent="-171450">
              <a:buFont typeface="Arial" panose="020B0604020202020204" pitchFamily="34" charset="0"/>
              <a:buChar char="•"/>
            </a:pPr>
            <a:r>
              <a:rPr lang="en-US" dirty="0" smtClean="0"/>
              <a:t>Who are the players, and what should be the way forward on this?</a:t>
            </a:r>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97</a:t>
            </a:fld>
            <a:endParaRPr lang="en-US" dirty="0"/>
          </a:p>
        </p:txBody>
      </p:sp>
    </p:spTree>
    <p:extLst>
      <p:ext uri="{BB962C8B-B14F-4D97-AF65-F5344CB8AC3E}">
        <p14:creationId xmlns:p14="http://schemas.microsoft.com/office/powerpoint/2010/main" val="5684265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townships in Kayah have high proportions of households that use wood-based fuels.</a:t>
            </a:r>
          </a:p>
          <a:p>
            <a:pPr marL="171450" indent="-171450">
              <a:buFont typeface="Arial" panose="020B0604020202020204" pitchFamily="34" charset="0"/>
              <a:buChar char="•"/>
            </a:pPr>
            <a:r>
              <a:rPr lang="en-US" dirty="0" smtClean="0"/>
              <a:t>What can be done at the township level to address this?</a:t>
            </a:r>
          </a:p>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98</a:t>
            </a:fld>
            <a:endParaRPr lang="en-US" dirty="0"/>
          </a:p>
        </p:txBody>
      </p:sp>
    </p:spTree>
    <p:extLst>
      <p:ext uri="{BB962C8B-B14F-4D97-AF65-F5344CB8AC3E}">
        <p14:creationId xmlns:p14="http://schemas.microsoft.com/office/powerpoint/2010/main" val="11436730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AEB53-9D53-4AD9-BB59-DA1BDC4ECDB9}" type="slidenum">
              <a:rPr lang="en-US" smtClean="0"/>
              <a:t>99</a:t>
            </a:fld>
            <a:endParaRPr lang="en-US" dirty="0"/>
          </a:p>
        </p:txBody>
      </p:sp>
    </p:spTree>
    <p:extLst>
      <p:ext uri="{BB962C8B-B14F-4D97-AF65-F5344CB8AC3E}">
        <p14:creationId xmlns:p14="http://schemas.microsoft.com/office/powerpoint/2010/main" val="166510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7FD89-AC9C-466F-B9F6-308B71739878}" type="datetimeFigureOut">
              <a:rPr lang="en-US" smtClean="0"/>
              <a:t>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403818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7FD89-AC9C-466F-B9F6-308B71739878}" type="datetimeFigureOut">
              <a:rPr lang="en-US" smtClean="0"/>
              <a:t>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332645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7FD89-AC9C-466F-B9F6-308B71739878}" type="datetimeFigureOut">
              <a:rPr lang="en-US" smtClean="0"/>
              <a:t>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33612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B5266-DCE3-4ED6-AFC0-E72766550FE8}" type="datetime1">
              <a:rPr lang="en-US" smtClean="0">
                <a:solidFill>
                  <a:prstClr val="black">
                    <a:tint val="75000"/>
                  </a:prstClr>
                </a:solidFill>
              </a:rPr>
              <a:pPr/>
              <a:t>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32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68CCF-DE10-43EE-ACE2-21FD28B10CAC}" type="datetime1">
              <a:rPr lang="en-US" smtClean="0">
                <a:solidFill>
                  <a:prstClr val="black">
                    <a:tint val="75000"/>
                  </a:prstClr>
                </a:solidFill>
              </a:rPr>
              <a:pPr/>
              <a:t>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39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01F54-2310-4435-BA7E-7F02D4C0A87A}" type="datetime1">
              <a:rPr lang="en-US" smtClean="0">
                <a:solidFill>
                  <a:prstClr val="black">
                    <a:tint val="75000"/>
                  </a:prstClr>
                </a:solidFill>
              </a:rPr>
              <a:pPr/>
              <a:t>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32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5B809-A254-4D97-B64D-4ABDE63AC8AA}" type="datetime1">
              <a:rPr lang="en-US" smtClean="0">
                <a:solidFill>
                  <a:prstClr val="black">
                    <a:tint val="75000"/>
                  </a:prstClr>
                </a:solidFill>
              </a:rPr>
              <a:pPr/>
              <a:t>2/2/16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4595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09F53-3019-4815-BB22-BE224C1469D2}" type="datetime1">
              <a:rPr lang="en-US" smtClean="0">
                <a:solidFill>
                  <a:prstClr val="black">
                    <a:tint val="75000"/>
                  </a:prstClr>
                </a:solidFill>
              </a:rPr>
              <a:pPr/>
              <a:t>2/2/16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64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157D0-253B-445C-8451-6E0931625CBB}" type="datetime1">
              <a:rPr lang="en-US" smtClean="0">
                <a:solidFill>
                  <a:prstClr val="black">
                    <a:tint val="75000"/>
                  </a:prstClr>
                </a:solidFill>
              </a:rPr>
              <a:pPr/>
              <a:t>2/2/16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127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F33F9-6D61-4C70-8341-FFEB90F5B6E4}" type="datetime1">
              <a:rPr lang="en-US" smtClean="0">
                <a:solidFill>
                  <a:prstClr val="black">
                    <a:tint val="75000"/>
                  </a:prstClr>
                </a:solidFill>
              </a:rPr>
              <a:pPr/>
              <a:t>2/2/16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847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F2338-F779-4D2D-8C3A-EC1C5073CC47}" type="datetime1">
              <a:rPr lang="en-US" smtClean="0">
                <a:solidFill>
                  <a:prstClr val="black">
                    <a:tint val="75000"/>
                  </a:prstClr>
                </a:solidFill>
              </a:rPr>
              <a:pPr/>
              <a:t>2/2/16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99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7FD89-AC9C-466F-B9F6-308B71739878}" type="datetimeFigureOut">
              <a:rPr lang="en-US" smtClean="0"/>
              <a:t>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2551710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95651-F5D0-4765-9064-A03BDF19D53E}" type="datetime1">
              <a:rPr lang="en-US" smtClean="0">
                <a:solidFill>
                  <a:prstClr val="black">
                    <a:tint val="75000"/>
                  </a:prstClr>
                </a:solidFill>
              </a:rPr>
              <a:pPr/>
              <a:t>2/2/16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504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ABB7C-7C3E-409B-B4FC-07DFA01C8E6B}" type="datetime1">
              <a:rPr lang="en-US" smtClean="0">
                <a:solidFill>
                  <a:prstClr val="black">
                    <a:tint val="75000"/>
                  </a:prstClr>
                </a:solidFill>
              </a:rPr>
              <a:pPr/>
              <a:t>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751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96D03-BB90-4C4A-9DE8-741AD4AEE016}" type="datetime1">
              <a:rPr lang="en-US" smtClean="0">
                <a:solidFill>
                  <a:prstClr val="black">
                    <a:tint val="75000"/>
                  </a:prstClr>
                </a:solidFill>
              </a:rPr>
              <a:pPr/>
              <a:t>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647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7FD89-AC9C-466F-B9F6-308B71739878}" type="datetimeFigureOut">
              <a:rPr lang="en-US" smtClean="0"/>
              <a:t>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50765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7FD89-AC9C-466F-B9F6-308B71739878}" type="datetimeFigureOut">
              <a:rPr lang="en-US" smtClean="0"/>
              <a:t>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255672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7FD89-AC9C-466F-B9F6-308B71739878}" type="datetimeFigureOut">
              <a:rPr lang="en-US" smtClean="0"/>
              <a:t>2/2/16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131921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7FD89-AC9C-466F-B9F6-308B71739878}" type="datetimeFigureOut">
              <a:rPr lang="en-US" smtClean="0"/>
              <a:t>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36529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7FD89-AC9C-466F-B9F6-308B71739878}" type="datetimeFigureOut">
              <a:rPr lang="en-US" smtClean="0"/>
              <a:t>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223487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7FD89-AC9C-466F-B9F6-308B71739878}" type="datetimeFigureOut">
              <a:rPr lang="en-US" smtClean="0"/>
              <a:t>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2076257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7FD89-AC9C-466F-B9F6-308B71739878}" type="datetimeFigureOut">
              <a:rPr lang="en-US" smtClean="0"/>
              <a:t>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04C8A-9FAE-42A8-803C-20DEE809259A}" type="slidenum">
              <a:rPr lang="en-US" smtClean="0"/>
              <a:t>‹#›</a:t>
            </a:fld>
            <a:endParaRPr lang="en-US" dirty="0"/>
          </a:p>
        </p:txBody>
      </p:sp>
    </p:spTree>
    <p:extLst>
      <p:ext uri="{BB962C8B-B14F-4D97-AF65-F5344CB8AC3E}">
        <p14:creationId xmlns:p14="http://schemas.microsoft.com/office/powerpoint/2010/main" val="12288766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7FD89-AC9C-466F-B9F6-308B71739878}" type="datetimeFigureOut">
              <a:rPr lang="en-US" smtClean="0"/>
              <a:t>2/2/16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04C8A-9FAE-42A8-803C-20DEE809259A}" type="slidenum">
              <a:rPr lang="en-US" smtClean="0"/>
              <a:t>‹#›</a:t>
            </a:fld>
            <a:endParaRPr lang="en-US" dirty="0"/>
          </a:p>
        </p:txBody>
      </p:sp>
    </p:spTree>
    <p:extLst>
      <p:ext uri="{BB962C8B-B14F-4D97-AF65-F5344CB8AC3E}">
        <p14:creationId xmlns:p14="http://schemas.microsoft.com/office/powerpoint/2010/main" val="418242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EE873-10A5-4C1B-A53E-527380C68690}" type="datetime1">
              <a:rPr lang="en-US" smtClean="0">
                <a:solidFill>
                  <a:prstClr val="black">
                    <a:tint val="75000"/>
                  </a:prstClr>
                </a:solidFill>
              </a:rPr>
              <a:pPr/>
              <a:t>2/2/16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B5BD-D464-4A38-B3A4-F6ED362C9F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205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5.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chart" Target="../charts/chart6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chart" Target="../charts/chart6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chart" Target="../charts/chart6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chart" Target="../charts/chart6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chart" Target="../charts/chart69.xml"/></Relationships>
</file>

<file path=ppt/slides/_rels/slide106.xml.rels><?xml version="1.0" encoding="UTF-8" standalone="yes"?>
<Relationships xmlns="http://schemas.openxmlformats.org/package/2006/relationships"><Relationship Id="rId3" Type="http://schemas.openxmlformats.org/officeDocument/2006/relationships/hyperlink" Target="http://www.dop.gove.mm/" TargetMode="External"/><Relationship Id="rId4" Type="http://schemas.openxmlformats.org/officeDocument/2006/relationships/hyperlink" Target="http://myanmar.unfpa.org/census" TargetMode="External"/><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1.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chart" Target="../charts/chart19.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chart" Target="../charts/chart27.xml"/><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2.bin"/><Relationship Id="rId5" Type="http://schemas.openxmlformats.org/officeDocument/2006/relationships/oleObject" Target="../embeddings/Microsoft_Excel_97_-_2004_Worksheet1.xls"/><Relationship Id="rId6" Type="http://schemas.openxmlformats.org/officeDocument/2006/relationships/image" Target="../media/image6.emf"/><Relationship Id="rId7" Type="http://schemas.openxmlformats.org/officeDocument/2006/relationships/oleObject" Target="../embeddings/oleObject3.bin"/><Relationship Id="rId8" Type="http://schemas.openxmlformats.org/officeDocument/2006/relationships/oleObject" Target="../embeddings/Microsoft_Excel_97_-_2004_Worksheet2.xls"/><Relationship Id="rId9"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3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4.bin"/><Relationship Id="rId5" Type="http://schemas.openxmlformats.org/officeDocument/2006/relationships/oleObject" Target="../embeddings/Microsoft_Excel_97_-_2004_Worksheet3.xls"/><Relationship Id="rId6"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5.bin"/><Relationship Id="rId5" Type="http://schemas.openxmlformats.org/officeDocument/2006/relationships/oleObject" Target="../embeddings/Microsoft_Excel_97_-_2004_Worksheet4.xls"/><Relationship Id="rId6"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hart" Target="../charts/char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chart" Target="../charts/char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chart" Target="../charts/char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hart" Target="../charts/char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chart" Target="../charts/char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chart" Target="../charts/chart4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8.bin"/><Relationship Id="rId5" Type="http://schemas.openxmlformats.org/officeDocument/2006/relationships/oleObject" Target="../embeddings/Microsoft_Excel_97_-_2004_Worksheet5.xls"/><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chart" Target="../charts/char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chart" Target="../charts/chart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chart" Target="../charts/char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chart" Target="../charts/char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chart" Target="../charts/chart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chart" Target="../charts/char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chart" Target="../charts/char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chart" Target="../charts/char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chart" Target="../charts/char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chart" Target="../charts/chart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chart" Target="../charts/chart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chart" Target="../charts/chart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chart" Target="../charts/chart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chart" Target="../charts/char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chart" Target="../charts/chart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4.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5.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chart" Target="../charts/chart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chart" Target="../charts/chart5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chart" Target="../charts/chart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7.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8.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chart" Target="../charts/chart6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chart" Target="../charts/chart6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0.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2.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chart" Target="../charts/chart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chart" Target="../charts/chart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3.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normAutofit/>
          </a:bodyPr>
          <a:lstStyle/>
          <a:p>
            <a:r>
              <a:rPr lang="en-US" dirty="0" smtClean="0">
                <a:latin typeface="Arial Black" panose="020B0A04020102020204" pitchFamily="34" charset="0"/>
              </a:rPr>
              <a:t>KEY HIGHLIGHTS OF CENSUS RESULTS</a:t>
            </a:r>
            <a:endParaRPr lang="en-US" dirty="0">
              <a:latin typeface="Arial Black" panose="020B0A04020102020204" pitchFamily="34" charset="0"/>
            </a:endParaRPr>
          </a:p>
        </p:txBody>
      </p:sp>
      <p:sp>
        <p:nvSpPr>
          <p:cNvPr id="3" name="Subtitle 2"/>
          <p:cNvSpPr>
            <a:spLocks noGrp="1"/>
          </p:cNvSpPr>
          <p:nvPr>
            <p:ph type="subTitle" idx="1"/>
          </p:nvPr>
        </p:nvSpPr>
        <p:spPr>
          <a:xfrm>
            <a:off x="1257300" y="2895600"/>
            <a:ext cx="6629400" cy="1828800"/>
          </a:xfrm>
        </p:spPr>
        <p:txBody>
          <a:bodyPr>
            <a:normAutofit fontScale="92500" lnSpcReduction="10000"/>
          </a:bodyPr>
          <a:lstStyle/>
          <a:p>
            <a:r>
              <a:rPr lang="en-US" sz="4000" b="1" dirty="0" smtClean="0">
                <a:solidFill>
                  <a:schemeClr val="tx1"/>
                </a:solidFill>
                <a:latin typeface="Arial Black" panose="020B0A04020102020204" pitchFamily="34" charset="0"/>
              </a:rPr>
              <a:t> </a:t>
            </a:r>
          </a:p>
          <a:p>
            <a:r>
              <a:rPr lang="en-US" sz="4000" b="1" dirty="0" smtClean="0">
                <a:solidFill>
                  <a:schemeClr val="tx1"/>
                </a:solidFill>
                <a:latin typeface="Arial Black" panose="020B0A04020102020204" pitchFamily="34" charset="0"/>
              </a:rPr>
              <a:t>KAYAH, KAYIN AND MON STATES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410200"/>
            <a:ext cx="211613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3976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Sex Ratio (Union)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4559430"/>
              </p:ext>
            </p:extLst>
          </p:nvPr>
        </p:nvGraphicFramePr>
        <p:xfrm>
          <a:off x="457200" y="914400"/>
          <a:ext cx="82296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770950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5486400" y="228600"/>
            <a:ext cx="3429000" cy="1676400"/>
          </a:xfrm>
        </p:spPr>
        <p:txBody>
          <a:bodyPr/>
          <a:lstStyle/>
          <a:p>
            <a:pPr eaLnBrk="1" hangingPunct="1"/>
            <a:r>
              <a:rPr lang="en-US" sz="2800" b="1" dirty="0">
                <a:solidFill>
                  <a:prstClr val="black"/>
                </a:solidFill>
                <a:latin typeface="Times New Roman" panose="02020603050405020304" pitchFamily="18" charset="0"/>
                <a:cs typeface="Times New Roman" panose="02020603050405020304" pitchFamily="18" charset="0"/>
              </a:rPr>
              <a:t>Use of Wood-based fuels for cooking</a:t>
            </a:r>
            <a:endParaRPr lang="en-US" sz="2800" b="1" dirty="0" smtClean="0">
              <a:latin typeface="Myanmar2" pitchFamily="34" charset="0"/>
              <a:ea typeface="Myanmar2" pitchFamily="34" charset="0"/>
              <a:cs typeface="Myanmar2" pitchFamily="34" charset="0"/>
            </a:endParaRPr>
          </a:p>
        </p:txBody>
      </p:sp>
      <p:sp>
        <p:nvSpPr>
          <p:cNvPr id="5" name="TextBox 4"/>
          <p:cNvSpPr txBox="1"/>
          <p:nvPr/>
        </p:nvSpPr>
        <p:spPr>
          <a:xfrm>
            <a:off x="5029200" y="2981325"/>
            <a:ext cx="3962400" cy="1631216"/>
          </a:xfrm>
          <a:prstGeom prst="rect">
            <a:avLst/>
          </a:prstGeom>
          <a:solidFill>
            <a:schemeClr val="accent3">
              <a:lumMod val="60000"/>
              <a:lumOff val="40000"/>
            </a:schemeClr>
          </a:solidFill>
          <a:ln w="38100">
            <a:solidFill>
              <a:schemeClr val="tx1"/>
            </a:solidFill>
          </a:ln>
        </p:spPr>
        <p:txBody>
          <a:bodyPr>
            <a:spAutoFit/>
          </a:bodyPr>
          <a:lstStyle/>
          <a:p>
            <a:pPr algn="just">
              <a:defRPr/>
            </a:pPr>
            <a:r>
              <a:rPr lang="en-US" sz="2000" b="1" dirty="0" smtClean="0">
                <a:latin typeface="Times New Roman" panose="02020603050405020304" pitchFamily="18" charset="0"/>
                <a:cs typeface="Times New Roman" panose="02020603050405020304" pitchFamily="18" charset="0"/>
              </a:rPr>
              <a:t>100% of Households in sub-township of Leiktho, Bawgali, Kamamaung, Sugali mostly </a:t>
            </a:r>
            <a:r>
              <a:rPr lang="en-US" sz="2000" b="1" dirty="0">
                <a:latin typeface="Times New Roman" panose="02020603050405020304" pitchFamily="18" charset="0"/>
                <a:cs typeface="Times New Roman" panose="02020603050405020304" pitchFamily="18" charset="0"/>
              </a:rPr>
              <a:t>use either firewood or charcoal for </a:t>
            </a:r>
            <a:r>
              <a:rPr lang="en-US" sz="2000" b="1" dirty="0" smtClean="0">
                <a:latin typeface="Times New Roman" panose="02020603050405020304" pitchFamily="18" charset="0"/>
                <a:cs typeface="Times New Roman" panose="02020603050405020304" pitchFamily="18" charset="0"/>
              </a:rPr>
              <a:t>cooking</a:t>
            </a:r>
            <a:endParaRPr lang="en-US" sz="2000" b="1" dirty="0">
              <a:latin typeface="Times New Roman" panose="02020603050405020304" pitchFamily="18" charset="0"/>
              <a:cs typeface="Times New Roman" panose="02020603050405020304" pitchFamily="18" charset="0"/>
            </a:endParaRPr>
          </a:p>
        </p:txBody>
      </p:sp>
      <p:pic>
        <p:nvPicPr>
          <p:cNvPr id="45058" name="Picture 2" descr="D:\Dissemination PP_\Kayin\Kayin_Wood and Charco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4876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1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6934200" cy="523220"/>
          </a:xfrm>
          <a:prstGeom prst="rect">
            <a:avLst/>
          </a:prstGeom>
        </p:spPr>
        <p:txBody>
          <a:bodyPr wrap="square">
            <a:spAutoFit/>
          </a:bodyPr>
          <a:lstStyle/>
          <a:p>
            <a:r>
              <a:rPr lang="en-US" sz="2800" b="1" dirty="0" smtClean="0">
                <a:solidFill>
                  <a:srgbClr val="003300"/>
                </a:solidFill>
                <a:latin typeface="Times New Roman" panose="02020603050405020304" pitchFamily="18" charset="0"/>
                <a:cs typeface="Times New Roman" panose="02020603050405020304" pitchFamily="18" charset="0"/>
              </a:rPr>
              <a:t>COMMUNICATION </a:t>
            </a:r>
            <a:r>
              <a:rPr lang="en-US" sz="2800" b="1" dirty="0">
                <a:solidFill>
                  <a:srgbClr val="003300"/>
                </a:solidFill>
                <a:latin typeface="Times New Roman" panose="02020603050405020304" pitchFamily="18" charset="0"/>
                <a:cs typeface="Times New Roman" panose="02020603050405020304" pitchFamily="18" charset="0"/>
              </a:rPr>
              <a:t>FACILITIES</a:t>
            </a:r>
          </a:p>
        </p:txBody>
      </p:sp>
      <p:sp>
        <p:nvSpPr>
          <p:cNvPr id="3" name="Rectangle 2"/>
          <p:cNvSpPr/>
          <p:nvPr/>
        </p:nvSpPr>
        <p:spPr>
          <a:xfrm>
            <a:off x="533400" y="838200"/>
            <a:ext cx="8305800" cy="1077218"/>
          </a:xfrm>
          <a:prstGeom prst="rect">
            <a:avLst/>
          </a:prstGeom>
        </p:spPr>
        <p:txBody>
          <a:bodyPr wrap="square">
            <a:spAutoFit/>
          </a:bodyPr>
          <a:lstStyle/>
          <a:p>
            <a:r>
              <a:rPr lang="en-US" sz="3200" b="1" dirty="0" smtClean="0">
                <a:solidFill>
                  <a:srgbClr val="0033CC"/>
                </a:solidFill>
                <a:latin typeface="Times New Roman" panose="02020603050405020304" pitchFamily="18" charset="0"/>
                <a:cs typeface="Times New Roman" panose="02020603050405020304" pitchFamily="18" charset="0"/>
              </a:rPr>
              <a:t>50 </a:t>
            </a:r>
            <a:r>
              <a:rPr lang="en-US" sz="3200" b="1" dirty="0">
                <a:solidFill>
                  <a:srgbClr val="0033CC"/>
                </a:solidFill>
                <a:latin typeface="Times New Roman" panose="02020603050405020304" pitchFamily="18" charset="0"/>
                <a:cs typeface="Times New Roman" panose="02020603050405020304" pitchFamily="18" charset="0"/>
              </a:rPr>
              <a:t>percent of households have a television and </a:t>
            </a:r>
            <a:r>
              <a:rPr lang="en-US" sz="3200" b="1" dirty="0" smtClean="0">
                <a:solidFill>
                  <a:srgbClr val="0033CC"/>
                </a:solidFill>
                <a:latin typeface="Times New Roman" panose="02020603050405020304" pitchFamily="18" charset="0"/>
                <a:cs typeface="Times New Roman" panose="02020603050405020304" pitchFamily="18" charset="0"/>
              </a:rPr>
              <a:t>33 percent </a:t>
            </a:r>
            <a:r>
              <a:rPr lang="en-US" sz="3200" b="1" dirty="0">
                <a:solidFill>
                  <a:srgbClr val="0033CC"/>
                </a:solidFill>
                <a:latin typeface="Times New Roman" panose="02020603050405020304" pitchFamily="18" charset="0"/>
                <a:cs typeface="Times New Roman" panose="02020603050405020304" pitchFamily="18" charset="0"/>
              </a:rPr>
              <a:t>have a mobile phone</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6553200" y="2019361"/>
            <a:ext cx="2476500" cy="1687963"/>
          </a:xfrm>
          <a:prstGeom prst="rect">
            <a:avLst/>
          </a:prstGeom>
        </p:spPr>
        <p:txBody>
          <a:bodyPr wrap="square">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Television – </a:t>
            </a:r>
          </a:p>
          <a:p>
            <a:pPr marL="341313" lvl="1">
              <a:lnSpc>
                <a:spcPct val="150000"/>
              </a:lnSpc>
            </a:pPr>
            <a:r>
              <a:rPr lang="en-US" sz="2400" dirty="0" smtClean="0">
                <a:latin typeface="Times New Roman" panose="02020603050405020304" pitchFamily="18" charset="0"/>
                <a:cs typeface="Times New Roman" panose="02020603050405020304" pitchFamily="18" charset="0"/>
              </a:rPr>
              <a:t>Urban – (76%) </a:t>
            </a:r>
            <a:r>
              <a:rPr lang="my-MM" sz="2400" dirty="0" smtClean="0">
                <a:latin typeface="Times New Roman" panose="02020603050405020304" pitchFamily="18" charset="0"/>
                <a:cs typeface="Myanmar2" pitchFamily="34" charset="0"/>
              </a:rPr>
              <a:t> </a:t>
            </a:r>
          </a:p>
          <a:p>
            <a:pPr marL="341313" lvl="1">
              <a:lnSpc>
                <a:spcPct val="150000"/>
              </a:lnSpc>
            </a:pPr>
            <a:r>
              <a:rPr lang="en-US" sz="2400" dirty="0" smtClean="0">
                <a:latin typeface="Times New Roman" panose="02020603050405020304" pitchFamily="18" charset="0"/>
                <a:cs typeface="Times New Roman" panose="02020603050405020304" pitchFamily="18" charset="0"/>
              </a:rPr>
              <a:t>Rural – (40%)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553200" y="3912008"/>
            <a:ext cx="2667000" cy="1754326"/>
          </a:xfrm>
          <a:prstGeom prst="rect">
            <a:avLst/>
          </a:prstGeom>
        </p:spPr>
        <p:txBody>
          <a:bodyPr wrap="square">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Mobile phone – </a:t>
            </a:r>
          </a:p>
          <a:p>
            <a:pPr marL="344488">
              <a:lnSpc>
                <a:spcPct val="150000"/>
              </a:lnSpc>
            </a:pPr>
            <a:r>
              <a:rPr lang="en-US" sz="2400" dirty="0" smtClean="0">
                <a:latin typeface="Times New Roman" panose="02020603050405020304" pitchFamily="18" charset="0"/>
                <a:cs typeface="Times New Roman" panose="02020603050405020304" pitchFamily="18" charset="0"/>
              </a:rPr>
              <a:t>Urban – (63.5%) Rural – (21%)</a:t>
            </a:r>
            <a:endParaRPr lang="en-US" sz="2400" dirty="0">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2789206052"/>
              </p:ext>
            </p:extLst>
          </p:nvPr>
        </p:nvGraphicFramePr>
        <p:xfrm>
          <a:off x="228600" y="2286000"/>
          <a:ext cx="6400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975608"/>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Radio</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14349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69171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Television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63248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3752788"/>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Mobile Phone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97160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00663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077200" cy="523220"/>
          </a:xfrm>
          <a:prstGeom prst="rect">
            <a:avLst/>
          </a:prstGeom>
        </p:spPr>
        <p:txBody>
          <a:bodyPr wrap="square">
            <a:spAutoFit/>
          </a:bodyPr>
          <a:lstStyle/>
          <a:p>
            <a:r>
              <a:rPr lang="en-US" sz="2800" b="1" dirty="0" smtClean="0">
                <a:solidFill>
                  <a:srgbClr val="003300"/>
                </a:solidFill>
                <a:latin typeface="Times New Roman" panose="02020603050405020304" pitchFamily="18" charset="0"/>
                <a:cs typeface="Times New Roman" panose="02020603050405020304" pitchFamily="18" charset="0"/>
              </a:rPr>
              <a:t>F. TRANSPORTATION </a:t>
            </a:r>
            <a:r>
              <a:rPr lang="en-US" sz="2800" b="1" dirty="0">
                <a:solidFill>
                  <a:srgbClr val="003300"/>
                </a:solidFill>
                <a:latin typeface="Times New Roman" panose="02020603050405020304" pitchFamily="18" charset="0"/>
                <a:cs typeface="Times New Roman" panose="02020603050405020304" pitchFamily="18" charset="0"/>
              </a:rPr>
              <a:t>EQUIPMENT</a:t>
            </a:r>
          </a:p>
        </p:txBody>
      </p:sp>
      <p:sp>
        <p:nvSpPr>
          <p:cNvPr id="3" name="Rectangle 2"/>
          <p:cNvSpPr/>
          <p:nvPr/>
        </p:nvSpPr>
        <p:spPr>
          <a:xfrm>
            <a:off x="304800" y="772180"/>
            <a:ext cx="8534400" cy="584775"/>
          </a:xfrm>
          <a:prstGeom prst="rect">
            <a:avLst/>
          </a:prstGeom>
        </p:spPr>
        <p:txBody>
          <a:bodyPr wrap="square">
            <a:spAutoFit/>
          </a:bodyPr>
          <a:lstStyle/>
          <a:p>
            <a:r>
              <a:rPr lang="en-US" sz="3200" b="1" dirty="0" smtClean="0">
                <a:solidFill>
                  <a:srgbClr val="0033CC"/>
                </a:solidFill>
                <a:latin typeface="Times New Roman" panose="02020603050405020304" pitchFamily="18" charset="0"/>
                <a:cs typeface="Times New Roman" panose="02020603050405020304" pitchFamily="18" charset="0"/>
              </a:rPr>
              <a:t>About </a:t>
            </a:r>
            <a:r>
              <a:rPr lang="en-US" sz="3200" b="1" dirty="0">
                <a:solidFill>
                  <a:srgbClr val="0033CC"/>
                </a:solidFill>
                <a:latin typeface="Times New Roman" panose="02020603050405020304" pitchFamily="18" charset="0"/>
                <a:cs typeface="Times New Roman" panose="02020603050405020304" pitchFamily="18" charset="0"/>
              </a:rPr>
              <a:t>39% of all households have a motorcycle</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3358" y="5029200"/>
            <a:ext cx="8458200" cy="1323439"/>
          </a:xfrm>
          <a:prstGeom prst="rect">
            <a:avLst/>
          </a:prstGeom>
        </p:spPr>
        <p:txBody>
          <a:bodyPr wrap="square">
            <a:spAutoFit/>
          </a:bodyPr>
          <a:lstStyle/>
          <a:p>
            <a:pPr marL="342900" indent="-342900">
              <a:buFont typeface="Wingdings" pitchFamily="2" charset="2"/>
              <a:buChar char="§"/>
            </a:pPr>
            <a:r>
              <a:rPr lang="en-US" sz="2000" b="1" dirty="0">
                <a:latin typeface="Times New Roman" panose="02020603050405020304" pitchFamily="18" charset="0"/>
                <a:cs typeface="Times New Roman" panose="02020603050405020304" pitchFamily="18" charset="0"/>
              </a:rPr>
              <a:t>72 percent of households with cars, trucks and vans are in urban areas, while 28 percent are in rural areas. </a:t>
            </a:r>
            <a:endParaRPr lang="en-US" sz="2000" b="1" dirty="0" smtClean="0">
              <a:latin typeface="Times New Roman" panose="02020603050405020304" pitchFamily="18" charset="0"/>
              <a:cs typeface="Times New Roman" panose="02020603050405020304" pitchFamily="18" charset="0"/>
            </a:endParaRPr>
          </a:p>
          <a:p>
            <a:pPr marL="342900" indent="-342900">
              <a:buFont typeface="Wingdings" pitchFamily="2" charset="2"/>
              <a:buChar char="§"/>
            </a:pPr>
            <a:r>
              <a:rPr lang="en-US" sz="2000" b="1" dirty="0">
                <a:latin typeface="Times New Roman" panose="02020603050405020304" pitchFamily="18" charset="0"/>
                <a:cs typeface="Times New Roman" panose="02020603050405020304" pitchFamily="18" charset="0"/>
              </a:rPr>
              <a:t>Among households with motorcycles and mopeds, 70.2 percent are in rural areas while only 29.8 percent are in urban areas. </a:t>
            </a:r>
          </a:p>
        </p:txBody>
      </p:sp>
      <p:graphicFrame>
        <p:nvGraphicFramePr>
          <p:cNvPr id="6" name="Chart 5"/>
          <p:cNvGraphicFramePr/>
          <p:nvPr>
            <p:extLst>
              <p:ext uri="{D42A27DB-BD31-4B8C-83A1-F6EECF244321}">
                <p14:modId xmlns:p14="http://schemas.microsoft.com/office/powerpoint/2010/main" val="3303158586"/>
              </p:ext>
            </p:extLst>
          </p:nvPr>
        </p:nvGraphicFramePr>
        <p:xfrm>
          <a:off x="419100" y="1600200"/>
          <a:ext cx="8000999"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49162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How to access census results</a:t>
            </a:r>
            <a:endParaRPr lang="en-US" sz="4800" b="1" dirty="0"/>
          </a:p>
        </p:txBody>
      </p:sp>
      <p:sp>
        <p:nvSpPr>
          <p:cNvPr id="3" name="Content Placeholder 2"/>
          <p:cNvSpPr>
            <a:spLocks noGrp="1"/>
          </p:cNvSpPr>
          <p:nvPr>
            <p:ph idx="1"/>
          </p:nvPr>
        </p:nvSpPr>
        <p:spPr/>
        <p:txBody>
          <a:bodyPr>
            <a:normAutofit fontScale="92500" lnSpcReduction="20000"/>
          </a:bodyPr>
          <a:lstStyle/>
          <a:p>
            <a:pPr>
              <a:spcAft>
                <a:spcPts val="1200"/>
              </a:spcAft>
              <a:buFont typeface="Wingdings" pitchFamily="2" charset="2"/>
              <a:buChar char="§"/>
            </a:pPr>
            <a:r>
              <a:rPr lang="en-US" dirty="0" smtClean="0"/>
              <a:t>Online  </a:t>
            </a:r>
            <a:r>
              <a:rPr lang="en-US" dirty="0" smtClean="0">
                <a:hlinkClick r:id="rId3"/>
              </a:rPr>
              <a:t>www.dop.gov.mm</a:t>
            </a:r>
            <a:r>
              <a:rPr lang="en-US" dirty="0" smtClean="0"/>
              <a:t> and </a:t>
            </a:r>
            <a:r>
              <a:rPr lang="en-US" dirty="0">
                <a:hlinkClick r:id="rId4"/>
              </a:rPr>
              <a:t>http://</a:t>
            </a:r>
            <a:r>
              <a:rPr lang="en-US" dirty="0" smtClean="0">
                <a:hlinkClick r:id="rId4"/>
              </a:rPr>
              <a:t>myanmar.unfpa.org/census</a:t>
            </a:r>
            <a:r>
              <a:rPr lang="en-US" dirty="0" smtClean="0"/>
              <a:t> (all publications and tables in Microsoft excel)</a:t>
            </a:r>
            <a:endParaRPr lang="en-US" dirty="0"/>
          </a:p>
          <a:p>
            <a:pPr>
              <a:spcAft>
                <a:spcPts val="1200"/>
              </a:spcAft>
              <a:buFont typeface="Wingdings" pitchFamily="2" charset="2"/>
              <a:buChar char="§"/>
            </a:pPr>
            <a:r>
              <a:rPr lang="en-US" dirty="0" smtClean="0"/>
              <a:t>Printed copies to be distributed to all Townships, Districts, State/Regions </a:t>
            </a:r>
          </a:p>
          <a:p>
            <a:pPr>
              <a:spcAft>
                <a:spcPts val="1200"/>
              </a:spcAft>
              <a:buFont typeface="Wingdings" pitchFamily="2" charset="2"/>
              <a:buChar char="§"/>
            </a:pPr>
            <a:r>
              <a:rPr lang="en-US" dirty="0" smtClean="0"/>
              <a:t>DVDs with all publications and tables in Microsoft Excel</a:t>
            </a:r>
          </a:p>
          <a:p>
            <a:pPr>
              <a:spcAft>
                <a:spcPts val="1200"/>
              </a:spcAft>
              <a:buFont typeface="Wingdings" pitchFamily="2" charset="2"/>
              <a:buChar char="§"/>
            </a:pPr>
            <a:r>
              <a:rPr lang="en-US" dirty="0" smtClean="0"/>
              <a:t>Additional data to be requested by letter, email to Director General, Department of Population</a:t>
            </a:r>
            <a:endParaRPr lang="en-US" dirty="0"/>
          </a:p>
        </p:txBody>
      </p:sp>
    </p:spTree>
    <p:extLst>
      <p:ext uri="{BB962C8B-B14F-4D97-AF65-F5344CB8AC3E}">
        <p14:creationId xmlns:p14="http://schemas.microsoft.com/office/powerpoint/2010/main" val="140882137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2667000"/>
            <a:ext cx="6400800" cy="1752600"/>
          </a:xfrm>
        </p:spPr>
        <p:txBody>
          <a:bodyPr>
            <a:normAutofit/>
          </a:bodyPr>
          <a:lstStyle/>
          <a:p>
            <a:pPr>
              <a:spcBef>
                <a:spcPct val="0"/>
              </a:spcBef>
            </a:pPr>
            <a:r>
              <a:rPr lang="en-US" sz="4400" dirty="0" smtClean="0">
                <a:solidFill>
                  <a:schemeClr val="tx1"/>
                </a:solidFill>
                <a:latin typeface="Arial Black" panose="020B0A04020102020204" pitchFamily="34" charset="0"/>
                <a:ea typeface="+mj-ea"/>
                <a:cs typeface="+mj-cs"/>
              </a:rPr>
              <a:t>DISCUSSIONS</a:t>
            </a:r>
            <a:endParaRPr lang="en-US" sz="4400" dirty="0">
              <a:solidFill>
                <a:schemeClr val="tx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28044444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Population by Rural/Urban (Union)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9296463"/>
              </p:ext>
            </p:extLst>
          </p:nvPr>
        </p:nvGraphicFramePr>
        <p:xfrm>
          <a:off x="381000" y="11430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92584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10600" cy="762000"/>
          </a:xfrm>
        </p:spPr>
        <p:txBody>
          <a:bodyPr>
            <a:noAutofit/>
          </a:bodyPr>
          <a:lstStyle/>
          <a:p>
            <a:r>
              <a:rPr lang="en-US" sz="3200" b="1" dirty="0" smtClean="0"/>
              <a:t>Kayah State Population by District and Township</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3224306"/>
              </p:ext>
            </p:extLst>
          </p:nvPr>
        </p:nvGraphicFramePr>
        <p:xfrm>
          <a:off x="152400" y="838200"/>
          <a:ext cx="8610598" cy="5410213"/>
        </p:xfrm>
        <a:graphic>
          <a:graphicData uri="http://schemas.openxmlformats.org/drawingml/2006/table">
            <a:tbl>
              <a:tblPr>
                <a:tableStyleId>{5C22544A-7EE6-4342-B048-85BDC9FD1C3A}</a:tableStyleId>
              </a:tblPr>
              <a:tblGrid>
                <a:gridCol w="2948670"/>
                <a:gridCol w="1755267"/>
                <a:gridCol w="2072922"/>
                <a:gridCol w="1833739"/>
              </a:tblGrid>
              <a:tr h="359195">
                <a:tc rowSpan="2">
                  <a:txBody>
                    <a:bodyPr/>
                    <a:lstStyle/>
                    <a:p>
                      <a:pPr marL="0" marR="0" algn="ctr">
                        <a:lnSpc>
                          <a:spcPct val="115000"/>
                        </a:lnSpc>
                        <a:spcBef>
                          <a:spcPts val="600"/>
                        </a:spcBef>
                        <a:spcAft>
                          <a:spcPts val="600"/>
                        </a:spcAft>
                      </a:pPr>
                      <a:r>
                        <a:rPr lang="en-GB" sz="1400" b="1" dirty="0">
                          <a:effectLst/>
                        </a:rPr>
                        <a:t> </a:t>
                      </a:r>
                      <a:endParaRPr lang="en-US" sz="1800" b="1" dirty="0">
                        <a:effectLst/>
                        <a:latin typeface="Calibri"/>
                        <a:ea typeface="Calibri"/>
                        <a:cs typeface="Times New Roman"/>
                      </a:endParaRPr>
                    </a:p>
                  </a:txBody>
                  <a:tcPr marL="38100" marR="381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marL="0" marR="0" algn="ct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Total </a:t>
                      </a:r>
                      <a:r>
                        <a:rPr lang="en-GB" sz="2000" b="1" kern="1200" dirty="0" smtClean="0">
                          <a:solidFill>
                            <a:schemeClr val="dk1"/>
                          </a:solidFill>
                          <a:effectLst/>
                          <a:latin typeface="+mn-lt"/>
                          <a:ea typeface="+mn-ea"/>
                          <a:cs typeface="+mn-cs"/>
                        </a:rPr>
                        <a:t>Population</a:t>
                      </a:r>
                      <a:endParaRPr lang="en-US" sz="2000" b="1" kern="1200" dirty="0">
                        <a:solidFill>
                          <a:schemeClr val="dk1"/>
                        </a:solidFill>
                        <a:effectLst/>
                        <a:latin typeface="+mn-lt"/>
                        <a:ea typeface="+mn-ea"/>
                        <a:cs typeface="+mn-cs"/>
                      </a:endParaRPr>
                    </a:p>
                  </a:txBody>
                  <a:tcPr marL="38100" marR="381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0787">
                <a:tc vMerge="1">
                  <a:txBody>
                    <a:bodyPr/>
                    <a:lstStyle/>
                    <a:p>
                      <a:endParaRPr lang="en-US"/>
                    </a:p>
                  </a:txBody>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Both sexes</a:t>
                      </a:r>
                      <a:endParaRPr lang="en-US" sz="2000" b="1" kern="1200" dirty="0">
                        <a:solidFill>
                          <a:schemeClr val="dk1"/>
                        </a:solidFill>
                        <a:effectLst/>
                        <a:latin typeface="+mn-lt"/>
                        <a:ea typeface="+mn-ea"/>
                        <a:cs typeface="+mn-cs"/>
                      </a:endParaRPr>
                    </a:p>
                  </a:txBody>
                  <a:tcPr marL="38100" marR="381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Male</a:t>
                      </a:r>
                      <a:endParaRPr lang="en-US" sz="2000" b="1" kern="1200" dirty="0">
                        <a:solidFill>
                          <a:schemeClr val="dk1"/>
                        </a:solidFill>
                        <a:effectLst/>
                        <a:latin typeface="+mn-lt"/>
                        <a:ea typeface="+mn-ea"/>
                        <a:cs typeface="+mn-cs"/>
                      </a:endParaRPr>
                    </a:p>
                  </a:txBody>
                  <a:tcPr marL="38100" marR="381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Female</a:t>
                      </a:r>
                      <a:endParaRPr lang="en-US" sz="2000" b="1" kern="1200" dirty="0">
                        <a:solidFill>
                          <a:schemeClr val="dk1"/>
                        </a:solidFill>
                        <a:effectLst/>
                        <a:latin typeface="+mn-lt"/>
                        <a:ea typeface="+mn-ea"/>
                        <a:cs typeface="+mn-cs"/>
                      </a:endParaRPr>
                    </a:p>
                  </a:txBody>
                  <a:tcPr marL="38100" marR="381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KAYAH</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a:lnSpc>
                          <a:spcPct val="115000"/>
                        </a:lnSpc>
                        <a:spcBef>
                          <a:spcPts val="0"/>
                        </a:spcBef>
                        <a:spcAft>
                          <a:spcPts val="0"/>
                        </a:spcAft>
                      </a:pPr>
                      <a:r>
                        <a:rPr lang="en-GB" sz="2000" b="1" dirty="0">
                          <a:effectLst/>
                        </a:rPr>
                        <a:t>286,627</a:t>
                      </a:r>
                      <a:endParaRPr lang="en-US" sz="2800" b="1"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143,213</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143,414</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Urban</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72,418</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35,679</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36,739</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Rural</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214,209</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107,534</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106,675</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    LOIKAW</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a:lnSpc>
                          <a:spcPct val="115000"/>
                        </a:lnSpc>
                        <a:spcBef>
                          <a:spcPts val="1200"/>
                        </a:spcBef>
                        <a:spcAft>
                          <a:spcPts val="0"/>
                        </a:spcAft>
                      </a:pPr>
                      <a:r>
                        <a:rPr lang="en-GB" sz="2000" b="1" dirty="0">
                          <a:effectLst/>
                        </a:rPr>
                        <a:t>243,718</a:t>
                      </a:r>
                      <a:endParaRPr lang="en-US" sz="2800" b="1"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119,833</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123,885</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Loikaw</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128,401</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63,109</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65,292</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Dimawso</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79,201</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38,936</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40,265</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Phruso</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29,374</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14,437</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14,937</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Shardaw</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6,742</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3,351</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3,391</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    BAWLAKHE</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a:lnSpc>
                          <a:spcPct val="115000"/>
                        </a:lnSpc>
                        <a:spcBef>
                          <a:spcPts val="1200"/>
                        </a:spcBef>
                        <a:spcAft>
                          <a:spcPts val="0"/>
                        </a:spcAft>
                      </a:pPr>
                      <a:r>
                        <a:rPr lang="en-GB" sz="2000" b="1" dirty="0">
                          <a:effectLst/>
                        </a:rPr>
                        <a:t>42,909</a:t>
                      </a:r>
                      <a:endParaRPr lang="en-US" sz="2800" b="1"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23,380</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r" defTabSz="914400" rtl="0" eaLnBrk="1" latinLnBrk="0" hangingPunct="1">
                        <a:lnSpc>
                          <a:spcPct val="115000"/>
                        </a:lnSpc>
                        <a:spcBef>
                          <a:spcPts val="0"/>
                        </a:spcBef>
                        <a:spcAft>
                          <a:spcPts val="0"/>
                        </a:spcAft>
                      </a:pPr>
                      <a:r>
                        <a:rPr lang="en-GB" sz="2000" b="1" kern="1200" dirty="0">
                          <a:solidFill>
                            <a:schemeClr val="dk1"/>
                          </a:solidFill>
                          <a:effectLst/>
                          <a:latin typeface="+mn-lt"/>
                          <a:ea typeface="+mn-ea"/>
                          <a:cs typeface="+mn-cs"/>
                        </a:rPr>
                        <a:t>19,529</a:t>
                      </a:r>
                      <a:endParaRPr lang="en-US" sz="2000" b="1"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Bawlakhe</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8,480</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4,651</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3,829</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Parsaung</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25,594</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13,906</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11,688</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Meisi</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6,319</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3,402</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2,917</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0787">
                <a:tc>
                  <a:txBody>
                    <a:bodyPr/>
                    <a:lstStyle/>
                    <a:p>
                      <a:pPr marL="0" marR="0" algn="l"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        </a:t>
                      </a:r>
                      <a:r>
                        <a:rPr lang="en-GB" sz="2000" b="0" kern="1200" dirty="0" smtClean="0">
                          <a:solidFill>
                            <a:schemeClr val="dk1"/>
                          </a:solidFill>
                          <a:effectLst/>
                          <a:latin typeface="+mn-lt"/>
                          <a:ea typeface="+mn-ea"/>
                          <a:cs typeface="+mn-cs"/>
                        </a:rPr>
                        <a:t>Ywathit (</a:t>
                      </a:r>
                      <a:r>
                        <a:rPr lang="en-GB" sz="2000" b="0" kern="1200" dirty="0">
                          <a:solidFill>
                            <a:schemeClr val="dk1"/>
                          </a:solidFill>
                          <a:effectLst/>
                          <a:latin typeface="+mn-lt"/>
                          <a:ea typeface="+mn-ea"/>
                          <a:cs typeface="+mn-cs"/>
                        </a:rPr>
                        <a:t>Sub-Tsp)</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b="0" dirty="0">
                          <a:effectLst/>
                        </a:rPr>
                        <a:t>2,516</a:t>
                      </a:r>
                      <a:endParaRPr lang="en-US" sz="2800" b="0" dirty="0">
                        <a:effectLst/>
                        <a:latin typeface="Calibri"/>
                        <a:ea typeface="Calibri"/>
                        <a:cs typeface="Times New Roman"/>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1,421</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4400" rtl="0" eaLnBrk="1" latinLnBrk="0" hangingPunct="1">
                        <a:lnSpc>
                          <a:spcPct val="115000"/>
                        </a:lnSpc>
                        <a:spcBef>
                          <a:spcPts val="0"/>
                        </a:spcBef>
                        <a:spcAft>
                          <a:spcPts val="0"/>
                        </a:spcAft>
                      </a:pPr>
                      <a:r>
                        <a:rPr lang="en-GB" sz="2000" b="0" kern="1200" dirty="0">
                          <a:solidFill>
                            <a:schemeClr val="dk1"/>
                          </a:solidFill>
                          <a:effectLst/>
                          <a:latin typeface="+mn-lt"/>
                          <a:ea typeface="+mn-ea"/>
                          <a:cs typeface="+mn-cs"/>
                        </a:rPr>
                        <a:t>1,095</a:t>
                      </a:r>
                      <a:endParaRPr lang="en-US" sz="2000" b="0" kern="1200" dirty="0">
                        <a:solidFill>
                          <a:schemeClr val="dk1"/>
                        </a:solidFill>
                        <a:effectLst/>
                        <a:latin typeface="+mn-lt"/>
                        <a:ea typeface="+mn-ea"/>
                        <a:cs typeface="+mn-cs"/>
                      </a:endParaRPr>
                    </a:p>
                  </a:txBody>
                  <a:tcPr marL="38100" marR="3810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33399" y="6368534"/>
            <a:ext cx="8177752" cy="461665"/>
          </a:xfrm>
          <a:prstGeom prst="rect">
            <a:avLst/>
          </a:prstGeom>
          <a:noFill/>
        </p:spPr>
        <p:txBody>
          <a:bodyPr wrap="none" rtlCol="0">
            <a:spAutoFit/>
          </a:bodyPr>
          <a:lstStyle/>
          <a:p>
            <a:r>
              <a:rPr lang="en-US" sz="2400" b="1" dirty="0">
                <a:solidFill>
                  <a:srgbClr val="FF0000"/>
                </a:solidFill>
              </a:rPr>
              <a:t>More males than females in Bawlakhe District and </a:t>
            </a:r>
            <a:r>
              <a:rPr lang="en-US" sz="2400" b="1" dirty="0" smtClean="0">
                <a:solidFill>
                  <a:srgbClr val="FF0000"/>
                </a:solidFill>
              </a:rPr>
              <a:t>TSPs, why?</a:t>
            </a:r>
            <a:endParaRPr lang="en-US" sz="2400" b="1" dirty="0"/>
          </a:p>
        </p:txBody>
      </p:sp>
    </p:spTree>
    <p:extLst>
      <p:ext uri="{BB962C8B-B14F-4D97-AF65-F5344CB8AC3E}">
        <p14:creationId xmlns:p14="http://schemas.microsoft.com/office/powerpoint/2010/main" val="2803964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33400" y="0"/>
            <a:ext cx="8229600" cy="762000"/>
          </a:xfrm>
        </p:spPr>
        <p:txBody>
          <a:bodyPr/>
          <a:lstStyle/>
          <a:p>
            <a:pPr eaLnBrk="1" hangingPunct="1"/>
            <a:r>
              <a:rPr lang="en-US" sz="3000" b="1" dirty="0" smtClean="0">
                <a:solidFill>
                  <a:prstClr val="black"/>
                </a:solidFill>
                <a:latin typeface="Times New Roman" panose="02020603050405020304" pitchFamily="18" charset="0"/>
                <a:cs typeface="Times New Roman" panose="02020603050405020304" pitchFamily="18" charset="0"/>
              </a:rPr>
              <a:t>Kayin </a:t>
            </a:r>
            <a:r>
              <a:rPr lang="en-US" sz="3000" b="1" dirty="0">
                <a:solidFill>
                  <a:prstClr val="black"/>
                </a:solidFill>
                <a:latin typeface="Times New Roman" panose="02020603050405020304" pitchFamily="18" charset="0"/>
                <a:cs typeface="Times New Roman" panose="02020603050405020304" pitchFamily="18" charset="0"/>
              </a:rPr>
              <a:t>State Population by District and Township</a:t>
            </a:r>
            <a:endParaRPr lang="en-US" sz="3000" b="1" dirty="0" smtClean="0">
              <a:solidFill>
                <a:srgbClr val="0000FF"/>
              </a:solidFill>
              <a:latin typeface="Myanmar2" pitchFamily="34" charset="0"/>
              <a:ea typeface="Myanmar2" pitchFamily="34" charset="0"/>
              <a:cs typeface="Myanmar2"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13007811"/>
              </p:ext>
            </p:extLst>
          </p:nvPr>
        </p:nvGraphicFramePr>
        <p:xfrm>
          <a:off x="228600" y="609590"/>
          <a:ext cx="8610601" cy="6096019"/>
        </p:xfrm>
        <a:graphic>
          <a:graphicData uri="http://schemas.openxmlformats.org/drawingml/2006/table">
            <a:tbl>
              <a:tblPr/>
              <a:tblGrid>
                <a:gridCol w="4265065"/>
                <a:gridCol w="1448512"/>
                <a:gridCol w="1448512"/>
                <a:gridCol w="1448512"/>
              </a:tblGrid>
              <a:tr h="266126">
                <a:tc rowSpan="2">
                  <a:txBody>
                    <a:bodyPr/>
                    <a:lstStyle/>
                    <a:p>
                      <a:pPr algn="ctr" rtl="0" fontAlgn="ctr"/>
                      <a:r>
                        <a:rPr lang="en-US" sz="1400" b="1" i="0" u="none" strike="noStrike" dirty="0">
                          <a:solidFill>
                            <a:srgbClr val="000000"/>
                          </a:solidFill>
                          <a:effectLst/>
                          <a:latin typeface="+mn-lt"/>
                        </a:rPr>
                        <a:t>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gridSpan="3">
                  <a:txBody>
                    <a:bodyPr/>
                    <a:lstStyle/>
                    <a:p>
                      <a:pPr algn="ctr" rtl="0" fontAlgn="ctr"/>
                      <a:r>
                        <a:rPr lang="en-US" sz="1400" b="1" i="0" u="none" strike="noStrike" dirty="0">
                          <a:solidFill>
                            <a:srgbClr val="000000"/>
                          </a:solidFill>
                          <a:effectLst/>
                          <a:latin typeface="+mn-lt"/>
                        </a:rPr>
                        <a:t>Total Population</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hMerge="1">
                  <a:txBody>
                    <a:bodyPr/>
                    <a:lstStyle/>
                    <a:p>
                      <a:endParaRPr lang="en-US"/>
                    </a:p>
                  </a:txBody>
                  <a:tcPr/>
                </a:tc>
                <a:tc hMerge="1">
                  <a:txBody>
                    <a:bodyPr/>
                    <a:lstStyle/>
                    <a:p>
                      <a:endParaRPr lang="en-US"/>
                    </a:p>
                  </a:txBody>
                  <a:tcPr/>
                </a:tc>
              </a:tr>
              <a:tr h="389082">
                <a:tc vMerge="1">
                  <a:txBody>
                    <a:bodyPr/>
                    <a:lstStyle/>
                    <a:p>
                      <a:endParaRPr lang="en-US"/>
                    </a:p>
                  </a:txBody>
                  <a:tcPr/>
                </a:tc>
                <a:tc>
                  <a:txBody>
                    <a:bodyPr/>
                    <a:lstStyle/>
                    <a:p>
                      <a:pPr algn="l" rtl="0" fontAlgn="ctr"/>
                      <a:r>
                        <a:rPr lang="en-US" sz="1400" b="1" i="0" u="none" strike="noStrike" dirty="0">
                          <a:solidFill>
                            <a:srgbClr val="000000"/>
                          </a:solidFill>
                          <a:effectLst/>
                          <a:latin typeface="+mn-lt"/>
                        </a:rPr>
                        <a:t>Both Sexes</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Male</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Female</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KAYIN</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1,504,326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739,127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765,199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r>
              <a:tr h="236557">
                <a:tc>
                  <a:txBody>
                    <a:bodyPr/>
                    <a:lstStyle/>
                    <a:p>
                      <a:pPr algn="l" rtl="0" fontAlgn="ctr"/>
                      <a:r>
                        <a:rPr lang="en-US" sz="1400" b="1" i="0" u="none" strike="noStrike" dirty="0">
                          <a:solidFill>
                            <a:srgbClr val="000000"/>
                          </a:solidFill>
                          <a:effectLst/>
                          <a:latin typeface="+mn-lt"/>
                        </a:rPr>
                        <a:t>    - KAYIN Urban</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329,166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163,280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165,886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 KAYIN Rural</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1,175,160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575,847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599,313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HPA-AN</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783,510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382,327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401,183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r>
              <a:tr h="236557">
                <a:tc>
                  <a:txBody>
                    <a:bodyPr/>
                    <a:lstStyle/>
                    <a:p>
                      <a:pPr algn="l" rtl="0" fontAlgn="ctr"/>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Hpa-An</a:t>
                      </a:r>
                      <a:endParaRPr lang="en-US" sz="1400" b="1" i="0" u="none" strike="noStrike" dirty="0">
                        <a:solidFill>
                          <a:srgbClr val="000000"/>
                        </a:solidFill>
                        <a:effectLst/>
                        <a:latin typeface="+mn-lt"/>
                      </a:endParaRP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421,575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203,910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217,665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Hlaingbwe</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155,544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75,960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79,584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Thandaunggyi</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30,209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15,297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14,912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Paingkyon(Sub-Tsp)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88,604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42,977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45,627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Shan Ywathit(Sub-Tsp)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21,735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10,963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10,772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Leiktho(Sub-Tsp)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48,606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24,703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23,903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Bawgali(Sub-Tsp)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17,237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8,517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8,720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PHARPON</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35,085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17,983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17,102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r>
              <a:tr h="236557">
                <a:tc>
                  <a:txBody>
                    <a:bodyPr/>
                    <a:lstStyle/>
                    <a:p>
                      <a:pPr algn="l" rtl="0" fontAlgn="ctr"/>
                      <a:r>
                        <a:rPr lang="en-US" sz="1400" b="1" i="0" u="none" strike="noStrike" dirty="0">
                          <a:solidFill>
                            <a:srgbClr val="000000"/>
                          </a:solidFill>
                          <a:effectLst/>
                          <a:latin typeface="+mn-lt"/>
                        </a:rPr>
                        <a:t>        Pharpon</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14,190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7,599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6,591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Kamamaung(Sub-Tsp)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20,895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10,384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10,511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MYAWADY</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210,540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107,607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102,933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r>
              <a:tr h="236557">
                <a:tc>
                  <a:txBody>
                    <a:bodyPr/>
                    <a:lstStyle/>
                    <a:p>
                      <a:pPr algn="l" rtl="0" fontAlgn="ctr"/>
                      <a:r>
                        <a:rPr lang="en-US" sz="1400" b="1" i="0" u="none" strike="noStrike" dirty="0">
                          <a:solidFill>
                            <a:srgbClr val="000000"/>
                          </a:solidFill>
                          <a:effectLst/>
                          <a:latin typeface="+mn-lt"/>
                        </a:rPr>
                        <a:t>        Myawady</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195,624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99,771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95,853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Sugali(Sub-Tsp)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5,703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2,987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2,716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Wawlaymyaing(Sub-Tsp)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9,213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4,849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4,364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KAWKAREIK</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475,191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231,210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c>
                  <a:txBody>
                    <a:bodyPr/>
                    <a:lstStyle/>
                    <a:p>
                      <a:pPr algn="l" rtl="0" fontAlgn="ctr"/>
                      <a:r>
                        <a:rPr lang="en-US" sz="1400" b="1" i="0" u="none" strike="noStrike" dirty="0">
                          <a:solidFill>
                            <a:srgbClr val="000000"/>
                          </a:solidFill>
                          <a:effectLst/>
                          <a:latin typeface="+mn-lt"/>
                        </a:rPr>
                        <a:t>    243,981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FE8D6"/>
                    </a:solidFill>
                  </a:tcPr>
                </a:tc>
              </a:tr>
              <a:tr h="236557">
                <a:tc>
                  <a:txBody>
                    <a:bodyPr/>
                    <a:lstStyle/>
                    <a:p>
                      <a:pPr algn="l" rtl="0" fontAlgn="ctr"/>
                      <a:r>
                        <a:rPr lang="en-US" sz="1400" b="1" i="0" u="none" strike="noStrike" dirty="0">
                          <a:solidFill>
                            <a:srgbClr val="000000"/>
                          </a:solidFill>
                          <a:effectLst/>
                          <a:latin typeface="+mn-lt"/>
                        </a:rPr>
                        <a:t>        Kawkareik</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220,342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105,524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114,818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Kyarinseikkyi</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106,427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51,806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54,621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Payarthonezu(Sub-Tsp)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90,484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44,600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45,884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r h="236557">
                <a:tc>
                  <a:txBody>
                    <a:bodyPr/>
                    <a:lstStyle/>
                    <a:p>
                      <a:pPr algn="l" rtl="0" fontAlgn="ctr"/>
                      <a:r>
                        <a:rPr lang="en-US" sz="1400" b="1" i="0" u="none" strike="noStrike" dirty="0">
                          <a:solidFill>
                            <a:srgbClr val="000000"/>
                          </a:solidFill>
                          <a:effectLst/>
                          <a:latin typeface="+mn-lt"/>
                        </a:rPr>
                        <a:t>        Kyaidon(Sub-Tsp)</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57,938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29,280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c>
                  <a:txBody>
                    <a:bodyPr/>
                    <a:lstStyle/>
                    <a:p>
                      <a:pPr algn="l" rtl="0" fontAlgn="ctr"/>
                      <a:r>
                        <a:rPr lang="en-US" sz="1400" b="1" i="0" u="none" strike="noStrike" dirty="0">
                          <a:solidFill>
                            <a:srgbClr val="000000"/>
                          </a:solidFill>
                          <a:effectLst/>
                          <a:latin typeface="+mn-lt"/>
                        </a:rPr>
                        <a:t>      28,658 </a:t>
                      </a:r>
                    </a:p>
                  </a:txBody>
                  <a:tcPr marL="5375" marR="5375" marT="53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F7E8"/>
                    </a:solidFill>
                  </a:tcPr>
                </a:tc>
              </a:tr>
            </a:tbl>
          </a:graphicData>
        </a:graphic>
      </p:graphicFrame>
    </p:spTree>
    <p:extLst>
      <p:ext uri="{BB962C8B-B14F-4D97-AF65-F5344CB8AC3E}">
        <p14:creationId xmlns:p14="http://schemas.microsoft.com/office/powerpoint/2010/main" val="8078897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457200"/>
          </a:xfrm>
        </p:spPr>
        <p:txBody>
          <a:bodyPr>
            <a:noAutofit/>
          </a:bodyPr>
          <a:lstStyle/>
          <a:p>
            <a:r>
              <a:rPr lang="en-US" sz="3200" b="1" dirty="0" smtClean="0">
                <a:latin typeface="Times New Roman" panose="02020603050405020304" pitchFamily="18" charset="0"/>
                <a:cs typeface="Times New Roman" panose="02020603050405020304" pitchFamily="18" charset="0"/>
              </a:rPr>
              <a:t>Mon </a:t>
            </a:r>
            <a:r>
              <a:rPr lang="en-US" sz="3200" b="1" dirty="0">
                <a:latin typeface="Times New Roman" panose="02020603050405020304" pitchFamily="18" charset="0"/>
                <a:cs typeface="Times New Roman" panose="02020603050405020304" pitchFamily="18" charset="0"/>
              </a:rPr>
              <a:t>State Population by District and </a:t>
            </a:r>
            <a:r>
              <a:rPr lang="en-US" sz="3200" b="1" dirty="0" smtClean="0">
                <a:latin typeface="Times New Roman" panose="02020603050405020304" pitchFamily="18" charset="0"/>
                <a:cs typeface="Times New Roman" panose="02020603050405020304" pitchFamily="18" charset="0"/>
              </a:rPr>
              <a:t>Township</a:t>
            </a:r>
            <a:endParaRPr lang="en-US" sz="32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4865373"/>
              </p:ext>
            </p:extLst>
          </p:nvPr>
        </p:nvGraphicFramePr>
        <p:xfrm>
          <a:off x="838200" y="609600"/>
          <a:ext cx="7848600" cy="5985908"/>
        </p:xfrm>
        <a:graphic>
          <a:graphicData uri="http://schemas.openxmlformats.org/drawingml/2006/table">
            <a:tbl>
              <a:tblPr/>
              <a:tblGrid>
                <a:gridCol w="2346489"/>
                <a:gridCol w="1861008"/>
                <a:gridCol w="1941922"/>
                <a:gridCol w="1699181"/>
              </a:tblGrid>
              <a:tr h="52864">
                <a:tc rowSpan="2">
                  <a:txBody>
                    <a:bodyPr/>
                    <a:lstStyle/>
                    <a:p>
                      <a:pPr algn="ctr" rtl="0" fontAlgn="ctr"/>
                      <a:r>
                        <a:rPr lang="en-US" sz="1500" b="1" i="0" u="none" strike="noStrike" dirty="0">
                          <a:solidFill>
                            <a:srgbClr val="000000"/>
                          </a:solidFill>
                          <a:effectLst/>
                          <a:latin typeface="+mn-lt"/>
                        </a:rPr>
                        <a:t> </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gridSpan="3">
                  <a:txBody>
                    <a:bodyPr/>
                    <a:lstStyle/>
                    <a:p>
                      <a:pPr algn="ctr" rtl="0" fontAlgn="ctr"/>
                      <a:r>
                        <a:rPr lang="en-US" sz="1500" b="1" i="0" u="none" strike="noStrike" dirty="0">
                          <a:solidFill>
                            <a:srgbClr val="000000"/>
                          </a:solidFill>
                          <a:effectLst/>
                          <a:latin typeface="+mn-lt"/>
                        </a:rPr>
                        <a:t>Total Population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hMerge="1">
                  <a:txBody>
                    <a:bodyPr/>
                    <a:lstStyle/>
                    <a:p>
                      <a:endParaRPr lang="en-US"/>
                    </a:p>
                  </a:txBody>
                  <a:tcPr/>
                </a:tc>
                <a:tc hMerge="1">
                  <a:txBody>
                    <a:bodyPr/>
                    <a:lstStyle/>
                    <a:p>
                      <a:endParaRPr lang="en-US"/>
                    </a:p>
                  </a:txBody>
                  <a:tcPr/>
                </a:tc>
              </a:tr>
              <a:tr h="187066">
                <a:tc vMerge="1">
                  <a:txBody>
                    <a:bodyPr/>
                    <a:lstStyle/>
                    <a:p>
                      <a:endParaRPr lang="en-US"/>
                    </a:p>
                  </a:txBody>
                  <a:tcPr/>
                </a:tc>
                <a:tc>
                  <a:txBody>
                    <a:bodyPr/>
                    <a:lstStyle/>
                    <a:p>
                      <a:pPr algn="r" rtl="0" fontAlgn="ctr"/>
                      <a:r>
                        <a:rPr lang="en-US" sz="1500" b="1" i="0" u="none" strike="noStrike" dirty="0">
                          <a:solidFill>
                            <a:srgbClr val="000000"/>
                          </a:solidFill>
                          <a:effectLst/>
                          <a:latin typeface="+mn-lt"/>
                        </a:rPr>
                        <a:t>Both Sexes</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1" i="0" u="none" strike="noStrike" dirty="0">
                          <a:solidFill>
                            <a:srgbClr val="000000"/>
                          </a:solidFill>
                          <a:effectLst/>
                          <a:latin typeface="+mn-lt"/>
                        </a:rPr>
                        <a:t>Male</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1" i="0" u="none" strike="noStrike" dirty="0">
                          <a:solidFill>
                            <a:srgbClr val="000000"/>
                          </a:solidFill>
                          <a:effectLst/>
                          <a:latin typeface="+mn-lt"/>
                        </a:rPr>
                        <a:t>Female</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279418">
                <a:tc>
                  <a:txBody>
                    <a:bodyPr/>
                    <a:lstStyle/>
                    <a:p>
                      <a:pPr algn="l" rtl="0" fontAlgn="ctr"/>
                      <a:r>
                        <a:rPr lang="en-US" sz="1500" b="1" i="0" u="none" strike="noStrike" dirty="0">
                          <a:solidFill>
                            <a:srgbClr val="000000"/>
                          </a:solidFill>
                          <a:effectLst/>
                          <a:latin typeface="+mn-lt"/>
                        </a:rPr>
                        <a:t>MON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2,054,393</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987,392</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1,067,001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r>
              <a:tr h="187066">
                <a:tc>
                  <a:txBody>
                    <a:bodyPr/>
                    <a:lstStyle/>
                    <a:p>
                      <a:pPr algn="l" rtl="0" fontAlgn="ctr"/>
                      <a:r>
                        <a:rPr lang="en-US" sz="1500" b="0" i="0" u="none" strike="noStrike" dirty="0">
                          <a:solidFill>
                            <a:srgbClr val="000000"/>
                          </a:solidFill>
                          <a:effectLst/>
                          <a:latin typeface="+mn-lt"/>
                        </a:rPr>
                        <a:t>Urban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572,189</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273,561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298,628</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279418">
                <a:tc>
                  <a:txBody>
                    <a:bodyPr/>
                    <a:lstStyle/>
                    <a:p>
                      <a:pPr algn="l" rtl="0" fontAlgn="ctr"/>
                      <a:r>
                        <a:rPr lang="en-US" sz="1500" b="0" i="0" u="none" strike="noStrike" dirty="0">
                          <a:solidFill>
                            <a:srgbClr val="000000"/>
                          </a:solidFill>
                          <a:effectLst/>
                          <a:latin typeface="+mn-lt"/>
                        </a:rPr>
                        <a:t>Urban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1,482,204</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713,831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768,373</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414469">
                <a:tc>
                  <a:txBody>
                    <a:bodyPr/>
                    <a:lstStyle/>
                    <a:p>
                      <a:pPr algn="l" rtl="0" fontAlgn="ctr"/>
                      <a:r>
                        <a:rPr lang="en-US" sz="1500" b="1" i="0" u="none" strike="noStrike" dirty="0">
                          <a:solidFill>
                            <a:srgbClr val="000000"/>
                          </a:solidFill>
                          <a:effectLst/>
                          <a:latin typeface="+mn-lt"/>
                        </a:rPr>
                        <a:t>    MAWLAMYINE</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1,232,221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587,676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644,545</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r>
              <a:tr h="414469">
                <a:tc>
                  <a:txBody>
                    <a:bodyPr/>
                    <a:lstStyle/>
                    <a:p>
                      <a:pPr algn="l" rtl="0" fontAlgn="ctr"/>
                      <a:r>
                        <a:rPr lang="en-US" sz="1500" b="0" i="0" u="none" strike="noStrike" dirty="0">
                          <a:solidFill>
                            <a:srgbClr val="000000"/>
                          </a:solidFill>
                          <a:effectLst/>
                          <a:latin typeface="+mn-lt"/>
                        </a:rPr>
                        <a:t>        Mawlamyine</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289,388</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139,026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150,362</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414469">
                <a:tc>
                  <a:txBody>
                    <a:bodyPr/>
                    <a:lstStyle/>
                    <a:p>
                      <a:pPr algn="l" rtl="0" fontAlgn="ctr"/>
                      <a:r>
                        <a:rPr lang="en-US" sz="1500" b="0" i="0" u="none" strike="noStrike" dirty="0">
                          <a:solidFill>
                            <a:srgbClr val="000000"/>
                          </a:solidFill>
                          <a:effectLst/>
                          <a:latin typeface="+mn-lt"/>
                        </a:rPr>
                        <a:t>        Kyaikemaraw</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195,810</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92,746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103,064</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414469">
                <a:tc>
                  <a:txBody>
                    <a:bodyPr/>
                    <a:lstStyle/>
                    <a:p>
                      <a:pPr algn="l" rtl="0" fontAlgn="ctr"/>
                      <a:r>
                        <a:rPr lang="en-US" sz="1500" b="0" i="0" u="none" strike="noStrike" dirty="0">
                          <a:solidFill>
                            <a:srgbClr val="000000"/>
                          </a:solidFill>
                          <a:effectLst/>
                          <a:latin typeface="+mn-lt"/>
                        </a:rPr>
                        <a:t>        Chaungzon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122,126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55,596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66,530</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279418">
                <a:tc>
                  <a:txBody>
                    <a:bodyPr/>
                    <a:lstStyle/>
                    <a:p>
                      <a:pPr algn="l" rtl="0" fontAlgn="ctr"/>
                      <a:r>
                        <a:rPr lang="en-US" sz="1500" b="0" i="0" u="none" strike="noStrike" dirty="0">
                          <a:solidFill>
                            <a:srgbClr val="000000"/>
                          </a:solidFill>
                          <a:effectLst/>
                          <a:latin typeface="+mn-lt"/>
                        </a:rPr>
                        <a:t>        Thanbyuzayat</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170,536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81,449</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89,087</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279418">
                <a:tc>
                  <a:txBody>
                    <a:bodyPr/>
                    <a:lstStyle/>
                    <a:p>
                      <a:pPr algn="l" rtl="0" fontAlgn="ctr"/>
                      <a:r>
                        <a:rPr lang="en-US" sz="1500" b="0" i="0" u="none" strike="noStrike" dirty="0">
                          <a:solidFill>
                            <a:srgbClr val="000000"/>
                          </a:solidFill>
                          <a:effectLst/>
                          <a:latin typeface="+mn-lt"/>
                        </a:rPr>
                        <a:t>        Mudon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190,737</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89,976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100,761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r>
              <a:tr h="279418">
                <a:tc>
                  <a:txBody>
                    <a:bodyPr/>
                    <a:lstStyle/>
                    <a:p>
                      <a:pPr algn="l" rtl="0" fontAlgn="ctr"/>
                      <a:r>
                        <a:rPr lang="en-US" sz="1500" b="0" i="0" u="none" strike="noStrike" dirty="0">
                          <a:solidFill>
                            <a:srgbClr val="000000"/>
                          </a:solidFill>
                          <a:effectLst/>
                          <a:latin typeface="+mn-lt"/>
                        </a:rPr>
                        <a:t>        Ye</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152,485</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76,089</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76,396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r>
              <a:tr h="367622">
                <a:tc>
                  <a:txBody>
                    <a:bodyPr/>
                    <a:lstStyle/>
                    <a:p>
                      <a:pPr algn="l" rtl="0" fontAlgn="ctr"/>
                      <a:r>
                        <a:rPr lang="en-US" sz="1500" b="0" i="0" u="none" strike="noStrike" dirty="0">
                          <a:solidFill>
                            <a:srgbClr val="000000"/>
                          </a:solidFill>
                          <a:effectLst/>
                          <a:latin typeface="+mn-lt"/>
                        </a:rPr>
                        <a:t>        Lamine(Sub-Tsp)</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88,476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41,634</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46,842</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r>
              <a:tr h="367622">
                <a:tc>
                  <a:txBody>
                    <a:bodyPr/>
                    <a:lstStyle/>
                    <a:p>
                      <a:pPr algn="l" rtl="0" fontAlgn="ctr"/>
                      <a:r>
                        <a:rPr lang="en-US" sz="1500" b="0" i="0" u="none" strike="noStrike" dirty="0">
                          <a:solidFill>
                            <a:srgbClr val="000000"/>
                          </a:solidFill>
                          <a:effectLst/>
                          <a:latin typeface="+mn-lt"/>
                        </a:rPr>
                        <a:t>        Khawzar(Sub-Tsp)</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22,663</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11,160</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n-US" sz="1500" b="0" i="0" u="none" strike="noStrike" dirty="0">
                          <a:solidFill>
                            <a:srgbClr val="000000"/>
                          </a:solidFill>
                          <a:effectLst/>
                          <a:latin typeface="+mn-lt"/>
                        </a:rPr>
                        <a:t>11,503</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2"/>
                    </a:solidFill>
                  </a:tcPr>
                </a:tc>
              </a:tr>
              <a:tr h="279418">
                <a:tc>
                  <a:txBody>
                    <a:bodyPr/>
                    <a:lstStyle/>
                    <a:p>
                      <a:pPr algn="l" rtl="0" fontAlgn="ctr"/>
                      <a:r>
                        <a:rPr lang="en-US" sz="1500" b="1" i="0" u="none" strike="noStrike" dirty="0">
                          <a:solidFill>
                            <a:srgbClr val="000000"/>
                          </a:solidFill>
                          <a:effectLst/>
                          <a:latin typeface="+mn-lt"/>
                        </a:rPr>
                        <a:t>    THATON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822,172</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399,716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US" sz="1500" b="1" i="0" u="none" strike="noStrike" dirty="0">
                          <a:solidFill>
                            <a:srgbClr val="000000"/>
                          </a:solidFill>
                          <a:effectLst/>
                          <a:latin typeface="+mn-lt"/>
                        </a:rPr>
                        <a:t>422,456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r>
              <a:tr h="279418">
                <a:tc>
                  <a:txBody>
                    <a:bodyPr/>
                    <a:lstStyle/>
                    <a:p>
                      <a:pPr algn="l" rtl="0" fontAlgn="ctr"/>
                      <a:r>
                        <a:rPr lang="en-US" sz="1500" b="0" i="0" u="none" strike="noStrike" dirty="0">
                          <a:solidFill>
                            <a:srgbClr val="000000"/>
                          </a:solidFill>
                          <a:effectLst/>
                          <a:latin typeface="+mn-lt"/>
                        </a:rPr>
                        <a:t>        Thaton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238,106</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116,394</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121,712</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279418">
                <a:tc>
                  <a:txBody>
                    <a:bodyPr/>
                    <a:lstStyle/>
                    <a:p>
                      <a:pPr algn="l" rtl="0" fontAlgn="ctr"/>
                      <a:r>
                        <a:rPr lang="en-US" sz="1500" b="0" i="0" u="none" strike="noStrike" dirty="0">
                          <a:solidFill>
                            <a:srgbClr val="000000"/>
                          </a:solidFill>
                          <a:effectLst/>
                          <a:latin typeface="+mn-lt"/>
                        </a:rPr>
                        <a:t>        Paung</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218,459</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105,371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113,088</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414469">
                <a:tc>
                  <a:txBody>
                    <a:bodyPr/>
                    <a:lstStyle/>
                    <a:p>
                      <a:pPr algn="l" rtl="0" fontAlgn="ctr"/>
                      <a:r>
                        <a:rPr lang="en-US" sz="1500" b="0" i="0" u="none" strike="noStrike" dirty="0">
                          <a:solidFill>
                            <a:srgbClr val="000000"/>
                          </a:solidFill>
                          <a:effectLst/>
                          <a:latin typeface="+mn-lt"/>
                        </a:rPr>
                        <a:t>        Kyaikto</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184,532</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90,031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mn-lt"/>
                        </a:rPr>
                        <a:t>94,501</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r h="187066">
                <a:tc>
                  <a:txBody>
                    <a:bodyPr/>
                    <a:lstStyle/>
                    <a:p>
                      <a:pPr algn="l" rtl="0" fontAlgn="ctr"/>
                      <a:r>
                        <a:rPr lang="en-US" sz="1500" b="0" i="0" u="none" strike="noStrike" dirty="0">
                          <a:solidFill>
                            <a:srgbClr val="000000"/>
                          </a:solidFill>
                          <a:effectLst/>
                          <a:latin typeface="Times New Roman"/>
                        </a:rPr>
                        <a:t>        Bilin</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Times New Roman"/>
                        </a:rPr>
                        <a:t>181,075</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Times New Roman"/>
                        </a:rPr>
                        <a:t>87,920</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sz="1500" b="0" i="0" u="none" strike="noStrike" dirty="0">
                          <a:solidFill>
                            <a:srgbClr val="000000"/>
                          </a:solidFill>
                          <a:effectLst/>
                          <a:latin typeface="Times New Roman"/>
                        </a:rPr>
                        <a:t>93,155</a:t>
                      </a:r>
                    </a:p>
                  </a:txBody>
                  <a:tcPr marL="7144" marR="7144" marT="714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7832867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Pyramid (Union)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4606124"/>
              </p:ext>
            </p:extLst>
          </p:nvPr>
        </p:nvGraphicFramePr>
        <p:xfrm>
          <a:off x="304800" y="1295400"/>
          <a:ext cx="8610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85762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Changing population structure (Union)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4823058"/>
              </p:ext>
            </p:extLst>
          </p:nvPr>
        </p:nvGraphicFramePr>
        <p:xfrm>
          <a:off x="304800" y="1295400"/>
          <a:ext cx="8610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8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Pyramid for Kayah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3176931"/>
              </p:ext>
            </p:extLst>
          </p:nvPr>
        </p:nvGraphicFramePr>
        <p:xfrm>
          <a:off x="152401" y="1600200"/>
          <a:ext cx="87630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823" y="1295400"/>
            <a:ext cx="332457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64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smtClean="0"/>
              <a:t>Population pyramid – Bawlakhe District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4140915"/>
              </p:ext>
            </p:extLst>
          </p:nvPr>
        </p:nvGraphicFramePr>
        <p:xfrm>
          <a:off x="579120" y="1524000"/>
          <a:ext cx="8534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659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76200"/>
            <a:ext cx="7620000" cy="762000"/>
          </a:xfrm>
        </p:spPr>
        <p:txBody>
          <a:bodyPr/>
          <a:lstStyle/>
          <a:p>
            <a:pPr>
              <a:defRPr sz="1600" b="1" i="0" u="none" strike="noStrike" kern="1200" baseline="0">
                <a:solidFill>
                  <a:prstClr val="black"/>
                </a:solidFill>
                <a:latin typeface="+mn-lt"/>
                <a:ea typeface="+mn-ea"/>
                <a:cs typeface="+mn-cs"/>
              </a:defRPr>
            </a:pPr>
            <a:r>
              <a:rPr lang="en-US" sz="3300" dirty="0">
                <a:latin typeface="Times New Roman" panose="02020603050405020304" pitchFamily="18" charset="0"/>
                <a:cs typeface="Times New Roman" panose="02020603050405020304" pitchFamily="18" charset="0"/>
              </a:rPr>
              <a:t>Population Pyramid, Kayin State, 2014</a:t>
            </a:r>
          </a:p>
        </p:txBody>
      </p:sp>
      <p:cxnSp>
        <p:nvCxnSpPr>
          <p:cNvPr id="5" name="Straight Connector 4"/>
          <p:cNvCxnSpPr/>
          <p:nvPr/>
        </p:nvCxnSpPr>
        <p:spPr>
          <a:xfrm>
            <a:off x="152400" y="1143000"/>
            <a:ext cx="8534400" cy="1588"/>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p:cNvGraphicFramePr>
            <a:graphicFrameLocks noGrp="1"/>
          </p:cNvGraphicFramePr>
          <p:nvPr>
            <p:ph idx="1"/>
            <p:extLst>
              <p:ext uri="{D42A27DB-BD31-4B8C-83A1-F6EECF244321}">
                <p14:modId xmlns:p14="http://schemas.microsoft.com/office/powerpoint/2010/main" val="3402269587"/>
              </p:ext>
            </p:extLst>
          </p:nvPr>
        </p:nvGraphicFramePr>
        <p:xfrm>
          <a:off x="457200" y="1447799"/>
          <a:ext cx="5410200" cy="434340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295400"/>
            <a:ext cx="3200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5867400" y="4305300"/>
            <a:ext cx="3154320" cy="2171700"/>
          </a:xfrm>
          <a:prstGeom prst="roundRect">
            <a:avLst/>
          </a:prstGeom>
          <a:solidFill>
            <a:srgbClr val="EA157A">
              <a:lumMod val="40000"/>
              <a:lumOff val="60000"/>
            </a:srgbClr>
          </a:solidFill>
          <a:ln w="25400" cap="flat" cmpd="sng" algn="ctr">
            <a:solidFill>
              <a:srgbClr val="7FD13B">
                <a:shade val="50000"/>
              </a:srgbClr>
            </a:solidFill>
            <a:prstDash val="soli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34950" marR="0" lvl="0" indent="-234950" defTabSz="914400" eaLnBrk="1" fontAlgn="auto" latinLnBrk="0" hangingPunct="1">
              <a:lnSpc>
                <a:spcPct val="100000"/>
              </a:lnSpc>
              <a:spcBef>
                <a:spcPts val="0"/>
              </a:spcBef>
              <a:spcAft>
                <a:spcPts val="0"/>
              </a:spcAft>
              <a:buClrTx/>
              <a:buSzTx/>
              <a:buFontTx/>
              <a:buBlip>
                <a:blip r:embed="rId5"/>
              </a:buBlip>
              <a:tabLst/>
              <a:defRPr/>
            </a:pPr>
            <a:r>
              <a:rPr kumimoji="0" lang="en-US" sz="1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The population pyramid for Kayin State in 2014 has a broad base, illustrating increasing birthrates. </a:t>
            </a:r>
          </a:p>
          <a:p>
            <a:pPr marL="234950" marR="0" lvl="0" indent="-234950" defTabSz="914400" eaLnBrk="1" fontAlgn="auto" latinLnBrk="0" hangingPunct="1">
              <a:lnSpc>
                <a:spcPct val="100000"/>
              </a:lnSpc>
              <a:spcBef>
                <a:spcPts val="0"/>
              </a:spcBef>
              <a:spcAft>
                <a:spcPts val="0"/>
              </a:spcAft>
              <a:buClrTx/>
              <a:buSzTx/>
              <a:buFontTx/>
              <a:buBlip>
                <a:blip r:embed="rId5"/>
              </a:buBlip>
              <a:tabLst/>
              <a:defRPr/>
            </a:pPr>
            <a:r>
              <a:rPr kumimoji="0" lang="en-US" sz="1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This show that the population suddenly declines in the working age groups from age 15 to 64. </a:t>
            </a:r>
          </a:p>
        </p:txBody>
      </p:sp>
    </p:spTree>
    <p:extLst>
      <p:ext uri="{BB962C8B-B14F-4D97-AF65-F5344CB8AC3E}">
        <p14:creationId xmlns:p14="http://schemas.microsoft.com/office/powerpoint/2010/main" val="3890151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fontScale="90000"/>
          </a:bodyPr>
          <a:lstStyle/>
          <a:p>
            <a:r>
              <a:rPr lang="en-US" b="1" dirty="0" smtClean="0"/>
              <a:t>Possible uses </a:t>
            </a:r>
            <a:r>
              <a:rPr lang="en-US" b="1" dirty="0"/>
              <a:t>of Census Data </a:t>
            </a:r>
            <a:r>
              <a:rPr lang="en-US" b="1" dirty="0" smtClean="0"/>
              <a:t>(Examples)</a:t>
            </a:r>
            <a:r>
              <a:rPr lang="en-US" b="1" dirty="0"/>
              <a:t/>
            </a:r>
            <a:br>
              <a:rPr lang="en-US" b="1" dirty="0"/>
            </a:br>
            <a:endParaRPr lang="en-US" b="1" dirty="0"/>
          </a:p>
        </p:txBody>
      </p:sp>
      <p:sp>
        <p:nvSpPr>
          <p:cNvPr id="3" name="Content Placeholder 2"/>
          <p:cNvSpPr>
            <a:spLocks noGrp="1"/>
          </p:cNvSpPr>
          <p:nvPr>
            <p:ph idx="1"/>
          </p:nvPr>
        </p:nvSpPr>
        <p:spPr>
          <a:xfrm>
            <a:off x="457200" y="914400"/>
            <a:ext cx="8229600" cy="5562600"/>
          </a:xfrm>
        </p:spPr>
        <p:txBody>
          <a:bodyPr>
            <a:normAutofit fontScale="85000" lnSpcReduction="10000"/>
          </a:bodyPr>
          <a:lstStyle/>
          <a:p>
            <a:pPr marL="288925" lvl="2">
              <a:lnSpc>
                <a:spcPct val="114000"/>
              </a:lnSpc>
              <a:spcBef>
                <a:spcPts val="600"/>
              </a:spcBef>
              <a:defRPr/>
            </a:pPr>
            <a:r>
              <a:rPr lang="en-US" sz="2800" dirty="0" smtClean="0">
                <a:cs typeface="Arial" charset="0"/>
              </a:rPr>
              <a:t>Economic and social planning</a:t>
            </a:r>
            <a:endParaRPr lang="en-US" sz="2800" dirty="0">
              <a:cs typeface="Arial" charset="0"/>
            </a:endParaRPr>
          </a:p>
          <a:p>
            <a:pPr marL="288925" lvl="2">
              <a:lnSpc>
                <a:spcPct val="114000"/>
              </a:lnSpc>
              <a:spcBef>
                <a:spcPts val="600"/>
              </a:spcBef>
              <a:defRPr/>
            </a:pPr>
            <a:r>
              <a:rPr lang="en-US" sz="2800" dirty="0">
                <a:cs typeface="Arial" charset="0"/>
              </a:rPr>
              <a:t>Education </a:t>
            </a:r>
            <a:r>
              <a:rPr lang="en-US" sz="2800" dirty="0" smtClean="0">
                <a:cs typeface="Arial" charset="0"/>
              </a:rPr>
              <a:t>planning</a:t>
            </a:r>
            <a:endParaRPr lang="en-US" sz="2800" dirty="0">
              <a:cs typeface="Arial" charset="0"/>
            </a:endParaRPr>
          </a:p>
          <a:p>
            <a:pPr marL="288925" lvl="2">
              <a:lnSpc>
                <a:spcPct val="114000"/>
              </a:lnSpc>
              <a:spcBef>
                <a:spcPts val="600"/>
              </a:spcBef>
              <a:defRPr/>
            </a:pPr>
            <a:r>
              <a:rPr lang="en-US" sz="2800" dirty="0">
                <a:cs typeface="Arial" charset="0"/>
              </a:rPr>
              <a:t>Health </a:t>
            </a:r>
            <a:r>
              <a:rPr lang="en-US" sz="2800" dirty="0" smtClean="0">
                <a:cs typeface="Arial" charset="0"/>
              </a:rPr>
              <a:t>care planning</a:t>
            </a:r>
            <a:endParaRPr lang="en-US" sz="2800" dirty="0">
              <a:cs typeface="Arial" charset="0"/>
            </a:endParaRPr>
          </a:p>
          <a:p>
            <a:pPr marL="288925" lvl="2">
              <a:lnSpc>
                <a:spcPct val="114000"/>
              </a:lnSpc>
              <a:spcBef>
                <a:spcPts val="600"/>
              </a:spcBef>
              <a:defRPr/>
            </a:pPr>
            <a:r>
              <a:rPr lang="en-US" sz="2800" dirty="0" smtClean="0">
                <a:cs typeface="Arial" charset="0"/>
              </a:rPr>
              <a:t>Infrastructure (roads, railway) </a:t>
            </a:r>
            <a:r>
              <a:rPr lang="en-US" sz="2800" dirty="0">
                <a:cs typeface="Arial" charset="0"/>
              </a:rPr>
              <a:t>development </a:t>
            </a:r>
          </a:p>
          <a:p>
            <a:pPr marL="288925" lvl="2">
              <a:lnSpc>
                <a:spcPct val="114000"/>
              </a:lnSpc>
              <a:spcBef>
                <a:spcPts val="600"/>
              </a:spcBef>
              <a:defRPr/>
            </a:pPr>
            <a:r>
              <a:rPr lang="en-US" sz="2800" dirty="0">
                <a:cs typeface="Arial" charset="0"/>
              </a:rPr>
              <a:t>Improving housing </a:t>
            </a:r>
            <a:r>
              <a:rPr lang="en-US" sz="2800" dirty="0" smtClean="0">
                <a:cs typeface="Arial" charset="0"/>
              </a:rPr>
              <a:t>conditions</a:t>
            </a:r>
            <a:endParaRPr lang="en-US" sz="2800" dirty="0">
              <a:cs typeface="Arial" charset="0"/>
            </a:endParaRPr>
          </a:p>
          <a:p>
            <a:pPr marL="288925" lvl="2">
              <a:lnSpc>
                <a:spcPct val="114000"/>
              </a:lnSpc>
              <a:spcBef>
                <a:spcPts val="600"/>
              </a:spcBef>
              <a:defRPr/>
            </a:pPr>
            <a:r>
              <a:rPr lang="en-US" sz="2800" dirty="0">
                <a:cs typeface="Arial" charset="0"/>
              </a:rPr>
              <a:t>Providing </a:t>
            </a:r>
            <a:r>
              <a:rPr lang="en-US" sz="2800" dirty="0" smtClean="0">
                <a:cs typeface="Arial" charset="0"/>
              </a:rPr>
              <a:t>amenities (water, electricity, communication, etc.)</a:t>
            </a:r>
          </a:p>
          <a:p>
            <a:pPr marL="288925" lvl="2">
              <a:lnSpc>
                <a:spcPct val="114000"/>
              </a:lnSpc>
              <a:spcBef>
                <a:spcPts val="600"/>
              </a:spcBef>
              <a:defRPr/>
            </a:pPr>
            <a:r>
              <a:rPr lang="en-US" sz="2800" dirty="0" smtClean="0">
                <a:cs typeface="Arial" charset="0"/>
              </a:rPr>
              <a:t>Assessment/Evaluation of programs</a:t>
            </a:r>
          </a:p>
          <a:p>
            <a:pPr marL="288925" lvl="2">
              <a:lnSpc>
                <a:spcPct val="114000"/>
              </a:lnSpc>
              <a:spcBef>
                <a:spcPts val="600"/>
              </a:spcBef>
              <a:defRPr/>
            </a:pPr>
            <a:r>
              <a:rPr lang="en-US" sz="2800" dirty="0" smtClean="0">
                <a:cs typeface="Arial" charset="0"/>
              </a:rPr>
              <a:t>Emergency planning and disaster response</a:t>
            </a:r>
          </a:p>
          <a:p>
            <a:pPr marL="288925" lvl="2">
              <a:lnSpc>
                <a:spcPct val="114000"/>
              </a:lnSpc>
              <a:spcBef>
                <a:spcPts val="600"/>
              </a:spcBef>
              <a:defRPr/>
            </a:pPr>
            <a:r>
              <a:rPr lang="en-US" sz="2800" dirty="0" smtClean="0">
                <a:cs typeface="Arial" charset="0"/>
              </a:rPr>
              <a:t>Business decisions by private sector and individuals</a:t>
            </a:r>
          </a:p>
          <a:p>
            <a:pPr marL="288925" lvl="2">
              <a:lnSpc>
                <a:spcPct val="114000"/>
              </a:lnSpc>
              <a:spcBef>
                <a:spcPts val="600"/>
              </a:spcBef>
              <a:defRPr/>
            </a:pPr>
            <a:r>
              <a:rPr lang="en-US" sz="2800" dirty="0">
                <a:cs typeface="Arial" charset="0"/>
              </a:rPr>
              <a:t>Administrative </a:t>
            </a:r>
            <a:r>
              <a:rPr lang="en-US" sz="2800" dirty="0" smtClean="0">
                <a:cs typeface="Arial" charset="0"/>
              </a:rPr>
              <a:t>purposes (elections, creation of new units, etc.)</a:t>
            </a:r>
          </a:p>
          <a:p>
            <a:pPr marL="288925" lvl="2">
              <a:lnSpc>
                <a:spcPct val="114000"/>
              </a:lnSpc>
              <a:spcBef>
                <a:spcPts val="600"/>
              </a:spcBef>
              <a:defRPr/>
            </a:pPr>
            <a:r>
              <a:rPr lang="en-US" sz="2800" dirty="0" smtClean="0">
                <a:cs typeface="Arial" charset="0"/>
              </a:rPr>
              <a:t>Projection of future populations and their social-economic needs (schools, elderly, immunizations, etc..)</a:t>
            </a:r>
            <a:endParaRPr lang="en-US" sz="2800" dirty="0">
              <a:cs typeface="Arial" charset="0"/>
            </a:endParaRPr>
          </a:p>
          <a:p>
            <a:pPr lvl="2" indent="-457200">
              <a:lnSpc>
                <a:spcPct val="114000"/>
              </a:lnSpc>
              <a:spcBef>
                <a:spcPts val="600"/>
              </a:spcBef>
              <a:defRPr/>
            </a:pPr>
            <a:endParaRPr lang="en-US" sz="2800" dirty="0">
              <a:cs typeface="Arial" charset="0"/>
            </a:endParaRPr>
          </a:p>
          <a:p>
            <a:endParaRPr lang="en-US" dirty="0"/>
          </a:p>
        </p:txBody>
      </p:sp>
      <p:sp>
        <p:nvSpPr>
          <p:cNvPr id="5" name="Slide Number Placeholder 4"/>
          <p:cNvSpPr>
            <a:spLocks noGrp="1"/>
          </p:cNvSpPr>
          <p:nvPr>
            <p:ph type="sldNum" sz="quarter" idx="12"/>
          </p:nvPr>
        </p:nvSpPr>
        <p:spPr/>
        <p:txBody>
          <a:bodyPr/>
          <a:lstStyle/>
          <a:p>
            <a:fld id="{597AB5BD-D464-4A38-B3A4-F6ED362C9FAE}" type="slidenum">
              <a:rPr lang="en-US" smtClean="0">
                <a:solidFill>
                  <a:prstClr val="black">
                    <a:tint val="75000"/>
                  </a:prstClr>
                </a:solidFill>
              </a:rPr>
              <a:pPr/>
              <a:t>2</a:t>
            </a:fld>
            <a:endParaRPr lang="en-US" dirty="0">
              <a:solidFill>
                <a:prstClr val="black">
                  <a:tint val="75000"/>
                </a:prstClr>
              </a:solidFill>
            </a:endParaRPr>
          </a:p>
        </p:txBody>
      </p:sp>
      <p:sp>
        <p:nvSpPr>
          <p:cNvPr id="6" name="Rounded Rectangle 5"/>
          <p:cNvSpPr/>
          <p:nvPr/>
        </p:nvSpPr>
        <p:spPr>
          <a:xfrm>
            <a:off x="5046689" y="1257300"/>
            <a:ext cx="3733797" cy="8382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smtClean="0">
                <a:solidFill>
                  <a:schemeClr val="tx1"/>
                </a:solidFill>
              </a:rPr>
              <a:t>Note: No census in Myanmar since 1983 (over 30 years)</a:t>
            </a:r>
            <a:endParaRPr lang="en-US" sz="2000" b="1" dirty="0">
              <a:solidFill>
                <a:schemeClr val="tx1"/>
              </a:solidFill>
            </a:endParaRPr>
          </a:p>
        </p:txBody>
      </p:sp>
    </p:spTree>
    <p:extLst>
      <p:ext uri="{BB962C8B-B14F-4D97-AF65-F5344CB8AC3E}">
        <p14:creationId xmlns:p14="http://schemas.microsoft.com/office/powerpoint/2010/main" val="4908707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76200"/>
            <a:ext cx="7772400" cy="1143000"/>
          </a:xfrm>
        </p:spPr>
        <p:txBody>
          <a:bodyPr/>
          <a:lstStyle/>
          <a:p>
            <a:pPr eaLnBrk="1" hangingPunct="1"/>
            <a:r>
              <a:rPr lang="en-US" sz="3300" b="1" dirty="0">
                <a:solidFill>
                  <a:prstClr val="black"/>
                </a:solidFill>
                <a:latin typeface="Times New Roman" panose="02020603050405020304" pitchFamily="18" charset="0"/>
                <a:cs typeface="Times New Roman" panose="02020603050405020304" pitchFamily="18" charset="0"/>
              </a:rPr>
              <a:t>Population pyramid </a:t>
            </a:r>
            <a:r>
              <a:rPr lang="en-US" sz="3300" b="1" dirty="0" smtClean="0">
                <a:solidFill>
                  <a:prstClr val="black"/>
                </a:solidFill>
                <a:latin typeface="Times New Roman" panose="02020603050405020304" pitchFamily="18" charset="0"/>
                <a:cs typeface="Times New Roman" panose="02020603050405020304" pitchFamily="18" charset="0"/>
              </a:rPr>
              <a:t>–Hpa-An </a:t>
            </a:r>
            <a:r>
              <a:rPr lang="en-US" sz="3300" b="1" dirty="0">
                <a:solidFill>
                  <a:prstClr val="black"/>
                </a:solidFill>
                <a:latin typeface="Times New Roman" panose="02020603050405020304" pitchFamily="18" charset="0"/>
                <a:cs typeface="Times New Roman" panose="02020603050405020304" pitchFamily="18" charset="0"/>
              </a:rPr>
              <a:t>District</a:t>
            </a:r>
            <a:endParaRPr lang="en-US" sz="4000" b="1" dirty="0" smtClean="0">
              <a:solidFill>
                <a:srgbClr val="0000FF"/>
              </a:solidFill>
              <a:latin typeface="Myanmar2" pitchFamily="34" charset="0"/>
              <a:ea typeface="Myanmar2" pitchFamily="34" charset="0"/>
              <a:cs typeface="Myanmar2" pitchFamily="34" charset="0"/>
            </a:endParaRPr>
          </a:p>
        </p:txBody>
      </p:sp>
      <p:cxnSp>
        <p:nvCxnSpPr>
          <p:cNvPr id="8" name="Straight Connector 7"/>
          <p:cNvCxnSpPr/>
          <p:nvPr/>
        </p:nvCxnSpPr>
        <p:spPr>
          <a:xfrm>
            <a:off x="152400" y="1143000"/>
            <a:ext cx="8534400" cy="1588"/>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3258338706"/>
              </p:ext>
            </p:extLst>
          </p:nvPr>
        </p:nvGraphicFramePr>
        <p:xfrm>
          <a:off x="0" y="1219200"/>
          <a:ext cx="6629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5791200" y="1371600"/>
            <a:ext cx="3276600" cy="2362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234950" indent="-234950">
              <a:buFontTx/>
              <a:buBlip>
                <a:blip r:embed="rId4"/>
              </a:buBlip>
              <a:defRPr/>
            </a:pPr>
            <a:r>
              <a:rPr lang="en-US" sz="1600" b="1" dirty="0">
                <a:solidFill>
                  <a:srgbClr val="0000FF"/>
                </a:solidFill>
                <a:latin typeface="Times New Roman" panose="02020603050405020304" pitchFamily="18" charset="0"/>
                <a:cs typeface="Times New Roman" panose="02020603050405020304" pitchFamily="18" charset="0"/>
              </a:rPr>
              <a:t>The  </a:t>
            </a:r>
            <a:r>
              <a:rPr lang="en-US" sz="1600" b="1" dirty="0" smtClean="0">
                <a:solidFill>
                  <a:srgbClr val="0000FF"/>
                </a:solidFill>
                <a:latin typeface="Times New Roman" panose="02020603050405020304" pitchFamily="18" charset="0"/>
                <a:cs typeface="Times New Roman" panose="02020603050405020304" pitchFamily="18" charset="0"/>
              </a:rPr>
              <a:t>population pyramid </a:t>
            </a:r>
            <a:r>
              <a:rPr lang="en-US" sz="1600" b="1" dirty="0">
                <a:solidFill>
                  <a:srgbClr val="0000FF"/>
                </a:solidFill>
                <a:latin typeface="Times New Roman" panose="02020603050405020304" pitchFamily="18" charset="0"/>
                <a:cs typeface="Times New Roman" panose="02020603050405020304" pitchFamily="18" charset="0"/>
              </a:rPr>
              <a:t>for </a:t>
            </a:r>
            <a:r>
              <a:rPr lang="en-US" sz="1600" b="1" dirty="0" smtClean="0">
                <a:solidFill>
                  <a:srgbClr val="0000FF"/>
                </a:solidFill>
                <a:latin typeface="Times New Roman" panose="02020603050405020304" pitchFamily="18" charset="0"/>
                <a:cs typeface="Times New Roman" panose="02020603050405020304" pitchFamily="18" charset="0"/>
              </a:rPr>
              <a:t>Hpa-An takes </a:t>
            </a:r>
            <a:r>
              <a:rPr lang="en-US" sz="1600" b="1" dirty="0">
                <a:solidFill>
                  <a:srgbClr val="0000FF"/>
                </a:solidFill>
                <a:latin typeface="Times New Roman" panose="02020603050405020304" pitchFamily="18" charset="0"/>
                <a:cs typeface="Times New Roman" panose="02020603050405020304" pitchFamily="18" charset="0"/>
              </a:rPr>
              <a:t>the same shape as the one for </a:t>
            </a:r>
            <a:r>
              <a:rPr lang="en-US" sz="1600" b="1" dirty="0" smtClean="0">
                <a:solidFill>
                  <a:srgbClr val="0000FF"/>
                </a:solidFill>
                <a:latin typeface="Times New Roman" panose="02020603050405020304" pitchFamily="18" charset="0"/>
                <a:cs typeface="Times New Roman" panose="02020603050405020304" pitchFamily="18" charset="0"/>
              </a:rPr>
              <a:t>Kayin State</a:t>
            </a:r>
          </a:p>
          <a:p>
            <a:pPr marL="234950" indent="-234950">
              <a:buFontTx/>
              <a:buBlip>
                <a:blip r:embed="rId4"/>
              </a:buBlip>
              <a:defRPr/>
            </a:pPr>
            <a:r>
              <a:rPr lang="en-US" sz="1600" b="1" dirty="0" smtClean="0">
                <a:solidFill>
                  <a:srgbClr val="0000FF"/>
                </a:solidFill>
                <a:latin typeface="Times New Roman" panose="02020603050405020304" pitchFamily="18" charset="0"/>
                <a:cs typeface="Times New Roman" panose="02020603050405020304" pitchFamily="18" charset="0"/>
              </a:rPr>
              <a:t>A </a:t>
            </a:r>
            <a:r>
              <a:rPr lang="en-US" sz="1600" b="1" dirty="0">
                <a:solidFill>
                  <a:srgbClr val="0000FF"/>
                </a:solidFill>
                <a:latin typeface="Times New Roman" panose="02020603050405020304" pitchFamily="18" charset="0"/>
                <a:cs typeface="Times New Roman" panose="02020603050405020304" pitchFamily="18" charset="0"/>
              </a:rPr>
              <a:t>broad base, illustrating increasing </a:t>
            </a:r>
            <a:r>
              <a:rPr lang="en-US" sz="1600" b="1" dirty="0" smtClean="0">
                <a:solidFill>
                  <a:srgbClr val="0000FF"/>
                </a:solidFill>
                <a:latin typeface="Times New Roman" panose="02020603050405020304" pitchFamily="18" charset="0"/>
                <a:cs typeface="Times New Roman" panose="02020603050405020304" pitchFamily="18" charset="0"/>
              </a:rPr>
              <a:t>birthrates</a:t>
            </a:r>
            <a:endParaRPr lang="en-US" sz="1600" b="1" dirty="0">
              <a:solidFill>
                <a:srgbClr val="0000FF"/>
              </a:solidFill>
              <a:latin typeface="Times New Roman" panose="02020603050405020304" pitchFamily="18" charset="0"/>
              <a:cs typeface="Times New Roman" panose="02020603050405020304" pitchFamily="18" charset="0"/>
            </a:endParaRPr>
          </a:p>
          <a:p>
            <a:pPr marL="234950" indent="-234950">
              <a:buFontTx/>
              <a:buBlip>
                <a:blip r:embed="rId4"/>
              </a:buBlip>
              <a:defRPr/>
            </a:pPr>
            <a:r>
              <a:rPr lang="en-US" sz="1600" b="1" dirty="0">
                <a:solidFill>
                  <a:srgbClr val="0000FF"/>
                </a:solidFill>
                <a:latin typeface="Times New Roman" panose="02020603050405020304" pitchFamily="18" charset="0"/>
                <a:cs typeface="Times New Roman" panose="02020603050405020304" pitchFamily="18" charset="0"/>
              </a:rPr>
              <a:t>This </a:t>
            </a:r>
            <a:r>
              <a:rPr lang="en-US" sz="1600" b="1" dirty="0" smtClean="0">
                <a:solidFill>
                  <a:srgbClr val="0000FF"/>
                </a:solidFill>
                <a:latin typeface="Times New Roman" panose="02020603050405020304" pitchFamily="18" charset="0"/>
                <a:cs typeface="Times New Roman" panose="02020603050405020304" pitchFamily="18" charset="0"/>
              </a:rPr>
              <a:t>shows </a:t>
            </a:r>
            <a:r>
              <a:rPr lang="en-US" sz="1600" b="1" dirty="0">
                <a:solidFill>
                  <a:srgbClr val="0000FF"/>
                </a:solidFill>
                <a:latin typeface="Times New Roman" panose="02020603050405020304" pitchFamily="18" charset="0"/>
                <a:cs typeface="Times New Roman" panose="02020603050405020304" pitchFamily="18" charset="0"/>
              </a:rPr>
              <a:t>that the population suddenly declines in the working age groups from age 15 to 64</a:t>
            </a:r>
            <a:r>
              <a:rPr lang="en-US" sz="1600" b="1" dirty="0" smtClean="0">
                <a:solidFill>
                  <a:srgbClr val="0000FF"/>
                </a:solidFill>
                <a:latin typeface="Times New Roman" panose="02020603050405020304" pitchFamily="18" charset="0"/>
                <a:cs typeface="Times New Roman" panose="02020603050405020304" pitchFamily="18" charset="0"/>
              </a:rPr>
              <a:t>.</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70662" name="TextBox 1"/>
          <p:cNvSpPr txBox="1">
            <a:spLocks noChangeArrowheads="1"/>
          </p:cNvSpPr>
          <p:nvPr/>
        </p:nvSpPr>
        <p:spPr bwMode="auto">
          <a:xfrm>
            <a:off x="4267200" y="2209800"/>
            <a:ext cx="1066800" cy="406400"/>
          </a:xfrm>
          <a:prstGeom prst="rect">
            <a:avLst/>
          </a:prstGeom>
          <a:noFill/>
          <a:ln w="9525">
            <a:noFill/>
            <a:miter lim="800000"/>
            <a:headEnd/>
            <a:tailEnd/>
          </a:ln>
        </p:spPr>
        <p:txBody>
          <a:bodyPr wrap="none"/>
          <a:lstStyle/>
          <a:p>
            <a:r>
              <a:rPr lang="en-US" sz="1600" b="1"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Female</a:t>
            </a:r>
            <a:endParaRPr lang="en-US" sz="1600" b="1" dirty="0">
              <a:latin typeface="Times New Roman" panose="02020603050405020304" pitchFamily="18" charset="0"/>
              <a:cs typeface="Times New Roman" panose="02020603050405020304" pitchFamily="18" charset="0"/>
            </a:endParaRPr>
          </a:p>
        </p:txBody>
      </p:sp>
      <p:sp>
        <p:nvSpPr>
          <p:cNvPr id="70663" name="TextBox 2"/>
          <p:cNvSpPr txBox="1">
            <a:spLocks noChangeArrowheads="1"/>
          </p:cNvSpPr>
          <p:nvPr/>
        </p:nvSpPr>
        <p:spPr bwMode="auto">
          <a:xfrm>
            <a:off x="1905000" y="2209800"/>
            <a:ext cx="850900" cy="390525"/>
          </a:xfrm>
          <a:prstGeom prst="rect">
            <a:avLst/>
          </a:prstGeom>
          <a:noFill/>
          <a:ln w="9525">
            <a:noFill/>
            <a:miter lim="800000"/>
            <a:headEnd/>
            <a:tailEnd/>
          </a:ln>
        </p:spPr>
        <p:txBody>
          <a:bodyPr wrap="none"/>
          <a:lstStyle/>
          <a:p>
            <a:pPr algn="ctr"/>
            <a:r>
              <a:rPr lang="en-US" sz="1600" b="1" dirty="0" smtClean="0">
                <a:latin typeface="Times New Roman" panose="02020603050405020304" pitchFamily="18" charset="0"/>
                <a:cs typeface="Times New Roman" panose="02020603050405020304" pitchFamily="18" charset="0"/>
              </a:rPr>
              <a:t>Male</a:t>
            </a:r>
            <a:endParaRPr lang="en-US" sz="16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172200" y="3886200"/>
            <a:ext cx="2895600" cy="1752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234950" indent="-234950">
              <a:buFontTx/>
              <a:buBlip>
                <a:blip r:embed="rId4"/>
              </a:buBlip>
              <a:defRPr/>
            </a:pPr>
            <a:r>
              <a:rPr lang="en-US" b="1" dirty="0">
                <a:solidFill>
                  <a:srgbClr val="0000FF"/>
                </a:solidFill>
                <a:latin typeface="Times New Roman" panose="02020603050405020304" pitchFamily="18" charset="0"/>
                <a:cs typeface="Times New Roman" panose="02020603050405020304" pitchFamily="18" charset="0"/>
              </a:rPr>
              <a:t>What are the implications of this population structure </a:t>
            </a:r>
            <a:r>
              <a:rPr lang="en-US" b="1" dirty="0" smtClean="0">
                <a:solidFill>
                  <a:srgbClr val="0000FF"/>
                </a:solidFill>
                <a:latin typeface="Times New Roman" panose="02020603050405020304" pitchFamily="18" charset="0"/>
                <a:cs typeface="Times New Roman" panose="02020603050405020304" pitchFamily="18" charset="0"/>
              </a:rPr>
              <a:t>?</a:t>
            </a:r>
          </a:p>
          <a:p>
            <a:pPr marL="234950" indent="-234950">
              <a:buFontTx/>
              <a:buBlip>
                <a:blip r:embed="rId4"/>
              </a:buBlip>
              <a:defRPr/>
            </a:pPr>
            <a:r>
              <a:rPr lang="en-US" b="1" dirty="0" smtClean="0">
                <a:solidFill>
                  <a:srgbClr val="0000FF"/>
                </a:solidFill>
                <a:latin typeface="Times New Roman" panose="02020603050405020304" pitchFamily="18" charset="0"/>
                <a:cs typeface="Times New Roman" panose="02020603050405020304" pitchFamily="18" charset="0"/>
              </a:rPr>
              <a:t>Any implication on economic, immigration, etc..? </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7866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300" b="1" dirty="0" smtClean="0">
                <a:latin typeface="Times New Roman" panose="02020603050405020304" pitchFamily="18" charset="0"/>
                <a:cs typeface="Times New Roman" panose="02020603050405020304" pitchFamily="18" charset="0"/>
              </a:rPr>
              <a:t>Population Pyramid of Mon State</a:t>
            </a:r>
            <a:endParaRPr lang="en-US" sz="33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95400"/>
            <a:ext cx="3581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867400" y="4343401"/>
            <a:ext cx="3205685" cy="1447800"/>
          </a:xfrm>
          <a:prstGeom prst="roundRect">
            <a:avLst/>
          </a:prstGeom>
          <a:solidFill>
            <a:srgbClr val="FE8A8D"/>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en-US" sz="1600" b="1" dirty="0" smtClean="0">
                <a:solidFill>
                  <a:schemeClr val="tx1"/>
                </a:solidFill>
                <a:latin typeface="Times New Roman" panose="02020603050405020304" pitchFamily="18" charset="0"/>
                <a:cs typeface="Times New Roman" panose="02020603050405020304" pitchFamily="18" charset="0"/>
              </a:rPr>
              <a:t>Mon’s population pyramid is pot shape. This means declining </a:t>
            </a:r>
            <a:r>
              <a:rPr lang="en-US" sz="1600" b="1" dirty="0">
                <a:solidFill>
                  <a:schemeClr val="tx1"/>
                </a:solidFill>
                <a:latin typeface="Times New Roman" panose="02020603050405020304" pitchFamily="18" charset="0"/>
                <a:cs typeface="Times New Roman" panose="02020603050405020304" pitchFamily="18" charset="0"/>
              </a:rPr>
              <a:t>birthrates </a:t>
            </a:r>
            <a:r>
              <a:rPr lang="en-US" sz="1600" b="1" dirty="0" smtClean="0">
                <a:solidFill>
                  <a:schemeClr val="tx1"/>
                </a:solidFill>
                <a:latin typeface="Times New Roman" panose="02020603050405020304" pitchFamily="18" charset="0"/>
                <a:cs typeface="Times New Roman" panose="02020603050405020304" pitchFamily="18" charset="0"/>
              </a:rPr>
              <a:t>and illustrates that there is a larger proportion of population </a:t>
            </a:r>
            <a:r>
              <a:rPr lang="en-US" sz="1600" b="1" dirty="0">
                <a:solidFill>
                  <a:schemeClr val="tx1"/>
                </a:solidFill>
                <a:latin typeface="Times New Roman" panose="02020603050405020304" pitchFamily="18" charset="0"/>
                <a:cs typeface="Times New Roman" panose="02020603050405020304" pitchFamily="18" charset="0"/>
              </a:rPr>
              <a:t>aged 10 – 14 years.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126422"/>
              </p:ext>
            </p:extLst>
          </p:nvPr>
        </p:nvGraphicFramePr>
        <p:xfrm>
          <a:off x="0" y="1523999"/>
          <a:ext cx="5743223" cy="4267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33734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rmAutofit fontScale="90000"/>
          </a:bodyPr>
          <a:lstStyle/>
          <a:p>
            <a:r>
              <a:rPr lang="en-US" sz="3600" b="1" dirty="0" smtClean="0"/>
              <a:t>Kayah State by special age groups</a:t>
            </a:r>
            <a:endParaRPr lang="en-US" sz="3600" b="1" dirty="0"/>
          </a:p>
        </p:txBody>
      </p:sp>
      <p:graphicFrame>
        <p:nvGraphicFramePr>
          <p:cNvPr id="6" name="Table 5"/>
          <p:cNvGraphicFramePr>
            <a:graphicFrameLocks noGrp="1"/>
          </p:cNvGraphicFramePr>
          <p:nvPr>
            <p:extLst>
              <p:ext uri="{D42A27DB-BD31-4B8C-83A1-F6EECF244321}">
                <p14:modId xmlns:p14="http://schemas.microsoft.com/office/powerpoint/2010/main" val="1330568782"/>
              </p:ext>
            </p:extLst>
          </p:nvPr>
        </p:nvGraphicFramePr>
        <p:xfrm>
          <a:off x="914400" y="5410200"/>
          <a:ext cx="7543800" cy="741680"/>
        </p:xfrm>
        <a:graphic>
          <a:graphicData uri="http://schemas.openxmlformats.org/drawingml/2006/table">
            <a:tbl>
              <a:tblPr firstRow="1" bandRow="1">
                <a:tableStyleId>{5C22544A-7EE6-4342-B048-85BDC9FD1C3A}</a:tableStyleId>
              </a:tblPr>
              <a:tblGrid>
                <a:gridCol w="1885950"/>
                <a:gridCol w="1885950"/>
                <a:gridCol w="1885950"/>
                <a:gridCol w="1885950"/>
              </a:tblGrid>
              <a:tr h="370840">
                <a:tc>
                  <a:txBody>
                    <a:bodyPr/>
                    <a:lstStyle/>
                    <a:p>
                      <a:pPr algn="ctr"/>
                      <a:r>
                        <a:rPr lang="en-US" dirty="0" smtClean="0"/>
                        <a:t>Total Population</a:t>
                      </a:r>
                      <a:endParaRPr lang="en-US" dirty="0"/>
                    </a:p>
                  </a:txBody>
                  <a:tcPr/>
                </a:tc>
                <a:tc>
                  <a:txBody>
                    <a:bodyPr/>
                    <a:lstStyle/>
                    <a:p>
                      <a:pPr algn="ctr"/>
                      <a:r>
                        <a:rPr lang="en-US" dirty="0" smtClean="0"/>
                        <a:t>0 – 14 Years</a:t>
                      </a:r>
                      <a:endParaRPr lang="en-US" dirty="0"/>
                    </a:p>
                  </a:txBody>
                  <a:tcPr/>
                </a:tc>
                <a:tc>
                  <a:txBody>
                    <a:bodyPr/>
                    <a:lstStyle/>
                    <a:p>
                      <a:pPr algn="ctr"/>
                      <a:r>
                        <a:rPr lang="en-US" dirty="0" smtClean="0"/>
                        <a:t>15 – 64 Years</a:t>
                      </a:r>
                      <a:endParaRPr lang="en-US" dirty="0"/>
                    </a:p>
                  </a:txBody>
                  <a:tcPr/>
                </a:tc>
                <a:tc>
                  <a:txBody>
                    <a:bodyPr/>
                    <a:lstStyle/>
                    <a:p>
                      <a:pPr algn="ctr"/>
                      <a:r>
                        <a:rPr lang="en-US" dirty="0" smtClean="0"/>
                        <a:t>65 Years +</a:t>
                      </a:r>
                      <a:endParaRPr lang="en-US" dirty="0"/>
                    </a:p>
                  </a:txBody>
                  <a:tcPr/>
                </a:tc>
              </a:tr>
              <a:tr h="370840">
                <a:tc>
                  <a:txBody>
                    <a:bodyPr/>
                    <a:lstStyle/>
                    <a:p>
                      <a:pPr algn="ctr"/>
                      <a:r>
                        <a:rPr lang="en-US" b="1" dirty="0" smtClean="0"/>
                        <a:t>286,627</a:t>
                      </a:r>
                      <a:endParaRPr lang="en-US" b="1" dirty="0"/>
                    </a:p>
                  </a:txBody>
                  <a:tcPr/>
                </a:tc>
                <a:tc>
                  <a:txBody>
                    <a:bodyPr/>
                    <a:lstStyle/>
                    <a:p>
                      <a:pPr algn="ctr"/>
                      <a:r>
                        <a:rPr lang="en-US" b="1" dirty="0" smtClean="0"/>
                        <a:t>99,003</a:t>
                      </a:r>
                      <a:endParaRPr lang="en-US" b="1" dirty="0"/>
                    </a:p>
                  </a:txBody>
                  <a:tcPr/>
                </a:tc>
                <a:tc>
                  <a:txBody>
                    <a:bodyPr/>
                    <a:lstStyle/>
                    <a:p>
                      <a:pPr algn="ctr"/>
                      <a:r>
                        <a:rPr lang="en-US" b="1" dirty="0" smtClean="0"/>
                        <a:t>176,934</a:t>
                      </a:r>
                      <a:endParaRPr lang="en-US" b="1" dirty="0"/>
                    </a:p>
                  </a:txBody>
                  <a:tcPr/>
                </a:tc>
                <a:tc>
                  <a:txBody>
                    <a:bodyPr/>
                    <a:lstStyle/>
                    <a:p>
                      <a:pPr algn="ctr"/>
                      <a:r>
                        <a:rPr lang="en-US" b="1" dirty="0" smtClean="0"/>
                        <a:t>10,690</a:t>
                      </a:r>
                      <a:endParaRPr lang="en-US" b="1" dirty="0"/>
                    </a:p>
                  </a:txBody>
                  <a:tcPr/>
                </a:tc>
              </a:tr>
            </a:tbl>
          </a:graphicData>
        </a:graphic>
      </p:graphicFrame>
      <p:graphicFrame>
        <p:nvGraphicFramePr>
          <p:cNvPr id="11" name="Content Placeholder 3"/>
          <p:cNvGraphicFramePr>
            <a:graphicFrameLocks noGrp="1"/>
          </p:cNvGraphicFramePr>
          <p:nvPr>
            <p:ph idx="1"/>
            <p:extLst>
              <p:ext uri="{D42A27DB-BD31-4B8C-83A1-F6EECF244321}">
                <p14:modId xmlns:p14="http://schemas.microsoft.com/office/powerpoint/2010/main" val="1640392049"/>
              </p:ext>
            </p:extLst>
          </p:nvPr>
        </p:nvGraphicFramePr>
        <p:xfrm>
          <a:off x="457200" y="990600"/>
          <a:ext cx="8229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5117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rmAutofit/>
          </a:bodyPr>
          <a:lstStyle/>
          <a:p>
            <a:r>
              <a:rPr lang="en-US" sz="3200" b="1" dirty="0" smtClean="0">
                <a:solidFill>
                  <a:prstClr val="black"/>
                </a:solidFill>
                <a:latin typeface="Times New Roman" panose="02020603050405020304" pitchFamily="18" charset="0"/>
                <a:cs typeface="Times New Roman" panose="02020603050405020304" pitchFamily="18" charset="0"/>
              </a:rPr>
              <a:t>Mon </a:t>
            </a:r>
            <a:r>
              <a:rPr lang="en-US" sz="3200" b="1" dirty="0">
                <a:solidFill>
                  <a:prstClr val="black"/>
                </a:solidFill>
                <a:latin typeface="Times New Roman" panose="02020603050405020304" pitchFamily="18" charset="0"/>
                <a:cs typeface="Times New Roman" panose="02020603050405020304" pitchFamily="18" charset="0"/>
              </a:rPr>
              <a:t>State by special age groups</a:t>
            </a:r>
            <a:endParaRPr lang="en-US" sz="3200"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4193912"/>
              </p:ext>
            </p:extLst>
          </p:nvPr>
        </p:nvGraphicFramePr>
        <p:xfrm>
          <a:off x="1219200" y="838200"/>
          <a:ext cx="69342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46504185"/>
              </p:ext>
            </p:extLst>
          </p:nvPr>
        </p:nvGraphicFramePr>
        <p:xfrm>
          <a:off x="1066800" y="5562600"/>
          <a:ext cx="7010401" cy="914400"/>
        </p:xfrm>
        <a:graphic>
          <a:graphicData uri="http://schemas.openxmlformats.org/drawingml/2006/table">
            <a:tbl>
              <a:tblPr firstRow="1" bandRow="1"/>
              <a:tblGrid>
                <a:gridCol w="1712686"/>
                <a:gridCol w="2017486"/>
                <a:gridCol w="1741715"/>
                <a:gridCol w="1538514"/>
              </a:tblGrid>
              <a:tr h="600075">
                <a:tc>
                  <a:txBody>
                    <a:bodyPr/>
                    <a:lstStyle/>
                    <a:p>
                      <a:pPr algn="ctr" rtl="0" fontAlgn="ctr"/>
                      <a:r>
                        <a:rPr lang="en-US" sz="1800" b="1" i="0" u="none" strike="noStrike" dirty="0">
                          <a:solidFill>
                            <a:srgbClr val="FFFFFF"/>
                          </a:solidFill>
                          <a:effectLst/>
                          <a:latin typeface="Calibri"/>
                        </a:rPr>
                        <a:t>Total Population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800" b="1" i="0" u="none" strike="noStrike" dirty="0">
                          <a:solidFill>
                            <a:srgbClr val="FFFFFF"/>
                          </a:solidFill>
                          <a:effectLst/>
                          <a:latin typeface="Calibri"/>
                        </a:rPr>
                        <a:t>0 – 14 Years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800" b="1" i="0" u="none" strike="noStrike" dirty="0">
                          <a:solidFill>
                            <a:srgbClr val="FFFFFF"/>
                          </a:solidFill>
                          <a:effectLst/>
                          <a:latin typeface="Calibri"/>
                        </a:rPr>
                        <a:t>15 – 64 Years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800" b="1" i="0" u="none" strike="noStrike" dirty="0">
                          <a:solidFill>
                            <a:srgbClr val="FFFFFF"/>
                          </a:solidFill>
                          <a:effectLst/>
                          <a:latin typeface="Calibri"/>
                        </a:rPr>
                        <a:t>65 Years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314325">
                <a:tc>
                  <a:txBody>
                    <a:bodyPr/>
                    <a:lstStyle/>
                    <a:p>
                      <a:pPr algn="ctr" rtl="0" fontAlgn="ctr"/>
                      <a:r>
                        <a:rPr lang="en-US" sz="1800" b="1" i="0" u="none" strike="noStrike" dirty="0">
                          <a:solidFill>
                            <a:srgbClr val="000000"/>
                          </a:solidFill>
                          <a:effectLst/>
                          <a:latin typeface="Calibri"/>
                        </a:rPr>
                        <a:t>         2,054,393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800" b="1" i="0" u="none" strike="noStrike" dirty="0" smtClean="0">
                          <a:solidFill>
                            <a:srgbClr val="000000"/>
                          </a:solidFill>
                          <a:effectLst/>
                          <a:latin typeface="Calibri"/>
                        </a:rPr>
                        <a:t>                  </a:t>
                      </a:r>
                      <a:r>
                        <a:rPr lang="en-US" sz="1800" b="1" i="0" u="none" strike="noStrike" dirty="0">
                          <a:solidFill>
                            <a:srgbClr val="000000"/>
                          </a:solidFill>
                          <a:effectLst/>
                          <a:latin typeface="Calibri"/>
                        </a:rPr>
                        <a:t>641,960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800" b="1" i="0" u="none" strike="noStrike" dirty="0">
                          <a:solidFill>
                            <a:srgbClr val="000000"/>
                          </a:solidFill>
                          <a:effectLst/>
                          <a:latin typeface="Calibri"/>
                        </a:rPr>
                        <a:t>          1,278,995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800" b="1" i="0" u="none" strike="noStrike" dirty="0">
                          <a:solidFill>
                            <a:srgbClr val="000000"/>
                          </a:solidFill>
                          <a:effectLst/>
                          <a:latin typeface="Calibri"/>
                        </a:rPr>
                        <a:t>          133,438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val="4111877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52400" y="152400"/>
            <a:ext cx="8763000" cy="609600"/>
          </a:xfrm>
        </p:spPr>
        <p:txBody>
          <a:bodyPr/>
          <a:lstStyle/>
          <a:p>
            <a:pPr eaLnBrk="1" hangingPunct="1"/>
            <a:r>
              <a:rPr lang="en-US" sz="3200" b="1" dirty="0" smtClean="0">
                <a:solidFill>
                  <a:prstClr val="black"/>
                </a:solidFill>
                <a:latin typeface="Times New Roman" panose="02020603050405020304" pitchFamily="18" charset="0"/>
                <a:cs typeface="Times New Roman" panose="02020603050405020304" pitchFamily="18" charset="0"/>
              </a:rPr>
              <a:t>Kayin State </a:t>
            </a:r>
            <a:r>
              <a:rPr lang="en-US" sz="3200" b="1" dirty="0">
                <a:solidFill>
                  <a:prstClr val="black"/>
                </a:solidFill>
                <a:latin typeface="Times New Roman" panose="02020603050405020304" pitchFamily="18" charset="0"/>
                <a:cs typeface="Times New Roman" panose="02020603050405020304" pitchFamily="18" charset="0"/>
              </a:rPr>
              <a:t>by special age groups</a:t>
            </a:r>
            <a:endParaRPr lang="en-US" sz="3200" b="1" dirty="0" smtClean="0">
              <a:latin typeface="Myanmar2" pitchFamily="34" charset="0"/>
              <a:ea typeface="Myanmar2" pitchFamily="34" charset="0"/>
              <a:cs typeface="Myanmar2"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5948001"/>
              </p:ext>
            </p:extLst>
          </p:nvPr>
        </p:nvGraphicFramePr>
        <p:xfrm>
          <a:off x="609600" y="5562600"/>
          <a:ext cx="7543800" cy="742950"/>
        </p:xfrm>
        <a:graphic>
          <a:graphicData uri="http://schemas.openxmlformats.org/drawingml/2006/table">
            <a:tbl>
              <a:tblPr/>
              <a:tblGrid>
                <a:gridCol w="1885950"/>
                <a:gridCol w="1885950"/>
                <a:gridCol w="1885950"/>
                <a:gridCol w="18859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Total Population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0-14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15-64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65 years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1,504,326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538,596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888,642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77,088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bl>
          </a:graphicData>
        </a:graphic>
      </p:graphicFrame>
      <p:cxnSp>
        <p:nvCxnSpPr>
          <p:cNvPr id="5" name="Straight Connector 4"/>
          <p:cNvCxnSpPr/>
          <p:nvPr/>
        </p:nvCxnSpPr>
        <p:spPr>
          <a:xfrm>
            <a:off x="381000" y="762000"/>
            <a:ext cx="8229600" cy="1588"/>
          </a:xfrm>
          <a:prstGeom prst="line">
            <a:avLst/>
          </a:prstGeom>
          <a:noFill/>
          <a:ln w="9525" cap="flat" cmpd="sng" algn="ctr">
            <a:solidFill>
              <a:srgbClr val="4F81BD">
                <a:shade val="95000"/>
                <a:satMod val="105000"/>
              </a:srgbClr>
            </a:solidFill>
            <a:prstDash val="solid"/>
          </a:ln>
          <a:effectLst/>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561257745"/>
              </p:ext>
            </p:extLst>
          </p:nvPr>
        </p:nvGraphicFramePr>
        <p:xfrm>
          <a:off x="685800" y="990600"/>
          <a:ext cx="7162800" cy="435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3900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Households by size of household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1268536"/>
              </p:ext>
            </p:extLst>
          </p:nvPr>
        </p:nvGraphicFramePr>
        <p:xfrm>
          <a:off x="304800" y="1371600"/>
          <a:ext cx="8610600" cy="4754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3842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Mean Household Size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2594741"/>
              </p:ext>
            </p:extLst>
          </p:nvPr>
        </p:nvGraphicFramePr>
        <p:xfrm>
          <a:off x="228600" y="1219200"/>
          <a:ext cx="8686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49496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Mean Household Size – Kayah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8495697"/>
              </p:ext>
            </p:extLst>
          </p:nvPr>
        </p:nvGraphicFramePr>
        <p:xfrm>
          <a:off x="457200" y="1447800"/>
          <a:ext cx="8229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4937760" y="1097280"/>
            <a:ext cx="3581400" cy="11317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smtClean="0">
                <a:solidFill>
                  <a:schemeClr val="tx1"/>
                </a:solidFill>
              </a:rPr>
              <a:t>The average number of persons per household is highest in Dimawso Township</a:t>
            </a:r>
            <a:endParaRPr lang="en-US" sz="2000" b="1" dirty="0">
              <a:solidFill>
                <a:schemeClr val="tx1"/>
              </a:solidFill>
            </a:endParaRPr>
          </a:p>
        </p:txBody>
      </p:sp>
    </p:spTree>
    <p:extLst>
      <p:ext uri="{BB962C8B-B14F-4D97-AF65-F5344CB8AC3E}">
        <p14:creationId xmlns:p14="http://schemas.microsoft.com/office/powerpoint/2010/main" val="233640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txBox="1">
            <a:spLocks/>
          </p:cNvSpPr>
          <p:nvPr/>
        </p:nvSpPr>
        <p:spPr bwMode="auto">
          <a:xfrm>
            <a:off x="304800" y="0"/>
            <a:ext cx="8534400" cy="990600"/>
          </a:xfrm>
          <a:prstGeom prst="rect">
            <a:avLst/>
          </a:prstGeom>
          <a:noFill/>
          <a:ln w="9525">
            <a:noFill/>
            <a:miter lim="800000"/>
            <a:headEnd/>
            <a:tailEnd/>
          </a:ln>
        </p:spPr>
        <p:txBody>
          <a:bodyPr anchor="ctr"/>
          <a:lstStyle/>
          <a:p>
            <a:pPr algn="ctr"/>
            <a:r>
              <a:rPr lang="en-US" sz="3300" b="1" dirty="0">
                <a:solidFill>
                  <a:prstClr val="black"/>
                </a:solidFill>
                <a:latin typeface="Times New Roman" panose="02020603050405020304" pitchFamily="18" charset="0"/>
                <a:ea typeface="+mj-ea"/>
                <a:cs typeface="Times New Roman" panose="02020603050405020304" pitchFamily="18" charset="0"/>
              </a:rPr>
              <a:t>Mean Household Size </a:t>
            </a:r>
            <a:r>
              <a:rPr lang="en-US" sz="3300" b="1" dirty="0" smtClean="0">
                <a:solidFill>
                  <a:prstClr val="black"/>
                </a:solidFill>
                <a:latin typeface="Times New Roman" panose="02020603050405020304" pitchFamily="18" charset="0"/>
                <a:ea typeface="+mj-ea"/>
                <a:cs typeface="Times New Roman" panose="02020603050405020304" pitchFamily="18" charset="0"/>
              </a:rPr>
              <a:t>– District and Township</a:t>
            </a:r>
            <a:endParaRPr lang="en-US" sz="3600" dirty="0">
              <a:latin typeface="Myanmar2" pitchFamily="34" charset="0"/>
              <a:cs typeface="Myanmar2"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689560109"/>
              </p:ext>
            </p:extLst>
          </p:nvPr>
        </p:nvGraphicFramePr>
        <p:xfrm>
          <a:off x="304800" y="15240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4724400" y="723900"/>
            <a:ext cx="4267200" cy="1028700"/>
          </a:xfrm>
          <a:prstGeom prst="roundRect">
            <a:avLst/>
          </a:prstGeom>
          <a:solidFill>
            <a:srgbClr val="B2DE82"/>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p>
            <a:pPr lvl="0" algn="ctr" fontAlgn="auto">
              <a:spcBef>
                <a:spcPts val="0"/>
              </a:spcBef>
              <a:spcAft>
                <a:spcPts val="0"/>
              </a:spcAft>
            </a:pPr>
            <a:r>
              <a:rPr lang="en-US" sz="2000" b="1" dirty="0">
                <a:solidFill>
                  <a:prstClr val="black"/>
                </a:solidFill>
              </a:rPr>
              <a:t>The average number of persons per household is highest in </a:t>
            </a:r>
            <a:r>
              <a:rPr lang="en-US" sz="2000" b="1" dirty="0" smtClean="0">
                <a:solidFill>
                  <a:prstClr val="black"/>
                </a:solidFill>
              </a:rPr>
              <a:t>Shan Ywathit Sub township</a:t>
            </a:r>
            <a:endParaRPr lang="en-US" sz="2000" b="1" dirty="0">
              <a:solidFill>
                <a:prstClr val="white"/>
              </a:solidFill>
              <a:latin typeface="Myanmar2" panose="020B0604030504040204" pitchFamily="34" charset="0"/>
              <a:cs typeface="Myanmar2" panose="020B0604030504040204" pitchFamily="34" charset="0"/>
            </a:endParaRPr>
          </a:p>
        </p:txBody>
      </p:sp>
      <p:sp>
        <p:nvSpPr>
          <p:cNvPr id="5" name="Down Arrow 4"/>
          <p:cNvSpPr/>
          <p:nvPr/>
        </p:nvSpPr>
        <p:spPr>
          <a:xfrm>
            <a:off x="3352800" y="12954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105742"/>
              </p:ext>
            </p:extLst>
          </p:nvPr>
        </p:nvGraphicFramePr>
        <p:xfrm>
          <a:off x="533400" y="2133600"/>
          <a:ext cx="8077200" cy="4516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487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300" b="1" dirty="0">
                <a:solidFill>
                  <a:prstClr val="black"/>
                </a:solidFill>
                <a:latin typeface="Times New Roman" panose="02020603050405020304" pitchFamily="18" charset="0"/>
                <a:cs typeface="Times New Roman" panose="02020603050405020304" pitchFamily="18" charset="0"/>
              </a:rPr>
              <a:t>Mean Household Size - Township</a:t>
            </a:r>
            <a:endParaRPr lang="en-US" sz="33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685800" y="914401"/>
            <a:ext cx="8091948" cy="8382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2000" b="1" dirty="0" smtClean="0">
                <a:solidFill>
                  <a:prstClr val="black"/>
                </a:solidFill>
              </a:rPr>
              <a:t>The </a:t>
            </a:r>
            <a:r>
              <a:rPr lang="en-US" sz="2000" b="1" dirty="0">
                <a:solidFill>
                  <a:prstClr val="black"/>
                </a:solidFill>
              </a:rPr>
              <a:t>average number of persons per household is highest in </a:t>
            </a:r>
            <a:r>
              <a:rPr lang="en-US" sz="2000" b="1" dirty="0" smtClean="0">
                <a:solidFill>
                  <a:prstClr val="black"/>
                </a:solidFill>
              </a:rPr>
              <a:t>Ye and Paung Townships</a:t>
            </a:r>
            <a:endParaRPr lang="en-US" sz="2000" b="1" dirty="0">
              <a:solidFill>
                <a:schemeClr val="bg1"/>
              </a:solidFill>
              <a:latin typeface="Myanmar2" panose="020B0604030504040204" pitchFamily="34" charset="0"/>
              <a:cs typeface="Myanmar2"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0358480"/>
              </p:ext>
            </p:extLst>
          </p:nvPr>
        </p:nvGraphicFramePr>
        <p:xfrm>
          <a:off x="457200" y="1905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917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199" y="457200"/>
            <a:ext cx="5029201" cy="6019800"/>
          </a:xfrm>
        </p:spPr>
        <p:txBody>
          <a:bodyPr>
            <a:normAutofit/>
          </a:bodyPr>
          <a:lstStyle/>
          <a:p>
            <a:endParaRPr lang="en-US" dirty="0" smtClean="0"/>
          </a:p>
          <a:p>
            <a:r>
              <a:rPr lang="en-US" dirty="0" smtClean="0"/>
              <a:t>Area in Sq. miles/Km sq.</a:t>
            </a:r>
          </a:p>
          <a:p>
            <a:pPr marL="509588" lvl="1" indent="-344488"/>
            <a:r>
              <a:rPr lang="en-US" dirty="0" smtClean="0"/>
              <a:t> Myanmar -261,970/</a:t>
            </a:r>
            <a:r>
              <a:rPr lang="en-US" dirty="0" smtClean="0">
                <a:solidFill>
                  <a:srgbClr val="FF0000"/>
                </a:solidFill>
              </a:rPr>
              <a:t>676,578</a:t>
            </a:r>
            <a:r>
              <a:rPr lang="en-US" dirty="0">
                <a:solidFill>
                  <a:srgbClr val="FF0000"/>
                </a:solidFill>
              </a:rPr>
              <a:t> </a:t>
            </a:r>
            <a:r>
              <a:rPr lang="en-US" dirty="0" smtClean="0"/>
              <a:t> </a:t>
            </a:r>
          </a:p>
          <a:p>
            <a:pPr marL="569913" lvl="1"/>
            <a:r>
              <a:rPr lang="en-US" dirty="0" smtClean="0"/>
              <a:t>Mon State –    4,748/</a:t>
            </a:r>
            <a:r>
              <a:rPr lang="en-US" dirty="0" smtClean="0">
                <a:solidFill>
                  <a:srgbClr val="FF0000"/>
                </a:solidFill>
              </a:rPr>
              <a:t>12,297</a:t>
            </a:r>
            <a:r>
              <a:rPr lang="en-US" dirty="0" smtClean="0"/>
              <a:t> </a:t>
            </a:r>
          </a:p>
          <a:p>
            <a:pPr marL="569913" lvl="1"/>
            <a:r>
              <a:rPr lang="en-US" dirty="0" smtClean="0"/>
              <a:t>Kayin State – 11,731/</a:t>
            </a:r>
            <a:r>
              <a:rPr lang="en-US" dirty="0" smtClean="0">
                <a:solidFill>
                  <a:srgbClr val="FF0000"/>
                </a:solidFill>
              </a:rPr>
              <a:t>30,383</a:t>
            </a:r>
          </a:p>
          <a:p>
            <a:pPr marL="569913" lvl="1"/>
            <a:r>
              <a:rPr lang="en-US" dirty="0" smtClean="0"/>
              <a:t>Kayah State –   4,530/</a:t>
            </a:r>
            <a:r>
              <a:rPr lang="en-US" dirty="0" smtClean="0">
                <a:solidFill>
                  <a:srgbClr val="FF0000"/>
                </a:solidFill>
              </a:rPr>
              <a:t>11,731</a:t>
            </a:r>
          </a:p>
          <a:p>
            <a:endParaRPr lang="en-US" dirty="0" smtClean="0"/>
          </a:p>
          <a:p>
            <a:r>
              <a:rPr lang="en-US" dirty="0" smtClean="0"/>
              <a:t>Area constitutes 8.02% of Myanmar land </a:t>
            </a:r>
          </a:p>
          <a:p>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7AB5BD-D464-4A38-B3A4-F6ED362C9FAE}"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0" y="685800"/>
            <a:ext cx="4252209" cy="6172200"/>
          </a:xfrm>
          <a:prstGeom prst="rect">
            <a:avLst/>
          </a:prstGeom>
          <a:noFill/>
          <a:ln>
            <a:noFill/>
          </a:ln>
        </p:spPr>
      </p:pic>
      <p:sp>
        <p:nvSpPr>
          <p:cNvPr id="7" name="TextBox 6"/>
          <p:cNvSpPr txBox="1"/>
          <p:nvPr/>
        </p:nvSpPr>
        <p:spPr>
          <a:xfrm>
            <a:off x="533400" y="121617"/>
            <a:ext cx="3241622" cy="523220"/>
          </a:xfrm>
          <a:prstGeom prst="rect">
            <a:avLst/>
          </a:prstGeom>
          <a:noFill/>
        </p:spPr>
        <p:txBody>
          <a:bodyPr wrap="square" rtlCol="0">
            <a:spAutoFit/>
          </a:bodyPr>
          <a:lstStyle/>
          <a:p>
            <a:pPr algn="ctr"/>
            <a:r>
              <a:rPr lang="en-US" sz="2800" b="1" dirty="0" smtClean="0"/>
              <a:t>Map of Myanmar</a:t>
            </a:r>
            <a:endParaRPr lang="en-US" sz="2800" b="1" dirty="0"/>
          </a:p>
        </p:txBody>
      </p:sp>
    </p:spTree>
    <p:extLst>
      <p:ext uri="{BB962C8B-B14F-4D97-AF65-F5344CB8AC3E}">
        <p14:creationId xmlns:p14="http://schemas.microsoft.com/office/powerpoint/2010/main" val="29785611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Female-headed households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202283"/>
              </p:ext>
            </p:extLst>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79554" y="6107668"/>
            <a:ext cx="8312046" cy="707886"/>
          </a:xfrm>
          <a:prstGeom prst="rect">
            <a:avLst/>
          </a:prstGeom>
          <a:noFill/>
        </p:spPr>
        <p:txBody>
          <a:bodyPr wrap="square" rtlCol="0">
            <a:spAutoFit/>
          </a:bodyPr>
          <a:lstStyle/>
          <a:p>
            <a:r>
              <a:rPr lang="en-US" sz="2000" b="1" dirty="0" smtClean="0"/>
              <a:t>Tanintharyi and Mon have the highest female headed households, migration???</a:t>
            </a:r>
            <a:endParaRPr lang="en-US" sz="2000" b="1" dirty="0"/>
          </a:p>
        </p:txBody>
      </p:sp>
    </p:spTree>
    <p:extLst>
      <p:ext uri="{BB962C8B-B14F-4D97-AF65-F5344CB8AC3E}">
        <p14:creationId xmlns:p14="http://schemas.microsoft.com/office/powerpoint/2010/main" val="1584949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B. </a:t>
            </a:r>
            <a:r>
              <a:rPr lang="en-US" dirty="0" smtClean="0">
                <a:latin typeface="Arial Black" panose="020B0A04020102020204" pitchFamily="34" charset="0"/>
              </a:rPr>
              <a:t>SOCIAL CHARACTERISTICS</a:t>
            </a:r>
            <a:endParaRPr lang="en-US" dirty="0">
              <a:latin typeface="Arial Black" panose="020B0A04020102020204" pitchFamily="34" charset="0"/>
            </a:endParaRPr>
          </a:p>
        </p:txBody>
      </p:sp>
    </p:spTree>
    <p:extLst>
      <p:ext uri="{BB962C8B-B14F-4D97-AF65-F5344CB8AC3E}">
        <p14:creationId xmlns:p14="http://schemas.microsoft.com/office/powerpoint/2010/main" val="2783309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lvl="0">
              <a:spcBef>
                <a:spcPts val="0"/>
              </a:spcBef>
            </a:pPr>
            <a:r>
              <a:rPr lang="en-US" sz="2800" b="1" dirty="0">
                <a:solidFill>
                  <a:prstClr val="black"/>
                </a:solidFill>
                <a:latin typeface="Times New Roman" panose="02020603050405020304" pitchFamily="18" charset="0"/>
                <a:ea typeface="+mn-ea"/>
                <a:cs typeface="Times New Roman" panose="02020603050405020304" pitchFamily="18" charset="0"/>
              </a:rPr>
              <a:t>Marital Status for Males and Females </a:t>
            </a:r>
            <a:r>
              <a:rPr lang="en-US" sz="2800" b="1" dirty="0" smtClean="0">
                <a:solidFill>
                  <a:prstClr val="black"/>
                </a:solidFill>
                <a:latin typeface="Times New Roman" panose="02020603050405020304" pitchFamily="18" charset="0"/>
                <a:ea typeface="+mn-ea"/>
                <a:cs typeface="Times New Roman" panose="02020603050405020304" pitchFamily="18" charset="0"/>
              </a:rPr>
              <a:t>at Union Level</a:t>
            </a:r>
            <a:r>
              <a:rPr lang="en-US" sz="2800" b="1" dirty="0">
                <a:solidFill>
                  <a:prstClr val="black"/>
                </a:solidFill>
                <a:latin typeface="Times New Roman" panose="02020603050405020304" pitchFamily="18" charset="0"/>
                <a:ea typeface="+mn-ea"/>
                <a:cs typeface="Times New Roman" panose="02020603050405020304" pitchFamily="18" charset="0"/>
              </a:rPr>
              <a:t/>
            </a:r>
            <a:br>
              <a:rPr lang="en-US" sz="2800" b="1" dirty="0">
                <a:solidFill>
                  <a:prstClr val="black"/>
                </a:solidFill>
                <a:latin typeface="Times New Roman" panose="02020603050405020304" pitchFamily="18" charset="0"/>
                <a:ea typeface="+mn-ea"/>
                <a:cs typeface="Times New Roman" panose="02020603050405020304" pitchFamily="18" charset="0"/>
              </a:rPr>
            </a:br>
            <a:r>
              <a:rPr lang="en-US" sz="2800" b="1" dirty="0">
                <a:solidFill>
                  <a:prstClr val="black"/>
                </a:solidFill>
                <a:latin typeface="Times New Roman" panose="02020603050405020304" pitchFamily="18" charset="0"/>
                <a:ea typeface="+mn-ea"/>
                <a:cs typeface="Times New Roman" panose="02020603050405020304" pitchFamily="18" charset="0"/>
              </a:rPr>
              <a:t>(age 15 years+)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787696301"/>
              </p:ext>
            </p:extLst>
          </p:nvPr>
        </p:nvGraphicFramePr>
        <p:xfrm>
          <a:off x="381000" y="1524000"/>
          <a:ext cx="41148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156662955"/>
              </p:ext>
            </p:extLst>
          </p:nvPr>
        </p:nvGraphicFramePr>
        <p:xfrm>
          <a:off x="4648200" y="15240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4354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067800" cy="914400"/>
          </a:xfrm>
        </p:spPr>
        <p:txBody>
          <a:bodyPr>
            <a:noAutofit/>
          </a:bodyPr>
          <a:lstStyle/>
          <a:p>
            <a:r>
              <a:rPr lang="en-US" sz="2500" b="1" dirty="0" smtClean="0">
                <a:latin typeface="Times New Roman" panose="02020603050405020304" pitchFamily="18" charset="0"/>
                <a:cs typeface="Times New Roman" panose="02020603050405020304" pitchFamily="18" charset="0"/>
              </a:rPr>
              <a:t>Marital Status of Male by different age groups </a:t>
            </a:r>
            <a:br>
              <a:rPr lang="en-US" sz="2500" b="1" dirty="0" smtClean="0">
                <a:latin typeface="Times New Roman" panose="02020603050405020304" pitchFamily="18" charset="0"/>
                <a:cs typeface="Times New Roman" panose="02020603050405020304" pitchFamily="18" charset="0"/>
              </a:rPr>
            </a:br>
            <a:r>
              <a:rPr lang="en-US" sz="2500" b="1" dirty="0" smtClean="0">
                <a:latin typeface="Times New Roman" panose="02020603050405020304" pitchFamily="18" charset="0"/>
                <a:cs typeface="Times New Roman" panose="02020603050405020304" pitchFamily="18" charset="0"/>
              </a:rPr>
              <a:t>at Union Level</a:t>
            </a:r>
            <a:r>
              <a:rPr lang="en-US" sz="2500" b="1" dirty="0">
                <a:latin typeface="Times New Roman" panose="02020603050405020304" pitchFamily="18" charset="0"/>
                <a:cs typeface="Times New Roman" panose="02020603050405020304" pitchFamily="18" charset="0"/>
              </a:rPr>
              <a:t/>
            </a:r>
            <a:br>
              <a:rPr lang="en-US" sz="2500" b="1" dirty="0">
                <a:latin typeface="Times New Roman" panose="02020603050405020304" pitchFamily="18" charset="0"/>
                <a:cs typeface="Times New Roman" panose="02020603050405020304" pitchFamily="18" charset="0"/>
              </a:rPr>
            </a:br>
            <a:endParaRPr lang="en-US" sz="2500" b="1" dirty="0">
              <a:latin typeface="Times New Roman" panose="02020603050405020304" pitchFamily="18" charset="0"/>
              <a:cs typeface="Times New Roman" panose="02020603050405020304" pitchFamily="18"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1328761"/>
              </p:ext>
            </p:extLst>
          </p:nvPr>
        </p:nvGraphicFramePr>
        <p:xfrm>
          <a:off x="457200" y="1219200"/>
          <a:ext cx="8534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73256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067800" cy="868362"/>
          </a:xfrm>
        </p:spPr>
        <p:txBody>
          <a:bodyPr>
            <a:normAutofit fontScale="90000"/>
          </a:bodyPr>
          <a:lstStyle/>
          <a:p>
            <a:r>
              <a:rPr lang="en-US" sz="2800" b="1" dirty="0">
                <a:solidFill>
                  <a:prstClr val="black"/>
                </a:solidFill>
                <a:latin typeface="Times New Roman" panose="02020603050405020304" pitchFamily="18" charset="0"/>
                <a:cs typeface="Times New Roman" panose="02020603050405020304" pitchFamily="18" charset="0"/>
              </a:rPr>
              <a:t>Marital Status of </a:t>
            </a:r>
            <a:r>
              <a:rPr lang="en-US" sz="2800" b="1" dirty="0" smtClean="0">
                <a:solidFill>
                  <a:prstClr val="black"/>
                </a:solidFill>
                <a:latin typeface="Times New Roman" panose="02020603050405020304" pitchFamily="18" charset="0"/>
                <a:cs typeface="Times New Roman" panose="02020603050405020304" pitchFamily="18" charset="0"/>
              </a:rPr>
              <a:t>Female </a:t>
            </a:r>
            <a:r>
              <a:rPr lang="en-US" sz="2800" b="1" dirty="0">
                <a:solidFill>
                  <a:prstClr val="black"/>
                </a:solidFill>
                <a:latin typeface="Times New Roman" panose="02020603050405020304" pitchFamily="18" charset="0"/>
                <a:cs typeface="Times New Roman" panose="02020603050405020304" pitchFamily="18" charset="0"/>
              </a:rPr>
              <a:t>by different age groups </a:t>
            </a:r>
            <a:r>
              <a:rPr lang="en-US" sz="2800" b="1" dirty="0" smtClean="0">
                <a:solidFill>
                  <a:prstClr val="black"/>
                </a:solidFill>
                <a:latin typeface="Times New Roman" panose="02020603050405020304" pitchFamily="18" charset="0"/>
                <a:cs typeface="Times New Roman" panose="02020603050405020304" pitchFamily="18" charset="0"/>
              </a:rPr>
              <a:t/>
            </a:r>
            <a:br>
              <a:rPr lang="en-US" sz="2800" b="1" dirty="0" smtClean="0">
                <a:solidFill>
                  <a:prstClr val="black"/>
                </a:solidFill>
                <a:latin typeface="Times New Roman" panose="02020603050405020304" pitchFamily="18" charset="0"/>
                <a:cs typeface="Times New Roman" panose="02020603050405020304" pitchFamily="18" charset="0"/>
              </a:rPr>
            </a:br>
            <a:r>
              <a:rPr lang="en-US" sz="2800" b="1" dirty="0" smtClean="0">
                <a:solidFill>
                  <a:prstClr val="black"/>
                </a:solidFill>
                <a:latin typeface="Times New Roman" panose="02020603050405020304" pitchFamily="18" charset="0"/>
                <a:cs typeface="Times New Roman" panose="02020603050405020304" pitchFamily="18" charset="0"/>
              </a:rPr>
              <a:t>at </a:t>
            </a:r>
            <a:r>
              <a:rPr lang="en-US" sz="2800" b="1" dirty="0">
                <a:solidFill>
                  <a:prstClr val="black"/>
                </a:solidFill>
                <a:latin typeface="Times New Roman" panose="02020603050405020304" pitchFamily="18" charset="0"/>
                <a:cs typeface="Times New Roman" panose="02020603050405020304" pitchFamily="18" charset="0"/>
              </a:rPr>
              <a:t>Union Level</a:t>
            </a:r>
            <a:br>
              <a:rPr lang="en-US" sz="2800" b="1" dirty="0">
                <a:solidFill>
                  <a:prstClr val="black"/>
                </a:solidFill>
                <a:latin typeface="Times New Roman" panose="02020603050405020304" pitchFamily="18" charset="0"/>
                <a:cs typeface="Times New Roman" panose="02020603050405020304" pitchFamily="18" charset="0"/>
              </a:rPr>
            </a:br>
            <a:endParaRPr lang="en-US" sz="3200" dirty="0">
              <a:latin typeface="Myanmar2" panose="020B0604030504040204" pitchFamily="34" charset="0"/>
              <a:cs typeface="Myanmar2" panose="020B0604030504040204" pitchFamily="34"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006695816"/>
              </p:ext>
            </p:extLst>
          </p:nvPr>
        </p:nvGraphicFramePr>
        <p:xfrm>
          <a:off x="457200" y="1397000"/>
          <a:ext cx="8458200" cy="500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3766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1"/>
            <p:extLst>
              <p:ext uri="{D42A27DB-BD31-4B8C-83A1-F6EECF244321}">
                <p14:modId xmlns:p14="http://schemas.microsoft.com/office/powerpoint/2010/main" val="1279989029"/>
              </p:ext>
            </p:extLst>
          </p:nvPr>
        </p:nvGraphicFramePr>
        <p:xfrm>
          <a:off x="267375" y="1543853"/>
          <a:ext cx="44958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719823000"/>
              </p:ext>
            </p:extLst>
          </p:nvPr>
        </p:nvGraphicFramePr>
        <p:xfrm>
          <a:off x="4589206" y="1493478"/>
          <a:ext cx="45720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326923" y="5791200"/>
            <a:ext cx="8382000" cy="954107"/>
          </a:xfrm>
          <a:prstGeom prst="rect">
            <a:avLst/>
          </a:prstGeom>
          <a:noFill/>
        </p:spPr>
        <p:txBody>
          <a:bodyPr wrap="square" rtlCol="0">
            <a:spAutoFit/>
          </a:bodyPr>
          <a:lstStyle/>
          <a:p>
            <a:pPr marL="176213" indent="-176213">
              <a:buFont typeface="Arial" panose="020B0604020202020204" pitchFamily="34" charset="0"/>
              <a:buChar char="•"/>
            </a:pPr>
            <a:r>
              <a:rPr lang="en-US" sz="2800" b="1" dirty="0" smtClean="0"/>
              <a:t>Proportion of married males and females is the same</a:t>
            </a:r>
          </a:p>
          <a:p>
            <a:pPr marL="176213" indent="-176213">
              <a:buFont typeface="Arial" panose="020B0604020202020204" pitchFamily="34" charset="0"/>
              <a:buChar char="•"/>
            </a:pPr>
            <a:r>
              <a:rPr lang="en-US" sz="2800" b="1" dirty="0" smtClean="0"/>
              <a:t>More females are widowed (10%) than males (2%)</a:t>
            </a:r>
            <a:endParaRPr lang="en-US" sz="2800" b="1" dirty="0"/>
          </a:p>
        </p:txBody>
      </p:sp>
      <p:sp>
        <p:nvSpPr>
          <p:cNvPr id="15" name="TextBox 14"/>
          <p:cNvSpPr txBox="1"/>
          <p:nvPr/>
        </p:nvSpPr>
        <p:spPr>
          <a:xfrm>
            <a:off x="2896951" y="1441670"/>
            <a:ext cx="763351" cy="369332"/>
          </a:xfrm>
          <a:prstGeom prst="rect">
            <a:avLst/>
          </a:prstGeom>
          <a:noFill/>
        </p:spPr>
        <p:txBody>
          <a:bodyPr wrap="none" rtlCol="0">
            <a:spAutoFit/>
          </a:bodyPr>
          <a:lstStyle/>
          <a:p>
            <a:r>
              <a:rPr lang="en-US" b="1" dirty="0" smtClean="0"/>
              <a:t>Males</a:t>
            </a:r>
            <a:endParaRPr lang="en-US" b="1" dirty="0"/>
          </a:p>
        </p:txBody>
      </p:sp>
      <p:sp>
        <p:nvSpPr>
          <p:cNvPr id="16" name="TextBox 15"/>
          <p:cNvSpPr txBox="1"/>
          <p:nvPr/>
        </p:nvSpPr>
        <p:spPr>
          <a:xfrm>
            <a:off x="7567661" y="1441670"/>
            <a:ext cx="966740" cy="369332"/>
          </a:xfrm>
          <a:prstGeom prst="rect">
            <a:avLst/>
          </a:prstGeom>
          <a:noFill/>
        </p:spPr>
        <p:txBody>
          <a:bodyPr wrap="none" rtlCol="0">
            <a:spAutoFit/>
          </a:bodyPr>
          <a:lstStyle/>
          <a:p>
            <a:r>
              <a:rPr lang="en-US" b="1" dirty="0" smtClean="0"/>
              <a:t>Females</a:t>
            </a:r>
            <a:endParaRPr lang="en-US" b="1" dirty="0"/>
          </a:p>
        </p:txBody>
      </p:sp>
      <p:sp>
        <p:nvSpPr>
          <p:cNvPr id="18" name="TextBox 17"/>
          <p:cNvSpPr txBox="1"/>
          <p:nvPr/>
        </p:nvSpPr>
        <p:spPr>
          <a:xfrm>
            <a:off x="533401" y="191869"/>
            <a:ext cx="8001000" cy="954107"/>
          </a:xfrm>
          <a:prstGeom prst="rect">
            <a:avLst/>
          </a:prstGeom>
          <a:noFill/>
        </p:spPr>
        <p:txBody>
          <a:bodyPr wrap="square" rtlCol="0">
            <a:spAutoFit/>
          </a:bodyPr>
          <a:lstStyle/>
          <a:p>
            <a:pPr algn="ctr"/>
            <a:r>
              <a:rPr lang="en-US" sz="2800" b="1" dirty="0" smtClean="0"/>
              <a:t>Marital Status for Males and Females in Kayah State (age 15 years+)</a:t>
            </a:r>
            <a:endParaRPr lang="en-US" sz="2800" b="1" dirty="0"/>
          </a:p>
        </p:txBody>
      </p:sp>
    </p:spTree>
    <p:extLst>
      <p:ext uri="{BB962C8B-B14F-4D97-AF65-F5344CB8AC3E}">
        <p14:creationId xmlns:p14="http://schemas.microsoft.com/office/powerpoint/2010/main" val="24001024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Content Placeholder 9"/>
          <p:cNvGraphicFramePr>
            <a:graphicFrameLocks noGrp="1"/>
          </p:cNvGraphicFramePr>
          <p:nvPr>
            <p:ph sz="half" idx="1"/>
            <p:extLst>
              <p:ext uri="{D42A27DB-BD31-4B8C-83A1-F6EECF244321}">
                <p14:modId xmlns:p14="http://schemas.microsoft.com/office/powerpoint/2010/main" val="752336902"/>
              </p:ext>
            </p:extLst>
          </p:nvPr>
        </p:nvGraphicFramePr>
        <p:xfrm>
          <a:off x="533400" y="1985576"/>
          <a:ext cx="3895725" cy="3646488"/>
        </p:xfrm>
        <a:graphic>
          <a:graphicData uri="http://schemas.openxmlformats.org/presentationml/2006/ole">
            <mc:AlternateContent xmlns:mc="http://schemas.openxmlformats.org/markup-compatibility/2006">
              <mc:Choice xmlns:v="urn:schemas-microsoft-com:vml" Requires="v">
                <p:oleObj spid="_x0000_s4135" name="Worksheet" r:id="rId5" imgW="3876621" imgH="3628987" progId="Excel.Sheet.8">
                  <p:embed/>
                </p:oleObj>
              </mc:Choice>
              <mc:Fallback>
                <p:oleObj name="Worksheet" r:id="rId5" imgW="3876621" imgH="3628987" progId="Excel.Sheet.8">
                  <p:embed/>
                  <p:pic>
                    <p:nvPicPr>
                      <p:cNvPr id="0" name=""/>
                      <p:cNvPicPr>
                        <a:picLocks noGrp="1" noChangeArrowheads="1"/>
                      </p:cNvPicPr>
                      <p:nvPr/>
                    </p:nvPicPr>
                    <p:blipFill>
                      <a:blip r:embed="rId6"/>
                      <a:srcRect/>
                      <a:stretch>
                        <a:fillRect/>
                      </a:stretch>
                    </p:blipFill>
                    <p:spPr bwMode="auto">
                      <a:xfrm>
                        <a:off x="533400" y="1985576"/>
                        <a:ext cx="3895725" cy="3646488"/>
                      </a:xfrm>
                      <a:prstGeom prst="rect">
                        <a:avLst/>
                      </a:prstGeom>
                      <a:noFill/>
                      <a:extLst/>
                    </p:spPr>
                  </p:pic>
                </p:oleObj>
              </mc:Fallback>
            </mc:AlternateContent>
          </a:graphicData>
        </a:graphic>
      </p:graphicFrame>
      <p:sp>
        <p:nvSpPr>
          <p:cNvPr id="6148" name="TextBox 13"/>
          <p:cNvSpPr txBox="1">
            <a:spLocks noChangeArrowheads="1"/>
          </p:cNvSpPr>
          <p:nvPr/>
        </p:nvSpPr>
        <p:spPr bwMode="auto">
          <a:xfrm>
            <a:off x="327024" y="5881315"/>
            <a:ext cx="7902575" cy="1200329"/>
          </a:xfrm>
          <a:prstGeom prst="rect">
            <a:avLst/>
          </a:prstGeom>
          <a:noFill/>
          <a:ln w="9525">
            <a:noFill/>
            <a:miter lim="800000"/>
            <a:headEnd/>
            <a:tailEnd/>
          </a:ln>
        </p:spPr>
        <p:txBody>
          <a:bodyPr wrap="square">
            <a:spAutoFit/>
          </a:bodyPr>
          <a:lstStyle/>
          <a:p>
            <a:pPr marL="176213" indent="-176213">
              <a:buFont typeface="Arial" charset="0"/>
              <a:buChar char="•"/>
            </a:pPr>
            <a:r>
              <a:rPr lang="en-US" sz="2400" b="1" dirty="0">
                <a:latin typeface="Times New Roman" panose="02020603050405020304" pitchFamily="18" charset="0"/>
                <a:cs typeface="Times New Roman" panose="02020603050405020304" pitchFamily="18" charset="0"/>
              </a:rPr>
              <a:t>Proportion of married males and females is the same</a:t>
            </a:r>
          </a:p>
          <a:p>
            <a:pPr marL="176213" lvl="0" indent="-176213" fontAlgn="auto">
              <a:spcBef>
                <a:spcPts val="0"/>
              </a:spcBef>
              <a:spcAft>
                <a:spcPts val="0"/>
              </a:spcAft>
              <a:buFont typeface="Arial" panose="020B0604020202020204" pitchFamily="34" charset="0"/>
              <a:buChar char="•"/>
            </a:pPr>
            <a:r>
              <a:rPr lang="en-US" sz="2400" b="1" dirty="0" smtClean="0">
                <a:solidFill>
                  <a:prstClr val="black"/>
                </a:solidFill>
                <a:latin typeface="Times New Roman" panose="02020603050405020304" pitchFamily="18" charset="0"/>
                <a:cs typeface="Times New Roman" panose="02020603050405020304" pitchFamily="18" charset="0"/>
              </a:rPr>
              <a:t>More </a:t>
            </a:r>
            <a:r>
              <a:rPr lang="en-US" sz="2400" b="1" dirty="0">
                <a:solidFill>
                  <a:prstClr val="black"/>
                </a:solidFill>
                <a:latin typeface="Times New Roman" panose="02020603050405020304" pitchFamily="18" charset="0"/>
                <a:cs typeface="Times New Roman" panose="02020603050405020304" pitchFamily="18" charset="0"/>
              </a:rPr>
              <a:t>females are widowed (</a:t>
            </a:r>
            <a:r>
              <a:rPr lang="en-US" sz="2400" b="1" dirty="0" smtClean="0">
                <a:solidFill>
                  <a:prstClr val="black"/>
                </a:solidFill>
                <a:latin typeface="Times New Roman" panose="02020603050405020304" pitchFamily="18" charset="0"/>
                <a:cs typeface="Times New Roman" panose="02020603050405020304" pitchFamily="18" charset="0"/>
              </a:rPr>
              <a:t>11.3%) </a:t>
            </a:r>
            <a:r>
              <a:rPr lang="en-US" sz="2400" b="1" dirty="0">
                <a:solidFill>
                  <a:prstClr val="black"/>
                </a:solidFill>
                <a:latin typeface="Times New Roman" panose="02020603050405020304" pitchFamily="18" charset="0"/>
                <a:cs typeface="Times New Roman" panose="02020603050405020304" pitchFamily="18" charset="0"/>
              </a:rPr>
              <a:t>than males (</a:t>
            </a:r>
            <a:r>
              <a:rPr lang="en-US" sz="2400" b="1" dirty="0" smtClean="0">
                <a:solidFill>
                  <a:prstClr val="black"/>
                </a:solidFill>
                <a:latin typeface="Times New Roman" panose="02020603050405020304" pitchFamily="18" charset="0"/>
                <a:cs typeface="Times New Roman" panose="02020603050405020304" pitchFamily="18" charset="0"/>
              </a:rPr>
              <a:t>3.5%)</a:t>
            </a:r>
            <a:endParaRPr lang="en-US" sz="2400" b="1" dirty="0">
              <a:solidFill>
                <a:prstClr val="black"/>
              </a:solidFill>
              <a:latin typeface="Times New Roman" panose="02020603050405020304" pitchFamily="18" charset="0"/>
              <a:cs typeface="Times New Roman" panose="02020603050405020304" pitchFamily="18" charset="0"/>
            </a:endParaRPr>
          </a:p>
          <a:p>
            <a:pPr marL="176213" indent="-176213">
              <a:buFont typeface="Arial" charset="0"/>
              <a:buChar char="•"/>
            </a:pPr>
            <a:endParaRPr lang="en-US" sz="2400" b="1" dirty="0">
              <a:latin typeface="Times New Roman" panose="02020603050405020304" pitchFamily="18" charset="0"/>
              <a:cs typeface="Times New Roman" panose="02020603050405020304" pitchFamily="18" charset="0"/>
            </a:endParaRPr>
          </a:p>
        </p:txBody>
      </p:sp>
      <p:sp>
        <p:nvSpPr>
          <p:cNvPr id="6149" name="TextBox 15"/>
          <p:cNvSpPr txBox="1">
            <a:spLocks noChangeArrowheads="1"/>
          </p:cNvSpPr>
          <p:nvPr/>
        </p:nvSpPr>
        <p:spPr bwMode="auto">
          <a:xfrm>
            <a:off x="7567613" y="1441450"/>
            <a:ext cx="184150" cy="369888"/>
          </a:xfrm>
          <a:prstGeom prst="rect">
            <a:avLst/>
          </a:prstGeom>
          <a:noFill/>
          <a:ln w="9525">
            <a:noFill/>
            <a:miter lim="800000"/>
            <a:headEnd/>
            <a:tailEnd/>
          </a:ln>
        </p:spPr>
        <p:txBody>
          <a:bodyPr wrap="none">
            <a:spAutoFit/>
          </a:bodyPr>
          <a:lstStyle/>
          <a:p>
            <a:endParaRPr lang="en-US" b="1" dirty="0">
              <a:latin typeface="Myanmar2" pitchFamily="34" charset="0"/>
            </a:endParaRPr>
          </a:p>
        </p:txBody>
      </p:sp>
      <p:sp>
        <p:nvSpPr>
          <p:cNvPr id="6150" name="TextBox 17"/>
          <p:cNvSpPr txBox="1">
            <a:spLocks noChangeArrowheads="1"/>
          </p:cNvSpPr>
          <p:nvPr/>
        </p:nvSpPr>
        <p:spPr bwMode="auto">
          <a:xfrm>
            <a:off x="327024" y="192088"/>
            <a:ext cx="8664576" cy="954107"/>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sz="2800" b="1" dirty="0">
                <a:solidFill>
                  <a:prstClr val="black"/>
                </a:solidFill>
                <a:latin typeface="Times New Roman" panose="02020603050405020304" pitchFamily="18" charset="0"/>
                <a:cs typeface="Times New Roman" panose="02020603050405020304" pitchFamily="18" charset="0"/>
              </a:rPr>
              <a:t>Marital Status for Males and Females in </a:t>
            </a:r>
            <a:r>
              <a:rPr lang="en-US" sz="2800" b="1" dirty="0" smtClean="0">
                <a:solidFill>
                  <a:prstClr val="black"/>
                </a:solidFill>
                <a:latin typeface="Times New Roman" panose="02020603050405020304" pitchFamily="18" charset="0"/>
                <a:cs typeface="Times New Roman" panose="02020603050405020304" pitchFamily="18" charset="0"/>
              </a:rPr>
              <a:t>Kayin </a:t>
            </a:r>
            <a:r>
              <a:rPr lang="en-US" sz="2800" b="1" dirty="0">
                <a:solidFill>
                  <a:prstClr val="black"/>
                </a:solidFill>
                <a:latin typeface="Times New Roman" panose="02020603050405020304" pitchFamily="18" charset="0"/>
                <a:cs typeface="Times New Roman" panose="02020603050405020304" pitchFamily="18" charset="0"/>
              </a:rPr>
              <a:t>State </a:t>
            </a:r>
          </a:p>
          <a:p>
            <a:pPr lvl="0" algn="ctr" fontAlgn="auto">
              <a:spcBef>
                <a:spcPts val="0"/>
              </a:spcBef>
              <a:spcAft>
                <a:spcPts val="0"/>
              </a:spcAft>
            </a:pPr>
            <a:r>
              <a:rPr lang="en-US" sz="2800" b="1" dirty="0">
                <a:solidFill>
                  <a:prstClr val="black"/>
                </a:solidFill>
                <a:latin typeface="Times New Roman" panose="02020603050405020304" pitchFamily="18" charset="0"/>
                <a:cs typeface="Times New Roman" panose="02020603050405020304" pitchFamily="18" charset="0"/>
              </a:rPr>
              <a:t>(age 15 years+)</a:t>
            </a:r>
          </a:p>
        </p:txBody>
      </p:sp>
      <p:graphicFrame>
        <p:nvGraphicFramePr>
          <p:cNvPr id="6147" name="Content Placeholder 16"/>
          <p:cNvGraphicFramePr>
            <a:graphicFrameLocks noGrp="1"/>
          </p:cNvGraphicFramePr>
          <p:nvPr>
            <p:ph sz="half" idx="2"/>
            <p:extLst>
              <p:ext uri="{D42A27DB-BD31-4B8C-83A1-F6EECF244321}">
                <p14:modId xmlns:p14="http://schemas.microsoft.com/office/powerpoint/2010/main" val="3985791741"/>
              </p:ext>
            </p:extLst>
          </p:nvPr>
        </p:nvGraphicFramePr>
        <p:xfrm>
          <a:off x="4686300" y="1811338"/>
          <a:ext cx="4038600" cy="4375150"/>
        </p:xfrm>
        <a:graphic>
          <a:graphicData uri="http://schemas.openxmlformats.org/presentationml/2006/ole">
            <mc:AlternateContent xmlns:mc="http://schemas.openxmlformats.org/markup-compatibility/2006">
              <mc:Choice xmlns:v="urn:schemas-microsoft-com:vml" Requires="v">
                <p:oleObj spid="_x0000_s4136" name="Worksheet" r:id="rId8" imgW="4000524" imgH="4333784" progId="Excel.Sheet.8">
                  <p:embed/>
                </p:oleObj>
              </mc:Choice>
              <mc:Fallback>
                <p:oleObj name="Worksheet" r:id="rId8" imgW="4000524" imgH="4333784" progId="Excel.Sheet.8">
                  <p:embed/>
                  <p:pic>
                    <p:nvPicPr>
                      <p:cNvPr id="0" name=""/>
                      <p:cNvPicPr>
                        <a:picLocks noGrp="1" noChangeArrowheads="1"/>
                      </p:cNvPicPr>
                      <p:nvPr/>
                    </p:nvPicPr>
                    <p:blipFill>
                      <a:blip r:embed="rId9"/>
                      <a:srcRect/>
                      <a:stretch>
                        <a:fillRect/>
                      </a:stretch>
                    </p:blipFill>
                    <p:spPr bwMode="auto">
                      <a:xfrm>
                        <a:off x="4686300" y="1811338"/>
                        <a:ext cx="4038600" cy="4375150"/>
                      </a:xfrm>
                      <a:prstGeom prst="rect">
                        <a:avLst/>
                      </a:prstGeom>
                      <a:noFill/>
                      <a:ln>
                        <a:noFill/>
                      </a:ln>
                      <a:extLst/>
                    </p:spPr>
                  </p:pic>
                </p:oleObj>
              </mc:Fallback>
            </mc:AlternateContent>
          </a:graphicData>
        </a:graphic>
      </p:graphicFrame>
      <p:sp>
        <p:nvSpPr>
          <p:cNvPr id="6153" name="TextBox 8"/>
          <p:cNvSpPr txBox="1">
            <a:spLocks noChangeArrowheads="1"/>
          </p:cNvSpPr>
          <p:nvPr/>
        </p:nvSpPr>
        <p:spPr bwMode="auto">
          <a:xfrm>
            <a:off x="5728855" y="4230124"/>
            <a:ext cx="688769" cy="261610"/>
          </a:xfrm>
          <a:prstGeom prst="rect">
            <a:avLst/>
          </a:prstGeom>
          <a:noFill/>
          <a:ln w="9525">
            <a:noFill/>
            <a:miter lim="800000"/>
            <a:headEnd/>
            <a:tailEnd/>
          </a:ln>
        </p:spPr>
        <p:txBody>
          <a:bodyPr wrap="square">
            <a:spAutoFit/>
          </a:bodyPr>
          <a:lstStyle/>
          <a:p>
            <a:r>
              <a:rPr lang="en-US" sz="1100" b="1" dirty="0" smtClean="0">
                <a:latin typeface="Times New Roman" panose="02020603050405020304" pitchFamily="18" charset="0"/>
                <a:cs typeface="Times New Roman" panose="02020603050405020304" pitchFamily="18" charset="0"/>
              </a:rPr>
              <a:t>Married </a:t>
            </a:r>
            <a:endParaRPr lang="en-US" sz="1100" dirty="0">
              <a:latin typeface="Times New Roman" panose="02020603050405020304" pitchFamily="18" charset="0"/>
              <a:cs typeface="Times New Roman" panose="02020603050405020304" pitchFamily="18" charset="0"/>
            </a:endParaRPr>
          </a:p>
        </p:txBody>
      </p:sp>
      <p:sp>
        <p:nvSpPr>
          <p:cNvPr id="6154" name="TextBox 10"/>
          <p:cNvSpPr txBox="1">
            <a:spLocks noChangeArrowheads="1"/>
          </p:cNvSpPr>
          <p:nvPr/>
        </p:nvSpPr>
        <p:spPr bwMode="auto">
          <a:xfrm>
            <a:off x="7091704" y="3111496"/>
            <a:ext cx="762000" cy="369332"/>
          </a:xfrm>
          <a:prstGeom prst="rect">
            <a:avLst/>
          </a:prstGeom>
          <a:noFill/>
          <a:ln w="9525">
            <a:noFill/>
            <a:miter lim="800000"/>
            <a:headEnd/>
            <a:tailEnd/>
          </a:ln>
        </p:spPr>
        <p:txBody>
          <a:bodyPr>
            <a:spAutoFit/>
          </a:bodyPr>
          <a:lstStyle/>
          <a:p>
            <a:r>
              <a:rPr lang="en-US" b="1" dirty="0" smtClean="0">
                <a:latin typeface="Myanmar2" pitchFamily="34" charset="0"/>
                <a:cs typeface="Myanmar2" pitchFamily="34" charset="0"/>
              </a:rPr>
              <a:t>Single</a:t>
            </a:r>
            <a:endParaRPr lang="en-US" b="1" dirty="0">
              <a:latin typeface="Myanmar2" pitchFamily="34" charset="0"/>
              <a:cs typeface="Myanmar2" pitchFamily="34" charset="0"/>
            </a:endParaRPr>
          </a:p>
        </p:txBody>
      </p:sp>
      <p:sp>
        <p:nvSpPr>
          <p:cNvPr id="6155" name="TextBox 11"/>
          <p:cNvSpPr txBox="1">
            <a:spLocks noChangeArrowheads="1"/>
          </p:cNvSpPr>
          <p:nvPr/>
        </p:nvSpPr>
        <p:spPr bwMode="auto">
          <a:xfrm>
            <a:off x="5012624" y="2190414"/>
            <a:ext cx="795152" cy="261610"/>
          </a:xfrm>
          <a:prstGeom prst="rect">
            <a:avLst/>
          </a:prstGeom>
          <a:noFill/>
          <a:ln w="9525">
            <a:noFill/>
            <a:miter lim="800000"/>
            <a:headEnd/>
            <a:tailEnd/>
          </a:ln>
        </p:spPr>
        <p:txBody>
          <a:bodyPr wrap="square">
            <a:spAutoFit/>
          </a:bodyPr>
          <a:lstStyle/>
          <a:p>
            <a:r>
              <a:rPr lang="en-US" sz="1100" b="1" dirty="0" smtClean="0">
                <a:solidFill>
                  <a:srgbClr val="FF0000"/>
                </a:solidFill>
                <a:latin typeface="Times New Roman" panose="02020603050405020304" pitchFamily="18" charset="0"/>
                <a:cs typeface="Times New Roman" panose="02020603050405020304" pitchFamily="18" charset="0"/>
              </a:rPr>
              <a:t>Widowed</a:t>
            </a:r>
            <a:endParaRPr lang="en-US" sz="1100" b="1" dirty="0">
              <a:solidFill>
                <a:srgbClr val="FF0000"/>
              </a:solidFill>
              <a:latin typeface="Times New Roman" panose="02020603050405020304" pitchFamily="18" charset="0"/>
              <a:cs typeface="Times New Roman" panose="02020603050405020304" pitchFamily="18" charset="0"/>
            </a:endParaRPr>
          </a:p>
        </p:txBody>
      </p:sp>
      <p:sp>
        <p:nvSpPr>
          <p:cNvPr id="6157" name="TextBox 14"/>
          <p:cNvSpPr txBox="1">
            <a:spLocks noChangeArrowheads="1"/>
          </p:cNvSpPr>
          <p:nvPr/>
        </p:nvSpPr>
        <p:spPr bwMode="auto">
          <a:xfrm>
            <a:off x="5710052" y="1628722"/>
            <a:ext cx="995548" cy="430887"/>
          </a:xfrm>
          <a:prstGeom prst="rect">
            <a:avLst/>
          </a:prstGeom>
          <a:noFill/>
          <a:ln w="9525">
            <a:noFill/>
            <a:miter lim="800000"/>
            <a:headEnd/>
            <a:tailEnd/>
          </a:ln>
        </p:spPr>
        <p:txBody>
          <a:bodyPr wrap="square">
            <a:spAutoFit/>
          </a:bodyPr>
          <a:lstStyle/>
          <a:p>
            <a:r>
              <a:rPr lang="en-US" sz="1100" b="1" dirty="0" smtClean="0">
                <a:latin typeface="Times New Roman" panose="02020603050405020304" pitchFamily="18" charset="0"/>
                <a:cs typeface="Times New Roman" panose="02020603050405020304" pitchFamily="18" charset="0"/>
              </a:rPr>
              <a:t>Divorced/ Separated</a:t>
            </a:r>
            <a:endParaRPr lang="en-US" sz="1100" b="1" dirty="0">
              <a:latin typeface="Times New Roman" panose="02020603050405020304" pitchFamily="18" charset="0"/>
              <a:cs typeface="Times New Roman" panose="02020603050405020304" pitchFamily="18" charset="0"/>
            </a:endParaRPr>
          </a:p>
        </p:txBody>
      </p:sp>
      <p:sp>
        <p:nvSpPr>
          <p:cNvPr id="6159" name="TextBox 19"/>
          <p:cNvSpPr txBox="1">
            <a:spLocks noChangeArrowheads="1"/>
          </p:cNvSpPr>
          <p:nvPr/>
        </p:nvSpPr>
        <p:spPr bwMode="auto">
          <a:xfrm>
            <a:off x="7288961" y="1950027"/>
            <a:ext cx="895382" cy="261610"/>
          </a:xfrm>
          <a:prstGeom prst="rect">
            <a:avLst/>
          </a:prstGeom>
          <a:noFill/>
          <a:ln w="9525">
            <a:noFill/>
            <a:miter lim="800000"/>
            <a:headEnd/>
            <a:tailEnd/>
          </a:ln>
        </p:spPr>
        <p:txBody>
          <a:bodyPr wrap="square">
            <a:spAutoFit/>
          </a:bodyPr>
          <a:lstStyle/>
          <a:p>
            <a:r>
              <a:rPr lang="en-US" sz="1100" b="1" dirty="0" smtClean="0">
                <a:latin typeface="Times New Roman" panose="02020603050405020304" pitchFamily="18" charset="0"/>
                <a:cs typeface="Times New Roman" panose="02020603050405020304" pitchFamily="18" charset="0"/>
              </a:rPr>
              <a:t>Renounced</a:t>
            </a:r>
            <a:endParaRPr lang="en-US" sz="11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97133" y="1146175"/>
            <a:ext cx="1027067" cy="400110"/>
          </a:xfrm>
          <a:prstGeom prst="rect">
            <a:avLst/>
          </a:prstGeom>
          <a:solidFill>
            <a:srgbClr val="FF9933"/>
          </a:solidFill>
          <a:ln>
            <a:solidFill>
              <a:schemeClr val="tx1"/>
            </a:solidFill>
          </a:ln>
        </p:spPr>
        <p:txBody>
          <a:bodyPr wrap="square" rtlCol="0">
            <a:spAutoFit/>
          </a:bodyPr>
          <a:lstStyle/>
          <a:p>
            <a:pPr algn="ctr" fontAlgn="auto">
              <a:spcBef>
                <a:spcPts val="0"/>
              </a:spcBef>
              <a:spcAft>
                <a:spcPts val="0"/>
              </a:spcAft>
            </a:pPr>
            <a:r>
              <a:rPr lang="en-US" sz="2000" b="1" dirty="0" smtClean="0">
                <a:latin typeface="Times New Roman" panose="02020603050405020304" pitchFamily="18" charset="0"/>
                <a:cs typeface="Times New Roman" panose="02020603050405020304" pitchFamily="18" charset="0"/>
              </a:rPr>
              <a:t>Male</a:t>
            </a:r>
            <a:endParaRPr lang="en-US" sz="2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360386" y="1120825"/>
            <a:ext cx="1014970" cy="400110"/>
          </a:xfrm>
          <a:prstGeom prst="rect">
            <a:avLst/>
          </a:prstGeom>
          <a:solidFill>
            <a:srgbClr val="FF9933"/>
          </a:solidFill>
          <a:ln>
            <a:solidFill>
              <a:schemeClr val="tx1"/>
            </a:solidFill>
          </a:ln>
        </p:spPr>
        <p:txBody>
          <a:bodyPr wrap="square" rtlCol="0">
            <a:spAutoFit/>
          </a:bodyPr>
          <a:lstStyle/>
          <a:p>
            <a:pPr algn="ctr" fontAlgn="auto">
              <a:spcBef>
                <a:spcPts val="0"/>
              </a:spcBef>
              <a:spcAft>
                <a:spcPts val="0"/>
              </a:spcAft>
            </a:pPr>
            <a:r>
              <a:rPr lang="en-US" sz="2000" b="1" dirty="0" smtClean="0">
                <a:latin typeface="Times New Roman" panose="02020603050405020304" pitchFamily="18" charset="0"/>
                <a:cs typeface="Times New Roman" panose="02020603050405020304" pitchFamily="18" charset="0"/>
              </a:rPr>
              <a:t>Female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1069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5889248"/>
            <a:ext cx="8287681" cy="1200329"/>
          </a:xfrm>
          <a:prstGeom prst="rect">
            <a:avLst/>
          </a:prstGeom>
          <a:noFill/>
        </p:spPr>
        <p:txBody>
          <a:bodyPr wrap="square" rtlCol="0">
            <a:spAutoFit/>
          </a:bodyPr>
          <a:lstStyle/>
          <a:p>
            <a:pPr marL="176213" indent="-176213">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Proportion </a:t>
            </a:r>
            <a:r>
              <a:rPr lang="en-US" sz="2400" b="1" dirty="0">
                <a:latin typeface="Times New Roman" panose="02020603050405020304" pitchFamily="18" charset="0"/>
                <a:cs typeface="Times New Roman" panose="02020603050405020304" pitchFamily="18" charset="0"/>
              </a:rPr>
              <a:t>of married males </a:t>
            </a:r>
            <a:r>
              <a:rPr lang="en-US" sz="2400" b="1" dirty="0" smtClean="0">
                <a:latin typeface="Times New Roman" panose="02020603050405020304" pitchFamily="18" charset="0"/>
                <a:cs typeface="Times New Roman" panose="02020603050405020304" pitchFamily="18" charset="0"/>
              </a:rPr>
              <a:t> is higher than  females</a:t>
            </a:r>
            <a:endParaRPr lang="en-US" sz="2400" b="1" dirty="0">
              <a:latin typeface="Times New Roman" panose="02020603050405020304" pitchFamily="18" charset="0"/>
              <a:cs typeface="Times New Roman" panose="02020603050405020304" pitchFamily="18" charset="0"/>
            </a:endParaRPr>
          </a:p>
          <a:p>
            <a:pPr marL="176213" indent="-176213">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More females are widowed (</a:t>
            </a:r>
            <a:r>
              <a:rPr lang="en-US" sz="2400" b="1" dirty="0" smtClean="0">
                <a:latin typeface="Times New Roman" panose="02020603050405020304" pitchFamily="18" charset="0"/>
                <a:cs typeface="Times New Roman" panose="02020603050405020304" pitchFamily="18" charset="0"/>
              </a:rPr>
              <a:t>11.4 %) </a:t>
            </a:r>
            <a:r>
              <a:rPr lang="en-US" sz="2400" b="1" dirty="0">
                <a:latin typeface="Times New Roman" panose="02020603050405020304" pitchFamily="18" charset="0"/>
                <a:cs typeface="Times New Roman" panose="02020603050405020304" pitchFamily="18" charset="0"/>
              </a:rPr>
              <a:t>than males </a:t>
            </a:r>
            <a:r>
              <a:rPr lang="en-US" sz="2400" b="1" dirty="0" smtClean="0">
                <a:latin typeface="Times New Roman" panose="02020603050405020304" pitchFamily="18" charset="0"/>
                <a:cs typeface="Times New Roman" panose="02020603050405020304" pitchFamily="18" charset="0"/>
              </a:rPr>
              <a:t>(3.6%)</a:t>
            </a:r>
            <a:endParaRPr lang="en-US" sz="2400" b="1" dirty="0">
              <a:latin typeface="Times New Roman" panose="02020603050405020304" pitchFamily="18" charset="0"/>
              <a:cs typeface="Times New Roman" panose="02020603050405020304" pitchFamily="18" charset="0"/>
            </a:endParaRPr>
          </a:p>
          <a:p>
            <a:pPr marL="176213" indent="-176213">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33400" y="112693"/>
            <a:ext cx="8458200" cy="954107"/>
          </a:xfrm>
          <a:prstGeom prst="rect">
            <a:avLst/>
          </a:prstGeom>
          <a:noFill/>
        </p:spPr>
        <p:txBody>
          <a:bodyPr wrap="square" rtlCol="0">
            <a:spAutoFit/>
          </a:bodyPr>
          <a:lstStyle/>
          <a:p>
            <a:pPr lvl="0" algn="ctr"/>
            <a:r>
              <a:rPr lang="en-US" sz="2800" b="1" dirty="0">
                <a:solidFill>
                  <a:prstClr val="black"/>
                </a:solidFill>
                <a:latin typeface="Times New Roman" panose="02020603050405020304" pitchFamily="18" charset="0"/>
                <a:cs typeface="Times New Roman" panose="02020603050405020304" pitchFamily="18" charset="0"/>
              </a:rPr>
              <a:t>Marital Status for Males and Females in </a:t>
            </a:r>
            <a:r>
              <a:rPr lang="en-US" sz="2800" b="1" dirty="0" smtClean="0">
                <a:solidFill>
                  <a:prstClr val="black"/>
                </a:solidFill>
                <a:latin typeface="Times New Roman" panose="02020603050405020304" pitchFamily="18" charset="0"/>
                <a:cs typeface="Times New Roman" panose="02020603050405020304" pitchFamily="18" charset="0"/>
              </a:rPr>
              <a:t>Mon </a:t>
            </a:r>
            <a:r>
              <a:rPr lang="en-US" sz="2800" b="1" dirty="0">
                <a:solidFill>
                  <a:prstClr val="black"/>
                </a:solidFill>
                <a:latin typeface="Times New Roman" panose="02020603050405020304" pitchFamily="18" charset="0"/>
                <a:cs typeface="Times New Roman" panose="02020603050405020304" pitchFamily="18" charset="0"/>
              </a:rPr>
              <a:t>State </a:t>
            </a:r>
            <a:endParaRPr lang="en-US" sz="2800" b="1" dirty="0" smtClean="0">
              <a:solidFill>
                <a:prstClr val="black"/>
              </a:solidFill>
              <a:latin typeface="Times New Roman" panose="02020603050405020304" pitchFamily="18" charset="0"/>
              <a:cs typeface="Times New Roman" panose="02020603050405020304" pitchFamily="18" charset="0"/>
            </a:endParaRPr>
          </a:p>
          <a:p>
            <a:pPr lvl="0" algn="ctr"/>
            <a:r>
              <a:rPr lang="en-US" sz="2800" b="1" dirty="0" smtClean="0">
                <a:solidFill>
                  <a:prstClr val="black"/>
                </a:solidFill>
                <a:latin typeface="Times New Roman" panose="02020603050405020304" pitchFamily="18" charset="0"/>
                <a:cs typeface="Times New Roman" panose="02020603050405020304" pitchFamily="18" charset="0"/>
              </a:rPr>
              <a:t>(</a:t>
            </a:r>
            <a:r>
              <a:rPr lang="en-US" sz="2800" b="1" dirty="0">
                <a:solidFill>
                  <a:prstClr val="black"/>
                </a:solidFill>
                <a:latin typeface="Times New Roman" panose="02020603050405020304" pitchFamily="18" charset="0"/>
                <a:cs typeface="Times New Roman" panose="02020603050405020304" pitchFamily="18" charset="0"/>
              </a:rPr>
              <a:t>age 15 years+)</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769759684"/>
              </p:ext>
            </p:extLst>
          </p:nvPr>
        </p:nvGraphicFramePr>
        <p:xfrm>
          <a:off x="304800" y="1066800"/>
          <a:ext cx="4038600" cy="4419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946368505"/>
              </p:ext>
            </p:extLst>
          </p:nvPr>
        </p:nvGraphicFramePr>
        <p:xfrm>
          <a:off x="4953000" y="1066800"/>
          <a:ext cx="4038600" cy="441960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276600" y="1263134"/>
            <a:ext cx="838200" cy="369332"/>
          </a:xfrm>
          <a:prstGeom prst="rect">
            <a:avLst/>
          </a:prstGeom>
          <a:solidFill>
            <a:srgbClr val="00B050"/>
          </a:solidFill>
          <a:ln>
            <a:solidFill>
              <a:schemeClr val="tx1"/>
            </a:solidFill>
          </a:ln>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Male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924800" y="1219200"/>
            <a:ext cx="990600" cy="369332"/>
          </a:xfrm>
          <a:prstGeom prst="rect">
            <a:avLst/>
          </a:prstGeom>
          <a:solidFill>
            <a:srgbClr val="00B050"/>
          </a:solidFill>
          <a:ln>
            <a:solidFill>
              <a:schemeClr val="tx1"/>
            </a:solidFill>
          </a:ln>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Female</a:t>
            </a:r>
            <a:endParaRPr lang="en-US"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752600" y="1588532"/>
            <a:ext cx="76200" cy="87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1632466"/>
            <a:ext cx="457200" cy="196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9374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Arial Black" panose="020B0A04020102020204" pitchFamily="34" charset="0"/>
              </a:rPr>
              <a:t>C. MIGRATION</a:t>
            </a:r>
          </a:p>
        </p:txBody>
      </p:sp>
    </p:spTree>
    <p:extLst>
      <p:ext uri="{BB962C8B-B14F-4D97-AF65-F5344CB8AC3E}">
        <p14:creationId xmlns:p14="http://schemas.microsoft.com/office/powerpoint/2010/main" val="32324226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People born in Kayah State, but residing outside Kayah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8038184"/>
              </p:ext>
            </p:extLst>
          </p:nvPr>
        </p:nvGraphicFramePr>
        <p:xfrm>
          <a:off x="457200" y="1524000"/>
          <a:ext cx="82296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1439303"/>
              </p:ext>
            </p:extLst>
          </p:nvPr>
        </p:nvGraphicFramePr>
        <p:xfrm>
          <a:off x="762000" y="5638800"/>
          <a:ext cx="3733800" cy="948112"/>
        </p:xfrm>
        <a:graphic>
          <a:graphicData uri="http://schemas.openxmlformats.org/drawingml/2006/table">
            <a:tbl>
              <a:tblPr>
                <a:tableStyleId>{5C22544A-7EE6-4342-B048-85BDC9FD1C3A}</a:tableStyleId>
              </a:tblPr>
              <a:tblGrid>
                <a:gridCol w="2442932"/>
                <a:gridCol w="1290868"/>
              </a:tblGrid>
              <a:tr h="299017">
                <a:tc>
                  <a:txBody>
                    <a:bodyPr/>
                    <a:lstStyle/>
                    <a:p>
                      <a:pPr algn="l" fontAlgn="b"/>
                      <a:r>
                        <a:rPr lang="en-US" sz="2000" b="1" u="none" strike="noStrike" dirty="0">
                          <a:effectLst/>
                        </a:rPr>
                        <a:t>Born in Kayah</a:t>
                      </a:r>
                      <a:endParaRPr lang="en-US" sz="2000" b="1" i="0" u="none" strike="noStrike" dirty="0">
                        <a:solidFill>
                          <a:srgbClr val="000000"/>
                        </a:solidFill>
                        <a:effectLst/>
                        <a:latin typeface="Calibri"/>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dirty="0">
                          <a:effectLst/>
                        </a:rPr>
                        <a:t>254,125</a:t>
                      </a:r>
                      <a:endParaRPr lang="en-US" sz="2000" b="1" i="0" u="none" strike="noStrike" dirty="0">
                        <a:solidFill>
                          <a:srgbClr val="000000"/>
                        </a:solidFill>
                        <a:effectLst/>
                        <a:latin typeface="Calibri"/>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10583">
                <a:tc>
                  <a:txBody>
                    <a:bodyPr/>
                    <a:lstStyle/>
                    <a:p>
                      <a:pPr algn="l" fontAlgn="b"/>
                      <a:r>
                        <a:rPr lang="en-US" sz="2000" b="1" u="none" strike="noStrike" dirty="0">
                          <a:effectLst/>
                        </a:rPr>
                        <a:t>Living in Kayah</a:t>
                      </a:r>
                      <a:endParaRPr lang="en-US" sz="2000" b="1" i="0" u="none" strike="noStrike" dirty="0">
                        <a:solidFill>
                          <a:srgbClr val="000000"/>
                        </a:solidFill>
                        <a:effectLst/>
                        <a:latin typeface="Calibri"/>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2000" b="1" u="none" strike="noStrike" dirty="0">
                          <a:effectLst/>
                        </a:rPr>
                        <a:t>232,126</a:t>
                      </a:r>
                      <a:endParaRPr lang="en-US" sz="2000" b="1" i="0" u="none" strike="noStrike" dirty="0">
                        <a:solidFill>
                          <a:srgbClr val="000000"/>
                        </a:solidFill>
                        <a:effectLst/>
                        <a:latin typeface="Calibri"/>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19462">
                <a:tc>
                  <a:txBody>
                    <a:bodyPr/>
                    <a:lstStyle/>
                    <a:p>
                      <a:pPr algn="l" fontAlgn="b"/>
                      <a:r>
                        <a:rPr lang="en-US" sz="2000" b="1" u="none" strike="noStrike" dirty="0">
                          <a:effectLst/>
                        </a:rPr>
                        <a:t>Living outside Kayah</a:t>
                      </a:r>
                      <a:endParaRPr lang="en-US" sz="2000" b="1" i="0" u="none" strike="noStrike" dirty="0">
                        <a:solidFill>
                          <a:srgbClr val="000000"/>
                        </a:solidFill>
                        <a:effectLst/>
                        <a:latin typeface="Calibri"/>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2000" b="1" u="none" strike="noStrike" dirty="0">
                          <a:effectLst/>
                        </a:rPr>
                        <a:t>21,999</a:t>
                      </a:r>
                      <a:endParaRPr lang="en-US" sz="2000" b="1" i="0" u="none" strike="noStrike" dirty="0">
                        <a:solidFill>
                          <a:srgbClr val="000000"/>
                        </a:solidFill>
                        <a:effectLst/>
                        <a:latin typeface="Calibri"/>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483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Number of Administrative Units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1806242"/>
              </p:ext>
            </p:extLst>
          </p:nvPr>
        </p:nvGraphicFramePr>
        <p:xfrm>
          <a:off x="1143000" y="838200"/>
          <a:ext cx="6583680" cy="5847379"/>
        </p:xfrm>
        <a:graphic>
          <a:graphicData uri="http://schemas.openxmlformats.org/drawingml/2006/table">
            <a:tbl>
              <a:tblPr firstRow="1" bandRow="1">
                <a:tableStyleId>{5C22544A-7EE6-4342-B048-85BDC9FD1C3A}</a:tableStyleId>
              </a:tblPr>
              <a:tblGrid>
                <a:gridCol w="1752600"/>
                <a:gridCol w="1295400"/>
                <a:gridCol w="1889760"/>
                <a:gridCol w="1645920"/>
              </a:tblGrid>
              <a:tr h="330499">
                <a:tc>
                  <a:txBody>
                    <a:bodyPr/>
                    <a:lstStyle/>
                    <a:p>
                      <a:pPr algn="l" fontAlgn="b"/>
                      <a:r>
                        <a:rPr lang="en-US" sz="2000" b="1" i="0" u="none" strike="noStrike" dirty="0" smtClean="0">
                          <a:solidFill>
                            <a:srgbClr val="000000"/>
                          </a:solidFill>
                          <a:effectLst/>
                          <a:latin typeface="+mn-lt"/>
                        </a:rPr>
                        <a:t>STATE/REGION</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DISTRICT</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SUB/TOWNSHIP</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WARD VT</a:t>
                      </a:r>
                      <a:endParaRPr lang="en-US" sz="2000" b="1" i="0" u="none" strike="noStrike" dirty="0">
                        <a:solidFill>
                          <a:srgbClr val="000000"/>
                        </a:solidFill>
                        <a:effectLst/>
                        <a:latin typeface="+mn-lt"/>
                      </a:endParaRPr>
                    </a:p>
                  </a:txBody>
                  <a:tcPr marL="9525" marR="9525" marT="9525" marB="0" anchor="b"/>
                </a:tc>
              </a:tr>
              <a:tr h="330499">
                <a:tc>
                  <a:txBody>
                    <a:bodyPr/>
                    <a:lstStyle/>
                    <a:p>
                      <a:pPr algn="l" fontAlgn="b"/>
                      <a:r>
                        <a:rPr lang="en-US" sz="2200" b="0" i="0" u="none" strike="noStrike" dirty="0">
                          <a:solidFill>
                            <a:srgbClr val="000000"/>
                          </a:solidFill>
                          <a:effectLst/>
                          <a:latin typeface="+mn-lt"/>
                        </a:rPr>
                        <a:t>Kachin</a:t>
                      </a:r>
                    </a:p>
                  </a:txBody>
                  <a:tcPr marL="9525" marR="9525" marT="9525" marB="0" anchor="b"/>
                </a:tc>
                <a:tc>
                  <a:txBody>
                    <a:bodyPr/>
                    <a:lstStyle/>
                    <a:p>
                      <a:pPr algn="l" fontAlgn="b"/>
                      <a:r>
                        <a:rPr lang="en-US" sz="2200" b="0" i="0" u="none" strike="noStrike" dirty="0">
                          <a:solidFill>
                            <a:srgbClr val="000000"/>
                          </a:solidFill>
                          <a:effectLst/>
                          <a:latin typeface="+mn-lt"/>
                        </a:rPr>
                        <a:t>          4 </a:t>
                      </a:r>
                    </a:p>
                  </a:txBody>
                  <a:tcPr marL="9525" marR="9525" marT="9525" marB="0" anchor="b"/>
                </a:tc>
                <a:tc>
                  <a:txBody>
                    <a:bodyPr/>
                    <a:lstStyle/>
                    <a:p>
                      <a:pPr algn="l" fontAlgn="b"/>
                      <a:r>
                        <a:rPr lang="en-US" sz="2200" b="0" i="0" u="none" strike="noStrike" dirty="0">
                          <a:solidFill>
                            <a:srgbClr val="000000"/>
                          </a:solidFill>
                          <a:effectLst/>
                          <a:latin typeface="+mn-lt"/>
                        </a:rPr>
                        <a:t>      29 </a:t>
                      </a:r>
                    </a:p>
                  </a:txBody>
                  <a:tcPr marL="9525" marR="9525" marT="9525" marB="0" anchor="b"/>
                </a:tc>
                <a:tc>
                  <a:txBody>
                    <a:bodyPr/>
                    <a:lstStyle/>
                    <a:p>
                      <a:pPr algn="l" fontAlgn="b"/>
                      <a:r>
                        <a:rPr lang="en-US" sz="2200" b="0" i="0" u="none" strike="noStrike" dirty="0">
                          <a:solidFill>
                            <a:srgbClr val="000000"/>
                          </a:solidFill>
                          <a:effectLst/>
                          <a:latin typeface="+mn-lt"/>
                        </a:rPr>
                        <a:t>          760 </a:t>
                      </a:r>
                    </a:p>
                  </a:txBody>
                  <a:tcPr marL="9525" marR="9525" marT="9525" marB="0" anchor="b"/>
                </a:tc>
              </a:tr>
              <a:tr h="330499">
                <a:tc>
                  <a:txBody>
                    <a:bodyPr/>
                    <a:lstStyle/>
                    <a:p>
                      <a:pPr algn="l" fontAlgn="b"/>
                      <a:r>
                        <a:rPr lang="en-US" sz="2200" b="0" i="0" u="none" strike="noStrike" dirty="0">
                          <a:solidFill>
                            <a:srgbClr val="FF0000"/>
                          </a:solidFill>
                          <a:effectLst/>
                          <a:latin typeface="+mn-lt"/>
                        </a:rPr>
                        <a:t>Kayah</a:t>
                      </a:r>
                    </a:p>
                  </a:txBody>
                  <a:tcPr marL="9525" marR="9525" marT="9525" marB="0" anchor="b"/>
                </a:tc>
                <a:tc>
                  <a:txBody>
                    <a:bodyPr/>
                    <a:lstStyle/>
                    <a:p>
                      <a:pPr algn="l" fontAlgn="b"/>
                      <a:r>
                        <a:rPr lang="en-US" sz="2200" b="0" i="0" u="none" strike="noStrike" dirty="0">
                          <a:solidFill>
                            <a:srgbClr val="FF0000"/>
                          </a:solidFill>
                          <a:effectLst/>
                          <a:latin typeface="+mn-lt"/>
                        </a:rPr>
                        <a:t>          2 </a:t>
                      </a:r>
                    </a:p>
                  </a:txBody>
                  <a:tcPr marL="9525" marR="9525" marT="9525" marB="0" anchor="b"/>
                </a:tc>
                <a:tc>
                  <a:txBody>
                    <a:bodyPr/>
                    <a:lstStyle/>
                    <a:p>
                      <a:pPr algn="l" fontAlgn="b"/>
                      <a:r>
                        <a:rPr lang="en-US" sz="2200" b="0" i="0" u="none" strike="noStrike" dirty="0">
                          <a:solidFill>
                            <a:srgbClr val="FF0000"/>
                          </a:solidFill>
                          <a:effectLst/>
                          <a:latin typeface="+mn-lt"/>
                        </a:rPr>
                        <a:t>        8 </a:t>
                      </a:r>
                    </a:p>
                  </a:txBody>
                  <a:tcPr marL="9525" marR="9525" marT="9525" marB="0" anchor="b"/>
                </a:tc>
                <a:tc>
                  <a:txBody>
                    <a:bodyPr/>
                    <a:lstStyle/>
                    <a:p>
                      <a:pPr algn="l" fontAlgn="b"/>
                      <a:r>
                        <a:rPr lang="en-US" sz="2200" b="0" i="0" u="none" strike="noStrike" dirty="0">
                          <a:solidFill>
                            <a:srgbClr val="FF0000"/>
                          </a:solidFill>
                          <a:effectLst/>
                          <a:latin typeface="+mn-lt"/>
                        </a:rPr>
                        <a:t>          105 </a:t>
                      </a:r>
                    </a:p>
                  </a:txBody>
                  <a:tcPr marL="9525" marR="9525" marT="9525" marB="0" anchor="b"/>
                </a:tc>
              </a:tr>
              <a:tr h="330499">
                <a:tc>
                  <a:txBody>
                    <a:bodyPr/>
                    <a:lstStyle/>
                    <a:p>
                      <a:pPr algn="l" fontAlgn="b"/>
                      <a:r>
                        <a:rPr lang="en-US" sz="2200" b="0" i="0" u="none" strike="noStrike" dirty="0">
                          <a:solidFill>
                            <a:srgbClr val="FF0000"/>
                          </a:solidFill>
                          <a:effectLst/>
                          <a:latin typeface="+mn-lt"/>
                        </a:rPr>
                        <a:t>Kayin</a:t>
                      </a:r>
                    </a:p>
                  </a:txBody>
                  <a:tcPr marL="9525" marR="9525" marT="9525" marB="0" anchor="b"/>
                </a:tc>
                <a:tc>
                  <a:txBody>
                    <a:bodyPr/>
                    <a:lstStyle/>
                    <a:p>
                      <a:pPr algn="l" fontAlgn="b"/>
                      <a:r>
                        <a:rPr lang="en-US" sz="2200" b="0" i="0" u="none" strike="noStrike" dirty="0">
                          <a:solidFill>
                            <a:srgbClr val="FF0000"/>
                          </a:solidFill>
                          <a:effectLst/>
                          <a:latin typeface="+mn-lt"/>
                        </a:rPr>
                        <a:t>          4 </a:t>
                      </a:r>
                    </a:p>
                  </a:txBody>
                  <a:tcPr marL="9525" marR="9525" marT="9525" marB="0" anchor="b"/>
                </a:tc>
                <a:tc>
                  <a:txBody>
                    <a:bodyPr/>
                    <a:lstStyle/>
                    <a:p>
                      <a:pPr algn="l" fontAlgn="b"/>
                      <a:r>
                        <a:rPr lang="en-US" sz="2200" b="0" i="0" u="none" strike="noStrike" dirty="0">
                          <a:solidFill>
                            <a:srgbClr val="FF0000"/>
                          </a:solidFill>
                          <a:effectLst/>
                          <a:latin typeface="+mn-lt"/>
                        </a:rPr>
                        <a:t>      16 </a:t>
                      </a:r>
                    </a:p>
                  </a:txBody>
                  <a:tcPr marL="9525" marR="9525" marT="9525" marB="0" anchor="b"/>
                </a:tc>
                <a:tc>
                  <a:txBody>
                    <a:bodyPr/>
                    <a:lstStyle/>
                    <a:p>
                      <a:pPr algn="l" fontAlgn="b"/>
                      <a:r>
                        <a:rPr lang="en-US" sz="2200" b="0" i="0" u="none" strike="noStrike" dirty="0">
                          <a:solidFill>
                            <a:srgbClr val="FF0000"/>
                          </a:solidFill>
                          <a:effectLst/>
                          <a:latin typeface="+mn-lt"/>
                        </a:rPr>
                        <a:t>          460 </a:t>
                      </a:r>
                    </a:p>
                  </a:txBody>
                  <a:tcPr marL="9525" marR="9525" marT="9525" marB="0" anchor="b"/>
                </a:tc>
              </a:tr>
              <a:tr h="330499">
                <a:tc>
                  <a:txBody>
                    <a:bodyPr/>
                    <a:lstStyle/>
                    <a:p>
                      <a:pPr algn="l" fontAlgn="b"/>
                      <a:r>
                        <a:rPr lang="en-US" sz="2200" b="0" i="0" u="none" strike="noStrike" dirty="0">
                          <a:solidFill>
                            <a:srgbClr val="000000"/>
                          </a:solidFill>
                          <a:effectLst/>
                          <a:latin typeface="+mn-lt"/>
                        </a:rPr>
                        <a:t>Chin</a:t>
                      </a:r>
                    </a:p>
                  </a:txBody>
                  <a:tcPr marL="9525" marR="9525" marT="9525" marB="0" anchor="b"/>
                </a:tc>
                <a:tc>
                  <a:txBody>
                    <a:bodyPr/>
                    <a:lstStyle/>
                    <a:p>
                      <a:pPr algn="l" fontAlgn="b"/>
                      <a:r>
                        <a:rPr lang="en-US" sz="2200" b="0" i="0" u="none" strike="noStrike" dirty="0">
                          <a:solidFill>
                            <a:srgbClr val="000000"/>
                          </a:solidFill>
                          <a:effectLst/>
                          <a:latin typeface="+mn-lt"/>
                        </a:rPr>
                        <a:t>          3 </a:t>
                      </a:r>
                    </a:p>
                  </a:txBody>
                  <a:tcPr marL="9525" marR="9525" marT="9525" marB="0" anchor="b"/>
                </a:tc>
                <a:tc>
                  <a:txBody>
                    <a:bodyPr/>
                    <a:lstStyle/>
                    <a:p>
                      <a:pPr algn="l" fontAlgn="b"/>
                      <a:r>
                        <a:rPr lang="en-US" sz="2200" b="0" i="0" u="none" strike="noStrike" dirty="0">
                          <a:solidFill>
                            <a:srgbClr val="000000"/>
                          </a:solidFill>
                          <a:effectLst/>
                          <a:latin typeface="+mn-lt"/>
                        </a:rPr>
                        <a:t>      13 </a:t>
                      </a:r>
                    </a:p>
                  </a:txBody>
                  <a:tcPr marL="9525" marR="9525" marT="9525" marB="0" anchor="b"/>
                </a:tc>
                <a:tc>
                  <a:txBody>
                    <a:bodyPr/>
                    <a:lstStyle/>
                    <a:p>
                      <a:pPr algn="l" fontAlgn="b"/>
                      <a:r>
                        <a:rPr lang="en-US" sz="2200" b="0" i="0" u="none" strike="noStrike" dirty="0">
                          <a:solidFill>
                            <a:srgbClr val="000000"/>
                          </a:solidFill>
                          <a:effectLst/>
                          <a:latin typeface="+mn-lt"/>
                        </a:rPr>
                        <a:t>          510 </a:t>
                      </a:r>
                    </a:p>
                  </a:txBody>
                  <a:tcPr marL="9525" marR="9525" marT="9525" marB="0" anchor="b"/>
                </a:tc>
              </a:tr>
              <a:tr h="330499">
                <a:tc>
                  <a:txBody>
                    <a:bodyPr/>
                    <a:lstStyle/>
                    <a:p>
                      <a:pPr algn="l" fontAlgn="b"/>
                      <a:r>
                        <a:rPr lang="en-US" sz="2200" b="0" i="0" u="none" strike="noStrike" dirty="0">
                          <a:solidFill>
                            <a:srgbClr val="000000"/>
                          </a:solidFill>
                          <a:effectLst/>
                          <a:latin typeface="+mn-lt"/>
                        </a:rPr>
                        <a:t>Sagaing</a:t>
                      </a:r>
                    </a:p>
                  </a:txBody>
                  <a:tcPr marL="9525" marR="9525" marT="9525" marB="0" anchor="b"/>
                </a:tc>
                <a:tc>
                  <a:txBody>
                    <a:bodyPr/>
                    <a:lstStyle/>
                    <a:p>
                      <a:pPr algn="l" fontAlgn="b"/>
                      <a:r>
                        <a:rPr lang="en-US" sz="2200" b="0" i="0" u="none" strike="noStrike" dirty="0">
                          <a:solidFill>
                            <a:srgbClr val="000000"/>
                          </a:solidFill>
                          <a:effectLst/>
                          <a:latin typeface="+mn-lt"/>
                        </a:rPr>
                        <a:t>          9 </a:t>
                      </a:r>
                    </a:p>
                  </a:txBody>
                  <a:tcPr marL="9525" marR="9525" marT="9525" marB="0" anchor="b"/>
                </a:tc>
                <a:tc>
                  <a:txBody>
                    <a:bodyPr/>
                    <a:lstStyle/>
                    <a:p>
                      <a:pPr algn="l" fontAlgn="b"/>
                      <a:r>
                        <a:rPr lang="en-US" sz="2200" b="0" i="0" u="none" strike="noStrike" dirty="0">
                          <a:solidFill>
                            <a:srgbClr val="000000"/>
                          </a:solidFill>
                          <a:effectLst/>
                          <a:latin typeface="+mn-lt"/>
                        </a:rPr>
                        <a:t>      45 </a:t>
                      </a:r>
                    </a:p>
                  </a:txBody>
                  <a:tcPr marL="9525" marR="9525" marT="9525" marB="0" anchor="b"/>
                </a:tc>
                <a:tc>
                  <a:txBody>
                    <a:bodyPr/>
                    <a:lstStyle/>
                    <a:p>
                      <a:pPr algn="l" fontAlgn="b"/>
                      <a:r>
                        <a:rPr lang="en-US" sz="2200" b="0" i="0" u="none" strike="noStrike" dirty="0">
                          <a:solidFill>
                            <a:srgbClr val="000000"/>
                          </a:solidFill>
                          <a:effectLst/>
                          <a:latin typeface="+mn-lt"/>
                        </a:rPr>
                        <a:t>       1,995 </a:t>
                      </a:r>
                    </a:p>
                  </a:txBody>
                  <a:tcPr marL="9525" marR="9525" marT="9525" marB="0" anchor="b"/>
                </a:tc>
              </a:tr>
              <a:tr h="330499">
                <a:tc>
                  <a:txBody>
                    <a:bodyPr/>
                    <a:lstStyle/>
                    <a:p>
                      <a:pPr algn="l" fontAlgn="b"/>
                      <a:r>
                        <a:rPr lang="en-US" sz="2200" b="0" i="0" u="none" strike="noStrike" dirty="0" smtClean="0">
                          <a:solidFill>
                            <a:srgbClr val="000000"/>
                          </a:solidFill>
                          <a:effectLst/>
                          <a:latin typeface="+mn-lt"/>
                        </a:rPr>
                        <a:t>Tanintharyi</a:t>
                      </a:r>
                      <a:endParaRPr lang="en-US" sz="2200" b="0" i="0" u="none" strike="noStrike" dirty="0">
                        <a:solidFill>
                          <a:srgbClr val="000000"/>
                        </a:solidFill>
                        <a:effectLst/>
                        <a:latin typeface="+mn-lt"/>
                      </a:endParaRPr>
                    </a:p>
                  </a:txBody>
                  <a:tcPr marL="9525" marR="9525" marT="9525" marB="0" anchor="b"/>
                </a:tc>
                <a:tc>
                  <a:txBody>
                    <a:bodyPr/>
                    <a:lstStyle/>
                    <a:p>
                      <a:pPr algn="l" fontAlgn="b"/>
                      <a:r>
                        <a:rPr lang="en-US" sz="2200" b="0" i="0" u="none" strike="noStrike" dirty="0">
                          <a:solidFill>
                            <a:srgbClr val="000000"/>
                          </a:solidFill>
                          <a:effectLst/>
                          <a:latin typeface="+mn-lt"/>
                        </a:rPr>
                        <a:t>          3 </a:t>
                      </a:r>
                    </a:p>
                  </a:txBody>
                  <a:tcPr marL="9525" marR="9525" marT="9525" marB="0" anchor="b"/>
                </a:tc>
                <a:tc>
                  <a:txBody>
                    <a:bodyPr/>
                    <a:lstStyle/>
                    <a:p>
                      <a:pPr algn="l" fontAlgn="b"/>
                      <a:r>
                        <a:rPr lang="en-US" sz="2200" b="0" i="0" u="none" strike="noStrike" dirty="0">
                          <a:solidFill>
                            <a:srgbClr val="000000"/>
                          </a:solidFill>
                          <a:effectLst/>
                          <a:latin typeface="+mn-lt"/>
                        </a:rPr>
                        <a:t>      16 </a:t>
                      </a:r>
                    </a:p>
                  </a:txBody>
                  <a:tcPr marL="9525" marR="9525" marT="9525" marB="0" anchor="b"/>
                </a:tc>
                <a:tc>
                  <a:txBody>
                    <a:bodyPr/>
                    <a:lstStyle/>
                    <a:p>
                      <a:pPr algn="l" fontAlgn="b"/>
                      <a:r>
                        <a:rPr lang="en-US" sz="2200" b="0" i="0" u="none" strike="noStrike" dirty="0">
                          <a:solidFill>
                            <a:srgbClr val="000000"/>
                          </a:solidFill>
                          <a:effectLst/>
                          <a:latin typeface="+mn-lt"/>
                        </a:rPr>
                        <a:t>          350 </a:t>
                      </a:r>
                    </a:p>
                  </a:txBody>
                  <a:tcPr marL="9525" marR="9525" marT="9525" marB="0" anchor="b"/>
                </a:tc>
              </a:tr>
              <a:tr h="330499">
                <a:tc>
                  <a:txBody>
                    <a:bodyPr/>
                    <a:lstStyle/>
                    <a:p>
                      <a:pPr algn="l" fontAlgn="b"/>
                      <a:r>
                        <a:rPr lang="en-US" sz="2200" b="0" i="0" u="none" strike="noStrike" dirty="0" smtClean="0">
                          <a:solidFill>
                            <a:srgbClr val="000000"/>
                          </a:solidFill>
                          <a:effectLst/>
                          <a:latin typeface="+mn-lt"/>
                        </a:rPr>
                        <a:t>Bago</a:t>
                      </a:r>
                      <a:endParaRPr lang="en-US" sz="2200" b="0" i="0" u="none" strike="noStrike" dirty="0">
                        <a:solidFill>
                          <a:srgbClr val="000000"/>
                        </a:solidFill>
                        <a:effectLst/>
                        <a:latin typeface="+mn-lt"/>
                      </a:endParaRPr>
                    </a:p>
                  </a:txBody>
                  <a:tcPr marL="9525" marR="9525" marT="9525" marB="0" anchor="b"/>
                </a:tc>
                <a:tc>
                  <a:txBody>
                    <a:bodyPr/>
                    <a:lstStyle/>
                    <a:p>
                      <a:pPr algn="l" fontAlgn="b"/>
                      <a:r>
                        <a:rPr lang="en-US" sz="2200" b="0" i="0" u="none" strike="noStrike" dirty="0">
                          <a:solidFill>
                            <a:srgbClr val="000000"/>
                          </a:solidFill>
                          <a:effectLst/>
                          <a:latin typeface="+mn-lt"/>
                        </a:rPr>
                        <a:t>          4 </a:t>
                      </a:r>
                    </a:p>
                  </a:txBody>
                  <a:tcPr marL="9525" marR="9525" marT="9525" marB="0" anchor="b"/>
                </a:tc>
                <a:tc>
                  <a:txBody>
                    <a:bodyPr/>
                    <a:lstStyle/>
                    <a:p>
                      <a:pPr algn="l" fontAlgn="b"/>
                      <a:r>
                        <a:rPr lang="en-US" sz="2200" b="0" i="0" u="none" strike="noStrike" dirty="0">
                          <a:solidFill>
                            <a:srgbClr val="000000"/>
                          </a:solidFill>
                          <a:effectLst/>
                          <a:latin typeface="+mn-lt"/>
                        </a:rPr>
                        <a:t>      28 </a:t>
                      </a:r>
                    </a:p>
                  </a:txBody>
                  <a:tcPr marL="9525" marR="9525" marT="9525" marB="0" anchor="b"/>
                </a:tc>
                <a:tc>
                  <a:txBody>
                    <a:bodyPr/>
                    <a:lstStyle/>
                    <a:p>
                      <a:pPr algn="l" fontAlgn="b"/>
                      <a:r>
                        <a:rPr lang="en-US" sz="2200" b="0" i="0" u="none" strike="noStrike" dirty="0">
                          <a:solidFill>
                            <a:srgbClr val="000000"/>
                          </a:solidFill>
                          <a:effectLst/>
                          <a:latin typeface="+mn-lt"/>
                        </a:rPr>
                        <a:t>       1,697 </a:t>
                      </a:r>
                    </a:p>
                  </a:txBody>
                  <a:tcPr marL="9525" marR="9525" marT="9525" marB="0" anchor="b"/>
                </a:tc>
              </a:tr>
              <a:tr h="330499">
                <a:tc>
                  <a:txBody>
                    <a:bodyPr/>
                    <a:lstStyle/>
                    <a:p>
                      <a:pPr algn="l" fontAlgn="b"/>
                      <a:r>
                        <a:rPr lang="en-US" sz="2200" b="0" i="0" u="none" strike="noStrike" dirty="0">
                          <a:solidFill>
                            <a:srgbClr val="000000"/>
                          </a:solidFill>
                          <a:effectLst/>
                          <a:latin typeface="+mn-lt"/>
                        </a:rPr>
                        <a:t>Magway</a:t>
                      </a:r>
                    </a:p>
                  </a:txBody>
                  <a:tcPr marL="9525" marR="9525" marT="9525" marB="0" anchor="b"/>
                </a:tc>
                <a:tc>
                  <a:txBody>
                    <a:bodyPr/>
                    <a:lstStyle/>
                    <a:p>
                      <a:pPr algn="l" fontAlgn="b"/>
                      <a:r>
                        <a:rPr lang="en-US" sz="2200" b="0" i="0" u="none" strike="noStrike" dirty="0">
                          <a:solidFill>
                            <a:srgbClr val="000000"/>
                          </a:solidFill>
                          <a:effectLst/>
                          <a:latin typeface="+mn-lt"/>
                        </a:rPr>
                        <a:t>          5 </a:t>
                      </a:r>
                    </a:p>
                  </a:txBody>
                  <a:tcPr marL="9525" marR="9525" marT="9525" marB="0" anchor="b"/>
                </a:tc>
                <a:tc>
                  <a:txBody>
                    <a:bodyPr/>
                    <a:lstStyle/>
                    <a:p>
                      <a:pPr algn="l" fontAlgn="b"/>
                      <a:r>
                        <a:rPr lang="en-US" sz="2200" b="0" i="0" u="none" strike="noStrike" dirty="0">
                          <a:solidFill>
                            <a:srgbClr val="000000"/>
                          </a:solidFill>
                          <a:effectLst/>
                          <a:latin typeface="+mn-lt"/>
                        </a:rPr>
                        <a:t>      26 </a:t>
                      </a:r>
                    </a:p>
                  </a:txBody>
                  <a:tcPr marL="9525" marR="9525" marT="9525" marB="0" anchor="b"/>
                </a:tc>
                <a:tc>
                  <a:txBody>
                    <a:bodyPr/>
                    <a:lstStyle/>
                    <a:p>
                      <a:pPr algn="l" fontAlgn="b"/>
                      <a:r>
                        <a:rPr lang="en-US" sz="2200" b="0" i="0" u="none" strike="noStrike" dirty="0">
                          <a:solidFill>
                            <a:srgbClr val="000000"/>
                          </a:solidFill>
                          <a:effectLst/>
                          <a:latin typeface="+mn-lt"/>
                        </a:rPr>
                        <a:t>       1,705 </a:t>
                      </a:r>
                    </a:p>
                  </a:txBody>
                  <a:tcPr marL="9525" marR="9525" marT="9525" marB="0" anchor="b"/>
                </a:tc>
              </a:tr>
              <a:tr h="330499">
                <a:tc>
                  <a:txBody>
                    <a:bodyPr/>
                    <a:lstStyle/>
                    <a:p>
                      <a:pPr algn="l" fontAlgn="b"/>
                      <a:r>
                        <a:rPr lang="en-US" sz="2200" b="0" i="0" u="none" strike="noStrike" dirty="0">
                          <a:solidFill>
                            <a:srgbClr val="000000"/>
                          </a:solidFill>
                          <a:effectLst/>
                          <a:latin typeface="+mn-lt"/>
                        </a:rPr>
                        <a:t>Mandalay</a:t>
                      </a:r>
                    </a:p>
                  </a:txBody>
                  <a:tcPr marL="9525" marR="9525" marT="9525" marB="0" anchor="b"/>
                </a:tc>
                <a:tc>
                  <a:txBody>
                    <a:bodyPr/>
                    <a:lstStyle/>
                    <a:p>
                      <a:pPr algn="l" fontAlgn="b"/>
                      <a:r>
                        <a:rPr lang="en-US" sz="2200" b="0" i="0" u="none" strike="noStrike" dirty="0">
                          <a:solidFill>
                            <a:srgbClr val="000000"/>
                          </a:solidFill>
                          <a:effectLst/>
                          <a:latin typeface="+mn-lt"/>
                        </a:rPr>
                        <a:t>          7 </a:t>
                      </a:r>
                    </a:p>
                  </a:txBody>
                  <a:tcPr marL="9525" marR="9525" marT="9525" marB="0" anchor="b"/>
                </a:tc>
                <a:tc>
                  <a:txBody>
                    <a:bodyPr/>
                    <a:lstStyle/>
                    <a:p>
                      <a:pPr algn="l" fontAlgn="b"/>
                      <a:r>
                        <a:rPr lang="en-US" sz="2200" b="0" i="0" u="none" strike="noStrike" dirty="0">
                          <a:solidFill>
                            <a:srgbClr val="000000"/>
                          </a:solidFill>
                          <a:effectLst/>
                          <a:latin typeface="+mn-lt"/>
                        </a:rPr>
                        <a:t>      30 </a:t>
                      </a:r>
                    </a:p>
                  </a:txBody>
                  <a:tcPr marL="9525" marR="9525" marT="9525" marB="0" anchor="b"/>
                </a:tc>
                <a:tc>
                  <a:txBody>
                    <a:bodyPr/>
                    <a:lstStyle/>
                    <a:p>
                      <a:pPr algn="l" fontAlgn="b"/>
                      <a:r>
                        <a:rPr lang="en-US" sz="2200" b="0" i="0" u="none" strike="noStrike" dirty="0">
                          <a:solidFill>
                            <a:srgbClr val="000000"/>
                          </a:solidFill>
                          <a:effectLst/>
                          <a:latin typeface="+mn-lt"/>
                        </a:rPr>
                        <a:t>       1,685 </a:t>
                      </a:r>
                    </a:p>
                  </a:txBody>
                  <a:tcPr marL="9525" marR="9525" marT="9525" marB="0" anchor="b"/>
                </a:tc>
              </a:tr>
              <a:tr h="330499">
                <a:tc>
                  <a:txBody>
                    <a:bodyPr/>
                    <a:lstStyle/>
                    <a:p>
                      <a:pPr algn="l" fontAlgn="b"/>
                      <a:r>
                        <a:rPr lang="en-US" sz="2200" b="0" i="0" u="none" strike="noStrike" dirty="0">
                          <a:solidFill>
                            <a:srgbClr val="FF0000"/>
                          </a:solidFill>
                          <a:effectLst/>
                          <a:latin typeface="+mn-lt"/>
                        </a:rPr>
                        <a:t>Mon</a:t>
                      </a:r>
                    </a:p>
                  </a:txBody>
                  <a:tcPr marL="9525" marR="9525" marT="9525" marB="0" anchor="b"/>
                </a:tc>
                <a:tc>
                  <a:txBody>
                    <a:bodyPr/>
                    <a:lstStyle/>
                    <a:p>
                      <a:pPr algn="l" fontAlgn="b"/>
                      <a:r>
                        <a:rPr lang="en-US" sz="2200" b="0" i="0" u="none" strike="noStrike" dirty="0">
                          <a:solidFill>
                            <a:srgbClr val="FF0000"/>
                          </a:solidFill>
                          <a:effectLst/>
                          <a:latin typeface="+mn-lt"/>
                        </a:rPr>
                        <a:t>          2 </a:t>
                      </a:r>
                    </a:p>
                  </a:txBody>
                  <a:tcPr marL="9525" marR="9525" marT="9525" marB="0" anchor="b"/>
                </a:tc>
                <a:tc>
                  <a:txBody>
                    <a:bodyPr/>
                    <a:lstStyle/>
                    <a:p>
                      <a:pPr algn="l" fontAlgn="b"/>
                      <a:r>
                        <a:rPr lang="en-US" sz="2200" b="0" i="0" u="none" strike="noStrike" dirty="0">
                          <a:solidFill>
                            <a:srgbClr val="FF0000"/>
                          </a:solidFill>
                          <a:effectLst/>
                          <a:latin typeface="+mn-lt"/>
                        </a:rPr>
                        <a:t>      12 </a:t>
                      </a:r>
                    </a:p>
                  </a:txBody>
                  <a:tcPr marL="9525" marR="9525" marT="9525" marB="0" anchor="b"/>
                </a:tc>
                <a:tc>
                  <a:txBody>
                    <a:bodyPr/>
                    <a:lstStyle/>
                    <a:p>
                      <a:pPr algn="l" fontAlgn="b"/>
                      <a:r>
                        <a:rPr lang="en-US" sz="2200" b="0" i="0" u="none" strike="noStrike" dirty="0">
                          <a:solidFill>
                            <a:srgbClr val="FF0000"/>
                          </a:solidFill>
                          <a:effectLst/>
                          <a:latin typeface="+mn-lt"/>
                        </a:rPr>
                        <a:t>          463 </a:t>
                      </a:r>
                    </a:p>
                  </a:txBody>
                  <a:tcPr marL="9525" marR="9525" marT="9525" marB="0" anchor="b"/>
                </a:tc>
              </a:tr>
              <a:tr h="330499">
                <a:tc>
                  <a:txBody>
                    <a:bodyPr/>
                    <a:lstStyle/>
                    <a:p>
                      <a:pPr algn="l" fontAlgn="b"/>
                      <a:r>
                        <a:rPr lang="en-US" sz="2200" b="0" i="0" u="none" strike="noStrike" dirty="0">
                          <a:solidFill>
                            <a:srgbClr val="000000"/>
                          </a:solidFill>
                          <a:effectLst/>
                          <a:latin typeface="+mn-lt"/>
                        </a:rPr>
                        <a:t>Rakhine</a:t>
                      </a:r>
                    </a:p>
                  </a:txBody>
                  <a:tcPr marL="9525" marR="9525" marT="9525" marB="0" anchor="b"/>
                </a:tc>
                <a:tc>
                  <a:txBody>
                    <a:bodyPr/>
                    <a:lstStyle/>
                    <a:p>
                      <a:pPr algn="l" fontAlgn="b"/>
                      <a:r>
                        <a:rPr lang="en-US" sz="2200" b="0" i="0" u="none" strike="noStrike" dirty="0">
                          <a:solidFill>
                            <a:srgbClr val="000000"/>
                          </a:solidFill>
                          <a:effectLst/>
                          <a:latin typeface="+mn-lt"/>
                        </a:rPr>
                        <a:t>          5 </a:t>
                      </a:r>
                    </a:p>
                  </a:txBody>
                  <a:tcPr marL="9525" marR="9525" marT="9525" marB="0" anchor="b"/>
                </a:tc>
                <a:tc>
                  <a:txBody>
                    <a:bodyPr/>
                    <a:lstStyle/>
                    <a:p>
                      <a:pPr algn="l" fontAlgn="b"/>
                      <a:r>
                        <a:rPr lang="en-US" sz="2200" b="0" i="0" u="none" strike="noStrike" dirty="0">
                          <a:solidFill>
                            <a:srgbClr val="000000"/>
                          </a:solidFill>
                          <a:effectLst/>
                          <a:latin typeface="+mn-lt"/>
                        </a:rPr>
                        <a:t>      20 </a:t>
                      </a:r>
                    </a:p>
                  </a:txBody>
                  <a:tcPr marL="9525" marR="9525" marT="9525" marB="0" anchor="b"/>
                </a:tc>
                <a:tc>
                  <a:txBody>
                    <a:bodyPr/>
                    <a:lstStyle/>
                    <a:p>
                      <a:pPr algn="l" fontAlgn="b"/>
                      <a:r>
                        <a:rPr lang="en-US" sz="2200" b="0" i="0" u="none" strike="noStrike" dirty="0">
                          <a:solidFill>
                            <a:srgbClr val="000000"/>
                          </a:solidFill>
                          <a:effectLst/>
                          <a:latin typeface="+mn-lt"/>
                        </a:rPr>
                        <a:t>       1,177 </a:t>
                      </a:r>
                    </a:p>
                  </a:txBody>
                  <a:tcPr marL="9525" marR="9525" marT="9525" marB="0" anchor="b"/>
                </a:tc>
              </a:tr>
              <a:tr h="330499">
                <a:tc>
                  <a:txBody>
                    <a:bodyPr/>
                    <a:lstStyle/>
                    <a:p>
                      <a:pPr algn="l" fontAlgn="b"/>
                      <a:r>
                        <a:rPr lang="en-US" sz="2200" b="0" i="0" u="none" strike="noStrike" dirty="0">
                          <a:solidFill>
                            <a:srgbClr val="000000"/>
                          </a:solidFill>
                          <a:effectLst/>
                          <a:latin typeface="+mn-lt"/>
                        </a:rPr>
                        <a:t>Yangon</a:t>
                      </a:r>
                    </a:p>
                  </a:txBody>
                  <a:tcPr marL="9525" marR="9525" marT="9525" marB="0" anchor="b"/>
                </a:tc>
                <a:tc>
                  <a:txBody>
                    <a:bodyPr/>
                    <a:lstStyle/>
                    <a:p>
                      <a:pPr algn="l" fontAlgn="b"/>
                      <a:r>
                        <a:rPr lang="en-US" sz="2200" b="0" i="0" u="none" strike="noStrike" dirty="0">
                          <a:solidFill>
                            <a:srgbClr val="000000"/>
                          </a:solidFill>
                          <a:effectLst/>
                          <a:latin typeface="+mn-lt"/>
                        </a:rPr>
                        <a:t>          4 </a:t>
                      </a:r>
                    </a:p>
                  </a:txBody>
                  <a:tcPr marL="9525" marR="9525" marT="9525" marB="0" anchor="b"/>
                </a:tc>
                <a:tc>
                  <a:txBody>
                    <a:bodyPr/>
                    <a:lstStyle/>
                    <a:p>
                      <a:pPr algn="l" fontAlgn="b"/>
                      <a:r>
                        <a:rPr lang="en-US" sz="2200" b="0" i="0" u="none" strike="noStrike" dirty="0">
                          <a:solidFill>
                            <a:srgbClr val="000000"/>
                          </a:solidFill>
                          <a:effectLst/>
                          <a:latin typeface="+mn-lt"/>
                        </a:rPr>
                        <a:t>      46 </a:t>
                      </a:r>
                    </a:p>
                  </a:txBody>
                  <a:tcPr marL="9525" marR="9525" marT="9525" marB="0" anchor="b"/>
                </a:tc>
                <a:tc>
                  <a:txBody>
                    <a:bodyPr/>
                    <a:lstStyle/>
                    <a:p>
                      <a:pPr algn="l" fontAlgn="b"/>
                      <a:r>
                        <a:rPr lang="en-US" sz="2200" b="0" i="0" u="none" strike="noStrike" dirty="0">
                          <a:solidFill>
                            <a:srgbClr val="000000"/>
                          </a:solidFill>
                          <a:effectLst/>
                          <a:latin typeface="+mn-lt"/>
                        </a:rPr>
                        <a:t>       1,366 </a:t>
                      </a:r>
                    </a:p>
                  </a:txBody>
                  <a:tcPr marL="9525" marR="9525" marT="9525" marB="0" anchor="b"/>
                </a:tc>
              </a:tr>
              <a:tr h="330499">
                <a:tc>
                  <a:txBody>
                    <a:bodyPr/>
                    <a:lstStyle/>
                    <a:p>
                      <a:pPr algn="l" fontAlgn="b"/>
                      <a:r>
                        <a:rPr lang="en-US" sz="2200" b="0" i="0" u="none" strike="noStrike" dirty="0" smtClean="0">
                          <a:solidFill>
                            <a:srgbClr val="000000"/>
                          </a:solidFill>
                          <a:effectLst/>
                          <a:latin typeface="+mn-lt"/>
                        </a:rPr>
                        <a:t>Shan</a:t>
                      </a:r>
                      <a:endParaRPr lang="en-US" sz="2200" b="0" i="0" u="none" strike="noStrike" dirty="0">
                        <a:solidFill>
                          <a:srgbClr val="000000"/>
                        </a:solidFill>
                        <a:effectLst/>
                        <a:latin typeface="+mn-lt"/>
                      </a:endParaRPr>
                    </a:p>
                  </a:txBody>
                  <a:tcPr marL="9525" marR="9525" marT="9525" marB="0" anchor="b"/>
                </a:tc>
                <a:tc>
                  <a:txBody>
                    <a:bodyPr/>
                    <a:lstStyle/>
                    <a:p>
                      <a:pPr algn="l" fontAlgn="b"/>
                      <a:r>
                        <a:rPr lang="en-US" sz="2200" b="0" i="0" u="none" strike="noStrike" dirty="0">
                          <a:solidFill>
                            <a:srgbClr val="000000"/>
                          </a:solidFill>
                          <a:effectLst/>
                          <a:latin typeface="+mn-lt"/>
                        </a:rPr>
                        <a:t>        14 </a:t>
                      </a:r>
                    </a:p>
                  </a:txBody>
                  <a:tcPr marL="9525" marR="9525" marT="9525" marB="0" anchor="b"/>
                </a:tc>
                <a:tc>
                  <a:txBody>
                    <a:bodyPr/>
                    <a:lstStyle/>
                    <a:p>
                      <a:pPr algn="l" fontAlgn="b"/>
                      <a:r>
                        <a:rPr lang="en-US" sz="2200" b="0" i="0" u="none" strike="noStrike" dirty="0">
                          <a:solidFill>
                            <a:srgbClr val="000000"/>
                          </a:solidFill>
                          <a:effectLst/>
                          <a:latin typeface="+mn-lt"/>
                        </a:rPr>
                        <a:t>      </a:t>
                      </a:r>
                      <a:r>
                        <a:rPr lang="en-US" sz="2200" b="0" i="0" u="none" strike="noStrike" dirty="0" smtClean="0">
                          <a:solidFill>
                            <a:srgbClr val="000000"/>
                          </a:solidFill>
                          <a:effectLst/>
                          <a:latin typeface="+mn-lt"/>
                        </a:rPr>
                        <a:t>80 </a:t>
                      </a:r>
                      <a:endParaRPr lang="en-US" sz="2200" b="0" i="0" u="none" strike="noStrike" dirty="0">
                        <a:solidFill>
                          <a:srgbClr val="000000"/>
                        </a:solidFill>
                        <a:effectLst/>
                        <a:latin typeface="+mn-lt"/>
                      </a:endParaRPr>
                    </a:p>
                  </a:txBody>
                  <a:tcPr marL="9525" marR="9525" marT="9525" marB="0" anchor="b"/>
                </a:tc>
                <a:tc>
                  <a:txBody>
                    <a:bodyPr/>
                    <a:lstStyle/>
                    <a:p>
                      <a:pPr algn="l" fontAlgn="b"/>
                      <a:r>
                        <a:rPr lang="en-US" sz="2200" b="0" i="0" u="none" strike="noStrike" dirty="0">
                          <a:solidFill>
                            <a:srgbClr val="000000"/>
                          </a:solidFill>
                          <a:effectLst/>
                          <a:latin typeface="+mn-lt"/>
                        </a:rPr>
                        <a:t>       1,904 </a:t>
                      </a:r>
                    </a:p>
                  </a:txBody>
                  <a:tcPr marL="9525" marR="9525" marT="9525" marB="0" anchor="b"/>
                </a:tc>
              </a:tr>
              <a:tr h="330499">
                <a:tc>
                  <a:txBody>
                    <a:bodyPr/>
                    <a:lstStyle/>
                    <a:p>
                      <a:pPr algn="l" fontAlgn="b"/>
                      <a:r>
                        <a:rPr lang="en-US" sz="2200" b="0" i="0" u="none" strike="noStrike" dirty="0" smtClean="0">
                          <a:solidFill>
                            <a:srgbClr val="000000"/>
                          </a:solidFill>
                          <a:effectLst/>
                          <a:latin typeface="+mn-lt"/>
                        </a:rPr>
                        <a:t>Ayeyawady</a:t>
                      </a:r>
                      <a:endParaRPr lang="en-US" sz="2200" b="0" i="0" u="none" strike="noStrike" dirty="0">
                        <a:solidFill>
                          <a:srgbClr val="000000"/>
                        </a:solidFill>
                        <a:effectLst/>
                        <a:latin typeface="+mn-lt"/>
                      </a:endParaRPr>
                    </a:p>
                  </a:txBody>
                  <a:tcPr marL="9525" marR="9525" marT="9525" marB="0" anchor="b"/>
                </a:tc>
                <a:tc>
                  <a:txBody>
                    <a:bodyPr/>
                    <a:lstStyle/>
                    <a:p>
                      <a:pPr algn="l" fontAlgn="b"/>
                      <a:r>
                        <a:rPr lang="en-US" sz="2200" b="0" i="0" u="none" strike="noStrike" dirty="0">
                          <a:solidFill>
                            <a:srgbClr val="000000"/>
                          </a:solidFill>
                          <a:effectLst/>
                          <a:latin typeface="+mn-lt"/>
                        </a:rPr>
                        <a:t>          6 </a:t>
                      </a:r>
                    </a:p>
                  </a:txBody>
                  <a:tcPr marL="9525" marR="9525" marT="9525" marB="0" anchor="b"/>
                </a:tc>
                <a:tc>
                  <a:txBody>
                    <a:bodyPr/>
                    <a:lstStyle/>
                    <a:p>
                      <a:pPr algn="l" fontAlgn="b"/>
                      <a:r>
                        <a:rPr lang="en-US" sz="2200" b="0" i="0" u="none" strike="noStrike" dirty="0">
                          <a:solidFill>
                            <a:srgbClr val="000000"/>
                          </a:solidFill>
                          <a:effectLst/>
                          <a:latin typeface="+mn-lt"/>
                        </a:rPr>
                        <a:t>      33 </a:t>
                      </a:r>
                    </a:p>
                  </a:txBody>
                  <a:tcPr marL="9525" marR="9525" marT="9525" marB="0" anchor="b"/>
                </a:tc>
                <a:tc>
                  <a:txBody>
                    <a:bodyPr/>
                    <a:lstStyle/>
                    <a:p>
                      <a:pPr algn="l" fontAlgn="b"/>
                      <a:r>
                        <a:rPr lang="en-US" sz="2200" b="0" i="0" u="none" strike="noStrike" dirty="0">
                          <a:solidFill>
                            <a:srgbClr val="000000"/>
                          </a:solidFill>
                          <a:effectLst/>
                          <a:latin typeface="+mn-lt"/>
                        </a:rPr>
                        <a:t>       2,172 </a:t>
                      </a:r>
                    </a:p>
                  </a:txBody>
                  <a:tcPr marL="9525" marR="9525" marT="9525" marB="0" anchor="b"/>
                </a:tc>
              </a:tr>
              <a:tr h="330499">
                <a:tc>
                  <a:txBody>
                    <a:bodyPr/>
                    <a:lstStyle/>
                    <a:p>
                      <a:pPr algn="l" fontAlgn="b"/>
                      <a:r>
                        <a:rPr lang="en-US" sz="2200" b="0" i="0" u="none" strike="noStrike" dirty="0" smtClean="0">
                          <a:solidFill>
                            <a:srgbClr val="000000"/>
                          </a:solidFill>
                          <a:effectLst/>
                          <a:latin typeface="+mn-lt"/>
                        </a:rPr>
                        <a:t>Nay Pyi Taw</a:t>
                      </a:r>
                      <a:endParaRPr lang="en-US" sz="2200" b="0" i="0" u="none" strike="noStrike" dirty="0">
                        <a:solidFill>
                          <a:srgbClr val="000000"/>
                        </a:solidFill>
                        <a:effectLst/>
                        <a:latin typeface="+mn-lt"/>
                      </a:endParaRPr>
                    </a:p>
                  </a:txBody>
                  <a:tcPr marL="9525" marR="9525" marT="9525" marB="0" anchor="b"/>
                </a:tc>
                <a:tc>
                  <a:txBody>
                    <a:bodyPr/>
                    <a:lstStyle/>
                    <a:p>
                      <a:pPr algn="l" fontAlgn="b"/>
                      <a:r>
                        <a:rPr lang="en-US" sz="2200" b="0" i="0" u="none" strike="noStrike" dirty="0">
                          <a:solidFill>
                            <a:srgbClr val="000000"/>
                          </a:solidFill>
                          <a:effectLst/>
                          <a:latin typeface="+mn-lt"/>
                        </a:rPr>
                        <a:t>          2 </a:t>
                      </a:r>
                    </a:p>
                  </a:txBody>
                  <a:tcPr marL="9525" marR="9525" marT="9525" marB="0" anchor="b"/>
                </a:tc>
                <a:tc>
                  <a:txBody>
                    <a:bodyPr/>
                    <a:lstStyle/>
                    <a:p>
                      <a:pPr algn="l" fontAlgn="b"/>
                      <a:r>
                        <a:rPr lang="en-US" sz="2200" b="0" i="0" u="none" strike="noStrike" dirty="0">
                          <a:solidFill>
                            <a:srgbClr val="000000"/>
                          </a:solidFill>
                          <a:effectLst/>
                          <a:latin typeface="+mn-lt"/>
                        </a:rPr>
                        <a:t>        8 </a:t>
                      </a:r>
                    </a:p>
                  </a:txBody>
                  <a:tcPr marL="9525" marR="9525" marT="9525" marB="0" anchor="b"/>
                </a:tc>
                <a:tc>
                  <a:txBody>
                    <a:bodyPr/>
                    <a:lstStyle/>
                    <a:p>
                      <a:pPr algn="l" fontAlgn="b"/>
                      <a:r>
                        <a:rPr lang="en-US" sz="2200" b="0" i="0" u="none" strike="noStrike" dirty="0">
                          <a:solidFill>
                            <a:srgbClr val="000000"/>
                          </a:solidFill>
                          <a:effectLst/>
                          <a:latin typeface="+mn-lt"/>
                        </a:rPr>
                        <a:t>          243 </a:t>
                      </a:r>
                    </a:p>
                  </a:txBody>
                  <a:tcPr marL="9525" marR="9525" marT="9525" marB="0" anchor="b"/>
                </a:tc>
              </a:tr>
              <a:tr h="330499">
                <a:tc>
                  <a:txBody>
                    <a:bodyPr/>
                    <a:lstStyle/>
                    <a:p>
                      <a:pPr algn="l" fontAlgn="b"/>
                      <a:r>
                        <a:rPr lang="en-US" sz="2200" b="0" i="0" u="none" strike="noStrike" dirty="0">
                          <a:solidFill>
                            <a:srgbClr val="000000"/>
                          </a:solidFill>
                          <a:effectLst/>
                          <a:latin typeface="+mn-lt"/>
                        </a:rPr>
                        <a:t> </a:t>
                      </a:r>
                    </a:p>
                  </a:txBody>
                  <a:tcPr marL="9525" marR="9525" marT="9525" marB="0" anchor="b"/>
                </a:tc>
                <a:tc>
                  <a:txBody>
                    <a:bodyPr/>
                    <a:lstStyle/>
                    <a:p>
                      <a:pPr algn="l" fontAlgn="b"/>
                      <a:r>
                        <a:rPr lang="en-US" sz="2200" b="0" i="0" u="none" strike="noStrike" dirty="0">
                          <a:solidFill>
                            <a:srgbClr val="002060"/>
                          </a:solidFill>
                          <a:effectLst/>
                          <a:latin typeface="+mn-lt"/>
                        </a:rPr>
                        <a:t>     74 </a:t>
                      </a:r>
                    </a:p>
                  </a:txBody>
                  <a:tcPr marL="9525" marR="9525" marT="9525" marB="0" anchor="b"/>
                </a:tc>
                <a:tc>
                  <a:txBody>
                    <a:bodyPr/>
                    <a:lstStyle/>
                    <a:p>
                      <a:pPr algn="l" fontAlgn="b"/>
                      <a:r>
                        <a:rPr lang="en-US" sz="2200" b="0" i="0" u="none" strike="noStrike" dirty="0">
                          <a:solidFill>
                            <a:srgbClr val="002060"/>
                          </a:solidFill>
                          <a:effectLst/>
                          <a:latin typeface="+mn-lt"/>
                        </a:rPr>
                        <a:t>  410 </a:t>
                      </a:r>
                    </a:p>
                  </a:txBody>
                  <a:tcPr marL="9525" marR="9525" marT="9525" marB="0" anchor="b"/>
                </a:tc>
                <a:tc>
                  <a:txBody>
                    <a:bodyPr/>
                    <a:lstStyle/>
                    <a:p>
                      <a:pPr algn="l" fontAlgn="b"/>
                      <a:r>
                        <a:rPr lang="en-US" sz="2200" b="0" i="0" u="none" strike="noStrike" dirty="0">
                          <a:solidFill>
                            <a:srgbClr val="002060"/>
                          </a:solidFill>
                          <a:effectLst/>
                          <a:latin typeface="+mn-lt"/>
                        </a:rPr>
                        <a:t>  16,592 </a:t>
                      </a:r>
                    </a:p>
                  </a:txBody>
                  <a:tcPr marL="9525" marR="9525" marT="9525" marB="0" anchor="b"/>
                </a:tc>
              </a:tr>
            </a:tbl>
          </a:graphicData>
        </a:graphic>
      </p:graphicFrame>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7AB5BD-D464-4A38-B3A4-F6ED362C9FA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7113392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868362"/>
          </a:xfrm>
        </p:spPr>
        <p:txBody>
          <a:bodyPr>
            <a:normAutofit fontScale="90000"/>
          </a:bodyPr>
          <a:lstStyle/>
          <a:p>
            <a:r>
              <a:rPr lang="en-US" dirty="0" smtClean="0"/>
              <a:t>People born outside Kayah, residing in Kayah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352525"/>
              </p:ext>
            </p:extLst>
          </p:nvPr>
        </p:nvGraphicFramePr>
        <p:xfrm>
          <a:off x="457200" y="1371600"/>
          <a:ext cx="8229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73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Persons born in and outside of Kayah by residence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2754569"/>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2672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Reason for Moving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295451"/>
              </p:ext>
            </p:extLst>
          </p:nvPr>
        </p:nvGraphicFramePr>
        <p:xfrm>
          <a:off x="228600" y="1447800"/>
          <a:ext cx="8763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33128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People reported in Kayah as living abroad, by country of residence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04661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46464025"/>
              </p:ext>
            </p:extLst>
          </p:nvPr>
        </p:nvGraphicFramePr>
        <p:xfrm>
          <a:off x="304800" y="5715000"/>
          <a:ext cx="8610600" cy="741680"/>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370840">
                <a:tc>
                  <a:txBody>
                    <a:bodyPr/>
                    <a:lstStyle/>
                    <a:p>
                      <a:pPr algn="ctr"/>
                      <a:r>
                        <a:rPr lang="en-US" dirty="0" smtClean="0"/>
                        <a:t>Total</a:t>
                      </a:r>
                      <a:endParaRPr lang="en-US" dirty="0"/>
                    </a:p>
                  </a:txBody>
                  <a:tcPr/>
                </a:tc>
                <a:tc>
                  <a:txBody>
                    <a:bodyPr/>
                    <a:lstStyle/>
                    <a:p>
                      <a:pPr algn="ctr"/>
                      <a:r>
                        <a:rPr lang="en-US" dirty="0" smtClean="0"/>
                        <a:t>Thailand</a:t>
                      </a:r>
                      <a:endParaRPr lang="en-US" dirty="0"/>
                    </a:p>
                  </a:txBody>
                  <a:tcPr/>
                </a:tc>
                <a:tc>
                  <a:txBody>
                    <a:bodyPr/>
                    <a:lstStyle/>
                    <a:p>
                      <a:pPr algn="ctr"/>
                      <a:r>
                        <a:rPr lang="en-US" dirty="0" smtClean="0"/>
                        <a:t>Malaysia</a:t>
                      </a:r>
                      <a:endParaRPr lang="en-US" dirty="0"/>
                    </a:p>
                  </a:txBody>
                  <a:tcPr/>
                </a:tc>
                <a:tc>
                  <a:txBody>
                    <a:bodyPr/>
                    <a:lstStyle/>
                    <a:p>
                      <a:pPr algn="ctr"/>
                      <a:r>
                        <a:rPr lang="en-US" dirty="0" smtClean="0"/>
                        <a:t>Singapore</a:t>
                      </a:r>
                      <a:endParaRPr lang="en-US" dirty="0"/>
                    </a:p>
                  </a:txBody>
                  <a:tcPr/>
                </a:tc>
                <a:tc>
                  <a:txBody>
                    <a:bodyPr/>
                    <a:lstStyle/>
                    <a:p>
                      <a:pPr algn="ctr"/>
                      <a:r>
                        <a:rPr lang="en-US" dirty="0" smtClean="0"/>
                        <a:t>USA</a:t>
                      </a:r>
                      <a:endParaRPr lang="en-US" dirty="0"/>
                    </a:p>
                  </a:txBody>
                  <a:tcPr/>
                </a:tc>
                <a:tc>
                  <a:txBody>
                    <a:bodyPr/>
                    <a:lstStyle/>
                    <a:p>
                      <a:pPr algn="ctr"/>
                      <a:r>
                        <a:rPr lang="en-US" dirty="0" smtClean="0"/>
                        <a:t>Other</a:t>
                      </a:r>
                      <a:endParaRPr lang="en-US" dirty="0"/>
                    </a:p>
                  </a:txBody>
                  <a:tcPr/>
                </a:tc>
              </a:tr>
              <a:tr h="370840">
                <a:tc>
                  <a:txBody>
                    <a:bodyPr/>
                    <a:lstStyle/>
                    <a:p>
                      <a:pPr algn="ctr"/>
                      <a:r>
                        <a:rPr lang="en-US" b="1" dirty="0" smtClean="0"/>
                        <a:t>8,385</a:t>
                      </a:r>
                      <a:endParaRPr lang="en-US" b="1" dirty="0"/>
                    </a:p>
                  </a:txBody>
                  <a:tcPr/>
                </a:tc>
                <a:tc>
                  <a:txBody>
                    <a:bodyPr/>
                    <a:lstStyle/>
                    <a:p>
                      <a:pPr algn="ctr"/>
                      <a:r>
                        <a:rPr lang="en-US" b="1" dirty="0" smtClean="0"/>
                        <a:t>5,601</a:t>
                      </a:r>
                      <a:endParaRPr lang="en-US" b="1" dirty="0"/>
                    </a:p>
                  </a:txBody>
                  <a:tcPr/>
                </a:tc>
                <a:tc>
                  <a:txBody>
                    <a:bodyPr/>
                    <a:lstStyle/>
                    <a:p>
                      <a:pPr algn="ctr"/>
                      <a:r>
                        <a:rPr lang="en-US" b="1" dirty="0" smtClean="0"/>
                        <a:t>1,134</a:t>
                      </a:r>
                      <a:endParaRPr lang="en-US" b="1" dirty="0"/>
                    </a:p>
                  </a:txBody>
                  <a:tcPr/>
                </a:tc>
                <a:tc>
                  <a:txBody>
                    <a:bodyPr/>
                    <a:lstStyle/>
                    <a:p>
                      <a:pPr algn="ctr"/>
                      <a:r>
                        <a:rPr lang="en-US" b="1" dirty="0" smtClean="0"/>
                        <a:t>716</a:t>
                      </a:r>
                      <a:endParaRPr lang="en-US" b="1" dirty="0"/>
                    </a:p>
                  </a:txBody>
                  <a:tcPr/>
                </a:tc>
                <a:tc>
                  <a:txBody>
                    <a:bodyPr/>
                    <a:lstStyle/>
                    <a:p>
                      <a:pPr algn="ctr"/>
                      <a:r>
                        <a:rPr lang="en-US" b="1" dirty="0" smtClean="0"/>
                        <a:t>414</a:t>
                      </a:r>
                      <a:endParaRPr lang="en-US" b="1" dirty="0"/>
                    </a:p>
                  </a:txBody>
                  <a:tcPr/>
                </a:tc>
                <a:tc>
                  <a:txBody>
                    <a:bodyPr/>
                    <a:lstStyle/>
                    <a:p>
                      <a:pPr algn="ctr"/>
                      <a:r>
                        <a:rPr lang="en-US" b="1" dirty="0" smtClean="0"/>
                        <a:t>520</a:t>
                      </a:r>
                      <a:endParaRPr lang="en-US" b="1" dirty="0"/>
                    </a:p>
                  </a:txBody>
                  <a:tcPr/>
                </a:tc>
              </a:tr>
            </a:tbl>
          </a:graphicData>
        </a:graphic>
      </p:graphicFrame>
    </p:spTree>
    <p:extLst>
      <p:ext uri="{BB962C8B-B14F-4D97-AF65-F5344CB8AC3E}">
        <p14:creationId xmlns:p14="http://schemas.microsoft.com/office/powerpoint/2010/main" val="33197407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274638"/>
            <a:ext cx="8229600" cy="639762"/>
          </a:xfrm>
        </p:spPr>
        <p:txBody>
          <a:bodyPr>
            <a:normAutofit fontScale="90000"/>
          </a:bodyPr>
          <a:lstStyle/>
          <a:p>
            <a:pPr eaLnBrk="1" hangingPunct="1"/>
            <a:r>
              <a:rPr lang="en-US" sz="3000" b="1" dirty="0">
                <a:solidFill>
                  <a:prstClr val="black"/>
                </a:solidFill>
                <a:latin typeface="Times New Roman" panose="02020603050405020304" pitchFamily="18" charset="0"/>
                <a:cs typeface="Times New Roman" panose="02020603050405020304" pitchFamily="18" charset="0"/>
              </a:rPr>
              <a:t>Persons born in and outside of </a:t>
            </a:r>
            <a:r>
              <a:rPr lang="en-US" sz="3000" b="1" dirty="0" smtClean="0">
                <a:solidFill>
                  <a:prstClr val="black"/>
                </a:solidFill>
                <a:latin typeface="Times New Roman" panose="02020603050405020304" pitchFamily="18" charset="0"/>
                <a:cs typeface="Times New Roman" panose="02020603050405020304" pitchFamily="18" charset="0"/>
              </a:rPr>
              <a:t>Kayin </a:t>
            </a:r>
            <a:r>
              <a:rPr lang="en-US" sz="3000" b="1" dirty="0">
                <a:solidFill>
                  <a:prstClr val="black"/>
                </a:solidFill>
                <a:latin typeface="Times New Roman" panose="02020603050405020304" pitchFamily="18" charset="0"/>
                <a:cs typeface="Times New Roman" panose="02020603050405020304" pitchFamily="18" charset="0"/>
              </a:rPr>
              <a:t>by residence</a:t>
            </a:r>
            <a:endParaRPr lang="en-US" sz="3000" b="1" dirty="0" smtClean="0">
              <a:solidFill>
                <a:srgbClr val="0000FF"/>
              </a:solidFill>
              <a:latin typeface="Myanmar2" pitchFamily="34" charset="0"/>
              <a:ea typeface="Myanmar2" pitchFamily="34" charset="0"/>
              <a:cs typeface="Myanmar2" pitchFamily="34" charset="0"/>
            </a:endParaRPr>
          </a:p>
        </p:txBody>
      </p:sp>
      <p:graphicFrame>
        <p:nvGraphicFramePr>
          <p:cNvPr id="9218" name="Content Placeholder 5"/>
          <p:cNvGraphicFramePr>
            <a:graphicFrameLocks noGrp="1"/>
          </p:cNvGraphicFramePr>
          <p:nvPr>
            <p:ph idx="1"/>
            <p:extLst>
              <p:ext uri="{D42A27DB-BD31-4B8C-83A1-F6EECF244321}">
                <p14:modId xmlns:p14="http://schemas.microsoft.com/office/powerpoint/2010/main" val="3697221821"/>
              </p:ext>
            </p:extLst>
          </p:nvPr>
        </p:nvGraphicFramePr>
        <p:xfrm>
          <a:off x="381000" y="1066800"/>
          <a:ext cx="8305799" cy="5562599"/>
        </p:xfrm>
        <a:graphic>
          <a:graphicData uri="http://schemas.openxmlformats.org/presentationml/2006/ole">
            <mc:AlternateContent xmlns:mc="http://schemas.openxmlformats.org/markup-compatibility/2006">
              <mc:Choice xmlns:v="urn:schemas-microsoft-com:vml" Requires="v">
                <p:oleObj spid="_x0000_s5141" name="Worksheet" r:id="rId5" imgW="6848400" imgH="5953115" progId="Excel.Sheet.8">
                  <p:embed/>
                </p:oleObj>
              </mc:Choice>
              <mc:Fallback>
                <p:oleObj name="Worksheet" r:id="rId5" imgW="6848400" imgH="5953115" progId="Excel.Sheet.8">
                  <p:embed/>
                  <p:pic>
                    <p:nvPicPr>
                      <p:cNvPr id="0" name=""/>
                      <p:cNvPicPr>
                        <a:picLocks noGrp="1" noChangeArrowheads="1"/>
                      </p:cNvPicPr>
                      <p:nvPr/>
                    </p:nvPicPr>
                    <p:blipFill>
                      <a:blip r:embed="rId6"/>
                      <a:srcRect/>
                      <a:stretch>
                        <a:fillRect/>
                      </a:stretch>
                    </p:blipFill>
                    <p:spPr bwMode="auto">
                      <a:xfrm>
                        <a:off x="381000" y="1066800"/>
                        <a:ext cx="8305799" cy="5562599"/>
                      </a:xfrm>
                      <a:prstGeom prst="rect">
                        <a:avLst/>
                      </a:prstGeom>
                      <a:noFill/>
                      <a:extLst/>
                    </p:spPr>
                  </p:pic>
                </p:oleObj>
              </mc:Fallback>
            </mc:AlternateContent>
          </a:graphicData>
        </a:graphic>
      </p:graphicFrame>
    </p:spTree>
    <p:extLst>
      <p:ext uri="{BB962C8B-B14F-4D97-AF65-F5344CB8AC3E}">
        <p14:creationId xmlns:p14="http://schemas.microsoft.com/office/powerpoint/2010/main" val="39681959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381000" y="152400"/>
            <a:ext cx="8229600" cy="868363"/>
          </a:xfrm>
        </p:spPr>
        <p:txBody>
          <a:bodyPr/>
          <a:lstStyle/>
          <a:p>
            <a:pPr eaLnBrk="1" hangingPunct="1"/>
            <a:r>
              <a:rPr lang="en-US" sz="3300" b="1" dirty="0">
                <a:solidFill>
                  <a:prstClr val="black"/>
                </a:solidFill>
                <a:latin typeface="Times New Roman" panose="02020603050405020304" pitchFamily="18" charset="0"/>
                <a:cs typeface="Times New Roman" panose="02020603050405020304" pitchFamily="18" charset="0"/>
              </a:rPr>
              <a:t>Reasons for Moving </a:t>
            </a:r>
            <a:endParaRPr lang="en-US" sz="3600" b="1" dirty="0" smtClean="0">
              <a:solidFill>
                <a:srgbClr val="0000FF"/>
              </a:solidFill>
              <a:latin typeface="Myanmar2" pitchFamily="34" charset="0"/>
              <a:ea typeface="Myanmar2" pitchFamily="34" charset="0"/>
              <a:cs typeface="Myanmar2" pitchFamily="34" charset="0"/>
            </a:endParaRPr>
          </a:p>
        </p:txBody>
      </p:sp>
      <p:graphicFrame>
        <p:nvGraphicFramePr>
          <p:cNvPr id="10242" name="Content Placeholder 5"/>
          <p:cNvGraphicFramePr>
            <a:graphicFrameLocks noGrp="1"/>
          </p:cNvGraphicFramePr>
          <p:nvPr>
            <p:ph idx="1"/>
            <p:extLst>
              <p:ext uri="{D42A27DB-BD31-4B8C-83A1-F6EECF244321}">
                <p14:modId xmlns:p14="http://schemas.microsoft.com/office/powerpoint/2010/main" val="389597165"/>
              </p:ext>
            </p:extLst>
          </p:nvPr>
        </p:nvGraphicFramePr>
        <p:xfrm>
          <a:off x="304800" y="990600"/>
          <a:ext cx="8229600" cy="5638799"/>
        </p:xfrm>
        <a:graphic>
          <a:graphicData uri="http://schemas.openxmlformats.org/presentationml/2006/ole">
            <mc:AlternateContent xmlns:mc="http://schemas.openxmlformats.org/markup-compatibility/2006">
              <mc:Choice xmlns:v="urn:schemas-microsoft-com:vml" Requires="v">
                <p:oleObj spid="_x0000_s6165" name="Worksheet" r:id="rId5" imgW="8791704" imgH="5286379" progId="Excel.Sheet.8">
                  <p:embed/>
                </p:oleObj>
              </mc:Choice>
              <mc:Fallback>
                <p:oleObj name="Worksheet" r:id="rId5" imgW="8791704" imgH="5286379" progId="Excel.Sheet.8">
                  <p:embed/>
                  <p:pic>
                    <p:nvPicPr>
                      <p:cNvPr id="0" name=""/>
                      <p:cNvPicPr>
                        <a:picLocks noGrp="1" noChangeArrowheads="1"/>
                      </p:cNvPicPr>
                      <p:nvPr/>
                    </p:nvPicPr>
                    <p:blipFill>
                      <a:blip r:embed="rId6"/>
                      <a:srcRect/>
                      <a:stretch>
                        <a:fillRect/>
                      </a:stretch>
                    </p:blipFill>
                    <p:spPr bwMode="auto">
                      <a:xfrm>
                        <a:off x="304800" y="990600"/>
                        <a:ext cx="8229600" cy="5638799"/>
                      </a:xfrm>
                      <a:prstGeom prst="rect">
                        <a:avLst/>
                      </a:prstGeom>
                      <a:noFill/>
                      <a:extLst/>
                    </p:spPr>
                  </p:pic>
                </p:oleObj>
              </mc:Fallback>
            </mc:AlternateContent>
          </a:graphicData>
        </a:graphic>
      </p:graphicFrame>
      <p:sp>
        <p:nvSpPr>
          <p:cNvPr id="7" name="Rounded Rectangle 6"/>
          <p:cNvSpPr/>
          <p:nvPr/>
        </p:nvSpPr>
        <p:spPr>
          <a:xfrm>
            <a:off x="4953000" y="990600"/>
            <a:ext cx="3962400"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p>
            <a:pPr lvl="0" fontAlgn="auto">
              <a:spcBef>
                <a:spcPts val="0"/>
              </a:spcBef>
              <a:spcAft>
                <a:spcPts val="0"/>
              </a:spcAft>
            </a:pPr>
            <a:r>
              <a:rPr lang="en-US" b="1" dirty="0">
                <a:solidFill>
                  <a:prstClr val="white"/>
                </a:solidFill>
                <a:latin typeface="Times New Roman" panose="02020603050405020304" pitchFamily="18" charset="0"/>
                <a:cs typeface="Times New Roman" panose="02020603050405020304" pitchFamily="18" charset="0"/>
              </a:rPr>
              <a:t>The most common reason for moving for males is employment. For females, following family. </a:t>
            </a:r>
          </a:p>
        </p:txBody>
      </p:sp>
    </p:spTree>
    <p:extLst>
      <p:ext uri="{BB962C8B-B14F-4D97-AF65-F5344CB8AC3E}">
        <p14:creationId xmlns:p14="http://schemas.microsoft.com/office/powerpoint/2010/main" val="24167614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noAutofit/>
          </a:bodyPr>
          <a:lstStyle/>
          <a:p>
            <a:r>
              <a:rPr lang="en-US" sz="3300" b="1" dirty="0">
                <a:solidFill>
                  <a:prstClr val="black"/>
                </a:solidFill>
                <a:latin typeface="Times New Roman" panose="02020603050405020304" pitchFamily="18" charset="0"/>
                <a:cs typeface="Times New Roman" panose="02020603050405020304" pitchFamily="18" charset="0"/>
              </a:rPr>
              <a:t>Persons born in and outside of </a:t>
            </a:r>
            <a:r>
              <a:rPr lang="en-US" sz="3300" b="1" dirty="0" smtClean="0">
                <a:solidFill>
                  <a:prstClr val="black"/>
                </a:solidFill>
                <a:latin typeface="Times New Roman" panose="02020603050405020304" pitchFamily="18" charset="0"/>
                <a:cs typeface="Times New Roman" panose="02020603050405020304" pitchFamily="18" charset="0"/>
              </a:rPr>
              <a:t>Mon </a:t>
            </a:r>
            <a:r>
              <a:rPr lang="en-US" sz="3300" b="1" dirty="0">
                <a:solidFill>
                  <a:prstClr val="black"/>
                </a:solidFill>
                <a:latin typeface="Times New Roman" panose="02020603050405020304" pitchFamily="18" charset="0"/>
                <a:cs typeface="Times New Roman" panose="02020603050405020304" pitchFamily="18" charset="0"/>
              </a:rPr>
              <a:t>by residence</a:t>
            </a:r>
            <a:endParaRPr lang="en-US" sz="33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6204460"/>
              </p:ext>
            </p:extLst>
          </p:nvPr>
        </p:nvGraphicFramePr>
        <p:xfrm>
          <a:off x="381000" y="13716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22992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a:solidFill>
              <a:schemeClr val="tx1"/>
            </a:solidFill>
          </a:ln>
        </p:spPr>
        <p:txBody>
          <a:bodyPr>
            <a:normAutofit/>
          </a:bodyPr>
          <a:lstStyle/>
          <a:p>
            <a:r>
              <a:rPr lang="en-US" sz="3300" b="1" dirty="0" smtClean="0">
                <a:solidFill>
                  <a:prstClr val="black"/>
                </a:solidFill>
                <a:latin typeface="Times New Roman" panose="02020603050405020304" pitchFamily="18" charset="0"/>
                <a:cs typeface="Times New Roman" panose="02020603050405020304" pitchFamily="18" charset="0"/>
              </a:rPr>
              <a:t>Reasons </a:t>
            </a:r>
            <a:r>
              <a:rPr lang="en-US" sz="3300" b="1" dirty="0">
                <a:solidFill>
                  <a:prstClr val="black"/>
                </a:solidFill>
                <a:latin typeface="Times New Roman" panose="02020603050405020304" pitchFamily="18" charset="0"/>
                <a:cs typeface="Times New Roman" panose="02020603050405020304" pitchFamily="18" charset="0"/>
              </a:rPr>
              <a:t>for </a:t>
            </a:r>
            <a:r>
              <a:rPr lang="en-US" sz="3300" b="1" dirty="0" smtClean="0">
                <a:solidFill>
                  <a:prstClr val="black"/>
                </a:solidFill>
                <a:latin typeface="Times New Roman" panose="02020603050405020304" pitchFamily="18" charset="0"/>
                <a:cs typeface="Times New Roman" panose="02020603050405020304" pitchFamily="18" charset="0"/>
              </a:rPr>
              <a:t>Moving </a:t>
            </a:r>
            <a:endParaRPr lang="en-US" sz="3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9441326"/>
              </p:ext>
            </p:extLst>
          </p:nvPr>
        </p:nvGraphicFramePr>
        <p:xfrm>
          <a:off x="2882870" y="1524000"/>
          <a:ext cx="5943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52400" y="2438401"/>
            <a:ext cx="2590800" cy="1524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a:solidFill>
                  <a:schemeClr val="bg1"/>
                </a:solidFill>
                <a:latin typeface="Times New Roman" panose="02020603050405020304" pitchFamily="18" charset="0"/>
                <a:cs typeface="Times New Roman" panose="02020603050405020304" pitchFamily="18" charset="0"/>
              </a:rPr>
              <a:t>The most common reason for moving for males is employment. For females, following </a:t>
            </a:r>
            <a:r>
              <a:rPr lang="en-US" sz="1800" b="1" dirty="0" smtClean="0">
                <a:solidFill>
                  <a:schemeClr val="bg1"/>
                </a:solidFill>
                <a:latin typeface="Times New Roman" panose="02020603050405020304" pitchFamily="18" charset="0"/>
                <a:cs typeface="Times New Roman" panose="02020603050405020304" pitchFamily="18" charset="0"/>
              </a:rPr>
              <a:t>family. </a:t>
            </a:r>
            <a:endParaRPr lang="en-US"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7137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300" b="1" dirty="0">
                <a:solidFill>
                  <a:prstClr val="black"/>
                </a:solidFill>
                <a:latin typeface="Times New Roman" panose="02020603050405020304" pitchFamily="18" charset="0"/>
                <a:cs typeface="Times New Roman" panose="02020603050405020304" pitchFamily="18" charset="0"/>
              </a:rPr>
              <a:t>People reported in </a:t>
            </a:r>
            <a:r>
              <a:rPr lang="en-US" sz="3300" b="1" dirty="0" smtClean="0">
                <a:solidFill>
                  <a:prstClr val="black"/>
                </a:solidFill>
                <a:latin typeface="Times New Roman" panose="02020603050405020304" pitchFamily="18" charset="0"/>
                <a:cs typeface="Times New Roman" panose="02020603050405020304" pitchFamily="18" charset="0"/>
              </a:rPr>
              <a:t>Mon </a:t>
            </a:r>
            <a:r>
              <a:rPr lang="en-US" sz="3300" b="1" dirty="0">
                <a:solidFill>
                  <a:prstClr val="black"/>
                </a:solidFill>
                <a:latin typeface="Times New Roman" panose="02020603050405020304" pitchFamily="18" charset="0"/>
                <a:cs typeface="Times New Roman" panose="02020603050405020304" pitchFamily="18" charset="0"/>
              </a:rPr>
              <a:t>as living abroad, by country of residence</a:t>
            </a:r>
            <a:endParaRPr lang="en-US" sz="33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7408269"/>
              </p:ext>
            </p:extLst>
          </p:nvPr>
        </p:nvGraphicFramePr>
        <p:xfrm>
          <a:off x="304800" y="5715000"/>
          <a:ext cx="8610600" cy="741680"/>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370840">
                <a:tc>
                  <a:txBody>
                    <a:bodyPr/>
                    <a:lstStyle/>
                    <a:p>
                      <a:pPr algn="ctr"/>
                      <a:r>
                        <a:rPr lang="en-US" dirty="0" smtClean="0">
                          <a:latin typeface="Times New Roman" panose="02020603050405020304" pitchFamily="18" charset="0"/>
                          <a:cs typeface="Times New Roman" panose="02020603050405020304" pitchFamily="18" charset="0"/>
                        </a:rPr>
                        <a:t>Total</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Thailand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Malaysia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Singapore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USA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Other</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b="1" dirty="0" smtClean="0">
                          <a:latin typeface="Times New Roman" panose="02020603050405020304" pitchFamily="18" charset="0"/>
                          <a:cs typeface="Times New Roman" panose="02020603050405020304" pitchFamily="18" charset="0"/>
                        </a:rPr>
                        <a:t>426,586</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smtClean="0">
                          <a:latin typeface="Times New Roman" panose="02020603050405020304" pitchFamily="18" charset="0"/>
                          <a:cs typeface="Times New Roman" panose="02020603050405020304" pitchFamily="18" charset="0"/>
                        </a:rPr>
                        <a:t>385,487</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smtClean="0">
                          <a:latin typeface="Times New Roman" panose="02020603050405020304" pitchFamily="18" charset="0"/>
                          <a:cs typeface="Times New Roman" panose="02020603050405020304" pitchFamily="18" charset="0"/>
                        </a:rPr>
                        <a:t>32,620</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smtClean="0">
                          <a:latin typeface="Times New Roman" panose="02020603050405020304" pitchFamily="18" charset="0"/>
                          <a:cs typeface="Times New Roman" panose="02020603050405020304" pitchFamily="18" charset="0"/>
                        </a:rPr>
                        <a:t>4,342</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smtClean="0">
                          <a:latin typeface="Times New Roman" panose="02020603050405020304" pitchFamily="18" charset="0"/>
                          <a:cs typeface="Times New Roman" panose="02020603050405020304" pitchFamily="18" charset="0"/>
                        </a:rPr>
                        <a:t>957</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smtClean="0">
                          <a:latin typeface="Times New Roman" panose="02020603050405020304" pitchFamily="18" charset="0"/>
                          <a:cs typeface="Times New Roman" panose="02020603050405020304" pitchFamily="18" charset="0"/>
                        </a:rPr>
                        <a:t>3,180</a:t>
                      </a:r>
                      <a:endParaRPr lang="en-US" b="1"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3" name="Content Placeholder 12"/>
          <p:cNvGraphicFramePr>
            <a:graphicFrameLocks noGrp="1"/>
          </p:cNvGraphicFramePr>
          <p:nvPr>
            <p:ph idx="1"/>
            <p:extLst>
              <p:ext uri="{D42A27DB-BD31-4B8C-83A1-F6EECF244321}">
                <p14:modId xmlns:p14="http://schemas.microsoft.com/office/powerpoint/2010/main" val="2602175682"/>
              </p:ext>
            </p:extLst>
          </p:nvPr>
        </p:nvGraphicFramePr>
        <p:xfrm>
          <a:off x="457200" y="1143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54323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Migration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2644146"/>
              </p:ext>
            </p:extLst>
          </p:nvPr>
        </p:nvGraphicFramePr>
        <p:xfrm>
          <a:off x="457200" y="1295400"/>
          <a:ext cx="8229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413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733800"/>
            <a:ext cx="7772400" cy="1470025"/>
          </a:xfrm>
        </p:spPr>
        <p:txBody>
          <a:bodyPr>
            <a:noAutofit/>
          </a:bodyPr>
          <a:lstStyle/>
          <a:p>
            <a:r>
              <a:rPr lang="en-US" sz="5400" b="1" dirty="0" smtClean="0"/>
              <a:t>A. DEMOGRAPHIC CHARACTERISTICS</a:t>
            </a:r>
            <a:endParaRPr lang="en-US" sz="5400" b="1" dirty="0"/>
          </a:p>
        </p:txBody>
      </p:sp>
      <p:sp>
        <p:nvSpPr>
          <p:cNvPr id="3" name="TextBox 2"/>
          <p:cNvSpPr txBox="1"/>
          <p:nvPr/>
        </p:nvSpPr>
        <p:spPr>
          <a:xfrm>
            <a:off x="152400" y="1295400"/>
            <a:ext cx="8839200" cy="923330"/>
          </a:xfrm>
          <a:prstGeom prst="rect">
            <a:avLst/>
          </a:prstGeom>
          <a:noFill/>
        </p:spPr>
        <p:txBody>
          <a:bodyPr wrap="square" rtlCol="0">
            <a:spAutoFit/>
          </a:bodyPr>
          <a:lstStyle/>
          <a:p>
            <a:r>
              <a:rPr lang="en-US" sz="5400" b="1" dirty="0" smtClean="0">
                <a:latin typeface="+mj-lt"/>
              </a:rPr>
              <a:t>HIGHLIGHTS OF 2014 CENSUS</a:t>
            </a:r>
            <a:endParaRPr lang="en-US" sz="5400" b="1" dirty="0">
              <a:latin typeface="+mj-lt"/>
            </a:endParaRPr>
          </a:p>
        </p:txBody>
      </p:sp>
    </p:spTree>
    <p:extLst>
      <p:ext uri="{BB962C8B-B14F-4D97-AF65-F5344CB8AC3E}">
        <p14:creationId xmlns:p14="http://schemas.microsoft.com/office/powerpoint/2010/main" val="39961620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latin typeface="Arial Black" panose="020B0A04020102020204" pitchFamily="34" charset="0"/>
              </a:rPr>
              <a:t>D: EDUCATION </a:t>
            </a:r>
            <a:r>
              <a:rPr lang="en-US" dirty="0">
                <a:latin typeface="Arial Black" panose="020B0A04020102020204" pitchFamily="34" charset="0"/>
              </a:rPr>
              <a:t>CHARACTERISTICS</a:t>
            </a:r>
          </a:p>
        </p:txBody>
      </p:sp>
    </p:spTree>
    <p:extLst>
      <p:ext uri="{BB962C8B-B14F-4D97-AF65-F5344CB8AC3E}">
        <p14:creationId xmlns:p14="http://schemas.microsoft.com/office/powerpoint/2010/main" val="31906492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141083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2091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Rates by State/Region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4060794"/>
              </p:ext>
            </p:extLst>
          </p:nvPr>
        </p:nvGraphicFramePr>
        <p:xfrm>
          <a:off x="381000" y="1371600"/>
          <a:ext cx="8229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8186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051" y="304799"/>
            <a:ext cx="8763000" cy="1077218"/>
          </a:xfrm>
          <a:prstGeom prst="rect">
            <a:avLst/>
          </a:prstGeom>
        </p:spPr>
        <p:txBody>
          <a:bodyPr wrap="square">
            <a:spAutoFit/>
          </a:bodyPr>
          <a:lstStyle/>
          <a:p>
            <a:r>
              <a:rPr lang="en-US" sz="3200" b="1" dirty="0" smtClean="0">
                <a:solidFill>
                  <a:srgbClr val="0033CC"/>
                </a:solidFill>
                <a:latin typeface="Times New Roman" panose="02020603050405020304" pitchFamily="18" charset="0"/>
                <a:cs typeface="Times New Roman" panose="02020603050405020304" pitchFamily="18" charset="0"/>
              </a:rPr>
              <a:t>Myanmar’s </a:t>
            </a:r>
            <a:r>
              <a:rPr lang="en-US" sz="3200" b="1" dirty="0">
                <a:solidFill>
                  <a:srgbClr val="0033CC"/>
                </a:solidFill>
                <a:latin typeface="Times New Roman" panose="02020603050405020304" pitchFamily="18" charset="0"/>
                <a:cs typeface="Times New Roman" panose="02020603050405020304" pitchFamily="18" charset="0"/>
              </a:rPr>
              <a:t>literacy rate is equal to the average literacy rates for ASEAN countries</a:t>
            </a:r>
            <a:endParaRPr lang="en-US" sz="3200" dirty="0">
              <a:solidFill>
                <a:srgbClr val="0033CC"/>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2486608907"/>
              </p:ext>
            </p:extLst>
          </p:nvPr>
        </p:nvGraphicFramePr>
        <p:xfrm>
          <a:off x="381000" y="1733167"/>
          <a:ext cx="7924800" cy="5124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487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84" y="4191000"/>
            <a:ext cx="3124200" cy="2087562"/>
          </a:xfrm>
          <a:solidFill>
            <a:schemeClr val="bg2"/>
          </a:solidFill>
          <a:ln w="28575">
            <a:solidFill>
              <a:schemeClr val="tx1"/>
            </a:solidFill>
          </a:ln>
        </p:spPr>
        <p:txBody>
          <a:bodyPr>
            <a:noAutofit/>
          </a:bodyPr>
          <a:lstStyle/>
          <a:p>
            <a:r>
              <a:rPr lang="en-US" sz="2400" b="1" dirty="0" smtClean="0"/>
              <a:t>Literacy rates are much lower in </a:t>
            </a:r>
            <a:r>
              <a:rPr lang="en-US" sz="2400" b="1" dirty="0" smtClean="0">
                <a:solidFill>
                  <a:srgbClr val="FF0000"/>
                </a:solidFill>
              </a:rPr>
              <a:t>Shardaw</a:t>
            </a:r>
            <a:r>
              <a:rPr lang="en-US" sz="2400" b="1" dirty="0" smtClean="0"/>
              <a:t> Township compared to other  Townships. </a:t>
            </a:r>
            <a:r>
              <a:rPr lang="en-US" sz="2400" b="1" dirty="0" smtClean="0">
                <a:solidFill>
                  <a:srgbClr val="FF0000"/>
                </a:solidFill>
              </a:rPr>
              <a:t>What could be the reasons?</a:t>
            </a:r>
            <a:endParaRPr lang="en-US" sz="2400" b="1" dirty="0">
              <a:solidFill>
                <a:srgbClr val="FF0000"/>
              </a:solidFill>
            </a:endParaRPr>
          </a:p>
        </p:txBody>
      </p:sp>
      <p:sp>
        <p:nvSpPr>
          <p:cNvPr id="8" name="TextBox 7"/>
          <p:cNvSpPr txBox="1"/>
          <p:nvPr/>
        </p:nvSpPr>
        <p:spPr>
          <a:xfrm>
            <a:off x="223684" y="2057400"/>
            <a:ext cx="3124200" cy="1708160"/>
          </a:xfrm>
          <a:prstGeom prst="rect">
            <a:avLst/>
          </a:prstGeom>
          <a:solidFill>
            <a:schemeClr val="bg2">
              <a:lumMod val="90000"/>
            </a:schemeClr>
          </a:solidFill>
          <a:ln w="38100">
            <a:solidFill>
              <a:schemeClr val="tx1"/>
            </a:solidFill>
          </a:ln>
        </p:spPr>
        <p:txBody>
          <a:bodyPr wrap="square" rtlCol="0">
            <a:spAutoFit/>
          </a:bodyPr>
          <a:lstStyle/>
          <a:p>
            <a:pPr marL="2168525" indent="-2168525"/>
            <a:r>
              <a:rPr lang="en-US" sz="2100" b="1" dirty="0" smtClean="0"/>
              <a:t>Union </a:t>
            </a:r>
            <a:r>
              <a:rPr lang="en-US" sz="2100" b="1" dirty="0"/>
              <a:t>A</a:t>
            </a:r>
            <a:r>
              <a:rPr lang="en-US" sz="2100" b="1" dirty="0" smtClean="0"/>
              <a:t>verage: 	89.5%</a:t>
            </a:r>
          </a:p>
          <a:p>
            <a:pPr marL="2168525" indent="-2168525"/>
            <a:r>
              <a:rPr lang="en-US" sz="2100" b="1" dirty="0" smtClean="0"/>
              <a:t>Kayah Average:	82.1%</a:t>
            </a:r>
          </a:p>
          <a:p>
            <a:endParaRPr lang="en-US" sz="2100" b="1" dirty="0"/>
          </a:p>
          <a:p>
            <a:pPr algn="ctr"/>
            <a:r>
              <a:rPr lang="en-US" sz="2100" b="1" dirty="0" smtClean="0"/>
              <a:t>How do the Townships compare?</a:t>
            </a:r>
            <a:endParaRPr lang="en-US" sz="2100" b="1" dirty="0"/>
          </a:p>
        </p:txBody>
      </p:sp>
      <p:pic>
        <p:nvPicPr>
          <p:cNvPr id="4098" name="Picture 2" descr="U:\UNFPA\Prepare\Literacy Rat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04800"/>
            <a:ext cx="5105400"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92668"/>
            <a:ext cx="3657600" cy="1138773"/>
          </a:xfrm>
          <a:prstGeom prst="rect">
            <a:avLst/>
          </a:prstGeom>
          <a:noFill/>
        </p:spPr>
        <p:txBody>
          <a:bodyPr wrap="square" rtlCol="0">
            <a:spAutoFit/>
          </a:bodyPr>
          <a:lstStyle/>
          <a:p>
            <a:pPr algn="ctr"/>
            <a:r>
              <a:rPr lang="en-US" sz="3200" b="1" dirty="0" smtClean="0"/>
              <a:t>Literacy Rates </a:t>
            </a:r>
            <a:r>
              <a:rPr lang="en-US" sz="3600" b="1" dirty="0" smtClean="0"/>
              <a:t>by</a:t>
            </a:r>
            <a:r>
              <a:rPr lang="en-US" sz="3200" b="1" dirty="0" smtClean="0"/>
              <a:t> Township</a:t>
            </a:r>
            <a:endParaRPr lang="en-US" sz="3200" b="1" dirty="0"/>
          </a:p>
        </p:txBody>
      </p:sp>
    </p:spTree>
    <p:extLst>
      <p:ext uri="{BB962C8B-B14F-4D97-AF65-F5344CB8AC3E}">
        <p14:creationId xmlns:p14="http://schemas.microsoft.com/office/powerpoint/2010/main" val="74945893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3838" y="3505200"/>
            <a:ext cx="3124200" cy="2743200"/>
          </a:xfrm>
          <a:solidFill>
            <a:schemeClr val="bg2"/>
          </a:solidFill>
          <a:ln w="28575">
            <a:solidFill>
              <a:schemeClr val="tx1"/>
            </a:solidFill>
          </a:ln>
        </p:spPr>
        <p:txBody>
          <a:bodyPr>
            <a:normAutofit fontScale="90000"/>
          </a:bodyPr>
          <a:lstStyle/>
          <a:p>
            <a:pPr algn="l" eaLnBrk="1" hangingPunct="1"/>
            <a:r>
              <a:rPr lang="en-US" sz="2000" b="1" dirty="0">
                <a:latin typeface="Times New Roman" panose="02020603050405020304" pitchFamily="18" charset="0"/>
                <a:cs typeface="Times New Roman" panose="02020603050405020304" pitchFamily="18" charset="0"/>
              </a:rPr>
              <a:t>Literacy rates are much lower in  </a:t>
            </a:r>
            <a:r>
              <a:rPr lang="en-US" sz="2000" b="1" dirty="0" smtClean="0">
                <a:latin typeface="Times New Roman" panose="02020603050405020304" pitchFamily="18" charset="0"/>
                <a:cs typeface="Times New Roman" panose="02020603050405020304" pitchFamily="18" charset="0"/>
              </a:rPr>
              <a:t>Shan Ywarthit sub township.</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Compare among Townships</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What could be </a:t>
            </a:r>
            <a:r>
              <a:rPr lang="en-US" sz="2000" b="1" dirty="0" smtClean="0">
                <a:latin typeface="Times New Roman" panose="02020603050405020304" pitchFamily="18" charset="0"/>
                <a:cs typeface="Times New Roman" panose="02020603050405020304" pitchFamily="18" charset="0"/>
              </a:rPr>
              <a:t>the reasons?</a:t>
            </a:r>
            <a:endParaRPr lang="en-US" sz="2000" b="1" dirty="0" smtClean="0">
              <a:latin typeface="Myanmar2" pitchFamily="34" charset="0"/>
              <a:ea typeface="Myanmar2" pitchFamily="34" charset="0"/>
              <a:cs typeface="Myanmar2" pitchFamily="34" charset="0"/>
            </a:endParaRPr>
          </a:p>
        </p:txBody>
      </p:sp>
      <p:sp>
        <p:nvSpPr>
          <p:cNvPr id="8" name="TextBox 7"/>
          <p:cNvSpPr txBox="1"/>
          <p:nvPr/>
        </p:nvSpPr>
        <p:spPr>
          <a:xfrm>
            <a:off x="223838" y="2057400"/>
            <a:ext cx="3124200" cy="738664"/>
          </a:xfrm>
          <a:prstGeom prst="rect">
            <a:avLst/>
          </a:prstGeom>
          <a:solidFill>
            <a:schemeClr val="bg2">
              <a:lumMod val="90000"/>
            </a:schemeClr>
          </a:solidFill>
          <a:ln w="38100">
            <a:solidFill>
              <a:schemeClr val="tx1"/>
            </a:solidFill>
          </a:ln>
        </p:spPr>
        <p:txBody>
          <a:bodyPr>
            <a:spAutoFit/>
          </a:bodyPr>
          <a:lstStyle/>
          <a:p>
            <a:pPr marL="2168525" lvl="0" indent="-2168525" fontAlgn="auto">
              <a:spcBef>
                <a:spcPts val="0"/>
              </a:spcBef>
              <a:spcAft>
                <a:spcPts val="0"/>
              </a:spcAft>
            </a:pPr>
            <a:r>
              <a:rPr lang="en-US" sz="2100" b="1" dirty="0">
                <a:solidFill>
                  <a:prstClr val="black"/>
                </a:solidFill>
                <a:latin typeface="Times New Roman" panose="02020603050405020304" pitchFamily="18" charset="0"/>
                <a:cs typeface="Times New Roman" panose="02020603050405020304" pitchFamily="18" charset="0"/>
              </a:rPr>
              <a:t>Union (Average</a:t>
            </a:r>
            <a:r>
              <a:rPr lang="en-US" sz="2100" b="1" dirty="0" smtClean="0">
                <a:solidFill>
                  <a:prstClr val="black"/>
                </a:solidFill>
                <a:latin typeface="Times New Roman" panose="02020603050405020304" pitchFamily="18" charset="0"/>
                <a:cs typeface="Times New Roman" panose="02020603050405020304" pitchFamily="18" charset="0"/>
              </a:rPr>
              <a:t>) : </a:t>
            </a:r>
            <a:r>
              <a:rPr lang="en-US" sz="2100" b="1" dirty="0">
                <a:solidFill>
                  <a:prstClr val="black"/>
                </a:solidFill>
                <a:latin typeface="Times New Roman" panose="02020603050405020304" pitchFamily="18" charset="0"/>
                <a:cs typeface="Times New Roman" panose="02020603050405020304" pitchFamily="18" charset="0"/>
              </a:rPr>
              <a:t>	89.5%</a:t>
            </a:r>
          </a:p>
          <a:p>
            <a:pPr marL="2168525" lvl="0" indent="-2168525" fontAlgn="auto">
              <a:spcBef>
                <a:spcPts val="0"/>
              </a:spcBef>
              <a:spcAft>
                <a:spcPts val="0"/>
              </a:spcAft>
            </a:pPr>
            <a:r>
              <a:rPr lang="en-US" sz="2100" b="1" dirty="0" smtClean="0">
                <a:solidFill>
                  <a:prstClr val="black"/>
                </a:solidFill>
                <a:latin typeface="Times New Roman" panose="02020603050405020304" pitchFamily="18" charset="0"/>
                <a:cs typeface="Times New Roman" panose="02020603050405020304" pitchFamily="18" charset="0"/>
              </a:rPr>
              <a:t>Kayin (</a:t>
            </a:r>
            <a:r>
              <a:rPr lang="en-US" sz="2100" b="1" dirty="0">
                <a:solidFill>
                  <a:prstClr val="black"/>
                </a:solidFill>
                <a:latin typeface="Times New Roman" panose="02020603050405020304" pitchFamily="18" charset="0"/>
                <a:cs typeface="Times New Roman" panose="02020603050405020304" pitchFamily="18" charset="0"/>
              </a:rPr>
              <a:t>Average</a:t>
            </a:r>
            <a:r>
              <a:rPr lang="en-US" sz="2100" b="1" dirty="0" smtClean="0">
                <a:solidFill>
                  <a:prstClr val="black"/>
                </a:solidFill>
                <a:latin typeface="Times New Roman" panose="02020603050405020304" pitchFamily="18" charset="0"/>
                <a:cs typeface="Times New Roman" panose="02020603050405020304" pitchFamily="18" charset="0"/>
              </a:rPr>
              <a:t>) :</a:t>
            </a:r>
            <a:r>
              <a:rPr lang="en-US" sz="2100" b="1" dirty="0">
                <a:solidFill>
                  <a:prstClr val="black"/>
                </a:solidFill>
                <a:latin typeface="Times New Roman" panose="02020603050405020304" pitchFamily="18" charset="0"/>
                <a:cs typeface="Times New Roman" panose="02020603050405020304" pitchFamily="18" charset="0"/>
              </a:rPr>
              <a:t>	</a:t>
            </a:r>
            <a:r>
              <a:rPr lang="en-US" sz="2100" b="1" dirty="0" smtClean="0">
                <a:solidFill>
                  <a:prstClr val="black"/>
                </a:solidFill>
                <a:latin typeface="Times New Roman" panose="02020603050405020304" pitchFamily="18" charset="0"/>
                <a:cs typeface="Times New Roman" panose="02020603050405020304" pitchFamily="18" charset="0"/>
              </a:rPr>
              <a:t>74.4%</a:t>
            </a:r>
            <a:endParaRPr lang="en-US" sz="2100" b="1" dirty="0">
              <a:solidFill>
                <a:prstClr val="black"/>
              </a:solidFill>
              <a:latin typeface="Times New Roman" panose="02020603050405020304" pitchFamily="18" charset="0"/>
              <a:cs typeface="Times New Roman" panose="02020603050405020304" pitchFamily="18" charset="0"/>
            </a:endParaRPr>
          </a:p>
        </p:txBody>
      </p:sp>
      <p:sp>
        <p:nvSpPr>
          <p:cNvPr id="84996" name="TextBox 3"/>
          <p:cNvSpPr txBox="1">
            <a:spLocks noChangeArrowheads="1"/>
          </p:cNvSpPr>
          <p:nvPr/>
        </p:nvSpPr>
        <p:spPr bwMode="auto">
          <a:xfrm>
            <a:off x="152400" y="392113"/>
            <a:ext cx="3733800" cy="1107996"/>
          </a:xfrm>
          <a:prstGeom prst="rect">
            <a:avLst/>
          </a:prstGeom>
          <a:noFill/>
          <a:ln w="9525">
            <a:noFill/>
            <a:miter lim="800000"/>
            <a:headEnd/>
            <a:tailEnd/>
          </a:ln>
        </p:spPr>
        <p:txBody>
          <a:bodyPr>
            <a:spAutoFit/>
          </a:bodyPr>
          <a:lstStyle/>
          <a:p>
            <a:pPr lvl="0" algn="ctr" fontAlgn="auto">
              <a:spcBef>
                <a:spcPts val="0"/>
              </a:spcBef>
              <a:spcAft>
                <a:spcPts val="0"/>
              </a:spcAft>
            </a:pPr>
            <a:r>
              <a:rPr lang="en-US" sz="3300" b="1" dirty="0">
                <a:solidFill>
                  <a:prstClr val="black"/>
                </a:solidFill>
                <a:latin typeface="Times New Roman" panose="02020603050405020304" pitchFamily="18" charset="0"/>
                <a:cs typeface="Times New Roman" panose="02020603050405020304" pitchFamily="18" charset="0"/>
              </a:rPr>
              <a:t>Literacy Rates by Township</a:t>
            </a:r>
          </a:p>
        </p:txBody>
      </p:sp>
      <p:pic>
        <p:nvPicPr>
          <p:cNvPr id="43010" name="Picture 2" descr="D:\Dissemination PP_\Kayin\Kayin_Literacy Rate ( %).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6046" y="306814"/>
            <a:ext cx="5120570" cy="632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022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84" y="3505200"/>
            <a:ext cx="3124200" cy="2743200"/>
          </a:xfrm>
          <a:solidFill>
            <a:schemeClr val="bg2"/>
          </a:solidFill>
          <a:ln w="28575">
            <a:solidFill>
              <a:schemeClr val="tx1"/>
            </a:solidFill>
          </a:ln>
        </p:spPr>
        <p:txBody>
          <a:bodyPr>
            <a:noAutofit/>
          </a:bodyPr>
          <a:lstStyle/>
          <a:p>
            <a:pPr algn="l">
              <a:lnSpc>
                <a:spcPct val="150000"/>
              </a:lnSpc>
            </a:pPr>
            <a:r>
              <a:rPr lang="en-US" sz="2000" b="1" dirty="0">
                <a:solidFill>
                  <a:prstClr val="black"/>
                </a:solidFill>
                <a:latin typeface="Times New Roman" panose="02020603050405020304" pitchFamily="18" charset="0"/>
                <a:cs typeface="Times New Roman" panose="02020603050405020304" pitchFamily="18" charset="0"/>
              </a:rPr>
              <a:t>Literacy rates are much lower in </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Khawzar (Sub) </a:t>
            </a:r>
            <a:r>
              <a:rPr lang="en-US" sz="2000" b="1" dirty="0" smtClean="0">
                <a:solidFill>
                  <a:prstClr val="black"/>
                </a:solidFill>
                <a:latin typeface="Times New Roman" panose="02020603050405020304" pitchFamily="18" charset="0"/>
                <a:cs typeface="Times New Roman" panose="02020603050405020304" pitchFamily="18" charset="0"/>
              </a:rPr>
              <a:t>Township </a:t>
            </a:r>
            <a:r>
              <a:rPr lang="en-US" sz="2000" b="1" dirty="0">
                <a:solidFill>
                  <a:prstClr val="black"/>
                </a:solidFill>
                <a:latin typeface="Times New Roman" panose="02020603050405020304" pitchFamily="18" charset="0"/>
                <a:cs typeface="Times New Roman" panose="02020603050405020304" pitchFamily="18" charset="0"/>
              </a:rPr>
              <a:t>compared to other  Townships. </a:t>
            </a:r>
            <a:r>
              <a:rPr lang="en-US" sz="2000" b="1" dirty="0" smtClean="0">
                <a:solidFill>
                  <a:prstClr val="black"/>
                </a:solidFill>
                <a:latin typeface="Times New Roman" panose="02020603050405020304" pitchFamily="18" charset="0"/>
                <a:cs typeface="Times New Roman" panose="02020603050405020304" pitchFamily="18" charset="0"/>
              </a:rPr>
              <a:t/>
            </a:r>
            <a:br>
              <a:rPr lang="en-US" sz="2000" b="1" dirty="0" smtClean="0">
                <a:solidFill>
                  <a:prstClr val="black"/>
                </a:solidFill>
                <a:latin typeface="Times New Roman" panose="02020603050405020304" pitchFamily="18" charset="0"/>
                <a:cs typeface="Times New Roman" panose="02020603050405020304" pitchFamily="18" charset="0"/>
              </a:rPr>
            </a:br>
            <a:r>
              <a:rPr lang="en-US" sz="2000" b="1" dirty="0" smtClean="0">
                <a:solidFill>
                  <a:srgbClr val="FF0000"/>
                </a:solidFill>
                <a:latin typeface="Times New Roman" panose="02020603050405020304" pitchFamily="18" charset="0"/>
                <a:cs typeface="Times New Roman" panose="02020603050405020304" pitchFamily="18" charset="0"/>
              </a:rPr>
              <a:t>What </a:t>
            </a:r>
            <a:r>
              <a:rPr lang="en-US" sz="2000" b="1" dirty="0">
                <a:solidFill>
                  <a:srgbClr val="FF0000"/>
                </a:solidFill>
                <a:latin typeface="Times New Roman" panose="02020603050405020304" pitchFamily="18" charset="0"/>
                <a:cs typeface="Times New Roman" panose="02020603050405020304" pitchFamily="18" charset="0"/>
              </a:rPr>
              <a:t>could be the reasons?</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3684" y="1905000"/>
            <a:ext cx="3124200" cy="738664"/>
          </a:xfrm>
          <a:prstGeom prst="rect">
            <a:avLst/>
          </a:prstGeom>
          <a:solidFill>
            <a:schemeClr val="bg2">
              <a:lumMod val="90000"/>
            </a:schemeClr>
          </a:solidFill>
          <a:ln w="38100">
            <a:solidFill>
              <a:schemeClr val="tx1"/>
            </a:solidFill>
          </a:ln>
        </p:spPr>
        <p:txBody>
          <a:bodyPr wrap="square" rtlCol="0">
            <a:spAutoFit/>
          </a:bodyPr>
          <a:lstStyle/>
          <a:p>
            <a:pPr marL="2168525" indent="-2168525"/>
            <a:r>
              <a:rPr lang="en-US" sz="2100" b="1" dirty="0" smtClean="0">
                <a:latin typeface="Times New Roman" panose="02020603050405020304" pitchFamily="18" charset="0"/>
                <a:cs typeface="Times New Roman" panose="02020603050405020304" pitchFamily="18" charset="0"/>
              </a:rPr>
              <a:t>Union (Average)	89.5%</a:t>
            </a:r>
          </a:p>
          <a:p>
            <a:pPr marL="2168525" indent="-2168525"/>
            <a:r>
              <a:rPr lang="en-US" sz="2100" b="1" dirty="0" smtClean="0">
                <a:latin typeface="Times New Roman" panose="02020603050405020304" pitchFamily="18" charset="0"/>
                <a:cs typeface="Times New Roman" panose="02020603050405020304" pitchFamily="18" charset="0"/>
              </a:rPr>
              <a:t>Mon(Average):	86.6%</a:t>
            </a:r>
          </a:p>
        </p:txBody>
      </p:sp>
      <p:sp>
        <p:nvSpPr>
          <p:cNvPr id="4" name="TextBox 3"/>
          <p:cNvSpPr txBox="1"/>
          <p:nvPr/>
        </p:nvSpPr>
        <p:spPr>
          <a:xfrm>
            <a:off x="152400" y="392668"/>
            <a:ext cx="3657600" cy="1138773"/>
          </a:xfrm>
          <a:prstGeom prst="rect">
            <a:avLst/>
          </a:prstGeom>
          <a:noFill/>
        </p:spPr>
        <p:txBody>
          <a:bodyPr wrap="square" rtlCol="0">
            <a:spAutoFit/>
          </a:bodyPr>
          <a:lstStyle/>
          <a:p>
            <a:pPr lvl="0" algn="ctr"/>
            <a:r>
              <a:rPr lang="en-US" sz="3300" b="1" dirty="0">
                <a:solidFill>
                  <a:prstClr val="black"/>
                </a:solidFill>
                <a:latin typeface="Times New Roman" panose="02020603050405020304" pitchFamily="18" charset="0"/>
                <a:cs typeface="Times New Roman" panose="02020603050405020304" pitchFamily="18" charset="0"/>
              </a:rPr>
              <a:t>Literacy Rates by Township</a:t>
            </a:r>
          </a:p>
        </p:txBody>
      </p:sp>
      <p:pic>
        <p:nvPicPr>
          <p:cNvPr id="8194" name="Picture 2" descr="C:\Users\tuntun\Desktop\Dissemination PP_\Map\Mon\Mon_Literacy Rate (%).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1510" y="609599"/>
            <a:ext cx="543009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558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attendance by Age and Sex  - Kayah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27803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57969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hangingPunct="1"/>
            <a:r>
              <a:rPr lang="en-US" sz="3300" b="1" dirty="0">
                <a:solidFill>
                  <a:prstClr val="black"/>
                </a:solidFill>
                <a:latin typeface="Times New Roman" panose="02020603050405020304" pitchFamily="18" charset="0"/>
                <a:cs typeface="Times New Roman" panose="02020603050405020304" pitchFamily="18" charset="0"/>
              </a:rPr>
              <a:t>School attendance by Age and Sex  - </a:t>
            </a:r>
            <a:br>
              <a:rPr lang="en-US" sz="3300" b="1" dirty="0">
                <a:solidFill>
                  <a:prstClr val="black"/>
                </a:solidFill>
                <a:latin typeface="Times New Roman" panose="02020603050405020304" pitchFamily="18" charset="0"/>
                <a:cs typeface="Times New Roman" panose="02020603050405020304" pitchFamily="18" charset="0"/>
              </a:rPr>
            </a:br>
            <a:r>
              <a:rPr lang="en-US" sz="3300" b="1" dirty="0" smtClean="0">
                <a:solidFill>
                  <a:prstClr val="black"/>
                </a:solidFill>
                <a:latin typeface="Times New Roman" panose="02020603050405020304" pitchFamily="18" charset="0"/>
                <a:cs typeface="Times New Roman" panose="02020603050405020304" pitchFamily="18" charset="0"/>
              </a:rPr>
              <a:t>Kayin </a:t>
            </a:r>
            <a:r>
              <a:rPr lang="en-US" sz="3300" b="1" dirty="0">
                <a:solidFill>
                  <a:prstClr val="black"/>
                </a:solidFill>
                <a:latin typeface="Times New Roman" panose="02020603050405020304" pitchFamily="18" charset="0"/>
                <a:cs typeface="Times New Roman" panose="02020603050405020304" pitchFamily="18" charset="0"/>
              </a:rPr>
              <a:t>State</a:t>
            </a:r>
            <a:endParaRPr lang="en-US" sz="3200" dirty="0" smtClean="0">
              <a:solidFill>
                <a:srgbClr val="0000FF"/>
              </a:solidFill>
              <a:latin typeface="Myanmar2" pitchFamily="34" charset="0"/>
              <a:ea typeface="Myanmar2" pitchFamily="34" charset="0"/>
              <a:cs typeface="Myanmar2" pitchFamily="34" charset="0"/>
            </a:endParaRPr>
          </a:p>
        </p:txBody>
      </p:sp>
      <p:graphicFrame>
        <p:nvGraphicFramePr>
          <p:cNvPr id="14338" name="Content Placeholder 6"/>
          <p:cNvGraphicFramePr>
            <a:graphicFrameLocks noGrp="1"/>
          </p:cNvGraphicFramePr>
          <p:nvPr>
            <p:ph idx="1"/>
            <p:extLst>
              <p:ext uri="{D42A27DB-BD31-4B8C-83A1-F6EECF244321}">
                <p14:modId xmlns:p14="http://schemas.microsoft.com/office/powerpoint/2010/main" val="4053438074"/>
              </p:ext>
            </p:extLst>
          </p:nvPr>
        </p:nvGraphicFramePr>
        <p:xfrm>
          <a:off x="457200" y="1371600"/>
          <a:ext cx="8229600" cy="4943475"/>
        </p:xfrm>
        <a:graphic>
          <a:graphicData uri="http://schemas.openxmlformats.org/presentationml/2006/ole">
            <mc:AlternateContent xmlns:mc="http://schemas.openxmlformats.org/markup-compatibility/2006">
              <mc:Choice xmlns:v="urn:schemas-microsoft-com:vml" Requires="v">
                <p:oleObj spid="_x0000_s7189" name="Worksheet" r:id="rId5" imgW="7991599" imgH="4276828" progId="Excel.Sheet.8">
                  <p:embed/>
                </p:oleObj>
              </mc:Choice>
              <mc:Fallback>
                <p:oleObj name="Worksheet" r:id="rId5" imgW="7991599" imgH="4276828" progId="Excel.Sheet.8">
                  <p:embed/>
                  <p:pic>
                    <p:nvPicPr>
                      <p:cNvPr id="0" name=""/>
                      <p:cNvPicPr>
                        <a:picLocks noGrp="1" noChangeArrowheads="1"/>
                      </p:cNvPicPr>
                      <p:nvPr/>
                    </p:nvPicPr>
                    <p:blipFill>
                      <a:blip r:embed="rId6"/>
                      <a:srcRect/>
                      <a:stretch>
                        <a:fillRect/>
                      </a:stretch>
                    </p:blipFill>
                    <p:spPr bwMode="auto">
                      <a:xfrm>
                        <a:off x="457200" y="1371600"/>
                        <a:ext cx="8229600" cy="4943475"/>
                      </a:xfrm>
                      <a:prstGeom prst="rect">
                        <a:avLst/>
                      </a:prstGeom>
                      <a:noFill/>
                      <a:extLst/>
                    </p:spPr>
                  </p:pic>
                </p:oleObj>
              </mc:Fallback>
            </mc:AlternateContent>
          </a:graphicData>
        </a:graphic>
      </p:graphicFrame>
    </p:spTree>
    <p:extLst>
      <p:ext uri="{BB962C8B-B14F-4D97-AF65-F5344CB8AC3E}">
        <p14:creationId xmlns:p14="http://schemas.microsoft.com/office/powerpoint/2010/main" val="251218876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prstClr val="black"/>
                </a:solidFill>
                <a:latin typeface="Times New Roman" panose="02020603050405020304" pitchFamily="18" charset="0"/>
                <a:cs typeface="Times New Roman" panose="02020603050405020304" pitchFamily="18" charset="0"/>
              </a:rPr>
              <a:t>School attendance by Age and Sex  - </a:t>
            </a:r>
            <a:r>
              <a:rPr lang="en-US" sz="3300" b="1" dirty="0" smtClean="0">
                <a:solidFill>
                  <a:prstClr val="black"/>
                </a:solidFill>
                <a:latin typeface="Times New Roman" panose="02020603050405020304" pitchFamily="18" charset="0"/>
                <a:cs typeface="Times New Roman" panose="02020603050405020304" pitchFamily="18" charset="0"/>
              </a:rPr>
              <a:t/>
            </a:r>
            <a:br>
              <a:rPr lang="en-US" sz="3300" b="1" dirty="0" smtClean="0">
                <a:solidFill>
                  <a:prstClr val="black"/>
                </a:solidFill>
                <a:latin typeface="Times New Roman" panose="02020603050405020304" pitchFamily="18" charset="0"/>
                <a:cs typeface="Times New Roman" panose="02020603050405020304" pitchFamily="18" charset="0"/>
              </a:rPr>
            </a:br>
            <a:r>
              <a:rPr lang="en-US" sz="3300" b="1" dirty="0" smtClean="0">
                <a:solidFill>
                  <a:prstClr val="black"/>
                </a:solidFill>
                <a:latin typeface="Times New Roman" panose="02020603050405020304" pitchFamily="18" charset="0"/>
                <a:cs typeface="Times New Roman" panose="02020603050405020304" pitchFamily="18" charset="0"/>
              </a:rPr>
              <a:t>Mon </a:t>
            </a:r>
            <a:r>
              <a:rPr lang="en-US" sz="3300" b="1" dirty="0">
                <a:solidFill>
                  <a:prstClr val="black"/>
                </a:solidFill>
                <a:latin typeface="Times New Roman" panose="02020603050405020304" pitchFamily="18" charset="0"/>
                <a:cs typeface="Times New Roman" panose="02020603050405020304" pitchFamily="18" charset="0"/>
              </a:rPr>
              <a:t>State</a:t>
            </a:r>
            <a:endParaRPr lang="en-US" sz="3300"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2217940"/>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9976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of Myanmar, 2014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2134743"/>
              </p:ext>
            </p:extLst>
          </p:nvPr>
        </p:nvGraphicFramePr>
        <p:xfrm>
          <a:off x="457200" y="1371600"/>
          <a:ext cx="8229600" cy="5303519"/>
        </p:xfrm>
        <a:graphic>
          <a:graphicData uri="http://schemas.openxmlformats.org/drawingml/2006/table">
            <a:tbl>
              <a:tblPr firstRow="1" bandRow="1">
                <a:tableStyleId>{5C22544A-7EE6-4342-B048-85BDC9FD1C3A}</a:tableStyleId>
              </a:tblPr>
              <a:tblGrid>
                <a:gridCol w="3048000"/>
                <a:gridCol w="5181600"/>
              </a:tblGrid>
              <a:tr h="491067">
                <a:tc>
                  <a:txBody>
                    <a:bodyPr/>
                    <a:lstStyle/>
                    <a:p>
                      <a:r>
                        <a:rPr lang="en-US" sz="3600" b="1" kern="1200" dirty="0" smtClean="0">
                          <a:solidFill>
                            <a:schemeClr val="bg1"/>
                          </a:solidFill>
                          <a:latin typeface="+mn-lt"/>
                          <a:ea typeface="+mn-ea"/>
                          <a:cs typeface="+mn-cs"/>
                        </a:rPr>
                        <a:t>Total</a:t>
                      </a:r>
                      <a:endParaRPr lang="en-US" sz="3600" b="1" kern="1200" dirty="0">
                        <a:solidFill>
                          <a:schemeClr val="bg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kern="1200" dirty="0" smtClean="0">
                          <a:solidFill>
                            <a:schemeClr val="bg1"/>
                          </a:solidFill>
                          <a:latin typeface="+mn-lt"/>
                          <a:ea typeface="+mn-ea"/>
                          <a:cs typeface="+mn-cs"/>
                        </a:rPr>
                        <a:t>51,486,253 </a:t>
                      </a:r>
                      <a:r>
                        <a:rPr lang="en-US" sz="1800" b="0" i="0" u="none" strike="noStrike" kern="1200" baseline="0" dirty="0" smtClean="0">
                          <a:solidFill>
                            <a:schemeClr val="lt1"/>
                          </a:solidFill>
                          <a:latin typeface="+mn-lt"/>
                          <a:ea typeface="+mn-ea"/>
                          <a:cs typeface="+mn-cs"/>
                        </a:rPr>
                        <a:t>	</a:t>
                      </a:r>
                    </a:p>
                  </a:txBody>
                  <a:tcPr/>
                </a:tc>
              </a:tr>
              <a:tr h="491067">
                <a:tc>
                  <a:txBody>
                    <a:bodyPr/>
                    <a:lstStyle/>
                    <a:p>
                      <a:pPr marL="236538" indent="0"/>
                      <a:r>
                        <a:rPr lang="en-US" sz="2800" b="1" dirty="0" smtClean="0"/>
                        <a:t>Male</a:t>
                      </a:r>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dk1"/>
                          </a:solidFill>
                          <a:latin typeface="+mn-lt"/>
                          <a:ea typeface="+mn-ea"/>
                          <a:cs typeface="+mn-cs"/>
                        </a:rPr>
                        <a:t>24,824,586 </a:t>
                      </a:r>
                      <a:r>
                        <a:rPr lang="en-US" sz="1800" b="0" i="0" u="none" strike="noStrike" kern="1200" baseline="0" dirty="0" smtClean="0">
                          <a:solidFill>
                            <a:schemeClr val="dk1"/>
                          </a:solidFill>
                          <a:latin typeface="+mn-lt"/>
                          <a:ea typeface="+mn-ea"/>
                          <a:cs typeface="+mn-cs"/>
                        </a:rPr>
                        <a:t>	</a:t>
                      </a:r>
                    </a:p>
                  </a:txBody>
                  <a:tcPr/>
                </a:tc>
              </a:tr>
              <a:tr h="491067">
                <a:tc>
                  <a:txBody>
                    <a:bodyPr/>
                    <a:lstStyle/>
                    <a:p>
                      <a:pPr marL="0" indent="236538"/>
                      <a:r>
                        <a:rPr lang="en-US" sz="2800" b="1" dirty="0" smtClean="0"/>
                        <a:t>Female</a:t>
                      </a:r>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dk1"/>
                          </a:solidFill>
                          <a:latin typeface="+mn-lt"/>
                          <a:ea typeface="+mn-ea"/>
                          <a:cs typeface="+mn-cs"/>
                        </a:rPr>
                        <a:t>26,661,667 	</a:t>
                      </a:r>
                    </a:p>
                  </a:txBody>
                  <a:tcPr/>
                </a:tc>
              </a:tr>
              <a:tr h="491067">
                <a:tc>
                  <a:txBody>
                    <a:bodyPr/>
                    <a:lstStyle/>
                    <a:p>
                      <a:endParaRPr lang="en-US" sz="2800" b="1" dirty="0"/>
                    </a:p>
                  </a:txBody>
                  <a:tcPr/>
                </a:tc>
                <a:tc>
                  <a:txBody>
                    <a:bodyPr/>
                    <a:lstStyle/>
                    <a:p>
                      <a:endParaRPr lang="en-US" sz="2800" b="1" dirty="0"/>
                    </a:p>
                  </a:txBody>
                  <a:tcPr/>
                </a:tc>
              </a:tr>
              <a:tr h="491067">
                <a:tc>
                  <a:txBody>
                    <a:bodyPr/>
                    <a:lstStyle/>
                    <a:p>
                      <a:pPr marL="0" indent="236538"/>
                      <a:r>
                        <a:rPr lang="en-US" sz="2800" b="1" dirty="0" smtClean="0"/>
                        <a:t>Sex ratio</a:t>
                      </a:r>
                      <a:endParaRPr lang="en-US" sz="2800" b="1" dirty="0"/>
                    </a:p>
                  </a:txBody>
                  <a:tcPr/>
                </a:tc>
                <a:tc>
                  <a:txBody>
                    <a:bodyPr/>
                    <a:lstStyle/>
                    <a:p>
                      <a:r>
                        <a:rPr lang="en-US" sz="2800" b="1" dirty="0" smtClean="0"/>
                        <a:t>93 males per 100 females</a:t>
                      </a:r>
                      <a:endParaRPr lang="en-US" sz="2800" b="1" dirty="0"/>
                    </a:p>
                  </a:txBody>
                  <a:tcPr/>
                </a:tc>
              </a:tr>
              <a:tr h="491067">
                <a:tc>
                  <a:txBody>
                    <a:bodyPr/>
                    <a:lstStyle/>
                    <a:p>
                      <a:pPr marL="0" indent="236538"/>
                      <a:endParaRPr lang="en-US" sz="2800" b="1" dirty="0"/>
                    </a:p>
                  </a:txBody>
                  <a:tcPr/>
                </a:tc>
                <a:tc>
                  <a:txBody>
                    <a:bodyPr/>
                    <a:lstStyle/>
                    <a:p>
                      <a:endParaRPr lang="en-US" sz="2800" b="1" dirty="0"/>
                    </a:p>
                  </a:txBody>
                  <a:tcPr/>
                </a:tc>
              </a:tr>
              <a:tr h="491067">
                <a:tc>
                  <a:txBody>
                    <a:bodyPr/>
                    <a:lstStyle/>
                    <a:p>
                      <a:pPr marL="0" indent="236538"/>
                      <a:r>
                        <a:rPr lang="en-US" sz="2800" b="1" dirty="0" smtClean="0"/>
                        <a:t>Urban</a:t>
                      </a:r>
                      <a:endParaRPr lang="en-US" sz="2800" b="1" dirty="0"/>
                    </a:p>
                  </a:txBody>
                  <a:tcPr/>
                </a:tc>
                <a:tc>
                  <a:txBody>
                    <a:bodyPr/>
                    <a:lstStyle/>
                    <a:p>
                      <a:r>
                        <a:rPr lang="en-US" sz="2800" b="1" dirty="0" smtClean="0"/>
                        <a:t>30%</a:t>
                      </a:r>
                      <a:endParaRPr lang="en-US" sz="2800" b="1" dirty="0"/>
                    </a:p>
                  </a:txBody>
                  <a:tcPr/>
                </a:tc>
              </a:tr>
              <a:tr h="491067">
                <a:tc>
                  <a:txBody>
                    <a:bodyPr/>
                    <a:lstStyle/>
                    <a:p>
                      <a:pPr marL="0" indent="236538"/>
                      <a:r>
                        <a:rPr lang="en-US" sz="2800" b="1" dirty="0" smtClean="0"/>
                        <a:t>Rural</a:t>
                      </a:r>
                      <a:endParaRPr lang="en-US" sz="2800" b="1" dirty="0"/>
                    </a:p>
                  </a:txBody>
                  <a:tcPr/>
                </a:tc>
                <a:tc>
                  <a:txBody>
                    <a:bodyPr/>
                    <a:lstStyle/>
                    <a:p>
                      <a:r>
                        <a:rPr lang="en-US" sz="2800" b="1" dirty="0" smtClean="0"/>
                        <a:t>70%</a:t>
                      </a:r>
                      <a:endParaRPr lang="en-US" sz="2800" b="1" dirty="0"/>
                    </a:p>
                  </a:txBody>
                  <a:tcPr/>
                </a:tc>
              </a:tr>
              <a:tr h="381000">
                <a:tc>
                  <a:txBody>
                    <a:bodyPr/>
                    <a:lstStyle/>
                    <a:p>
                      <a:endParaRPr lang="en-US" sz="2000" b="1" dirty="0"/>
                    </a:p>
                  </a:txBody>
                  <a:tcPr/>
                </a:tc>
                <a:tc>
                  <a:txBody>
                    <a:bodyPr/>
                    <a:lstStyle/>
                    <a:p>
                      <a:endParaRPr lang="en-US" sz="2800" b="1" dirty="0"/>
                    </a:p>
                  </a:txBody>
                  <a:tcPr/>
                </a:tc>
              </a:tr>
              <a:tr h="491067">
                <a:tc>
                  <a:txBody>
                    <a:bodyPr/>
                    <a:lstStyle/>
                    <a:p>
                      <a:r>
                        <a:rPr lang="en-US" sz="2800" b="1" dirty="0" smtClean="0"/>
                        <a:t>Population Density</a:t>
                      </a:r>
                      <a:endParaRPr lang="en-US" sz="2800" b="1" dirty="0"/>
                    </a:p>
                  </a:txBody>
                  <a:tcPr/>
                </a:tc>
                <a:tc>
                  <a:txBody>
                    <a:bodyPr/>
                    <a:lstStyle/>
                    <a:p>
                      <a:r>
                        <a:rPr lang="en-US" sz="2800" b="1" dirty="0" smtClean="0"/>
                        <a:t>76.1 persons/Square Km </a:t>
                      </a:r>
                      <a:endParaRPr lang="en-US" sz="2800" b="1" dirty="0"/>
                    </a:p>
                  </a:txBody>
                  <a:tcPr/>
                </a:tc>
              </a:tr>
            </a:tbl>
          </a:graphicData>
        </a:graphic>
      </p:graphicFrame>
    </p:spTree>
    <p:extLst>
      <p:ext uri="{BB962C8B-B14F-4D97-AF65-F5344CB8AC3E}">
        <p14:creationId xmlns:p14="http://schemas.microsoft.com/office/powerpoint/2010/main" val="108580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Highest Education level Completed 25yrs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5590055"/>
              </p:ext>
            </p:extLst>
          </p:nvPr>
        </p:nvGraphicFramePr>
        <p:xfrm>
          <a:off x="457200" y="1981200"/>
          <a:ext cx="7772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1371600"/>
            <a:ext cx="7086600" cy="646331"/>
          </a:xfrm>
          <a:prstGeom prst="rect">
            <a:avLst/>
          </a:prstGeom>
          <a:noFill/>
        </p:spPr>
        <p:txBody>
          <a:bodyPr wrap="square" rtlCol="0">
            <a:spAutoFit/>
          </a:bodyPr>
          <a:lstStyle/>
          <a:p>
            <a:r>
              <a:rPr lang="en-US" dirty="0" smtClean="0"/>
              <a:t>44.2% of population have completed primary education </a:t>
            </a:r>
          </a:p>
          <a:p>
            <a:r>
              <a:rPr lang="en-US" dirty="0" smtClean="0"/>
              <a:t>16.2% have No Education</a:t>
            </a:r>
            <a:endParaRPr lang="en-US" dirty="0"/>
          </a:p>
        </p:txBody>
      </p:sp>
    </p:spTree>
    <p:extLst>
      <p:ext uri="{BB962C8B-B14F-4D97-AF65-F5344CB8AC3E}">
        <p14:creationId xmlns:p14="http://schemas.microsoft.com/office/powerpoint/2010/main" val="94060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Highest Education Level, 25yrs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4123199"/>
              </p:ext>
            </p:extLst>
          </p:nvPr>
        </p:nvGraphicFramePr>
        <p:xfrm>
          <a:off x="457200" y="999265"/>
          <a:ext cx="8229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19200" y="6210420"/>
            <a:ext cx="6858000" cy="707886"/>
          </a:xfrm>
          <a:prstGeom prst="rect">
            <a:avLst/>
          </a:prstGeom>
          <a:noFill/>
        </p:spPr>
        <p:txBody>
          <a:bodyPr wrap="square" rtlCol="0">
            <a:spAutoFit/>
          </a:bodyPr>
          <a:lstStyle/>
          <a:p>
            <a:r>
              <a:rPr lang="en-US" sz="2000" b="1" dirty="0" smtClean="0"/>
              <a:t>Proportion of population with no education is high in Shan, Kayin and Chin</a:t>
            </a:r>
            <a:endParaRPr lang="en-US" sz="2000" b="1" dirty="0"/>
          </a:p>
        </p:txBody>
      </p:sp>
    </p:spTree>
    <p:extLst>
      <p:ext uri="{BB962C8B-B14F-4D97-AF65-F5344CB8AC3E}">
        <p14:creationId xmlns:p14="http://schemas.microsoft.com/office/powerpoint/2010/main" val="337048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Highest </a:t>
            </a:r>
            <a:r>
              <a:rPr lang="en-US" dirty="0"/>
              <a:t>Education </a:t>
            </a:r>
            <a:r>
              <a:rPr lang="en-US" dirty="0" smtClean="0"/>
              <a:t>Level 25+, Kayah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9215554"/>
              </p:ext>
            </p:extLst>
          </p:nvPr>
        </p:nvGraphicFramePr>
        <p:xfrm>
          <a:off x="685800" y="1219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6800" y="5867400"/>
            <a:ext cx="6553200" cy="646331"/>
          </a:xfrm>
          <a:prstGeom prst="rect">
            <a:avLst/>
          </a:prstGeom>
          <a:noFill/>
        </p:spPr>
        <p:txBody>
          <a:bodyPr wrap="square" rtlCol="0">
            <a:spAutoFit/>
          </a:bodyPr>
          <a:lstStyle/>
          <a:p>
            <a:r>
              <a:rPr lang="en-US" dirty="0" smtClean="0"/>
              <a:t>Within Kayah State, in all townships 15% of their population have not completed any education level, worst is Shardaw Tsp with 67.3%</a:t>
            </a:r>
            <a:endParaRPr lang="en-US" dirty="0"/>
          </a:p>
        </p:txBody>
      </p:sp>
    </p:spTree>
    <p:extLst>
      <p:ext uri="{BB962C8B-B14F-4D97-AF65-F5344CB8AC3E}">
        <p14:creationId xmlns:p14="http://schemas.microsoft.com/office/powerpoint/2010/main" val="401612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txBody>
          <a:bodyPr>
            <a:normAutofit/>
          </a:bodyPr>
          <a:lstStyle/>
          <a:p>
            <a:r>
              <a:rPr lang="en-US" dirty="0" smtClean="0">
                <a:latin typeface="Arial Black" panose="020B0A04020102020204" pitchFamily="34" charset="0"/>
              </a:rPr>
              <a:t>E: ECONOMIC </a:t>
            </a:r>
            <a:r>
              <a:rPr lang="en-US" dirty="0">
                <a:latin typeface="Arial Black" panose="020B0A04020102020204" pitchFamily="34" charset="0"/>
              </a:rPr>
              <a:t>CHARACTERISTICS</a:t>
            </a:r>
          </a:p>
        </p:txBody>
      </p:sp>
    </p:spTree>
    <p:extLst>
      <p:ext uri="{BB962C8B-B14F-4D97-AF65-F5344CB8AC3E}">
        <p14:creationId xmlns:p14="http://schemas.microsoft.com/office/powerpoint/2010/main" val="211391652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Unemployment rate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967959"/>
              </p:ext>
            </p:extLst>
          </p:nvPr>
        </p:nvGraphicFramePr>
        <p:xfrm>
          <a:off x="457200" y="1447800"/>
          <a:ext cx="8229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85892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Labour Force Participation Rate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4955677"/>
              </p:ext>
            </p:extLst>
          </p:nvPr>
        </p:nvGraphicFramePr>
        <p:xfrm>
          <a:off x="381000" y="13716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01026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latin typeface="Arial Black" panose="020B0A04020102020204" pitchFamily="34" charset="0"/>
              </a:rPr>
              <a:t>F: BIRTHS AND DEATHS</a:t>
            </a:r>
            <a:endParaRPr lang="en-US" dirty="0">
              <a:latin typeface="Arial Black" panose="020B0A04020102020204" pitchFamily="34" charset="0"/>
            </a:endParaRPr>
          </a:p>
        </p:txBody>
      </p:sp>
    </p:spTree>
    <p:extLst>
      <p:ext uri="{BB962C8B-B14F-4D97-AF65-F5344CB8AC3E}">
        <p14:creationId xmlns:p14="http://schemas.microsoft.com/office/powerpoint/2010/main" val="21026069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Total Fertility Rate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2852074"/>
              </p:ext>
            </p:extLst>
          </p:nvPr>
        </p:nvGraphicFramePr>
        <p:xfrm>
          <a:off x="457200" y="1371600"/>
          <a:ext cx="8229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2576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IMR and U-5MR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446478"/>
              </p:ext>
            </p:extLst>
          </p:nvPr>
        </p:nvGraphicFramePr>
        <p:xfrm>
          <a:off x="457200" y="1219200"/>
          <a:ext cx="8229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582640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68362"/>
          </a:xfrm>
        </p:spPr>
        <p:txBody>
          <a:bodyPr>
            <a:noAutofit/>
          </a:bodyPr>
          <a:lstStyle/>
          <a:p>
            <a:r>
              <a:rPr lang="en-US" sz="4000" b="1" dirty="0" smtClean="0"/>
              <a:t>Life Expectancy at Birth by State/Region</a:t>
            </a:r>
            <a:endParaRPr lang="en-US" sz="4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26329995"/>
              </p:ext>
            </p:extLst>
          </p:nvPr>
        </p:nvGraphicFramePr>
        <p:xfrm>
          <a:off x="457200" y="1371600"/>
          <a:ext cx="8229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362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Population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5378760"/>
              </p:ext>
            </p:extLst>
          </p:nvPr>
        </p:nvGraphicFramePr>
        <p:xfrm>
          <a:off x="357667" y="762000"/>
          <a:ext cx="8633932" cy="5696144"/>
        </p:xfrm>
        <a:graphic>
          <a:graphicData uri="http://schemas.openxmlformats.org/drawingml/2006/table">
            <a:tbl>
              <a:tblPr firstRow="1" firstCol="1" bandRow="1">
                <a:tableStyleId>{5C22544A-7EE6-4342-B048-85BDC9FD1C3A}</a:tableStyleId>
              </a:tblPr>
              <a:tblGrid>
                <a:gridCol w="2472830"/>
                <a:gridCol w="2053701"/>
                <a:gridCol w="1974712"/>
                <a:gridCol w="2132689"/>
              </a:tblGrid>
              <a:tr h="514544">
                <a:tc>
                  <a:txBody>
                    <a:bodyPr/>
                    <a:lstStyle/>
                    <a:p>
                      <a:pPr marL="0" marR="0" algn="l">
                        <a:spcBef>
                          <a:spcPts val="0"/>
                        </a:spcBef>
                        <a:spcAft>
                          <a:spcPts val="0"/>
                        </a:spcAft>
                      </a:pPr>
                      <a:r>
                        <a:rPr lang="en-GB" sz="2000" b="1" dirty="0">
                          <a:effectLst/>
                        </a:rPr>
                        <a:t>State/Region</a:t>
                      </a:r>
                      <a:endParaRPr lang="en-US" sz="2000" b="1" dirty="0">
                        <a:effectLst/>
                        <a:latin typeface="Calibri"/>
                        <a:ea typeface="Calibri"/>
                        <a:cs typeface="Times New Roman"/>
                      </a:endParaRPr>
                    </a:p>
                  </a:txBody>
                  <a:tcPr marL="61554" marR="61554" marT="0" marB="0" anchor="ctr"/>
                </a:tc>
                <a:tc>
                  <a:txBody>
                    <a:bodyPr/>
                    <a:lstStyle/>
                    <a:p>
                      <a:pPr marL="0" marR="0" algn="l">
                        <a:spcBef>
                          <a:spcPts val="0"/>
                        </a:spcBef>
                        <a:spcAft>
                          <a:spcPts val="0"/>
                        </a:spcAft>
                      </a:pPr>
                      <a:r>
                        <a:rPr lang="en-GB" sz="2000" b="1" dirty="0">
                          <a:effectLst/>
                        </a:rPr>
                        <a:t>Both sexes</a:t>
                      </a:r>
                      <a:endParaRPr lang="en-US" sz="2000" b="1" dirty="0">
                        <a:effectLst/>
                        <a:latin typeface="Calibri"/>
                        <a:ea typeface="Calibri"/>
                        <a:cs typeface="Times New Roman"/>
                      </a:endParaRPr>
                    </a:p>
                  </a:txBody>
                  <a:tcPr marL="61554" marR="61554" marT="0" marB="0" anchor="ctr"/>
                </a:tc>
                <a:tc>
                  <a:txBody>
                    <a:bodyPr/>
                    <a:lstStyle/>
                    <a:p>
                      <a:pPr marL="0" marR="0" algn="l">
                        <a:spcBef>
                          <a:spcPts val="0"/>
                        </a:spcBef>
                        <a:spcAft>
                          <a:spcPts val="0"/>
                        </a:spcAft>
                      </a:pPr>
                      <a:r>
                        <a:rPr lang="en-GB" sz="2000" b="1" dirty="0">
                          <a:effectLst/>
                        </a:rPr>
                        <a:t>Male</a:t>
                      </a:r>
                      <a:endParaRPr lang="en-US" sz="2000" b="1" dirty="0">
                        <a:effectLst/>
                        <a:latin typeface="Calibri"/>
                        <a:ea typeface="Calibri"/>
                        <a:cs typeface="Times New Roman"/>
                      </a:endParaRPr>
                    </a:p>
                  </a:txBody>
                  <a:tcPr marL="61554" marR="61554" marT="0" marB="0" anchor="ctr"/>
                </a:tc>
                <a:tc>
                  <a:txBody>
                    <a:bodyPr/>
                    <a:lstStyle/>
                    <a:p>
                      <a:pPr marL="0" marR="0" algn="l">
                        <a:spcBef>
                          <a:spcPts val="0"/>
                        </a:spcBef>
                        <a:spcAft>
                          <a:spcPts val="0"/>
                        </a:spcAft>
                      </a:pPr>
                      <a:r>
                        <a:rPr lang="en-GB" sz="2000" b="1" dirty="0">
                          <a:effectLst/>
                        </a:rPr>
                        <a:t>Female</a:t>
                      </a:r>
                      <a:endParaRPr lang="en-US" sz="2000" b="1" dirty="0">
                        <a:effectLst/>
                        <a:latin typeface="Calibri"/>
                        <a:ea typeface="Calibri"/>
                        <a:cs typeface="Times New Roman"/>
                      </a:endParaRPr>
                    </a:p>
                  </a:txBody>
                  <a:tcPr marL="61554" marR="61554" marT="0" marB="0" anchor="ctr"/>
                </a:tc>
              </a:tr>
              <a:tr h="288647">
                <a:tc>
                  <a:txBody>
                    <a:bodyPr/>
                    <a:lstStyle/>
                    <a:p>
                      <a:pPr marL="0" marR="0" algn="l">
                        <a:spcBef>
                          <a:spcPts val="0"/>
                        </a:spcBef>
                        <a:spcAft>
                          <a:spcPts val="0"/>
                        </a:spcAft>
                      </a:pPr>
                      <a:r>
                        <a:rPr lang="en-GB" sz="2000" b="1" dirty="0">
                          <a:effectLst/>
                        </a:rPr>
                        <a:t>Union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51,486,253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24,824,586</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26,661,667</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 </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 </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 </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 </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Kachin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1,689,441</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878,384</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811,057</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Kayah</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286,627</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143,213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143,414</a:t>
                      </a:r>
                      <a:endParaRPr lang="en-US" sz="2000" b="1" dirty="0">
                        <a:effectLst/>
                        <a:latin typeface="Calibri"/>
                        <a:ea typeface="Calibri"/>
                        <a:cs typeface="Times New Roman"/>
                      </a:endParaRPr>
                    </a:p>
                  </a:txBody>
                  <a:tcPr marL="61554" marR="61554" marT="0" marB="0"/>
                </a:tc>
              </a:tr>
              <a:tr h="235868">
                <a:tc>
                  <a:txBody>
                    <a:bodyPr/>
                    <a:lstStyle/>
                    <a:p>
                      <a:pPr marL="0" marR="0" algn="l">
                        <a:spcBef>
                          <a:spcPts val="0"/>
                        </a:spcBef>
                        <a:spcAft>
                          <a:spcPts val="0"/>
                        </a:spcAft>
                      </a:pPr>
                      <a:r>
                        <a:rPr lang="en-GB" sz="2000" b="1" dirty="0">
                          <a:effectLst/>
                        </a:rPr>
                        <a:t>Kayin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1,574,079</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775,268</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798,811</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Chin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478,801</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229,604</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249,197</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Sagaing</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5,325,347</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2,516,949</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2,808,398</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Tanintharyi</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1,408,401</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700,619</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707,782</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Bago</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4,867,373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2,322,338</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2,545,035</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Magway</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3,917,055</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1,813,974</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2,103,081</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Mandalay</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6,165,723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2,928,367</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3,237,356</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Mon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2,054,393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987,392</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1,067,001</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Rakhine</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3,188,807</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1,526,402</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1,662,405</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Yangon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7,360,703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3,516,403</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3,844,300</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Shan</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5,824,432</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2,910,710</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2,913,722</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Ayeyawady</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6,184,829</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3,009,808</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3,175,021</a:t>
                      </a:r>
                      <a:endParaRPr lang="en-US" sz="2000" b="1" dirty="0">
                        <a:effectLst/>
                        <a:latin typeface="Calibri"/>
                        <a:ea typeface="Calibri"/>
                        <a:cs typeface="Times New Roman"/>
                      </a:endParaRPr>
                    </a:p>
                  </a:txBody>
                  <a:tcPr marL="61554" marR="61554" marT="0" marB="0"/>
                </a:tc>
              </a:tr>
              <a:tr h="288647">
                <a:tc>
                  <a:txBody>
                    <a:bodyPr/>
                    <a:lstStyle/>
                    <a:p>
                      <a:pPr marL="0" marR="0" algn="l">
                        <a:spcBef>
                          <a:spcPts val="0"/>
                        </a:spcBef>
                        <a:spcAft>
                          <a:spcPts val="0"/>
                        </a:spcAft>
                      </a:pPr>
                      <a:r>
                        <a:rPr lang="en-GB" sz="2000" b="1" dirty="0">
                          <a:effectLst/>
                        </a:rPr>
                        <a:t>Nay Pyi Taw</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1,160,242</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565,155</a:t>
                      </a:r>
                      <a:endParaRPr lang="en-US" sz="2000" b="1" dirty="0">
                        <a:effectLst/>
                        <a:latin typeface="Calibri"/>
                        <a:ea typeface="Calibri"/>
                        <a:cs typeface="Times New Roman"/>
                      </a:endParaRPr>
                    </a:p>
                  </a:txBody>
                  <a:tcPr marL="61554" marR="61554" marT="0" marB="0"/>
                </a:tc>
                <a:tc>
                  <a:txBody>
                    <a:bodyPr/>
                    <a:lstStyle/>
                    <a:p>
                      <a:pPr marL="0" marR="0" algn="r">
                        <a:spcBef>
                          <a:spcPts val="0"/>
                        </a:spcBef>
                        <a:spcAft>
                          <a:spcPts val="0"/>
                        </a:spcAft>
                      </a:pPr>
                      <a:r>
                        <a:rPr lang="en-GB" sz="2000" b="1" dirty="0">
                          <a:effectLst/>
                        </a:rPr>
                        <a:t>595,087</a:t>
                      </a:r>
                      <a:endParaRPr lang="en-US" sz="2000" b="1" dirty="0">
                        <a:effectLst/>
                        <a:latin typeface="Calibri"/>
                        <a:ea typeface="Calibri"/>
                        <a:cs typeface="Times New Roman"/>
                      </a:endParaRPr>
                    </a:p>
                  </a:txBody>
                  <a:tcPr marL="61554" marR="61554" marT="0" marB="0"/>
                </a:tc>
              </a:tr>
            </a:tbl>
          </a:graphicData>
        </a:graphic>
      </p:graphicFrame>
      <p:sp>
        <p:nvSpPr>
          <p:cNvPr id="6" name="Rounded Rectangle 5"/>
          <p:cNvSpPr/>
          <p:nvPr/>
        </p:nvSpPr>
        <p:spPr>
          <a:xfrm>
            <a:off x="381000" y="2209800"/>
            <a:ext cx="8686800" cy="25318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94741" y="4697764"/>
            <a:ext cx="8534400" cy="2027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76003" y="2482605"/>
            <a:ext cx="8686800" cy="33679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84771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Black" panose="020B0A04020102020204" pitchFamily="34" charset="0"/>
              </a:rPr>
              <a:t>H: </a:t>
            </a:r>
            <a:r>
              <a:rPr lang="en-US" dirty="0">
                <a:latin typeface="Arial Black" panose="020B0A04020102020204" pitchFamily="34" charset="0"/>
              </a:rPr>
              <a:t>Disability</a:t>
            </a:r>
          </a:p>
        </p:txBody>
      </p:sp>
    </p:spTree>
    <p:extLst>
      <p:ext uri="{BB962C8B-B14F-4D97-AF65-F5344CB8AC3E}">
        <p14:creationId xmlns:p14="http://schemas.microsoft.com/office/powerpoint/2010/main" val="2744339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Disability prevalence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971997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9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304800"/>
            <a:ext cx="7594600" cy="769938"/>
          </a:xfrm>
        </p:spPr>
        <p:txBody>
          <a:bodyPr>
            <a:noAutofit/>
          </a:bodyPr>
          <a:lstStyle/>
          <a:p>
            <a:pPr eaLnBrk="1" hangingPunct="1"/>
            <a:r>
              <a:rPr lang="en-US" altLang="en-US" sz="3600" dirty="0" smtClean="0"/>
              <a:t>Disabled Population by Type of Disability – Kayah State</a:t>
            </a:r>
            <a:endParaRPr lang="en-IN" altLang="en-US" sz="3600" dirty="0" smtClean="0"/>
          </a:p>
        </p:txBody>
      </p:sp>
      <p:graphicFrame>
        <p:nvGraphicFramePr>
          <p:cNvPr id="8" name="Table 7"/>
          <p:cNvGraphicFramePr>
            <a:graphicFrameLocks noGrp="1"/>
          </p:cNvGraphicFramePr>
          <p:nvPr>
            <p:extLst>
              <p:ext uri="{D42A27DB-BD31-4B8C-83A1-F6EECF244321}">
                <p14:modId xmlns:p14="http://schemas.microsoft.com/office/powerpoint/2010/main" val="1857262002"/>
              </p:ext>
            </p:extLst>
          </p:nvPr>
        </p:nvGraphicFramePr>
        <p:xfrm>
          <a:off x="658813" y="1495423"/>
          <a:ext cx="7723188" cy="3609978"/>
        </p:xfrm>
        <a:graphic>
          <a:graphicData uri="http://schemas.openxmlformats.org/drawingml/2006/table">
            <a:tbl>
              <a:tblPr>
                <a:tableStyleId>{5C22544A-7EE6-4342-B048-85BDC9FD1C3A}</a:tableStyleId>
              </a:tblPr>
              <a:tblGrid>
                <a:gridCol w="2582811"/>
                <a:gridCol w="1844206"/>
                <a:gridCol w="1635107"/>
                <a:gridCol w="1661064"/>
              </a:tblGrid>
              <a:tr h="340732">
                <a:tc>
                  <a:txBody>
                    <a:bodyPr/>
                    <a:lstStyle/>
                    <a:p>
                      <a:pPr marL="0" indent="174625" algn="l" fontAlgn="b"/>
                      <a:endParaRPr lang="en-IN" sz="2000" b="0" i="0" u="sng" strike="noStrike" dirty="0">
                        <a:solidFill>
                          <a:schemeClr val="tx1"/>
                        </a:solidFill>
                        <a:effectLst/>
                        <a:latin typeface="Calibri" panose="020F0502020204030204" pitchFamily="34" charset="0"/>
                      </a:endParaRPr>
                    </a:p>
                  </a:txBody>
                  <a:tcPr marL="9524" marR="9524" marT="9525" marB="0" anchor="b">
                    <a:solidFill>
                      <a:schemeClr val="bg1"/>
                    </a:solidFill>
                  </a:tcPr>
                </a:tc>
                <a:tc>
                  <a:txBody>
                    <a:bodyPr/>
                    <a:lstStyle/>
                    <a:p>
                      <a:pPr algn="r" fontAlgn="b"/>
                      <a:r>
                        <a:rPr lang="en-US" sz="2000" b="1" i="0" u="sng" strike="noStrike" dirty="0" smtClean="0">
                          <a:solidFill>
                            <a:schemeClr val="tx1"/>
                          </a:solidFill>
                          <a:effectLst/>
                          <a:latin typeface="Calibri" panose="020F0502020204030204" pitchFamily="34" charset="0"/>
                        </a:rPr>
                        <a:t>Persons</a:t>
                      </a:r>
                      <a:endParaRPr lang="en-IN" sz="2000" b="1" i="0" u="sng" strike="noStrike" dirty="0">
                        <a:solidFill>
                          <a:schemeClr val="tx1"/>
                        </a:solidFill>
                        <a:effectLst/>
                        <a:latin typeface="Calibri" panose="020F0502020204030204" pitchFamily="34" charset="0"/>
                      </a:endParaRPr>
                    </a:p>
                  </a:txBody>
                  <a:tcPr marL="9524" marR="9524" marT="9525" marB="0" anchor="b">
                    <a:solidFill>
                      <a:schemeClr val="bg1"/>
                    </a:solidFill>
                  </a:tcPr>
                </a:tc>
                <a:tc>
                  <a:txBody>
                    <a:bodyPr/>
                    <a:lstStyle/>
                    <a:p>
                      <a:pPr algn="r" fontAlgn="b"/>
                      <a:r>
                        <a:rPr lang="en-US" sz="2000" b="1" i="0" u="sng" strike="noStrike" dirty="0" smtClean="0">
                          <a:solidFill>
                            <a:schemeClr val="tx1"/>
                          </a:solidFill>
                          <a:effectLst/>
                          <a:latin typeface="Calibri" panose="020F0502020204030204" pitchFamily="34" charset="0"/>
                        </a:rPr>
                        <a:t>Males</a:t>
                      </a:r>
                      <a:endParaRPr lang="en-IN" sz="2000" b="1" i="0" u="sng" strike="noStrike" dirty="0">
                        <a:solidFill>
                          <a:schemeClr val="tx1"/>
                        </a:solidFill>
                        <a:effectLst/>
                        <a:latin typeface="Calibri" panose="020F0502020204030204" pitchFamily="34" charset="0"/>
                      </a:endParaRPr>
                    </a:p>
                  </a:txBody>
                  <a:tcPr marL="9524" marR="9524" marT="9525" marB="0" anchor="b">
                    <a:solidFill>
                      <a:schemeClr val="bg1"/>
                    </a:solidFill>
                  </a:tcPr>
                </a:tc>
                <a:tc>
                  <a:txBody>
                    <a:bodyPr/>
                    <a:lstStyle/>
                    <a:p>
                      <a:pPr algn="r" fontAlgn="b"/>
                      <a:r>
                        <a:rPr lang="en-US" sz="2000" b="1" i="0" u="sng" strike="noStrike" dirty="0" smtClean="0">
                          <a:solidFill>
                            <a:schemeClr val="tx1"/>
                          </a:solidFill>
                          <a:effectLst/>
                          <a:latin typeface="Calibri" panose="020F0502020204030204" pitchFamily="34" charset="0"/>
                        </a:rPr>
                        <a:t>Females</a:t>
                      </a:r>
                      <a:endParaRPr lang="en-IN" sz="2000" b="1" i="0" u="sng" strike="noStrike" dirty="0">
                        <a:solidFill>
                          <a:schemeClr val="tx1"/>
                        </a:solidFill>
                        <a:effectLst/>
                        <a:latin typeface="Calibri" panose="020F0502020204030204" pitchFamily="34" charset="0"/>
                      </a:endParaRPr>
                    </a:p>
                  </a:txBody>
                  <a:tcPr marL="9524" marR="9524" marT="9525" marB="0" anchor="b">
                    <a:solidFill>
                      <a:schemeClr val="bg1"/>
                    </a:solidFill>
                  </a:tcPr>
                </a:tc>
              </a:tr>
              <a:tr h="446148">
                <a:tc>
                  <a:txBody>
                    <a:bodyPr/>
                    <a:lstStyle/>
                    <a:p>
                      <a:pPr marL="0" indent="174625" algn="l" fontAlgn="b"/>
                      <a:r>
                        <a:rPr lang="en-IN" sz="2000" b="1" i="0" u="none" strike="noStrike" dirty="0">
                          <a:solidFill>
                            <a:srgbClr val="000000"/>
                          </a:solidFill>
                          <a:effectLst/>
                          <a:latin typeface="Calibri" panose="020F0502020204030204" pitchFamily="34" charset="0"/>
                        </a:rPr>
                        <a:t>Total</a:t>
                      </a:r>
                    </a:p>
                  </a:txBody>
                  <a:tcPr marL="9524" marR="9524" marT="9525" marB="0" anchor="ctr"/>
                </a:tc>
                <a:tc>
                  <a:txBody>
                    <a:bodyPr/>
                    <a:lstStyle/>
                    <a:p>
                      <a:pPr marL="0" indent="398463" algn="r" defTabSz="914400" rtl="0" eaLnBrk="1" fontAlgn="b" latinLnBrk="0" hangingPunct="1"/>
                      <a:r>
                        <a:rPr lang="en-US" sz="2000" b="1" i="0" u="none" strike="noStrike" kern="1200" dirty="0">
                          <a:solidFill>
                            <a:srgbClr val="000000"/>
                          </a:solidFill>
                          <a:effectLst/>
                          <a:latin typeface="Calibri" panose="020F0502020204030204" pitchFamily="34" charset="0"/>
                          <a:ea typeface="+mn-ea"/>
                          <a:cs typeface="+mn-cs"/>
                        </a:rPr>
                        <a:t>286,627</a:t>
                      </a:r>
                    </a:p>
                  </a:txBody>
                  <a:tcPr marL="9525" marR="9525" marT="9525" marB="0" anchor="ctr"/>
                </a:tc>
                <a:tc>
                  <a:txBody>
                    <a:bodyPr/>
                    <a:lstStyle/>
                    <a:p>
                      <a:pPr marL="0" indent="398463" algn="r" defTabSz="914400" rtl="0" eaLnBrk="1" fontAlgn="b" latinLnBrk="0" hangingPunct="1"/>
                      <a:r>
                        <a:rPr lang="en-US" sz="2000" b="1" i="0" u="none" strike="noStrike" kern="1200" dirty="0">
                          <a:solidFill>
                            <a:srgbClr val="000000"/>
                          </a:solidFill>
                          <a:effectLst/>
                          <a:latin typeface="Calibri" panose="020F0502020204030204" pitchFamily="34" charset="0"/>
                          <a:ea typeface="+mn-ea"/>
                          <a:cs typeface="+mn-cs"/>
                        </a:rPr>
                        <a:t>143,213</a:t>
                      </a:r>
                    </a:p>
                  </a:txBody>
                  <a:tcPr marL="9525" marR="9525" marT="9525" marB="0" anchor="ctr"/>
                </a:tc>
                <a:tc>
                  <a:txBody>
                    <a:bodyPr/>
                    <a:lstStyle/>
                    <a:p>
                      <a:pPr marL="0" indent="398463" algn="r" defTabSz="914400" rtl="0" eaLnBrk="1" fontAlgn="b" latinLnBrk="0" hangingPunct="1"/>
                      <a:r>
                        <a:rPr lang="en-US" sz="2000" b="1" i="0" u="none" strike="noStrike" kern="1200" dirty="0">
                          <a:solidFill>
                            <a:srgbClr val="000000"/>
                          </a:solidFill>
                          <a:effectLst/>
                          <a:latin typeface="Calibri" panose="020F0502020204030204" pitchFamily="34" charset="0"/>
                          <a:ea typeface="+mn-ea"/>
                          <a:cs typeface="+mn-cs"/>
                        </a:rPr>
                        <a:t>143,414</a:t>
                      </a:r>
                    </a:p>
                  </a:txBody>
                  <a:tcPr marL="9525" marR="9525" marT="9525" marB="0" anchor="ctr"/>
                </a:tc>
              </a:tr>
              <a:tr h="397427">
                <a:tc>
                  <a:txBody>
                    <a:bodyPr/>
                    <a:lstStyle/>
                    <a:p>
                      <a:pPr marL="0" indent="398463" algn="l" fontAlgn="b"/>
                      <a:r>
                        <a:rPr lang="en-IN" sz="2000" b="0" i="0" u="none" strike="noStrike" dirty="0" smtClean="0">
                          <a:solidFill>
                            <a:srgbClr val="000000"/>
                          </a:solidFill>
                          <a:effectLst/>
                          <a:latin typeface="Calibri" panose="020F0502020204030204" pitchFamily="34" charset="0"/>
                        </a:rPr>
                        <a:t>Not Disabled</a:t>
                      </a:r>
                      <a:endParaRPr lang="en-IN" sz="2000" b="0" i="0" u="none" strike="noStrike" dirty="0">
                        <a:solidFill>
                          <a:srgbClr val="000000"/>
                        </a:solidFill>
                        <a:effectLst/>
                        <a:latin typeface="Calibri" panose="020F0502020204030204" pitchFamily="34" charset="0"/>
                      </a:endParaRPr>
                    </a:p>
                  </a:txBody>
                  <a:tcPr marL="9524" marR="9524"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270,010</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135,324</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134,686</a:t>
                      </a:r>
                    </a:p>
                  </a:txBody>
                  <a:tcPr marL="9525" marR="9525" marT="9525" marB="0" anchor="ctr">
                    <a:solidFill>
                      <a:schemeClr val="accent4">
                        <a:lumMod val="20000"/>
                        <a:lumOff val="80000"/>
                      </a:schemeClr>
                    </a:solidFill>
                  </a:tcPr>
                </a:tc>
              </a:tr>
              <a:tr h="397427">
                <a:tc>
                  <a:txBody>
                    <a:bodyPr/>
                    <a:lstStyle/>
                    <a:p>
                      <a:pPr marL="0" indent="398463" algn="l" fontAlgn="b"/>
                      <a:r>
                        <a:rPr lang="en-IN" sz="2000" b="0" i="0" u="none" strike="noStrike" dirty="0" smtClean="0">
                          <a:solidFill>
                            <a:srgbClr val="000000"/>
                          </a:solidFill>
                          <a:effectLst/>
                          <a:latin typeface="Calibri" panose="020F0502020204030204" pitchFamily="34" charset="0"/>
                        </a:rPr>
                        <a:t>Disabled</a:t>
                      </a:r>
                      <a:endParaRPr lang="en-IN" sz="2000" b="0" i="0" u="none" strike="noStrike" dirty="0">
                        <a:solidFill>
                          <a:srgbClr val="000000"/>
                        </a:solidFill>
                        <a:effectLst/>
                        <a:latin typeface="Calibri" panose="020F0502020204030204" pitchFamily="34" charset="0"/>
                      </a:endParaRPr>
                    </a:p>
                  </a:txBody>
                  <a:tcPr marL="9524" marR="9524"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16,617</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7,889</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8,728</a:t>
                      </a:r>
                    </a:p>
                  </a:txBody>
                  <a:tcPr marL="9525" marR="9525" marT="9525" marB="0" anchor="ctr">
                    <a:solidFill>
                      <a:schemeClr val="accent4">
                        <a:lumMod val="20000"/>
                        <a:lumOff val="80000"/>
                      </a:schemeClr>
                    </a:solidFill>
                  </a:tcPr>
                </a:tc>
              </a:tr>
              <a:tr h="397427">
                <a:tc>
                  <a:txBody>
                    <a:bodyPr/>
                    <a:lstStyle/>
                    <a:p>
                      <a:pPr marL="0" marR="0" indent="174625" algn="l"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chemeClr val="tx1"/>
                          </a:solidFill>
                          <a:effectLst/>
                          <a:latin typeface="Calibri" panose="020F0502020204030204" pitchFamily="34" charset="0"/>
                        </a:rPr>
                        <a:t>Type of Disability:</a:t>
                      </a:r>
                      <a:endParaRPr lang="en-IN" sz="2000" b="1" i="0" u="none" strike="noStrike" dirty="0" smtClean="0">
                        <a:solidFill>
                          <a:schemeClr val="tx1"/>
                        </a:solidFill>
                        <a:effectLst/>
                        <a:latin typeface="Calibri" panose="020F0502020204030204" pitchFamily="34" charset="0"/>
                      </a:endParaRPr>
                    </a:p>
                  </a:txBody>
                  <a:tcPr marL="9524" marR="9524" marT="9525" marB="0" anchor="ctr">
                    <a:solidFill>
                      <a:schemeClr val="bg1"/>
                    </a:solidFill>
                  </a:tcPr>
                </a:tc>
                <a:tc>
                  <a:txBody>
                    <a:bodyPr/>
                    <a:lstStyle/>
                    <a:p>
                      <a:pPr marL="0" indent="398463" algn="r" defTabSz="914400" rtl="0" eaLnBrk="1" fontAlgn="b" latinLnBrk="0" hangingPunct="1"/>
                      <a:endParaRPr lang="en-IN" sz="2000" b="1" i="0" u="none" strike="noStrike" kern="1200" dirty="0">
                        <a:solidFill>
                          <a:srgbClr val="000000"/>
                        </a:solidFill>
                        <a:effectLst/>
                        <a:latin typeface="Calibri" panose="020F0502020204030204" pitchFamily="34" charset="0"/>
                        <a:ea typeface="+mn-ea"/>
                        <a:cs typeface="+mn-cs"/>
                      </a:endParaRPr>
                    </a:p>
                  </a:txBody>
                  <a:tcPr marL="9524" marR="9524" marT="9525" marB="0" anchor="ctr">
                    <a:solidFill>
                      <a:schemeClr val="bg1"/>
                    </a:solidFill>
                  </a:tcPr>
                </a:tc>
                <a:tc>
                  <a:txBody>
                    <a:bodyPr/>
                    <a:lstStyle/>
                    <a:p>
                      <a:pPr marL="0" indent="398463" algn="r" defTabSz="914400" rtl="0" eaLnBrk="1" fontAlgn="b" latinLnBrk="0" hangingPunct="1"/>
                      <a:endParaRPr lang="en-IN" sz="2000" b="1" i="0" u="none" strike="noStrike" kern="1200" dirty="0">
                        <a:solidFill>
                          <a:srgbClr val="000000"/>
                        </a:solidFill>
                        <a:effectLst/>
                        <a:latin typeface="Calibri" panose="020F0502020204030204" pitchFamily="34" charset="0"/>
                        <a:ea typeface="+mn-ea"/>
                        <a:cs typeface="+mn-cs"/>
                      </a:endParaRPr>
                    </a:p>
                  </a:txBody>
                  <a:tcPr marL="9524" marR="9524" marT="9525" marB="0" anchor="ctr">
                    <a:solidFill>
                      <a:schemeClr val="bg1"/>
                    </a:solidFill>
                  </a:tcPr>
                </a:tc>
                <a:tc>
                  <a:txBody>
                    <a:bodyPr/>
                    <a:lstStyle/>
                    <a:p>
                      <a:pPr marL="0" indent="398463" algn="r" defTabSz="914400" rtl="0" eaLnBrk="1" fontAlgn="b" latinLnBrk="0" hangingPunct="1"/>
                      <a:endParaRPr lang="en-IN" sz="2000" b="1" i="0" u="none" strike="noStrike" kern="1200" dirty="0">
                        <a:solidFill>
                          <a:srgbClr val="000000"/>
                        </a:solidFill>
                        <a:effectLst/>
                        <a:latin typeface="Calibri" panose="020F0502020204030204" pitchFamily="34" charset="0"/>
                        <a:ea typeface="+mn-ea"/>
                        <a:cs typeface="+mn-cs"/>
                      </a:endParaRPr>
                    </a:p>
                  </a:txBody>
                  <a:tcPr marL="9524" marR="9524" marT="9525" marB="0" anchor="ctr">
                    <a:solidFill>
                      <a:schemeClr val="bg1"/>
                    </a:solidFill>
                  </a:tcPr>
                </a:tc>
              </a:tr>
              <a:tr h="397427">
                <a:tc>
                  <a:txBody>
                    <a:bodyPr/>
                    <a:lstStyle/>
                    <a:p>
                      <a:pPr marL="398463" indent="0" algn="l" fontAlgn="b"/>
                      <a:r>
                        <a:rPr lang="en-IN" sz="2000" b="0" i="0" u="none" strike="noStrike" dirty="0">
                          <a:solidFill>
                            <a:srgbClr val="000000"/>
                          </a:solidFill>
                          <a:effectLst/>
                          <a:latin typeface="Calibri" panose="020F0502020204030204" pitchFamily="34" charset="0"/>
                        </a:rPr>
                        <a:t>In Seeing</a:t>
                      </a:r>
                    </a:p>
                  </a:txBody>
                  <a:tcPr marL="9524" marR="9524"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9,026</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3,987</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5,039</a:t>
                      </a:r>
                    </a:p>
                  </a:txBody>
                  <a:tcPr marL="9525" marR="9525" marT="9525" marB="0" anchor="ctr">
                    <a:solidFill>
                      <a:schemeClr val="accent4">
                        <a:lumMod val="20000"/>
                        <a:lumOff val="80000"/>
                      </a:schemeClr>
                    </a:solidFill>
                  </a:tcPr>
                </a:tc>
              </a:tr>
              <a:tr h="411130">
                <a:tc>
                  <a:txBody>
                    <a:bodyPr/>
                    <a:lstStyle/>
                    <a:p>
                      <a:pPr marL="0" indent="398463" algn="l" fontAlgn="b"/>
                      <a:r>
                        <a:rPr lang="en-IN" sz="2000" b="0" i="0" u="none" strike="noStrike" dirty="0">
                          <a:solidFill>
                            <a:srgbClr val="000000"/>
                          </a:solidFill>
                          <a:effectLst/>
                          <a:latin typeface="Calibri" panose="020F0502020204030204" pitchFamily="34" charset="0"/>
                        </a:rPr>
                        <a:t>In Hearing</a:t>
                      </a:r>
                    </a:p>
                  </a:txBody>
                  <a:tcPr marL="9524" marR="9524" marT="9525" marB="0" anchor="ct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5,790</a:t>
                      </a:r>
                    </a:p>
                  </a:txBody>
                  <a:tcPr marL="9525" marR="9525" marT="9525" marB="0" anchor="ct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2,746</a:t>
                      </a:r>
                    </a:p>
                  </a:txBody>
                  <a:tcPr marL="9525" marR="9525" marT="9525" marB="0" anchor="ct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3,044</a:t>
                      </a:r>
                    </a:p>
                  </a:txBody>
                  <a:tcPr marL="9525" marR="9525" marT="9525" marB="0" anchor="ctr"/>
                </a:tc>
              </a:tr>
              <a:tr h="411130">
                <a:tc>
                  <a:txBody>
                    <a:bodyPr/>
                    <a:lstStyle/>
                    <a:p>
                      <a:pPr marL="0" indent="398463" algn="l" fontAlgn="b"/>
                      <a:r>
                        <a:rPr lang="en-IN" sz="2000" b="0" i="0" u="none" strike="noStrike" dirty="0" smtClean="0">
                          <a:solidFill>
                            <a:srgbClr val="000000"/>
                          </a:solidFill>
                          <a:effectLst/>
                          <a:latin typeface="Calibri" panose="020F0502020204030204" pitchFamily="34" charset="0"/>
                        </a:rPr>
                        <a:t>Walking</a:t>
                      </a:r>
                      <a:endParaRPr lang="en-IN" sz="2000" b="0" i="0" u="none" strike="noStrike" dirty="0">
                        <a:solidFill>
                          <a:srgbClr val="000000"/>
                        </a:solidFill>
                        <a:effectLst/>
                        <a:latin typeface="Calibri" panose="020F0502020204030204" pitchFamily="34" charset="0"/>
                      </a:endParaRPr>
                    </a:p>
                  </a:txBody>
                  <a:tcPr marL="9524" marR="9524"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6,589</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3,054</a:t>
                      </a:r>
                    </a:p>
                  </a:txBody>
                  <a:tcPr marL="9525" marR="9525" marT="9525" marB="0" anchor="ctr">
                    <a:solidFill>
                      <a:schemeClr val="accent4">
                        <a:lumMod val="20000"/>
                        <a:lumOff val="80000"/>
                      </a:schemeClr>
                    </a:solidFill>
                  </a:tcP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3,535</a:t>
                      </a:r>
                    </a:p>
                  </a:txBody>
                  <a:tcPr marL="9525" marR="9525" marT="9525" marB="0" anchor="ctr">
                    <a:solidFill>
                      <a:schemeClr val="accent4">
                        <a:lumMod val="20000"/>
                        <a:lumOff val="80000"/>
                      </a:schemeClr>
                    </a:solidFill>
                  </a:tcPr>
                </a:tc>
              </a:tr>
              <a:tr h="411130">
                <a:tc>
                  <a:txBody>
                    <a:bodyPr/>
                    <a:lstStyle/>
                    <a:p>
                      <a:pPr marL="0" indent="398463" algn="l" fontAlgn="b"/>
                      <a:r>
                        <a:rPr lang="en-IN" sz="2000" b="0" i="0" u="none" strike="noStrike" dirty="0" smtClean="0">
                          <a:solidFill>
                            <a:srgbClr val="000000"/>
                          </a:solidFill>
                          <a:effectLst/>
                          <a:latin typeface="Calibri" panose="020F0502020204030204" pitchFamily="34" charset="0"/>
                        </a:rPr>
                        <a:t>Remembering</a:t>
                      </a:r>
                      <a:endParaRPr lang="en-IN" sz="2000" b="0" i="0" u="none" strike="noStrike" dirty="0">
                        <a:solidFill>
                          <a:srgbClr val="000000"/>
                        </a:solidFill>
                        <a:effectLst/>
                        <a:latin typeface="Calibri" panose="020F0502020204030204" pitchFamily="34" charset="0"/>
                      </a:endParaRPr>
                    </a:p>
                  </a:txBody>
                  <a:tcPr marL="9524" marR="9524" marT="9525" marB="0" anchor="ct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6,940</a:t>
                      </a:r>
                    </a:p>
                  </a:txBody>
                  <a:tcPr marL="9525" marR="9525" marT="9525" marB="0" anchor="ct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3,187</a:t>
                      </a:r>
                    </a:p>
                  </a:txBody>
                  <a:tcPr marL="9525" marR="9525" marT="9525" marB="0" anchor="ctr"/>
                </a:tc>
                <a:tc>
                  <a:txBody>
                    <a:bodyPr/>
                    <a:lstStyle/>
                    <a:p>
                      <a:pPr marL="0" indent="398463" algn="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3,753</a:t>
                      </a:r>
                    </a:p>
                  </a:txBody>
                  <a:tcPr marL="9525" marR="9525" marT="9525" marB="0" anchor="ctr"/>
                </a:tc>
              </a:tr>
            </a:tbl>
          </a:graphicData>
        </a:graphic>
      </p:graphicFrame>
      <p:sp>
        <p:nvSpPr>
          <p:cNvPr id="2" name="TextBox 1"/>
          <p:cNvSpPr txBox="1"/>
          <p:nvPr/>
        </p:nvSpPr>
        <p:spPr>
          <a:xfrm>
            <a:off x="609600" y="5334000"/>
            <a:ext cx="7924800" cy="954107"/>
          </a:xfrm>
          <a:prstGeom prst="rect">
            <a:avLst/>
          </a:prstGeom>
          <a:solidFill>
            <a:schemeClr val="accent5">
              <a:lumMod val="40000"/>
              <a:lumOff val="60000"/>
            </a:schemeClr>
          </a:solidFill>
          <a:ln w="38100">
            <a:solidFill>
              <a:srgbClr val="00B0F0"/>
            </a:solidFill>
          </a:ln>
        </p:spPr>
        <p:txBody>
          <a:bodyPr wrap="square" rtlCol="0">
            <a:spAutoFit/>
          </a:bodyPr>
          <a:lstStyle/>
          <a:p>
            <a:pPr algn="ctr"/>
            <a:r>
              <a:rPr lang="en-US" sz="2800" b="1" dirty="0" smtClean="0"/>
              <a:t>Disability prevalence rate in Kayah State is 5.5% for Males and 6.1% percent for Females</a:t>
            </a:r>
            <a:endParaRPr lang="en-US" sz="2800" b="1" dirty="0"/>
          </a:p>
        </p:txBody>
      </p:sp>
    </p:spTree>
    <p:extLst>
      <p:ext uri="{BB962C8B-B14F-4D97-AF65-F5344CB8AC3E}">
        <p14:creationId xmlns:p14="http://schemas.microsoft.com/office/powerpoint/2010/main" val="85416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610600" cy="1066800"/>
          </a:xfrm>
        </p:spPr>
        <p:txBody>
          <a:bodyPr>
            <a:noAutofit/>
          </a:bodyPr>
          <a:lstStyle/>
          <a:p>
            <a:r>
              <a:rPr lang="en-US" altLang="en-US" sz="3300" b="1" dirty="0">
                <a:solidFill>
                  <a:prstClr val="black"/>
                </a:solidFill>
                <a:latin typeface="Times New Roman" panose="02020603050405020304" pitchFamily="18" charset="0"/>
                <a:cs typeface="Times New Roman" panose="02020603050405020304" pitchFamily="18" charset="0"/>
              </a:rPr>
              <a:t>Disabled Population by Type of Disability – </a:t>
            </a:r>
            <a:r>
              <a:rPr lang="en-US" altLang="en-US" sz="3300" b="1" dirty="0" smtClean="0">
                <a:solidFill>
                  <a:prstClr val="black"/>
                </a:solidFill>
                <a:latin typeface="Times New Roman" panose="02020603050405020304" pitchFamily="18" charset="0"/>
                <a:cs typeface="Times New Roman" panose="02020603050405020304" pitchFamily="18" charset="0"/>
              </a:rPr>
              <a:t>Mon </a:t>
            </a:r>
            <a:r>
              <a:rPr lang="en-US" altLang="en-US" sz="3300" b="1" dirty="0">
                <a:solidFill>
                  <a:prstClr val="black"/>
                </a:solidFill>
                <a:latin typeface="Times New Roman" panose="02020603050405020304" pitchFamily="18" charset="0"/>
                <a:cs typeface="Times New Roman" panose="02020603050405020304" pitchFamily="18" charset="0"/>
              </a:rPr>
              <a:t>State</a:t>
            </a:r>
            <a:endParaRPr lang="en-IN" altLang="en-US" sz="3300" b="1" dirty="0" smtClean="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22371308"/>
              </p:ext>
            </p:extLst>
          </p:nvPr>
        </p:nvGraphicFramePr>
        <p:xfrm>
          <a:off x="658814" y="1355552"/>
          <a:ext cx="7875586" cy="4390349"/>
        </p:xfrm>
        <a:graphic>
          <a:graphicData uri="http://schemas.openxmlformats.org/drawingml/2006/table">
            <a:tbl>
              <a:tblPr>
                <a:tableStyleId>{5C22544A-7EE6-4342-B048-85BDC9FD1C3A}</a:tableStyleId>
              </a:tblPr>
              <a:tblGrid>
                <a:gridCol w="3760787"/>
                <a:gridCol w="1447800"/>
                <a:gridCol w="1371600"/>
                <a:gridCol w="1295399"/>
              </a:tblGrid>
              <a:tr h="351464">
                <a:tc>
                  <a:txBody>
                    <a:bodyPr/>
                    <a:lstStyle/>
                    <a:p>
                      <a:pPr marL="0" indent="174625" algn="l" fontAlgn="b"/>
                      <a:endParaRPr lang="en-IN" sz="2000" b="0" i="0" u="sng" strike="noStrike" dirty="0">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a:solidFill>
                      <a:schemeClr val="bg1"/>
                    </a:solidFill>
                  </a:tcPr>
                </a:tc>
                <a:tc>
                  <a:txBody>
                    <a:bodyPr/>
                    <a:lstStyle/>
                    <a:p>
                      <a:pPr algn="ctr" fontAlgn="b"/>
                      <a:r>
                        <a:rPr lang="en-US" sz="2000" b="1" i="0" u="sng" strike="noStrike" dirty="0" smtClean="0">
                          <a:solidFill>
                            <a:schemeClr val="tx1"/>
                          </a:solidFill>
                          <a:effectLst/>
                          <a:latin typeface="Times New Roman" panose="02020603050405020304" pitchFamily="18" charset="0"/>
                          <a:cs typeface="Times New Roman" panose="02020603050405020304" pitchFamily="18" charset="0"/>
                        </a:rPr>
                        <a:t>Persons</a:t>
                      </a:r>
                      <a:endParaRPr lang="en-IN" sz="2000" b="1" i="0" u="sng" strike="noStrike" dirty="0">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a:solidFill>
                      <a:schemeClr val="bg1"/>
                    </a:solidFill>
                  </a:tcPr>
                </a:tc>
                <a:tc>
                  <a:txBody>
                    <a:bodyPr/>
                    <a:lstStyle/>
                    <a:p>
                      <a:pPr algn="ctr" fontAlgn="b"/>
                      <a:r>
                        <a:rPr lang="en-US" sz="2000" b="1" i="0" u="sng" strike="noStrike" dirty="0" smtClean="0">
                          <a:solidFill>
                            <a:schemeClr val="tx1"/>
                          </a:solidFill>
                          <a:effectLst/>
                          <a:latin typeface="Times New Roman" panose="02020603050405020304" pitchFamily="18" charset="0"/>
                          <a:cs typeface="Times New Roman" panose="02020603050405020304" pitchFamily="18" charset="0"/>
                        </a:rPr>
                        <a:t>Male</a:t>
                      </a:r>
                      <a:endParaRPr lang="en-IN" sz="2000" b="1" i="0" u="sng" strike="noStrike" dirty="0">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a:solidFill>
                      <a:schemeClr val="bg1"/>
                    </a:solidFill>
                  </a:tcPr>
                </a:tc>
                <a:tc>
                  <a:txBody>
                    <a:bodyPr/>
                    <a:lstStyle/>
                    <a:p>
                      <a:pPr algn="ctr" fontAlgn="b"/>
                      <a:r>
                        <a:rPr lang="en-US" sz="2000" b="1" i="0" u="sng" strike="noStrike" dirty="0" smtClean="0">
                          <a:solidFill>
                            <a:schemeClr val="tx1"/>
                          </a:solidFill>
                          <a:effectLst/>
                          <a:latin typeface="Times New Roman" panose="02020603050405020304" pitchFamily="18" charset="0"/>
                          <a:cs typeface="Times New Roman" panose="02020603050405020304" pitchFamily="18" charset="0"/>
                        </a:rPr>
                        <a:t>Female</a:t>
                      </a:r>
                      <a:endParaRPr lang="en-IN" sz="2000" b="1" i="0" u="sng" strike="noStrike" dirty="0">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a:solidFill>
                      <a:schemeClr val="bg1"/>
                    </a:solidFill>
                  </a:tcPr>
                </a:tc>
              </a:tr>
              <a:tr h="638626">
                <a:tc>
                  <a:txBody>
                    <a:bodyPr/>
                    <a:lstStyle/>
                    <a:p>
                      <a:pPr marL="0" indent="174625" algn="l" fontAlgn="b"/>
                      <a:r>
                        <a:rPr lang="en-IN" sz="2400" b="1" i="0" u="none" strike="noStrike" dirty="0" smtClean="0">
                          <a:solidFill>
                            <a:srgbClr val="000000"/>
                          </a:solidFill>
                          <a:effectLst/>
                          <a:latin typeface="Times New Roman" panose="02020603050405020304" pitchFamily="18" charset="0"/>
                          <a:cs typeface="Times New Roman" panose="02020603050405020304" pitchFamily="18" charset="0"/>
                        </a:rPr>
                        <a:t>Total</a:t>
                      </a:r>
                      <a:endParaRPr lang="en-I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tc>
                <a:tc>
                  <a:txBody>
                    <a:bodyPr/>
                    <a:lstStyle/>
                    <a:p>
                      <a:pPr algn="r" fontAlgn="ctr"/>
                      <a:r>
                        <a:rPr lang="en-US" sz="2000" b="1" i="0" u="none" strike="noStrike" dirty="0">
                          <a:solidFill>
                            <a:srgbClr val="000000"/>
                          </a:solidFill>
                          <a:latin typeface="Times New Roman" panose="02020603050405020304" pitchFamily="18" charset="0"/>
                          <a:cs typeface="Times New Roman" panose="02020603050405020304" pitchFamily="18" charset="0"/>
                        </a:rPr>
                        <a:t>2,054,393</a:t>
                      </a:r>
                    </a:p>
                  </a:txBody>
                  <a:tcPr marL="9525" marR="9525" marT="9525" marB="0" anchor="ctr"/>
                </a:tc>
                <a:tc>
                  <a:txBody>
                    <a:bodyPr/>
                    <a:lstStyle/>
                    <a:p>
                      <a:pPr algn="r" fontAlgn="ctr"/>
                      <a:r>
                        <a:rPr lang="en-US" sz="2000" b="1" i="0" u="none" strike="noStrike" dirty="0">
                          <a:solidFill>
                            <a:srgbClr val="000000"/>
                          </a:solidFill>
                          <a:latin typeface="Times New Roman" panose="02020603050405020304" pitchFamily="18" charset="0"/>
                          <a:cs typeface="Times New Roman" panose="02020603050405020304" pitchFamily="18" charset="0"/>
                        </a:rPr>
                        <a:t>987,392</a:t>
                      </a:r>
                    </a:p>
                  </a:txBody>
                  <a:tcPr marL="9525" marR="9525" marT="9525" marB="0" anchor="ctr"/>
                </a:tc>
                <a:tc>
                  <a:txBody>
                    <a:bodyPr/>
                    <a:lstStyle/>
                    <a:p>
                      <a:pPr algn="r" fontAlgn="ctr"/>
                      <a:r>
                        <a:rPr lang="en-US" sz="2000" b="1" i="0" u="none" strike="noStrike" dirty="0">
                          <a:solidFill>
                            <a:srgbClr val="000000"/>
                          </a:solidFill>
                          <a:latin typeface="Times New Roman" panose="02020603050405020304" pitchFamily="18" charset="0"/>
                          <a:cs typeface="Times New Roman" panose="02020603050405020304" pitchFamily="18" charset="0"/>
                        </a:rPr>
                        <a:t>1,067,001</a:t>
                      </a:r>
                    </a:p>
                  </a:txBody>
                  <a:tcPr marL="9525" marR="9525" marT="9525" marB="0" anchor="ctr"/>
                </a:tc>
              </a:tr>
              <a:tr h="638626">
                <a:tc>
                  <a:txBody>
                    <a:bodyPr/>
                    <a:lstStyle/>
                    <a:p>
                      <a:pPr marL="0" indent="398463" algn="l" fontAlgn="b"/>
                      <a:r>
                        <a:rPr lang="en-IN" sz="1800" b="1" i="0" u="none" strike="noStrike" dirty="0" smtClean="0">
                          <a:solidFill>
                            <a:srgbClr val="000000"/>
                          </a:solidFill>
                          <a:effectLst/>
                          <a:latin typeface="Times New Roman" panose="02020603050405020304" pitchFamily="18" charset="0"/>
                          <a:cs typeface="Times New Roman" panose="02020603050405020304" pitchFamily="18" charset="0"/>
                        </a:rPr>
                        <a:t>Not Disabled </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1,945,095</a:t>
                      </a:r>
                    </a:p>
                  </a:txBody>
                  <a:tcPr marL="9525" marR="9525"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937,613</a:t>
                      </a:r>
                    </a:p>
                  </a:txBody>
                  <a:tcPr marL="9525" marR="9525"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1,007,482</a:t>
                      </a:r>
                    </a:p>
                  </a:txBody>
                  <a:tcPr marL="9525" marR="9525" marT="9525" marB="0" anchor="ctr">
                    <a:solidFill>
                      <a:schemeClr val="accent4">
                        <a:lumMod val="20000"/>
                        <a:lumOff val="80000"/>
                      </a:schemeClr>
                    </a:solidFill>
                  </a:tcPr>
                </a:tc>
              </a:tr>
              <a:tr h="409945">
                <a:tc>
                  <a:txBody>
                    <a:bodyPr/>
                    <a:lstStyle/>
                    <a:p>
                      <a:pPr marL="0" indent="398463" algn="l" fontAlgn="b"/>
                      <a:r>
                        <a:rPr lang="en-IN" sz="1800" b="1" i="0" u="none" strike="noStrike" dirty="0" smtClean="0">
                          <a:solidFill>
                            <a:srgbClr val="000000"/>
                          </a:solidFill>
                          <a:effectLst/>
                          <a:latin typeface="Times New Roman" panose="02020603050405020304" pitchFamily="18" charset="0"/>
                          <a:cs typeface="Times New Roman" panose="02020603050405020304" pitchFamily="18" charset="0"/>
                        </a:rPr>
                        <a:t>Disabled</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109,298</a:t>
                      </a:r>
                    </a:p>
                  </a:txBody>
                  <a:tcPr marL="9525" marR="9525"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49,779</a:t>
                      </a:r>
                    </a:p>
                  </a:txBody>
                  <a:tcPr marL="9525" marR="9525"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59,519</a:t>
                      </a:r>
                    </a:p>
                  </a:txBody>
                  <a:tcPr marL="9525" marR="9525" marT="9525" marB="0" anchor="ctr">
                    <a:solidFill>
                      <a:schemeClr val="accent4">
                        <a:lumMod val="20000"/>
                        <a:lumOff val="80000"/>
                      </a:schemeClr>
                    </a:solidFill>
                  </a:tcPr>
                </a:tc>
              </a:tr>
              <a:tr h="580717">
                <a:tc>
                  <a:txBody>
                    <a:bodyPr/>
                    <a:lstStyle/>
                    <a:p>
                      <a:pPr marL="0" marR="0" lvl="0" indent="174625" algn="l" defTabSz="914400" rtl="0" eaLnBrk="1" fontAlgn="b"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Type of Disability:</a:t>
                      </a:r>
                      <a:endParaRPr kumimoji="0" lang="en-IN"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4" marR="9524" marT="9525" marB="0" anchor="ctr">
                    <a:solidFill>
                      <a:schemeClr val="bg1"/>
                    </a:solidFill>
                  </a:tcPr>
                </a:tc>
                <a:tc>
                  <a:txBody>
                    <a:bodyPr/>
                    <a:lstStyle/>
                    <a:p>
                      <a:pPr marL="0" indent="398463" algn="r" defTabSz="914400" rtl="0" eaLnBrk="1" fontAlgn="b" latinLnBrk="0" hangingPunct="1"/>
                      <a:endParaRPr lang="en-IN"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4" marR="9524" marT="9525" marB="0" anchor="ctr">
                    <a:solidFill>
                      <a:schemeClr val="bg1"/>
                    </a:solidFill>
                  </a:tcPr>
                </a:tc>
                <a:tc>
                  <a:txBody>
                    <a:bodyPr/>
                    <a:lstStyle/>
                    <a:p>
                      <a:pPr marL="0" indent="398463" algn="r" defTabSz="914400" rtl="0" eaLnBrk="1" fontAlgn="b" latinLnBrk="0" hangingPunct="1"/>
                      <a:endParaRPr lang="en-IN"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4" marR="9524" marT="9525" marB="0" anchor="ctr">
                    <a:solidFill>
                      <a:schemeClr val="bg1"/>
                    </a:solidFill>
                  </a:tcPr>
                </a:tc>
                <a:tc>
                  <a:txBody>
                    <a:bodyPr/>
                    <a:lstStyle/>
                    <a:p>
                      <a:pPr marL="0" indent="398463" algn="r" defTabSz="914400" rtl="0" eaLnBrk="1" fontAlgn="b" latinLnBrk="0" hangingPunct="1"/>
                      <a:endParaRPr lang="en-IN"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4" marR="9524" marT="9525" marB="0" anchor="ctr">
                    <a:solidFill>
                      <a:schemeClr val="bg1"/>
                    </a:solidFill>
                  </a:tcPr>
                </a:tc>
              </a:tr>
              <a:tr h="409945">
                <a:tc>
                  <a:txBody>
                    <a:bodyPr/>
                    <a:lstStyle/>
                    <a:p>
                      <a:pPr marL="398463" indent="0" algn="l" fontAlgn="b"/>
                      <a:r>
                        <a:rPr lang="en-IN" sz="1800" b="1" i="0" u="none" strike="noStrike" dirty="0" smtClean="0">
                          <a:solidFill>
                            <a:srgbClr val="000000"/>
                          </a:solidFill>
                          <a:effectLst/>
                          <a:latin typeface="Times New Roman" panose="02020603050405020304" pitchFamily="18" charset="0"/>
                          <a:cs typeface="Times New Roman" panose="02020603050405020304" pitchFamily="18" charset="0"/>
                        </a:rPr>
                        <a:t>In Seeing</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solidFill>
                      <a:schemeClr val="accent4">
                        <a:lumMod val="20000"/>
                        <a:lumOff val="80000"/>
                      </a:schemeClr>
                    </a:solidFill>
                  </a:tcPr>
                </a:tc>
                <a:tc>
                  <a:txBody>
                    <a:bodyPr/>
                    <a:lstStyle/>
                    <a:p>
                      <a:pPr algn="r" fontAlgn="ctr"/>
                      <a:r>
                        <a:rPr lang="en-US" sz="2000" b="1" i="0" u="none" strike="noStrike" dirty="0">
                          <a:solidFill>
                            <a:srgbClr val="000000"/>
                          </a:solidFill>
                          <a:latin typeface="Times New Roman" panose="02020603050405020304" pitchFamily="18" charset="0"/>
                          <a:cs typeface="Times New Roman" panose="02020603050405020304" pitchFamily="18" charset="0"/>
                        </a:rPr>
                        <a:t>60,858</a:t>
                      </a:r>
                    </a:p>
                  </a:txBody>
                  <a:tcPr marL="9525" marR="9525" marT="9525" marB="0" anchor="ctr">
                    <a:solidFill>
                      <a:schemeClr val="accent4">
                        <a:lumMod val="20000"/>
                        <a:lumOff val="80000"/>
                      </a:schemeClr>
                    </a:solidFill>
                  </a:tcPr>
                </a:tc>
                <a:tc>
                  <a:txBody>
                    <a:bodyPr/>
                    <a:lstStyle/>
                    <a:p>
                      <a:pPr algn="r" fontAlgn="ctr"/>
                      <a:r>
                        <a:rPr lang="en-US" sz="2000" b="1" i="0" u="none" strike="noStrike" dirty="0">
                          <a:solidFill>
                            <a:srgbClr val="000000"/>
                          </a:solidFill>
                          <a:latin typeface="Times New Roman" panose="02020603050405020304" pitchFamily="18" charset="0"/>
                          <a:cs typeface="Times New Roman" panose="02020603050405020304" pitchFamily="18" charset="0"/>
                        </a:rPr>
                        <a:t>25,640</a:t>
                      </a:r>
                    </a:p>
                  </a:txBody>
                  <a:tcPr marL="9525" marR="9525" marT="9525" marB="0" anchor="ctr">
                    <a:solidFill>
                      <a:schemeClr val="accent4">
                        <a:lumMod val="20000"/>
                        <a:lumOff val="80000"/>
                      </a:schemeClr>
                    </a:solidFill>
                  </a:tcPr>
                </a:tc>
                <a:tc>
                  <a:txBody>
                    <a:bodyPr/>
                    <a:lstStyle/>
                    <a:p>
                      <a:pPr algn="r" fontAlgn="ctr"/>
                      <a:r>
                        <a:rPr lang="en-US" sz="2000" b="1" i="0" u="none" strike="noStrike" dirty="0">
                          <a:solidFill>
                            <a:srgbClr val="000000"/>
                          </a:solidFill>
                          <a:latin typeface="Times New Roman" panose="02020603050405020304" pitchFamily="18" charset="0"/>
                          <a:cs typeface="Times New Roman" panose="02020603050405020304" pitchFamily="18" charset="0"/>
                        </a:rPr>
                        <a:t>35,218</a:t>
                      </a:r>
                    </a:p>
                  </a:txBody>
                  <a:tcPr marL="9525" marR="9525" marT="9525" marB="0" anchor="ctr">
                    <a:solidFill>
                      <a:schemeClr val="accent4">
                        <a:lumMod val="20000"/>
                        <a:lumOff val="80000"/>
                      </a:schemeClr>
                    </a:solidFill>
                  </a:tcPr>
                </a:tc>
              </a:tr>
              <a:tr h="424080">
                <a:tc>
                  <a:txBody>
                    <a:bodyPr/>
                    <a:lstStyle/>
                    <a:p>
                      <a:pPr marL="0" indent="398463" algn="l" fontAlgn="b"/>
                      <a:r>
                        <a:rPr lang="en-IN" sz="1800" b="1" i="0" u="none" strike="noStrike" dirty="0" smtClean="0">
                          <a:solidFill>
                            <a:srgbClr val="000000"/>
                          </a:solidFill>
                          <a:effectLst/>
                          <a:latin typeface="Times New Roman" panose="02020603050405020304" pitchFamily="18" charset="0"/>
                          <a:cs typeface="Times New Roman" panose="02020603050405020304" pitchFamily="18" charset="0"/>
                        </a:rPr>
                        <a:t>In</a:t>
                      </a:r>
                      <a:r>
                        <a:rPr lang="en-I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Hearing </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29,876</a:t>
                      </a:r>
                    </a:p>
                  </a:txBody>
                  <a:tcPr marL="9525" marR="9525" marT="9525" marB="0" anchor="ct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13,269</a:t>
                      </a:r>
                    </a:p>
                  </a:txBody>
                  <a:tcPr marL="9525" marR="9525" marT="9525" marB="0" anchor="ct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16,607</a:t>
                      </a:r>
                    </a:p>
                  </a:txBody>
                  <a:tcPr marL="9525" marR="9525" marT="9525" marB="0" anchor="ctr"/>
                </a:tc>
              </a:tr>
              <a:tr h="512866">
                <a:tc>
                  <a:txBody>
                    <a:bodyPr/>
                    <a:lstStyle/>
                    <a:p>
                      <a:pPr marL="398463" indent="0" algn="l"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Walking </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43,656</a:t>
                      </a:r>
                    </a:p>
                  </a:txBody>
                  <a:tcPr marL="9525" marR="9525"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19,988</a:t>
                      </a:r>
                    </a:p>
                  </a:txBody>
                  <a:tcPr marL="9525" marR="9525" marT="9525" marB="0" anchor="ctr">
                    <a:solidFill>
                      <a:schemeClr val="accent4">
                        <a:lumMod val="20000"/>
                        <a:lumOff val="80000"/>
                      </a:schemeClr>
                    </a:solidFill>
                  </a:tcP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23,668</a:t>
                      </a:r>
                    </a:p>
                  </a:txBody>
                  <a:tcPr marL="9525" marR="9525" marT="9525" marB="0" anchor="ctr">
                    <a:solidFill>
                      <a:schemeClr val="accent4">
                        <a:lumMod val="20000"/>
                        <a:lumOff val="80000"/>
                      </a:schemeClr>
                    </a:solidFill>
                  </a:tcPr>
                </a:tc>
              </a:tr>
              <a:tr h="424080">
                <a:tc>
                  <a:txBody>
                    <a:bodyPr/>
                    <a:lstStyle/>
                    <a:p>
                      <a:pPr marL="0" indent="398463" algn="l" fontAlgn="b"/>
                      <a:r>
                        <a:rPr lang="en-IN" sz="1800" b="1" i="0" u="none" strike="noStrike" dirty="0" smtClean="0">
                          <a:solidFill>
                            <a:srgbClr val="000000"/>
                          </a:solidFill>
                          <a:effectLst/>
                          <a:latin typeface="Times New Roman" panose="02020603050405020304" pitchFamily="18" charset="0"/>
                          <a:cs typeface="Times New Roman" panose="02020603050405020304" pitchFamily="18" charset="0"/>
                        </a:rPr>
                        <a:t>Remembering </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35,753</a:t>
                      </a:r>
                    </a:p>
                  </a:txBody>
                  <a:tcPr marL="9525" marR="9525" marT="9525" marB="0" anchor="ct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16,386</a:t>
                      </a:r>
                    </a:p>
                  </a:txBody>
                  <a:tcPr marL="9525" marR="9525" marT="9525" marB="0" anchor="ctr"/>
                </a:tc>
                <a:tc>
                  <a:txBody>
                    <a:bodyPr/>
                    <a:lstStyle/>
                    <a:p>
                      <a:pPr algn="r" fontAlgn="ctr"/>
                      <a:r>
                        <a:rPr lang="en-US" sz="2000" b="0" i="0" u="none" strike="noStrike" dirty="0">
                          <a:solidFill>
                            <a:srgbClr val="000000"/>
                          </a:solidFill>
                          <a:latin typeface="Times New Roman" panose="02020603050405020304" pitchFamily="18" charset="0"/>
                          <a:cs typeface="Times New Roman" panose="02020603050405020304" pitchFamily="18" charset="0"/>
                        </a:rPr>
                        <a:t>19,367</a:t>
                      </a:r>
                    </a:p>
                  </a:txBody>
                  <a:tcPr marL="9525" marR="9525" marT="9525" marB="0" anchor="ctr"/>
                </a:tc>
              </a:tr>
            </a:tbl>
          </a:graphicData>
        </a:graphic>
      </p:graphicFrame>
      <p:sp>
        <p:nvSpPr>
          <p:cNvPr id="2" name="TextBox 1"/>
          <p:cNvSpPr txBox="1"/>
          <p:nvPr/>
        </p:nvSpPr>
        <p:spPr>
          <a:xfrm>
            <a:off x="609600" y="6012359"/>
            <a:ext cx="7924800" cy="769441"/>
          </a:xfrm>
          <a:prstGeom prst="rect">
            <a:avLst/>
          </a:prstGeom>
          <a:solidFill>
            <a:schemeClr val="accent5">
              <a:lumMod val="40000"/>
              <a:lumOff val="60000"/>
            </a:schemeClr>
          </a:solidFill>
          <a:ln w="38100">
            <a:solidFill>
              <a:schemeClr val="tx1"/>
            </a:solidFill>
          </a:ln>
        </p:spPr>
        <p:txBody>
          <a:bodyPr wrap="square" rtlCol="0">
            <a:spAutoFit/>
          </a:bodyPr>
          <a:lstStyle/>
          <a:p>
            <a:pPr algn="ctr"/>
            <a:r>
              <a:rPr lang="en-US" sz="2200" b="1" dirty="0">
                <a:latin typeface="Times New Roman" panose="02020603050405020304" pitchFamily="18" charset="0"/>
                <a:cs typeface="Times New Roman" panose="02020603050405020304" pitchFamily="18" charset="0"/>
              </a:rPr>
              <a:t>Disability prevalence rate in </a:t>
            </a:r>
            <a:r>
              <a:rPr lang="en-US" sz="2200" b="1" dirty="0" smtClean="0">
                <a:latin typeface="Times New Roman" panose="02020603050405020304" pitchFamily="18" charset="0"/>
                <a:cs typeface="Times New Roman" panose="02020603050405020304" pitchFamily="18" charset="0"/>
              </a:rPr>
              <a:t>Mon State </a:t>
            </a:r>
            <a:r>
              <a:rPr lang="en-US" sz="2200" b="1" dirty="0">
                <a:latin typeface="Times New Roman" panose="02020603050405020304" pitchFamily="18" charset="0"/>
                <a:cs typeface="Times New Roman" panose="02020603050405020304" pitchFamily="18" charset="0"/>
              </a:rPr>
              <a:t>is </a:t>
            </a:r>
            <a:r>
              <a:rPr lang="en-US" sz="2200" b="1" dirty="0" smtClean="0">
                <a:latin typeface="Times New Roman" panose="02020603050405020304" pitchFamily="18" charset="0"/>
                <a:cs typeface="Times New Roman" panose="02020603050405020304" pitchFamily="18" charset="0"/>
              </a:rPr>
              <a:t>5% </a:t>
            </a:r>
            <a:r>
              <a:rPr lang="en-US" sz="2200" b="1" dirty="0">
                <a:latin typeface="Times New Roman" panose="02020603050405020304" pitchFamily="18" charset="0"/>
                <a:cs typeface="Times New Roman" panose="02020603050405020304" pitchFamily="18" charset="0"/>
              </a:rPr>
              <a:t>for Males and </a:t>
            </a:r>
            <a:endParaRPr lang="en-US" sz="2200" b="1" dirty="0" smtClean="0">
              <a:latin typeface="Times New Roman" panose="02020603050405020304" pitchFamily="18" charset="0"/>
              <a:cs typeface="Times New Roman" panose="02020603050405020304" pitchFamily="18" charset="0"/>
            </a:endParaRPr>
          </a:p>
          <a:p>
            <a:pPr algn="ctr"/>
            <a:r>
              <a:rPr lang="en-US" sz="2200" b="1" dirty="0" smtClean="0">
                <a:latin typeface="Times New Roman" panose="02020603050405020304" pitchFamily="18" charset="0"/>
                <a:cs typeface="Times New Roman" panose="02020603050405020304" pitchFamily="18" charset="0"/>
              </a:rPr>
              <a:t>5.6% </a:t>
            </a:r>
            <a:r>
              <a:rPr lang="en-US" sz="2200" b="1" dirty="0">
                <a:latin typeface="Times New Roman" panose="02020603050405020304" pitchFamily="18" charset="0"/>
                <a:cs typeface="Times New Roman" panose="02020603050405020304" pitchFamily="18" charset="0"/>
              </a:rPr>
              <a:t>percent for Females</a:t>
            </a:r>
          </a:p>
        </p:txBody>
      </p:sp>
    </p:spTree>
    <p:extLst>
      <p:ext uri="{BB962C8B-B14F-4D97-AF65-F5344CB8AC3E}">
        <p14:creationId xmlns:p14="http://schemas.microsoft.com/office/powerpoint/2010/main" val="261628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09600" y="0"/>
            <a:ext cx="7594600" cy="1066800"/>
          </a:xfrm>
        </p:spPr>
        <p:txBody>
          <a:bodyPr>
            <a:normAutofit fontScale="90000"/>
          </a:bodyPr>
          <a:lstStyle/>
          <a:p>
            <a:pPr eaLnBrk="1" hangingPunct="1"/>
            <a:r>
              <a:rPr lang="en-US" altLang="en-US" sz="3300" b="1" dirty="0">
                <a:solidFill>
                  <a:prstClr val="black"/>
                </a:solidFill>
                <a:latin typeface="Times New Roman" panose="02020603050405020304" pitchFamily="18" charset="0"/>
                <a:cs typeface="Times New Roman" panose="02020603050405020304" pitchFamily="18" charset="0"/>
              </a:rPr>
              <a:t>Disabled Population by Type of Disability – </a:t>
            </a:r>
            <a:r>
              <a:rPr lang="en-US" altLang="en-US" sz="3300" b="1" dirty="0" smtClean="0">
                <a:solidFill>
                  <a:prstClr val="black"/>
                </a:solidFill>
                <a:latin typeface="Times New Roman" panose="02020603050405020304" pitchFamily="18" charset="0"/>
                <a:cs typeface="Times New Roman" panose="02020603050405020304" pitchFamily="18" charset="0"/>
              </a:rPr>
              <a:t>Kayin </a:t>
            </a:r>
            <a:r>
              <a:rPr lang="en-US" altLang="en-US" sz="3300" b="1" dirty="0">
                <a:solidFill>
                  <a:prstClr val="black"/>
                </a:solidFill>
                <a:latin typeface="Times New Roman" panose="02020603050405020304" pitchFamily="18" charset="0"/>
                <a:cs typeface="Times New Roman" panose="02020603050405020304" pitchFamily="18" charset="0"/>
              </a:rPr>
              <a:t>State</a:t>
            </a:r>
            <a:endParaRPr lang="en-IN" altLang="en-US" sz="3600" b="1" dirty="0" smtClean="0">
              <a:solidFill>
                <a:srgbClr val="0000FF"/>
              </a:solidFill>
              <a:latin typeface="Myanmar2ex" pitchFamily="34" charset="0"/>
              <a:ea typeface="Myanmar2ex" pitchFamily="34" charset="0"/>
              <a:cs typeface="Myanmar2ex"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62595537"/>
              </p:ext>
            </p:extLst>
          </p:nvPr>
        </p:nvGraphicFramePr>
        <p:xfrm>
          <a:off x="533400" y="1066800"/>
          <a:ext cx="7891463" cy="4387852"/>
        </p:xfrm>
        <a:graphic>
          <a:graphicData uri="http://schemas.openxmlformats.org/drawingml/2006/table">
            <a:tbl>
              <a:tblPr/>
              <a:tblGrid>
                <a:gridCol w="3760788"/>
                <a:gridCol w="1463675"/>
                <a:gridCol w="1371600"/>
                <a:gridCol w="1295400"/>
              </a:tblGrid>
              <a:tr h="350838">
                <a:tc>
                  <a:txBody>
                    <a:bodyPr/>
                    <a:lstStyle/>
                    <a:p>
                      <a:pPr marL="0" marR="0" lvl="0" indent="174625" algn="l" defTabSz="914400" rtl="0" eaLnBrk="1" fontAlgn="b" latinLnBrk="0" hangingPunct="1">
                        <a:lnSpc>
                          <a:spcPct val="100000"/>
                        </a:lnSpc>
                        <a:spcBef>
                          <a:spcPct val="0"/>
                        </a:spcBef>
                        <a:spcAft>
                          <a:spcPct val="0"/>
                        </a:spcAft>
                        <a:buClrTx/>
                        <a:buSzTx/>
                        <a:buFontTx/>
                        <a:buNone/>
                        <a:tabLst/>
                      </a:pPr>
                      <a:endParaRPr kumimoji="0" lang="en-IN"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Both Sexes</a:t>
                      </a:r>
                      <a:endParaRPr kumimoji="0" lang="en-IN"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Male</a:t>
                      </a:r>
                      <a:endParaRPr kumimoji="0" lang="en-IN"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Female</a:t>
                      </a:r>
                      <a:endParaRPr kumimoji="0" lang="en-IN"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524" marR="9524"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638175">
                <a:tc>
                  <a:txBody>
                    <a:bodyPr/>
                    <a:lstStyle/>
                    <a:p>
                      <a:pPr marL="0" marR="0" lvl="0" indent="174625" algn="l" defTabSz="914400" rtl="0" eaLnBrk="1" fontAlgn="b" latinLnBrk="0" hangingPunct="1">
                        <a:lnSpc>
                          <a:spcPct val="100000"/>
                        </a:lnSpc>
                        <a:spcBef>
                          <a:spcPct val="0"/>
                        </a:spcBef>
                        <a:spcAft>
                          <a:spcPct val="0"/>
                        </a:spcAft>
                        <a:buClrTx/>
                        <a:buSzTx/>
                        <a:buFontTx/>
                        <a:buNone/>
                        <a:tabLst/>
                      </a:pPr>
                      <a:r>
                        <a:rPr kumimoji="0" lang="en-IN"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Total</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E389"/>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1,504,326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E389"/>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739,127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E389"/>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765,199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E389"/>
                    </a:solidFill>
                  </a:tcPr>
                </a:tc>
              </a:tr>
              <a:tr h="638175">
                <a:tc>
                  <a:txBody>
                    <a:bodyPr/>
                    <a:lstStyle/>
                    <a:p>
                      <a:pPr marL="0" marR="0" lvl="0" indent="398463" algn="l" defTabSz="914400" rtl="0" eaLnBrk="1" fontAlgn="b"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Disabled</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99,389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45,996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53,393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09575">
                <a:tc>
                  <a:txBody>
                    <a:bodyPr/>
                    <a:lstStyle/>
                    <a:p>
                      <a:pPr marL="0" marR="0" lvl="0" indent="398463" algn="l" defTabSz="914400" rtl="0" eaLnBrk="1" fontAlgn="b"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Not Disabled</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1,404,937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693,131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711,806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581025">
                <a:tc>
                  <a:txBody>
                    <a:bodyPr/>
                    <a:lstStyle/>
                    <a:p>
                      <a:pPr marL="0" marR="0" lvl="0" indent="174625"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Type of Disabled </a:t>
                      </a:r>
                      <a:endParaRPr kumimoji="0" lang="en-I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09575">
                <a:tc>
                  <a:txBody>
                    <a:bodyPr/>
                    <a:lstStyle/>
                    <a:p>
                      <a:pPr marL="398463" marR="0" lvl="0" indent="0" algn="l" defTabSz="914400" rtl="0" eaLnBrk="1" fontAlgn="b"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In Seeing</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60,539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25,956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34,583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23863">
                <a:tc>
                  <a:txBody>
                    <a:bodyPr/>
                    <a:lstStyle/>
                    <a:p>
                      <a:pPr marL="0" marR="0" lvl="0" indent="398463" algn="l" defTabSz="914400" rtl="0" eaLnBrk="1" fontAlgn="b"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In Hearing</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28,603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12,886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15,717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512763">
                <a:tc>
                  <a:txBody>
                    <a:bodyPr/>
                    <a:lstStyle/>
                    <a:p>
                      <a:pPr marL="398463"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Walking</a:t>
                      </a:r>
                      <a:endParaRPr kumimoji="0" lang="en-IN"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39,030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18,175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20,855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23863">
                <a:tc>
                  <a:txBody>
                    <a:bodyPr/>
                    <a:lstStyle/>
                    <a:p>
                      <a:pPr marL="0" marR="0" lvl="0" indent="398463" algn="l" defTabSz="914400" rtl="0" eaLnBrk="1" fontAlgn="b"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Remembering </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38,598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17,396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398463"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21,202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bl>
          </a:graphicData>
        </a:graphic>
      </p:graphicFrame>
      <p:sp>
        <p:nvSpPr>
          <p:cNvPr id="95287" name="TextBox 1"/>
          <p:cNvSpPr txBox="1">
            <a:spLocks noChangeArrowheads="1"/>
          </p:cNvSpPr>
          <p:nvPr/>
        </p:nvSpPr>
        <p:spPr bwMode="auto">
          <a:xfrm>
            <a:off x="838200" y="5638800"/>
            <a:ext cx="7162800" cy="707886"/>
          </a:xfrm>
          <a:prstGeom prst="rect">
            <a:avLst/>
          </a:prstGeom>
          <a:solidFill>
            <a:srgbClr val="7030A0"/>
          </a:solidFill>
          <a:ln w="38100">
            <a:solidFill>
              <a:srgbClr val="00B0F0"/>
            </a:solidFill>
            <a:miter lim="800000"/>
            <a:headEnd/>
            <a:tailEnd/>
          </a:ln>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Disability prevalence rate in </a:t>
            </a:r>
            <a:r>
              <a:rPr lang="en-US" sz="2000" b="1" dirty="0" smtClean="0">
                <a:solidFill>
                  <a:schemeClr val="bg1"/>
                </a:solidFill>
                <a:latin typeface="Times New Roman" panose="02020603050405020304" pitchFamily="18" charset="0"/>
                <a:cs typeface="Times New Roman" panose="02020603050405020304" pitchFamily="18" charset="0"/>
              </a:rPr>
              <a:t>Kayin </a:t>
            </a:r>
            <a:r>
              <a:rPr lang="en-US" sz="2000" b="1" dirty="0">
                <a:solidFill>
                  <a:schemeClr val="bg1"/>
                </a:solidFill>
                <a:latin typeface="Times New Roman" panose="02020603050405020304" pitchFamily="18" charset="0"/>
                <a:cs typeface="Times New Roman" panose="02020603050405020304" pitchFamily="18" charset="0"/>
              </a:rPr>
              <a:t>State is </a:t>
            </a:r>
            <a:r>
              <a:rPr lang="en-US" sz="2000" b="1" dirty="0" smtClean="0">
                <a:solidFill>
                  <a:schemeClr val="bg1"/>
                </a:solidFill>
                <a:latin typeface="Times New Roman" panose="02020603050405020304" pitchFamily="18" charset="0"/>
                <a:cs typeface="Times New Roman" panose="02020603050405020304" pitchFamily="18" charset="0"/>
              </a:rPr>
              <a:t>6.2 % </a:t>
            </a:r>
            <a:r>
              <a:rPr lang="en-US" sz="2000" b="1" dirty="0">
                <a:solidFill>
                  <a:schemeClr val="bg1"/>
                </a:solidFill>
                <a:latin typeface="Times New Roman" panose="02020603050405020304" pitchFamily="18" charset="0"/>
                <a:cs typeface="Times New Roman" panose="02020603050405020304" pitchFamily="18" charset="0"/>
              </a:rPr>
              <a:t>for Males and </a:t>
            </a:r>
          </a:p>
          <a:p>
            <a:r>
              <a:rPr lang="en-US" sz="2000" b="1" dirty="0" smtClean="0">
                <a:solidFill>
                  <a:schemeClr val="bg1"/>
                </a:solidFill>
                <a:latin typeface="Times New Roman" panose="02020603050405020304" pitchFamily="18" charset="0"/>
                <a:cs typeface="Times New Roman" panose="02020603050405020304" pitchFamily="18" charset="0"/>
              </a:rPr>
              <a:t>7 % </a:t>
            </a:r>
            <a:r>
              <a:rPr lang="en-US" sz="2000" b="1" dirty="0">
                <a:solidFill>
                  <a:schemeClr val="bg1"/>
                </a:solidFill>
                <a:latin typeface="Times New Roman" panose="02020603050405020304" pitchFamily="18" charset="0"/>
                <a:cs typeface="Times New Roman" panose="02020603050405020304" pitchFamily="18" charset="0"/>
              </a:rPr>
              <a:t>percent for Females</a:t>
            </a:r>
          </a:p>
        </p:txBody>
      </p:sp>
    </p:spTree>
    <p:extLst>
      <p:ext uri="{BB962C8B-B14F-4D97-AF65-F5344CB8AC3E}">
        <p14:creationId xmlns:p14="http://schemas.microsoft.com/office/powerpoint/2010/main" val="394769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Disability by Age and Sex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1677469"/>
              </p:ext>
            </p:extLst>
          </p:nvPr>
        </p:nvGraphicFramePr>
        <p:xfrm>
          <a:off x="457200" y="1371600"/>
          <a:ext cx="8229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660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84375"/>
          </a:xfrm>
        </p:spPr>
        <p:txBody>
          <a:bodyPr/>
          <a:lstStyle/>
          <a:p>
            <a:r>
              <a:rPr lang="en-US" dirty="0" smtClean="0">
                <a:latin typeface="Arial Black" panose="020B0A04020102020204" pitchFamily="34" charset="0"/>
              </a:rPr>
              <a:t>I: HOUSING CONDITIONS</a:t>
            </a:r>
            <a:endParaRPr lang="en-US" dirty="0">
              <a:latin typeface="Arial Black" panose="020B0A04020102020204" pitchFamily="34" charset="0"/>
            </a:endParaRPr>
          </a:p>
        </p:txBody>
      </p:sp>
    </p:spTree>
    <p:extLst>
      <p:ext uri="{BB962C8B-B14F-4D97-AF65-F5344CB8AC3E}">
        <p14:creationId xmlns:p14="http://schemas.microsoft.com/office/powerpoint/2010/main" val="262925935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txBody>
          <a:bodyPr wrap="square">
            <a:spAutoFit/>
          </a:bodyPr>
          <a:lstStyle/>
          <a:p>
            <a:r>
              <a:rPr lang="en-US" sz="2800" b="1" dirty="0" smtClean="0">
                <a:solidFill>
                  <a:srgbClr val="003300"/>
                </a:solidFill>
                <a:latin typeface="Times New Roman" panose="02020603050405020304" pitchFamily="18" charset="0"/>
                <a:cs typeface="Times New Roman" panose="02020603050405020304" pitchFamily="18" charset="0"/>
              </a:rPr>
              <a:t>OWNERSHIP </a:t>
            </a:r>
            <a:r>
              <a:rPr lang="en-US" sz="2800" b="1" dirty="0">
                <a:solidFill>
                  <a:srgbClr val="003300"/>
                </a:solidFill>
                <a:latin typeface="Times New Roman" panose="02020603050405020304" pitchFamily="18" charset="0"/>
                <a:cs typeface="Times New Roman" panose="02020603050405020304" pitchFamily="18" charset="0"/>
              </a:rPr>
              <a:t>OF HOUSING </a:t>
            </a:r>
            <a:r>
              <a:rPr lang="en-US" sz="2800" b="1" dirty="0" smtClean="0">
                <a:solidFill>
                  <a:srgbClr val="003300"/>
                </a:solidFill>
                <a:latin typeface="Times New Roman" panose="02020603050405020304" pitchFamily="18" charset="0"/>
                <a:cs typeface="Times New Roman" panose="02020603050405020304" pitchFamily="18" charset="0"/>
              </a:rPr>
              <a:t>UNIT - UNION</a:t>
            </a:r>
            <a:endParaRPr lang="en-US" sz="2800" b="1" dirty="0">
              <a:solidFill>
                <a:srgbClr val="0033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85800" y="1153180"/>
            <a:ext cx="8174892" cy="523220"/>
          </a:xfrm>
          <a:prstGeom prst="rect">
            <a:avLst/>
          </a:prstGeom>
        </p:spPr>
        <p:txBody>
          <a:bodyPr wrap="square">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86 percent of households own their housing unit</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03246" y="4953000"/>
            <a:ext cx="5640754" cy="1569660"/>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Owner = (86 %)</a:t>
            </a:r>
          </a:p>
          <a:p>
            <a:r>
              <a:rPr lang="en-US" sz="3200" b="1" dirty="0" smtClean="0">
                <a:latin typeface="Times New Roman" panose="02020603050405020304" pitchFamily="18" charset="0"/>
                <a:cs typeface="Times New Roman" panose="02020603050405020304" pitchFamily="18" charset="0"/>
              </a:rPr>
              <a:t>Renting = (7 %) </a:t>
            </a:r>
          </a:p>
          <a:p>
            <a:r>
              <a:rPr lang="en-US" sz="3200" b="1" dirty="0" smtClean="0">
                <a:latin typeface="Times New Roman" panose="02020603050405020304" pitchFamily="18" charset="0"/>
                <a:cs typeface="Times New Roman" panose="02020603050405020304" pitchFamily="18" charset="0"/>
              </a:rPr>
              <a:t>Government quarters = (3 %)</a:t>
            </a:r>
            <a:endParaRPr lang="en-US" sz="3200" b="1" dirty="0">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1753298845"/>
              </p:ext>
            </p:extLst>
          </p:nvPr>
        </p:nvGraphicFramePr>
        <p:xfrm>
          <a:off x="1219200" y="1860232"/>
          <a:ext cx="6324600" cy="3397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20423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 of Housing Unit </a:t>
            </a:r>
            <a:r>
              <a:rPr lang="en-US" dirty="0" smtClean="0"/>
              <a:t>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6507309"/>
              </p:ext>
            </p:extLst>
          </p:nvPr>
        </p:nvGraphicFramePr>
        <p:xfrm>
          <a:off x="457200" y="1600201"/>
          <a:ext cx="822960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33862733"/>
              </p:ext>
            </p:extLst>
          </p:nvPr>
        </p:nvGraphicFramePr>
        <p:xfrm>
          <a:off x="457203" y="4916686"/>
          <a:ext cx="8000991" cy="1184346"/>
        </p:xfrm>
        <a:graphic>
          <a:graphicData uri="http://schemas.openxmlformats.org/drawingml/2006/table">
            <a:tbl>
              <a:tblPr>
                <a:tableStyleId>{5C22544A-7EE6-4342-B048-85BDC9FD1C3A}</a:tableStyleId>
              </a:tblPr>
              <a:tblGrid>
                <a:gridCol w="888999"/>
                <a:gridCol w="863598"/>
                <a:gridCol w="914400"/>
                <a:gridCol w="888999"/>
                <a:gridCol w="888999"/>
                <a:gridCol w="888999"/>
                <a:gridCol w="888999"/>
                <a:gridCol w="888999"/>
                <a:gridCol w="888999"/>
              </a:tblGrid>
              <a:tr h="272862">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Apart/ Cond</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Bglw/ </a:t>
                      </a:r>
                      <a:r>
                        <a:rPr lang="en-US" sz="1200" u="none" strike="noStrike" dirty="0" smtClean="0">
                          <a:effectLst/>
                        </a:rPr>
                        <a:t>Brick</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Semi-pacca</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Wooden</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Bamboo</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Hut 2 - 3 years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Hut 1 year</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Other</a:t>
                      </a:r>
                      <a:endParaRPr lang="en-US" sz="1200" b="0" i="0" u="none" strike="noStrike" dirty="0">
                        <a:solidFill>
                          <a:srgbClr val="000000"/>
                        </a:solidFill>
                        <a:effectLst/>
                        <a:latin typeface="Calibri"/>
                      </a:endParaRPr>
                    </a:p>
                  </a:txBody>
                  <a:tcPr marL="0" marR="0" marT="0" marB="0" anchor="b"/>
                </a:tc>
              </a:tr>
              <a:tr h="272862">
                <a:tc>
                  <a:txBody>
                    <a:bodyPr/>
                    <a:lstStyle/>
                    <a:p>
                      <a:pPr algn="l" fontAlgn="b"/>
                      <a:r>
                        <a:rPr lang="en-US" sz="1100" u="none" strike="noStrike" dirty="0">
                          <a:effectLst/>
                        </a:rPr>
                        <a:t>UNION</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4.5</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6.8</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6.5</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41.2</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37.4</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1.9</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0.9</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0.8</a:t>
                      </a:r>
                      <a:endParaRPr lang="en-US" sz="1100" b="0" i="0" u="none" strike="noStrike" dirty="0">
                        <a:solidFill>
                          <a:srgbClr val="000000"/>
                        </a:solidFill>
                        <a:effectLst/>
                        <a:latin typeface="Calibri"/>
                      </a:endParaRPr>
                    </a:p>
                  </a:txBody>
                  <a:tcPr marL="0" marR="0" marT="0" marB="0" anchor="b"/>
                </a:tc>
              </a:tr>
              <a:tr h="272862">
                <a:tc>
                  <a:txBody>
                    <a:bodyPr/>
                    <a:lstStyle/>
                    <a:p>
                      <a:pPr algn="l" fontAlgn="b"/>
                      <a:r>
                        <a:rPr lang="en-US" sz="1100" u="none" strike="noStrike" dirty="0">
                          <a:effectLst/>
                        </a:rPr>
                        <a:t>    - Urban</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12.4</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13.3</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11.0</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37.4</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23.6</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0.8</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0.5</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0" marR="0" marT="0" marB="0" anchor="b"/>
                </a:tc>
              </a:tr>
              <a:tr h="272862">
                <a:tc>
                  <a:txBody>
                    <a:bodyPr/>
                    <a:lstStyle/>
                    <a:p>
                      <a:pPr algn="l" fontAlgn="b"/>
                      <a:r>
                        <a:rPr lang="en-US" sz="1100" u="none" strike="noStrike" dirty="0">
                          <a:effectLst/>
                        </a:rPr>
                        <a:t>    - Rural</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1.4</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4.2</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4.8</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42.7</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42.7</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0.8</a:t>
                      </a:r>
                      <a:endParaRPr lang="en-US" sz="11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00174359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954107"/>
          </a:xfrm>
          <a:prstGeom prst="rect">
            <a:avLst/>
          </a:prstGeom>
        </p:spPr>
        <p:txBody>
          <a:bodyPr wrap="square">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74.3% of households have improved toilet facilities in Myanmar</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5486400"/>
            <a:ext cx="9829800"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Households with improved facilities – Rural (67.3%) and Urban (92.3%) </a:t>
            </a:r>
          </a:p>
          <a:p>
            <a:r>
              <a:rPr lang="en-US" sz="2400" b="1" dirty="0" smtClean="0">
                <a:latin typeface="Times New Roman" panose="02020603050405020304" pitchFamily="18" charset="0"/>
                <a:cs typeface="Times New Roman" panose="02020603050405020304" pitchFamily="18" charset="0"/>
              </a:rPr>
              <a:t>Most households have water seal,</a:t>
            </a:r>
          </a:p>
          <a:p>
            <a:r>
              <a:rPr lang="en-US" sz="2400" b="1" dirty="0" smtClean="0">
                <a:latin typeface="Times New Roman" panose="02020603050405020304" pitchFamily="18" charset="0"/>
                <a:cs typeface="Times New Roman" panose="02020603050405020304" pitchFamily="18" charset="0"/>
              </a:rPr>
              <a:t>But 14% of households have no toilet facilities</a:t>
            </a:r>
            <a:endParaRPr lang="en-US" sz="2400" b="1" dirty="0">
              <a:latin typeface="Times New Roman" panose="02020603050405020304" pitchFamily="18"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286423519"/>
              </p:ext>
            </p:extLst>
          </p:nvPr>
        </p:nvGraphicFramePr>
        <p:xfrm>
          <a:off x="800100" y="1143000"/>
          <a:ext cx="7696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47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82581270"/>
              </p:ext>
            </p:extLst>
          </p:nvPr>
        </p:nvGraphicFramePr>
        <p:xfrm>
          <a:off x="126167" y="1066800"/>
          <a:ext cx="89916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76200" y="274638"/>
            <a:ext cx="9067800" cy="563562"/>
          </a:xfrm>
        </p:spPr>
        <p:txBody>
          <a:bodyPr>
            <a:normAutofit fontScale="90000"/>
          </a:bodyPr>
          <a:lstStyle/>
          <a:p>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Proportion of total population </a:t>
            </a:r>
            <a:r>
              <a:rPr lang="en-US" sz="3600" dirty="0" smtClean="0">
                <a:latin typeface="Times New Roman" panose="02020603050405020304" pitchFamily="18" charset="0"/>
                <a:cs typeface="Times New Roman" panose="02020603050405020304" pitchFamily="18" charset="0"/>
              </a:rPr>
              <a:t>and area by </a:t>
            </a:r>
            <a:r>
              <a:rPr lang="en-US" sz="3600" dirty="0">
                <a:latin typeface="Times New Roman" panose="02020603050405020304" pitchFamily="18" charset="0"/>
                <a:cs typeface="Times New Roman" panose="02020603050405020304" pitchFamily="18" charset="0"/>
              </a:rPr>
              <a:t>State/Region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16830061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to Improved Sanitation by State/Region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2272682"/>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571987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3276600" cy="1143000"/>
          </a:xfrm>
        </p:spPr>
        <p:txBody>
          <a:bodyPr>
            <a:noAutofit/>
          </a:bodyPr>
          <a:lstStyle/>
          <a:p>
            <a:pPr algn="l"/>
            <a:r>
              <a:rPr lang="en-US" sz="2400" b="1" dirty="0" smtClean="0"/>
              <a:t>Access to Improved Sanitation by Township</a:t>
            </a:r>
            <a:endParaRPr lang="en-US" sz="2400" b="1" dirty="0"/>
          </a:p>
        </p:txBody>
      </p:sp>
      <p:sp>
        <p:nvSpPr>
          <p:cNvPr id="4" name="TextBox 3"/>
          <p:cNvSpPr txBox="1"/>
          <p:nvPr/>
        </p:nvSpPr>
        <p:spPr>
          <a:xfrm>
            <a:off x="5715001" y="2590800"/>
            <a:ext cx="3048000" cy="1708160"/>
          </a:xfrm>
          <a:prstGeom prst="rect">
            <a:avLst/>
          </a:prstGeom>
          <a:solidFill>
            <a:schemeClr val="bg2">
              <a:lumMod val="90000"/>
            </a:schemeClr>
          </a:solidFill>
          <a:ln w="38100">
            <a:solidFill>
              <a:schemeClr val="tx1"/>
            </a:solidFill>
          </a:ln>
        </p:spPr>
        <p:txBody>
          <a:bodyPr wrap="square" rtlCol="0">
            <a:spAutoFit/>
          </a:bodyPr>
          <a:lstStyle/>
          <a:p>
            <a:r>
              <a:rPr lang="en-US" sz="2100" b="1" dirty="0" smtClean="0"/>
              <a:t>Union </a:t>
            </a:r>
            <a:r>
              <a:rPr lang="en-US" sz="2100" b="1" dirty="0"/>
              <a:t>A</a:t>
            </a:r>
            <a:r>
              <a:rPr lang="en-US" sz="2100" b="1" dirty="0" smtClean="0"/>
              <a:t>verage: 	74.3%</a:t>
            </a:r>
          </a:p>
          <a:p>
            <a:r>
              <a:rPr lang="en-US" sz="2100" b="1" dirty="0" smtClean="0"/>
              <a:t>Kayah Average:	88.6%</a:t>
            </a:r>
          </a:p>
          <a:p>
            <a:endParaRPr lang="en-US" sz="2100" b="1" dirty="0"/>
          </a:p>
          <a:p>
            <a:pPr algn="ctr"/>
            <a:r>
              <a:rPr lang="en-US" sz="2100" b="1" dirty="0" smtClean="0"/>
              <a:t>How do the Townships compare?</a:t>
            </a:r>
            <a:endParaRPr lang="en-US" sz="2100" b="1" dirty="0"/>
          </a:p>
        </p:txBody>
      </p:sp>
      <p:pic>
        <p:nvPicPr>
          <p:cNvPr id="5122" name="Picture 2" descr="U:\UNFPA\Prepare\Type of Toile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3645"/>
            <a:ext cx="4724768" cy="668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635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5562600" y="274638"/>
            <a:ext cx="3429000" cy="1401762"/>
          </a:xfrm>
        </p:spPr>
        <p:txBody>
          <a:bodyPr/>
          <a:lstStyle/>
          <a:p>
            <a:pPr eaLnBrk="1" hangingPunct="1"/>
            <a:r>
              <a:rPr lang="en-US" sz="2400" b="1" dirty="0">
                <a:solidFill>
                  <a:prstClr val="black"/>
                </a:solidFill>
              </a:rPr>
              <a:t>Access to Improved Sanitation by </a:t>
            </a:r>
            <a:r>
              <a:rPr lang="en-US" sz="2400" b="1" dirty="0" smtClean="0">
                <a:solidFill>
                  <a:prstClr val="black"/>
                </a:solidFill>
              </a:rPr>
              <a:t>Township (Kayin)</a:t>
            </a:r>
            <a:endParaRPr lang="en-US" sz="2800" b="1" dirty="0" smtClean="0">
              <a:latin typeface="Myanmar2" pitchFamily="34" charset="0"/>
              <a:ea typeface="Myanmar2" pitchFamily="34" charset="0"/>
              <a:cs typeface="Myanmar2" pitchFamily="34" charset="0"/>
            </a:endParaRPr>
          </a:p>
        </p:txBody>
      </p:sp>
      <p:sp>
        <p:nvSpPr>
          <p:cNvPr id="4" name="TextBox 3"/>
          <p:cNvSpPr txBox="1"/>
          <p:nvPr/>
        </p:nvSpPr>
        <p:spPr>
          <a:xfrm>
            <a:off x="5486400" y="2590800"/>
            <a:ext cx="3429000" cy="2077492"/>
          </a:xfrm>
          <a:prstGeom prst="rect">
            <a:avLst/>
          </a:prstGeom>
          <a:solidFill>
            <a:schemeClr val="bg2">
              <a:lumMod val="90000"/>
            </a:schemeClr>
          </a:solidFill>
          <a:ln w="38100">
            <a:solidFill>
              <a:schemeClr val="tx1"/>
            </a:solidFill>
          </a:ln>
        </p:spPr>
        <p:txBody>
          <a:bodyPr>
            <a:spAutoFit/>
          </a:bodyPr>
          <a:lstStyle/>
          <a:p>
            <a:pPr lvl="0" algn="ctr" fontAlgn="auto">
              <a:spcBef>
                <a:spcPts val="0"/>
              </a:spcBef>
              <a:spcAft>
                <a:spcPts val="0"/>
              </a:spcAft>
            </a:pPr>
            <a:endParaRPr lang="en-US" sz="2400" b="1" dirty="0">
              <a:solidFill>
                <a:prstClr val="black"/>
              </a:solidFill>
              <a:latin typeface="Myanmar2ex" panose="020B0604030504040204" pitchFamily="34" charset="0"/>
              <a:cs typeface="Myanmar2ex" panose="020B0604030504040204" pitchFamily="34" charset="0"/>
            </a:endParaRPr>
          </a:p>
          <a:p>
            <a:pPr lvl="0" fontAlgn="auto">
              <a:spcBef>
                <a:spcPts val="0"/>
              </a:spcBef>
              <a:spcAft>
                <a:spcPts val="0"/>
              </a:spcAft>
            </a:pPr>
            <a:r>
              <a:rPr lang="en-US" sz="2100" b="1" dirty="0">
                <a:solidFill>
                  <a:prstClr val="black"/>
                </a:solidFill>
                <a:latin typeface="Calibri"/>
                <a:cs typeface="+mn-cs"/>
              </a:rPr>
              <a:t>Union Average: 	74.3%</a:t>
            </a:r>
          </a:p>
          <a:p>
            <a:pPr lvl="0" fontAlgn="auto">
              <a:spcBef>
                <a:spcPts val="0"/>
              </a:spcBef>
              <a:spcAft>
                <a:spcPts val="0"/>
              </a:spcAft>
            </a:pPr>
            <a:r>
              <a:rPr lang="en-US" sz="2100" b="1" dirty="0" smtClean="0">
                <a:solidFill>
                  <a:prstClr val="black"/>
                </a:solidFill>
                <a:latin typeface="Calibri"/>
                <a:cs typeface="+mn-cs"/>
              </a:rPr>
              <a:t>Kayin </a:t>
            </a:r>
            <a:r>
              <a:rPr lang="en-US" sz="2100" b="1" dirty="0">
                <a:solidFill>
                  <a:prstClr val="black"/>
                </a:solidFill>
                <a:latin typeface="Calibri"/>
                <a:cs typeface="+mn-cs"/>
              </a:rPr>
              <a:t>Average:	</a:t>
            </a:r>
            <a:r>
              <a:rPr lang="en-US" sz="2100" b="1" dirty="0" smtClean="0">
                <a:solidFill>
                  <a:prstClr val="black"/>
                </a:solidFill>
                <a:latin typeface="Calibri"/>
                <a:cs typeface="+mn-cs"/>
              </a:rPr>
              <a:t>68.9%</a:t>
            </a:r>
            <a:endParaRPr lang="en-US" sz="2100" b="1" dirty="0">
              <a:solidFill>
                <a:prstClr val="black"/>
              </a:solidFill>
              <a:latin typeface="Calibri"/>
              <a:cs typeface="+mn-cs"/>
            </a:endParaRPr>
          </a:p>
          <a:p>
            <a:pPr lvl="0" fontAlgn="auto">
              <a:spcBef>
                <a:spcPts val="0"/>
              </a:spcBef>
              <a:spcAft>
                <a:spcPts val="0"/>
              </a:spcAft>
            </a:pPr>
            <a:endParaRPr lang="en-US" sz="2100" b="1" dirty="0">
              <a:solidFill>
                <a:prstClr val="black"/>
              </a:solidFill>
              <a:latin typeface="Calibri"/>
              <a:cs typeface="+mn-cs"/>
            </a:endParaRPr>
          </a:p>
          <a:p>
            <a:pPr lvl="0" algn="ctr" fontAlgn="auto">
              <a:spcBef>
                <a:spcPts val="0"/>
              </a:spcBef>
              <a:spcAft>
                <a:spcPts val="0"/>
              </a:spcAft>
            </a:pPr>
            <a:r>
              <a:rPr lang="en-US" sz="2100" b="1" dirty="0">
                <a:solidFill>
                  <a:prstClr val="black"/>
                </a:solidFill>
                <a:latin typeface="Calibri"/>
                <a:cs typeface="+mn-cs"/>
              </a:rPr>
              <a:t>How do the Townships compare</a:t>
            </a:r>
            <a:r>
              <a:rPr lang="en-US" sz="2100" b="1" dirty="0" smtClean="0">
                <a:solidFill>
                  <a:prstClr val="black"/>
                </a:solidFill>
                <a:latin typeface="Calibri"/>
                <a:cs typeface="+mn-cs"/>
              </a:rPr>
              <a:t>?</a:t>
            </a:r>
            <a:endParaRPr lang="en-US" sz="2400" b="1" dirty="0">
              <a:solidFill>
                <a:prstClr val="black"/>
              </a:solidFill>
              <a:latin typeface="Myanmar2ex" panose="020B0604030504040204" pitchFamily="34" charset="0"/>
              <a:cs typeface="Myanmar2ex" panose="020B0604030504040204" pitchFamily="34" charset="0"/>
            </a:endParaRPr>
          </a:p>
        </p:txBody>
      </p:sp>
      <p:pic>
        <p:nvPicPr>
          <p:cNvPr id="41986" name="Picture 2" descr="D:\Dissemination PP_\Kayin\Kayin_Type of Toile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584" y="152400"/>
            <a:ext cx="533381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0420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819400" cy="1401762"/>
          </a:xfrm>
        </p:spPr>
        <p:txBody>
          <a:bodyPr>
            <a:noAutofit/>
          </a:bodyPr>
          <a:lstStyle/>
          <a:p>
            <a:r>
              <a:rPr lang="en-US" sz="2400" b="1" dirty="0">
                <a:solidFill>
                  <a:prstClr val="black"/>
                </a:solidFill>
              </a:rPr>
              <a:t>Access to Improved Sanitation by </a:t>
            </a:r>
            <a:r>
              <a:rPr lang="en-US" sz="2400" b="1" dirty="0" smtClean="0">
                <a:solidFill>
                  <a:prstClr val="black"/>
                </a:solidFill>
              </a:rPr>
              <a:t>Township (Mon)</a:t>
            </a:r>
            <a:endParaRPr lang="en-US" sz="2800" b="1" dirty="0">
              <a:latin typeface="Myanmar2" panose="020B0604030504040204" pitchFamily="34" charset="0"/>
              <a:cs typeface="Myanmar2" panose="020B0604030504040204" pitchFamily="34" charset="0"/>
            </a:endParaRPr>
          </a:p>
        </p:txBody>
      </p:sp>
      <p:sp>
        <p:nvSpPr>
          <p:cNvPr id="4" name="TextBox 3"/>
          <p:cNvSpPr txBox="1"/>
          <p:nvPr/>
        </p:nvSpPr>
        <p:spPr>
          <a:xfrm>
            <a:off x="6172200" y="2590800"/>
            <a:ext cx="2743200" cy="3185487"/>
          </a:xfrm>
          <a:prstGeom prst="rect">
            <a:avLst/>
          </a:prstGeom>
          <a:solidFill>
            <a:schemeClr val="bg2">
              <a:lumMod val="90000"/>
            </a:schemeClr>
          </a:solidFill>
          <a:ln w="38100">
            <a:solidFill>
              <a:schemeClr val="tx1"/>
            </a:solidFill>
          </a:ln>
        </p:spPr>
        <p:txBody>
          <a:bodyPr wrap="square" rtlCol="0">
            <a:spAutoFit/>
          </a:bodyPr>
          <a:lstStyle/>
          <a:p>
            <a:pPr algn="ctr"/>
            <a:endParaRPr lang="en-US" sz="2400" b="1" dirty="0">
              <a:latin typeface="Myanmar2ex" panose="020B0604030504040204" pitchFamily="34" charset="0"/>
              <a:cs typeface="Myanmar2ex" panose="020B0604030504040204" pitchFamily="34" charset="0"/>
            </a:endParaRPr>
          </a:p>
          <a:p>
            <a:pPr lvl="0"/>
            <a:r>
              <a:rPr lang="en-US" sz="2100" b="1" dirty="0">
                <a:solidFill>
                  <a:prstClr val="black"/>
                </a:solidFill>
              </a:rPr>
              <a:t>Union Average: 	74.3%</a:t>
            </a:r>
          </a:p>
          <a:p>
            <a:pPr lvl="0"/>
            <a:r>
              <a:rPr lang="en-US" sz="2100" b="1" dirty="0" smtClean="0">
                <a:solidFill>
                  <a:prstClr val="black"/>
                </a:solidFill>
              </a:rPr>
              <a:t>Mon </a:t>
            </a:r>
            <a:r>
              <a:rPr lang="en-US" sz="2100" b="1" dirty="0">
                <a:solidFill>
                  <a:prstClr val="black"/>
                </a:solidFill>
              </a:rPr>
              <a:t>Average:	</a:t>
            </a:r>
            <a:r>
              <a:rPr lang="en-US" sz="2100" b="1" dirty="0" smtClean="0">
                <a:solidFill>
                  <a:prstClr val="black"/>
                </a:solidFill>
              </a:rPr>
              <a:t>78.7%</a:t>
            </a:r>
            <a:endParaRPr lang="en-US" sz="2100" b="1" dirty="0">
              <a:solidFill>
                <a:prstClr val="black"/>
              </a:solidFill>
            </a:endParaRPr>
          </a:p>
          <a:p>
            <a:pPr lvl="0"/>
            <a:endParaRPr lang="en-US" sz="2100" b="1" dirty="0">
              <a:solidFill>
                <a:prstClr val="black"/>
              </a:solidFill>
            </a:endParaRPr>
          </a:p>
          <a:p>
            <a:pPr lvl="0" algn="ctr"/>
            <a:r>
              <a:rPr lang="en-US" sz="2100" b="1" dirty="0" smtClean="0">
                <a:solidFill>
                  <a:prstClr val="black"/>
                </a:solidFill>
              </a:rPr>
              <a:t>How do the Townships compare?</a:t>
            </a:r>
          </a:p>
          <a:p>
            <a:pPr algn="ctr"/>
            <a:endParaRPr lang="en-US" sz="2400" b="1" dirty="0" smtClean="0">
              <a:latin typeface="Myanmar2ex" panose="020B0604030504040204" pitchFamily="34" charset="0"/>
              <a:cs typeface="Myanmar2ex" panose="020B0604030504040204" pitchFamily="34" charset="0"/>
            </a:endParaRPr>
          </a:p>
          <a:p>
            <a:pPr algn="ctr"/>
            <a:endParaRPr lang="en-US" sz="2400" b="1" dirty="0">
              <a:latin typeface="Myanmar2ex" panose="020B0604030504040204" pitchFamily="34" charset="0"/>
              <a:cs typeface="Myanmar2ex" panose="020B0604030504040204" pitchFamily="34" charset="0"/>
            </a:endParaRPr>
          </a:p>
          <a:p>
            <a:pPr algn="ctr"/>
            <a:endParaRPr lang="en-US" sz="2400" b="1" dirty="0">
              <a:latin typeface="Myanmar2ex" panose="020B0604030504040204" pitchFamily="34" charset="0"/>
              <a:cs typeface="Myanmar2ex" panose="020B0604030504040204" pitchFamily="34" charset="0"/>
            </a:endParaRPr>
          </a:p>
        </p:txBody>
      </p:sp>
      <p:pic>
        <p:nvPicPr>
          <p:cNvPr id="7170" name="Picture 2" descr="C:\Users\tuntun\Desktop\Dissemination PP_\Map\Mon\Mon_Type of Toile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5715000" cy="582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53462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577" y="124918"/>
            <a:ext cx="6443046" cy="523220"/>
          </a:xfrm>
          <a:prstGeom prst="rect">
            <a:avLst/>
          </a:prstGeom>
        </p:spPr>
        <p:txBody>
          <a:bodyPr wrap="none">
            <a:spAutoFit/>
          </a:bodyPr>
          <a:lstStyle/>
          <a:p>
            <a:r>
              <a:rPr lang="en-US" sz="2800" b="1" dirty="0" smtClean="0">
                <a:solidFill>
                  <a:srgbClr val="003300"/>
                </a:solidFill>
                <a:latin typeface="Times New Roman" panose="02020603050405020304" pitchFamily="18" charset="0"/>
                <a:cs typeface="Times New Roman" panose="02020603050405020304" pitchFamily="18" charset="0"/>
              </a:rPr>
              <a:t>SOURCE </a:t>
            </a:r>
            <a:r>
              <a:rPr lang="en-US" sz="2800" b="1" dirty="0">
                <a:solidFill>
                  <a:srgbClr val="003300"/>
                </a:solidFill>
                <a:latin typeface="Times New Roman" panose="02020603050405020304" pitchFamily="18" charset="0"/>
                <a:cs typeface="Times New Roman" panose="02020603050405020304" pitchFamily="18" charset="0"/>
              </a:rPr>
              <a:t>OF </a:t>
            </a:r>
            <a:r>
              <a:rPr lang="en-US" sz="2800" b="1" dirty="0" smtClean="0">
                <a:solidFill>
                  <a:srgbClr val="003300"/>
                </a:solidFill>
                <a:latin typeface="Times New Roman" panose="02020603050405020304" pitchFamily="18" charset="0"/>
                <a:cs typeface="Times New Roman" panose="02020603050405020304" pitchFamily="18" charset="0"/>
              </a:rPr>
              <a:t>WATER FOR DRINKING</a:t>
            </a:r>
            <a:endParaRPr lang="en-US" sz="2800" b="1" dirty="0">
              <a:solidFill>
                <a:srgbClr val="0033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800" y="762000"/>
            <a:ext cx="8610600" cy="954107"/>
          </a:xfrm>
          <a:prstGeom prst="rect">
            <a:avLst/>
          </a:prstGeom>
        </p:spPr>
        <p:txBody>
          <a:bodyPr wrap="square">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About </a:t>
            </a:r>
            <a:r>
              <a:rPr lang="en-US" sz="2800" b="1" dirty="0">
                <a:solidFill>
                  <a:srgbClr val="0033CC"/>
                </a:solidFill>
                <a:latin typeface="Times New Roman" panose="02020603050405020304" pitchFamily="18" charset="0"/>
                <a:cs typeface="Times New Roman" panose="02020603050405020304" pitchFamily="18" charset="0"/>
              </a:rPr>
              <a:t>31 percent of households use a tube well or borehole as a main source of drinking water</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757003" y="5181600"/>
            <a:ext cx="4953000" cy="1569660"/>
          </a:xfrm>
          <a:prstGeom prst="rect">
            <a:avLst/>
          </a:prstGeom>
        </p:spPr>
        <p:txBody>
          <a:bodyPr wrap="square">
            <a:spAutoFit/>
          </a:bodyPr>
          <a:lstStyle/>
          <a:p>
            <a:pPr marL="342900" indent="-342900">
              <a:buFont typeface="Arial" panose="020B0604020202020204" pitchFamily="34" charset="0"/>
              <a:buChar char="•"/>
              <a:tabLst>
                <a:tab pos="1828800" algn="l"/>
              </a:tabLst>
            </a:pPr>
            <a:r>
              <a:rPr lang="en-US" sz="2400" dirty="0" smtClean="0">
                <a:latin typeface="Times New Roman" panose="02020603050405020304" pitchFamily="18" charset="0"/>
                <a:cs typeface="Times New Roman" panose="02020603050405020304" pitchFamily="18" charset="0"/>
              </a:rPr>
              <a:t>Tube well or borehole  	= (31 %) </a:t>
            </a:r>
          </a:p>
          <a:p>
            <a:pPr marL="342900" indent="-342900">
              <a:buFont typeface="Arial" panose="020B0604020202020204" pitchFamily="34" charset="0"/>
              <a:buChar char="•"/>
              <a:tabLst>
                <a:tab pos="1828800" algn="l"/>
              </a:tabLst>
            </a:pPr>
            <a:r>
              <a:rPr lang="en-US" sz="2400" dirty="0" smtClean="0">
                <a:latin typeface="Times New Roman" panose="02020603050405020304" pitchFamily="18" charset="0"/>
                <a:cs typeface="Times New Roman" panose="02020603050405020304" pitchFamily="18" charset="0"/>
              </a:rPr>
              <a:t>Tap water/ piped		= (9 %) </a:t>
            </a:r>
          </a:p>
          <a:p>
            <a:pPr marL="342900" indent="-342900">
              <a:buFont typeface="Arial" panose="020B0604020202020204" pitchFamily="34" charset="0"/>
              <a:buChar char="•"/>
              <a:tabLst>
                <a:tab pos="1828800" algn="l"/>
              </a:tabLst>
            </a:pPr>
            <a:r>
              <a:rPr lang="en-US" sz="2400" dirty="0" smtClean="0">
                <a:latin typeface="Times New Roman" panose="02020603050405020304" pitchFamily="18" charset="0"/>
                <a:cs typeface="Times New Roman" panose="02020603050405020304" pitchFamily="18" charset="0"/>
              </a:rPr>
              <a:t>Protected well/ Spring	= (19 %)</a:t>
            </a:r>
          </a:p>
          <a:p>
            <a:pPr marL="342900" indent="-342900">
              <a:buFont typeface="Arial" panose="020B0604020202020204" pitchFamily="34" charset="0"/>
              <a:buChar char="•"/>
              <a:tabLst>
                <a:tab pos="1828800" algn="l"/>
              </a:tabLst>
            </a:pPr>
            <a:r>
              <a:rPr lang="en-US" sz="2400" dirty="0" smtClean="0">
                <a:latin typeface="Times New Roman" panose="02020603050405020304" pitchFamily="18" charset="0"/>
                <a:cs typeface="Times New Roman" panose="02020603050405020304" pitchFamily="18" charset="0"/>
              </a:rPr>
              <a:t>Water Purifier 		= (10%)</a:t>
            </a:r>
            <a:endParaRPr lang="en-US" sz="2400" dirty="0">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1910397791"/>
              </p:ext>
            </p:extLst>
          </p:nvPr>
        </p:nvGraphicFramePr>
        <p:xfrm>
          <a:off x="304800" y="1716107"/>
          <a:ext cx="8458200" cy="346549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867400" y="5348112"/>
            <a:ext cx="3124200" cy="1200329"/>
          </a:xfrm>
          <a:prstGeom prst="rect">
            <a:avLst/>
          </a:prstGeom>
          <a:noFill/>
        </p:spPr>
        <p:txBody>
          <a:bodyPr wrap="square" rtlCol="0">
            <a:spAutoFit/>
          </a:bodyPr>
          <a:lstStyle/>
          <a:p>
            <a:pPr marL="165100" indent="-165100">
              <a:buFont typeface="Arial" panose="020B0604020202020204" pitchFamily="34" charset="0"/>
              <a:buChar char="•"/>
            </a:pPr>
            <a:r>
              <a:rPr lang="en-US" sz="2400" dirty="0" smtClean="0"/>
              <a:t>About 69% of households use safe water</a:t>
            </a:r>
            <a:endParaRPr lang="en-US" sz="2400" dirty="0"/>
          </a:p>
        </p:txBody>
      </p:sp>
    </p:spTree>
    <p:extLst>
      <p:ext uri="{BB962C8B-B14F-4D97-AF65-F5344CB8AC3E}">
        <p14:creationId xmlns:p14="http://schemas.microsoft.com/office/powerpoint/2010/main" val="314757592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272" y="228600"/>
            <a:ext cx="8534400" cy="1481175"/>
          </a:xfrm>
          <a:prstGeom prst="rect">
            <a:avLst/>
          </a:prstGeom>
        </p:spPr>
        <p:txBody>
          <a:bodyPr wrap="square">
            <a:spAutoFit/>
          </a:bodyPr>
          <a:lstStyle/>
          <a:p>
            <a:pPr>
              <a:lnSpc>
                <a:spcPct val="150000"/>
              </a:lnSpc>
            </a:pPr>
            <a:r>
              <a:rPr lang="en-US" sz="3200" b="1" dirty="0" smtClean="0">
                <a:solidFill>
                  <a:srgbClr val="0033CC"/>
                </a:solidFill>
                <a:latin typeface="Times New Roman" panose="02020603050405020304" pitchFamily="18" charset="0"/>
                <a:cs typeface="Times New Roman" panose="02020603050405020304" pitchFamily="18" charset="0"/>
              </a:rPr>
              <a:t>About 31 </a:t>
            </a:r>
            <a:r>
              <a:rPr lang="en-US" sz="3200" b="1" dirty="0">
                <a:solidFill>
                  <a:srgbClr val="0033CC"/>
                </a:solidFill>
                <a:latin typeface="Times New Roman" panose="02020603050405020304" pitchFamily="18" charset="0"/>
                <a:cs typeface="Times New Roman" panose="02020603050405020304" pitchFamily="18" charset="0"/>
              </a:rPr>
              <a:t>percent of households in urban areas use water purifiers or bottled water</a:t>
            </a:r>
            <a:endParaRPr lang="en-US" sz="3200" dirty="0">
              <a:solidFill>
                <a:srgbClr val="0033CC"/>
              </a:solidFill>
              <a:latin typeface="Times New Roman" panose="02020603050405020304" pitchFamily="18"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1144277882"/>
              </p:ext>
            </p:extLst>
          </p:nvPr>
        </p:nvGraphicFramePr>
        <p:xfrm>
          <a:off x="325272" y="2133600"/>
          <a:ext cx="8513928"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403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smtClean="0"/>
              <a:t>Access to Improved Source of Water by State/Region</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782537"/>
              </p:ext>
            </p:extLst>
          </p:nvPr>
        </p:nvGraphicFramePr>
        <p:xfrm>
          <a:off x="228600" y="1219200"/>
          <a:ext cx="8686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937343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733800" cy="1219200"/>
          </a:xfrm>
        </p:spPr>
        <p:txBody>
          <a:bodyPr>
            <a:noAutofit/>
          </a:bodyPr>
          <a:lstStyle/>
          <a:p>
            <a:r>
              <a:rPr lang="en-US" sz="2400" b="1" dirty="0" smtClean="0"/>
              <a:t>Proportion of HHolds with improved source of drinking water  by Township</a:t>
            </a:r>
            <a:endParaRPr lang="en-US" sz="2400" b="1" dirty="0"/>
          </a:p>
        </p:txBody>
      </p:sp>
      <p:pic>
        <p:nvPicPr>
          <p:cNvPr id="6146" name="Picture 2" descr="U:\UNFPA\Prepare\Water Improve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76050"/>
            <a:ext cx="5181600" cy="668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303" y="2209800"/>
            <a:ext cx="3352800" cy="3139321"/>
          </a:xfrm>
          <a:prstGeom prst="rect">
            <a:avLst/>
          </a:prstGeom>
          <a:solidFill>
            <a:schemeClr val="accent3">
              <a:lumMod val="20000"/>
              <a:lumOff val="80000"/>
            </a:schemeClr>
          </a:solidFill>
          <a:ln w="38100">
            <a:solidFill>
              <a:schemeClr val="tx1"/>
            </a:solidFill>
          </a:ln>
        </p:spPr>
        <p:txBody>
          <a:bodyPr wrap="square" rtlCol="0">
            <a:spAutoFit/>
          </a:bodyPr>
          <a:lstStyle/>
          <a:p>
            <a:pPr marL="2109788" indent="-2109788"/>
            <a:r>
              <a:rPr lang="en-US" sz="2200" b="1" dirty="0" smtClean="0"/>
              <a:t>Kayah Average:	58%</a:t>
            </a:r>
          </a:p>
          <a:p>
            <a:endParaRPr lang="en-US" sz="2200" b="1" dirty="0" smtClean="0"/>
          </a:p>
          <a:p>
            <a:r>
              <a:rPr lang="en-US" sz="2200" b="1" dirty="0" smtClean="0"/>
              <a:t>Lowest </a:t>
            </a:r>
          </a:p>
          <a:p>
            <a:pPr marL="2109788" indent="-1873250"/>
            <a:r>
              <a:rPr lang="en-US" sz="2200" b="1" dirty="0" smtClean="0"/>
              <a:t>Bawlakhe:	21%</a:t>
            </a:r>
          </a:p>
          <a:p>
            <a:pPr marL="2109788" indent="-1873250"/>
            <a:r>
              <a:rPr lang="en-US" sz="2200" b="1" dirty="0" smtClean="0"/>
              <a:t>Parsaung:	35%</a:t>
            </a:r>
          </a:p>
          <a:p>
            <a:pPr marL="236538" indent="-236538"/>
            <a:endParaRPr lang="en-US" sz="2200" b="1" dirty="0" smtClean="0"/>
          </a:p>
          <a:p>
            <a:pPr marL="236538" indent="-236538"/>
            <a:r>
              <a:rPr lang="en-US" sz="2200" b="1" dirty="0" smtClean="0"/>
              <a:t>Highest:		</a:t>
            </a:r>
          </a:p>
          <a:p>
            <a:pPr marL="2109788" indent="-1873250"/>
            <a:r>
              <a:rPr lang="en-US" sz="2200" b="1" dirty="0" smtClean="0"/>
              <a:t>Ywathit (ST):	82%</a:t>
            </a:r>
          </a:p>
          <a:p>
            <a:pPr marL="2109788" indent="-1873250"/>
            <a:r>
              <a:rPr lang="en-US" sz="2200" b="1" dirty="0" smtClean="0"/>
              <a:t>Loikaw:	68%</a:t>
            </a:r>
            <a:endParaRPr lang="en-US" sz="2200" b="1" dirty="0"/>
          </a:p>
        </p:txBody>
      </p:sp>
    </p:spTree>
    <p:extLst>
      <p:ext uri="{BB962C8B-B14F-4D97-AF65-F5344CB8AC3E}">
        <p14:creationId xmlns:p14="http://schemas.microsoft.com/office/powerpoint/2010/main" val="316692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3733800" cy="1524000"/>
          </a:xfrm>
          <a:ln w="19050">
            <a:solidFill>
              <a:schemeClr val="tx1"/>
            </a:solidFill>
          </a:ln>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Proportion of </a:t>
            </a:r>
            <a:r>
              <a:rPr lang="en-US" sz="2400" b="1" dirty="0" smtClean="0">
                <a:solidFill>
                  <a:prstClr val="black"/>
                </a:solidFill>
                <a:latin typeface="Times New Roman" panose="02020603050405020304" pitchFamily="18" charset="0"/>
                <a:cs typeface="Times New Roman" panose="02020603050405020304" pitchFamily="18" charset="0"/>
              </a:rPr>
              <a:t>Households </a:t>
            </a:r>
            <a:r>
              <a:rPr lang="en-US" sz="2400" b="1" dirty="0">
                <a:solidFill>
                  <a:prstClr val="black"/>
                </a:solidFill>
                <a:latin typeface="Times New Roman" panose="02020603050405020304" pitchFamily="18" charset="0"/>
                <a:cs typeface="Times New Roman" panose="02020603050405020304" pitchFamily="18" charset="0"/>
              </a:rPr>
              <a:t>with improved source of drinking water  by </a:t>
            </a:r>
            <a:r>
              <a:rPr lang="en-US" sz="2400" b="1" dirty="0" smtClean="0">
                <a:solidFill>
                  <a:prstClr val="black"/>
                </a:solidFill>
                <a:latin typeface="Times New Roman" panose="02020603050405020304" pitchFamily="18" charset="0"/>
                <a:cs typeface="Times New Roman" panose="02020603050405020304" pitchFamily="18" charset="0"/>
              </a:rPr>
              <a:t>Township (MON)</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5303" y="2209800"/>
            <a:ext cx="3352800" cy="2862322"/>
          </a:xfrm>
          <a:prstGeom prst="rect">
            <a:avLst/>
          </a:prstGeom>
          <a:solidFill>
            <a:schemeClr val="accent3">
              <a:lumMod val="20000"/>
              <a:lumOff val="80000"/>
            </a:schemeClr>
          </a:solidFill>
          <a:ln w="38100">
            <a:solidFill>
              <a:schemeClr val="tx1"/>
            </a:solidFill>
          </a:ln>
        </p:spPr>
        <p:txBody>
          <a:bodyPr wrap="square" rtlCol="0">
            <a:spAutoFit/>
          </a:bodyPr>
          <a:lstStyle/>
          <a:p>
            <a:pPr marL="2109788" indent="-2109788"/>
            <a:r>
              <a:rPr lang="en-US" sz="2000" b="1" dirty="0" smtClean="0">
                <a:latin typeface="Times New Roman" panose="02020603050405020304" pitchFamily="18" charset="0"/>
                <a:cs typeface="Times New Roman" panose="02020603050405020304" pitchFamily="18" charset="0"/>
              </a:rPr>
              <a:t>Mon State	69 %</a:t>
            </a:r>
          </a:p>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Lowest </a:t>
            </a:r>
          </a:p>
          <a:p>
            <a:pPr marL="2109788" indent="-1873250"/>
            <a:r>
              <a:rPr lang="en-US" sz="2000" b="1" dirty="0" smtClean="0">
                <a:latin typeface="Times New Roman" panose="02020603050405020304" pitchFamily="18" charset="0"/>
                <a:cs typeface="Times New Roman" panose="02020603050405020304" pitchFamily="18" charset="0"/>
              </a:rPr>
              <a:t>Billin </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42.5 %</a:t>
            </a:r>
          </a:p>
          <a:p>
            <a:pPr marL="2109788" indent="-1873250"/>
            <a:r>
              <a:rPr lang="en-US" sz="2000" b="1" dirty="0" smtClean="0">
                <a:latin typeface="Times New Roman" panose="02020603050405020304" pitchFamily="18" charset="0"/>
                <a:cs typeface="Times New Roman" panose="02020603050405020304" pitchFamily="18" charset="0"/>
              </a:rPr>
              <a:t>Kyaikemaraw</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58.6 </a:t>
            </a:r>
            <a:r>
              <a:rPr lang="my-MM" sz="2000" dirty="0" smtClean="0">
                <a:latin typeface="Times New Roman" panose="02020603050405020304" pitchFamily="18" charset="0"/>
                <a:cs typeface="Myanmar2ex" pitchFamily="34" charset="0"/>
              </a:rPr>
              <a:t> </a:t>
            </a:r>
            <a:r>
              <a:rPr lang="en-US" sz="2000" b="1" dirty="0" smtClean="0">
                <a:latin typeface="Times New Roman" panose="02020603050405020304" pitchFamily="18" charset="0"/>
                <a:cs typeface="Times New Roman" panose="02020603050405020304" pitchFamily="18" charset="0"/>
              </a:rPr>
              <a:t>%</a:t>
            </a:r>
          </a:p>
          <a:p>
            <a:pPr marL="2109788" indent="-1873250"/>
            <a:endParaRPr lang="en-US" sz="2000" b="1" dirty="0" smtClean="0">
              <a:latin typeface="Times New Roman" panose="02020603050405020304" pitchFamily="18" charset="0"/>
              <a:cs typeface="Times New Roman" panose="02020603050405020304" pitchFamily="18" charset="0"/>
            </a:endParaRPr>
          </a:p>
          <a:p>
            <a:pPr marL="236538" indent="-236538"/>
            <a:r>
              <a:rPr lang="en-US" sz="2000" b="1" dirty="0" smtClean="0">
                <a:latin typeface="Times New Roman" panose="02020603050405020304" pitchFamily="18" charset="0"/>
                <a:cs typeface="Times New Roman" panose="02020603050405020304" pitchFamily="18" charset="0"/>
              </a:rPr>
              <a:t>Highest</a:t>
            </a:r>
          </a:p>
          <a:p>
            <a:pPr marL="2109788" indent="-1873250"/>
            <a:r>
              <a:rPr lang="en-US" sz="2000" b="1" dirty="0" smtClean="0">
                <a:latin typeface="Times New Roman" panose="02020603050405020304" pitchFamily="18" charset="0"/>
                <a:cs typeface="Times New Roman" panose="02020603050405020304" pitchFamily="18" charset="0"/>
              </a:rPr>
              <a:t>Mawlamyine</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88.7 %</a:t>
            </a:r>
            <a:r>
              <a:rPr lang="my-MM" sz="2000" dirty="0" smtClean="0">
                <a:latin typeface="Times New Roman" panose="02020603050405020304" pitchFamily="18" charset="0"/>
                <a:cs typeface="Myanmar2ex" pitchFamily="34" charset="0"/>
              </a:rPr>
              <a:t> </a:t>
            </a:r>
            <a:endParaRPr lang="en-US" sz="2000" dirty="0" smtClean="0">
              <a:latin typeface="Times New Roman" panose="02020603050405020304" pitchFamily="18" charset="0"/>
              <a:cs typeface="Times New Roman" panose="02020603050405020304" pitchFamily="18" charset="0"/>
            </a:endParaRPr>
          </a:p>
          <a:p>
            <a:pPr marL="2109788" indent="-1873250"/>
            <a:r>
              <a:rPr lang="en-US" sz="2000" b="1" dirty="0" smtClean="0">
                <a:latin typeface="Times New Roman" panose="02020603050405020304" pitchFamily="18" charset="0"/>
                <a:cs typeface="Times New Roman" panose="02020603050405020304" pitchFamily="18" charset="0"/>
              </a:rPr>
              <a:t>Khawzar (ST)	82. 4 %</a:t>
            </a:r>
            <a:r>
              <a:rPr lang="my-MM" sz="2000" dirty="0" smtClean="0">
                <a:latin typeface="Times New Roman" panose="02020603050405020304" pitchFamily="18" charset="0"/>
                <a:cs typeface="Myanmar2ex" pitchFamily="34" charset="0"/>
              </a:rPr>
              <a:t> </a:t>
            </a:r>
            <a:endParaRPr lang="en-US" sz="2000" b="1" dirty="0">
              <a:latin typeface="Times New Roman" panose="02020603050405020304" pitchFamily="18" charset="0"/>
              <a:cs typeface="Times New Roman" panose="02020603050405020304" pitchFamily="18" charset="0"/>
            </a:endParaRPr>
          </a:p>
        </p:txBody>
      </p:sp>
      <p:pic>
        <p:nvPicPr>
          <p:cNvPr id="2050" name="Picture 2" descr="C:\Users\tuntun\Desktop\Dissemination PP_\Map\Mon\Mon_Water sourc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0"/>
            <a:ext cx="525761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84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4925" y="152400"/>
            <a:ext cx="3733800" cy="1524000"/>
          </a:xfrm>
        </p:spPr>
        <p:txBody>
          <a:bodyPr>
            <a:normAutofit fontScale="90000"/>
          </a:bodyPr>
          <a:lstStyle/>
          <a:p>
            <a:pPr eaLnBrk="1" hangingPunct="1"/>
            <a:r>
              <a:rPr lang="en-US" sz="2400" b="1" dirty="0">
                <a:solidFill>
                  <a:prstClr val="black"/>
                </a:solidFill>
                <a:latin typeface="Times New Roman" panose="02020603050405020304" pitchFamily="18" charset="0"/>
                <a:cs typeface="Times New Roman" panose="02020603050405020304" pitchFamily="18" charset="0"/>
              </a:rPr>
              <a:t>Proportion of Households with improved source of drinking water  by </a:t>
            </a:r>
            <a:r>
              <a:rPr lang="en-US" sz="2400" b="1" dirty="0" smtClean="0">
                <a:solidFill>
                  <a:prstClr val="black"/>
                </a:solidFill>
                <a:latin typeface="Times New Roman" panose="02020603050405020304" pitchFamily="18" charset="0"/>
                <a:cs typeface="Times New Roman" panose="02020603050405020304" pitchFamily="18" charset="0"/>
              </a:rPr>
              <a:t>Township (Kayin)</a:t>
            </a:r>
            <a:endParaRPr lang="en-US" sz="2800" b="1" dirty="0" smtClean="0">
              <a:latin typeface="Myanmar2" pitchFamily="34" charset="0"/>
              <a:ea typeface="Myanmar2" pitchFamily="34" charset="0"/>
              <a:cs typeface="Myanmar2" pitchFamily="34" charset="0"/>
            </a:endParaRPr>
          </a:p>
        </p:txBody>
      </p:sp>
      <p:sp>
        <p:nvSpPr>
          <p:cNvPr id="4" name="TextBox 3"/>
          <p:cNvSpPr txBox="1"/>
          <p:nvPr/>
        </p:nvSpPr>
        <p:spPr>
          <a:xfrm>
            <a:off x="274638" y="2209800"/>
            <a:ext cx="3154362" cy="2585323"/>
          </a:xfrm>
          <a:prstGeom prst="rect">
            <a:avLst/>
          </a:prstGeom>
          <a:solidFill>
            <a:schemeClr val="accent3">
              <a:lumMod val="20000"/>
              <a:lumOff val="80000"/>
            </a:schemeClr>
          </a:solidFill>
          <a:ln w="38100">
            <a:solidFill>
              <a:schemeClr val="tx1"/>
            </a:solidFill>
          </a:ln>
        </p:spPr>
        <p:txBody>
          <a:bodyPr wrap="square">
            <a:spAutoFit/>
          </a:bodyPr>
          <a:lstStyle/>
          <a:p>
            <a:pPr marL="2109788" indent="-2109788">
              <a:defRPr/>
            </a:pPr>
            <a:r>
              <a:rPr lang="en-US" b="1" dirty="0" smtClean="0">
                <a:latin typeface="Times New Roman" panose="02020603050405020304" pitchFamily="18" charset="0"/>
                <a:cs typeface="Times New Roman" panose="02020603050405020304" pitchFamily="18" charset="0"/>
              </a:rPr>
              <a:t>Kayin State</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64%</a:t>
            </a:r>
            <a:endParaRPr lang="en-US" b="1" dirty="0">
              <a:latin typeface="Times New Roman" panose="02020603050405020304" pitchFamily="18" charset="0"/>
              <a:cs typeface="Times New Roman" panose="02020603050405020304" pitchFamily="18" charset="0"/>
            </a:endParaRPr>
          </a:p>
          <a:p>
            <a:pPr marL="2109788" indent="-2109788">
              <a:defRPr/>
            </a:pPr>
            <a:endParaRPr lang="en-US" b="1" dirty="0">
              <a:latin typeface="Times New Roman" panose="02020603050405020304" pitchFamily="18" charset="0"/>
              <a:cs typeface="Times New Roman" panose="02020603050405020304" pitchFamily="18" charset="0"/>
            </a:endParaRPr>
          </a:p>
          <a:p>
            <a:pPr marL="2109788" indent="-2109788">
              <a:defRPr/>
            </a:pPr>
            <a:r>
              <a:rPr lang="en-US" b="1" dirty="0" smtClean="0">
                <a:latin typeface="Times New Roman" panose="02020603050405020304" pitchFamily="18" charset="0"/>
                <a:cs typeface="Times New Roman" panose="02020603050405020304" pitchFamily="18" charset="0"/>
              </a:rPr>
              <a:t>Lowest</a:t>
            </a:r>
            <a:endParaRPr lang="en-US" b="1" dirty="0">
              <a:latin typeface="Times New Roman" panose="02020603050405020304" pitchFamily="18" charset="0"/>
              <a:cs typeface="Times New Roman" panose="02020603050405020304" pitchFamily="18" charset="0"/>
            </a:endParaRPr>
          </a:p>
          <a:p>
            <a:pPr marL="2109788" indent="-2109788">
              <a:defRPr/>
            </a:pPr>
            <a:r>
              <a:rPr lang="en-US" b="1" dirty="0" smtClean="0">
                <a:latin typeface="Times New Roman" panose="02020603050405020304" pitchFamily="18" charset="0"/>
                <a:cs typeface="Times New Roman" panose="02020603050405020304" pitchFamily="18" charset="0"/>
              </a:rPr>
              <a:t>Shan Ywarthis (Sub)</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12%</a:t>
            </a:r>
            <a:endParaRPr lang="en-US" b="1" dirty="0">
              <a:latin typeface="Times New Roman" panose="02020603050405020304" pitchFamily="18" charset="0"/>
              <a:cs typeface="Times New Roman" panose="02020603050405020304" pitchFamily="18" charset="0"/>
            </a:endParaRPr>
          </a:p>
          <a:p>
            <a:pPr marL="2109788" indent="-2109788">
              <a:defRPr/>
            </a:pPr>
            <a:r>
              <a:rPr lang="en-US" b="1" dirty="0" smtClean="0">
                <a:latin typeface="Times New Roman" panose="02020603050405020304" pitchFamily="18" charset="0"/>
                <a:cs typeface="Times New Roman" panose="02020603050405020304" pitchFamily="18" charset="0"/>
              </a:rPr>
              <a:t>Bawgali (Sub)</a:t>
            </a:r>
            <a:r>
              <a:rPr lang="en-US" b="1" dirty="0">
                <a:latin typeface="Times New Roman" panose="02020603050405020304" pitchFamily="18" charset="0"/>
                <a:cs typeface="Times New Roman" panose="02020603050405020304" pitchFamily="18" charset="0"/>
              </a:rPr>
              <a:t>	 6%</a:t>
            </a:r>
          </a:p>
          <a:p>
            <a:pPr marL="2109788" indent="-2109788">
              <a:defRPr/>
            </a:pPr>
            <a:endParaRPr lang="en-US" b="1" dirty="0">
              <a:latin typeface="Times New Roman" panose="02020603050405020304" pitchFamily="18" charset="0"/>
              <a:cs typeface="Times New Roman" panose="02020603050405020304" pitchFamily="18" charset="0"/>
            </a:endParaRPr>
          </a:p>
          <a:p>
            <a:pPr marL="2109788" indent="-2109788">
              <a:defRPr/>
            </a:pPr>
            <a:r>
              <a:rPr lang="en-US" b="1" dirty="0" smtClean="0">
                <a:latin typeface="Times New Roman" panose="02020603050405020304" pitchFamily="18" charset="0"/>
                <a:cs typeface="Times New Roman" panose="02020603050405020304" pitchFamily="18" charset="0"/>
              </a:rPr>
              <a:t>Highest </a:t>
            </a:r>
            <a:r>
              <a:rPr lang="en-US" b="1" dirty="0">
                <a:latin typeface="Times New Roman" panose="02020603050405020304" pitchFamily="18" charset="0"/>
                <a:cs typeface="Times New Roman" panose="02020603050405020304" pitchFamily="18" charset="0"/>
              </a:rPr>
              <a:t>	</a:t>
            </a:r>
          </a:p>
          <a:p>
            <a:pPr marL="2109788" indent="-2109788">
              <a:defRPr/>
            </a:pPr>
            <a:r>
              <a:rPr lang="en-US" b="1" dirty="0" smtClean="0">
                <a:latin typeface="Times New Roman" panose="02020603050405020304" pitchFamily="18" charset="0"/>
                <a:cs typeface="Times New Roman" panose="02020603050405020304" pitchFamily="18" charset="0"/>
              </a:rPr>
              <a:t>Myawady</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83%</a:t>
            </a:r>
            <a:endParaRPr lang="en-US" b="1" dirty="0">
              <a:latin typeface="Times New Roman" panose="02020603050405020304" pitchFamily="18" charset="0"/>
              <a:cs typeface="Times New Roman" panose="02020603050405020304" pitchFamily="18" charset="0"/>
            </a:endParaRPr>
          </a:p>
          <a:p>
            <a:pPr marL="2109788" indent="-2109788">
              <a:defRPr/>
            </a:pPr>
            <a:r>
              <a:rPr lang="en-US" b="1" dirty="0" smtClean="0">
                <a:latin typeface="Times New Roman" panose="02020603050405020304" pitchFamily="18" charset="0"/>
                <a:cs typeface="Times New Roman" panose="02020603050405020304" pitchFamily="18" charset="0"/>
              </a:rPr>
              <a:t>Hlaingbwe</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79%</a:t>
            </a:r>
            <a:endParaRPr lang="en-US" b="1" dirty="0">
              <a:latin typeface="Times New Roman" panose="02020603050405020304" pitchFamily="18" charset="0"/>
              <a:cs typeface="Times New Roman" panose="02020603050405020304" pitchFamily="18" charset="0"/>
            </a:endParaRPr>
          </a:p>
        </p:txBody>
      </p:sp>
      <p:pic>
        <p:nvPicPr>
          <p:cNvPr id="43010" name="Picture 2" descr="D:\Dissemination PP_\Kayin\Kayin_Water source impro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76200"/>
            <a:ext cx="53054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Population Density by State/Region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5824196"/>
              </p:ext>
            </p:extLst>
          </p:nvPr>
        </p:nvGraphicFramePr>
        <p:xfrm>
          <a:off x="228600" y="1066800"/>
          <a:ext cx="8686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927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08175"/>
          </a:xfrm>
        </p:spPr>
        <p:txBody>
          <a:bodyPr>
            <a:normAutofit/>
          </a:bodyPr>
          <a:lstStyle/>
          <a:p>
            <a:r>
              <a:rPr lang="en-US" dirty="0" smtClean="0">
                <a:latin typeface="Arial Black" panose="020B0A04020102020204" pitchFamily="34" charset="0"/>
              </a:rPr>
              <a:t>J. HOUSEHOLD </a:t>
            </a:r>
            <a:r>
              <a:rPr lang="en-US" dirty="0">
                <a:latin typeface="Arial Black" panose="020B0A04020102020204" pitchFamily="34" charset="0"/>
              </a:rPr>
              <a:t>AMENITIES</a:t>
            </a:r>
          </a:p>
        </p:txBody>
      </p:sp>
    </p:spTree>
    <p:extLst>
      <p:ext uri="{BB962C8B-B14F-4D97-AF65-F5344CB8AC3E}">
        <p14:creationId xmlns:p14="http://schemas.microsoft.com/office/powerpoint/2010/main" val="375950758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638578" cy="584775"/>
          </a:xfrm>
          <a:prstGeom prst="rect">
            <a:avLst/>
          </a:prstGeom>
        </p:spPr>
        <p:txBody>
          <a:bodyPr wrap="none">
            <a:spAutoFit/>
          </a:bodyPr>
          <a:lstStyle/>
          <a:p>
            <a:r>
              <a:rPr lang="en-US" sz="3200" b="1" dirty="0" smtClean="0">
                <a:solidFill>
                  <a:srgbClr val="003300"/>
                </a:solidFill>
                <a:latin typeface="Times New Roman" panose="02020603050405020304" pitchFamily="18" charset="0"/>
                <a:cs typeface="Times New Roman" panose="02020603050405020304" pitchFamily="18" charset="0"/>
              </a:rPr>
              <a:t>SOURCES </a:t>
            </a:r>
            <a:r>
              <a:rPr lang="en-US" sz="3200" b="1" dirty="0">
                <a:solidFill>
                  <a:srgbClr val="003300"/>
                </a:solidFill>
                <a:latin typeface="Times New Roman" panose="02020603050405020304" pitchFamily="18" charset="0"/>
                <a:cs typeface="Times New Roman" panose="02020603050405020304" pitchFamily="18" charset="0"/>
              </a:rPr>
              <a:t>OF ENERGY</a:t>
            </a:r>
          </a:p>
        </p:txBody>
      </p:sp>
      <p:sp>
        <p:nvSpPr>
          <p:cNvPr id="3" name="Rectangle 2"/>
          <p:cNvSpPr/>
          <p:nvPr/>
        </p:nvSpPr>
        <p:spPr>
          <a:xfrm>
            <a:off x="228600" y="904220"/>
            <a:ext cx="8915400" cy="523220"/>
          </a:xfrm>
          <a:prstGeom prst="rect">
            <a:avLst/>
          </a:prstGeom>
        </p:spPr>
        <p:txBody>
          <a:bodyPr wrap="square">
            <a:spAutoFit/>
          </a:bodyPr>
          <a:lstStyle/>
          <a:p>
            <a:r>
              <a:rPr lang="en-US" sz="2800" b="1" dirty="0" smtClean="0">
                <a:solidFill>
                  <a:srgbClr val="0033CC"/>
                </a:solidFill>
                <a:latin typeface="Times New Roman" panose="02020603050405020304" pitchFamily="18" charset="0"/>
                <a:cs typeface="Times New Roman" panose="02020603050405020304" pitchFamily="18" charset="0"/>
              </a:rPr>
              <a:t>32 </a:t>
            </a:r>
            <a:r>
              <a:rPr lang="en-US" sz="2800" b="1" dirty="0">
                <a:solidFill>
                  <a:srgbClr val="0033CC"/>
                </a:solidFill>
                <a:latin typeface="Times New Roman" panose="02020603050405020304" pitchFamily="18" charset="0"/>
                <a:cs typeface="Times New Roman" panose="02020603050405020304" pitchFamily="18" charset="0"/>
              </a:rPr>
              <a:t>percent of households use electricity for lighting</a:t>
            </a:r>
          </a:p>
        </p:txBody>
      </p:sp>
      <p:sp>
        <p:nvSpPr>
          <p:cNvPr id="5" name="Rectangle 4"/>
          <p:cNvSpPr/>
          <p:nvPr/>
        </p:nvSpPr>
        <p:spPr>
          <a:xfrm>
            <a:off x="381000" y="6027003"/>
            <a:ext cx="8654656" cy="830997"/>
          </a:xfrm>
          <a:prstGeom prst="rect">
            <a:avLst/>
          </a:prstGeom>
        </p:spPr>
        <p:txBody>
          <a:bodyPr wrap="square">
            <a:spAutoFit/>
          </a:bodyPr>
          <a:lstStyle/>
          <a:p>
            <a:pPr>
              <a:spcAft>
                <a:spcPts val="600"/>
              </a:spcAft>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proportion of households that use electricity for lighting </a:t>
            </a:r>
            <a:r>
              <a:rPr lang="en-US" sz="2400" b="1" dirty="0" smtClean="0">
                <a:latin typeface="Times New Roman" panose="02020603050405020304" pitchFamily="18" charset="0"/>
                <a:cs typeface="Times New Roman" panose="02020603050405020304" pitchFamily="18" charset="0"/>
              </a:rPr>
              <a:t> - Urban (78 %) , Rural (15 %) </a:t>
            </a:r>
            <a:endParaRPr lang="en-US" sz="2400" dirty="0">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4264270492"/>
              </p:ext>
            </p:extLst>
          </p:nvPr>
        </p:nvGraphicFramePr>
        <p:xfrm>
          <a:off x="842962" y="1524000"/>
          <a:ext cx="7458076"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42453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Use of Electricity for Lighting - 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2068913"/>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83455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895600" cy="990600"/>
          </a:xfrm>
        </p:spPr>
        <p:txBody>
          <a:bodyPr>
            <a:noAutofit/>
          </a:bodyPr>
          <a:lstStyle/>
          <a:p>
            <a:r>
              <a:rPr lang="en-US" sz="2400" b="1" dirty="0" smtClean="0"/>
              <a:t>Use of electricity for lighting, by Township</a:t>
            </a:r>
            <a:endParaRPr lang="en-US" sz="2400" b="1" dirty="0"/>
          </a:p>
        </p:txBody>
      </p:sp>
      <p:pic>
        <p:nvPicPr>
          <p:cNvPr id="2051" name="Picture 3" descr="U:\UNFPA\Prepare\Use Electricity.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91596"/>
            <a:ext cx="5105400" cy="6237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599" y="1828800"/>
            <a:ext cx="3352799" cy="3416320"/>
          </a:xfrm>
          <a:prstGeom prst="rect">
            <a:avLst/>
          </a:prstGeom>
          <a:solidFill>
            <a:schemeClr val="accent6">
              <a:lumMod val="60000"/>
              <a:lumOff val="40000"/>
            </a:schemeClr>
          </a:solidFill>
          <a:ln w="38100">
            <a:solidFill>
              <a:schemeClr val="tx1"/>
            </a:solidFill>
          </a:ln>
        </p:spPr>
        <p:txBody>
          <a:bodyPr wrap="square" rtlCol="0">
            <a:spAutoFit/>
          </a:bodyPr>
          <a:lstStyle/>
          <a:p>
            <a:r>
              <a:rPr lang="en-US" sz="2400" b="1" dirty="0" smtClean="0"/>
              <a:t>Although Kayah is second highest in Myanmar, most township have very low  access to electricity, e.g.:</a:t>
            </a:r>
          </a:p>
          <a:p>
            <a:endParaRPr lang="en-US" sz="2400" b="1" dirty="0" smtClean="0"/>
          </a:p>
          <a:p>
            <a:r>
              <a:rPr lang="en-US" sz="2400" b="1" dirty="0" smtClean="0">
                <a:solidFill>
                  <a:srgbClr val="FF0000"/>
                </a:solidFill>
              </a:rPr>
              <a:t>Ywathit (ST):	11%</a:t>
            </a:r>
          </a:p>
          <a:p>
            <a:r>
              <a:rPr lang="en-US" sz="2400" b="1" dirty="0" smtClean="0">
                <a:solidFill>
                  <a:srgbClr val="FF0000"/>
                </a:solidFill>
              </a:rPr>
              <a:t>Meisi:		16%</a:t>
            </a:r>
          </a:p>
          <a:p>
            <a:r>
              <a:rPr lang="en-US" sz="2400" b="1" dirty="0" smtClean="0">
                <a:solidFill>
                  <a:srgbClr val="FF0000"/>
                </a:solidFill>
              </a:rPr>
              <a:t>Phruso:	21%</a:t>
            </a:r>
            <a:endParaRPr lang="en-US" sz="2400" b="1" dirty="0">
              <a:solidFill>
                <a:srgbClr val="FF0000"/>
              </a:solidFill>
            </a:endParaRPr>
          </a:p>
        </p:txBody>
      </p:sp>
    </p:spTree>
    <p:extLst>
      <p:ext uri="{BB962C8B-B14F-4D97-AF65-F5344CB8AC3E}">
        <p14:creationId xmlns:p14="http://schemas.microsoft.com/office/powerpoint/2010/main" val="348538953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3352800" cy="1447800"/>
          </a:xfrm>
          <a:ln>
            <a:solidFill>
              <a:srgbClr val="00B050"/>
            </a:solidFill>
          </a:ln>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Use of electricity for lighting, by Township</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8599" y="2438400"/>
            <a:ext cx="3276601" cy="3785652"/>
          </a:xfrm>
          <a:prstGeom prst="rect">
            <a:avLst/>
          </a:prstGeom>
          <a:solidFill>
            <a:srgbClr val="92D050"/>
          </a:solidFill>
          <a:ln w="38100">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Although </a:t>
            </a:r>
            <a:r>
              <a:rPr lang="en-US" sz="2400" b="1" dirty="0" smtClean="0">
                <a:latin typeface="Times New Roman" panose="02020603050405020304" pitchFamily="18" charset="0"/>
                <a:cs typeface="Times New Roman" panose="02020603050405020304" pitchFamily="18" charset="0"/>
              </a:rPr>
              <a:t>Mon </a:t>
            </a:r>
            <a:r>
              <a:rPr lang="en-US" sz="2400" b="1" dirty="0">
                <a:latin typeface="Times New Roman" panose="02020603050405020304" pitchFamily="18" charset="0"/>
                <a:cs typeface="Times New Roman" panose="02020603050405020304" pitchFamily="18" charset="0"/>
              </a:rPr>
              <a:t>is </a:t>
            </a:r>
            <a:r>
              <a:rPr lang="en-US" sz="2400" b="1" dirty="0" smtClean="0">
                <a:latin typeface="Times New Roman" panose="02020603050405020304" pitchFamily="18" charset="0"/>
                <a:cs typeface="Times New Roman" panose="02020603050405020304" pitchFamily="18" charset="0"/>
              </a:rPr>
              <a:t>fifth </a:t>
            </a:r>
            <a:r>
              <a:rPr lang="en-US" sz="2400" b="1" dirty="0">
                <a:latin typeface="Times New Roman" panose="02020603050405020304" pitchFamily="18" charset="0"/>
                <a:cs typeface="Times New Roman" panose="02020603050405020304" pitchFamily="18" charset="0"/>
              </a:rPr>
              <a:t>highest </a:t>
            </a:r>
            <a:r>
              <a:rPr lang="en-US" sz="2400" b="1" dirty="0" smtClean="0">
                <a:latin typeface="Times New Roman" panose="02020603050405020304" pitchFamily="18" charset="0"/>
                <a:cs typeface="Times New Roman" panose="02020603050405020304" pitchFamily="18" charset="0"/>
              </a:rPr>
              <a:t>use of electricity in </a:t>
            </a:r>
            <a:r>
              <a:rPr lang="en-US" sz="2400" b="1" dirty="0">
                <a:latin typeface="Times New Roman" panose="02020603050405020304" pitchFamily="18" charset="0"/>
                <a:cs typeface="Times New Roman" panose="02020603050405020304" pitchFamily="18" charset="0"/>
              </a:rPr>
              <a:t>Myanmar, most </a:t>
            </a:r>
            <a:r>
              <a:rPr lang="en-US" sz="2400" b="1" dirty="0" smtClean="0">
                <a:latin typeface="Times New Roman" panose="02020603050405020304" pitchFamily="18" charset="0"/>
                <a:cs typeface="Times New Roman" panose="02020603050405020304" pitchFamily="18" charset="0"/>
              </a:rPr>
              <a:t>townships </a:t>
            </a:r>
            <a:r>
              <a:rPr lang="en-US" sz="2400" b="1" dirty="0">
                <a:latin typeface="Times New Roman" panose="02020603050405020304" pitchFamily="18" charset="0"/>
                <a:cs typeface="Times New Roman" panose="02020603050405020304" pitchFamily="18" charset="0"/>
              </a:rPr>
              <a:t>have very low  access to electricity, e.g.:</a:t>
            </a:r>
          </a:p>
          <a:p>
            <a:endParaRPr lang="en-US" sz="2400" b="1" dirty="0" smtClean="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Lamine (Sub-T)  2</a:t>
            </a:r>
            <a:r>
              <a:rPr lang="my-MM" sz="2400" dirty="0" smtClean="0">
                <a:solidFill>
                  <a:srgbClr val="FF0000"/>
                </a:solidFill>
                <a:latin typeface="Times New Roman" panose="02020603050405020304" pitchFamily="18" charset="0"/>
                <a:cs typeface="Myanmar2ex" pitchFamily="34" charset="0"/>
              </a:rPr>
              <a:t>.</a:t>
            </a:r>
            <a:r>
              <a:rPr lang="en-US" sz="2400" dirty="0" smtClean="0">
                <a:solidFill>
                  <a:srgbClr val="FF0000"/>
                </a:solidFill>
                <a:latin typeface="Times New Roman" panose="02020603050405020304" pitchFamily="18" charset="0"/>
                <a:cs typeface="Times New Roman" panose="02020603050405020304" pitchFamily="18" charset="0"/>
              </a:rPr>
              <a:t>4%</a:t>
            </a:r>
            <a:r>
              <a:rPr lang="my-MM" sz="2400" dirty="0" smtClean="0">
                <a:solidFill>
                  <a:srgbClr val="FF0000"/>
                </a:solidFill>
                <a:latin typeface="Times New Roman" panose="02020603050405020304" pitchFamily="18" charset="0"/>
                <a:cs typeface="Myanmar2ex" pitchFamily="34" charset="0"/>
              </a:rPr>
              <a:t> </a:t>
            </a:r>
            <a:r>
              <a:rPr lang="en-US" sz="2400" dirty="0" smtClean="0">
                <a:solidFill>
                  <a:srgbClr val="FF0000"/>
                </a:solidFill>
                <a:latin typeface="Times New Roman" panose="02020603050405020304" pitchFamily="18" charset="0"/>
                <a:cs typeface="Times New Roman" panose="02020603050405020304" pitchFamily="18" charset="0"/>
              </a:rPr>
              <a:t>Chaungzon 	    2</a:t>
            </a:r>
            <a:r>
              <a:rPr lang="my-MM" sz="2400" dirty="0" smtClean="0">
                <a:solidFill>
                  <a:srgbClr val="FF0000"/>
                </a:solidFill>
                <a:latin typeface="Times New Roman" panose="02020603050405020304" pitchFamily="18" charset="0"/>
                <a:cs typeface="Myanmar2ex" pitchFamily="34" charset="0"/>
              </a:rPr>
              <a:t>.</a:t>
            </a:r>
            <a:r>
              <a:rPr lang="en-US" sz="2400" dirty="0" smtClean="0">
                <a:solidFill>
                  <a:srgbClr val="FF0000"/>
                </a:solidFill>
                <a:latin typeface="Times New Roman" panose="02020603050405020304" pitchFamily="18" charset="0"/>
                <a:cs typeface="Times New Roman" panose="02020603050405020304" pitchFamily="18" charset="0"/>
              </a:rPr>
              <a:t>7%</a:t>
            </a:r>
          </a:p>
          <a:p>
            <a:r>
              <a:rPr lang="en-US" sz="2400" dirty="0" smtClean="0">
                <a:solidFill>
                  <a:srgbClr val="FF0000"/>
                </a:solidFill>
                <a:latin typeface="Times New Roman" panose="02020603050405020304" pitchFamily="18" charset="0"/>
                <a:cs typeface="Times New Roman" panose="02020603050405020304" pitchFamily="18" charset="0"/>
              </a:rPr>
              <a:t>Ye  		    3</a:t>
            </a:r>
            <a:r>
              <a:rPr lang="my-MM" sz="2400" dirty="0" smtClean="0">
                <a:solidFill>
                  <a:srgbClr val="FF0000"/>
                </a:solidFill>
                <a:latin typeface="Times New Roman" panose="02020603050405020304" pitchFamily="18" charset="0"/>
                <a:cs typeface="Myanmar2ex" pitchFamily="34" charset="0"/>
              </a:rPr>
              <a:t>.</a:t>
            </a:r>
            <a:r>
              <a:rPr lang="en-US" sz="2400" dirty="0" smtClean="0">
                <a:solidFill>
                  <a:srgbClr val="FF0000"/>
                </a:solidFill>
                <a:latin typeface="Times New Roman" panose="02020603050405020304" pitchFamily="18" charset="0"/>
                <a:cs typeface="Times New Roman" panose="02020603050405020304" pitchFamily="18" charset="0"/>
              </a:rPr>
              <a:t>0%</a:t>
            </a:r>
            <a:r>
              <a:rPr lang="my-MM" sz="2400" dirty="0" smtClean="0">
                <a:solidFill>
                  <a:srgbClr val="FF0000"/>
                </a:solidFill>
                <a:latin typeface="Times New Roman" panose="02020603050405020304" pitchFamily="18" charset="0"/>
                <a:cs typeface="Myanmar2ex" pitchFamily="34"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tuntun\Desktop\Dissemination PP_\Map\Mon\Mon_Use Electricity.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81000"/>
            <a:ext cx="4800600" cy="574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8881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04800" y="152400"/>
            <a:ext cx="3200400" cy="1447800"/>
          </a:xfrm>
        </p:spPr>
        <p:txBody>
          <a:bodyPr/>
          <a:lstStyle/>
          <a:p>
            <a:pPr algn="l" eaLnBrk="1" hangingPunct="1"/>
            <a:r>
              <a:rPr lang="en-US" sz="2400" b="1" dirty="0">
                <a:solidFill>
                  <a:prstClr val="black"/>
                </a:solidFill>
                <a:latin typeface="Times New Roman" panose="02020603050405020304" pitchFamily="18" charset="0"/>
                <a:cs typeface="Times New Roman" panose="02020603050405020304" pitchFamily="18" charset="0"/>
              </a:rPr>
              <a:t>Use of electricity for lighting, by Township</a:t>
            </a:r>
            <a:endParaRPr lang="en-US" sz="2800" b="1" dirty="0" smtClean="0">
              <a:latin typeface="Myanmar2" pitchFamily="34" charset="0"/>
              <a:ea typeface="Myanmar2" pitchFamily="34" charset="0"/>
              <a:cs typeface="Myanmar2" pitchFamily="34" charset="0"/>
            </a:endParaRPr>
          </a:p>
        </p:txBody>
      </p:sp>
      <p:sp>
        <p:nvSpPr>
          <p:cNvPr id="5" name="TextBox 4"/>
          <p:cNvSpPr txBox="1"/>
          <p:nvPr/>
        </p:nvSpPr>
        <p:spPr>
          <a:xfrm>
            <a:off x="228600" y="2438400"/>
            <a:ext cx="3429000" cy="3477875"/>
          </a:xfrm>
          <a:prstGeom prst="rect">
            <a:avLst/>
          </a:prstGeom>
          <a:solidFill>
            <a:schemeClr val="accent6">
              <a:lumMod val="60000"/>
              <a:lumOff val="40000"/>
            </a:schemeClr>
          </a:solidFill>
          <a:ln w="38100">
            <a:solidFill>
              <a:schemeClr val="tx1"/>
            </a:solidFill>
          </a:ln>
        </p:spPr>
        <p:txBody>
          <a:bodyPr wrap="square">
            <a:spAutoFit/>
          </a:bodyPr>
          <a:lstStyle/>
          <a:p>
            <a:pPr lvl="0" fontAlgn="auto">
              <a:spcBef>
                <a:spcPts val="0"/>
              </a:spcBef>
              <a:spcAft>
                <a:spcPts val="0"/>
              </a:spcAft>
            </a:pPr>
            <a:r>
              <a:rPr lang="en-US" sz="2000" b="1" dirty="0" smtClean="0">
                <a:solidFill>
                  <a:prstClr val="black"/>
                </a:solidFill>
                <a:latin typeface="Times New Roman" panose="02020603050405020304" pitchFamily="18" charset="0"/>
                <a:cs typeface="Times New Roman" panose="02020603050405020304" pitchFamily="18" charset="0"/>
              </a:rPr>
              <a:t>Kayin State </a:t>
            </a:r>
            <a:r>
              <a:rPr lang="en-US" sz="2000" b="1" dirty="0">
                <a:solidFill>
                  <a:prstClr val="black"/>
                </a:solidFill>
                <a:latin typeface="Times New Roman" panose="02020603050405020304" pitchFamily="18" charset="0"/>
                <a:cs typeface="Times New Roman" panose="02020603050405020304" pitchFamily="18" charset="0"/>
              </a:rPr>
              <a:t>is </a:t>
            </a:r>
            <a:r>
              <a:rPr lang="en-US" sz="2000" b="1" dirty="0" smtClean="0">
                <a:solidFill>
                  <a:prstClr val="black"/>
                </a:solidFill>
                <a:latin typeface="Times New Roman" panose="02020603050405020304" pitchFamily="18" charset="0"/>
                <a:cs typeface="Times New Roman" panose="02020603050405020304" pitchFamily="18" charset="0"/>
              </a:rPr>
              <a:t>the seventh lowest in </a:t>
            </a:r>
            <a:r>
              <a:rPr lang="en-US" sz="2000" b="1" dirty="0">
                <a:solidFill>
                  <a:prstClr val="black"/>
                </a:solidFill>
                <a:latin typeface="Times New Roman" panose="02020603050405020304" pitchFamily="18" charset="0"/>
                <a:cs typeface="Times New Roman" panose="02020603050405020304" pitchFamily="18" charset="0"/>
              </a:rPr>
              <a:t>use of electricity in Myanmar, most townships have very low  access to electricity, e.g.:</a:t>
            </a:r>
          </a:p>
          <a:p>
            <a:pPr algn="just">
              <a:defRPr/>
            </a:pPr>
            <a:r>
              <a:rPr lang="en-US" sz="2000" dirty="0" smtClean="0">
                <a:latin typeface="Times New Roman" panose="02020603050405020304" pitchFamily="18" charset="0"/>
                <a:cs typeface="Times New Roman" panose="02020603050405020304" pitchFamily="18" charset="0"/>
              </a:rPr>
              <a:t> </a:t>
            </a:r>
          </a:p>
          <a:p>
            <a:pPr algn="just">
              <a:defRPr/>
            </a:pPr>
            <a:r>
              <a:rPr lang="en-US" sz="2000" dirty="0" smtClean="0">
                <a:latin typeface="Times New Roman" panose="02020603050405020304" pitchFamily="18" charset="0"/>
                <a:cs typeface="Times New Roman" panose="02020603050405020304" pitchFamily="18" charset="0"/>
              </a:rPr>
              <a:t>ShanYwarthit(Sub) 0.1%</a:t>
            </a:r>
          </a:p>
          <a:p>
            <a:pPr algn="just">
              <a:defRPr/>
            </a:pPr>
            <a:r>
              <a:rPr lang="en-US" sz="2000" dirty="0" smtClean="0">
                <a:latin typeface="Times New Roman" panose="02020603050405020304" pitchFamily="18" charset="0"/>
                <a:cs typeface="Times New Roman" panose="02020603050405020304" pitchFamily="18" charset="0"/>
              </a:rPr>
              <a:t>Bawgali (Sub)	1%</a:t>
            </a:r>
          </a:p>
          <a:p>
            <a:pPr algn="just">
              <a:defRPr/>
            </a:pPr>
            <a:r>
              <a:rPr lang="en-US" sz="2000" dirty="0" smtClean="0">
                <a:latin typeface="Times New Roman" panose="02020603050405020304" pitchFamily="18" charset="0"/>
                <a:cs typeface="Times New Roman" panose="02020603050405020304" pitchFamily="18" charset="0"/>
              </a:rPr>
              <a:t>Paingkyon (Sub)	2%</a:t>
            </a:r>
            <a:endParaRPr lang="en-US" sz="2000" dirty="0">
              <a:latin typeface="Times New Roman" panose="02020603050405020304" pitchFamily="18" charset="0"/>
              <a:cs typeface="Times New Roman" panose="02020603050405020304" pitchFamily="18" charset="0"/>
            </a:endParaRPr>
          </a:p>
          <a:p>
            <a:pPr algn="just">
              <a:defRPr/>
            </a:pPr>
            <a:endParaRPr lang="en-US" sz="2000" b="1" dirty="0">
              <a:latin typeface="Times New Roman" panose="02020603050405020304" pitchFamily="18" charset="0"/>
              <a:cs typeface="Times New Roman" panose="02020603050405020304" pitchFamily="18" charset="0"/>
            </a:endParaRPr>
          </a:p>
          <a:p>
            <a:pPr algn="just">
              <a:defRPr/>
            </a:pP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pic>
        <p:nvPicPr>
          <p:cNvPr id="44034" name="Picture 2" descr="D:\Dissemination PP_\Kayin\Kayin_Use Electricity.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5105400" cy="614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4693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fuel for cooking (Union)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29856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47462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Use of Firewood or Charcoal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450616"/>
              </p:ext>
            </p:extLst>
          </p:nvPr>
        </p:nvGraphicFramePr>
        <p:xfrm>
          <a:off x="457200" y="12954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954701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28600"/>
            <a:ext cx="3200400" cy="1143000"/>
          </a:xfrm>
        </p:spPr>
        <p:txBody>
          <a:bodyPr>
            <a:normAutofit/>
          </a:bodyPr>
          <a:lstStyle/>
          <a:p>
            <a:r>
              <a:rPr lang="en-US" sz="2800" b="1" dirty="0" smtClean="0"/>
              <a:t>Use of Wood-based fuels for cooking</a:t>
            </a:r>
            <a:endParaRPr lang="en-US" sz="2800" b="1" dirty="0"/>
          </a:p>
        </p:txBody>
      </p:sp>
      <p:pic>
        <p:nvPicPr>
          <p:cNvPr id="1027" name="Picture 3" descr="U:\UNFPA\Prepare\Wood &amp; Fue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6218"/>
            <a:ext cx="5181600" cy="6681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0200" y="2772697"/>
            <a:ext cx="3733800" cy="1692771"/>
          </a:xfrm>
          <a:prstGeom prst="rect">
            <a:avLst/>
          </a:prstGeom>
          <a:solidFill>
            <a:schemeClr val="accent3">
              <a:lumMod val="60000"/>
              <a:lumOff val="40000"/>
            </a:schemeClr>
          </a:solidFill>
          <a:ln w="38100">
            <a:solidFill>
              <a:schemeClr val="tx1"/>
            </a:solidFill>
          </a:ln>
        </p:spPr>
        <p:txBody>
          <a:bodyPr wrap="square" rtlCol="0">
            <a:spAutoFit/>
          </a:bodyPr>
          <a:lstStyle/>
          <a:p>
            <a:r>
              <a:rPr lang="en-US" sz="2600" b="1" dirty="0" smtClean="0"/>
              <a:t>Close to 100% of Hholds in </a:t>
            </a:r>
            <a:r>
              <a:rPr lang="en-US" sz="2600" b="1" dirty="0" smtClean="0">
                <a:solidFill>
                  <a:srgbClr val="FF0000"/>
                </a:solidFill>
              </a:rPr>
              <a:t>Ywathit, Shardaw</a:t>
            </a:r>
            <a:r>
              <a:rPr lang="en-US" sz="2600" b="1" dirty="0" smtClean="0"/>
              <a:t> and </a:t>
            </a:r>
            <a:r>
              <a:rPr lang="en-US" sz="2600" b="1" dirty="0" smtClean="0">
                <a:solidFill>
                  <a:srgbClr val="FF0000"/>
                </a:solidFill>
              </a:rPr>
              <a:t>Meisi</a:t>
            </a:r>
            <a:r>
              <a:rPr lang="en-US" sz="2600" b="1" dirty="0" smtClean="0"/>
              <a:t> use either firewood or charcoal for cooking</a:t>
            </a:r>
            <a:endParaRPr lang="en-US" sz="2600" b="1" dirty="0"/>
          </a:p>
        </p:txBody>
      </p:sp>
    </p:spTree>
    <p:extLst>
      <p:ext uri="{BB962C8B-B14F-4D97-AF65-F5344CB8AC3E}">
        <p14:creationId xmlns:p14="http://schemas.microsoft.com/office/powerpoint/2010/main" val="410473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28600"/>
            <a:ext cx="3429000" cy="1676400"/>
          </a:xfrm>
          <a:ln>
            <a:solidFill>
              <a:schemeClr val="accent6">
                <a:lumMod val="75000"/>
              </a:schemeClr>
            </a:solidFill>
          </a:ln>
        </p:spPr>
        <p:txBody>
          <a:bodyPr>
            <a:noAutofit/>
          </a:bodyPr>
          <a:lstStyle/>
          <a:p>
            <a:r>
              <a:rPr lang="en-US" sz="2800" b="1" dirty="0">
                <a:solidFill>
                  <a:prstClr val="black"/>
                </a:solidFill>
                <a:latin typeface="Times New Roman" panose="02020603050405020304" pitchFamily="18" charset="0"/>
                <a:cs typeface="Times New Roman" panose="02020603050405020304" pitchFamily="18" charset="0"/>
              </a:rPr>
              <a:t>Use of Wood-based fuels for cooking</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10200" y="2981742"/>
            <a:ext cx="3505200" cy="2308324"/>
          </a:xfrm>
          <a:prstGeom prst="rect">
            <a:avLst/>
          </a:prstGeom>
          <a:solidFill>
            <a:schemeClr val="accent3">
              <a:lumMod val="60000"/>
              <a:lumOff val="40000"/>
            </a:schemeClr>
          </a:solidFill>
          <a:ln w="38100">
            <a:solidFill>
              <a:schemeClr val="tx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Households in Chaungzon township, Chawzar (Sub) and Lamine (Sub) mostly use </a:t>
            </a:r>
            <a:r>
              <a:rPr lang="en-US" sz="2400" b="1" dirty="0">
                <a:latin typeface="Times New Roman" panose="02020603050405020304" pitchFamily="18" charset="0"/>
                <a:cs typeface="Times New Roman" panose="02020603050405020304" pitchFamily="18" charset="0"/>
              </a:rPr>
              <a:t>either firewood or charcoal for </a:t>
            </a:r>
            <a:r>
              <a:rPr lang="en-US" sz="2400" b="1" dirty="0" smtClean="0">
                <a:latin typeface="Times New Roman" panose="02020603050405020304" pitchFamily="18" charset="0"/>
                <a:cs typeface="Times New Roman" panose="02020603050405020304" pitchFamily="18" charset="0"/>
              </a:rPr>
              <a:t>cooking</a:t>
            </a:r>
            <a:endParaRPr lang="en-US" sz="2400" b="1" dirty="0">
              <a:latin typeface="Times New Roman" panose="02020603050405020304" pitchFamily="18" charset="0"/>
              <a:cs typeface="Times New Roman" panose="02020603050405020304" pitchFamily="18" charset="0"/>
            </a:endParaRPr>
          </a:p>
        </p:txBody>
      </p:sp>
      <p:pic>
        <p:nvPicPr>
          <p:cNvPr id="4098" name="Picture 2" descr="C:\Users\tuntun\Desktop\Dissemination PP_\Map\Mon\Mon_Fuel for Cooking.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5105400" cy="657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2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14650</TotalTime>
  <Words>6092</Words>
  <Application>Microsoft Macintosh PowerPoint</Application>
  <PresentationFormat>On-screen Show (4:3)</PresentationFormat>
  <Paragraphs>1272</Paragraphs>
  <Slides>107</Slides>
  <Notes>107</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107</vt:i4>
      </vt:variant>
    </vt:vector>
  </HeadingPairs>
  <TitlesOfParts>
    <vt:vector size="110" baseType="lpstr">
      <vt:lpstr>Office Theme</vt:lpstr>
      <vt:lpstr>7_Office Theme</vt:lpstr>
      <vt:lpstr>Worksheet</vt:lpstr>
      <vt:lpstr>KEY HIGHLIGHTS OF CENSUS RESULTS</vt:lpstr>
      <vt:lpstr>Possible uses of Census Data (Examples) </vt:lpstr>
      <vt:lpstr>PowerPoint Presentation</vt:lpstr>
      <vt:lpstr>Number of Administrative Units</vt:lpstr>
      <vt:lpstr>A. DEMOGRAPHIC CHARACTERISTICS</vt:lpstr>
      <vt:lpstr>Population of Myanmar, 2014</vt:lpstr>
      <vt:lpstr>Population by State/Region</vt:lpstr>
      <vt:lpstr> Proportion of total population and area by State/Region </vt:lpstr>
      <vt:lpstr>Population Density by State/Region</vt:lpstr>
      <vt:lpstr>Sex Ratio (Union)</vt:lpstr>
      <vt:lpstr>Population by Rural/Urban (Union)</vt:lpstr>
      <vt:lpstr>Kayah State Population by District and Township</vt:lpstr>
      <vt:lpstr>Kayin State Population by District and Township</vt:lpstr>
      <vt:lpstr>Mon State Population by District and Township</vt:lpstr>
      <vt:lpstr>Population Pyramid (Union)</vt:lpstr>
      <vt:lpstr>Changing population structure (Union)</vt:lpstr>
      <vt:lpstr>Population Pyramid for Kayah State</vt:lpstr>
      <vt:lpstr>Population pyramid – Bawlakhe District</vt:lpstr>
      <vt:lpstr>Population Pyramid, Kayin State, 2014</vt:lpstr>
      <vt:lpstr>Population pyramid –Hpa-An District</vt:lpstr>
      <vt:lpstr>Population Pyramid of Mon State</vt:lpstr>
      <vt:lpstr>Kayah State by special age groups</vt:lpstr>
      <vt:lpstr>Mon State by special age groups</vt:lpstr>
      <vt:lpstr>Kayin State by special age groups</vt:lpstr>
      <vt:lpstr>Households by size of household</vt:lpstr>
      <vt:lpstr>Mean Household Size</vt:lpstr>
      <vt:lpstr>Mean Household Size – Kayah State</vt:lpstr>
      <vt:lpstr>PowerPoint Presentation</vt:lpstr>
      <vt:lpstr>Mean Household Size - Township</vt:lpstr>
      <vt:lpstr>Female-headed households</vt:lpstr>
      <vt:lpstr>B. SOCIAL CHARACTERISTICS</vt:lpstr>
      <vt:lpstr>Marital Status for Males and Females at Union Level (age 15 years+)</vt:lpstr>
      <vt:lpstr>Marital Status of Male by different age groups  at Union Level </vt:lpstr>
      <vt:lpstr>Marital Status of Female by different age groups  at Union Level </vt:lpstr>
      <vt:lpstr>PowerPoint Presentation</vt:lpstr>
      <vt:lpstr>PowerPoint Presentation</vt:lpstr>
      <vt:lpstr>PowerPoint Presentation</vt:lpstr>
      <vt:lpstr>C. MIGRATION</vt:lpstr>
      <vt:lpstr>People born in Kayah State, but residing outside Kayah</vt:lpstr>
      <vt:lpstr>People born outside Kayah, residing in Kayah</vt:lpstr>
      <vt:lpstr>Persons born in and outside of Kayah by residence</vt:lpstr>
      <vt:lpstr>Reason for Moving</vt:lpstr>
      <vt:lpstr>People reported in Kayah as living abroad, by country of residence</vt:lpstr>
      <vt:lpstr>Persons born in and outside of Kayin by residence</vt:lpstr>
      <vt:lpstr>Reasons for Moving </vt:lpstr>
      <vt:lpstr>Persons born in and outside of Mon by residence</vt:lpstr>
      <vt:lpstr>Reasons for Moving </vt:lpstr>
      <vt:lpstr>People reported in Mon as living abroad, by country of residence</vt:lpstr>
      <vt:lpstr>International Migration</vt:lpstr>
      <vt:lpstr>D: EDUCATION CHARACTERISTICS</vt:lpstr>
      <vt:lpstr>Literacy by State/Region</vt:lpstr>
      <vt:lpstr>Literacy Rates by State/Region</vt:lpstr>
      <vt:lpstr>PowerPoint Presentation</vt:lpstr>
      <vt:lpstr>Literacy rates are much lower in Shardaw Township compared to other  Townships. What could be the reasons?</vt:lpstr>
      <vt:lpstr>Literacy rates are much lower in  Shan Ywarthit sub township.  Compare among Townships.   What could be the reasons?</vt:lpstr>
      <vt:lpstr>Literacy rates are much lower in  Khawzar (Sub) Township compared to other  Townships.  What could be the reasons?</vt:lpstr>
      <vt:lpstr>School attendance by Age and Sex  - Kayah State</vt:lpstr>
      <vt:lpstr>School attendance by Age and Sex  -  Kayin State</vt:lpstr>
      <vt:lpstr>School attendance by Age and Sex  -  Mon State</vt:lpstr>
      <vt:lpstr>Highest Education level Completed 25yrs +</vt:lpstr>
      <vt:lpstr>Highest Education Level, 25yrs +</vt:lpstr>
      <vt:lpstr>Highest Education Level 25+, Kayah State</vt:lpstr>
      <vt:lpstr>E: ECONOMIC CHARACTERISTICS</vt:lpstr>
      <vt:lpstr>Unemployment rate by State/Region</vt:lpstr>
      <vt:lpstr>Labour Force Participation Rate by State/Region</vt:lpstr>
      <vt:lpstr>F: BIRTHS AND DEATHS</vt:lpstr>
      <vt:lpstr>Total Fertility Rate by State/Region</vt:lpstr>
      <vt:lpstr>IMR and U-5MR by State/Region</vt:lpstr>
      <vt:lpstr>Life Expectancy at Birth by State/Region</vt:lpstr>
      <vt:lpstr>H: Disability</vt:lpstr>
      <vt:lpstr>Disability prevalence by State/Region</vt:lpstr>
      <vt:lpstr>Disabled Population by Type of Disability – Kayah State</vt:lpstr>
      <vt:lpstr>Disabled Population by Type of Disability – Mon State</vt:lpstr>
      <vt:lpstr>Disabled Population by Type of Disability – Kayin State</vt:lpstr>
      <vt:lpstr>Disability by Age and Sex</vt:lpstr>
      <vt:lpstr>I: HOUSING CONDITIONS</vt:lpstr>
      <vt:lpstr>PowerPoint Presentation</vt:lpstr>
      <vt:lpstr>Type of Housing Unit UNION</vt:lpstr>
      <vt:lpstr>PowerPoint Presentation</vt:lpstr>
      <vt:lpstr>Access to Improved Sanitation by State/Region</vt:lpstr>
      <vt:lpstr>Access to Improved Sanitation by Township</vt:lpstr>
      <vt:lpstr>Access to Improved Sanitation by Township (Kayin)</vt:lpstr>
      <vt:lpstr>Access to Improved Sanitation by Township (Mon)</vt:lpstr>
      <vt:lpstr>PowerPoint Presentation</vt:lpstr>
      <vt:lpstr>PowerPoint Presentation</vt:lpstr>
      <vt:lpstr>Access to Improved Source of Water by State/Region</vt:lpstr>
      <vt:lpstr>Proportion of HHolds with improved source of drinking water  by Township</vt:lpstr>
      <vt:lpstr>Proportion of Households with improved source of drinking water  by Township (MON)</vt:lpstr>
      <vt:lpstr>Proportion of Households with improved source of drinking water  by Township (Kayin)</vt:lpstr>
      <vt:lpstr>J. HOUSEHOLD AMENITIES</vt:lpstr>
      <vt:lpstr>PowerPoint Presentation</vt:lpstr>
      <vt:lpstr>Use of Electricity for Lighting - Union</vt:lpstr>
      <vt:lpstr>Use of electricity for lighting, by Township</vt:lpstr>
      <vt:lpstr>Use of electricity for lighting, by Township</vt:lpstr>
      <vt:lpstr>Use of electricity for lighting, by Township</vt:lpstr>
      <vt:lpstr>Source of fuel for cooking (Union)</vt:lpstr>
      <vt:lpstr>Use of Firewood or Charcoal</vt:lpstr>
      <vt:lpstr>Use of Wood-based fuels for cooking</vt:lpstr>
      <vt:lpstr>Use of Wood-based fuels for cooking</vt:lpstr>
      <vt:lpstr>Use of Wood-based fuels for cooking</vt:lpstr>
      <vt:lpstr>PowerPoint Presentation</vt:lpstr>
      <vt:lpstr>Access to Radio</vt:lpstr>
      <vt:lpstr>Access to Television</vt:lpstr>
      <vt:lpstr>Access to Mobile Phone</vt:lpstr>
      <vt:lpstr>PowerPoint Presentation</vt:lpstr>
      <vt:lpstr>How to access census results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Msonda</dc:creator>
  <cp:lastModifiedBy>Caitlin Williscroft</cp:lastModifiedBy>
  <cp:revision>610</cp:revision>
  <dcterms:created xsi:type="dcterms:W3CDTF">2015-05-19T08:52:27Z</dcterms:created>
  <dcterms:modified xsi:type="dcterms:W3CDTF">2016-02-02T08:31:41Z</dcterms:modified>
</cp:coreProperties>
</file>