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9"/>
  </p:notesMasterIdLst>
  <p:sldIdLst>
    <p:sldId id="256" r:id="rId2"/>
    <p:sldId id="258" r:id="rId3"/>
    <p:sldId id="336" r:id="rId4"/>
    <p:sldId id="267" r:id="rId5"/>
    <p:sldId id="354" r:id="rId6"/>
    <p:sldId id="358" r:id="rId7"/>
    <p:sldId id="359" r:id="rId8"/>
    <p:sldId id="365" r:id="rId9"/>
    <p:sldId id="366" r:id="rId10"/>
    <p:sldId id="368" r:id="rId11"/>
    <p:sldId id="369" r:id="rId12"/>
    <p:sldId id="361" r:id="rId13"/>
    <p:sldId id="362" r:id="rId14"/>
    <p:sldId id="363" r:id="rId15"/>
    <p:sldId id="370" r:id="rId16"/>
    <p:sldId id="378" r:id="rId17"/>
    <p:sldId id="374" r:id="rId18"/>
    <p:sldId id="380" r:id="rId19"/>
    <p:sldId id="375" r:id="rId20"/>
    <p:sldId id="376" r:id="rId21"/>
    <p:sldId id="377" r:id="rId22"/>
    <p:sldId id="311" r:id="rId23"/>
    <p:sldId id="349" r:id="rId24"/>
    <p:sldId id="381" r:id="rId25"/>
    <p:sldId id="383" r:id="rId26"/>
    <p:sldId id="384" r:id="rId27"/>
    <p:sldId id="385" r:id="rId28"/>
  </p:sldIdLst>
  <p:sldSz cx="9144000" cy="6858000" type="screen4x3"/>
  <p:notesSz cx="6797675" cy="987425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26" autoAdjust="0"/>
    <p:restoredTop sz="87744" autoAdjust="0"/>
  </p:normalViewPr>
  <p:slideViewPr>
    <p:cSldViewPr>
      <p:cViewPr varScale="1">
        <p:scale>
          <a:sx n="39" d="100"/>
          <a:sy n="39" d="100"/>
        </p:scale>
        <p:origin x="-84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TA\Pilot%20Census\Pilot%20Analysis%2016th%20April%2020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3287735219538181E-2"/>
          <c:y val="4.0448133638467595E-2"/>
          <c:w val="0.89745603674540697"/>
          <c:h val="0.65237614648168307"/>
        </c:manualLayout>
      </c:layout>
      <c:barChart>
        <c:barDir val="col"/>
        <c:grouping val="clustered"/>
        <c:ser>
          <c:idx val="0"/>
          <c:order val="0"/>
          <c:dLbls>
            <c:showVal val="1"/>
          </c:dLbls>
          <c:cat>
            <c:strRef>
              <c:f>Relationship!$A$5:$A$15</c:f>
              <c:strCache>
                <c:ptCount val="11"/>
                <c:pt idx="0">
                  <c:v>Head</c:v>
                </c:pt>
                <c:pt idx="1">
                  <c:v>Spouse</c:v>
                </c:pt>
                <c:pt idx="2">
                  <c:v>Child</c:v>
                </c:pt>
                <c:pt idx="3">
                  <c:v>Son/Daughter-in-law</c:v>
                </c:pt>
                <c:pt idx="4">
                  <c:v>SonDaughter-in-law</c:v>
                </c:pt>
                <c:pt idx="5">
                  <c:v>Parent/Parent-in-law</c:v>
                </c:pt>
                <c:pt idx="6">
                  <c:v>Sibling</c:v>
                </c:pt>
                <c:pt idx="7">
                  <c:v>Grandparent</c:v>
                </c:pt>
                <c:pt idx="8">
                  <c:v>Other relative</c:v>
                </c:pt>
                <c:pt idx="9">
                  <c:v>Adopted child</c:v>
                </c:pt>
                <c:pt idx="10">
                  <c:v>Not relative</c:v>
                </c:pt>
              </c:strCache>
            </c:strRef>
          </c:cat>
          <c:val>
            <c:numRef>
              <c:f>Relationship!$C$5:$C$15</c:f>
              <c:numCache>
                <c:formatCode>General</c:formatCode>
                <c:ptCount val="11"/>
                <c:pt idx="0">
                  <c:v>22.8</c:v>
                </c:pt>
                <c:pt idx="1">
                  <c:v>15</c:v>
                </c:pt>
                <c:pt idx="2">
                  <c:v>37.200000000000003</c:v>
                </c:pt>
                <c:pt idx="3">
                  <c:v>3.2</c:v>
                </c:pt>
                <c:pt idx="4">
                  <c:v>8.3000000000000007</c:v>
                </c:pt>
                <c:pt idx="5">
                  <c:v>2</c:v>
                </c:pt>
                <c:pt idx="6">
                  <c:v>2.5</c:v>
                </c:pt>
                <c:pt idx="7">
                  <c:v>0.1</c:v>
                </c:pt>
                <c:pt idx="8">
                  <c:v>4.5999999999999996</c:v>
                </c:pt>
                <c:pt idx="9">
                  <c:v>0.2</c:v>
                </c:pt>
                <c:pt idx="10">
                  <c:v>4.0999999999999996</c:v>
                </c:pt>
              </c:numCache>
            </c:numRef>
          </c:val>
        </c:ser>
        <c:dLbls/>
        <c:axId val="42286080"/>
        <c:axId val="63148800"/>
      </c:barChart>
      <c:catAx>
        <c:axId val="42286080"/>
        <c:scaling>
          <c:orientation val="minMax"/>
        </c:scaling>
        <c:axPos val="b"/>
        <c:tickLblPos val="nextTo"/>
        <c:txPr>
          <a:bodyPr/>
          <a:lstStyle/>
          <a:p>
            <a:pPr>
              <a:defRPr sz="900" baseline="0"/>
            </a:pPr>
            <a:endParaRPr lang="en-US"/>
          </a:p>
        </c:txPr>
        <c:crossAx val="63148800"/>
        <c:crosses val="autoZero"/>
        <c:auto val="1"/>
        <c:lblAlgn val="ctr"/>
        <c:lblOffset val="100"/>
      </c:catAx>
      <c:valAx>
        <c:axId val="63148800"/>
        <c:scaling>
          <c:orientation val="minMax"/>
        </c:scaling>
        <c:axPos val="l"/>
        <c:majorGridlines/>
        <c:numFmt formatCode="General" sourceLinked="1"/>
        <c:tickLblPos val="nextTo"/>
        <c:crossAx val="4228608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explosion val="25"/>
          <c:dLbls>
            <c:showVal val="1"/>
            <c:showLeaderLines val="1"/>
          </c:dLbls>
          <c:cat>
            <c:strRef>
              <c:f>Religion!$A$5:$A$8</c:f>
              <c:strCache>
                <c:ptCount val="4"/>
                <c:pt idx="0">
                  <c:v>Buddhist</c:v>
                </c:pt>
                <c:pt idx="1">
                  <c:v>Christian</c:v>
                </c:pt>
                <c:pt idx="2">
                  <c:v>Islam</c:v>
                </c:pt>
                <c:pt idx="3">
                  <c:v>Hindu</c:v>
                </c:pt>
              </c:strCache>
            </c:strRef>
          </c:cat>
          <c:val>
            <c:numRef>
              <c:f>Religion!$C$5:$C$8</c:f>
              <c:numCache>
                <c:formatCode>General</c:formatCode>
                <c:ptCount val="4"/>
                <c:pt idx="0">
                  <c:v>83.3</c:v>
                </c:pt>
                <c:pt idx="1">
                  <c:v>15.8</c:v>
                </c:pt>
                <c:pt idx="2">
                  <c:v>0.70000000000000007</c:v>
                </c:pt>
                <c:pt idx="3">
                  <c:v>0.2</c:v>
                </c:pt>
              </c:numCache>
            </c:numRef>
          </c:val>
        </c:ser>
        <c:dLbls/>
        <c:firstSliceAng val="0"/>
      </c:pieChart>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626868462347671"/>
          <c:y val="2.32558139534884E-2"/>
          <c:w val="0.49027665649649999"/>
          <c:h val="0.860264908746872"/>
        </c:manualLayout>
      </c:layout>
      <c:barChart>
        <c:barDir val="bar"/>
        <c:grouping val="clustered"/>
        <c:ser>
          <c:idx val="0"/>
          <c:order val="0"/>
          <c:tx>
            <c:strRef>
              <c:f>'ID Card'!$C$3</c:f>
              <c:strCache>
                <c:ptCount val="1"/>
                <c:pt idx="0">
                  <c:v>Total</c:v>
                </c:pt>
              </c:strCache>
            </c:strRef>
          </c:tx>
          <c:cat>
            <c:strRef>
              <c:f>'ID Card'!$A$4:$A$11</c:f>
              <c:strCache>
                <c:ptCount val="8"/>
                <c:pt idx="0">
                  <c:v>Citizenship Scrutiny Card</c:v>
                </c:pt>
                <c:pt idx="1">
                  <c:v>Associate Scrutiny Citizenship Card</c:v>
                </c:pt>
                <c:pt idx="2">
                  <c:v>Naturalised Scrutiny Citizenship Card</c:v>
                </c:pt>
                <c:pt idx="3">
                  <c:v>National Registration Card</c:v>
                </c:pt>
                <c:pt idx="4">
                  <c:v>Temporary Registration Card</c:v>
                </c:pt>
                <c:pt idx="5">
                  <c:v>Foreign Registration Card</c:v>
                </c:pt>
                <c:pt idx="6">
                  <c:v>Foreign Passport</c:v>
                </c:pt>
                <c:pt idx="7">
                  <c:v>None of the above</c:v>
                </c:pt>
              </c:strCache>
            </c:strRef>
          </c:cat>
          <c:val>
            <c:numRef>
              <c:f>'ID Card'!$C$4:$C$11</c:f>
              <c:numCache>
                <c:formatCode>General</c:formatCode>
                <c:ptCount val="8"/>
                <c:pt idx="0">
                  <c:v>81.599999999999994</c:v>
                </c:pt>
                <c:pt idx="1">
                  <c:v>0.5</c:v>
                </c:pt>
                <c:pt idx="2">
                  <c:v>0.5</c:v>
                </c:pt>
                <c:pt idx="3">
                  <c:v>1.3</c:v>
                </c:pt>
                <c:pt idx="4">
                  <c:v>0.4</c:v>
                </c:pt>
                <c:pt idx="5">
                  <c:v>0.1</c:v>
                </c:pt>
                <c:pt idx="6">
                  <c:v>0</c:v>
                </c:pt>
                <c:pt idx="7">
                  <c:v>15.7</c:v>
                </c:pt>
              </c:numCache>
            </c:numRef>
          </c:val>
        </c:ser>
        <c:ser>
          <c:idx val="1"/>
          <c:order val="1"/>
          <c:tx>
            <c:strRef>
              <c:f>'ID Card'!$D$3</c:f>
              <c:strCache>
                <c:ptCount val="1"/>
                <c:pt idx="0">
                  <c:v>Urabn</c:v>
                </c:pt>
              </c:strCache>
            </c:strRef>
          </c:tx>
          <c:cat>
            <c:strRef>
              <c:f>'ID Card'!$A$4:$A$11</c:f>
              <c:strCache>
                <c:ptCount val="8"/>
                <c:pt idx="0">
                  <c:v>Citizenship Scrutiny Card</c:v>
                </c:pt>
                <c:pt idx="1">
                  <c:v>Associate Scrutiny Citizenship Card</c:v>
                </c:pt>
                <c:pt idx="2">
                  <c:v>Naturalised Scrutiny Citizenship Card</c:v>
                </c:pt>
                <c:pt idx="3">
                  <c:v>National Registration Card</c:v>
                </c:pt>
                <c:pt idx="4">
                  <c:v>Temporary Registration Card</c:v>
                </c:pt>
                <c:pt idx="5">
                  <c:v>Foreign Registration Card</c:v>
                </c:pt>
                <c:pt idx="6">
                  <c:v>Foreign Passport</c:v>
                </c:pt>
                <c:pt idx="7">
                  <c:v>None of the above</c:v>
                </c:pt>
              </c:strCache>
            </c:strRef>
          </c:cat>
          <c:val>
            <c:numRef>
              <c:f>'ID Card'!$D$4:$D$11</c:f>
              <c:numCache>
                <c:formatCode>General</c:formatCode>
                <c:ptCount val="8"/>
                <c:pt idx="0">
                  <c:v>83.9</c:v>
                </c:pt>
                <c:pt idx="1">
                  <c:v>1.5</c:v>
                </c:pt>
                <c:pt idx="2">
                  <c:v>1</c:v>
                </c:pt>
                <c:pt idx="3">
                  <c:v>1.6</c:v>
                </c:pt>
                <c:pt idx="4">
                  <c:v>0.9</c:v>
                </c:pt>
                <c:pt idx="5">
                  <c:v>0.2</c:v>
                </c:pt>
                <c:pt idx="6">
                  <c:v>0.1</c:v>
                </c:pt>
                <c:pt idx="7">
                  <c:v>10.9</c:v>
                </c:pt>
              </c:numCache>
            </c:numRef>
          </c:val>
        </c:ser>
        <c:ser>
          <c:idx val="2"/>
          <c:order val="2"/>
          <c:tx>
            <c:strRef>
              <c:f>'ID Card'!$E$3</c:f>
              <c:strCache>
                <c:ptCount val="1"/>
                <c:pt idx="0">
                  <c:v>Rural</c:v>
                </c:pt>
              </c:strCache>
            </c:strRef>
          </c:tx>
          <c:cat>
            <c:strRef>
              <c:f>'ID Card'!$A$4:$A$11</c:f>
              <c:strCache>
                <c:ptCount val="8"/>
                <c:pt idx="0">
                  <c:v>Citizenship Scrutiny Card</c:v>
                </c:pt>
                <c:pt idx="1">
                  <c:v>Associate Scrutiny Citizenship Card</c:v>
                </c:pt>
                <c:pt idx="2">
                  <c:v>Naturalised Scrutiny Citizenship Card</c:v>
                </c:pt>
                <c:pt idx="3">
                  <c:v>National Registration Card</c:v>
                </c:pt>
                <c:pt idx="4">
                  <c:v>Temporary Registration Card</c:v>
                </c:pt>
                <c:pt idx="5">
                  <c:v>Foreign Registration Card</c:v>
                </c:pt>
                <c:pt idx="6">
                  <c:v>Foreign Passport</c:v>
                </c:pt>
                <c:pt idx="7">
                  <c:v>None of the above</c:v>
                </c:pt>
              </c:strCache>
            </c:strRef>
          </c:cat>
          <c:val>
            <c:numRef>
              <c:f>'ID Card'!$E$4:$E$11</c:f>
              <c:numCache>
                <c:formatCode>General</c:formatCode>
                <c:ptCount val="8"/>
                <c:pt idx="0">
                  <c:v>80.400000000000006</c:v>
                </c:pt>
                <c:pt idx="1">
                  <c:v>0</c:v>
                </c:pt>
                <c:pt idx="2">
                  <c:v>0.2</c:v>
                </c:pt>
                <c:pt idx="3">
                  <c:v>1.2</c:v>
                </c:pt>
                <c:pt idx="4">
                  <c:v>0.1</c:v>
                </c:pt>
                <c:pt idx="5">
                  <c:v>0</c:v>
                </c:pt>
                <c:pt idx="6">
                  <c:v>0</c:v>
                </c:pt>
                <c:pt idx="7">
                  <c:v>18.099999999999987</c:v>
                </c:pt>
              </c:numCache>
            </c:numRef>
          </c:val>
        </c:ser>
        <c:dLbls/>
        <c:axId val="87729280"/>
        <c:axId val="87730816"/>
      </c:barChart>
      <c:catAx>
        <c:axId val="87729280"/>
        <c:scaling>
          <c:orientation val="minMax"/>
        </c:scaling>
        <c:axPos val="l"/>
        <c:tickLblPos val="nextTo"/>
        <c:crossAx val="87730816"/>
        <c:crosses val="autoZero"/>
        <c:auto val="1"/>
        <c:lblAlgn val="ctr"/>
        <c:lblOffset val="100"/>
      </c:catAx>
      <c:valAx>
        <c:axId val="87730816"/>
        <c:scaling>
          <c:orientation val="minMax"/>
        </c:scaling>
        <c:axPos val="b"/>
        <c:majorGridlines/>
        <c:numFmt formatCode="General" sourceLinked="1"/>
        <c:tickLblPos val="nextTo"/>
        <c:crossAx val="87729280"/>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303521912135821E-2"/>
          <c:y val="2.7930872664957706E-2"/>
          <c:w val="0.85364842873459823"/>
          <c:h val="0.79995638091544186"/>
        </c:manualLayout>
      </c:layout>
      <c:barChart>
        <c:barDir val="col"/>
        <c:grouping val="clustered"/>
        <c:ser>
          <c:idx val="0"/>
          <c:order val="0"/>
          <c:tx>
            <c:strRef>
              <c:f>'ID Card1'!$D$3</c:f>
              <c:strCache>
                <c:ptCount val="1"/>
                <c:pt idx="0">
                  <c:v>Citizenship Scrutiny Card</c:v>
                </c:pt>
              </c:strCache>
            </c:strRef>
          </c:tx>
          <c:dLbls>
            <c:txPr>
              <a:bodyPr/>
              <a:lstStyle/>
              <a:p>
                <a:pPr>
                  <a:defRPr sz="800"/>
                </a:pPr>
                <a:endParaRPr lang="en-US"/>
              </a:p>
            </c:txPr>
            <c:showVal val="1"/>
          </c:dLbls>
          <c:cat>
            <c:strRef>
              <c:f>'ID Card1'!$A$4:$A$18</c:f>
              <c:strCache>
                <c:ptCount val="15"/>
                <c:pt idx="0">
                  <c:v>UNION</c:v>
                </c:pt>
                <c:pt idx="1">
                  <c:v>    KACHIN</c:v>
                </c:pt>
                <c:pt idx="2">
                  <c:v>    KAYAH</c:v>
                </c:pt>
                <c:pt idx="3">
                  <c:v>    KAYIN</c:v>
                </c:pt>
                <c:pt idx="4">
                  <c:v>    CHIN</c:v>
                </c:pt>
                <c:pt idx="5">
                  <c:v>    SIGGING</c:v>
                </c:pt>
                <c:pt idx="6">
                  <c:v>    TANINTAYI</c:v>
                </c:pt>
                <c:pt idx="7">
                  <c:v>    BAGO</c:v>
                </c:pt>
                <c:pt idx="8">
                  <c:v>    MAGWAY</c:v>
                </c:pt>
                <c:pt idx="9">
                  <c:v>    MANDALAY</c:v>
                </c:pt>
                <c:pt idx="10">
                  <c:v>    Mon</c:v>
                </c:pt>
                <c:pt idx="11">
                  <c:v>    RAKHINE</c:v>
                </c:pt>
                <c:pt idx="12">
                  <c:v>    YANGON</c:v>
                </c:pt>
                <c:pt idx="13">
                  <c:v>    SHAN(E)</c:v>
                </c:pt>
                <c:pt idx="14">
                  <c:v>    AYEYARWADY</c:v>
                </c:pt>
              </c:strCache>
            </c:strRef>
          </c:cat>
          <c:val>
            <c:numRef>
              <c:f>'ID Card1'!$D$4:$D$18</c:f>
              <c:numCache>
                <c:formatCode>General</c:formatCode>
                <c:ptCount val="15"/>
                <c:pt idx="0">
                  <c:v>81.599999999999994</c:v>
                </c:pt>
                <c:pt idx="1">
                  <c:v>84.4</c:v>
                </c:pt>
                <c:pt idx="2">
                  <c:v>93.2</c:v>
                </c:pt>
                <c:pt idx="3">
                  <c:v>82.6</c:v>
                </c:pt>
                <c:pt idx="4">
                  <c:v>86.3</c:v>
                </c:pt>
                <c:pt idx="5">
                  <c:v>84.2</c:v>
                </c:pt>
                <c:pt idx="6">
                  <c:v>86.4</c:v>
                </c:pt>
                <c:pt idx="7">
                  <c:v>61.2</c:v>
                </c:pt>
                <c:pt idx="8">
                  <c:v>86.1</c:v>
                </c:pt>
                <c:pt idx="9">
                  <c:v>85.2</c:v>
                </c:pt>
                <c:pt idx="10">
                  <c:v>79.7</c:v>
                </c:pt>
                <c:pt idx="11">
                  <c:v>77.3</c:v>
                </c:pt>
                <c:pt idx="12">
                  <c:v>79.900000000000006</c:v>
                </c:pt>
                <c:pt idx="13">
                  <c:v>82.5</c:v>
                </c:pt>
                <c:pt idx="14">
                  <c:v>74.2</c:v>
                </c:pt>
              </c:numCache>
            </c:numRef>
          </c:val>
        </c:ser>
        <c:ser>
          <c:idx val="1"/>
          <c:order val="1"/>
          <c:tx>
            <c:strRef>
              <c:f>'ID Card1'!$F$3</c:f>
              <c:strCache>
                <c:ptCount val="1"/>
                <c:pt idx="0">
                  <c:v>None of the above</c:v>
                </c:pt>
              </c:strCache>
            </c:strRef>
          </c:tx>
          <c:dLbls>
            <c:txPr>
              <a:bodyPr/>
              <a:lstStyle/>
              <a:p>
                <a:pPr>
                  <a:defRPr sz="800"/>
                </a:pPr>
                <a:endParaRPr lang="en-US"/>
              </a:p>
            </c:txPr>
            <c:showVal val="1"/>
          </c:dLbls>
          <c:cat>
            <c:strRef>
              <c:f>'ID Card1'!$A$4:$A$18</c:f>
              <c:strCache>
                <c:ptCount val="15"/>
                <c:pt idx="0">
                  <c:v>UNION</c:v>
                </c:pt>
                <c:pt idx="1">
                  <c:v>    KACHIN</c:v>
                </c:pt>
                <c:pt idx="2">
                  <c:v>    KAYAH</c:v>
                </c:pt>
                <c:pt idx="3">
                  <c:v>    KAYIN</c:v>
                </c:pt>
                <c:pt idx="4">
                  <c:v>    CHIN</c:v>
                </c:pt>
                <c:pt idx="5">
                  <c:v>    SIGGING</c:v>
                </c:pt>
                <c:pt idx="6">
                  <c:v>    TANINTAYI</c:v>
                </c:pt>
                <c:pt idx="7">
                  <c:v>    BAGO</c:v>
                </c:pt>
                <c:pt idx="8">
                  <c:v>    MAGWAY</c:v>
                </c:pt>
                <c:pt idx="9">
                  <c:v>    MANDALAY</c:v>
                </c:pt>
                <c:pt idx="10">
                  <c:v>    Mon</c:v>
                </c:pt>
                <c:pt idx="11">
                  <c:v>    RAKHINE</c:v>
                </c:pt>
                <c:pt idx="12">
                  <c:v>    YANGON</c:v>
                </c:pt>
                <c:pt idx="13">
                  <c:v>    SHAN(E)</c:v>
                </c:pt>
                <c:pt idx="14">
                  <c:v>    AYEYARWADY</c:v>
                </c:pt>
              </c:strCache>
            </c:strRef>
          </c:cat>
          <c:val>
            <c:numRef>
              <c:f>'ID Card1'!$F$4:$F$18</c:f>
              <c:numCache>
                <c:formatCode>General</c:formatCode>
                <c:ptCount val="15"/>
                <c:pt idx="0">
                  <c:v>15.7</c:v>
                </c:pt>
                <c:pt idx="1">
                  <c:v>15.2</c:v>
                </c:pt>
                <c:pt idx="2">
                  <c:v>6.8</c:v>
                </c:pt>
                <c:pt idx="3">
                  <c:v>15.5</c:v>
                </c:pt>
                <c:pt idx="4">
                  <c:v>13.7</c:v>
                </c:pt>
                <c:pt idx="5">
                  <c:v>15.4</c:v>
                </c:pt>
                <c:pt idx="6">
                  <c:v>12.9</c:v>
                </c:pt>
                <c:pt idx="7">
                  <c:v>36.800000000000004</c:v>
                </c:pt>
                <c:pt idx="8">
                  <c:v>13.4</c:v>
                </c:pt>
                <c:pt idx="9">
                  <c:v>12</c:v>
                </c:pt>
                <c:pt idx="10">
                  <c:v>19.2</c:v>
                </c:pt>
                <c:pt idx="11">
                  <c:v>21.5</c:v>
                </c:pt>
                <c:pt idx="12">
                  <c:v>11.3</c:v>
                </c:pt>
                <c:pt idx="13">
                  <c:v>12.6</c:v>
                </c:pt>
                <c:pt idx="14">
                  <c:v>25.5</c:v>
                </c:pt>
              </c:numCache>
            </c:numRef>
          </c:val>
        </c:ser>
        <c:dLbls/>
        <c:axId val="76665984"/>
        <c:axId val="76667520"/>
      </c:barChart>
      <c:catAx>
        <c:axId val="76665984"/>
        <c:scaling>
          <c:orientation val="minMax"/>
        </c:scaling>
        <c:axPos val="b"/>
        <c:tickLblPos val="nextTo"/>
        <c:txPr>
          <a:bodyPr/>
          <a:lstStyle/>
          <a:p>
            <a:pPr>
              <a:defRPr sz="800"/>
            </a:pPr>
            <a:endParaRPr lang="en-US"/>
          </a:p>
        </c:txPr>
        <c:crossAx val="76667520"/>
        <c:crosses val="autoZero"/>
        <c:auto val="1"/>
        <c:lblAlgn val="ctr"/>
        <c:lblOffset val="100"/>
      </c:catAx>
      <c:valAx>
        <c:axId val="76667520"/>
        <c:scaling>
          <c:orientation val="minMax"/>
        </c:scaling>
        <c:axPos val="l"/>
        <c:majorGridlines/>
        <c:numFmt formatCode="General" sourceLinked="1"/>
        <c:tickLblPos val="nextTo"/>
        <c:crossAx val="76665984"/>
        <c:crosses val="autoZero"/>
        <c:crossBetween val="between"/>
      </c:valAx>
    </c:plotArea>
    <c:legend>
      <c:legendPos val="r"/>
      <c:layout>
        <c:manualLayout>
          <c:xMode val="edge"/>
          <c:yMode val="edge"/>
          <c:x val="0.5849035879500939"/>
          <c:y val="0.93164283299021111"/>
          <c:w val="0.39969204747994408"/>
          <c:h val="6.7547381280123109E-2"/>
        </c:manualLayout>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a:effectLst/>
        </p:spPr>
      </p:sp>
      <p:sp>
        <p:nvSpPr>
          <p:cNvPr id="512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5123"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US" dirty="0"/>
          </a:p>
        </p:txBody>
      </p:sp>
      <p:sp>
        <p:nvSpPr>
          <p:cNvPr id="5124"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US" dirty="0"/>
          </a:p>
        </p:txBody>
      </p:sp>
      <p:sp>
        <p:nvSpPr>
          <p:cNvPr id="5125"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US" dirty="0"/>
          </a:p>
        </p:txBody>
      </p:sp>
      <p:sp>
        <p:nvSpPr>
          <p:cNvPr id="5126"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pPr>
              <a:defRPr/>
            </a:pPr>
            <a:fld id="{88DF44F8-74A2-4D84-B440-E167D12A605D}" type="slidenum">
              <a:rPr lang="en-US"/>
              <a:pPr>
                <a:defRPr/>
              </a:pPr>
              <a:t>‹#›</a:t>
            </a:fld>
            <a:endParaRPr lang="en-US" dirty="0"/>
          </a:p>
        </p:txBody>
      </p:sp>
    </p:spTree>
    <p:extLst>
      <p:ext uri="{BB962C8B-B14F-4D97-AF65-F5344CB8AC3E}">
        <p14:creationId xmlns:p14="http://schemas.microsoft.com/office/powerpoint/2010/main" xmlns="" val="18720392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round/>
            <a:headEnd/>
            <a:tailEnd/>
          </a:ln>
        </p:spPr>
        <p:txBody>
          <a:bodyPr/>
          <a:lstStyle/>
          <a:p>
            <a:pPr>
              <a:buFont typeface="Times New Roman" pitchFamily="18" charset="0"/>
              <a:buNone/>
            </a:pPr>
            <a:fld id="{92CC7A38-660F-4651-A3BC-2803CFD943AF}" type="slidenum">
              <a:rPr lang="en-US" smtClean="0">
                <a:latin typeface="Times New Roman" pitchFamily="18" charset="0"/>
              </a:rPr>
              <a:pPr>
                <a:buFont typeface="Times New Roman" pitchFamily="18" charset="0"/>
                <a:buNone/>
              </a:pPr>
              <a:t>1</a:t>
            </a:fld>
            <a:endParaRPr lang="en-US" dirty="0" smtClean="0">
              <a:latin typeface="Times New Roman" pitchFamily="18" charset="0"/>
            </a:endParaRPr>
          </a:p>
        </p:txBody>
      </p:sp>
      <p:sp>
        <p:nvSpPr>
          <p:cNvPr id="4608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46084" name="Rectangle 2"/>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
        <p:nvSpPr>
          <p:cNvPr id="46085"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A7D407F6-209F-4989-B64D-D068D9654EC1}" type="slidenum">
              <a:rPr lang="en-US" sz="1400">
                <a:solidFill>
                  <a:srgbClr val="000000"/>
                </a:solidFill>
              </a:rPr>
              <a:pPr>
                <a:lnSpc>
                  <a:spcPct val="100000"/>
                </a:lnSpc>
              </a:pPr>
              <a:t>1</a:t>
            </a:fld>
            <a:endParaRPr lang="en-US" sz="14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p:spPr>
        <p:txBody>
          <a:bodyPr/>
          <a:lstStyle/>
          <a:p>
            <a:endParaRPr lang="en-US" dirty="0" smtClean="0">
              <a:latin typeface="Times New Roman" pitchFamily="18" charset="0"/>
            </a:endParaRPr>
          </a:p>
        </p:txBody>
      </p:sp>
      <p:sp>
        <p:nvSpPr>
          <p:cNvPr id="63492" name="Slide Number Placeholder 3"/>
          <p:cNvSpPr>
            <a:spLocks noGrp="1"/>
          </p:cNvSpPr>
          <p:nvPr>
            <p:ph type="sldNum" sz="quarter"/>
          </p:nvPr>
        </p:nvSpPr>
        <p:spPr>
          <a:noFill/>
          <a:ln>
            <a:miter lim="800000"/>
            <a:headEnd/>
            <a:tailEnd/>
          </a:ln>
        </p:spPr>
        <p:txBody>
          <a:bodyPr/>
          <a:lstStyle/>
          <a:p>
            <a:pPr hangingPunct="1">
              <a:buFont typeface="Times New Roman" pitchFamily="18" charset="0"/>
              <a:buNone/>
            </a:pPr>
            <a:fld id="{1F9B0418-3962-49C9-AC1B-920FEDD3985A}" type="slidenum">
              <a:rPr lang="en-US" smtClean="0">
                <a:solidFill>
                  <a:schemeClr val="tx1"/>
                </a:solidFill>
                <a:latin typeface="Arial" charset="0"/>
                <a:cs typeface="Arial" charset="0"/>
              </a:rPr>
              <a:pPr hangingPunct="1">
                <a:buFont typeface="Times New Roman" pitchFamily="18" charset="0"/>
                <a:buNone/>
              </a:pPr>
              <a:t>14</a:t>
            </a:fld>
            <a:endParaRPr lang="en-US" dirty="0" smtClean="0">
              <a:solidFill>
                <a:schemeClr val="tx1"/>
              </a:solidFill>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p:spPr>
        <p:txBody>
          <a:bodyPr/>
          <a:lstStyle/>
          <a:p>
            <a:endParaRPr lang="en-US" dirty="0" smtClean="0">
              <a:latin typeface="Times New Roman" pitchFamily="18" charset="0"/>
            </a:endParaRPr>
          </a:p>
        </p:txBody>
      </p:sp>
      <p:sp>
        <p:nvSpPr>
          <p:cNvPr id="67588" name="Slide Number Placeholder 3"/>
          <p:cNvSpPr>
            <a:spLocks noGrp="1"/>
          </p:cNvSpPr>
          <p:nvPr>
            <p:ph type="sldNum" sz="quarter"/>
          </p:nvPr>
        </p:nvSpPr>
        <p:spPr>
          <a:noFill/>
          <a:ln>
            <a:miter lim="800000"/>
            <a:headEnd/>
            <a:tailEnd/>
          </a:ln>
        </p:spPr>
        <p:txBody>
          <a:bodyPr/>
          <a:lstStyle/>
          <a:p>
            <a:pPr hangingPunct="1">
              <a:buFont typeface="Times New Roman" pitchFamily="18" charset="0"/>
              <a:buNone/>
            </a:pPr>
            <a:fld id="{4A4D70C0-E5F1-4AEF-B40E-FCDC17B3E294}" type="slidenum">
              <a:rPr lang="en-US" smtClean="0">
                <a:solidFill>
                  <a:schemeClr val="tx1"/>
                </a:solidFill>
                <a:latin typeface="Arial" charset="0"/>
                <a:cs typeface="Arial" charset="0"/>
              </a:rPr>
              <a:pPr hangingPunct="1">
                <a:buFont typeface="Times New Roman" pitchFamily="18" charset="0"/>
                <a:buNone/>
              </a:pPr>
              <a:t>15</a:t>
            </a:fld>
            <a:endParaRPr lang="en-US" dirty="0" smtClean="0">
              <a:solidFill>
                <a:schemeClr val="tx1"/>
              </a:solidFill>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ln>
            <a:round/>
            <a:headEnd/>
            <a:tailEnd/>
          </a:ln>
        </p:spPr>
        <p:txBody>
          <a:bodyPr/>
          <a:lstStyle/>
          <a:p>
            <a:pPr>
              <a:buFont typeface="Times New Roman" pitchFamily="18" charset="0"/>
              <a:buNone/>
            </a:pPr>
            <a:fld id="{74EB02A5-9CC7-4608-9D28-F8F849647001}" type="slidenum">
              <a:rPr lang="en-US" smtClean="0">
                <a:latin typeface="Times New Roman" pitchFamily="18" charset="0"/>
              </a:rPr>
              <a:pPr>
                <a:buFont typeface="Times New Roman" pitchFamily="18" charset="0"/>
                <a:buNone/>
              </a:pPr>
              <a:t>22</a:t>
            </a:fld>
            <a:endParaRPr lang="en-US" dirty="0" smtClean="0">
              <a:latin typeface="Times New Roman" pitchFamily="18" charset="0"/>
            </a:endParaRPr>
          </a:p>
        </p:txBody>
      </p:sp>
      <p:sp>
        <p:nvSpPr>
          <p:cNvPr id="8089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80900" name="Rectangle 2"/>
          <p:cNvSpPr>
            <a:spLocks noGrp="1" noChangeArrowheads="1"/>
          </p:cNvSpPr>
          <p:nvPr>
            <p:ph type="body" idx="1"/>
          </p:nvPr>
        </p:nvSpPr>
        <p:spPr>
          <a:xfrm>
            <a:off x="679450" y="4689475"/>
            <a:ext cx="5437188" cy="4443413"/>
          </a:xfrm>
          <a:noFill/>
        </p:spPr>
        <p:txBody>
          <a:bodyPr wrap="none" anchor="ctr"/>
          <a:lstStyle/>
          <a:p>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Due to the long time and a</a:t>
            </a:r>
            <a:r>
              <a:rPr lang="en-US" baseline="0" dirty="0" smtClean="0"/>
              <a:t> closed society</a:t>
            </a:r>
            <a:r>
              <a:rPr lang="en-US" dirty="0" smtClean="0"/>
              <a:t>, there</a:t>
            </a:r>
            <a:r>
              <a:rPr lang="en-US" baseline="0" dirty="0" smtClean="0"/>
              <a:t> is both individual and institutional capacity gap not only for census but for most of the issues, the last census was taken 30 years ago, everybody who participated have retired.  But we are taking steps to not only do the census but also build capacity. We all have to build capacity in all the areas. </a:t>
            </a:r>
          </a:p>
          <a:p>
            <a:pPr marL="228600" indent="-228600">
              <a:buAutoNum type="arabicPeriod"/>
            </a:pPr>
            <a:endParaRPr lang="en-US" baseline="0" dirty="0" smtClean="0"/>
          </a:p>
          <a:p>
            <a:pPr marL="228600" indent="-228600">
              <a:buAutoNum type="arabicPeriod"/>
            </a:pPr>
            <a:r>
              <a:rPr lang="en-US" baseline="0" dirty="0" smtClean="0"/>
              <a:t>As much as people may be aware of the census, they have no confidence in government led processes, hence there is every need to build a strong public confidence through outreach, advocacy and feedback. This has to be done slowly, it may take a long time to build trust and confidence.</a:t>
            </a:r>
          </a:p>
          <a:p>
            <a:pPr marL="228600" indent="-228600">
              <a:buAutoNum type="arabicPeriod"/>
            </a:pPr>
            <a:endParaRPr lang="en-US" baseline="0" dirty="0" smtClean="0"/>
          </a:p>
          <a:p>
            <a:pPr marL="228600" indent="-228600">
              <a:buAutoNum type="arabicPeriod"/>
            </a:pPr>
            <a:r>
              <a:rPr lang="en-US" baseline="0" dirty="0" smtClean="0"/>
              <a:t>Linking correctly the census to other activities like registration, elections, etc. It is important that census is treated as a statistical activity and not a political one. Census should not be linked too much with political activities that people in the country do not have trust in. It should be an activity for everyone regardless of political belief, ethnicity, age, etc.</a:t>
            </a:r>
          </a:p>
          <a:p>
            <a:pPr marL="228600" indent="-228600">
              <a:buAutoNum type="arabicPeriod"/>
            </a:pPr>
            <a:endParaRPr lang="en-US" baseline="0" dirty="0" smtClean="0"/>
          </a:p>
          <a:p>
            <a:pPr marL="228600" indent="-228600">
              <a:buAutoNum type="arabicPeriod"/>
            </a:pPr>
            <a:r>
              <a:rPr lang="en-US" baseline="0" dirty="0" smtClean="0"/>
              <a:t>Getting finances at the right time is critical as specific activities must be implemented as planned otherwise census may not succeed. Contribution and pledges </a:t>
            </a:r>
          </a:p>
          <a:p>
            <a:pPr marL="228600" indent="-228600">
              <a:buAutoNum type="arabicPeriod"/>
            </a:pPr>
            <a:endParaRPr lang="en-US" baseline="0" dirty="0" smtClean="0"/>
          </a:p>
          <a:p>
            <a:pPr marL="228600" indent="-228600">
              <a:buAutoNum type="arabicPeriod"/>
            </a:pPr>
            <a:r>
              <a:rPr lang="en-US" baseline="0" dirty="0" smtClean="0"/>
              <a:t>Access to all parts of the country remains a challenge as areas which are self administered poses a challenge but there are on-going peace negotiations. The Minister of MOIP is meeting with leaders of self administered areas, religious groups to discuss the need to participate in census, We as UNFPA see this as a very important activity in the peace process as leaders from opposite political divide are sitting down to work together for its success. Last week the Speaker of the Parliament met with leader of Wah Group and they are almost in agreement regarding census preparations.  </a:t>
            </a:r>
          </a:p>
          <a:p>
            <a:pPr marL="228600" indent="-228600">
              <a:buAutoNum type="arabicPeriod"/>
            </a:pPr>
            <a:r>
              <a:rPr lang="en-US" baseline="0" dirty="0" smtClean="0"/>
              <a:t>The risks which were threatening the conducted of the census were identified and they are being mitigated, examples the showing of Household Listing Form </a:t>
            </a:r>
          </a:p>
          <a:p>
            <a:pPr marL="0" indent="0">
              <a:buNone/>
            </a:pPr>
            <a:endParaRPr lang="en-US" baseline="0" dirty="0" smtClean="0"/>
          </a:p>
        </p:txBody>
      </p:sp>
      <p:sp>
        <p:nvSpPr>
          <p:cNvPr id="4" name="Slide Number Placeholder 3"/>
          <p:cNvSpPr>
            <a:spLocks noGrp="1"/>
          </p:cNvSpPr>
          <p:nvPr>
            <p:ph type="sldNum" idx="10"/>
          </p:nvPr>
        </p:nvSpPr>
        <p:spPr/>
        <p:txBody>
          <a:bodyPr/>
          <a:lstStyle/>
          <a:p>
            <a:pPr>
              <a:defRPr/>
            </a:pPr>
            <a:fld id="{88DF44F8-74A2-4D84-B440-E167D12A605D}" type="slidenum">
              <a:rPr lang="en-US" smtClean="0"/>
              <a:pPr>
                <a:defRPr/>
              </a:pPr>
              <a:t>23</a:t>
            </a:fld>
            <a:endParaRPr lang="en-US" dirty="0"/>
          </a:p>
        </p:txBody>
      </p:sp>
    </p:spTree>
    <p:extLst>
      <p:ext uri="{BB962C8B-B14F-4D97-AF65-F5344CB8AC3E}">
        <p14:creationId xmlns:p14="http://schemas.microsoft.com/office/powerpoint/2010/main" xmlns="" val="403759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a:round/>
            <a:headEnd/>
            <a:tailEnd/>
          </a:ln>
        </p:spPr>
        <p:txBody>
          <a:bodyPr/>
          <a:lstStyle/>
          <a:p>
            <a:pPr>
              <a:buFont typeface="Times New Roman" pitchFamily="18" charset="0"/>
              <a:buNone/>
            </a:pPr>
            <a:fld id="{B1F7248B-BDF5-40DA-8CF5-F1C27D843DEA}" type="slidenum">
              <a:rPr lang="en-US" smtClean="0">
                <a:latin typeface="Times New Roman" pitchFamily="18" charset="0"/>
              </a:rPr>
              <a:pPr>
                <a:buFont typeface="Times New Roman" pitchFamily="18" charset="0"/>
                <a:buNone/>
              </a:pPr>
              <a:t>24</a:t>
            </a:fld>
            <a:endParaRPr lang="en-US" dirty="0" smtClean="0">
              <a:latin typeface="Times New Roman" pitchFamily="18" charset="0"/>
            </a:endParaRPr>
          </a:p>
        </p:txBody>
      </p:sp>
      <p:sp>
        <p:nvSpPr>
          <p:cNvPr id="8397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83972" name="Rectangle 2"/>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
        <p:nvSpPr>
          <p:cNvPr id="83973"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50E3D342-32F8-48A2-BB0D-9396A1FFCC7E}" type="slidenum">
              <a:rPr lang="en-US" sz="1400">
                <a:solidFill>
                  <a:srgbClr val="000000"/>
                </a:solidFill>
              </a:rPr>
              <a:pPr>
                <a:lnSpc>
                  <a:spcPct val="100000"/>
                </a:lnSpc>
              </a:pPr>
              <a:t>24</a:t>
            </a:fld>
            <a:endParaRPr lang="en-US" sz="14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a:round/>
            <a:headEnd/>
            <a:tailEnd/>
          </a:ln>
        </p:spPr>
        <p:txBody>
          <a:bodyPr/>
          <a:lstStyle/>
          <a:p>
            <a:pPr>
              <a:buFont typeface="Times New Roman" pitchFamily="18" charset="0"/>
              <a:buNone/>
            </a:pPr>
            <a:fld id="{B1F7248B-BDF5-40DA-8CF5-F1C27D843DEA}" type="slidenum">
              <a:rPr lang="en-US" smtClean="0">
                <a:latin typeface="Times New Roman" pitchFamily="18" charset="0"/>
              </a:rPr>
              <a:pPr>
                <a:buFont typeface="Times New Roman" pitchFamily="18" charset="0"/>
                <a:buNone/>
              </a:pPr>
              <a:t>26</a:t>
            </a:fld>
            <a:endParaRPr lang="en-US" dirty="0" smtClean="0">
              <a:latin typeface="Times New Roman" pitchFamily="18" charset="0"/>
            </a:endParaRPr>
          </a:p>
        </p:txBody>
      </p:sp>
      <p:sp>
        <p:nvSpPr>
          <p:cNvPr id="8397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83972" name="Rectangle 2"/>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
        <p:nvSpPr>
          <p:cNvPr id="83973"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50E3D342-32F8-48A2-BB0D-9396A1FFCC7E}" type="slidenum">
              <a:rPr lang="en-US" sz="1400">
                <a:solidFill>
                  <a:srgbClr val="000000"/>
                </a:solidFill>
              </a:rPr>
              <a:pPr>
                <a:lnSpc>
                  <a:spcPct val="100000"/>
                </a:lnSpc>
              </a:pPr>
              <a:t>26</a:t>
            </a:fld>
            <a:endParaRPr lang="en-US" sz="14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round/>
            <a:headEnd/>
            <a:tailEnd/>
          </a:ln>
        </p:spPr>
        <p:txBody>
          <a:bodyPr/>
          <a:lstStyle/>
          <a:p>
            <a:pPr>
              <a:buFont typeface="Times New Roman" pitchFamily="18" charset="0"/>
              <a:buNone/>
            </a:pPr>
            <a:fld id="{E2F5E949-7394-4275-B55E-25F67FB07EA6}" type="slidenum">
              <a:rPr lang="en-US" smtClean="0">
                <a:latin typeface="Times New Roman" pitchFamily="18" charset="0"/>
              </a:rPr>
              <a:pPr>
                <a:buFont typeface="Times New Roman" pitchFamily="18" charset="0"/>
                <a:buNone/>
              </a:pPr>
              <a:t>27</a:t>
            </a:fld>
            <a:endParaRPr lang="en-US" dirty="0" smtClean="0">
              <a:latin typeface="Times New Roman" pitchFamily="18" charset="0"/>
            </a:endParaRPr>
          </a:p>
        </p:txBody>
      </p:sp>
      <p:sp>
        <p:nvSpPr>
          <p:cNvPr id="8499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84996" name="Rectangle 2"/>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
        <p:nvSpPr>
          <p:cNvPr id="84997"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385BB72C-5841-4D31-9F4B-C7F4E84A3A80}" type="slidenum">
              <a:rPr lang="en-US" sz="1400">
                <a:solidFill>
                  <a:srgbClr val="000000"/>
                </a:solidFill>
              </a:rPr>
              <a:pPr>
                <a:lnSpc>
                  <a:spcPct val="100000"/>
                </a:lnSpc>
              </a:pPr>
              <a:t>27</a:t>
            </a:fld>
            <a:endParaRPr lang="en-US" sz="14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round/>
            <a:headEnd/>
            <a:tailEnd/>
          </a:ln>
        </p:spPr>
        <p:txBody>
          <a:bodyPr/>
          <a:lstStyle/>
          <a:p>
            <a:pPr>
              <a:buFont typeface="Times New Roman" pitchFamily="18" charset="0"/>
              <a:buNone/>
            </a:pPr>
            <a:fld id="{6521ABA2-71D0-4261-B11E-0E7D80D67BB9}" type="slidenum">
              <a:rPr lang="en-US" smtClean="0">
                <a:latin typeface="Times New Roman" pitchFamily="18" charset="0"/>
              </a:rPr>
              <a:pPr>
                <a:buFont typeface="Times New Roman" pitchFamily="18" charset="0"/>
                <a:buNone/>
              </a:pPr>
              <a:t>2</a:t>
            </a:fld>
            <a:endParaRPr lang="en-US" dirty="0" smtClean="0">
              <a:latin typeface="Times New Roman" pitchFamily="18" charset="0"/>
            </a:endParaRPr>
          </a:p>
        </p:txBody>
      </p:sp>
      <p:sp>
        <p:nvSpPr>
          <p:cNvPr id="47107"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7108" name="Rectangle 2"/>
          <p:cNvSpPr>
            <a:spLocks noGrp="1" noChangeArrowheads="1"/>
          </p:cNvSpPr>
          <p:nvPr>
            <p:ph type="body" idx="1"/>
          </p:nvPr>
        </p:nvSpPr>
        <p:spPr>
          <a:xfrm>
            <a:off x="679450" y="4689475"/>
            <a:ext cx="5437188" cy="4443413"/>
          </a:xfrm>
          <a:noFill/>
        </p:spPr>
        <p:txBody>
          <a:bodyPr wrap="none" anchor="ctr"/>
          <a:lstStyle/>
          <a:p>
            <a:r>
              <a:rPr lang="en-US" dirty="0" smtClean="0">
                <a:latin typeface="Times New Roman" pitchFamily="18" charset="0"/>
              </a:rPr>
              <a:t>This is</a:t>
            </a:r>
            <a:r>
              <a:rPr lang="en-US" baseline="0" dirty="0" smtClean="0">
                <a:latin typeface="Times New Roman" pitchFamily="18" charset="0"/>
              </a:rPr>
              <a:t> the outline if my presentation, it is short and devoid of technical staff as I know most participants here are not census experts but we would rather discuss what census can contribute in such a society as Myanmar. </a:t>
            </a:r>
          </a:p>
          <a:p>
            <a:r>
              <a:rPr lang="en-US" baseline="0" dirty="0" smtClean="0">
                <a:latin typeface="Times New Roman" pitchFamily="18" charset="0"/>
              </a:rPr>
              <a:t>This is the presentation as seen by UNFPA and we do not speak for Government</a:t>
            </a:r>
          </a:p>
          <a:p>
            <a:endParaRPr lang="en-US" baseline="0" dirty="0" smtClean="0">
              <a:latin typeface="Times New Roman" pitchFamily="18" charset="0"/>
            </a:endParaRPr>
          </a:p>
          <a:p>
            <a:r>
              <a:rPr lang="en-US" baseline="0" dirty="0" smtClean="0">
                <a:latin typeface="Times New Roman" pitchFamily="18" charset="0"/>
              </a:rPr>
              <a:t>The  </a:t>
            </a:r>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cs typeface="Arial Unicode MS" charset="0"/>
              </a:defRPr>
            </a:lvl9pPr>
          </a:lstStyle>
          <a:p>
            <a:pPr eaLnBrk="1"/>
            <a:fld id="{AF643148-00B5-4E12-9B22-585D3D80495E}" type="slidenum">
              <a:rPr lang="en-US" smtClean="0">
                <a:solidFill>
                  <a:srgbClr val="000000"/>
                </a:solidFill>
                <a:latin typeface="Times New Roman" pitchFamily="16" charset="0"/>
              </a:rPr>
              <a:pPr eaLnBrk="1"/>
              <a:t>3</a:t>
            </a:fld>
            <a:endParaRPr lang="en-US" dirty="0"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777875" y="4776788"/>
            <a:ext cx="6218238" cy="452596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228600" indent="-228600">
              <a:buAutoNum type="arabicPeriod"/>
            </a:pPr>
            <a:r>
              <a:rPr lang="en-US" dirty="0" smtClean="0"/>
              <a:t>During the</a:t>
            </a:r>
            <a:r>
              <a:rPr lang="en-US" baseline="0" dirty="0" smtClean="0"/>
              <a:t> British rule 1872 to 1941, census were done routinely, after independence in 1948, was done only in 1973 and 1983</a:t>
            </a:r>
            <a:r>
              <a:rPr lang="en-US" dirty="0" smtClean="0"/>
              <a:t>. Since then there has been</a:t>
            </a:r>
            <a:r>
              <a:rPr lang="en-US" baseline="0" dirty="0" smtClean="0"/>
              <a:t> no statistical information, I would say for the last 30 years.</a:t>
            </a:r>
            <a:endParaRPr lang="en-US" dirty="0" smtClean="0"/>
          </a:p>
          <a:p>
            <a:pPr marL="228600" indent="-228600">
              <a:buAutoNum type="arabicPeriod"/>
            </a:pPr>
            <a:endParaRPr lang="en-US" dirty="0" smtClean="0"/>
          </a:p>
          <a:p>
            <a:pPr marL="228600" indent="-228600">
              <a:buAutoNum type="arabicPeriod"/>
            </a:pPr>
            <a:r>
              <a:rPr lang="en-US" dirty="0" smtClean="0"/>
              <a:t> As a</a:t>
            </a:r>
            <a:r>
              <a:rPr lang="en-US" baseline="0" dirty="0" smtClean="0"/>
              <a:t> result th</a:t>
            </a:r>
            <a:r>
              <a:rPr lang="en-US" dirty="0" smtClean="0"/>
              <a:t>e 2014 Census can be termed as </a:t>
            </a:r>
            <a:r>
              <a:rPr lang="en-US" baseline="0" dirty="0" smtClean="0"/>
              <a:t>h</a:t>
            </a:r>
            <a:r>
              <a:rPr lang="en-US" dirty="0" smtClean="0"/>
              <a:t>istoric - in many ways;</a:t>
            </a:r>
            <a:r>
              <a:rPr lang="en-US" baseline="0" dirty="0" smtClean="0"/>
              <a:t>  - it’s the first real opportunity after 30 years to have credible data in this country, it will make all of us know how many people there are in Myanmar and who they really are.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t>3. This is going to be the first up to-date information showing the living condition of the people, diversity of the Myanmar population which is very important from the Human Rights perspective, it will show the vulnerability with the population and the various indicators.</a:t>
            </a:r>
          </a:p>
          <a:p>
            <a:endParaRPr lang="en-US" baseline="0" dirty="0" smtClean="0"/>
          </a:p>
          <a:p>
            <a:r>
              <a:rPr lang="en-US" baseline="0" dirty="0" smtClean="0"/>
              <a:t>4. The census information will help move the current transition forward; the major factors are (</a:t>
            </a:r>
            <a:r>
              <a:rPr lang="en-US" sz="2400" dirty="0" smtClean="0">
                <a:solidFill>
                  <a:schemeClr val="accent6"/>
                </a:solidFill>
                <a:latin typeface="Calibri" charset="0"/>
              </a:rPr>
              <a:t>Participation, Inclusiveness, Good governance, Peace and democracy)</a:t>
            </a:r>
          </a:p>
          <a:p>
            <a:endParaRPr lang="en-US" sz="2400" dirty="0" smtClean="0">
              <a:solidFill>
                <a:srgbClr val="0033CC"/>
              </a:solidFill>
              <a:latin typeface="Calibri" charset="0"/>
            </a:endParaRPr>
          </a:p>
          <a:p>
            <a:r>
              <a:rPr lang="en-US" b="1" baseline="0" dirty="0" smtClean="0"/>
              <a:t>5</a:t>
            </a:r>
            <a:r>
              <a:rPr lang="en-US" b="0" baseline="0" dirty="0" smtClean="0"/>
              <a:t>. It will provide a sampling frame for credible research to upcoming household based surveys, these will be representative and hence generate credible data. So the census will ensure that future survey results reflects the truth. </a:t>
            </a:r>
          </a:p>
          <a:p>
            <a:endParaRPr lang="en-US" b="0"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0" baseline="0" dirty="0" smtClean="0"/>
              <a:t>So to me the main reason why 2014 census is being conducted is that it is the </a:t>
            </a:r>
            <a:r>
              <a:rPr lang="en-US" b="1" baseline="0" dirty="0" smtClean="0"/>
              <a:t>First real time statistical exercise to be conducted in last 30 years and hence will enhance research – how different people live, how each area is unique, … it will be useful in peace, election and in effective decision making process.</a:t>
            </a:r>
          </a:p>
          <a:p>
            <a:endParaRPr lang="en-US" b="0" baseline="0" dirty="0" smtClean="0"/>
          </a:p>
          <a:p>
            <a:endParaRPr lang="en-US"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round/>
            <a:headEnd/>
            <a:tailEnd/>
          </a:ln>
        </p:spPr>
        <p:txBody>
          <a:bodyPr/>
          <a:lstStyle/>
          <a:p>
            <a:pPr>
              <a:buFont typeface="Times New Roman" pitchFamily="18" charset="0"/>
              <a:buNone/>
            </a:pPr>
            <a:fld id="{CC5491BD-7A3D-4DD8-95E7-31D0288393CB}" type="slidenum">
              <a:rPr lang="en-US" smtClean="0">
                <a:latin typeface="Times New Roman" pitchFamily="18" charset="0"/>
              </a:rPr>
              <a:pPr>
                <a:buFont typeface="Times New Roman" pitchFamily="18" charset="0"/>
                <a:buNone/>
              </a:pPr>
              <a:t>4</a:t>
            </a:fld>
            <a:endParaRPr lang="en-US" dirty="0" smtClean="0">
              <a:latin typeface="Times New Roman" pitchFamily="18" charset="0"/>
            </a:endParaRPr>
          </a:p>
        </p:txBody>
      </p:sp>
      <p:sp>
        <p:nvSpPr>
          <p:cNvPr id="563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6324" name="Rectangle 2"/>
          <p:cNvSpPr>
            <a:spLocks noGrp="1" noChangeArrowheads="1"/>
          </p:cNvSpPr>
          <p:nvPr>
            <p:ph type="body" idx="1"/>
          </p:nvPr>
        </p:nvSpPr>
        <p:spPr>
          <a:xfrm>
            <a:off x="777875" y="4776788"/>
            <a:ext cx="6218238" cy="4525962"/>
          </a:xfrm>
          <a:noFill/>
        </p:spPr>
        <p:txBody>
          <a:bodyPr wrap="none" anchor="ctr"/>
          <a:lstStyle/>
          <a:p>
            <a:r>
              <a:rPr lang="en-US" dirty="0" smtClean="0">
                <a:latin typeface="Times New Roman" pitchFamily="18" charset="0"/>
              </a:rPr>
              <a:t>1. Targets to cover all </a:t>
            </a:r>
            <a:r>
              <a:rPr lang="en-US" baseline="0" dirty="0" smtClean="0">
                <a:latin typeface="Times New Roman" pitchFamily="18" charset="0"/>
              </a:rPr>
              <a:t>people in every part of this country…..  includes self govt controlled areas, self-administered areas, all religious groups, remote areas, IDP camps and islands in swampy places</a:t>
            </a:r>
          </a:p>
          <a:p>
            <a:r>
              <a:rPr lang="en-US" baseline="0" dirty="0" smtClean="0">
                <a:latin typeface="Times New Roman" pitchFamily="18" charset="0"/>
              </a:rPr>
              <a:t> </a:t>
            </a:r>
            <a:r>
              <a:rPr lang="en-US" dirty="0" smtClean="0">
                <a:latin typeface="Times New Roman" pitchFamily="18" charset="0"/>
              </a:rPr>
              <a:t> </a:t>
            </a:r>
          </a:p>
          <a:p>
            <a:r>
              <a:rPr lang="en-US" dirty="0" smtClean="0">
                <a:latin typeface="Times New Roman" pitchFamily="18" charset="0"/>
              </a:rPr>
              <a:t>2. Legal Mandate: The 2013 Census Law was enacted in July 2013 and the law is unique</a:t>
            </a:r>
            <a:r>
              <a:rPr lang="en-US" baseline="0" dirty="0" smtClean="0">
                <a:latin typeface="Times New Roman" pitchFamily="18" charset="0"/>
              </a:rPr>
              <a:t> from the previous one (1972) in three main points, 1) it legitimizes the Ministry of Immigration and Population – (DOP) to undertake the census and it creates structures, 2) it ensures confidentiality of individual data, spells out how data will be released and that it is for only statistical purposes, 3) it outlines the obligation of the public and their rights. The Law is a major step in conforming with international practice.</a:t>
            </a:r>
          </a:p>
          <a:p>
            <a:endParaRPr lang="en-US" baseline="0" dirty="0" smtClean="0">
              <a:latin typeface="Times New Roman" pitchFamily="18" charset="0"/>
            </a:endParaRPr>
          </a:p>
          <a:p>
            <a:r>
              <a:rPr lang="en-US" baseline="0" dirty="0" smtClean="0">
                <a:latin typeface="Times New Roman" pitchFamily="18" charset="0"/>
              </a:rPr>
              <a:t>3. There are Census Offices and Committees at every administrative level – down to ward and village tract – this is to ensure full coverage in every part of the country – if every area has a committee they will create ownership and participation</a:t>
            </a:r>
          </a:p>
          <a:p>
            <a:r>
              <a:rPr lang="en-US" baseline="0" dirty="0" smtClean="0">
                <a:latin typeface="Times New Roman" pitchFamily="18" charset="0"/>
              </a:rPr>
              <a:t> </a:t>
            </a:r>
          </a:p>
          <a:p>
            <a:r>
              <a:rPr lang="en-US" baseline="0" dirty="0" smtClean="0">
                <a:latin typeface="Times New Roman" pitchFamily="18" charset="0"/>
              </a:rPr>
              <a:t>4. The census processes is not regulated like previously believed; now development partners, INGO walks into the Census Office to witness progress. There is also the ITAB which is internationally constituted and scrutinizes all aspects to ensure that international guidelines are followed and met.  </a:t>
            </a:r>
          </a:p>
          <a:p>
            <a:r>
              <a:rPr lang="en-US" baseline="0" dirty="0" smtClean="0">
                <a:latin typeface="Times New Roman" pitchFamily="18" charset="0"/>
              </a:rPr>
              <a:t> </a:t>
            </a:r>
          </a:p>
          <a:p>
            <a:r>
              <a:rPr lang="en-US" baseline="0" dirty="0" smtClean="0">
                <a:latin typeface="Times New Roman" pitchFamily="18" charset="0"/>
              </a:rPr>
              <a:t>Robust census which embraces participation.</a:t>
            </a:r>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continuous reviews</a:t>
            </a:r>
            <a:r>
              <a:rPr lang="en-US" baseline="0" dirty="0" smtClean="0"/>
              <a:t> and engagement with various state actors leaders of political parties, religious leaders, community leaders, development partners, NGOs, INGOs, media, Youth Groups, Women Groups, etc. There are also field monitoring to ensure transparency and participation in the exercise.</a:t>
            </a:r>
            <a:r>
              <a:rPr lang="en-US" dirty="0" smtClean="0"/>
              <a:t> </a:t>
            </a:r>
          </a:p>
          <a:p>
            <a:pPr marL="228600" indent="-228600">
              <a:buAutoNum type="arabicPeriod"/>
            </a:pPr>
            <a:endParaRPr lang="en-US" dirty="0" smtClean="0"/>
          </a:p>
          <a:p>
            <a:pPr marL="228600" indent="-228600">
              <a:buAutoNum type="arabicPeriod"/>
            </a:pPr>
            <a:r>
              <a:rPr lang="en-US" sz="1200" dirty="0" smtClean="0">
                <a:solidFill>
                  <a:srgbClr val="0033CC"/>
                </a:solidFill>
                <a:latin typeface="Calibri" pitchFamily="34" charset="0"/>
              </a:rPr>
              <a:t>A risk assessment</a:t>
            </a:r>
            <a:r>
              <a:rPr lang="en-US" sz="1200" baseline="0" dirty="0" smtClean="0">
                <a:solidFill>
                  <a:srgbClr val="0033CC"/>
                </a:solidFill>
                <a:latin typeface="Calibri" pitchFamily="34" charset="0"/>
              </a:rPr>
              <a:t> was conducted and grouped them into  </a:t>
            </a:r>
            <a:r>
              <a:rPr lang="en-US" sz="1200" dirty="0" smtClean="0">
                <a:solidFill>
                  <a:srgbClr val="0033CC"/>
                </a:solidFill>
                <a:latin typeface="Calibri" pitchFamily="34" charset="0"/>
              </a:rPr>
              <a:t>four types political, logistical, administrative and technical);</a:t>
            </a:r>
            <a:r>
              <a:rPr lang="en-US" sz="1200" baseline="0" dirty="0" smtClean="0">
                <a:solidFill>
                  <a:srgbClr val="0033CC"/>
                </a:solidFill>
                <a:latin typeface="Calibri" pitchFamily="34" charset="0"/>
              </a:rPr>
              <a:t> A </a:t>
            </a:r>
            <a:r>
              <a:rPr lang="en-US" sz="1200" dirty="0" smtClean="0">
                <a:solidFill>
                  <a:srgbClr val="0033CC"/>
                </a:solidFill>
                <a:latin typeface="Calibri" pitchFamily="34" charset="0"/>
              </a:rPr>
              <a:t>risk</a:t>
            </a:r>
            <a:r>
              <a:rPr lang="en-US" sz="1200" baseline="0" dirty="0" smtClean="0">
                <a:solidFill>
                  <a:srgbClr val="0033CC"/>
                </a:solidFill>
                <a:latin typeface="Calibri" pitchFamily="34" charset="0"/>
              </a:rPr>
              <a:t> mitigation measures have been prepared and is being utilized to minimize them (grouped into</a:t>
            </a:r>
            <a:r>
              <a:rPr lang="en-US" sz="1200" dirty="0" smtClean="0">
                <a:solidFill>
                  <a:srgbClr val="0033CC"/>
                </a:solidFill>
                <a:latin typeface="Calibri" pitchFamily="34" charset="0"/>
              </a:rPr>
              <a:t> for example </a:t>
            </a:r>
            <a:r>
              <a:rPr lang="en-US" sz="1200" baseline="0" dirty="0" smtClean="0">
                <a:solidFill>
                  <a:srgbClr val="0033CC"/>
                </a:solidFill>
                <a:latin typeface="Calibri" pitchFamily="34" charset="0"/>
              </a:rPr>
              <a:t>mistrust in the government executed activities; to mitigate this the census committees are being expanded to include NGO, religious leaders, etc. people not in government; when representation in these groups are broad they will  have discussions and feed back from the public. Also the Census team and UNFPA is having consultations with youth groups, women groups, NGOs and addressing their concerns, re-looked at the entire communication strategy, on the technical side, introducing adult learning participatory training, etc.</a:t>
            </a:r>
          </a:p>
          <a:p>
            <a:pPr marL="0" indent="0">
              <a:buNone/>
            </a:pPr>
            <a:r>
              <a:rPr lang="en-US" sz="1200" baseline="0" dirty="0" smtClean="0">
                <a:solidFill>
                  <a:srgbClr val="0033CC"/>
                </a:solidFill>
                <a:latin typeface="Calibri" pitchFamily="34" charset="0"/>
              </a:rPr>
              <a:t> </a:t>
            </a:r>
          </a:p>
          <a:p>
            <a:pPr marL="0" indent="0">
              <a:buNone/>
            </a:pPr>
            <a:r>
              <a:rPr lang="en-US" sz="1200" baseline="0" dirty="0" smtClean="0">
                <a:solidFill>
                  <a:srgbClr val="0033CC"/>
                </a:solidFill>
                <a:latin typeface="Calibri" pitchFamily="34" charset="0"/>
              </a:rPr>
              <a:t>3. Lessons learnt from the pilot census conducted in 20 townships across the country are being used to improve the census process, training, publicity, engagement with the public. Consultation also going on in Rakhine. Generally people are aware of the census – but the issue is strong trust, all they want is to do a good census. </a:t>
            </a:r>
          </a:p>
          <a:p>
            <a:pPr marL="0" indent="0">
              <a:buNone/>
            </a:pPr>
            <a:endParaRPr lang="en-US" sz="1200" baseline="0" dirty="0" smtClean="0">
              <a:solidFill>
                <a:srgbClr val="0033CC"/>
              </a:solidFill>
              <a:latin typeface="Calibri" pitchFamily="34" charset="0"/>
            </a:endParaRPr>
          </a:p>
          <a:p>
            <a:pPr marL="0" indent="0">
              <a:buNone/>
            </a:pPr>
            <a:r>
              <a:rPr lang="en-US" sz="1200" baseline="0" dirty="0" smtClean="0">
                <a:solidFill>
                  <a:srgbClr val="0033CC"/>
                </a:solidFill>
                <a:latin typeface="Calibri" pitchFamily="34" charset="0"/>
              </a:rPr>
              <a:t>4. Proper technical support in all census areas (political ….. risks, communication strategy, mapping/GIS, data processing, overall management, etc.) all these have ensured that quality of the outputs is to the highest standards.</a:t>
            </a:r>
          </a:p>
          <a:p>
            <a:pPr marL="228600" indent="-228600">
              <a:buAutoNum type="arabicPeriod"/>
            </a:pPr>
            <a:endParaRPr lang="en-US" dirty="0"/>
          </a:p>
        </p:txBody>
      </p:sp>
      <p:sp>
        <p:nvSpPr>
          <p:cNvPr id="4" name="Slide Number Placeholder 3"/>
          <p:cNvSpPr>
            <a:spLocks noGrp="1"/>
          </p:cNvSpPr>
          <p:nvPr>
            <p:ph type="sldNum" idx="10"/>
          </p:nvPr>
        </p:nvSpPr>
        <p:spPr/>
        <p:txBody>
          <a:bodyPr/>
          <a:lstStyle/>
          <a:p>
            <a:pPr>
              <a:defRPr/>
            </a:pPr>
            <a:fld id="{88DF44F8-74A2-4D84-B440-E167D12A605D}" type="slidenum">
              <a:rPr lang="en-US" smtClean="0"/>
              <a:pPr>
                <a:defRPr/>
              </a:pPr>
              <a:t>5</a:t>
            </a:fld>
            <a:endParaRPr lang="en-US" dirty="0"/>
          </a:p>
        </p:txBody>
      </p:sp>
    </p:spTree>
    <p:extLst>
      <p:ext uri="{BB962C8B-B14F-4D97-AF65-F5344CB8AC3E}">
        <p14:creationId xmlns:p14="http://schemas.microsoft.com/office/powerpoint/2010/main" xmlns="" val="26467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round/>
            <a:headEnd/>
            <a:tailEnd/>
          </a:ln>
        </p:spPr>
        <p:txBody>
          <a:bodyPr/>
          <a:lstStyle/>
          <a:p>
            <a:pPr>
              <a:buFont typeface="Times New Roman" pitchFamily="18" charset="0"/>
              <a:buNone/>
            </a:pPr>
            <a:fld id="{9D744B74-4563-4411-A291-7392A4772B7E}" type="slidenum">
              <a:rPr lang="en-US" smtClean="0">
                <a:latin typeface="Times New Roman" pitchFamily="18" charset="0"/>
              </a:rPr>
              <a:pPr>
                <a:buFont typeface="Times New Roman" pitchFamily="18" charset="0"/>
                <a:buNone/>
              </a:pPr>
              <a:t>6</a:t>
            </a:fld>
            <a:endParaRPr lang="en-US" dirty="0" smtClean="0">
              <a:latin typeface="Times New Roman" pitchFamily="18" charset="0"/>
            </a:endParaRPr>
          </a:p>
        </p:txBody>
      </p:sp>
      <p:sp>
        <p:nvSpPr>
          <p:cNvPr id="512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1204" name="Rectangle 2"/>
          <p:cNvSpPr>
            <a:spLocks noGrp="1" noChangeArrowheads="1"/>
          </p:cNvSpPr>
          <p:nvPr>
            <p:ph type="body" idx="1"/>
          </p:nvPr>
        </p:nvSpPr>
        <p:spPr>
          <a:xfrm>
            <a:off x="777875" y="4776788"/>
            <a:ext cx="6218238" cy="4525962"/>
          </a:xfrm>
          <a:noFill/>
        </p:spPr>
        <p:txBody>
          <a:bodyPr wrap="none" anchor="ct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round/>
            <a:headEnd/>
            <a:tailEnd/>
          </a:ln>
        </p:spPr>
        <p:txBody>
          <a:bodyPr/>
          <a:lstStyle/>
          <a:p>
            <a:pPr>
              <a:buFont typeface="Times New Roman" pitchFamily="18" charset="0"/>
              <a:buNone/>
            </a:pPr>
            <a:fld id="{03A8C1D9-63F6-4057-9539-6F66C096F9D3}" type="slidenum">
              <a:rPr lang="en-US" smtClean="0">
                <a:latin typeface="Times New Roman" pitchFamily="18" charset="0"/>
              </a:rPr>
              <a:pPr>
                <a:buFont typeface="Times New Roman" pitchFamily="18" charset="0"/>
                <a:buNone/>
              </a:pPr>
              <a:t>7</a:t>
            </a:fld>
            <a:endParaRPr lang="en-US" dirty="0" smtClean="0">
              <a:latin typeface="Times New Roman" pitchFamily="18" charset="0"/>
            </a:endParaRPr>
          </a:p>
        </p:txBody>
      </p:sp>
      <p:sp>
        <p:nvSpPr>
          <p:cNvPr id="52227" name="Text Box 1"/>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16629CD6-06DC-4475-8942-C524D1E65424}" type="slidenum">
              <a:rPr lang="en-US" sz="1400">
                <a:solidFill>
                  <a:srgbClr val="000000"/>
                </a:solidFill>
              </a:rPr>
              <a:pPr>
                <a:lnSpc>
                  <a:spcPct val="100000"/>
                </a:lnSpc>
              </a:pPr>
              <a:t>7</a:t>
            </a:fld>
            <a:endParaRPr lang="en-US" sz="1400" dirty="0">
              <a:solidFill>
                <a:srgbClr val="000000"/>
              </a:solidFill>
            </a:endParaRPr>
          </a:p>
        </p:txBody>
      </p:sp>
      <p:sp>
        <p:nvSpPr>
          <p:cNvPr id="52228" name="Rectangle 2"/>
          <p:cNvSpPr>
            <a:spLocks noGrp="1" noRot="1" noChangeAspect="1" noChangeArrowheads="1" noTextEdit="1"/>
          </p:cNvSpPr>
          <p:nvPr>
            <p:ph type="sldImg"/>
          </p:nvPr>
        </p:nvSpPr>
        <p:spPr>
          <a:xfrm>
            <a:off x="930275" y="739775"/>
            <a:ext cx="4937125" cy="3703638"/>
          </a:xfrm>
          <a:solidFill>
            <a:srgbClr val="FFFFFF"/>
          </a:solidFill>
          <a:ln>
            <a:solidFill>
              <a:srgbClr val="000000"/>
            </a:solidFill>
            <a:miter lim="800000"/>
          </a:ln>
        </p:spPr>
      </p:sp>
      <p:sp>
        <p:nvSpPr>
          <p:cNvPr id="52229" name="Rectangle 3"/>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a:round/>
            <a:headEnd/>
            <a:tailEnd/>
          </a:ln>
        </p:spPr>
        <p:txBody>
          <a:bodyPr/>
          <a:lstStyle/>
          <a:p>
            <a:pPr>
              <a:buFont typeface="Times New Roman" pitchFamily="18" charset="0"/>
              <a:buNone/>
            </a:pPr>
            <a:fld id="{80206EC4-D05E-4A13-AAE0-7448DD1DBDA2}" type="slidenum">
              <a:rPr lang="en-US" smtClean="0">
                <a:latin typeface="Times New Roman" pitchFamily="18" charset="0"/>
              </a:rPr>
              <a:pPr>
                <a:buFont typeface="Times New Roman" pitchFamily="18" charset="0"/>
                <a:buNone/>
              </a:pPr>
              <a:t>12</a:t>
            </a:fld>
            <a:endParaRPr lang="en-US" dirty="0" smtClean="0">
              <a:latin typeface="Times New Roman" pitchFamily="18" charset="0"/>
            </a:endParaRPr>
          </a:p>
        </p:txBody>
      </p:sp>
      <p:sp>
        <p:nvSpPr>
          <p:cNvPr id="6144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61444" name="Rectangle 2"/>
          <p:cNvSpPr>
            <a:spLocks noGrp="1" noChangeArrowheads="1"/>
          </p:cNvSpPr>
          <p:nvPr>
            <p:ph type="body" idx="1"/>
          </p:nvPr>
        </p:nvSpPr>
        <p:spPr>
          <a:xfrm>
            <a:off x="0" y="0"/>
            <a:ext cx="1588" cy="1588"/>
          </a:xfrm>
          <a:noFill/>
        </p:spPr>
        <p:txBody>
          <a:bodyPr wrap="none" anchor="ctr"/>
          <a:lstStyle/>
          <a:p>
            <a:pPr eaLnBrk="1">
              <a:spcBef>
                <a:spcPct val="0"/>
              </a:spcBef>
            </a:pPr>
            <a:endParaRPr lang="en-US" sz="2000" dirty="0" smtClean="0">
              <a:latin typeface="Arial" charset="0"/>
              <a:cs typeface="Arial Unicode MS" charset="0"/>
            </a:endParaRPr>
          </a:p>
        </p:txBody>
      </p:sp>
      <p:sp>
        <p:nvSpPr>
          <p:cNvPr id="61445"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pPr>
            <a:fld id="{A54B182B-0D64-4B44-9DF6-19EF4AEAECBA}" type="slidenum">
              <a:rPr lang="en-US" sz="1400">
                <a:solidFill>
                  <a:srgbClr val="000000"/>
                </a:solidFill>
              </a:rPr>
              <a:pPr>
                <a:lnSpc>
                  <a:spcPct val="100000"/>
                </a:lnSpc>
              </a:pPr>
              <a:t>12</a:t>
            </a:fld>
            <a:endParaRPr lang="en-US" sz="14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p:spPr>
        <p:txBody>
          <a:bodyPr/>
          <a:lstStyle/>
          <a:p>
            <a:endParaRPr lang="en-US" dirty="0" smtClean="0">
              <a:latin typeface="Times New Roman" pitchFamily="18" charset="0"/>
            </a:endParaRPr>
          </a:p>
        </p:txBody>
      </p:sp>
      <p:sp>
        <p:nvSpPr>
          <p:cNvPr id="62468" name="Slide Number Placeholder 3"/>
          <p:cNvSpPr>
            <a:spLocks noGrp="1"/>
          </p:cNvSpPr>
          <p:nvPr>
            <p:ph type="sldNum" sz="quarter"/>
          </p:nvPr>
        </p:nvSpPr>
        <p:spPr>
          <a:noFill/>
          <a:ln>
            <a:miter lim="800000"/>
            <a:headEnd/>
            <a:tailEnd/>
          </a:ln>
        </p:spPr>
        <p:txBody>
          <a:bodyPr/>
          <a:lstStyle/>
          <a:p>
            <a:pPr hangingPunct="1">
              <a:buFont typeface="Times New Roman" pitchFamily="18" charset="0"/>
              <a:buNone/>
            </a:pPr>
            <a:fld id="{E2C9CC7A-D7E2-4EBC-BC3A-BBCD02CAB458}" type="slidenum">
              <a:rPr lang="en-US" smtClean="0">
                <a:solidFill>
                  <a:schemeClr val="tx1"/>
                </a:solidFill>
                <a:latin typeface="Arial" charset="0"/>
                <a:cs typeface="Arial" charset="0"/>
              </a:rPr>
              <a:pPr hangingPunct="1">
                <a:buFont typeface="Times New Roman" pitchFamily="18" charset="0"/>
                <a:buNone/>
              </a:pPr>
              <a:t>13</a:t>
            </a:fld>
            <a:endParaRPr lang="en-US" dirty="0" smtClean="0">
              <a:solidFill>
                <a:schemeClr val="tx1"/>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r>
              <a:rPr lang="en-US" dirty="0" smtClean="0"/>
              <a:t>9/13/2013</a:t>
            </a:r>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DFC260-E39E-4017-960C-7E23ACC0D776}"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8BFA8C7C-9930-49A7-B7B0-77C356EC229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D58BCD90-A972-4A47-A86A-41D3538AC5B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331864E-FC2A-4D94-9360-D697514218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5B12F77C-6DA0-49CD-A682-D941DEE257BF}"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9B24677C-7C53-4976-84A2-4D65147D17C1}"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pPr>
              <a:defRPr/>
            </a:pPr>
            <a:fld id="{869D6B4E-3B6D-4E3A-94CE-4AC8196B40E0}"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pPr>
              <a:defRPr/>
            </a:pPr>
            <a:fld id="{E17DB66F-0F0C-495B-8B04-A6D008963B3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pPr>
              <a:defRPr/>
            </a:pPr>
            <a:fld id="{958A451E-027A-4ED0-B46E-F3B22F65E80F}"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r>
              <a:rPr lang="en-US" dirty="0" smtClean="0"/>
              <a:t>9/13/2013</a:t>
            </a:r>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pPr>
              <a:defRPr/>
            </a:pPr>
            <a:fld id="{D17B3D58-6581-4205-9459-0A8D7726497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r>
              <a:rPr lang="en-US" dirty="0" smtClean="0"/>
              <a:t>9/13/2013</a:t>
            </a:r>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pPr>
              <a:defRPr/>
            </a:pPr>
            <a:fld id="{33A165FC-D4A8-4D9C-A1B4-027064683D1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r>
              <a:rPr lang="en-US" dirty="0" smtClean="0"/>
              <a:t>9/13/2013</a:t>
            </a:r>
            <a:endParaRPr lang="en-US" dirty="0">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921985C-C0AE-44F4-8AC8-B347751E6808}"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r>
              <a:rPr lang="en-US" dirty="0" smtClean="0"/>
              <a:t>9/13/2013</a:t>
            </a:r>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2CF8F86-AB34-4108-A015-27BE1C228D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fp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cid:image001.gif@01C9497B.6A1054B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80109" y="0"/>
            <a:ext cx="8963891" cy="1676400"/>
          </a:xfrm>
        </p:spPr>
        <p:txBody>
          <a:bodyPr>
            <a:normAutofit/>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b="1" dirty="0">
                <a:latin typeface="Arial Rounded MT Bold" pitchFamily="32" charset="0"/>
              </a:rPr>
              <a:t/>
            </a:r>
            <a:br>
              <a:rPr lang="en-US" sz="3200" b="1" dirty="0">
                <a:latin typeface="Arial Rounded MT Bold" pitchFamily="32" charset="0"/>
              </a:rPr>
            </a:br>
            <a:r>
              <a:rPr lang="en-US" sz="3200" b="1" dirty="0" smtClean="0">
                <a:latin typeface="Arial Rounded MT Bold" pitchFamily="32" charset="0"/>
              </a:rPr>
              <a:t>SILENT FEATURES OF 2014 MYANMAR </a:t>
            </a:r>
            <a:r>
              <a:rPr lang="en-US" sz="3600" b="1" dirty="0" smtClean="0">
                <a:latin typeface="Calibri" pitchFamily="34" charset="0"/>
              </a:rPr>
              <a:t>CENSUS</a:t>
            </a:r>
          </a:p>
        </p:txBody>
      </p:sp>
      <p:sp>
        <p:nvSpPr>
          <p:cNvPr id="5123" name="Text Box 2"/>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5000" rIns="90000" bIns="45000"/>
          <a:lstStyle/>
          <a:p>
            <a:pPr hangingPunct="1">
              <a:lnSpc>
                <a:spcPct val="100000"/>
              </a:lnSpc>
              <a:tabLst>
                <a:tab pos="723900" algn="l"/>
                <a:tab pos="1447800" algn="l"/>
              </a:tabLst>
            </a:pPr>
            <a:endParaRPr lang="en-US" dirty="0">
              <a:solidFill>
                <a:srgbClr val="000000"/>
              </a:solidFill>
              <a:latin typeface="Calibri" pitchFamily="34" charset="0"/>
            </a:endParaRPr>
          </a:p>
        </p:txBody>
      </p:sp>
      <p:sp>
        <p:nvSpPr>
          <p:cNvPr id="5126" name="Rectangle 5"/>
          <p:cNvSpPr>
            <a:spLocks noChangeArrowheads="1"/>
          </p:cNvSpPr>
          <p:nvPr/>
        </p:nvSpPr>
        <p:spPr bwMode="auto">
          <a:xfrm>
            <a:off x="1169670" y="3657600"/>
            <a:ext cx="7391400" cy="2090189"/>
          </a:xfrm>
          <a:prstGeom prst="rect">
            <a:avLst/>
          </a:prstGeom>
          <a:noFill/>
          <a:ln w="9525">
            <a:noFill/>
            <a:round/>
            <a:headEnd/>
            <a:tailEnd/>
          </a:ln>
          <a:effectLst/>
        </p:spPr>
        <p:txBody>
          <a:bodyPr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dirty="0" smtClean="0"/>
              <a:t>Presentation at MIMU meeting with IM Group</a:t>
            </a: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b="1" dirty="0" smtClean="0"/>
              <a:t> </a:t>
            </a:r>
            <a:r>
              <a:rPr lang="en-US" sz="2000" b="1" dirty="0" smtClean="0">
                <a:solidFill>
                  <a:srgbClr val="000000"/>
                </a:solidFill>
                <a:latin typeface="Shruti" pitchFamily="32" charset="0"/>
              </a:rPr>
              <a:t>Yangon, 2</a:t>
            </a:r>
            <a:r>
              <a:rPr lang="en-US" sz="2000" b="1" baseline="30000" dirty="0" smtClean="0">
                <a:solidFill>
                  <a:srgbClr val="000000"/>
                </a:solidFill>
                <a:latin typeface="Shruti" pitchFamily="32" charset="0"/>
              </a:rPr>
              <a:t>nd</a:t>
            </a:r>
            <a:r>
              <a:rPr lang="en-US" sz="2000" b="1" dirty="0" smtClean="0">
                <a:solidFill>
                  <a:srgbClr val="000000"/>
                </a:solidFill>
                <a:latin typeface="Shruti" pitchFamily="32" charset="0"/>
              </a:rPr>
              <a:t>  September 2013</a:t>
            </a: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b="1" dirty="0" smtClean="0">
              <a:solidFill>
                <a:srgbClr val="000000"/>
              </a:solidFill>
              <a:latin typeface="Shruti" pitchFamily="32" charset="0"/>
            </a:endParaRP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dirty="0" smtClean="0">
                <a:solidFill>
                  <a:srgbClr val="000000"/>
                </a:solidFill>
                <a:latin typeface="Shruti" pitchFamily="32" charset="0"/>
              </a:rPr>
              <a:t>Fredrick Okwayo, UNFPA Country Technical Adviser</a:t>
            </a:r>
            <a:endParaRPr lang="en-US" sz="2000" b="1" dirty="0">
              <a:solidFill>
                <a:srgbClr val="000000"/>
              </a:solidFill>
              <a:latin typeface="Shruti" pitchFamily="32" charset="0"/>
            </a:endParaRPr>
          </a:p>
        </p:txBody>
      </p:sp>
      <p:pic>
        <p:nvPicPr>
          <p:cNvPr id="5129" name="Picture 5" descr="http://foweb.unfpa.org/images/vCard/un_logo.gif">
            <a:hlinkClick r:id="rId3"/>
          </p:cNvPr>
          <p:cNvPicPr>
            <a:picLocks noChangeAspect="1" noChangeArrowheads="1"/>
          </p:cNvPicPr>
          <p:nvPr/>
        </p:nvPicPr>
        <p:blipFill>
          <a:blip r:embed="rId4" r:link="rId5"/>
          <a:srcRect/>
          <a:stretch>
            <a:fillRect/>
          </a:stretch>
        </p:blipFill>
        <p:spPr bwMode="auto">
          <a:xfrm>
            <a:off x="3888613" y="5747789"/>
            <a:ext cx="1900171" cy="803823"/>
          </a:xfrm>
          <a:prstGeom prst="rect">
            <a:avLst/>
          </a:prstGeom>
          <a:noFill/>
          <a:ln w="9525">
            <a:noFill/>
            <a:miter lim="800000"/>
            <a:headEnd/>
            <a:tailEnd/>
          </a:ln>
        </p:spPr>
      </p:pic>
      <p:pic>
        <p:nvPicPr>
          <p:cNvPr id="8" name="Picture 2" descr="F:\Myanmar Census 2014- Logo   EDIT  2  (Eng)   .jpg"/>
          <p:cNvPicPr>
            <a:picLocks noChangeAspect="1" noChangeArrowheads="1"/>
          </p:cNvPicPr>
          <p:nvPr/>
        </p:nvPicPr>
        <p:blipFill>
          <a:blip r:embed="rId6"/>
          <a:srcRect l="11806" t="11806" r="11806" b="11806"/>
          <a:stretch>
            <a:fillRect/>
          </a:stretch>
        </p:blipFill>
        <p:spPr bwMode="auto">
          <a:xfrm>
            <a:off x="3655184" y="1524000"/>
            <a:ext cx="2133600" cy="2133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12F77C-6DA0-49CD-A682-D941DEE257BF}" type="slidenum">
              <a:rPr lang="en-US" smtClean="0"/>
              <a:pPr>
                <a:defRPr/>
              </a:pPr>
              <a:t>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pPr algn="ctr"/>
            <a:r>
              <a:rPr lang="en-US" dirty="0"/>
              <a:t>PREPARATION OF FINAL CENSUS </a:t>
            </a:r>
            <a:r>
              <a:rPr lang="en-US" dirty="0" smtClean="0"/>
              <a:t>MAPS</a:t>
            </a:r>
            <a:br>
              <a:rPr lang="en-US" dirty="0" smtClean="0"/>
            </a:br>
            <a:r>
              <a:rPr lang="en-US" sz="3100" b="1" dirty="0" smtClean="0">
                <a:solidFill>
                  <a:srgbClr val="FF0000"/>
                </a:solidFill>
                <a:latin typeface="Arial" pitchFamily="34" charset="0"/>
                <a:cs typeface="Arial" pitchFamily="34" charset="0"/>
              </a:rPr>
              <a:t>AREAS WITHOUT FIELD MAPS</a:t>
            </a:r>
            <a:r>
              <a:rPr lang="en-US" dirty="0" smtClean="0">
                <a:solidFill>
                  <a:srgbClr val="FF0000"/>
                </a:solidFill>
              </a:rPr>
              <a:t/>
            </a:r>
            <a:br>
              <a:rPr lang="en-US" dirty="0" smtClean="0">
                <a:solidFill>
                  <a:srgbClr val="FF0000"/>
                </a:solidFill>
              </a:rPr>
            </a:br>
            <a:r>
              <a:rPr lang="en-US" sz="3100" dirty="0" smtClean="0">
                <a:solidFill>
                  <a:schemeClr val="tx2">
                    <a:lumMod val="60000"/>
                    <a:lumOff val="40000"/>
                  </a:schemeClr>
                </a:solidFill>
                <a:latin typeface="Arial" pitchFamily="34" charset="0"/>
                <a:cs typeface="Arial" pitchFamily="34" charset="0"/>
              </a:rPr>
              <a:t>EA Demarcation using 1:50,000 </a:t>
            </a:r>
            <a:endParaRPr lang="en-US" sz="3100" dirty="0">
              <a:solidFill>
                <a:schemeClr val="tx2">
                  <a:lumMod val="60000"/>
                  <a:lumOff val="40000"/>
                </a:schemeClr>
              </a:solidFill>
              <a:latin typeface="Arial" pitchFamily="34" charset="0"/>
              <a:cs typeface="Arial" pitchFamily="34"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5741" t="6902" r="14200" b="4882"/>
          <a:stretch/>
        </p:blipFill>
        <p:spPr>
          <a:xfrm>
            <a:off x="1143000" y="1511905"/>
            <a:ext cx="6856059" cy="5346095"/>
          </a:xfrm>
        </p:spPr>
      </p:pic>
    </p:spTree>
    <p:extLst>
      <p:ext uri="{BB962C8B-B14F-4D97-AF65-F5344CB8AC3E}">
        <p14:creationId xmlns:p14="http://schemas.microsoft.com/office/powerpoint/2010/main" xmlns="" val="410812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417638"/>
          </a:xfrm>
        </p:spPr>
        <p:txBody>
          <a:bodyPr>
            <a:normAutofit fontScale="90000"/>
          </a:bodyPr>
          <a:lstStyle/>
          <a:p>
            <a:pPr algn="ctr"/>
            <a:r>
              <a:rPr lang="en-US" dirty="0"/>
              <a:t>PREPARATION OF FINAL CENSUS MAPS</a:t>
            </a:r>
            <a:br>
              <a:rPr lang="en-US" dirty="0"/>
            </a:br>
            <a:r>
              <a:rPr lang="en-US" sz="3600" b="1" dirty="0">
                <a:solidFill>
                  <a:srgbClr val="FF0000"/>
                </a:solidFill>
                <a:latin typeface="Arial" pitchFamily="34" charset="0"/>
                <a:cs typeface="Arial" pitchFamily="34" charset="0"/>
              </a:rPr>
              <a:t>AREAS WITHOUT FIELD MAPS</a:t>
            </a:r>
            <a:r>
              <a:rPr lang="en-US" dirty="0">
                <a:solidFill>
                  <a:srgbClr val="FF0000"/>
                </a:solidFill>
              </a:rPr>
              <a:t/>
            </a:r>
            <a:br>
              <a:rPr lang="en-US" dirty="0">
                <a:solidFill>
                  <a:srgbClr val="FF0000"/>
                </a:solidFill>
              </a:rPr>
            </a:br>
            <a:r>
              <a:rPr lang="en-US" sz="2700" dirty="0">
                <a:solidFill>
                  <a:schemeClr val="tx2">
                    <a:lumMod val="60000"/>
                    <a:lumOff val="40000"/>
                  </a:schemeClr>
                </a:solidFill>
                <a:latin typeface="Arial" pitchFamily="34" charset="0"/>
                <a:cs typeface="Arial" pitchFamily="34" charset="0"/>
              </a:rPr>
              <a:t>EA Demarcation using </a:t>
            </a:r>
            <a:r>
              <a:rPr lang="en-US" sz="2700" dirty="0" smtClean="0">
                <a:solidFill>
                  <a:schemeClr val="tx2">
                    <a:lumMod val="60000"/>
                    <a:lumOff val="40000"/>
                  </a:schemeClr>
                </a:solidFill>
                <a:latin typeface="Arial" pitchFamily="34" charset="0"/>
                <a:cs typeface="Arial" pitchFamily="34" charset="0"/>
              </a:rPr>
              <a:t>Satellite Imagery</a:t>
            </a:r>
            <a:endParaRPr lang="en-US" sz="2700" dirty="0">
              <a:solidFill>
                <a:schemeClr val="tx2">
                  <a:lumMod val="60000"/>
                  <a:lumOff val="40000"/>
                </a:schemeClr>
              </a:solidFill>
              <a:latin typeface="Arial" pitchFamily="34" charset="0"/>
              <a:cs typeface="Arial"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6430" t="8789" r="12217" b="6965"/>
          <a:stretch/>
        </p:blipFill>
        <p:spPr>
          <a:xfrm>
            <a:off x="1066800" y="1591732"/>
            <a:ext cx="6324600" cy="5284371"/>
          </a:xfrm>
        </p:spPr>
      </p:pic>
    </p:spTree>
    <p:extLst>
      <p:ext uri="{BB962C8B-B14F-4D97-AF65-F5344CB8AC3E}">
        <p14:creationId xmlns:p14="http://schemas.microsoft.com/office/powerpoint/2010/main" xmlns="" val="284045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04800" y="-76200"/>
            <a:ext cx="6172200" cy="1004888"/>
          </a:xfrm>
          <a:prstGeom prst="rect">
            <a:avLst/>
          </a:prstGeom>
          <a:noFill/>
          <a:ln w="9525">
            <a:noFill/>
            <a:round/>
            <a:headEnd/>
            <a:tailEnd/>
          </a:ln>
          <a:effectLst/>
        </p:spPr>
        <p:txBody>
          <a:bodyPr lIns="90000" tIns="45000" rIns="90000" bIns="45000">
            <a:spAutoFit/>
          </a:bodyPr>
          <a:lstStyle/>
          <a:p>
            <a:pPr hangingPunct="1">
              <a:lnSpc>
                <a:spcPct val="150000"/>
              </a:lnSpc>
              <a:tabLst>
                <a:tab pos="723900" algn="l"/>
                <a:tab pos="1447800" algn="l"/>
                <a:tab pos="2171700" algn="l"/>
                <a:tab pos="2895600" algn="l"/>
                <a:tab pos="3619500" algn="l"/>
                <a:tab pos="4343400" algn="l"/>
                <a:tab pos="5067300" algn="l"/>
                <a:tab pos="5791200" algn="l"/>
              </a:tabLst>
            </a:pPr>
            <a:r>
              <a:rPr lang="en-US" sz="4000" b="1" dirty="0">
                <a:solidFill>
                  <a:srgbClr val="000099"/>
                </a:solidFill>
                <a:latin typeface="+mn-lt"/>
              </a:rPr>
              <a:t>Contents </a:t>
            </a:r>
            <a:r>
              <a:rPr lang="en-US" sz="4000" b="1" dirty="0">
                <a:solidFill>
                  <a:srgbClr val="C00000"/>
                </a:solidFill>
                <a:latin typeface="+mn-lt"/>
              </a:rPr>
              <a:t>(41 questions)</a:t>
            </a:r>
          </a:p>
        </p:txBody>
      </p:sp>
      <p:sp>
        <p:nvSpPr>
          <p:cNvPr id="20483" name="Rectangle 2"/>
          <p:cNvSpPr>
            <a:spLocks noChangeArrowheads="1"/>
          </p:cNvSpPr>
          <p:nvPr/>
        </p:nvSpPr>
        <p:spPr bwMode="auto">
          <a:xfrm>
            <a:off x="152400" y="827033"/>
            <a:ext cx="8839200" cy="6030967"/>
          </a:xfrm>
          <a:prstGeom prst="rect">
            <a:avLst/>
          </a:prstGeom>
          <a:noFill/>
          <a:ln w="9525">
            <a:noFill/>
            <a:round/>
            <a:headEnd/>
            <a:tailEnd/>
          </a:ln>
          <a:effectLst/>
        </p:spPr>
        <p:txBody>
          <a:bodyPr wrap="square" lIns="90000" tIns="45000" rIns="90000" bIns="45000">
            <a:spAutoFit/>
          </a:bodyPr>
          <a:lstStyle/>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Demographic </a:t>
            </a:r>
            <a:r>
              <a:rPr lang="en-US" sz="2800" dirty="0">
                <a:solidFill>
                  <a:srgbClr val="0033CC"/>
                </a:solidFill>
                <a:latin typeface="+mn-lt"/>
              </a:rPr>
              <a:t>c</a:t>
            </a:r>
            <a:r>
              <a:rPr lang="en-US" sz="2800" dirty="0" smtClean="0">
                <a:solidFill>
                  <a:srgbClr val="0033CC"/>
                </a:solidFill>
                <a:latin typeface="+mn-lt"/>
              </a:rPr>
              <a:t>haracteristics </a:t>
            </a:r>
            <a:r>
              <a:rPr lang="en-US" sz="2800" dirty="0">
                <a:solidFill>
                  <a:srgbClr val="0033CC"/>
                </a:solidFill>
                <a:latin typeface="+mn-lt"/>
              </a:rPr>
              <a:t>(Age, sex, religion</a:t>
            </a:r>
            <a:r>
              <a:rPr lang="en-US" sz="2800" dirty="0" smtClean="0">
                <a:solidFill>
                  <a:srgbClr val="0033CC"/>
                </a:solidFill>
                <a:latin typeface="+mn-lt"/>
              </a:rPr>
              <a:t>, marital status, </a:t>
            </a:r>
            <a:r>
              <a:rPr lang="en-US" sz="2800" dirty="0">
                <a:solidFill>
                  <a:srgbClr val="0033CC"/>
                </a:solidFill>
                <a:latin typeface="+mn-lt"/>
              </a:rPr>
              <a:t>ethnic </a:t>
            </a:r>
            <a:r>
              <a:rPr lang="en-US" sz="2800" dirty="0" smtClean="0">
                <a:solidFill>
                  <a:srgbClr val="0033CC"/>
                </a:solidFill>
                <a:latin typeface="+mn-lt"/>
              </a:rPr>
              <a:t>groups) </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Disability</a:t>
            </a:r>
            <a:r>
              <a:rPr lang="en-US" sz="2800" dirty="0">
                <a:solidFill>
                  <a:srgbClr val="0033CC"/>
                </a:solidFill>
                <a:latin typeface="+mn-lt"/>
              </a:rPr>
              <a:t>, </a:t>
            </a:r>
            <a:r>
              <a:rPr lang="en-US" sz="2800" dirty="0" smtClean="0">
                <a:solidFill>
                  <a:srgbClr val="0033CC"/>
                </a:solidFill>
                <a:latin typeface="+mn-lt"/>
              </a:rPr>
              <a:t>type of Identity Cards</a:t>
            </a:r>
            <a:endParaRPr lang="en-US" sz="2800" dirty="0">
              <a:solidFill>
                <a:srgbClr val="0033CC"/>
              </a:solidFill>
              <a:latin typeface="+mn-lt"/>
            </a:endParaRP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mn-lt"/>
              </a:rPr>
              <a:t>Migration</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mn-lt"/>
              </a:rPr>
              <a:t>Education</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mn-lt"/>
              </a:rPr>
              <a:t>Labour Force</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mn-lt"/>
              </a:rPr>
              <a:t>Fertility/Mortality</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Type and conditions of housing unit</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Household amenities, water, toilet, energy</a:t>
            </a:r>
            <a:endParaRPr lang="en-US" sz="2800" dirty="0">
              <a:solidFill>
                <a:srgbClr val="0033CC"/>
              </a:solidFill>
              <a:latin typeface="+mn-lt"/>
            </a:endParaRP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Ownership of specific items by household</a:t>
            </a:r>
            <a:endParaRPr lang="en-US" sz="2800" dirty="0">
              <a:solidFill>
                <a:srgbClr val="0033CC"/>
              </a:solidFill>
              <a:latin typeface="+mn-lt"/>
            </a:endParaRP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mn-lt"/>
              </a:rPr>
              <a:t>Household members abroad</a:t>
            </a:r>
          </a:p>
          <a:p>
            <a:pPr marL="457200" indent="-455613" hangingPunct="1">
              <a:lnSpc>
                <a:spcPct val="100000"/>
              </a:lnSpc>
              <a:spcAft>
                <a:spcPts val="6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mn-lt"/>
              </a:rPr>
              <a:t>Recent deaths in the households</a:t>
            </a:r>
            <a:endParaRPr lang="en-US" sz="2800" dirty="0">
              <a:solidFill>
                <a:srgbClr val="0033CC"/>
              </a:solidFill>
              <a:latin typeface="+mn-lt"/>
            </a:endParaRPr>
          </a:p>
        </p:txBody>
      </p:sp>
    </p:spTree>
    <p:extLst>
      <p:ext uri="{BB962C8B-B14F-4D97-AF65-F5344CB8AC3E}">
        <p14:creationId xmlns:p14="http://schemas.microsoft.com/office/powerpoint/2010/main" xmlns="" val="39966867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p:cNvGraphicFramePr>
            <a:graphicFrameLocks noChangeAspect="1"/>
          </p:cNvGraphicFramePr>
          <p:nvPr/>
        </p:nvGraphicFramePr>
        <p:xfrm>
          <a:off x="0" y="1143000"/>
          <a:ext cx="9163050" cy="5562600"/>
        </p:xfrm>
        <a:graphic>
          <a:graphicData uri="http://schemas.openxmlformats.org/presentationml/2006/ole">
            <p:oleObj spid="_x0000_s1030" name="Acrobat Document" r:id="rId4" imgW="12804120" imgH="7774200" progId="AcroExch.Document.7">
              <p:embed/>
            </p:oleObj>
          </a:graphicData>
        </a:graphic>
      </p:graphicFrame>
      <p:sp>
        <p:nvSpPr>
          <p:cNvPr id="3" name="Rectangle 2"/>
          <p:cNvSpPr/>
          <p:nvPr/>
        </p:nvSpPr>
        <p:spPr>
          <a:xfrm>
            <a:off x="0" y="0"/>
            <a:ext cx="9144000" cy="121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4" name="Rectangle 1"/>
          <p:cNvSpPr>
            <a:spLocks noChangeArrowheads="1"/>
          </p:cNvSpPr>
          <p:nvPr/>
        </p:nvSpPr>
        <p:spPr bwMode="auto">
          <a:xfrm>
            <a:off x="0" y="206375"/>
            <a:ext cx="9144000" cy="708025"/>
          </a:xfrm>
          <a:prstGeom prst="rect">
            <a:avLst/>
          </a:prstGeom>
          <a:noFill/>
          <a:ln w="9525">
            <a:noFill/>
            <a:miter lim="800000"/>
            <a:headEnd/>
            <a:tailEnd/>
          </a:ln>
          <a:effectLst/>
        </p:spPr>
        <p:txBody>
          <a:bodyPr anchor="ctr">
            <a:spAutoFit/>
          </a:bodyPr>
          <a:lstStyle/>
          <a:p>
            <a:pPr algn="ctr">
              <a:spcAft>
                <a:spcPts val="0"/>
              </a:spcAft>
              <a:defRPr/>
            </a:pPr>
            <a:r>
              <a:rPr lang="en-US" sz="4000" b="1" dirty="0">
                <a:solidFill>
                  <a:schemeClr val="accent6">
                    <a:lumMod val="50000"/>
                  </a:schemeClr>
                </a:solidFill>
                <a:latin typeface="Times New Roman" pitchFamily="18" charset="0"/>
                <a:cs typeface="Times New Roman" pitchFamily="18" charset="0"/>
              </a:rPr>
              <a:t>Census Questionnaire (Eng)</a:t>
            </a:r>
          </a:p>
        </p:txBody>
      </p:sp>
      <p:pic>
        <p:nvPicPr>
          <p:cNvPr id="21509" name="Picture 4" descr="F:\NNDownlods2\Myanmar Census 2014- Logo   EDIT  2  (Myanmar)   .jpg"/>
          <p:cNvPicPr>
            <a:picLocks noChangeAspect="1" noChangeArrowheads="1"/>
          </p:cNvPicPr>
          <p:nvPr/>
        </p:nvPicPr>
        <p:blipFill>
          <a:blip r:embed="rId5"/>
          <a:srcRect l="11626" t="11626" r="11626" b="11626"/>
          <a:stretch>
            <a:fillRect/>
          </a:stretch>
        </p:blipFill>
        <p:spPr bwMode="auto">
          <a:xfrm>
            <a:off x="7924800" y="0"/>
            <a:ext cx="1219200" cy="1219200"/>
          </a:xfrm>
          <a:prstGeom prst="rect">
            <a:avLst/>
          </a:prstGeom>
          <a:noFill/>
          <a:ln w="9525">
            <a:noFill/>
            <a:miter lim="800000"/>
            <a:headEnd/>
            <a:tailEnd/>
          </a:ln>
        </p:spPr>
      </p:pic>
      <p:pic>
        <p:nvPicPr>
          <p:cNvPr id="21510" name="Picture 2" descr="F:\Myanmar Census 2014- Logo   EDIT  2  (Eng)   .jpg"/>
          <p:cNvPicPr>
            <a:picLocks noChangeAspect="1" noChangeArrowheads="1"/>
          </p:cNvPicPr>
          <p:nvPr/>
        </p:nvPicPr>
        <p:blipFill>
          <a:blip r:embed="rId6"/>
          <a:srcRect l="11806" t="11806" r="11806" b="11806"/>
          <a:stretch>
            <a:fillRect/>
          </a:stretch>
        </p:blipFill>
        <p:spPr bwMode="auto">
          <a:xfrm>
            <a:off x="0" y="0"/>
            <a:ext cx="1219200" cy="1219200"/>
          </a:xfrm>
          <a:prstGeom prst="rect">
            <a:avLst/>
          </a:prstGeom>
          <a:noFill/>
          <a:ln w="9525">
            <a:noFill/>
            <a:miter lim="800000"/>
            <a:headEnd/>
            <a:tailEnd/>
          </a:ln>
        </p:spPr>
      </p:pic>
    </p:spTree>
    <p:extLst>
      <p:ext uri="{BB962C8B-B14F-4D97-AF65-F5344CB8AC3E}">
        <p14:creationId xmlns:p14="http://schemas.microsoft.com/office/powerpoint/2010/main" xmlns="" val="10991734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1295400"/>
          <a:ext cx="9163050" cy="5562600"/>
        </p:xfrm>
        <a:graphic>
          <a:graphicData uri="http://schemas.openxmlformats.org/presentationml/2006/ole">
            <p:oleObj spid="_x0000_s2054" name="Acrobat Document" r:id="rId4" imgW="12804120" imgH="7774200" progId="AcroExch.Document.7">
              <p:embed/>
            </p:oleObj>
          </a:graphicData>
        </a:graphic>
      </p:graphicFrame>
      <p:sp>
        <p:nvSpPr>
          <p:cNvPr id="3" name="Rectangle 2"/>
          <p:cNvSpPr/>
          <p:nvPr/>
        </p:nvSpPr>
        <p:spPr>
          <a:xfrm>
            <a:off x="0" y="0"/>
            <a:ext cx="9144000" cy="121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4" name="Rectangle 1"/>
          <p:cNvSpPr>
            <a:spLocks noChangeArrowheads="1"/>
          </p:cNvSpPr>
          <p:nvPr/>
        </p:nvSpPr>
        <p:spPr bwMode="auto">
          <a:xfrm>
            <a:off x="0" y="206375"/>
            <a:ext cx="9144000" cy="708025"/>
          </a:xfrm>
          <a:prstGeom prst="rect">
            <a:avLst/>
          </a:prstGeom>
          <a:noFill/>
          <a:ln w="9525">
            <a:noFill/>
            <a:miter lim="800000"/>
            <a:headEnd/>
            <a:tailEnd/>
          </a:ln>
          <a:effectLst/>
        </p:spPr>
        <p:txBody>
          <a:bodyPr anchor="ctr">
            <a:spAutoFit/>
          </a:bodyPr>
          <a:lstStyle/>
          <a:p>
            <a:pPr algn="ctr">
              <a:spcAft>
                <a:spcPts val="0"/>
              </a:spcAft>
              <a:defRPr/>
            </a:pPr>
            <a:r>
              <a:rPr lang="en-US" sz="4000" b="1" dirty="0">
                <a:solidFill>
                  <a:schemeClr val="accent6">
                    <a:lumMod val="50000"/>
                  </a:schemeClr>
                </a:solidFill>
                <a:latin typeface="Times New Roman" pitchFamily="18" charset="0"/>
                <a:cs typeface="Times New Roman" pitchFamily="18" charset="0"/>
              </a:rPr>
              <a:t>Census Questionnaire (Myan)</a:t>
            </a:r>
          </a:p>
        </p:txBody>
      </p:sp>
      <p:pic>
        <p:nvPicPr>
          <p:cNvPr id="22533" name="Picture 4" descr="F:\NNDownlods2\Myanmar Census 2014- Logo   EDIT  2  (Myanmar)   .jpg"/>
          <p:cNvPicPr>
            <a:picLocks noChangeAspect="1" noChangeArrowheads="1"/>
          </p:cNvPicPr>
          <p:nvPr/>
        </p:nvPicPr>
        <p:blipFill>
          <a:blip r:embed="rId5"/>
          <a:srcRect l="11626" t="11626" r="11626" b="11626"/>
          <a:stretch>
            <a:fillRect/>
          </a:stretch>
        </p:blipFill>
        <p:spPr bwMode="auto">
          <a:xfrm>
            <a:off x="7924800" y="0"/>
            <a:ext cx="1219200" cy="1219200"/>
          </a:xfrm>
          <a:prstGeom prst="rect">
            <a:avLst/>
          </a:prstGeom>
          <a:noFill/>
          <a:ln w="9525">
            <a:noFill/>
            <a:miter lim="800000"/>
            <a:headEnd/>
            <a:tailEnd/>
          </a:ln>
        </p:spPr>
      </p:pic>
      <p:pic>
        <p:nvPicPr>
          <p:cNvPr id="22534" name="Picture 2" descr="F:\Myanmar Census 2014- Logo   EDIT  2  (Eng)   .jpg"/>
          <p:cNvPicPr>
            <a:picLocks noChangeAspect="1" noChangeArrowheads="1"/>
          </p:cNvPicPr>
          <p:nvPr/>
        </p:nvPicPr>
        <p:blipFill>
          <a:blip r:embed="rId6"/>
          <a:srcRect l="11806" t="11806" r="11806" b="11806"/>
          <a:stretch>
            <a:fillRect/>
          </a:stretch>
        </p:blipFill>
        <p:spPr bwMode="auto">
          <a:xfrm>
            <a:off x="0" y="0"/>
            <a:ext cx="1219200" cy="1219200"/>
          </a:xfrm>
          <a:prstGeom prst="rect">
            <a:avLst/>
          </a:prstGeom>
          <a:noFill/>
          <a:ln w="9525">
            <a:noFill/>
            <a:miter lim="800000"/>
            <a:headEnd/>
            <a:tailEnd/>
          </a:ln>
        </p:spPr>
      </p:pic>
    </p:spTree>
    <p:extLst>
      <p:ext uri="{BB962C8B-B14F-4D97-AF65-F5344CB8AC3E}">
        <p14:creationId xmlns:p14="http://schemas.microsoft.com/office/powerpoint/2010/main" xmlns="" val="417354502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8"/>
          <p:cNvSpPr txBox="1">
            <a:spLocks noChangeArrowheads="1"/>
          </p:cNvSpPr>
          <p:nvPr/>
        </p:nvSpPr>
        <p:spPr bwMode="auto">
          <a:xfrm>
            <a:off x="6172200" y="1447800"/>
            <a:ext cx="2819400" cy="646113"/>
          </a:xfrm>
          <a:prstGeom prst="rect">
            <a:avLst/>
          </a:prstGeom>
          <a:noFill/>
          <a:ln w="9525">
            <a:noFill/>
            <a:miter lim="800000"/>
            <a:headEnd/>
            <a:tailEnd/>
          </a:ln>
        </p:spPr>
        <p:txBody>
          <a:bodyPr>
            <a:spAutoFit/>
          </a:bodyPr>
          <a:lstStyle/>
          <a:p>
            <a:pPr hangingPunct="1">
              <a:lnSpc>
                <a:spcPct val="150000"/>
              </a:lnSpc>
            </a:pPr>
            <a:r>
              <a:rPr lang="en-US" sz="2400" b="1" dirty="0">
                <a:solidFill>
                  <a:srgbClr val="C00000"/>
                </a:solidFill>
                <a:latin typeface="Times New Roman" pitchFamily="18" charset="0"/>
                <a:cs typeface="Times New Roman" pitchFamily="18" charset="0"/>
              </a:rPr>
              <a:t>Indicators:-</a:t>
            </a:r>
          </a:p>
        </p:txBody>
      </p:sp>
      <p:sp>
        <p:nvSpPr>
          <p:cNvPr id="26627" name="TextBox 9"/>
          <p:cNvSpPr txBox="1">
            <a:spLocks noChangeArrowheads="1"/>
          </p:cNvSpPr>
          <p:nvPr/>
        </p:nvSpPr>
        <p:spPr bwMode="auto">
          <a:xfrm>
            <a:off x="6477000" y="0"/>
            <a:ext cx="2438400" cy="1200150"/>
          </a:xfrm>
          <a:prstGeom prst="rect">
            <a:avLst/>
          </a:prstGeom>
          <a:noFill/>
          <a:ln w="9525">
            <a:noFill/>
            <a:miter lim="800000"/>
            <a:headEnd/>
            <a:tailEnd/>
          </a:ln>
        </p:spPr>
        <p:txBody>
          <a:bodyPr>
            <a:spAutoFit/>
          </a:bodyPr>
          <a:lstStyle/>
          <a:p>
            <a:pPr marL="457200" indent="-457200" hangingPunct="1">
              <a:lnSpc>
                <a:spcPct val="150000"/>
              </a:lnSpc>
              <a:buFont typeface="Wingdings" pitchFamily="2" charset="2"/>
              <a:buChar char="§"/>
            </a:pPr>
            <a:r>
              <a:rPr lang="en-US" sz="2400" b="1" dirty="0">
                <a:solidFill>
                  <a:srgbClr val="0033CC"/>
                </a:solidFill>
                <a:latin typeface="Times New Roman" pitchFamily="18" charset="0"/>
                <a:cs typeface="Times New Roman" pitchFamily="18" charset="0"/>
              </a:rPr>
              <a:t>Religion</a:t>
            </a:r>
          </a:p>
          <a:p>
            <a:pPr marL="457200" indent="-457200" hangingPunct="1">
              <a:lnSpc>
                <a:spcPct val="150000"/>
              </a:lnSpc>
              <a:buFont typeface="Wingdings" pitchFamily="2" charset="2"/>
              <a:buChar char="§"/>
            </a:pPr>
            <a:r>
              <a:rPr lang="en-US" sz="2400" b="1" dirty="0">
                <a:solidFill>
                  <a:srgbClr val="0033CC"/>
                </a:solidFill>
                <a:latin typeface="Times New Roman" pitchFamily="18" charset="0"/>
                <a:cs typeface="Times New Roman" pitchFamily="18" charset="0"/>
              </a:rPr>
              <a:t>Ethnicity</a:t>
            </a:r>
          </a:p>
        </p:txBody>
      </p:sp>
      <p:pic>
        <p:nvPicPr>
          <p:cNvPr id="26628" name="Picture 2"/>
          <p:cNvPicPr>
            <a:picLocks noChangeAspect="1" noChangeArrowheads="1"/>
          </p:cNvPicPr>
          <p:nvPr/>
        </p:nvPicPr>
        <p:blipFill>
          <a:blip r:embed="rId3"/>
          <a:srcRect/>
          <a:stretch>
            <a:fillRect/>
          </a:stretch>
        </p:blipFill>
        <p:spPr bwMode="auto">
          <a:xfrm>
            <a:off x="228600" y="1284288"/>
            <a:ext cx="5867400" cy="4278312"/>
          </a:xfrm>
          <a:prstGeom prst="rect">
            <a:avLst/>
          </a:prstGeom>
          <a:noFill/>
          <a:ln w="9525">
            <a:noFill/>
            <a:miter lim="800000"/>
            <a:headEnd/>
            <a:tailEnd/>
          </a:ln>
        </p:spPr>
      </p:pic>
      <p:sp>
        <p:nvSpPr>
          <p:cNvPr id="26629" name="TextBox 10"/>
          <p:cNvSpPr txBox="1">
            <a:spLocks noChangeArrowheads="1"/>
          </p:cNvSpPr>
          <p:nvPr/>
        </p:nvSpPr>
        <p:spPr bwMode="auto">
          <a:xfrm>
            <a:off x="304800" y="5673725"/>
            <a:ext cx="8534400" cy="1036822"/>
          </a:xfrm>
          <a:prstGeom prst="rect">
            <a:avLst/>
          </a:prstGeom>
          <a:noFill/>
          <a:ln w="9525">
            <a:noFill/>
            <a:miter lim="800000"/>
            <a:headEnd/>
            <a:tailEnd/>
          </a:ln>
        </p:spPr>
        <p:txBody>
          <a:bodyPr>
            <a:spAutoFit/>
          </a:bodyPr>
          <a:lstStyle/>
          <a:p>
            <a:pPr marL="57150" indent="-57150" hangingPunct="1"/>
            <a:r>
              <a:rPr lang="en-US" sz="2200" dirty="0" smtClean="0">
                <a:solidFill>
                  <a:srgbClr val="C00000"/>
                </a:solidFill>
                <a:latin typeface="Times New Roman" pitchFamily="18" charset="0"/>
                <a:cs typeface="Times New Roman" pitchFamily="18" charset="0"/>
              </a:rPr>
              <a:t>Note: Code list </a:t>
            </a:r>
            <a:r>
              <a:rPr lang="en-US" sz="2200" dirty="0">
                <a:solidFill>
                  <a:srgbClr val="C00000"/>
                </a:solidFill>
                <a:latin typeface="Times New Roman" pitchFamily="18" charset="0"/>
                <a:cs typeface="Times New Roman" pitchFamily="18" charset="0"/>
              </a:rPr>
              <a:t>of 135 ethnic groups </a:t>
            </a:r>
            <a:r>
              <a:rPr lang="en-US" sz="2200" dirty="0" smtClean="0">
                <a:solidFill>
                  <a:srgbClr val="C00000"/>
                </a:solidFill>
                <a:latin typeface="Times New Roman" pitchFamily="18" charset="0"/>
                <a:cs typeface="Times New Roman" pitchFamily="18" charset="0"/>
              </a:rPr>
              <a:t>provided </a:t>
            </a:r>
            <a:r>
              <a:rPr lang="en-US" sz="2200" dirty="0">
                <a:solidFill>
                  <a:srgbClr val="C00000"/>
                </a:solidFill>
                <a:latin typeface="Times New Roman" pitchFamily="18" charset="0"/>
                <a:cs typeface="Times New Roman" pitchFamily="18" charset="0"/>
              </a:rPr>
              <a:t>. If the answer is not in the list, enumerator fill the “others” code and write the name of </a:t>
            </a:r>
            <a:r>
              <a:rPr lang="en-US" sz="2200" dirty="0" smtClean="0">
                <a:solidFill>
                  <a:srgbClr val="C00000"/>
                </a:solidFill>
                <a:latin typeface="Times New Roman" pitchFamily="18" charset="0"/>
                <a:cs typeface="Times New Roman" pitchFamily="18" charset="0"/>
              </a:rPr>
              <a:t>ethnicity/nationality as given. </a:t>
            </a:r>
            <a:endParaRPr lang="en-US" sz="2200" dirty="0">
              <a:solidFill>
                <a:srgbClr val="C00000"/>
              </a:solidFill>
              <a:latin typeface="Times New Roman" pitchFamily="18" charset="0"/>
              <a:cs typeface="Times New Roman" pitchFamily="18" charset="0"/>
            </a:endParaRPr>
          </a:p>
        </p:txBody>
      </p:sp>
      <p:sp>
        <p:nvSpPr>
          <p:cNvPr id="7" name="Rectangle 6"/>
          <p:cNvSpPr/>
          <p:nvPr/>
        </p:nvSpPr>
        <p:spPr>
          <a:xfrm>
            <a:off x="1219200" y="0"/>
            <a:ext cx="6705600" cy="121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8" name="Rectangle 1"/>
          <p:cNvSpPr>
            <a:spLocks noChangeArrowheads="1"/>
          </p:cNvSpPr>
          <p:nvPr/>
        </p:nvSpPr>
        <p:spPr bwMode="auto">
          <a:xfrm>
            <a:off x="1219200" y="65088"/>
            <a:ext cx="6705600" cy="1077912"/>
          </a:xfrm>
          <a:prstGeom prst="rect">
            <a:avLst/>
          </a:prstGeom>
          <a:noFill/>
          <a:ln w="9525">
            <a:noFill/>
            <a:miter lim="800000"/>
            <a:headEnd/>
            <a:tailEnd/>
          </a:ln>
          <a:effectLst/>
        </p:spPr>
        <p:txBody>
          <a:bodyPr anchor="ctr">
            <a:spAutoFit/>
          </a:bodyPr>
          <a:lstStyle/>
          <a:p>
            <a:pPr algn="ctr">
              <a:spcAft>
                <a:spcPts val="0"/>
              </a:spcAft>
              <a:defRPr/>
            </a:pPr>
            <a:r>
              <a:rPr lang="en-US" sz="3200" b="1" dirty="0">
                <a:solidFill>
                  <a:schemeClr val="accent6">
                    <a:lumMod val="50000"/>
                  </a:schemeClr>
                </a:solidFill>
                <a:latin typeface="Times New Roman" pitchFamily="18" charset="0"/>
                <a:cs typeface="Times New Roman" pitchFamily="18" charset="0"/>
              </a:rPr>
              <a:t>Questions for all members (Demographic Characteristics)</a:t>
            </a:r>
          </a:p>
        </p:txBody>
      </p:sp>
      <p:pic>
        <p:nvPicPr>
          <p:cNvPr id="26632" name="Picture 11" descr="F:\NNDownlods2\Myanmar Census 2014- Logo   EDIT  2  (Myanmar)   .jpg"/>
          <p:cNvPicPr>
            <a:picLocks noChangeAspect="1" noChangeArrowheads="1"/>
          </p:cNvPicPr>
          <p:nvPr/>
        </p:nvPicPr>
        <p:blipFill>
          <a:blip r:embed="rId4"/>
          <a:srcRect l="11626" t="11626" r="11626" b="11626"/>
          <a:stretch>
            <a:fillRect/>
          </a:stretch>
        </p:blipFill>
        <p:spPr bwMode="auto">
          <a:xfrm>
            <a:off x="7924800" y="0"/>
            <a:ext cx="1219200" cy="1219200"/>
          </a:xfrm>
          <a:prstGeom prst="rect">
            <a:avLst/>
          </a:prstGeom>
          <a:noFill/>
          <a:ln w="9525">
            <a:noFill/>
            <a:miter lim="800000"/>
            <a:headEnd/>
            <a:tailEnd/>
          </a:ln>
        </p:spPr>
      </p:pic>
      <p:pic>
        <p:nvPicPr>
          <p:cNvPr id="26633" name="Picture 2" descr="F:\Myanmar Census 2014- Logo   EDIT  2  (Eng)   .jpg"/>
          <p:cNvPicPr>
            <a:picLocks noChangeAspect="1" noChangeArrowheads="1"/>
          </p:cNvPicPr>
          <p:nvPr/>
        </p:nvPicPr>
        <p:blipFill>
          <a:blip r:embed="rId5"/>
          <a:srcRect l="11806" t="11806" r="11806" b="11806"/>
          <a:stretch>
            <a:fillRect/>
          </a:stretch>
        </p:blipFill>
        <p:spPr bwMode="auto">
          <a:xfrm>
            <a:off x="0" y="0"/>
            <a:ext cx="1219200" cy="1219200"/>
          </a:xfrm>
          <a:prstGeom prst="rect">
            <a:avLst/>
          </a:prstGeom>
          <a:noFill/>
          <a:ln w="9525">
            <a:noFill/>
            <a:miter lim="800000"/>
            <a:headEnd/>
            <a:tailEnd/>
          </a:ln>
        </p:spPr>
      </p:pic>
      <p:sp>
        <p:nvSpPr>
          <p:cNvPr id="26634" name="TextBox 13"/>
          <p:cNvSpPr txBox="1">
            <a:spLocks noChangeArrowheads="1"/>
          </p:cNvSpPr>
          <p:nvPr/>
        </p:nvSpPr>
        <p:spPr bwMode="auto">
          <a:xfrm>
            <a:off x="6477000" y="2133600"/>
            <a:ext cx="2209800" cy="1133475"/>
          </a:xfrm>
          <a:prstGeom prst="rect">
            <a:avLst/>
          </a:prstGeom>
          <a:noFill/>
          <a:ln w="9525">
            <a:noFill/>
            <a:miter lim="800000"/>
            <a:headEnd/>
            <a:tailEnd/>
          </a:ln>
        </p:spPr>
        <p:txBody>
          <a:bodyPr>
            <a:spAutoFit/>
          </a:bodyPr>
          <a:lstStyle/>
          <a:p>
            <a:pPr marL="457200" indent="-457200" hangingPunct="1">
              <a:lnSpc>
                <a:spcPct val="150000"/>
              </a:lnSpc>
              <a:buFont typeface="Wingdings" pitchFamily="2" charset="2"/>
              <a:buChar char="§"/>
            </a:pPr>
            <a:r>
              <a:rPr lang="en-US" sz="2400" b="1" dirty="0">
                <a:solidFill>
                  <a:srgbClr val="0033CC"/>
                </a:solidFill>
                <a:latin typeface="Times New Roman" pitchFamily="18" charset="0"/>
                <a:cs typeface="Times New Roman" pitchFamily="18" charset="0"/>
              </a:rPr>
              <a:t>Religion</a:t>
            </a:r>
          </a:p>
          <a:p>
            <a:pPr marL="457200" indent="-457200" hangingPunct="1">
              <a:lnSpc>
                <a:spcPct val="150000"/>
              </a:lnSpc>
              <a:buFont typeface="Wingdings" pitchFamily="2" charset="2"/>
              <a:buChar char="§"/>
            </a:pPr>
            <a:r>
              <a:rPr lang="en-US" sz="2400" b="1" dirty="0">
                <a:solidFill>
                  <a:srgbClr val="0033CC"/>
                </a:solidFill>
                <a:latin typeface="Times New Roman" pitchFamily="18" charset="0"/>
                <a:cs typeface="Times New Roman" pitchFamily="18" charset="0"/>
              </a:rPr>
              <a:t>Ethnicity</a:t>
            </a:r>
          </a:p>
        </p:txBody>
      </p:sp>
    </p:spTree>
    <p:extLst>
      <p:ext uri="{BB962C8B-B14F-4D97-AF65-F5344CB8AC3E}">
        <p14:creationId xmlns:p14="http://schemas.microsoft.com/office/powerpoint/2010/main" xmlns="" val="283364798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7DFC260-E39E-4017-960C-7E23ACC0D776}"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to Head of Household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97247324"/>
              </p:ext>
            </p:extLst>
          </p:nvPr>
        </p:nvGraphicFramePr>
        <p:xfrm>
          <a:off x="228600" y="1703070"/>
          <a:ext cx="3632200" cy="4863465"/>
        </p:xfrm>
        <a:graphic>
          <a:graphicData uri="http://schemas.openxmlformats.org/drawingml/2006/table">
            <a:tbl>
              <a:tblPr>
                <a:tableStyleId>{5C22544A-7EE6-4342-B048-85BDC9FD1C3A}</a:tableStyleId>
              </a:tblPr>
              <a:tblGrid>
                <a:gridCol w="1089660"/>
                <a:gridCol w="707323"/>
                <a:gridCol w="611739"/>
                <a:gridCol w="611739"/>
                <a:gridCol w="611739"/>
              </a:tblGrid>
              <a:tr h="190500">
                <a:tc gridSpan="2">
                  <a:txBody>
                    <a:bodyPr/>
                    <a:lstStyle/>
                    <a:p>
                      <a:pPr algn="l" fontAlgn="b"/>
                      <a:r>
                        <a:rPr lang="en-US" sz="1100" u="none" strike="noStrike" dirty="0">
                          <a:effectLst/>
                        </a:rPr>
                        <a:t>Table 2. Relationship by Sex</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Relationship</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Sex</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49,575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Head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11,296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22.8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36.9</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10.9</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Spouse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7,443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27.3</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Child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18,463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37.2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39.6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35.2</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Son/Daughter-in-law</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1,596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3.1</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SonDaughter-in-law</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4,095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7.8</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Parent/Parent-in-law</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1,016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2.9</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Sibling</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1,233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1.9</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Grandparent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70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Other relative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2,262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4.4</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4.7</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Adopted child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87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Not relative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2,014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758427039"/>
              </p:ext>
            </p:extLst>
          </p:nvPr>
        </p:nvGraphicFramePr>
        <p:xfrm>
          <a:off x="4343400" y="1676400"/>
          <a:ext cx="4495800"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01171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Literacy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16265405"/>
              </p:ext>
            </p:extLst>
          </p:nvPr>
        </p:nvGraphicFramePr>
        <p:xfrm>
          <a:off x="381000" y="1143000"/>
          <a:ext cx="3886201" cy="2819398"/>
        </p:xfrm>
        <a:graphic>
          <a:graphicData uri="http://schemas.openxmlformats.org/drawingml/2006/table">
            <a:tbl>
              <a:tblPr>
                <a:tableStyleId>{5C22544A-7EE6-4342-B048-85BDC9FD1C3A}</a:tableStyleId>
              </a:tblPr>
              <a:tblGrid>
                <a:gridCol w="611098"/>
                <a:gridCol w="706582"/>
                <a:gridCol w="706582"/>
                <a:gridCol w="611098"/>
                <a:gridCol w="639743"/>
                <a:gridCol w="611098"/>
              </a:tblGrid>
              <a:tr h="651790">
                <a:tc gridSpan="6">
                  <a:txBody>
                    <a:bodyPr/>
                    <a:lstStyle/>
                    <a:p>
                      <a:pPr algn="l" fontAlgn="b"/>
                      <a:r>
                        <a:rPr lang="en-US" sz="1100" u="none" strike="noStrike" dirty="0" smtClean="0">
                          <a:effectLst/>
                        </a:rPr>
                        <a:t>Sex </a:t>
                      </a:r>
                      <a:r>
                        <a:rPr lang="en-US" sz="1100" u="none" strike="noStrike" dirty="0">
                          <a:effectLst/>
                        </a:rPr>
                        <a:t>by </a:t>
                      </a:r>
                      <a:r>
                        <a:rPr lang="en-US" sz="1100" b="1" u="none" strike="noStrike" dirty="0">
                          <a:effectLst/>
                        </a:rPr>
                        <a:t>Read/write(Population age between 15 and 24 years</a:t>
                      </a:r>
                      <a:endParaRPr lang="en-US" sz="11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105">
                <a:tc>
                  <a:txBody>
                    <a:bodyPr/>
                    <a:lstStyle/>
                    <a:p>
                      <a:pPr algn="l" fontAlgn="b"/>
                      <a:r>
                        <a:rPr lang="en-US" sz="1100" u="none" strike="noStrike" dirty="0" smtClean="0">
                          <a:effectLst/>
                        </a:rPr>
                        <a:t>Sex</a:t>
                      </a:r>
                      <a:endParaRPr lang="en-US" sz="1100" b="0" i="0" u="none" strike="noStrike" dirty="0">
                        <a:solidFill>
                          <a:srgbClr val="000000"/>
                        </a:solidFill>
                        <a:effectLst/>
                        <a:latin typeface="Calibri"/>
                      </a:endParaRPr>
                    </a:p>
                  </a:txBody>
                  <a:tcPr marL="9525" marR="9525" marT="9525" marB="0" anchor="b"/>
                </a:tc>
                <a:tc gridSpan="2">
                  <a:txBody>
                    <a:bodyPr/>
                    <a:lstStyle/>
                    <a:p>
                      <a:pPr algn="l" fontAlgn="b"/>
                      <a:r>
                        <a:rPr lang="en-US" sz="1100" u="none" strike="noStrike" dirty="0">
                          <a:effectLst/>
                        </a:rPr>
                        <a:t>Read/write</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360105">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Percent</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r>
              <a:tr h="482466">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9,046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8,515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94.1</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531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5.9</a:t>
                      </a:r>
                      <a:endParaRPr lang="en-US" sz="1100" b="0" i="0" u="none" strike="noStrike" dirty="0">
                        <a:solidFill>
                          <a:srgbClr val="000000"/>
                        </a:solidFill>
                        <a:effectLst/>
                        <a:latin typeface="Calibri"/>
                      </a:endParaRPr>
                    </a:p>
                  </a:txBody>
                  <a:tcPr marL="9525" marR="9525" marT="9525" marB="0" anchor="b"/>
                </a:tc>
              </a:tr>
              <a:tr h="482466">
                <a:tc>
                  <a:txBody>
                    <a:bodyPr/>
                    <a:lstStyle/>
                    <a:p>
                      <a:pPr algn="l" fontAlgn="b"/>
                      <a:r>
                        <a:rPr lang="en-US" sz="1100" u="none" strike="noStrike" dirty="0">
                          <a:effectLst/>
                        </a:rPr>
                        <a:t>Male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3,921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3,706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94.5</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215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5.5</a:t>
                      </a:r>
                      <a:endParaRPr lang="en-US" sz="1100" b="0" i="0" u="none" strike="noStrike" dirty="0">
                        <a:solidFill>
                          <a:srgbClr val="000000"/>
                        </a:solidFill>
                        <a:effectLst/>
                        <a:latin typeface="Calibri"/>
                      </a:endParaRPr>
                    </a:p>
                  </a:txBody>
                  <a:tcPr marL="9525" marR="9525" marT="9525" marB="0" anchor="b"/>
                </a:tc>
              </a:tr>
              <a:tr h="482466">
                <a:tc>
                  <a:txBody>
                    <a:bodyPr/>
                    <a:lstStyle/>
                    <a:p>
                      <a:pPr algn="l" fontAlgn="b"/>
                      <a:r>
                        <a:rPr lang="en-US" sz="1100" u="none" strike="noStrike" dirty="0">
                          <a:effectLst/>
                        </a:rPr>
                        <a:t>Female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5,125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4,809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93.8</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316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6.2</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78992908"/>
              </p:ext>
            </p:extLst>
          </p:nvPr>
        </p:nvGraphicFramePr>
        <p:xfrm>
          <a:off x="4495800" y="3733800"/>
          <a:ext cx="4419601" cy="2667000"/>
        </p:xfrm>
        <a:graphic>
          <a:graphicData uri="http://schemas.openxmlformats.org/drawingml/2006/table">
            <a:tbl>
              <a:tblPr>
                <a:tableStyleId>{5C22544A-7EE6-4342-B048-85BDC9FD1C3A}</a:tableStyleId>
              </a:tblPr>
              <a:tblGrid>
                <a:gridCol w="694974"/>
                <a:gridCol w="803564"/>
                <a:gridCol w="803564"/>
                <a:gridCol w="694974"/>
                <a:gridCol w="727551"/>
                <a:gridCol w="694974"/>
              </a:tblGrid>
              <a:tr h="444500">
                <a:tc gridSpan="6">
                  <a:txBody>
                    <a:bodyPr/>
                    <a:lstStyle/>
                    <a:p>
                      <a:pPr algn="l" fontAlgn="b"/>
                      <a:r>
                        <a:rPr lang="en-US" sz="1100" u="none" strike="noStrike" dirty="0" smtClean="0">
                          <a:effectLst/>
                        </a:rPr>
                        <a:t> </a:t>
                      </a:r>
                      <a:r>
                        <a:rPr lang="en-US" sz="1100" u="none" strike="noStrike" dirty="0">
                          <a:effectLst/>
                        </a:rPr>
                        <a:t>Sex by Read/write ( </a:t>
                      </a:r>
                      <a:r>
                        <a:rPr lang="en-US" sz="1100" b="1" u="none" strike="noStrike" dirty="0">
                          <a:effectLst/>
                        </a:rPr>
                        <a:t>Population 5 years and above</a:t>
                      </a:r>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500">
                <a:tc>
                  <a:txBody>
                    <a:bodyPr/>
                    <a:lstStyle/>
                    <a:p>
                      <a:pPr algn="l" fontAlgn="b"/>
                      <a:r>
                        <a:rPr lang="en-US" sz="1100" u="none" strike="noStrike" dirty="0">
                          <a:effectLst/>
                        </a:rPr>
                        <a:t>Sex</a:t>
                      </a:r>
                      <a:endParaRPr lang="en-US" sz="1100" b="0" i="0" u="none" strike="noStrike" dirty="0">
                        <a:solidFill>
                          <a:srgbClr val="000000"/>
                        </a:solidFill>
                        <a:effectLst/>
                        <a:latin typeface="Calibri"/>
                      </a:endParaRPr>
                    </a:p>
                  </a:txBody>
                  <a:tcPr marL="9525" marR="9525" marT="9525" marB="0" anchor="b"/>
                </a:tc>
                <a:tc gridSpan="2">
                  <a:txBody>
                    <a:bodyPr/>
                    <a:lstStyle/>
                    <a:p>
                      <a:pPr algn="l" fontAlgn="b"/>
                      <a:r>
                        <a:rPr lang="en-US" sz="1100" u="none" strike="noStrike" dirty="0">
                          <a:effectLst/>
                        </a:rPr>
                        <a:t>Read/write</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444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Yes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Percent</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No</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r>
              <a:tr h="444500">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45,549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39,063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85.8</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6,486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14.2</a:t>
                      </a:r>
                      <a:endParaRPr lang="en-US" sz="1100" b="0" i="0" u="none" strike="noStrike" dirty="0">
                        <a:solidFill>
                          <a:srgbClr val="000000"/>
                        </a:solidFill>
                        <a:effectLst/>
                        <a:latin typeface="Calibri"/>
                      </a:endParaRPr>
                    </a:p>
                  </a:txBody>
                  <a:tcPr marL="9525" marR="9525" marT="9525" marB="0" anchor="b"/>
                </a:tc>
              </a:tr>
              <a:tr h="444500">
                <a:tc>
                  <a:txBody>
                    <a:bodyPr/>
                    <a:lstStyle/>
                    <a:p>
                      <a:pPr algn="l" fontAlgn="b"/>
                      <a:r>
                        <a:rPr lang="en-US" sz="1100" u="none" strike="noStrike" dirty="0">
                          <a:effectLst/>
                        </a:rPr>
                        <a:t>Male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20,629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17,941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87</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2,688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13</a:t>
                      </a:r>
                      <a:endParaRPr lang="en-US" sz="1100" b="0" i="0" u="none" strike="noStrike" dirty="0">
                        <a:solidFill>
                          <a:srgbClr val="000000"/>
                        </a:solidFill>
                        <a:effectLst/>
                        <a:latin typeface="Calibri"/>
                      </a:endParaRPr>
                    </a:p>
                  </a:txBody>
                  <a:tcPr marL="9525" marR="9525" marT="9525" marB="0" anchor="b"/>
                </a:tc>
              </a:tr>
              <a:tr h="444500">
                <a:tc>
                  <a:txBody>
                    <a:bodyPr/>
                    <a:lstStyle/>
                    <a:p>
                      <a:pPr algn="l" fontAlgn="b"/>
                      <a:r>
                        <a:rPr lang="en-US" sz="1100" u="none" strike="noStrike" dirty="0">
                          <a:effectLst/>
                        </a:rPr>
                        <a:t>Female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24,920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21,122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84.8</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3,798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15.2</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413225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82565947"/>
              </p:ext>
            </p:extLst>
          </p:nvPr>
        </p:nvGraphicFramePr>
        <p:xfrm>
          <a:off x="304800" y="1828800"/>
          <a:ext cx="3657601" cy="3530824"/>
        </p:xfrm>
        <a:graphic>
          <a:graphicData uri="http://schemas.openxmlformats.org/drawingml/2006/table">
            <a:tbl>
              <a:tblPr>
                <a:tableStyleId>{5C22544A-7EE6-4342-B048-85BDC9FD1C3A}</a:tableStyleId>
              </a:tblPr>
              <a:tblGrid>
                <a:gridCol w="709353"/>
                <a:gridCol w="820189"/>
                <a:gridCol w="709353"/>
                <a:gridCol w="709353"/>
                <a:gridCol w="709353"/>
              </a:tblGrid>
              <a:tr h="251634">
                <a:tc gridSpan="3">
                  <a:txBody>
                    <a:bodyPr/>
                    <a:lstStyle/>
                    <a:p>
                      <a:pPr algn="l" fontAlgn="b"/>
                      <a:r>
                        <a:rPr lang="en-US" sz="1100" u="none" strike="noStrike" dirty="0">
                          <a:effectLst/>
                        </a:rPr>
                        <a:t>Table 4. Religion by Sex</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Religion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Sex</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Percent</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49,451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Buddhist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41,188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83.3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83.5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83.1</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Christian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7,805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15.5</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16.1</a:t>
                      </a:r>
                      <a:endParaRPr lang="en-US" sz="1100" b="0" i="0" u="none" strike="noStrike" dirty="0">
                        <a:solidFill>
                          <a:srgbClr val="000000"/>
                        </a:solidFill>
                        <a:effectLst/>
                        <a:latin typeface="Calibri"/>
                      </a:endParaRPr>
                    </a:p>
                  </a:txBody>
                  <a:tcPr marL="9525" marR="9525" marT="9525" marB="0" anchor="b"/>
                </a:tc>
              </a:tr>
              <a:tr h="455458">
                <a:tc>
                  <a:txBody>
                    <a:bodyPr/>
                    <a:lstStyle/>
                    <a:p>
                      <a:pPr algn="l" fontAlgn="b"/>
                      <a:r>
                        <a:rPr lang="en-US" sz="1100" u="none" strike="noStrike" dirty="0">
                          <a:effectLst/>
                        </a:rPr>
                        <a:t>Islam</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364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0.7</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0.6</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Hindu</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82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Animist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9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r>
                        <a:rPr lang="en-US" sz="1100" u="none" strike="noStrike" dirty="0">
                          <a:effectLst/>
                        </a:rPr>
                        <a:t>Other</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                   3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r>
              <a:tr h="251634">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2235299719"/>
              </p:ext>
            </p:extLst>
          </p:nvPr>
        </p:nvGraphicFramePr>
        <p:xfrm>
          <a:off x="4114800" y="1781056"/>
          <a:ext cx="4572000" cy="2900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2877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04800" y="1447800"/>
            <a:ext cx="4495800" cy="4518025"/>
          </a:xfrm>
          <a:prstGeom prst="rect">
            <a:avLst/>
          </a:prstGeom>
          <a:noFill/>
          <a:ln w="9525">
            <a:noFill/>
            <a:round/>
            <a:headEnd/>
            <a:tailEnd/>
          </a:ln>
          <a:effectLst/>
        </p:spPr>
        <p:txBody>
          <a:bodyPr lIns="90000" tIns="45000" rIns="90000" bIns="45000"/>
          <a:lstStyle/>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2800" dirty="0">
                <a:solidFill>
                  <a:srgbClr val="0033CC"/>
                </a:solidFill>
                <a:latin typeface="Calibri" pitchFamily="34" charset="0"/>
              </a:rPr>
              <a:t>Background</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2800" dirty="0" smtClean="0">
                <a:solidFill>
                  <a:srgbClr val="0033CC"/>
                </a:solidFill>
                <a:latin typeface="Calibri" pitchFamily="34" charset="0"/>
              </a:rPr>
              <a:t>Key considerations </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2800" dirty="0" smtClean="0">
                <a:solidFill>
                  <a:srgbClr val="0033CC"/>
                </a:solidFill>
                <a:latin typeface="Calibri" pitchFamily="34" charset="0"/>
              </a:rPr>
              <a:t>Methodology</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2800" dirty="0" smtClean="0">
                <a:solidFill>
                  <a:srgbClr val="0033CC"/>
                </a:solidFill>
                <a:latin typeface="Calibri" pitchFamily="34" charset="0"/>
              </a:rPr>
              <a:t>Maps</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2800" dirty="0" smtClean="0">
                <a:solidFill>
                  <a:srgbClr val="0033CC"/>
                </a:solidFill>
                <a:latin typeface="Calibri" pitchFamily="34" charset="0"/>
              </a:rPr>
              <a:t>Questions </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en-US" sz="2800" dirty="0">
              <a:solidFill>
                <a:srgbClr val="0033CC"/>
              </a:solidFill>
              <a:latin typeface="Calibri" pitchFamily="34" charset="0"/>
            </a:endParaRPr>
          </a:p>
        </p:txBody>
      </p:sp>
      <p:sp>
        <p:nvSpPr>
          <p:cNvPr id="6147" name="Rectangle 2"/>
          <p:cNvSpPr>
            <a:spLocks noGrp="1" noChangeArrowheads="1"/>
          </p:cNvSpPr>
          <p:nvPr>
            <p:ph type="title"/>
          </p:nvPr>
        </p:nvSpPr>
        <p:spPr>
          <a:xfrm>
            <a:off x="457200" y="227013"/>
            <a:ext cx="8229600" cy="714375"/>
          </a:xfrm>
        </p:spPr>
        <p:txBody>
          <a:bodyPr>
            <a:normAutofit fontScale="90000"/>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1" dirty="0" smtClean="0">
                <a:solidFill>
                  <a:srgbClr val="003F75"/>
                </a:solidFill>
                <a:latin typeface="Century Gothic" pitchFamily="32" charset="0"/>
              </a:rPr>
              <a:t>Outline</a:t>
            </a:r>
          </a:p>
        </p:txBody>
      </p:sp>
      <p:sp>
        <p:nvSpPr>
          <p:cNvPr id="2" name="Slide Number Placeholder 1"/>
          <p:cNvSpPr>
            <a:spLocks noGrp="1"/>
          </p:cNvSpPr>
          <p:nvPr>
            <p:ph type="sldNum" sz="quarter" idx="12"/>
          </p:nvPr>
        </p:nvSpPr>
        <p:spPr/>
        <p:txBody>
          <a:bodyPr/>
          <a:lstStyle/>
          <a:p>
            <a:pPr>
              <a:defRPr/>
            </a:pPr>
            <a:fld id="{5B12F77C-6DA0-49CD-A682-D941DEE257BF}" type="slidenum">
              <a:rPr lang="en-US" smtClean="0"/>
              <a:pPr>
                <a:defRPr/>
              </a:pPr>
              <a:t>2</a:t>
            </a:fld>
            <a:endParaRPr lang="en-US" dirty="0"/>
          </a:p>
        </p:txBody>
      </p:sp>
      <p:sp>
        <p:nvSpPr>
          <p:cNvPr id="4" name="TextBox 3"/>
          <p:cNvSpPr txBox="1"/>
          <p:nvPr/>
        </p:nvSpPr>
        <p:spPr>
          <a:xfrm>
            <a:off x="4358390" y="1447800"/>
            <a:ext cx="4800600" cy="2708434"/>
          </a:xfrm>
          <a:prstGeom prst="rect">
            <a:avLst/>
          </a:prstGeom>
          <a:noFill/>
        </p:spPr>
        <p:txBody>
          <a:bodyPr wrap="square" rtlCol="0">
            <a:spAutoFit/>
          </a:bodyPr>
          <a:lstStyle/>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3000" dirty="0">
                <a:solidFill>
                  <a:srgbClr val="0033CC"/>
                </a:solidFill>
                <a:latin typeface="Calibri" pitchFamily="34" charset="0"/>
              </a:rPr>
              <a:t>Results from Pilot Census</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3000" dirty="0">
                <a:solidFill>
                  <a:srgbClr val="0033CC"/>
                </a:solidFill>
                <a:latin typeface="Calibri" pitchFamily="34" charset="0"/>
              </a:rPr>
              <a:t>Data Release </a:t>
            </a:r>
            <a:r>
              <a:rPr lang="en-US" sz="3000" dirty="0" smtClean="0">
                <a:solidFill>
                  <a:srgbClr val="0033CC"/>
                </a:solidFill>
                <a:latin typeface="Calibri" pitchFamily="34" charset="0"/>
              </a:rPr>
              <a:t>calendar </a:t>
            </a:r>
            <a:endParaRPr lang="en-US" sz="3000" dirty="0">
              <a:solidFill>
                <a:srgbClr val="0033CC"/>
              </a:solidFill>
              <a:latin typeface="Calibri" pitchFamily="34" charset="0"/>
            </a:endParaRP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3000" dirty="0">
                <a:solidFill>
                  <a:srgbClr val="0033CC"/>
                </a:solidFill>
                <a:latin typeface="Calibri" pitchFamily="34" charset="0"/>
              </a:rPr>
              <a:t>Challenges </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3000" dirty="0">
                <a:solidFill>
                  <a:srgbClr val="0033CC"/>
                </a:solidFill>
                <a:latin typeface="Calibri" pitchFamily="34" charset="0"/>
              </a:rPr>
              <a:t>Your role in the census</a:t>
            </a:r>
            <a:endParaRPr lang="en-US" sz="3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Type of Identity Card -10 years and above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57874100"/>
              </p:ext>
            </p:extLst>
          </p:nvPr>
        </p:nvGraphicFramePr>
        <p:xfrm>
          <a:off x="76200" y="1142996"/>
          <a:ext cx="4000500" cy="3501500"/>
        </p:xfrm>
        <a:graphic>
          <a:graphicData uri="http://schemas.openxmlformats.org/drawingml/2006/table">
            <a:tbl>
              <a:tblPr>
                <a:tableStyleId>{5C22544A-7EE6-4342-B048-85BDC9FD1C3A}</a:tableStyleId>
              </a:tblPr>
              <a:tblGrid>
                <a:gridCol w="1562100"/>
                <a:gridCol w="609600"/>
                <a:gridCol w="609600"/>
                <a:gridCol w="609600"/>
                <a:gridCol w="609600"/>
              </a:tblGrid>
              <a:tr h="326757">
                <a:tc gridSpan="3">
                  <a:txBody>
                    <a:bodyPr/>
                    <a:lstStyle/>
                    <a:p>
                      <a:pPr algn="l" fontAlgn="b"/>
                      <a:r>
                        <a:rPr lang="en-US" sz="1100" u="none" strike="noStrike" dirty="0">
                          <a:effectLst/>
                        </a:rPr>
                        <a:t>Table 5. Identity card by Batch - Urban/Rural</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25056">
                <a:tc>
                  <a:txBody>
                    <a:bodyPr/>
                    <a:lstStyle/>
                    <a:p>
                      <a:pPr algn="l" fontAlgn="b"/>
                      <a:endParaRPr lang="en-US" sz="1100" b="0" i="0" u="none" strike="noStrike" dirty="0">
                        <a:solidFill>
                          <a:srgbClr val="000000"/>
                        </a:solidFill>
                        <a:effectLst/>
                        <a:latin typeface="Calibri"/>
                      </a:endParaRPr>
                    </a:p>
                  </a:txBody>
                  <a:tcPr marL="9525" marR="9525" marT="9525" marB="0" anchor="b"/>
                </a:tc>
                <a:tc gridSpan="2">
                  <a:txBody>
                    <a:bodyPr/>
                    <a:lstStyle/>
                    <a:p>
                      <a:pPr algn="l" fontAlgn="b"/>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25056">
                <a:tc>
                  <a:txBody>
                    <a:bodyPr/>
                    <a:lstStyle/>
                    <a:p>
                      <a:pPr algn="l" fontAlgn="b"/>
                      <a:r>
                        <a:rPr lang="en-US" sz="1100" u="none" strike="noStrike" dirty="0">
                          <a:effectLst/>
                        </a:rPr>
                        <a:t>Identity card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smtClean="0">
                          <a:effectLst/>
                        </a:rPr>
                        <a:t>Urban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Rural</a:t>
                      </a:r>
                      <a:endParaRPr lang="en-US" sz="1100" b="0" i="0" u="none" strike="noStrike" dirty="0">
                        <a:solidFill>
                          <a:srgbClr val="000000"/>
                        </a:solidFill>
                        <a:effectLst/>
                        <a:latin typeface="Calibri"/>
                      </a:endParaRPr>
                    </a:p>
                  </a:txBody>
                  <a:tcPr marL="9525" marR="9525" marT="9525" marB="0" anchor="b"/>
                </a:tc>
              </a:tr>
              <a:tr h="225056">
                <a:tc>
                  <a:txBody>
                    <a:bodyPr/>
                    <a:lstStyle/>
                    <a:p>
                      <a:pPr algn="l" fontAlgn="b"/>
                      <a:r>
                        <a:rPr lang="en-US" sz="1100" u="none" strike="noStrike" dirty="0">
                          <a:effectLst/>
                        </a:rPr>
                        <a:t>Citizenship Scrutiny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33616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81.6</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83.9</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80.4</a:t>
                      </a:r>
                      <a:endParaRPr lang="en-US" sz="1100" b="0" i="0" u="none" strike="noStrike" dirty="0">
                        <a:solidFill>
                          <a:srgbClr val="FF0000"/>
                        </a:solidFill>
                        <a:effectLst/>
                        <a:latin typeface="Calibri"/>
                      </a:endParaRPr>
                    </a:p>
                  </a:txBody>
                  <a:tcPr marL="9525" marR="9525" marT="9525" marB="0" anchor="b"/>
                </a:tc>
              </a:tr>
              <a:tr h="407352">
                <a:tc>
                  <a:txBody>
                    <a:bodyPr/>
                    <a:lstStyle/>
                    <a:p>
                      <a:pPr algn="l" fontAlgn="b"/>
                      <a:r>
                        <a:rPr lang="en-US" sz="1100" u="none" strike="noStrike" dirty="0">
                          <a:effectLst/>
                        </a:rPr>
                        <a:t>Associate Scrutiny Citizenship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203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0.5</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1.5</a:t>
                      </a:r>
                      <a:endParaRPr lang="en-US" sz="1100" b="0" i="0" u="none" strike="noStrike" dirty="0">
                        <a:solidFill>
                          <a:srgbClr val="FF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FF0000"/>
                        </a:solidFill>
                        <a:effectLst/>
                        <a:latin typeface="Calibri"/>
                      </a:endParaRPr>
                    </a:p>
                  </a:txBody>
                  <a:tcPr marL="9525" marR="9525" marT="9525" marB="0" anchor="b"/>
                </a:tc>
              </a:tr>
              <a:tr h="407352">
                <a:tc>
                  <a:txBody>
                    <a:bodyPr/>
                    <a:lstStyle/>
                    <a:p>
                      <a:pPr algn="l" fontAlgn="b"/>
                      <a:r>
                        <a:rPr lang="en-US" sz="1100" u="none" strike="noStrike" dirty="0" smtClean="0">
                          <a:effectLst/>
                        </a:rPr>
                        <a:t>Naturalized </a:t>
                      </a:r>
                      <a:r>
                        <a:rPr lang="en-US" sz="1100" u="none" strike="noStrike" dirty="0">
                          <a:effectLst/>
                        </a:rPr>
                        <a:t>Scrutiny Citizenship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198</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0.5</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FF0000"/>
                        </a:solidFill>
                        <a:effectLst/>
                        <a:latin typeface="Calibri"/>
                      </a:endParaRPr>
                    </a:p>
                  </a:txBody>
                  <a:tcPr marL="9525" marR="9525" marT="9525" marB="0" anchor="b"/>
                </a:tc>
              </a:tr>
              <a:tr h="225056">
                <a:tc>
                  <a:txBody>
                    <a:bodyPr/>
                    <a:lstStyle/>
                    <a:p>
                      <a:pPr algn="l" fontAlgn="b"/>
                      <a:r>
                        <a:rPr lang="en-US" sz="1100" u="none" strike="noStrike" dirty="0">
                          <a:effectLst/>
                        </a:rPr>
                        <a:t>National Registration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541</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1.3</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1.6</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1.2</a:t>
                      </a:r>
                      <a:endParaRPr lang="en-US" sz="1100" b="0" i="0" u="none" strike="noStrike" dirty="0">
                        <a:solidFill>
                          <a:srgbClr val="FF0000"/>
                        </a:solidFill>
                        <a:effectLst/>
                        <a:latin typeface="Calibri"/>
                      </a:endParaRPr>
                    </a:p>
                  </a:txBody>
                  <a:tcPr marL="9525" marR="9525" marT="9525" marB="0" anchor="b"/>
                </a:tc>
              </a:tr>
              <a:tr h="407352">
                <a:tc>
                  <a:txBody>
                    <a:bodyPr/>
                    <a:lstStyle/>
                    <a:p>
                      <a:pPr algn="l" fontAlgn="b"/>
                      <a:r>
                        <a:rPr lang="en-US" sz="1100" u="none" strike="noStrike" dirty="0">
                          <a:effectLst/>
                        </a:rPr>
                        <a:t>Temporary Registration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153</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0.4</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0.9</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0.1</a:t>
                      </a:r>
                      <a:endParaRPr lang="en-US" sz="1100" b="0" i="0" u="none" strike="noStrike" dirty="0">
                        <a:solidFill>
                          <a:srgbClr val="FF0000"/>
                        </a:solidFill>
                        <a:effectLst/>
                        <a:latin typeface="Calibri"/>
                      </a:endParaRPr>
                    </a:p>
                  </a:txBody>
                  <a:tcPr marL="9525" marR="9525" marT="9525" marB="0" anchor="b"/>
                </a:tc>
              </a:tr>
              <a:tr h="225056">
                <a:tc>
                  <a:txBody>
                    <a:bodyPr/>
                    <a:lstStyle/>
                    <a:p>
                      <a:pPr algn="l" fontAlgn="b"/>
                      <a:r>
                        <a:rPr lang="en-US" sz="1100" u="none" strike="noStrike" dirty="0">
                          <a:effectLst/>
                        </a:rPr>
                        <a:t>Foreign Registration Card</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27</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0.1</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0.2</a:t>
                      </a:r>
                      <a:endParaRPr lang="en-US" sz="1100" b="0" i="0" u="none" strike="noStrike" dirty="0">
                        <a:solidFill>
                          <a:srgbClr val="FF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FF0000"/>
                        </a:solidFill>
                        <a:effectLst/>
                        <a:latin typeface="Calibri"/>
                      </a:endParaRPr>
                    </a:p>
                  </a:txBody>
                  <a:tcPr marL="9525" marR="9525" marT="9525" marB="0" anchor="b"/>
                </a:tc>
              </a:tr>
              <a:tr h="225056">
                <a:tc>
                  <a:txBody>
                    <a:bodyPr/>
                    <a:lstStyle/>
                    <a:p>
                      <a:pPr algn="l" fontAlgn="b"/>
                      <a:r>
                        <a:rPr lang="en-US" sz="1100" u="none" strike="noStrike" dirty="0">
                          <a:effectLst/>
                        </a:rPr>
                        <a:t>Foreign Passport</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0.1</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FF0000"/>
                        </a:solidFill>
                        <a:effectLst/>
                        <a:latin typeface="Calibri"/>
                      </a:endParaRPr>
                    </a:p>
                  </a:txBody>
                  <a:tcPr marL="9525" marR="9525" marT="9525" marB="0" anchor="b"/>
                </a:tc>
              </a:tr>
              <a:tr h="225056">
                <a:tc>
                  <a:txBody>
                    <a:bodyPr/>
                    <a:lstStyle/>
                    <a:p>
                      <a:pPr algn="l" fontAlgn="b"/>
                      <a:r>
                        <a:rPr lang="en-US" sz="1100" u="none" strike="noStrike" dirty="0">
                          <a:effectLst/>
                        </a:rPr>
                        <a:t>None of the above</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6469</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15.7</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10.9</a:t>
                      </a:r>
                      <a:endParaRPr lang="en-US" sz="1100" b="0" i="0" u="none" strike="noStrike" dirty="0">
                        <a:solidFill>
                          <a:srgbClr val="FF0000"/>
                        </a:solidFill>
                        <a:effectLst/>
                        <a:latin typeface="Calibri"/>
                      </a:endParaRPr>
                    </a:p>
                  </a:txBody>
                  <a:tcPr marL="9525" marR="9525" marT="9525" marB="0" anchor="b"/>
                </a:tc>
                <a:tc>
                  <a:txBody>
                    <a:bodyPr/>
                    <a:lstStyle/>
                    <a:p>
                      <a:pPr algn="r" fontAlgn="b"/>
                      <a:r>
                        <a:rPr lang="en-US" sz="1100" u="none" strike="noStrike" dirty="0">
                          <a:effectLst/>
                        </a:rPr>
                        <a:t>18.1</a:t>
                      </a:r>
                      <a:endParaRPr lang="en-US" sz="1100" b="0" i="0" u="none" strike="noStrike" dirty="0">
                        <a:solidFill>
                          <a:srgbClr val="FF0000"/>
                        </a:solidFill>
                        <a:effectLst/>
                        <a:latin typeface="Calibri"/>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xmlns="" val="1060788863"/>
              </p:ext>
            </p:extLst>
          </p:nvPr>
        </p:nvGraphicFramePr>
        <p:xfrm>
          <a:off x="4114800" y="3352800"/>
          <a:ext cx="50292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29537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cards owned by State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355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81000" y="762000"/>
            <a:ext cx="8420724" cy="4983162"/>
          </a:xfrm>
          <a:prstGeom prst="rect">
            <a:avLst/>
          </a:prstGeom>
          <a:noFill/>
          <a:ln w="9525">
            <a:noFill/>
            <a:round/>
            <a:headEnd/>
            <a:tailEnd/>
          </a:ln>
          <a:effectLst/>
        </p:spPr>
        <p:txBody>
          <a:bodyPr lIns="90000" tIns="45000" rIns="90000" bIns="45000"/>
          <a:lstStyle/>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Calibri" pitchFamily="34" charset="0"/>
              </a:rPr>
              <a:t>Preliminary Results: Population by sex and related indicators at administrative level. </a:t>
            </a:r>
            <a:r>
              <a:rPr lang="en-US" sz="2800" dirty="0" smtClean="0">
                <a:solidFill>
                  <a:srgbClr val="00B050"/>
                </a:solidFill>
                <a:latin typeface="Calibri" pitchFamily="34" charset="0"/>
              </a:rPr>
              <a:t>3 </a:t>
            </a:r>
            <a:r>
              <a:rPr lang="en-US" sz="2800" dirty="0">
                <a:solidFill>
                  <a:srgbClr val="00B050"/>
                </a:solidFill>
                <a:latin typeface="Calibri" pitchFamily="34" charset="0"/>
              </a:rPr>
              <a:t>months after data </a:t>
            </a:r>
            <a:r>
              <a:rPr lang="en-US" sz="2800" dirty="0" smtClean="0">
                <a:solidFill>
                  <a:srgbClr val="00B050"/>
                </a:solidFill>
                <a:latin typeface="Calibri" pitchFamily="34" charset="0"/>
              </a:rPr>
              <a:t>collection (July 2014);</a:t>
            </a:r>
            <a:endParaRPr lang="en-US" sz="2800" dirty="0">
              <a:solidFill>
                <a:srgbClr val="00B050"/>
              </a:solidFill>
              <a:latin typeface="Calibri" pitchFamily="34" charset="0"/>
            </a:endParaRP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Calibri" pitchFamily="34" charset="0"/>
              </a:rPr>
              <a:t>Main </a:t>
            </a:r>
            <a:r>
              <a:rPr lang="en-US" sz="2800" dirty="0" smtClean="0">
                <a:solidFill>
                  <a:srgbClr val="0033CC"/>
                </a:solidFill>
                <a:latin typeface="Calibri" pitchFamily="34" charset="0"/>
              </a:rPr>
              <a:t>Results</a:t>
            </a:r>
            <a:r>
              <a:rPr lang="en-US" sz="2800" dirty="0">
                <a:solidFill>
                  <a:srgbClr val="0033CC"/>
                </a:solidFill>
                <a:latin typeface="Calibri" pitchFamily="34" charset="0"/>
              </a:rPr>
              <a:t>: </a:t>
            </a:r>
            <a:r>
              <a:rPr lang="en-US" sz="2800" dirty="0" smtClean="0">
                <a:solidFill>
                  <a:srgbClr val="0033CC"/>
                </a:solidFill>
                <a:latin typeface="Calibri" pitchFamily="34" charset="0"/>
              </a:rPr>
              <a:t> </a:t>
            </a:r>
            <a:r>
              <a:rPr lang="en-US" sz="2800" dirty="0" smtClean="0">
                <a:solidFill>
                  <a:srgbClr val="00B050"/>
                </a:solidFill>
                <a:latin typeface="Calibri" pitchFamily="34" charset="0"/>
              </a:rPr>
              <a:t>11 </a:t>
            </a:r>
            <a:r>
              <a:rPr lang="en-US" sz="2800" dirty="0">
                <a:solidFill>
                  <a:srgbClr val="00B050"/>
                </a:solidFill>
                <a:latin typeface="Calibri" pitchFamily="34" charset="0"/>
              </a:rPr>
              <a:t>months after data </a:t>
            </a:r>
            <a:r>
              <a:rPr lang="en-US" sz="2800" dirty="0" smtClean="0">
                <a:solidFill>
                  <a:srgbClr val="00B050"/>
                </a:solidFill>
                <a:latin typeface="Calibri" pitchFamily="34" charset="0"/>
              </a:rPr>
              <a:t>collection (Feb/March 2015)</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Calibri" pitchFamily="34" charset="0"/>
              </a:rPr>
              <a:t>Frame for household based surveys – </a:t>
            </a:r>
            <a:r>
              <a:rPr lang="en-US" sz="2800" dirty="0" smtClean="0">
                <a:solidFill>
                  <a:schemeClr val="accent5">
                    <a:lumMod val="50000"/>
                  </a:schemeClr>
                </a:solidFill>
                <a:latin typeface="Calibri" pitchFamily="34" charset="0"/>
              </a:rPr>
              <a:t>August 2014</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Calibri" pitchFamily="34" charset="0"/>
              </a:rPr>
              <a:t>Thematic </a:t>
            </a:r>
            <a:r>
              <a:rPr lang="en-US" sz="2800" dirty="0">
                <a:solidFill>
                  <a:srgbClr val="0033CC"/>
                </a:solidFill>
                <a:latin typeface="Calibri" pitchFamily="34" charset="0"/>
              </a:rPr>
              <a:t>Reports: Fertility, Mortality, Migration, Population Projections, Education, </a:t>
            </a:r>
            <a:r>
              <a:rPr lang="en-US" sz="2800" dirty="0" smtClean="0">
                <a:solidFill>
                  <a:srgbClr val="0033CC"/>
                </a:solidFill>
                <a:latin typeface="Calibri" pitchFamily="34" charset="0"/>
              </a:rPr>
              <a:t>gender, etc. </a:t>
            </a:r>
            <a:r>
              <a:rPr lang="en-US" sz="2800" dirty="0" smtClean="0">
                <a:solidFill>
                  <a:schemeClr val="accent5">
                    <a:lumMod val="50000"/>
                  </a:schemeClr>
                </a:solidFill>
                <a:latin typeface="Calibri" pitchFamily="34" charset="0"/>
              </a:rPr>
              <a:t>from November 2015 to Dec 2016</a:t>
            </a: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33CC"/>
                </a:solidFill>
                <a:latin typeface="Calibri" pitchFamily="34" charset="0"/>
              </a:rPr>
              <a:t>Dissemination of the results and further research</a:t>
            </a:r>
            <a:endParaRPr lang="en-US" sz="2800" dirty="0">
              <a:solidFill>
                <a:srgbClr val="0033CC"/>
              </a:solidFill>
              <a:latin typeface="Calibri" pitchFamily="34" charset="0"/>
            </a:endParaRP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b="1" dirty="0" smtClean="0">
              <a:solidFill>
                <a:srgbClr val="0033CC"/>
              </a:solidFill>
              <a:latin typeface="Century Gothic" pitchFamily="32" charset="0"/>
            </a:endParaRP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chemeClr val="accent5">
                  <a:lumMod val="50000"/>
                </a:schemeClr>
              </a:solidFill>
              <a:latin typeface="+mn-lt"/>
            </a:endParaRPr>
          </a:p>
          <a:p>
            <a:pPr marL="342900" indent="-341313"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600" b="1" dirty="0">
              <a:solidFill>
                <a:srgbClr val="0033CC"/>
              </a:solidFill>
              <a:latin typeface="Century Gothic" pitchFamily="32" charset="0"/>
            </a:endParaRP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33CC"/>
              </a:solidFill>
              <a:latin typeface="Calibri" pitchFamily="34" charset="0"/>
            </a:endParaRPr>
          </a:p>
        </p:txBody>
      </p:sp>
      <p:sp>
        <p:nvSpPr>
          <p:cNvPr id="39939" name="Rectangle 2"/>
          <p:cNvSpPr>
            <a:spLocks noGrp="1" noChangeArrowheads="1"/>
          </p:cNvSpPr>
          <p:nvPr>
            <p:ph type="title"/>
          </p:nvPr>
        </p:nvSpPr>
        <p:spPr>
          <a:xfrm>
            <a:off x="226726" y="0"/>
            <a:ext cx="8839200" cy="868362"/>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smtClean="0">
                <a:solidFill>
                  <a:srgbClr val="000099"/>
                </a:solidFill>
                <a:latin typeface="Century Gothic" pitchFamily="32" charset="0"/>
              </a:rPr>
              <a:t>When are data planned to be released</a:t>
            </a:r>
          </a:p>
        </p:txBody>
      </p:sp>
      <p:sp>
        <p:nvSpPr>
          <p:cNvPr id="2" name="Slide Number Placeholder 1"/>
          <p:cNvSpPr>
            <a:spLocks noGrp="1"/>
          </p:cNvSpPr>
          <p:nvPr>
            <p:ph type="sldNum" sz="quarter" idx="12"/>
          </p:nvPr>
        </p:nvSpPr>
        <p:spPr/>
        <p:txBody>
          <a:bodyPr/>
          <a:lstStyle/>
          <a:p>
            <a:pPr>
              <a:defRPr/>
            </a:pPr>
            <a:fld id="{5B12F77C-6DA0-49CD-A682-D941DEE257BF}" type="slidenum">
              <a:rPr lang="en-US" smtClean="0"/>
              <a:pPr>
                <a:defRPr/>
              </a:pPr>
              <a:t>22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8013" cy="5057775"/>
          </a:xfrm>
        </p:spPr>
        <p:txBody>
          <a:bodyPr>
            <a:normAutofit/>
          </a:bodyPr>
          <a:lstStyle/>
          <a:p>
            <a:pPr marL="285750" indent="-284163" hangingPunct="1">
              <a:lnSpc>
                <a:spcPct val="100000"/>
              </a:lnSpc>
              <a:spcBef>
                <a:spcPts val="6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70C0"/>
                </a:solidFill>
                <a:latin typeface="Calibri" pitchFamily="34" charset="0"/>
              </a:rPr>
              <a:t>Technical and Institutional capacity</a:t>
            </a:r>
            <a:endParaRPr lang="en-US" sz="2800" dirty="0">
              <a:solidFill>
                <a:srgbClr val="0070C0"/>
              </a:solidFill>
              <a:latin typeface="Calibri" pitchFamily="34" charset="0"/>
            </a:endParaRPr>
          </a:p>
          <a:p>
            <a:pPr marL="285750" indent="-284163" hangingPunct="1">
              <a:lnSpc>
                <a:spcPct val="100000"/>
              </a:lnSpc>
              <a:spcBef>
                <a:spcPts val="6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70C0"/>
                </a:solidFill>
                <a:latin typeface="Calibri" pitchFamily="34" charset="0"/>
              </a:rPr>
              <a:t>Building strong public confidence in the process through outreach and advocacy</a:t>
            </a:r>
            <a:endParaRPr lang="en-US" sz="2800" dirty="0">
              <a:solidFill>
                <a:srgbClr val="0070C0"/>
              </a:solidFill>
              <a:latin typeface="Calibri" pitchFamily="34" charset="0"/>
            </a:endParaRPr>
          </a:p>
          <a:p>
            <a:pPr marL="285750" indent="-284163" hangingPunct="1">
              <a:lnSpc>
                <a:spcPct val="100000"/>
              </a:lnSpc>
              <a:spcBef>
                <a:spcPts val="6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70C0"/>
                </a:solidFill>
                <a:latin typeface="Calibri" pitchFamily="34" charset="0"/>
              </a:rPr>
              <a:t>Ensuring census remains a strong statistical exercise</a:t>
            </a:r>
            <a:endParaRPr lang="en-US" sz="2800" dirty="0">
              <a:solidFill>
                <a:srgbClr val="0070C0"/>
              </a:solidFill>
              <a:latin typeface="Calibri" pitchFamily="34" charset="0"/>
            </a:endParaRPr>
          </a:p>
          <a:p>
            <a:pPr marL="285750" indent="-284163" hangingPunct="1">
              <a:lnSpc>
                <a:spcPct val="100000"/>
              </a:lnSpc>
              <a:spcBef>
                <a:spcPts val="6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70C0"/>
                </a:solidFill>
                <a:latin typeface="Calibri" pitchFamily="34" charset="0"/>
              </a:rPr>
              <a:t>Accessibility to some parts of the country</a:t>
            </a:r>
          </a:p>
          <a:p>
            <a:pPr marL="285750" indent="-284163" hangingPunct="1">
              <a:lnSpc>
                <a:spcPct val="100000"/>
              </a:lnSpc>
              <a:spcBef>
                <a:spcPts val="6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0070C0"/>
                </a:solidFill>
                <a:latin typeface="Calibri" pitchFamily="34" charset="0"/>
              </a:rPr>
              <a:t>Full participation of all people in the country (political, administrative, logistical and technical risks)</a:t>
            </a:r>
            <a:endParaRPr lang="en-US" sz="2800" dirty="0">
              <a:solidFill>
                <a:srgbClr val="0070C0"/>
              </a:solidFill>
            </a:endParaRPr>
          </a:p>
        </p:txBody>
      </p:sp>
      <p:sp>
        <p:nvSpPr>
          <p:cNvPr id="2" name="Title 1"/>
          <p:cNvSpPr>
            <a:spLocks noGrp="1"/>
          </p:cNvSpPr>
          <p:nvPr>
            <p:ph type="title"/>
          </p:nvPr>
        </p:nvSpPr>
        <p:spPr/>
        <p:txBody>
          <a:bodyPr>
            <a:normAutofit fontScale="90000"/>
          </a:bodyPr>
          <a:lstStyle/>
          <a:p>
            <a:r>
              <a:rPr lang="en-US" b="1" dirty="0">
                <a:solidFill>
                  <a:srgbClr val="0033CC"/>
                </a:solidFill>
                <a:latin typeface="Calibri" pitchFamily="34" charset="0"/>
              </a:rPr>
              <a:t>Challenges</a:t>
            </a:r>
            <a:br>
              <a:rPr lang="en-US" b="1" dirty="0">
                <a:solidFill>
                  <a:srgbClr val="0033CC"/>
                </a:solidFill>
                <a:latin typeface="Calibri" pitchFamily="34" charset="0"/>
              </a:rPr>
            </a:br>
            <a:endParaRPr lang="en-US" dirty="0"/>
          </a:p>
        </p:txBody>
      </p:sp>
      <p:sp>
        <p:nvSpPr>
          <p:cNvPr id="4" name="Slide Number Placeholder 3"/>
          <p:cNvSpPr>
            <a:spLocks noGrp="1"/>
          </p:cNvSpPr>
          <p:nvPr>
            <p:ph type="sldNum" sz="quarter" idx="12"/>
          </p:nvPr>
        </p:nvSpPr>
        <p:spPr/>
        <p:txBody>
          <a:bodyPr/>
          <a:lstStyle/>
          <a:p>
            <a:pPr>
              <a:defRPr/>
            </a:pPr>
            <a:fld id="{5B12F77C-6DA0-49CD-A682-D941DEE257BF}" type="slidenum">
              <a:rPr lang="en-US" smtClean="0"/>
              <a:pPr>
                <a:defRPr/>
              </a:pPr>
              <a:t>23</a:t>
            </a:fld>
            <a:endParaRPr lang="en-US" dirty="0"/>
          </a:p>
        </p:txBody>
      </p:sp>
    </p:spTree>
    <p:extLst>
      <p:ext uri="{BB962C8B-B14F-4D97-AF65-F5344CB8AC3E}">
        <p14:creationId xmlns:p14="http://schemas.microsoft.com/office/powerpoint/2010/main" xmlns="" val="3019204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04800" y="694711"/>
            <a:ext cx="8458200" cy="6040628"/>
          </a:xfrm>
          <a:prstGeom prst="rect">
            <a:avLst/>
          </a:prstGeom>
          <a:noFill/>
          <a:ln w="9360">
            <a:noFill/>
            <a:miter lim="800000"/>
            <a:headEnd/>
            <a:tailEnd/>
          </a:ln>
          <a:effectLst/>
        </p:spPr>
        <p:txBody>
          <a:bodyPr wrap="square" anchor="ctr">
            <a:spAutoFit/>
          </a:bodyPr>
          <a:lstStyle/>
          <a:p>
            <a:pPr algn="ctr"/>
            <a:endParaRPr lang="en-US" sz="800" b="1" dirty="0" smtClean="0">
              <a:solidFill>
                <a:srgbClr val="FF0000"/>
              </a:solidFill>
            </a:endParaRPr>
          </a:p>
          <a:p>
            <a:pPr algn="ctr"/>
            <a:r>
              <a:rPr lang="en-US" sz="2400" b="1" dirty="0" smtClean="0">
                <a:solidFill>
                  <a:srgbClr val="FF0000"/>
                </a:solidFill>
              </a:rPr>
              <a:t>We need your support! Become a 2014 Census Partner!</a:t>
            </a:r>
            <a:endParaRPr lang="en-US" sz="2400" dirty="0" smtClean="0">
              <a:solidFill>
                <a:srgbClr val="FF0000"/>
              </a:solidFill>
            </a:endParaRPr>
          </a:p>
          <a:p>
            <a:pPr>
              <a:spcBef>
                <a:spcPts val="600"/>
              </a:spcBef>
              <a:spcAft>
                <a:spcPts val="600"/>
              </a:spcAft>
            </a:pPr>
            <a:endParaRPr lang="en-US" sz="800" dirty="0" smtClean="0">
              <a:solidFill>
                <a:schemeClr val="accent6"/>
              </a:solidFill>
              <a:latin typeface="+mn-lt"/>
              <a:cs typeface="+mn-cs"/>
            </a:endParaRPr>
          </a:p>
          <a:p>
            <a:pPr>
              <a:spcBef>
                <a:spcPts val="600"/>
              </a:spcBef>
              <a:spcAft>
                <a:spcPts val="600"/>
              </a:spcAft>
            </a:pPr>
            <a:r>
              <a:rPr lang="en-US" sz="2600" dirty="0" smtClean="0">
                <a:solidFill>
                  <a:srgbClr val="0070C0"/>
                </a:solidFill>
                <a:latin typeface="+mn-lt"/>
                <a:cs typeface="+mn-cs"/>
              </a:rPr>
              <a:t>By supporting the 2014 Census of Myanmar, your organization will </a:t>
            </a:r>
            <a:r>
              <a:rPr lang="en-US" sz="2600" u="sng" dirty="0" smtClean="0">
                <a:solidFill>
                  <a:srgbClr val="0070C0"/>
                </a:solidFill>
                <a:latin typeface="+mn-lt"/>
                <a:cs typeface="+mn-cs"/>
              </a:rPr>
              <a:t>help your constituencies get the services they deserve</a:t>
            </a:r>
            <a:r>
              <a:rPr lang="en-US" sz="2600" dirty="0" smtClean="0">
                <a:solidFill>
                  <a:srgbClr val="0070C0"/>
                </a:solidFill>
                <a:latin typeface="+mn-lt"/>
                <a:cs typeface="+mn-cs"/>
              </a:rPr>
              <a:t>:</a:t>
            </a:r>
          </a:p>
          <a:p>
            <a:pPr lvl="2">
              <a:spcBef>
                <a:spcPts val="600"/>
              </a:spcBef>
              <a:spcAft>
                <a:spcPts val="600"/>
              </a:spcAft>
              <a:buFont typeface="Arial" pitchFamily="34" charset="0"/>
              <a:buChar char="•"/>
            </a:pPr>
            <a:r>
              <a:rPr lang="en-US" sz="2600" dirty="0" smtClean="0">
                <a:solidFill>
                  <a:srgbClr val="0070C0"/>
                </a:solidFill>
                <a:latin typeface="+mn-lt"/>
                <a:cs typeface="+mn-cs"/>
              </a:rPr>
              <a:t>The Census determines the distribution of government funding to critical community services such as the provision of doctors, health centers, schools, teachers, roads, electricity, services for disabled people, political representation, etc…</a:t>
            </a:r>
          </a:p>
          <a:p>
            <a:pPr lvl="2">
              <a:spcBef>
                <a:spcPts val="600"/>
              </a:spcBef>
              <a:spcAft>
                <a:spcPts val="600"/>
              </a:spcAft>
              <a:buFont typeface="Arial" pitchFamily="34" charset="0"/>
              <a:buChar char="•"/>
            </a:pPr>
            <a:r>
              <a:rPr lang="en-US" sz="2600" dirty="0" smtClean="0">
                <a:solidFill>
                  <a:srgbClr val="0070C0"/>
                </a:solidFill>
                <a:latin typeface="+mn-lt"/>
                <a:cs typeface="+mn-cs"/>
              </a:rPr>
              <a:t>An incomplete count means that some segments of society, often the ones that need it most, will not receive the services and funding they deserve.</a:t>
            </a:r>
          </a:p>
        </p:txBody>
      </p:sp>
      <p:sp>
        <p:nvSpPr>
          <p:cNvPr id="43011" name="Rectangle 2"/>
          <p:cNvSpPr>
            <a:spLocks noChangeArrowheads="1"/>
          </p:cNvSpPr>
          <p:nvPr/>
        </p:nvSpPr>
        <p:spPr bwMode="auto">
          <a:xfrm>
            <a:off x="417226" y="228600"/>
            <a:ext cx="8382000" cy="521766"/>
          </a:xfrm>
          <a:prstGeom prst="rect">
            <a:avLst/>
          </a:prstGeom>
          <a:noFill/>
          <a:ln w="9525">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smtClean="0">
                <a:solidFill>
                  <a:srgbClr val="000099"/>
                </a:solidFill>
                <a:latin typeface="Calibri" pitchFamily="34" charset="0"/>
              </a:rPr>
              <a:t>The critical role of INGOs, NGOs, civil society and DPs</a:t>
            </a:r>
            <a:endParaRPr lang="en-US" sz="2800" b="1" dirty="0">
              <a:solidFill>
                <a:srgbClr val="000099"/>
              </a:solidFill>
              <a:latin typeface="Calibri" pitchFamily="34" charset="0"/>
            </a:endParaRPr>
          </a:p>
        </p:txBody>
      </p:sp>
    </p:spTree>
    <p:extLst>
      <p:ext uri="{BB962C8B-B14F-4D97-AF65-F5344CB8AC3E}">
        <p14:creationId xmlns:p14="http://schemas.microsoft.com/office/powerpoint/2010/main" xmlns="" val="25260694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792162"/>
          </a:xfrm>
        </p:spPr>
        <p:txBody>
          <a:bodyPr/>
          <a:lstStyle/>
          <a:p>
            <a:r>
              <a:rPr lang="en-US" sz="3600" b="1" dirty="0" smtClean="0">
                <a:solidFill>
                  <a:schemeClr val="accent6"/>
                </a:solidFill>
              </a:rPr>
              <a:t>Your contribution to the census</a:t>
            </a:r>
            <a:endParaRPr lang="en-US" sz="3600" dirty="0">
              <a:solidFill>
                <a:schemeClr val="accent6"/>
              </a:solidFill>
            </a:endParaRPr>
          </a:p>
        </p:txBody>
      </p:sp>
      <p:sp>
        <p:nvSpPr>
          <p:cNvPr id="3" name="Content Placeholder 2"/>
          <p:cNvSpPr>
            <a:spLocks noGrp="1"/>
          </p:cNvSpPr>
          <p:nvPr>
            <p:ph idx="1"/>
          </p:nvPr>
        </p:nvSpPr>
        <p:spPr>
          <a:xfrm>
            <a:off x="457200" y="1481328"/>
            <a:ext cx="8458200" cy="4525963"/>
          </a:xfrm>
        </p:spPr>
        <p:txBody>
          <a:bodyPr>
            <a:normAutofit/>
          </a:bodyPr>
          <a:lstStyle/>
          <a:p>
            <a:pPr marL="457200" lvl="0" indent="-457200">
              <a:buFont typeface="Arial" pitchFamily="34" charset="0"/>
              <a:buChar char="•"/>
            </a:pPr>
            <a:r>
              <a:rPr lang="en-US" sz="2800" dirty="0">
                <a:solidFill>
                  <a:srgbClr val="0070C0"/>
                </a:solidFill>
              </a:rPr>
              <a:t>Know </a:t>
            </a:r>
            <a:r>
              <a:rPr lang="en-US" sz="2800" dirty="0" smtClean="0">
                <a:solidFill>
                  <a:srgbClr val="0070C0"/>
                </a:solidFill>
              </a:rPr>
              <a:t>census facts </a:t>
            </a:r>
            <a:r>
              <a:rPr lang="en-US" sz="2800" dirty="0">
                <a:solidFill>
                  <a:srgbClr val="0070C0"/>
                </a:solidFill>
              </a:rPr>
              <a:t>and </a:t>
            </a:r>
            <a:r>
              <a:rPr lang="en-US" sz="2800" dirty="0" smtClean="0">
                <a:solidFill>
                  <a:srgbClr val="0070C0"/>
                </a:solidFill>
              </a:rPr>
              <a:t>share them</a:t>
            </a:r>
            <a:endParaRPr lang="en-US" sz="2800" dirty="0">
              <a:solidFill>
                <a:srgbClr val="0070C0"/>
              </a:solidFill>
            </a:endParaRPr>
          </a:p>
          <a:p>
            <a:pPr marL="457200" lvl="0" indent="-457200">
              <a:buFont typeface="Arial" pitchFamily="34" charset="0"/>
              <a:buChar char="•"/>
            </a:pPr>
            <a:r>
              <a:rPr lang="en-US" sz="2800" dirty="0">
                <a:solidFill>
                  <a:srgbClr val="0070C0"/>
                </a:solidFill>
              </a:rPr>
              <a:t>Create </a:t>
            </a:r>
            <a:r>
              <a:rPr lang="en-US" sz="2800" dirty="0" smtClean="0">
                <a:solidFill>
                  <a:srgbClr val="0070C0"/>
                </a:solidFill>
              </a:rPr>
              <a:t>awareness among the  staff, communities, families </a:t>
            </a:r>
            <a:r>
              <a:rPr lang="en-US" sz="2800" dirty="0">
                <a:solidFill>
                  <a:srgbClr val="0070C0"/>
                </a:solidFill>
              </a:rPr>
              <a:t>and </a:t>
            </a:r>
            <a:r>
              <a:rPr lang="en-US" sz="2800" dirty="0" smtClean="0">
                <a:solidFill>
                  <a:srgbClr val="0070C0"/>
                </a:solidFill>
              </a:rPr>
              <a:t>friends</a:t>
            </a:r>
            <a:endParaRPr lang="en-US" sz="2800" dirty="0">
              <a:solidFill>
                <a:srgbClr val="0070C0"/>
              </a:solidFill>
            </a:endParaRPr>
          </a:p>
          <a:p>
            <a:pPr marL="457200" lvl="0" indent="-457200">
              <a:buFont typeface="Arial" pitchFamily="34" charset="0"/>
              <a:buChar char="•"/>
            </a:pPr>
            <a:r>
              <a:rPr lang="en-US" sz="2800" dirty="0" smtClean="0">
                <a:solidFill>
                  <a:srgbClr val="0070C0"/>
                </a:solidFill>
              </a:rPr>
              <a:t>Demystify misconceptions </a:t>
            </a:r>
            <a:r>
              <a:rPr lang="en-US" sz="2800" dirty="0">
                <a:solidFill>
                  <a:srgbClr val="0070C0"/>
                </a:solidFill>
              </a:rPr>
              <a:t>or myths about the </a:t>
            </a:r>
            <a:r>
              <a:rPr lang="en-US" sz="2800" dirty="0" smtClean="0">
                <a:solidFill>
                  <a:srgbClr val="0070C0"/>
                </a:solidFill>
              </a:rPr>
              <a:t>census, including journalists </a:t>
            </a:r>
            <a:endParaRPr lang="en-US" sz="2800" dirty="0">
              <a:solidFill>
                <a:srgbClr val="0070C0"/>
              </a:solidFill>
            </a:endParaRPr>
          </a:p>
          <a:p>
            <a:pPr marL="457200" lvl="0" indent="-457200">
              <a:buFont typeface="Arial" pitchFamily="34" charset="0"/>
              <a:buChar char="•"/>
            </a:pPr>
            <a:r>
              <a:rPr lang="en-US" sz="2800" dirty="0">
                <a:solidFill>
                  <a:srgbClr val="0070C0"/>
                </a:solidFill>
              </a:rPr>
              <a:t>Reassure the population of the confidentiality</a:t>
            </a:r>
            <a:r>
              <a:rPr lang="en-US" sz="2800" dirty="0" smtClean="0">
                <a:solidFill>
                  <a:srgbClr val="0070C0"/>
                </a:solidFill>
              </a:rPr>
              <a:t>/ secrecy </a:t>
            </a:r>
            <a:r>
              <a:rPr lang="en-US" sz="2800" dirty="0">
                <a:solidFill>
                  <a:srgbClr val="0070C0"/>
                </a:solidFill>
              </a:rPr>
              <a:t>of the census process and </a:t>
            </a:r>
            <a:r>
              <a:rPr lang="en-US" sz="2800" dirty="0" smtClean="0">
                <a:solidFill>
                  <a:srgbClr val="0070C0"/>
                </a:solidFill>
              </a:rPr>
              <a:t>results</a:t>
            </a:r>
            <a:endParaRPr lang="en-US" sz="2800" dirty="0">
              <a:solidFill>
                <a:srgbClr val="0070C0"/>
              </a:solidFill>
            </a:endParaRPr>
          </a:p>
        </p:txBody>
      </p:sp>
    </p:spTree>
    <p:extLst>
      <p:ext uri="{BB962C8B-B14F-4D97-AF65-F5344CB8AC3E}">
        <p14:creationId xmlns:p14="http://schemas.microsoft.com/office/powerpoint/2010/main" xmlns="" val="835912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1018825"/>
            <a:ext cx="8763000" cy="5363007"/>
          </a:xfrm>
          <a:prstGeom prst="rect">
            <a:avLst/>
          </a:prstGeom>
          <a:noFill/>
          <a:ln w="9360">
            <a:noFill/>
            <a:miter lim="800000"/>
            <a:headEnd/>
            <a:tailEnd/>
          </a:ln>
          <a:effectLst/>
        </p:spPr>
        <p:txBody>
          <a:bodyPr wrap="square" anchor="ctr">
            <a:spAutoFit/>
          </a:bodyPr>
          <a:lstStyle/>
          <a:p>
            <a:pPr lvl="1">
              <a:spcBef>
                <a:spcPts val="600"/>
              </a:spcBef>
              <a:spcAft>
                <a:spcPts val="600"/>
              </a:spcAft>
              <a:buFont typeface="Arial" pitchFamily="34" charset="0"/>
              <a:buChar char="•"/>
            </a:pPr>
            <a:r>
              <a:rPr lang="en-US" sz="2800" dirty="0" smtClean="0">
                <a:solidFill>
                  <a:srgbClr val="0070C0"/>
                </a:solidFill>
                <a:latin typeface="+mn-lt"/>
                <a:cs typeface="+mn-cs"/>
              </a:rPr>
              <a:t>Include information about the 2014 Census in your newsletters, bulletins, and Web sites</a:t>
            </a:r>
          </a:p>
          <a:p>
            <a:pPr lvl="1">
              <a:spcBef>
                <a:spcPts val="600"/>
              </a:spcBef>
              <a:spcAft>
                <a:spcPts val="600"/>
              </a:spcAft>
              <a:buFont typeface="Arial" pitchFamily="34" charset="0"/>
              <a:buChar char="•"/>
            </a:pPr>
            <a:r>
              <a:rPr lang="en-US" sz="2800" dirty="0" smtClean="0">
                <a:solidFill>
                  <a:srgbClr val="0070C0"/>
                </a:solidFill>
                <a:latin typeface="+mn-lt"/>
                <a:cs typeface="+mn-cs"/>
              </a:rPr>
              <a:t>Help recruit community leaders from the constituencies you work with to advocate for the census in their communities</a:t>
            </a:r>
          </a:p>
          <a:p>
            <a:pPr lvl="1">
              <a:spcBef>
                <a:spcPts val="600"/>
              </a:spcBef>
              <a:spcAft>
                <a:spcPts val="600"/>
              </a:spcAft>
              <a:buFont typeface="Arial" pitchFamily="34" charset="0"/>
              <a:buChar char="•"/>
            </a:pPr>
            <a:r>
              <a:rPr lang="en-US" sz="2800" dirty="0" smtClean="0">
                <a:solidFill>
                  <a:srgbClr val="0070C0"/>
                </a:solidFill>
                <a:latin typeface="+mn-lt"/>
                <a:cs typeface="+mn-cs"/>
              </a:rPr>
              <a:t>Offer information sharing sessions, focal group discussions, meetings with your constituencies to spark conversations and informed discussion on the importance of the 2014 Census. </a:t>
            </a:r>
          </a:p>
          <a:p>
            <a:pPr lvl="1">
              <a:spcBef>
                <a:spcPts val="600"/>
              </a:spcBef>
              <a:spcAft>
                <a:spcPts val="600"/>
              </a:spcAft>
              <a:buFont typeface="Arial" pitchFamily="34" charset="0"/>
              <a:buChar char="•"/>
            </a:pPr>
            <a:r>
              <a:rPr lang="en-US" sz="2800" dirty="0" smtClean="0">
                <a:solidFill>
                  <a:srgbClr val="0070C0"/>
                </a:solidFill>
                <a:latin typeface="+mn-lt"/>
                <a:cs typeface="+mn-cs"/>
              </a:rPr>
              <a:t>Detailed information on the census is being printed and will be shared soon.</a:t>
            </a:r>
          </a:p>
        </p:txBody>
      </p:sp>
      <p:sp>
        <p:nvSpPr>
          <p:cNvPr id="43011" name="Rectangle 2"/>
          <p:cNvSpPr>
            <a:spLocks noChangeArrowheads="1"/>
          </p:cNvSpPr>
          <p:nvPr/>
        </p:nvSpPr>
        <p:spPr bwMode="auto">
          <a:xfrm>
            <a:off x="304800" y="304800"/>
            <a:ext cx="8382000" cy="644877"/>
          </a:xfrm>
          <a:prstGeom prst="rect">
            <a:avLst/>
          </a:prstGeom>
          <a:noFill/>
          <a:ln w="9525">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smtClean="0">
                <a:solidFill>
                  <a:srgbClr val="000099"/>
                </a:solidFill>
                <a:latin typeface="Calibri" pitchFamily="34" charset="0"/>
              </a:rPr>
              <a:t>Possible Actions</a:t>
            </a:r>
            <a:endParaRPr lang="en-US" sz="3600" b="1" dirty="0">
              <a:solidFill>
                <a:srgbClr val="000099"/>
              </a:solidFill>
              <a:latin typeface="Calibri" pitchFamily="34" charset="0"/>
            </a:endParaRPr>
          </a:p>
        </p:txBody>
      </p:sp>
    </p:spTree>
    <p:extLst>
      <p:ext uri="{BB962C8B-B14F-4D97-AF65-F5344CB8AC3E}">
        <p14:creationId xmlns:p14="http://schemas.microsoft.com/office/powerpoint/2010/main" xmlns="" val="1951734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457200" y="2209800"/>
            <a:ext cx="8382000" cy="2122204"/>
          </a:xfrm>
          <a:prstGeom prst="rect">
            <a:avLst/>
          </a:prstGeom>
          <a:noFill/>
          <a:ln w="9525">
            <a:noFill/>
            <a:round/>
            <a:headEnd/>
            <a:tailEnd/>
          </a:ln>
          <a:effectLst/>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6600" b="1" dirty="0" smtClean="0">
                <a:solidFill>
                  <a:srgbClr val="000099"/>
                </a:solidFill>
                <a:latin typeface="Calibri" pitchFamily="34" charset="0"/>
              </a:rPr>
              <a:t>Thank you and any questions….</a:t>
            </a:r>
            <a:endParaRPr lang="en-US" sz="6600" b="1" dirty="0">
              <a:solidFill>
                <a:srgbClr val="000099"/>
              </a:solidFill>
              <a:latin typeface="Calibri" pitchFamily="34" charset="0"/>
            </a:endParaRPr>
          </a:p>
        </p:txBody>
      </p:sp>
    </p:spTree>
    <p:extLst>
      <p:ext uri="{BB962C8B-B14F-4D97-AF65-F5344CB8AC3E}">
        <p14:creationId xmlns:p14="http://schemas.microsoft.com/office/powerpoint/2010/main" xmlns="" val="3498235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33CC"/>
                </a:solidFill>
                <a:latin typeface="Calibri" charset="0"/>
              </a:rPr>
              <a:t>Background</a:t>
            </a:r>
          </a:p>
        </p:txBody>
      </p:sp>
      <p:sp>
        <p:nvSpPr>
          <p:cNvPr id="9219" name="Text Box 2"/>
          <p:cNvSpPr txBox="1">
            <a:spLocks noChangeArrowheads="1"/>
          </p:cNvSpPr>
          <p:nvPr/>
        </p:nvSpPr>
        <p:spPr bwMode="auto">
          <a:xfrm>
            <a:off x="457200" y="12192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cs typeface="Arial Unicode MS" charset="0"/>
              </a:defRPr>
            </a:lvl9pPr>
          </a:lstStyle>
          <a:p>
            <a:pPr eaLnBrk="1" hangingPunct="1">
              <a:lnSpc>
                <a:spcPct val="100000"/>
              </a:lnSpc>
              <a:spcBef>
                <a:spcPts val="638"/>
              </a:spcBef>
              <a:spcAft>
                <a:spcPts val="1425"/>
              </a:spcAft>
              <a:buSzPct val="45000"/>
              <a:buFont typeface="Arial" charset="0"/>
              <a:buChar char="•"/>
            </a:pPr>
            <a:r>
              <a:rPr lang="en-US" sz="2800" dirty="0" smtClean="0">
                <a:solidFill>
                  <a:srgbClr val="0070C0"/>
                </a:solidFill>
                <a:latin typeface="Calibri" pitchFamily="34" charset="0"/>
              </a:rPr>
              <a:t>Previous censuses in Burma</a:t>
            </a:r>
          </a:p>
          <a:p>
            <a:pPr eaLnBrk="1" hangingPunct="1">
              <a:lnSpc>
                <a:spcPct val="100000"/>
              </a:lnSpc>
              <a:spcBef>
                <a:spcPts val="638"/>
              </a:spcBef>
              <a:spcAft>
                <a:spcPts val="1425"/>
              </a:spcAft>
              <a:buSzPct val="45000"/>
              <a:buFont typeface="Arial" charset="0"/>
              <a:buChar char="•"/>
            </a:pPr>
            <a:r>
              <a:rPr lang="en-US" sz="2800" dirty="0" smtClean="0">
                <a:solidFill>
                  <a:srgbClr val="0070C0"/>
                </a:solidFill>
                <a:latin typeface="Calibri" pitchFamily="34" charset="0"/>
              </a:rPr>
              <a:t>The  2014 Myanmar Census is historic</a:t>
            </a:r>
          </a:p>
          <a:p>
            <a:pPr eaLnBrk="1" hangingPunct="1">
              <a:lnSpc>
                <a:spcPct val="100000"/>
              </a:lnSpc>
              <a:spcBef>
                <a:spcPts val="638"/>
              </a:spcBef>
              <a:spcAft>
                <a:spcPts val="1425"/>
              </a:spcAft>
              <a:buSzPct val="45000"/>
              <a:buFont typeface="Arial" charset="0"/>
              <a:buChar char="•"/>
            </a:pPr>
            <a:r>
              <a:rPr lang="en-US" sz="2800" dirty="0">
                <a:solidFill>
                  <a:srgbClr val="0070C0"/>
                </a:solidFill>
                <a:latin typeface="Calibri" pitchFamily="34" charset="0"/>
              </a:rPr>
              <a:t>First real time statistical </a:t>
            </a:r>
            <a:r>
              <a:rPr lang="en-US" sz="2800" dirty="0" smtClean="0">
                <a:solidFill>
                  <a:srgbClr val="0070C0"/>
                </a:solidFill>
                <a:latin typeface="Calibri" pitchFamily="34" charset="0"/>
              </a:rPr>
              <a:t>information</a:t>
            </a:r>
          </a:p>
          <a:p>
            <a:pPr eaLnBrk="1" hangingPunct="1">
              <a:lnSpc>
                <a:spcPct val="100000"/>
              </a:lnSpc>
              <a:spcBef>
                <a:spcPts val="638"/>
              </a:spcBef>
              <a:spcAft>
                <a:spcPts val="1425"/>
              </a:spcAft>
              <a:buSzPct val="45000"/>
              <a:buFont typeface="Arial" charset="0"/>
              <a:buChar char="•"/>
            </a:pPr>
            <a:r>
              <a:rPr lang="en-US" sz="2800" dirty="0">
                <a:solidFill>
                  <a:srgbClr val="0070C0"/>
                </a:solidFill>
                <a:latin typeface="Calibri" pitchFamily="34" charset="0"/>
              </a:rPr>
              <a:t>One time snap shot on the 29</a:t>
            </a:r>
            <a:r>
              <a:rPr lang="en-US" sz="2800" baseline="30000" dirty="0">
                <a:solidFill>
                  <a:srgbClr val="0070C0"/>
                </a:solidFill>
                <a:latin typeface="Calibri" pitchFamily="34" charset="0"/>
              </a:rPr>
              <a:t>th</a:t>
            </a:r>
            <a:r>
              <a:rPr lang="en-US" sz="2800" dirty="0">
                <a:solidFill>
                  <a:srgbClr val="0070C0"/>
                </a:solidFill>
                <a:latin typeface="Calibri" pitchFamily="34" charset="0"/>
              </a:rPr>
              <a:t> March 2014</a:t>
            </a:r>
          </a:p>
          <a:p>
            <a:pPr eaLnBrk="1" hangingPunct="1">
              <a:lnSpc>
                <a:spcPct val="100000"/>
              </a:lnSpc>
              <a:spcBef>
                <a:spcPts val="638"/>
              </a:spcBef>
              <a:spcAft>
                <a:spcPts val="1425"/>
              </a:spcAft>
              <a:buSzPct val="45000"/>
              <a:buFont typeface="Arial" charset="0"/>
              <a:buChar char="•"/>
            </a:pPr>
            <a:r>
              <a:rPr lang="en-US" sz="2800" dirty="0" smtClean="0">
                <a:solidFill>
                  <a:srgbClr val="0070C0"/>
                </a:solidFill>
                <a:latin typeface="Calibri" pitchFamily="34" charset="0"/>
              </a:rPr>
              <a:t>Supports transition process</a:t>
            </a:r>
          </a:p>
          <a:p>
            <a:pPr eaLnBrk="1" hangingPunct="1">
              <a:lnSpc>
                <a:spcPct val="100000"/>
              </a:lnSpc>
              <a:spcBef>
                <a:spcPts val="638"/>
              </a:spcBef>
              <a:spcAft>
                <a:spcPts val="1425"/>
              </a:spcAft>
              <a:buSzPct val="45000"/>
              <a:buFont typeface="Arial" charset="0"/>
              <a:buChar char="•"/>
            </a:pPr>
            <a:r>
              <a:rPr lang="en-US" sz="2800" dirty="0" smtClean="0">
                <a:solidFill>
                  <a:srgbClr val="0070C0"/>
                </a:solidFill>
                <a:latin typeface="Calibri" pitchFamily="34" charset="0"/>
              </a:rPr>
              <a:t>Provide sampling frame for credible research</a:t>
            </a:r>
          </a:p>
        </p:txBody>
      </p:sp>
      <p:sp>
        <p:nvSpPr>
          <p:cNvPr id="9220"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cs typeface="Arial Unicode MS" charset="0"/>
              </a:defRPr>
            </a:lvl1pPr>
            <a:lvl2pPr eaLnBrk="0">
              <a:tabLst>
                <a:tab pos="723900" algn="l"/>
                <a:tab pos="1447800" algn="l"/>
              </a:tabLst>
              <a:defRPr>
                <a:solidFill>
                  <a:schemeClr val="tx1"/>
                </a:solidFill>
                <a:latin typeface="Arial" charset="0"/>
                <a:cs typeface="Arial Unicode MS" charset="0"/>
              </a:defRPr>
            </a:lvl2pPr>
            <a:lvl3pPr eaLnBrk="0">
              <a:tabLst>
                <a:tab pos="723900" algn="l"/>
                <a:tab pos="1447800" algn="l"/>
              </a:tabLst>
              <a:defRPr>
                <a:solidFill>
                  <a:schemeClr val="tx1"/>
                </a:solidFill>
                <a:latin typeface="Arial" charset="0"/>
                <a:cs typeface="Arial Unicode MS" charset="0"/>
              </a:defRPr>
            </a:lvl3pPr>
            <a:lvl4pPr eaLnBrk="0">
              <a:tabLst>
                <a:tab pos="723900" algn="l"/>
                <a:tab pos="1447800" algn="l"/>
              </a:tabLst>
              <a:defRPr>
                <a:solidFill>
                  <a:schemeClr val="tx1"/>
                </a:solidFill>
                <a:latin typeface="Arial" charset="0"/>
                <a:cs typeface="Arial Unicode MS" charset="0"/>
              </a:defRPr>
            </a:lvl4pPr>
            <a:lvl5pPr eaLnBrk="0">
              <a:tabLst>
                <a:tab pos="723900" algn="l"/>
                <a:tab pos="14478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9pPr>
          </a:lstStyle>
          <a:p>
            <a:pPr eaLnBrk="1" hangingPunct="1">
              <a:lnSpc>
                <a:spcPct val="100000"/>
              </a:lnSpc>
            </a:pPr>
            <a:fld id="{91C42AB3-6997-4928-AE3C-9C39DBF7D941}" type="slidenum">
              <a:rPr lang="en-US">
                <a:solidFill>
                  <a:srgbClr val="000000"/>
                </a:solidFill>
                <a:latin typeface="Calibri" charset="0"/>
              </a:rPr>
              <a:pPr eaLnBrk="1" hangingPunct="1">
                <a:lnSpc>
                  <a:spcPct val="100000"/>
                </a:lnSpc>
              </a:pPr>
              <a:t>3</a:t>
            </a:fld>
            <a:endParaRPr lang="en-US" dirty="0">
              <a:solidFill>
                <a:srgbClr val="000000"/>
              </a:solidFill>
              <a:latin typeface="Calibri" charset="0"/>
            </a:endParaRPr>
          </a:p>
        </p:txBody>
      </p:sp>
      <p:sp>
        <p:nvSpPr>
          <p:cNvPr id="2" name="Slide Number Placeholder 1"/>
          <p:cNvSpPr>
            <a:spLocks noGrp="1"/>
          </p:cNvSpPr>
          <p:nvPr>
            <p:ph type="sldNum" sz="quarter" idx="12"/>
          </p:nvPr>
        </p:nvSpPr>
        <p:spPr/>
        <p:txBody>
          <a:bodyPr/>
          <a:lstStyle/>
          <a:p>
            <a:pPr>
              <a:defRPr/>
            </a:pPr>
            <a:fld id="{5B12F77C-6DA0-49CD-A682-D941DEE257BF}" type="slidenum">
              <a:rPr lang="en-US" smtClean="0"/>
              <a:pPr>
                <a:defRPr/>
              </a:pPr>
              <a:t>3</a:t>
            </a:fld>
            <a:endParaRPr lang="en-US" dirty="0"/>
          </a:p>
        </p:txBody>
      </p:sp>
    </p:spTree>
    <p:extLst>
      <p:ext uri="{BB962C8B-B14F-4D97-AF65-F5344CB8AC3E}">
        <p14:creationId xmlns:p14="http://schemas.microsoft.com/office/powerpoint/2010/main" xmlns="" val="31171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990600"/>
            <a:ext cx="8229600" cy="5638800"/>
          </a:xfrm>
          <a:prstGeom prst="rect">
            <a:avLst/>
          </a:prstGeom>
          <a:noFill/>
          <a:ln w="9525">
            <a:noFill/>
            <a:round/>
            <a:headEnd/>
            <a:tailEnd/>
          </a:ln>
          <a:effectLst/>
        </p:spPr>
        <p:txBody>
          <a:bodyPr lIns="90000" tIns="45000" rIns="90000" bIns="45000"/>
          <a:lstStyle/>
          <a:p>
            <a:pPr marL="344487" lvl="1" indent="-342900" hangingPunct="1">
              <a:lnSpc>
                <a:spcPct val="100000"/>
              </a:lnSpc>
              <a:spcAft>
                <a:spcPts val="1425"/>
              </a:spcAft>
              <a:buClrTx/>
              <a:buSzTx/>
              <a:buFont typeface="Arial" pitchFamily="34" charset="0"/>
              <a:buChar char="•"/>
              <a:defRPr/>
            </a:pPr>
            <a:r>
              <a:rPr lang="en-US" sz="2800" dirty="0" smtClean="0">
                <a:solidFill>
                  <a:srgbClr val="0033CC"/>
                </a:solidFill>
                <a:latin typeface="Calibri" pitchFamily="34" charset="0"/>
              </a:rPr>
              <a:t>Full coverage of the population, targets all people and areas </a:t>
            </a:r>
          </a:p>
          <a:p>
            <a:pPr marL="344487" lvl="1" indent="-342900" hangingPunct="1">
              <a:lnSpc>
                <a:spcPct val="100000"/>
              </a:lnSpc>
              <a:spcAft>
                <a:spcPts val="1425"/>
              </a:spcAft>
              <a:buClrTx/>
              <a:buSzTx/>
              <a:buFont typeface="Arial" pitchFamily="34" charset="0"/>
              <a:buChar char="•"/>
              <a:defRPr/>
            </a:pPr>
            <a:r>
              <a:rPr lang="en-US" sz="2800" dirty="0" smtClean="0">
                <a:solidFill>
                  <a:srgbClr val="0033CC"/>
                </a:solidFill>
                <a:latin typeface="Calibri" pitchFamily="34" charset="0"/>
              </a:rPr>
              <a:t>Legal Mandate </a:t>
            </a:r>
          </a:p>
          <a:p>
            <a:pPr marL="744537" lvl="2" indent="-342900" hangingPunct="1">
              <a:lnSpc>
                <a:spcPct val="100000"/>
              </a:lnSpc>
              <a:spcAft>
                <a:spcPts val="1425"/>
              </a:spcAft>
              <a:buClrTx/>
              <a:buSzTx/>
              <a:buFont typeface="Arial" pitchFamily="34" charset="0"/>
              <a:buChar char="•"/>
              <a:defRPr/>
            </a:pPr>
            <a:r>
              <a:rPr lang="en-US" sz="2400" dirty="0" smtClean="0">
                <a:solidFill>
                  <a:srgbClr val="0033CC"/>
                </a:solidFill>
                <a:latin typeface="Calibri" pitchFamily="34" charset="0"/>
              </a:rPr>
              <a:t>Mandates DOP to conduct the census</a:t>
            </a:r>
          </a:p>
          <a:p>
            <a:pPr marL="744537" lvl="2" indent="-342900" hangingPunct="1">
              <a:lnSpc>
                <a:spcPct val="100000"/>
              </a:lnSpc>
              <a:spcAft>
                <a:spcPts val="1425"/>
              </a:spcAft>
              <a:buClrTx/>
              <a:buSzTx/>
              <a:buFont typeface="Arial" pitchFamily="34" charset="0"/>
              <a:buChar char="•"/>
              <a:defRPr/>
            </a:pPr>
            <a:r>
              <a:rPr lang="en-US" sz="2400" dirty="0" smtClean="0">
                <a:solidFill>
                  <a:srgbClr val="0033CC"/>
                </a:solidFill>
                <a:latin typeface="Calibri" pitchFamily="34" charset="0"/>
              </a:rPr>
              <a:t>Protects data confidentiality and how to release data</a:t>
            </a:r>
          </a:p>
          <a:p>
            <a:pPr marL="744537" lvl="2" indent="-342900" hangingPunct="1">
              <a:lnSpc>
                <a:spcPct val="100000"/>
              </a:lnSpc>
              <a:spcAft>
                <a:spcPts val="1425"/>
              </a:spcAft>
              <a:buClrTx/>
              <a:buSzTx/>
              <a:buFont typeface="Arial" pitchFamily="34" charset="0"/>
              <a:buChar char="•"/>
              <a:defRPr/>
            </a:pPr>
            <a:r>
              <a:rPr lang="en-US" sz="2400" dirty="0" smtClean="0">
                <a:solidFill>
                  <a:srgbClr val="0033CC"/>
                </a:solidFill>
                <a:latin typeface="Calibri" pitchFamily="34" charset="0"/>
              </a:rPr>
              <a:t>Outlines obligation and rights of the public</a:t>
            </a:r>
          </a:p>
          <a:p>
            <a:pPr marL="344487" lvl="1" indent="-342900" hangingPunct="1">
              <a:lnSpc>
                <a:spcPct val="100000"/>
              </a:lnSpc>
              <a:spcAft>
                <a:spcPts val="1425"/>
              </a:spcAft>
              <a:buClrTx/>
              <a:buSzTx/>
              <a:buFont typeface="Arial" pitchFamily="34" charset="0"/>
              <a:buChar char="•"/>
              <a:defRPr/>
            </a:pPr>
            <a:r>
              <a:rPr lang="en-US" sz="2800" dirty="0" smtClean="0">
                <a:solidFill>
                  <a:srgbClr val="0033CC"/>
                </a:solidFill>
                <a:latin typeface="Calibri" pitchFamily="34" charset="0"/>
              </a:rPr>
              <a:t>Structures all the way to Ward and Village tract level </a:t>
            </a:r>
          </a:p>
          <a:p>
            <a:pPr marL="344487" lvl="1" indent="-342900" hangingPunct="1">
              <a:lnSpc>
                <a:spcPct val="100000"/>
              </a:lnSpc>
              <a:spcAft>
                <a:spcPts val="1425"/>
              </a:spcAft>
              <a:buClrTx/>
              <a:buSzTx/>
              <a:buFont typeface="Arial" pitchFamily="34" charset="0"/>
              <a:buChar char="•"/>
              <a:defRPr/>
            </a:pPr>
            <a:r>
              <a:rPr lang="en-US" sz="2800" dirty="0" smtClean="0">
                <a:solidFill>
                  <a:srgbClr val="0033CC"/>
                </a:solidFill>
                <a:latin typeface="Calibri" pitchFamily="34" charset="0"/>
              </a:rPr>
              <a:t>Not regulated, conducted and checked by ITAB</a:t>
            </a:r>
            <a:endParaRPr lang="en-US" sz="2800" b="1" dirty="0">
              <a:solidFill>
                <a:srgbClr val="0033CC"/>
              </a:solidFill>
              <a:latin typeface="Calibri" pitchFamily="34" charset="0"/>
            </a:endParaRPr>
          </a:p>
        </p:txBody>
      </p:sp>
      <p:sp>
        <p:nvSpPr>
          <p:cNvPr id="15363" name="Rectangle 2"/>
          <p:cNvSpPr>
            <a:spLocks noGrp="1" noChangeArrowheads="1"/>
          </p:cNvSpPr>
          <p:nvPr>
            <p:ph type="title"/>
          </p:nvPr>
        </p:nvSpPr>
        <p:spPr>
          <a:xfrm>
            <a:off x="457200" y="76200"/>
            <a:ext cx="8229600" cy="9144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800" b="1" dirty="0" smtClean="0">
                <a:solidFill>
                  <a:srgbClr val="000099"/>
                </a:solidFill>
                <a:latin typeface="Calibri" pitchFamily="34" charset="0"/>
              </a:rPr>
              <a:t>Key Considerations for Implementation</a:t>
            </a:r>
          </a:p>
        </p:txBody>
      </p:sp>
      <p:sp>
        <p:nvSpPr>
          <p:cNvPr id="2" name="Slide Number Placeholder 1"/>
          <p:cNvSpPr>
            <a:spLocks noGrp="1"/>
          </p:cNvSpPr>
          <p:nvPr>
            <p:ph type="sldNum" sz="quarter" idx="12"/>
          </p:nvPr>
        </p:nvSpPr>
        <p:spPr/>
        <p:txBody>
          <a:bodyPr/>
          <a:lstStyle/>
          <a:p>
            <a:pPr>
              <a:defRPr/>
            </a:pPr>
            <a:fld id="{5B12F77C-6DA0-49CD-A682-D941DEE257BF}" type="slidenum">
              <a:rPr lang="en-US" smtClean="0"/>
              <a:pPr>
                <a:defRPr/>
              </a:pPr>
              <a:t>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4487" lvl="1" indent="-342900" hangingPunct="1">
              <a:lnSpc>
                <a:spcPct val="100000"/>
              </a:lnSpc>
              <a:spcAft>
                <a:spcPts val="1425"/>
              </a:spcAft>
              <a:buClrTx/>
              <a:buSzTx/>
              <a:buFont typeface="Arial" pitchFamily="34" charset="0"/>
              <a:buChar char="•"/>
              <a:defRPr/>
            </a:pPr>
            <a:r>
              <a:rPr lang="en-US" sz="2800" dirty="0">
                <a:solidFill>
                  <a:srgbClr val="0033CC"/>
                </a:solidFill>
                <a:latin typeface="Calibri" pitchFamily="34" charset="0"/>
              </a:rPr>
              <a:t>Subjected to strict monitoring and consultation </a:t>
            </a:r>
          </a:p>
          <a:p>
            <a:pPr marL="344487" lvl="1" indent="-342900">
              <a:spcAft>
                <a:spcPts val="1425"/>
              </a:spcAft>
              <a:buClrTx/>
              <a:buFont typeface="Arial" pitchFamily="34" charset="0"/>
              <a:buChar char="•"/>
              <a:defRPr/>
            </a:pPr>
            <a:r>
              <a:rPr lang="en-US" sz="2800" dirty="0" smtClean="0">
                <a:solidFill>
                  <a:srgbClr val="0033CC"/>
                </a:solidFill>
                <a:latin typeface="Calibri" pitchFamily="34" charset="0"/>
              </a:rPr>
              <a:t>Risk mitigation measures identified during assessment and pilot census (political</a:t>
            </a:r>
            <a:r>
              <a:rPr lang="en-US" sz="2800" dirty="0">
                <a:solidFill>
                  <a:srgbClr val="0033CC"/>
                </a:solidFill>
                <a:latin typeface="Calibri" pitchFamily="34" charset="0"/>
              </a:rPr>
              <a:t>, logistical, administrative and technical</a:t>
            </a:r>
            <a:r>
              <a:rPr lang="en-US" sz="2800" dirty="0" smtClean="0">
                <a:solidFill>
                  <a:srgbClr val="0033CC"/>
                </a:solidFill>
                <a:latin typeface="Calibri" pitchFamily="34" charset="0"/>
              </a:rPr>
              <a:t>)</a:t>
            </a:r>
            <a:endParaRPr lang="en-US" sz="2800" dirty="0">
              <a:solidFill>
                <a:srgbClr val="0033CC"/>
              </a:solidFill>
              <a:latin typeface="Calibri" pitchFamily="34" charset="0"/>
            </a:endParaRPr>
          </a:p>
          <a:p>
            <a:pPr marL="344487" lvl="1" indent="-342900" hangingPunct="1">
              <a:lnSpc>
                <a:spcPct val="100000"/>
              </a:lnSpc>
              <a:spcAft>
                <a:spcPts val="1425"/>
              </a:spcAft>
              <a:buClrTx/>
              <a:buSzTx/>
              <a:buFont typeface="Arial" pitchFamily="34" charset="0"/>
              <a:buChar char="•"/>
              <a:defRPr/>
            </a:pPr>
            <a:r>
              <a:rPr lang="en-US" sz="2800" dirty="0">
                <a:solidFill>
                  <a:srgbClr val="0033CC"/>
                </a:solidFill>
                <a:latin typeface="Calibri" pitchFamily="34" charset="0"/>
              </a:rPr>
              <a:t>Conducted a pilot census in 20 </a:t>
            </a:r>
            <a:r>
              <a:rPr lang="en-US" sz="2800" dirty="0" smtClean="0">
                <a:solidFill>
                  <a:srgbClr val="0033CC"/>
                </a:solidFill>
                <a:latin typeface="Calibri" pitchFamily="34" charset="0"/>
              </a:rPr>
              <a:t>township and testing </a:t>
            </a:r>
            <a:r>
              <a:rPr lang="en-US" sz="2800" dirty="0">
                <a:solidFill>
                  <a:srgbClr val="0033CC"/>
                </a:solidFill>
                <a:latin typeface="Calibri" pitchFamily="34" charset="0"/>
              </a:rPr>
              <a:t>the census in Rakhine IDP camps </a:t>
            </a:r>
          </a:p>
          <a:p>
            <a:pPr marL="344487" lvl="1" indent="-342900" hangingPunct="1">
              <a:lnSpc>
                <a:spcPct val="100000"/>
              </a:lnSpc>
              <a:spcAft>
                <a:spcPts val="1425"/>
              </a:spcAft>
              <a:buClrTx/>
              <a:buSzTx/>
              <a:buFont typeface="Arial" pitchFamily="34" charset="0"/>
              <a:buChar char="•"/>
              <a:defRPr/>
            </a:pPr>
            <a:r>
              <a:rPr lang="en-US" sz="2800" dirty="0">
                <a:solidFill>
                  <a:srgbClr val="0033CC"/>
                </a:solidFill>
                <a:latin typeface="Calibri" pitchFamily="34" charset="0"/>
              </a:rPr>
              <a:t>Large team of experts (political, communication, mapping, data processing, </a:t>
            </a:r>
            <a:r>
              <a:rPr lang="en-US" sz="2800" dirty="0" smtClean="0">
                <a:solidFill>
                  <a:srgbClr val="0033CC"/>
                </a:solidFill>
                <a:latin typeface="Calibri" pitchFamily="34" charset="0"/>
              </a:rPr>
              <a:t>overall management, etc</a:t>
            </a:r>
            <a:r>
              <a:rPr lang="en-US" sz="2800" dirty="0">
                <a:solidFill>
                  <a:srgbClr val="0033CC"/>
                </a:solidFill>
                <a:latin typeface="Calibri" pitchFamily="34" charset="0"/>
              </a:rPr>
              <a:t>.) </a:t>
            </a:r>
          </a:p>
          <a:p>
            <a:endParaRPr lang="en-US" dirty="0"/>
          </a:p>
        </p:txBody>
      </p:sp>
      <p:sp>
        <p:nvSpPr>
          <p:cNvPr id="2" name="Title 1"/>
          <p:cNvSpPr>
            <a:spLocks noGrp="1"/>
          </p:cNvSpPr>
          <p:nvPr>
            <p:ph type="title"/>
          </p:nvPr>
        </p:nvSpPr>
        <p:spPr/>
        <p:txBody>
          <a:bodyPr/>
          <a:lstStyle/>
          <a:p>
            <a:r>
              <a:rPr lang="en-US" sz="3800" b="1" dirty="0">
                <a:solidFill>
                  <a:srgbClr val="000099"/>
                </a:solidFill>
                <a:latin typeface="Calibri" pitchFamily="34" charset="0"/>
              </a:rPr>
              <a:t>Key Consideration for Implementation</a:t>
            </a:r>
            <a:endParaRPr lang="en-US" sz="3800" dirty="0"/>
          </a:p>
        </p:txBody>
      </p:sp>
      <p:sp>
        <p:nvSpPr>
          <p:cNvPr id="4" name="Slide Number Placeholder 3"/>
          <p:cNvSpPr>
            <a:spLocks noGrp="1"/>
          </p:cNvSpPr>
          <p:nvPr>
            <p:ph type="sldNum" sz="quarter" idx="12"/>
          </p:nvPr>
        </p:nvSpPr>
        <p:spPr/>
        <p:txBody>
          <a:bodyPr/>
          <a:lstStyle/>
          <a:p>
            <a:pPr>
              <a:defRPr/>
            </a:pPr>
            <a:fld id="{5B12F77C-6DA0-49CD-A682-D941DEE257BF}" type="slidenum">
              <a:rPr lang="en-US" smtClean="0"/>
              <a:pPr>
                <a:defRPr/>
              </a:pPr>
              <a:t>5</a:t>
            </a:fld>
            <a:endParaRPr lang="en-US" dirty="0"/>
          </a:p>
        </p:txBody>
      </p:sp>
    </p:spTree>
    <p:extLst>
      <p:ext uri="{BB962C8B-B14F-4D97-AF65-F5344CB8AC3E}">
        <p14:creationId xmlns:p14="http://schemas.microsoft.com/office/powerpoint/2010/main" xmlns="" val="1586051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04800" y="1219200"/>
            <a:ext cx="8523288" cy="5249863"/>
          </a:xfrm>
          <a:prstGeom prst="rect">
            <a:avLst/>
          </a:prstGeom>
          <a:noFill/>
          <a:ln w="9525">
            <a:noFill/>
            <a:round/>
            <a:headEnd/>
            <a:tailEnd/>
          </a:ln>
          <a:effectLst/>
        </p:spPr>
        <p:txBody>
          <a:bodyPr lIns="90000" tIns="45000" rIns="90000" bIns="45000"/>
          <a:lstStyle/>
          <a:p>
            <a:pPr marL="342900" indent="-341313" hangingPunct="1">
              <a:lnSpc>
                <a:spcPct val="100000"/>
              </a:lnSpc>
              <a:spcBef>
                <a:spcPts val="600"/>
              </a:spcBef>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33CC"/>
                </a:solidFill>
                <a:latin typeface="Calibri" pitchFamily="34" charset="0"/>
              </a:rPr>
              <a:t>The census will be done on </a:t>
            </a:r>
            <a:r>
              <a:rPr lang="en-US" sz="3200" b="1" i="1" dirty="0">
                <a:solidFill>
                  <a:srgbClr val="0033CC"/>
                </a:solidFill>
                <a:latin typeface="Calibri" pitchFamily="34" charset="0"/>
              </a:rPr>
              <a:t>“de facto”</a:t>
            </a:r>
            <a:r>
              <a:rPr lang="en-US" sz="3200" b="1" dirty="0">
                <a:solidFill>
                  <a:srgbClr val="0033CC"/>
                </a:solidFill>
                <a:latin typeface="Calibri" pitchFamily="34" charset="0"/>
              </a:rPr>
              <a:t>  </a:t>
            </a:r>
            <a:r>
              <a:rPr lang="en-US" sz="3200" b="1" dirty="0" smtClean="0">
                <a:solidFill>
                  <a:srgbClr val="0033CC"/>
                </a:solidFill>
                <a:latin typeface="Calibri" pitchFamily="34" charset="0"/>
              </a:rPr>
              <a:t>basis </a:t>
            </a:r>
            <a:endParaRPr lang="en-US" sz="3200" b="1" dirty="0">
              <a:solidFill>
                <a:srgbClr val="0033CC"/>
              </a:solidFill>
              <a:latin typeface="Calibri" pitchFamily="34" charset="0"/>
            </a:endParaRPr>
          </a:p>
          <a:p>
            <a:pPr lvl="1" indent="-284163" hangingPunct="1">
              <a:lnSpc>
                <a:spcPct val="100000"/>
              </a:lnSpc>
              <a:spcBef>
                <a:spcPts val="600"/>
              </a:spcBef>
              <a:spcAft>
                <a:spcPts val="1200"/>
              </a:spcAft>
              <a:buSzPct val="45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solidFill>
                  <a:srgbClr val="D23645"/>
                </a:solidFill>
                <a:latin typeface="Calibri" pitchFamily="34" charset="0"/>
              </a:rPr>
              <a:t>E</a:t>
            </a:r>
            <a:r>
              <a:rPr lang="en-US" sz="2800" b="1" dirty="0" smtClean="0">
                <a:solidFill>
                  <a:srgbClr val="D23645"/>
                </a:solidFill>
                <a:latin typeface="Calibri" pitchFamily="34" charset="0"/>
              </a:rPr>
              <a:t>verybody </a:t>
            </a:r>
            <a:r>
              <a:rPr lang="en-US" sz="2800" b="1" dirty="0">
                <a:solidFill>
                  <a:srgbClr val="D23645"/>
                </a:solidFill>
                <a:latin typeface="Calibri" pitchFamily="34" charset="0"/>
              </a:rPr>
              <a:t>within </a:t>
            </a:r>
            <a:r>
              <a:rPr lang="en-US" sz="2800" b="1" dirty="0" smtClean="0">
                <a:solidFill>
                  <a:srgbClr val="D23645"/>
                </a:solidFill>
                <a:latin typeface="Calibri" pitchFamily="34" charset="0"/>
              </a:rPr>
              <a:t>the borders </a:t>
            </a:r>
            <a:r>
              <a:rPr lang="en-US" sz="2800" b="1" dirty="0">
                <a:solidFill>
                  <a:srgbClr val="D23645"/>
                </a:solidFill>
                <a:latin typeface="Calibri" pitchFamily="34" charset="0"/>
              </a:rPr>
              <a:t>of Myanmar on Census Night will be counted</a:t>
            </a:r>
          </a:p>
          <a:p>
            <a:pPr marL="342900" indent="-341313" hangingPunct="1">
              <a:lnSpc>
                <a:spcPct val="100000"/>
              </a:lnSpc>
              <a:spcBef>
                <a:spcPts val="600"/>
              </a:spcBef>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33CC"/>
                </a:solidFill>
                <a:latin typeface="Calibri" pitchFamily="34" charset="0"/>
              </a:rPr>
              <a:t>Census Night is </a:t>
            </a:r>
            <a:r>
              <a:rPr lang="en-US" sz="3200" b="1" dirty="0" smtClean="0">
                <a:solidFill>
                  <a:srgbClr val="0033CC"/>
                </a:solidFill>
                <a:latin typeface="Calibri" pitchFamily="34" charset="0"/>
              </a:rPr>
              <a:t>Saturday 29th </a:t>
            </a:r>
            <a:r>
              <a:rPr lang="en-US" sz="3200" b="1" dirty="0">
                <a:solidFill>
                  <a:srgbClr val="0033CC"/>
                </a:solidFill>
                <a:latin typeface="Calibri" pitchFamily="34" charset="0"/>
              </a:rPr>
              <a:t>March </a:t>
            </a:r>
            <a:r>
              <a:rPr lang="en-US" sz="3200" b="1" dirty="0" smtClean="0">
                <a:solidFill>
                  <a:srgbClr val="0033CC"/>
                </a:solidFill>
                <a:latin typeface="Calibri" pitchFamily="34" charset="0"/>
              </a:rPr>
              <a:t>2014</a:t>
            </a:r>
            <a:endParaRPr lang="en-US" sz="3200" b="1" dirty="0">
              <a:solidFill>
                <a:srgbClr val="0033CC"/>
              </a:solidFill>
              <a:latin typeface="Calibri" pitchFamily="34" charset="0"/>
            </a:endParaRPr>
          </a:p>
          <a:p>
            <a:pPr lvl="1" indent="-284163" hangingPunct="1">
              <a:lnSpc>
                <a:spcPct val="100000"/>
              </a:lnSpc>
              <a:spcBef>
                <a:spcPts val="600"/>
              </a:spcBef>
              <a:spcAft>
                <a:spcPts val="1200"/>
              </a:spcAft>
              <a:buSzPct val="45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solidFill>
                  <a:srgbClr val="D23645"/>
                </a:solidFill>
                <a:latin typeface="Calibri" pitchFamily="34" charset="0"/>
              </a:rPr>
              <a:t>The Reference time is 00.00 hrs 30th March </a:t>
            </a:r>
            <a:r>
              <a:rPr lang="en-US" sz="2800" b="1" dirty="0" smtClean="0">
                <a:solidFill>
                  <a:srgbClr val="D23645"/>
                </a:solidFill>
                <a:latin typeface="Calibri" pitchFamily="34" charset="0"/>
              </a:rPr>
              <a:t>2014</a:t>
            </a:r>
          </a:p>
          <a:p>
            <a:pPr marL="342900" indent="-342900" hangingPunct="1">
              <a:lnSpc>
                <a:spcPct val="100000"/>
              </a:lnSpc>
              <a:spcBef>
                <a:spcPts val="600"/>
              </a:spcBef>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chemeClr val="accent6"/>
                </a:solidFill>
                <a:latin typeface="Calibri" pitchFamily="34" charset="0"/>
              </a:rPr>
              <a:t>Data </a:t>
            </a:r>
            <a:r>
              <a:rPr lang="en-US" sz="3200" b="1" dirty="0">
                <a:solidFill>
                  <a:schemeClr val="accent6"/>
                </a:solidFill>
                <a:latin typeface="Calibri" pitchFamily="34" charset="0"/>
              </a:rPr>
              <a:t>collection will continue </a:t>
            </a:r>
            <a:r>
              <a:rPr lang="en-US" sz="3200" b="1" dirty="0" smtClean="0">
                <a:solidFill>
                  <a:schemeClr val="accent6"/>
                </a:solidFill>
                <a:latin typeface="Calibri" pitchFamily="34" charset="0"/>
              </a:rPr>
              <a:t>for 12 days until </a:t>
            </a:r>
            <a:r>
              <a:rPr lang="en-US" sz="3200" b="1" dirty="0">
                <a:solidFill>
                  <a:schemeClr val="accent6"/>
                </a:solidFill>
                <a:latin typeface="Calibri" pitchFamily="34" charset="0"/>
              </a:rPr>
              <a:t>10th April</a:t>
            </a:r>
          </a:p>
          <a:p>
            <a:pPr marL="342900" indent="-341313" hangingPunct="1">
              <a:lnSpc>
                <a:spcPct val="100000"/>
              </a:lnSpc>
              <a:spcBef>
                <a:spcPts val="600"/>
              </a:spcBef>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33CC"/>
                </a:solidFill>
                <a:latin typeface="Calibri" pitchFamily="34" charset="0"/>
              </a:rPr>
              <a:t>Method of enumeration is face-to-face interview (canvasser method)</a:t>
            </a:r>
          </a:p>
        </p:txBody>
      </p:sp>
      <p:sp>
        <p:nvSpPr>
          <p:cNvPr id="10243" name="Rectangle 2"/>
          <p:cNvSpPr>
            <a:spLocks noGrp="1" noChangeArrowheads="1"/>
          </p:cNvSpPr>
          <p:nvPr>
            <p:ph type="title" idx="4294967295"/>
          </p:nvPr>
        </p:nvSpPr>
        <p:spPr>
          <a:xfrm>
            <a:off x="457200" y="0"/>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1" dirty="0" smtClean="0">
                <a:solidFill>
                  <a:srgbClr val="000099"/>
                </a:solidFill>
                <a:latin typeface="Calibri" pitchFamily="34" charset="0"/>
              </a:rPr>
              <a:t>2014 Census Methodology</a:t>
            </a:r>
          </a:p>
        </p:txBody>
      </p:sp>
    </p:spTree>
    <p:extLst>
      <p:ext uri="{BB962C8B-B14F-4D97-AF65-F5344CB8AC3E}">
        <p14:creationId xmlns:p14="http://schemas.microsoft.com/office/powerpoint/2010/main" xmlns="" val="1988712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8229600" y="6473825"/>
            <a:ext cx="758825" cy="246063"/>
          </a:xfrm>
          <a:prstGeom prst="rect">
            <a:avLst/>
          </a:prstGeom>
          <a:noFill/>
          <a:ln w="9525">
            <a:noFill/>
            <a:round/>
            <a:headEnd/>
            <a:tailEnd/>
          </a:ln>
          <a:effectLst/>
        </p:spPr>
        <p:txBody>
          <a:bodyPr lIns="90000" tIns="45000" rIns="90000" bIns="45000"/>
          <a:lstStyle/>
          <a:p>
            <a:pPr hangingPunct="1">
              <a:lnSpc>
                <a:spcPct val="100000"/>
              </a:lnSpc>
              <a:tabLst>
                <a:tab pos="723900" algn="l"/>
              </a:tabLst>
            </a:pPr>
            <a:fld id="{7C05639F-9532-46AD-A3C0-F7F4B48FCFBB}" type="slidenum">
              <a:rPr lang="en-US">
                <a:solidFill>
                  <a:srgbClr val="000000"/>
                </a:solidFill>
                <a:latin typeface="Calibri" pitchFamily="34" charset="0"/>
              </a:rPr>
              <a:pPr hangingPunct="1">
                <a:lnSpc>
                  <a:spcPct val="100000"/>
                </a:lnSpc>
                <a:tabLst>
                  <a:tab pos="723900" algn="l"/>
                </a:tabLst>
              </a:pPr>
              <a:t>7</a:t>
            </a:fld>
            <a:endParaRPr lang="en-US" dirty="0">
              <a:solidFill>
                <a:srgbClr val="000000"/>
              </a:solidFill>
              <a:latin typeface="Calibri" pitchFamily="34" charset="0"/>
            </a:endParaRPr>
          </a:p>
        </p:txBody>
      </p:sp>
      <p:sp>
        <p:nvSpPr>
          <p:cNvPr id="11267" name="Text Box 2"/>
          <p:cNvSpPr txBox="1">
            <a:spLocks noChangeArrowheads="1"/>
          </p:cNvSpPr>
          <p:nvPr/>
        </p:nvSpPr>
        <p:spPr bwMode="auto">
          <a:xfrm>
            <a:off x="304800" y="152400"/>
            <a:ext cx="8610600" cy="762000"/>
          </a:xfrm>
          <a:prstGeom prst="rect">
            <a:avLst/>
          </a:prstGeom>
          <a:noFill/>
          <a:ln w="9525">
            <a:noFill/>
            <a:round/>
            <a:headEnd/>
            <a:tailEnd/>
          </a:ln>
          <a:effec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dirty="0">
                <a:solidFill>
                  <a:srgbClr val="000099"/>
                </a:solidFill>
                <a:latin typeface="Calibri" pitchFamily="34" charset="0"/>
              </a:rPr>
              <a:t>Who will be counted?</a:t>
            </a:r>
          </a:p>
        </p:txBody>
      </p:sp>
      <p:sp>
        <p:nvSpPr>
          <p:cNvPr id="11268" name="Rectangle 3"/>
          <p:cNvSpPr>
            <a:spLocks noChangeArrowheads="1"/>
          </p:cNvSpPr>
          <p:nvPr/>
        </p:nvSpPr>
        <p:spPr bwMode="auto">
          <a:xfrm>
            <a:off x="247650" y="1108075"/>
            <a:ext cx="8610600" cy="4953749"/>
          </a:xfrm>
          <a:prstGeom prst="rect">
            <a:avLst/>
          </a:prstGeom>
          <a:noFill/>
          <a:ln w="9525">
            <a:noFill/>
            <a:round/>
            <a:headEnd/>
            <a:tailEnd/>
          </a:ln>
          <a:effectLst/>
        </p:spPr>
        <p:txBody>
          <a:bodyPr lIns="90000" tIns="45000" rIns="90000" bIns="45000">
            <a:spAutoFit/>
          </a:bodyPr>
          <a:lstStyle/>
          <a:p>
            <a:pPr marL="457200" indent="-455613" hangingPunct="1">
              <a:lnSpc>
                <a:spcPct val="100000"/>
              </a:lnSpc>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Calibri" pitchFamily="34" charset="0"/>
              </a:rPr>
              <a:t>Everyone who spends the Census Night </a:t>
            </a:r>
            <a:r>
              <a:rPr lang="en-US" sz="2400" dirty="0">
                <a:solidFill>
                  <a:srgbClr val="D23645"/>
                </a:solidFill>
                <a:latin typeface="Calibri" pitchFamily="34" charset="0"/>
              </a:rPr>
              <a:t>(the night of </a:t>
            </a:r>
            <a:r>
              <a:rPr lang="en-US" sz="2400" dirty="0" smtClean="0">
                <a:solidFill>
                  <a:srgbClr val="D23645"/>
                </a:solidFill>
                <a:latin typeface="Calibri" pitchFamily="34" charset="0"/>
              </a:rPr>
              <a:t>29/30th </a:t>
            </a:r>
            <a:r>
              <a:rPr lang="en-US" sz="2400" dirty="0">
                <a:solidFill>
                  <a:srgbClr val="D23645"/>
                </a:solidFill>
                <a:latin typeface="Calibri" pitchFamily="34" charset="0"/>
              </a:rPr>
              <a:t>March 2014)</a:t>
            </a:r>
            <a:r>
              <a:rPr lang="en-US" sz="2800" dirty="0">
                <a:solidFill>
                  <a:srgbClr val="0033CC"/>
                </a:solidFill>
                <a:latin typeface="Calibri" pitchFamily="34" charset="0"/>
              </a:rPr>
              <a:t> within Myanmar’s </a:t>
            </a:r>
            <a:r>
              <a:rPr lang="en-US" sz="2800" dirty="0" smtClean="0">
                <a:solidFill>
                  <a:srgbClr val="0033CC"/>
                </a:solidFill>
                <a:latin typeface="Calibri" pitchFamily="34" charset="0"/>
              </a:rPr>
              <a:t>borders</a:t>
            </a:r>
            <a:endParaRPr lang="en-US" sz="2800" dirty="0">
              <a:solidFill>
                <a:srgbClr val="0033CC"/>
              </a:solidFill>
              <a:latin typeface="Calibri" pitchFamily="34" charset="0"/>
            </a:endParaRPr>
          </a:p>
          <a:p>
            <a:pPr marL="457200" indent="-455613" hangingPunct="1">
              <a:lnSpc>
                <a:spcPct val="100000"/>
              </a:lnSpc>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Calibri" pitchFamily="34" charset="0"/>
              </a:rPr>
              <a:t>Both Myanmar citizens and foreigners </a:t>
            </a:r>
            <a:r>
              <a:rPr lang="en-US" sz="2400" dirty="0" smtClean="0">
                <a:solidFill>
                  <a:srgbClr val="D23645"/>
                </a:solidFill>
                <a:latin typeface="Calibri" pitchFamily="34" charset="0"/>
              </a:rPr>
              <a:t>(exception are </a:t>
            </a:r>
            <a:r>
              <a:rPr lang="en-US" sz="2400" dirty="0">
                <a:solidFill>
                  <a:srgbClr val="D23645"/>
                </a:solidFill>
                <a:latin typeface="Calibri" pitchFamily="34" charset="0"/>
              </a:rPr>
              <a:t>Foreign </a:t>
            </a:r>
            <a:r>
              <a:rPr lang="en-US" sz="2400" dirty="0" smtClean="0">
                <a:solidFill>
                  <a:srgbClr val="D23645"/>
                </a:solidFill>
                <a:latin typeface="Calibri" pitchFamily="34" charset="0"/>
              </a:rPr>
              <a:t>embassy </a:t>
            </a:r>
            <a:r>
              <a:rPr lang="en-US" sz="2400" dirty="0">
                <a:solidFill>
                  <a:srgbClr val="D23645"/>
                </a:solidFill>
                <a:latin typeface="Calibri" pitchFamily="34" charset="0"/>
              </a:rPr>
              <a:t>staff based in Myanmar</a:t>
            </a:r>
            <a:r>
              <a:rPr lang="en-US" sz="2400" dirty="0" smtClean="0">
                <a:solidFill>
                  <a:srgbClr val="D23645"/>
                </a:solidFill>
                <a:latin typeface="Calibri" pitchFamily="34" charset="0"/>
              </a:rPr>
              <a:t>) </a:t>
            </a:r>
            <a:endParaRPr lang="en-US" sz="2400" dirty="0">
              <a:solidFill>
                <a:srgbClr val="D23645"/>
              </a:solidFill>
              <a:latin typeface="Calibri" pitchFamily="34" charset="0"/>
            </a:endParaRPr>
          </a:p>
          <a:p>
            <a:pPr marL="457200" indent="-455613" hangingPunct="1">
              <a:lnSpc>
                <a:spcPct val="100000"/>
              </a:lnSpc>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33CC"/>
                </a:solidFill>
                <a:latin typeface="Calibri" pitchFamily="34" charset="0"/>
              </a:rPr>
              <a:t>All persons who spend the Census Night in a </a:t>
            </a:r>
            <a:r>
              <a:rPr lang="en-US" sz="2800" dirty="0" smtClean="0">
                <a:solidFill>
                  <a:srgbClr val="0033CC"/>
                </a:solidFill>
                <a:latin typeface="Calibri" pitchFamily="34" charset="0"/>
              </a:rPr>
              <a:t>household</a:t>
            </a:r>
            <a:r>
              <a:rPr lang="en-US" sz="2800" dirty="0">
                <a:solidFill>
                  <a:srgbClr val="0033CC"/>
                </a:solidFill>
                <a:latin typeface="Calibri" pitchFamily="34" charset="0"/>
              </a:rPr>
              <a:t>, whether </a:t>
            </a:r>
            <a:r>
              <a:rPr lang="en-US" sz="2800" dirty="0" smtClean="0">
                <a:solidFill>
                  <a:srgbClr val="0033CC"/>
                </a:solidFill>
                <a:latin typeface="Calibri" pitchFamily="34" charset="0"/>
              </a:rPr>
              <a:t>members or visitors will </a:t>
            </a:r>
            <a:r>
              <a:rPr lang="en-US" sz="2800" dirty="0">
                <a:solidFill>
                  <a:srgbClr val="0033CC"/>
                </a:solidFill>
                <a:latin typeface="Calibri" pitchFamily="34" charset="0"/>
              </a:rPr>
              <a:t>be counted in that </a:t>
            </a:r>
            <a:r>
              <a:rPr lang="en-US" sz="2800" dirty="0" smtClean="0">
                <a:solidFill>
                  <a:srgbClr val="0033CC"/>
                </a:solidFill>
                <a:latin typeface="Calibri" pitchFamily="34" charset="0"/>
              </a:rPr>
              <a:t>household</a:t>
            </a:r>
          </a:p>
          <a:p>
            <a:pPr marL="457200" indent="-455613" hangingPunct="1">
              <a:lnSpc>
                <a:spcPct val="100000"/>
              </a:lnSpc>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99"/>
                </a:solidFill>
                <a:latin typeface="Calibri" pitchFamily="34" charset="0"/>
              </a:rPr>
              <a:t>Any person who died after the Census Night </a:t>
            </a:r>
            <a:r>
              <a:rPr lang="en-US" sz="2400" dirty="0">
                <a:solidFill>
                  <a:srgbClr val="C00000"/>
                </a:solidFill>
                <a:latin typeface="Calibri" pitchFamily="34" charset="0"/>
              </a:rPr>
              <a:t>(but who was alive on the Census Night);</a:t>
            </a:r>
            <a:r>
              <a:rPr lang="en-US" sz="2800" dirty="0">
                <a:solidFill>
                  <a:srgbClr val="000099"/>
                </a:solidFill>
                <a:latin typeface="Calibri" pitchFamily="34" charset="0"/>
              </a:rPr>
              <a:t> </a:t>
            </a:r>
          </a:p>
          <a:p>
            <a:pPr marL="457200" indent="-455613" hangingPunct="1">
              <a:lnSpc>
                <a:spcPct val="100000"/>
              </a:lnSpc>
              <a:spcAft>
                <a:spcPts val="1200"/>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33CC"/>
              </a:solidFill>
              <a:latin typeface="Calibri" pitchFamily="34" charset="0"/>
            </a:endParaRPr>
          </a:p>
        </p:txBody>
      </p:sp>
    </p:spTree>
    <p:extLst>
      <p:ext uri="{BB962C8B-B14F-4D97-AF65-F5344CB8AC3E}">
        <p14:creationId xmlns:p14="http://schemas.microsoft.com/office/powerpoint/2010/main" xmlns="" val="2939328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447800"/>
          </a:xfrm>
        </p:spPr>
        <p:txBody>
          <a:bodyPr>
            <a:normAutofit fontScale="90000"/>
          </a:bodyPr>
          <a:lstStyle/>
          <a:p>
            <a:pPr algn="ctr"/>
            <a:r>
              <a:rPr lang="en-US" sz="3600" dirty="0" smtClean="0"/>
              <a:t>PREPARATION </a:t>
            </a:r>
            <a:r>
              <a:rPr lang="en-US" sz="3600" dirty="0"/>
              <a:t>OF FINAL CENSUS MAPS</a:t>
            </a:r>
            <a:br>
              <a:rPr lang="en-US" sz="3600" dirty="0"/>
            </a:br>
            <a:r>
              <a:rPr lang="en-US" sz="2700" b="1" dirty="0">
                <a:solidFill>
                  <a:srgbClr val="FF0000"/>
                </a:solidFill>
                <a:latin typeface="Arial" pitchFamily="34" charset="0"/>
                <a:cs typeface="Arial" pitchFamily="34" charset="0"/>
              </a:rPr>
              <a:t>AREAS WITHOUT FIELD MAPS</a:t>
            </a:r>
            <a:r>
              <a:rPr lang="en-US" b="1" dirty="0" smtClean="0">
                <a:solidFill>
                  <a:srgbClr val="FF0000"/>
                </a:solidFill>
                <a:latin typeface="Arial" pitchFamily="34" charset="0"/>
                <a:cs typeface="Arial" pitchFamily="34" charset="0"/>
              </a:rPr>
              <a:t/>
            </a:r>
            <a:br>
              <a:rPr lang="en-US" b="1" dirty="0" smtClean="0">
                <a:solidFill>
                  <a:srgbClr val="FF0000"/>
                </a:solidFill>
                <a:latin typeface="Arial" pitchFamily="34" charset="0"/>
                <a:cs typeface="Arial" pitchFamily="34" charset="0"/>
              </a:rPr>
            </a:br>
            <a:r>
              <a:rPr lang="en-US" sz="2200" dirty="0" smtClean="0">
                <a:solidFill>
                  <a:srgbClr val="00B0F0"/>
                </a:solidFill>
                <a:latin typeface="Arial" pitchFamily="34" charset="0"/>
                <a:cs typeface="Arial" pitchFamily="34" charset="0"/>
              </a:rPr>
              <a:t>Sample EA Map using MIMU Data and 1:50,000</a:t>
            </a:r>
            <a:br>
              <a:rPr lang="en-US" sz="2200" dirty="0" smtClean="0">
                <a:solidFill>
                  <a:srgbClr val="00B0F0"/>
                </a:solidFill>
                <a:latin typeface="Arial" pitchFamily="34" charset="0"/>
                <a:cs typeface="Arial" pitchFamily="34" charset="0"/>
              </a:rPr>
            </a:br>
            <a:endParaRPr lang="en-US" sz="2200" dirty="0">
              <a:solidFill>
                <a:srgbClr val="00B0F0"/>
              </a:solidFill>
            </a:endParaRPr>
          </a:p>
        </p:txBody>
      </p:sp>
      <p:sp>
        <p:nvSpPr>
          <p:cNvPr id="3" name="Content Placeholder 2"/>
          <p:cNvSpPr>
            <a:spLocks noGrp="1"/>
          </p:cNvSpPr>
          <p:nvPr>
            <p:ph idx="1"/>
          </p:nvPr>
        </p:nvSpPr>
        <p:spPr>
          <a:xfrm>
            <a:off x="457200" y="1295400"/>
            <a:ext cx="8229600" cy="5181600"/>
          </a:xfrm>
        </p:spPr>
        <p:txBody>
          <a:bodyPr/>
          <a:lstStyle/>
          <a:p>
            <a:pPr marL="0" indent="0">
              <a:buNone/>
            </a:pPr>
            <a:r>
              <a:rPr lang="en-US" dirty="0" smtClean="0"/>
              <a:t>  </a:t>
            </a:r>
            <a:endParaRPr lang="en-US" dirty="0"/>
          </a:p>
        </p:txBody>
      </p:sp>
      <p:pic>
        <p:nvPicPr>
          <p:cNvPr id="8195" name="Picture 3" descr="C:\0MYANMAR\PP PRESENTATION\VT DEMO3 MIMU DATA PRINT.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90" r="3208" b="2568"/>
          <a:stretch/>
        </p:blipFill>
        <p:spPr bwMode="auto">
          <a:xfrm>
            <a:off x="762000" y="1188719"/>
            <a:ext cx="7818120" cy="54559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681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5B12F77C-6DA0-49CD-A682-D941DEE257BF}" type="slidenum">
              <a:rPr lang="en-US" smtClean="0"/>
              <a:pPr>
                <a:defRPr/>
              </a:pPr>
              <a:t>9</a:t>
            </a:fld>
            <a:endParaRPr lang="en-US" dirty="0"/>
          </a:p>
        </p:txBody>
      </p:sp>
      <p:sp>
        <p:nvSpPr>
          <p:cNvPr id="4" name="Title 3"/>
          <p:cNvSpPr>
            <a:spLocks noGrp="1"/>
          </p:cNvSpPr>
          <p:nvPr>
            <p:ph type="title"/>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241617" y="0"/>
            <a:ext cx="8902383" cy="6705600"/>
          </a:xfrm>
          <a:prstGeom prst="rect">
            <a:avLst/>
          </a:prstGeom>
          <a:noFill/>
          <a:ln>
            <a:noFill/>
          </a:ln>
        </p:spPr>
      </p:pic>
    </p:spTree>
    <p:extLst>
      <p:ext uri="{BB962C8B-B14F-4D97-AF65-F5344CB8AC3E}">
        <p14:creationId xmlns:p14="http://schemas.microsoft.com/office/powerpoint/2010/main" xmlns="" val="4048228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3313</TotalTime>
  <Words>2403</Words>
  <Application>Microsoft Office PowerPoint</Application>
  <PresentationFormat>On-screen Show (4:3)</PresentationFormat>
  <Paragraphs>390</Paragraphs>
  <Slides>27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Concourse</vt:lpstr>
      <vt:lpstr>Acrobat Document</vt:lpstr>
      <vt:lpstr> SILENT FEATURES OF 2014 MYANMAR CENSUS</vt:lpstr>
      <vt:lpstr>Outline</vt:lpstr>
      <vt:lpstr>Background</vt:lpstr>
      <vt:lpstr>Key Considerations for Implementation</vt:lpstr>
      <vt:lpstr>Key Consideration for Implementation</vt:lpstr>
      <vt:lpstr>2014 Census Methodology</vt:lpstr>
      <vt:lpstr>Slide 7</vt:lpstr>
      <vt:lpstr>PREPARATION OF FINAL CENSUS MAPS AREAS WITHOUT FIELD MAPS Sample EA Map using MIMU Data and 1:50,000 </vt:lpstr>
      <vt:lpstr>Slide 9</vt:lpstr>
      <vt:lpstr>PREPARATION OF FINAL CENSUS MAPS AREAS WITHOUT FIELD MAPS EA Demarcation using 1:50,000 </vt:lpstr>
      <vt:lpstr>PREPARATION OF FINAL CENSUS MAPS AREAS WITHOUT FIELD MAPS EA Demarcation using Satellite Imagery</vt:lpstr>
      <vt:lpstr>Slide 12</vt:lpstr>
      <vt:lpstr>Slide 13</vt:lpstr>
      <vt:lpstr>Slide 14</vt:lpstr>
      <vt:lpstr>Slide 15</vt:lpstr>
      <vt:lpstr>Slide 16</vt:lpstr>
      <vt:lpstr>Relationship to Head of Household</vt:lpstr>
      <vt:lpstr>Literacy</vt:lpstr>
      <vt:lpstr>Religion</vt:lpstr>
      <vt:lpstr>Type of Identity Card -10 years and above</vt:lpstr>
      <vt:lpstr>Type of cards owned by State</vt:lpstr>
      <vt:lpstr>When are data planned to be released</vt:lpstr>
      <vt:lpstr>Challenges </vt:lpstr>
      <vt:lpstr>Slide 24</vt:lpstr>
      <vt:lpstr>Your contribution to the census</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Republic of the Union of Myanmar</dc:title>
  <dc:creator>Fredrick Okwayo</dc:creator>
  <cp:lastModifiedBy>User</cp:lastModifiedBy>
  <cp:revision>115</cp:revision>
  <cp:lastPrinted>2013-09-13T00:52:27Z</cp:lastPrinted>
  <dcterms:created xsi:type="dcterms:W3CDTF">1601-01-01T00:00:00Z</dcterms:created>
  <dcterms:modified xsi:type="dcterms:W3CDTF">2013-10-02T10:13:07Z</dcterms:modified>
</cp:coreProperties>
</file>