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5FF"/>
    <a:srgbClr val="68E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BC3A6E-3EB6-4C3B-AABF-F28F2A8D21CE}"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45794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C3A6E-3EB6-4C3B-AABF-F28F2A8D21CE}"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2777957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C3A6E-3EB6-4C3B-AABF-F28F2A8D21CE}"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4100171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BC3A6E-3EB6-4C3B-AABF-F28F2A8D21CE}"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2603031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BC3A6E-3EB6-4C3B-AABF-F28F2A8D21CE}"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1967472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BC3A6E-3EB6-4C3B-AABF-F28F2A8D21CE}" type="datetimeFigureOut">
              <a:rPr lang="en-US" smtClean="0"/>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3658294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BC3A6E-3EB6-4C3B-AABF-F28F2A8D21CE}" type="datetimeFigureOut">
              <a:rPr lang="en-US" smtClean="0"/>
              <a:t>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845782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BC3A6E-3EB6-4C3B-AABF-F28F2A8D21CE}" type="datetimeFigureOut">
              <a:rPr lang="en-US" smtClean="0"/>
              <a:t>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4227972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C3A6E-3EB6-4C3B-AABF-F28F2A8D21CE}" type="datetimeFigureOut">
              <a:rPr lang="en-US" smtClean="0"/>
              <a:t>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190289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C3A6E-3EB6-4C3B-AABF-F28F2A8D21CE}" type="datetimeFigureOut">
              <a:rPr lang="en-US" smtClean="0"/>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3172397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BC3A6E-3EB6-4C3B-AABF-F28F2A8D21CE}" type="datetimeFigureOut">
              <a:rPr lang="en-US" smtClean="0"/>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9A4D8-0D01-4732-BF42-922DCDD934A6}" type="slidenum">
              <a:rPr lang="en-US" smtClean="0"/>
              <a:t>‹#›</a:t>
            </a:fld>
            <a:endParaRPr lang="en-US"/>
          </a:p>
        </p:txBody>
      </p:sp>
    </p:spTree>
    <p:extLst>
      <p:ext uri="{BB962C8B-B14F-4D97-AF65-F5344CB8AC3E}">
        <p14:creationId xmlns:p14="http://schemas.microsoft.com/office/powerpoint/2010/main" val="334920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C3A6E-3EB6-4C3B-AABF-F28F2A8D21CE}" type="datetimeFigureOut">
              <a:rPr lang="en-US" smtClean="0"/>
              <a:t>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79A4D8-0D01-4732-BF42-922DCDD934A6}" type="slidenum">
              <a:rPr lang="en-US" smtClean="0"/>
              <a:t>‹#›</a:t>
            </a:fld>
            <a:endParaRPr lang="en-US"/>
          </a:p>
        </p:txBody>
      </p:sp>
    </p:spTree>
    <p:extLst>
      <p:ext uri="{BB962C8B-B14F-4D97-AF65-F5344CB8AC3E}">
        <p14:creationId xmlns:p14="http://schemas.microsoft.com/office/powerpoint/2010/main" val="1757527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278" y="114402"/>
            <a:ext cx="864096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Data Disaggregation Taskforce</a:t>
            </a:r>
            <a:endParaRPr lang="en-US" sz="2400" dirty="0">
              <a:latin typeface="Arial" panose="020B0604020202020204" pitchFamily="34" charset="0"/>
              <a:cs typeface="Arial" panose="020B0604020202020204" pitchFamily="34" charset="0"/>
            </a:endParaRPr>
          </a:p>
        </p:txBody>
      </p:sp>
      <p:sp>
        <p:nvSpPr>
          <p:cNvPr id="5" name="TextBox 4"/>
          <p:cNvSpPr txBox="1"/>
          <p:nvPr/>
        </p:nvSpPr>
        <p:spPr>
          <a:xfrm>
            <a:off x="240449" y="537320"/>
            <a:ext cx="8640960" cy="3046988"/>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Steps taken</a:t>
            </a:r>
          </a:p>
          <a:p>
            <a:pPr marL="457200" indent="-457200">
              <a:spcBef>
                <a:spcPts val="1200"/>
              </a:spcBef>
              <a:buFont typeface="+mj-lt"/>
              <a:buAutoNum type="arabicPeriod"/>
            </a:pPr>
            <a:r>
              <a:rPr lang="en-US" dirty="0" smtClean="0">
                <a:latin typeface="Arial" panose="020B0604020202020204" pitchFamily="34" charset="0"/>
                <a:cs typeface="Arial" panose="020B0604020202020204" pitchFamily="34" charset="0"/>
              </a:rPr>
              <a:t>Assessment of current practices being done by sectors</a:t>
            </a:r>
          </a:p>
          <a:p>
            <a:pPr marL="914400" lvl="1" indent="-457200">
              <a:spcBef>
                <a:spcPts val="12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10 Sectors/Clusters assessed</a:t>
            </a:r>
          </a:p>
          <a:p>
            <a:pPr marL="914400" lvl="1" indent="-457200">
              <a:spcBef>
                <a:spcPts val="12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15 Categories of affected populations</a:t>
            </a:r>
          </a:p>
          <a:p>
            <a:pPr marL="914400" lvl="1" indent="-457200">
              <a:spcBef>
                <a:spcPts val="12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Sex disaggregation in 6 of these categories</a:t>
            </a:r>
          </a:p>
          <a:p>
            <a:pPr marL="914400" lvl="1" indent="-457200">
              <a:spcBef>
                <a:spcPts val="12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17 Categories of vulnerabilities</a:t>
            </a:r>
          </a:p>
          <a:p>
            <a:pPr marL="914400" lvl="1" indent="-457200">
              <a:spcBef>
                <a:spcPts val="1200"/>
              </a:spcBef>
              <a:buFont typeface="Arial" panose="020B0604020202020204" pitchFamily="34" charset="0"/>
              <a:buChar char="•"/>
            </a:pPr>
            <a:r>
              <a:rPr lang="en-US" dirty="0" smtClean="0">
                <a:latin typeface="Arial" panose="020B0604020202020204" pitchFamily="34" charset="0"/>
                <a:cs typeface="Arial" panose="020B0604020202020204" pitchFamily="34" charset="0"/>
              </a:rPr>
              <a:t>5 Different Age disaggregation systems</a:t>
            </a:r>
          </a:p>
        </p:txBody>
      </p:sp>
    </p:spTree>
    <p:extLst>
      <p:ext uri="{BB962C8B-B14F-4D97-AF65-F5344CB8AC3E}">
        <p14:creationId xmlns:p14="http://schemas.microsoft.com/office/powerpoint/2010/main" val="2781078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278" y="114402"/>
            <a:ext cx="864096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Data Disaggregation Taskforce</a:t>
            </a:r>
            <a:endParaRPr lang="en-US" sz="2400" dirty="0">
              <a:latin typeface="Arial" panose="020B0604020202020204" pitchFamily="34" charset="0"/>
              <a:cs typeface="Arial" panose="020B0604020202020204" pitchFamily="34" charset="0"/>
            </a:endParaRPr>
          </a:p>
        </p:txBody>
      </p:sp>
      <p:sp>
        <p:nvSpPr>
          <p:cNvPr id="2" name="Rectangle 1"/>
          <p:cNvSpPr/>
          <p:nvPr/>
        </p:nvSpPr>
        <p:spPr>
          <a:xfrm>
            <a:off x="226465" y="567081"/>
            <a:ext cx="8640960" cy="1169551"/>
          </a:xfrm>
          <a:prstGeom prst="rect">
            <a:avLst/>
          </a:prstGeom>
        </p:spPr>
        <p:txBody>
          <a:bodyPr wrap="square">
            <a:spAutoFit/>
          </a:bodyPr>
          <a:lstStyle/>
          <a:p>
            <a:pPr>
              <a:spcBef>
                <a:spcPts val="1200"/>
              </a:spcBef>
            </a:pPr>
            <a:r>
              <a:rPr lang="en-US" sz="2400" dirty="0">
                <a:latin typeface="Arial" panose="020B0604020202020204" pitchFamily="34" charset="0"/>
                <a:cs typeface="Arial" panose="020B0604020202020204" pitchFamily="34" charset="0"/>
              </a:rPr>
              <a:t>Steps taken</a:t>
            </a:r>
          </a:p>
          <a:p>
            <a:pPr marL="457200" indent="-457200">
              <a:spcBef>
                <a:spcPts val="1200"/>
              </a:spcBef>
              <a:buFont typeface="+mj-lt"/>
              <a:buAutoNum type="arabicPeriod" startAt="2"/>
            </a:pPr>
            <a:r>
              <a:rPr lang="en-US" dirty="0" smtClean="0">
                <a:latin typeface="Arial" panose="020B0604020202020204" pitchFamily="34" charset="0"/>
                <a:cs typeface="Arial" panose="020B0604020202020204" pitchFamily="34" charset="0"/>
              </a:rPr>
              <a:t>Taskforce meeting to recommend category harmonization (first meeting held on the 21</a:t>
            </a:r>
            <a:r>
              <a:rPr lang="en-US" baseline="30000" dirty="0" smtClean="0">
                <a:latin typeface="Arial" panose="020B0604020202020204" pitchFamily="34" charset="0"/>
                <a:cs typeface="Arial" panose="020B0604020202020204" pitchFamily="34" charset="0"/>
              </a:rPr>
              <a:t>st</a:t>
            </a:r>
            <a:r>
              <a:rPr lang="en-US" dirty="0" smtClean="0">
                <a:latin typeface="Arial" panose="020B0604020202020204" pitchFamily="34" charset="0"/>
                <a:cs typeface="Arial" panose="020B0604020202020204" pitchFamily="34" charset="0"/>
              </a:rPr>
              <a:t> January)</a:t>
            </a:r>
          </a:p>
        </p:txBody>
      </p:sp>
      <p:sp>
        <p:nvSpPr>
          <p:cNvPr id="9" name="TextBox 8"/>
          <p:cNvSpPr txBox="1"/>
          <p:nvPr/>
        </p:nvSpPr>
        <p:spPr>
          <a:xfrm>
            <a:off x="235253" y="1844824"/>
            <a:ext cx="8623384" cy="4284000"/>
          </a:xfrm>
          <a:prstGeom prst="rect">
            <a:avLst/>
          </a:prstGeom>
          <a:noFill/>
        </p:spPr>
        <p:txBody>
          <a:bodyPr wrap="square" lIns="72000" tIns="36000" rIns="36000" bIns="36000" numCol="2" rtlCol="0">
            <a:noAutofit/>
          </a:bodyPr>
          <a:lstStyle/>
          <a:p>
            <a:pPr marL="342900" lvl="0" indent="-342900">
              <a:spcBef>
                <a:spcPts val="600"/>
              </a:spcBef>
              <a:buFont typeface="+mj-lt"/>
              <a:buAutoNum type="alphaUcPeriod"/>
            </a:pPr>
            <a:r>
              <a:rPr lang="en-US" b="1" dirty="0"/>
              <a:t>Refugees</a:t>
            </a:r>
            <a:r>
              <a:rPr lang="en-US" dirty="0"/>
              <a:t>	</a:t>
            </a:r>
          </a:p>
          <a:p>
            <a:pPr marL="342900" lvl="0" indent="-342900">
              <a:spcBef>
                <a:spcPts val="600"/>
              </a:spcBef>
              <a:buFont typeface="+mj-lt"/>
              <a:buAutoNum type="alphaUcPeriod"/>
            </a:pPr>
            <a:r>
              <a:rPr lang="en-US" b="1" dirty="0"/>
              <a:t>Returnee-Refugee</a:t>
            </a:r>
          </a:p>
          <a:p>
            <a:pPr marL="742950" lvl="1" indent="-285750">
              <a:spcBef>
                <a:spcPts val="600"/>
              </a:spcBef>
              <a:buFont typeface="Arial" panose="020B0604020202020204" pitchFamily="34" charset="0"/>
              <a:buChar char="•"/>
            </a:pPr>
            <a:r>
              <a:rPr lang="en-US" dirty="0"/>
              <a:t>Returnee-Refugee who returned </a:t>
            </a:r>
            <a:r>
              <a:rPr lang="en-US" dirty="0" smtClean="0"/>
              <a:t>their places of origin</a:t>
            </a:r>
          </a:p>
          <a:p>
            <a:pPr marL="742950" lvl="1" indent="-285750">
              <a:spcBef>
                <a:spcPts val="600"/>
              </a:spcBef>
              <a:buFont typeface="Arial" panose="020B0604020202020204" pitchFamily="34" charset="0"/>
              <a:buChar char="•"/>
            </a:pPr>
            <a:r>
              <a:rPr lang="en-US" dirty="0" smtClean="0"/>
              <a:t>Returnee-Refugee who resettled elsewhere</a:t>
            </a:r>
          </a:p>
          <a:p>
            <a:pPr marL="342900" lvl="0" indent="-342900">
              <a:spcBef>
                <a:spcPts val="600"/>
              </a:spcBef>
              <a:buFont typeface="+mj-lt"/>
              <a:buAutoNum type="alphaUcPeriod"/>
            </a:pPr>
            <a:r>
              <a:rPr lang="en-US" b="1" dirty="0" smtClean="0"/>
              <a:t>IDPs</a:t>
            </a:r>
            <a:endParaRPr lang="en-US" b="1" dirty="0"/>
          </a:p>
          <a:p>
            <a:pPr marL="742950" lvl="1" indent="-285750">
              <a:spcBef>
                <a:spcPts val="600"/>
              </a:spcBef>
              <a:buFont typeface="Arial" panose="020B0604020202020204" pitchFamily="34" charset="0"/>
              <a:buChar char="•"/>
            </a:pPr>
            <a:r>
              <a:rPr lang="en-US" dirty="0"/>
              <a:t>IDPs in Planned camps</a:t>
            </a:r>
          </a:p>
          <a:p>
            <a:pPr marL="742950" lvl="1" indent="-285750">
              <a:spcBef>
                <a:spcPts val="600"/>
              </a:spcBef>
              <a:buFont typeface="Arial" panose="020B0604020202020204" pitchFamily="34" charset="0"/>
              <a:buChar char="•"/>
            </a:pPr>
            <a:r>
              <a:rPr lang="en-US" dirty="0"/>
              <a:t>IDPs in host families</a:t>
            </a:r>
          </a:p>
          <a:p>
            <a:pPr marL="742950" lvl="1" indent="-285750">
              <a:spcBef>
                <a:spcPts val="600"/>
              </a:spcBef>
              <a:buFont typeface="Arial" panose="020B0604020202020204" pitchFamily="34" charset="0"/>
              <a:buChar char="•"/>
            </a:pPr>
            <a:r>
              <a:rPr lang="en-US" dirty="0"/>
              <a:t>IDPs in collective centers</a:t>
            </a:r>
          </a:p>
          <a:p>
            <a:pPr marL="742950" lvl="1" indent="-285750">
              <a:spcBef>
                <a:spcPts val="600"/>
              </a:spcBef>
              <a:buFont typeface="Arial" panose="020B0604020202020204" pitchFamily="34" charset="0"/>
              <a:buChar char="•"/>
            </a:pPr>
            <a:r>
              <a:rPr lang="en-US" dirty="0"/>
              <a:t>IDPs in self settled camps</a:t>
            </a:r>
          </a:p>
          <a:p>
            <a:pPr marL="742950" lvl="1" indent="-285750">
              <a:spcBef>
                <a:spcPts val="600"/>
              </a:spcBef>
              <a:buFont typeface="Arial" panose="020B0604020202020204" pitchFamily="34" charset="0"/>
              <a:buChar char="•"/>
            </a:pPr>
            <a:r>
              <a:rPr lang="en-US" dirty="0"/>
              <a:t>IDPs in Boarding </a:t>
            </a:r>
            <a:r>
              <a:rPr lang="en-US" dirty="0" smtClean="0"/>
              <a:t>schools</a:t>
            </a:r>
          </a:p>
          <a:p>
            <a:pPr marL="742950" lvl="1" indent="-285750">
              <a:spcBef>
                <a:spcPts val="600"/>
              </a:spcBef>
              <a:buFont typeface="Arial" panose="020B0604020202020204" pitchFamily="34" charset="0"/>
              <a:buChar char="•"/>
            </a:pPr>
            <a:r>
              <a:rPr lang="en-US" dirty="0" err="1" smtClean="0">
                <a:solidFill>
                  <a:schemeClr val="bg1"/>
                </a:solidFill>
              </a:rPr>
              <a:t>Aaaaaa</a:t>
            </a:r>
            <a:endParaRPr lang="en-US" dirty="0" smtClean="0">
              <a:solidFill>
                <a:schemeClr val="bg1"/>
              </a:solidFill>
            </a:endParaRPr>
          </a:p>
          <a:p>
            <a:pPr marL="742950" lvl="1" indent="-285750">
              <a:spcBef>
                <a:spcPts val="600"/>
              </a:spcBef>
              <a:buFont typeface="Arial" panose="020B0604020202020204" pitchFamily="34" charset="0"/>
              <a:buChar char="•"/>
            </a:pPr>
            <a:endParaRPr lang="en-US" dirty="0" smtClean="0"/>
          </a:p>
          <a:p>
            <a:pPr marL="342900" lvl="0" indent="-342900">
              <a:spcBef>
                <a:spcPts val="600"/>
              </a:spcBef>
              <a:buFont typeface="+mj-lt"/>
              <a:buAutoNum type="alphaUcPeriod"/>
            </a:pPr>
            <a:r>
              <a:rPr lang="en-US" b="1" dirty="0" smtClean="0"/>
              <a:t>Returnee-IDPs</a:t>
            </a:r>
            <a:endParaRPr lang="en-US" b="1" dirty="0"/>
          </a:p>
          <a:p>
            <a:pPr marL="742950" lvl="1" indent="-285750">
              <a:spcBef>
                <a:spcPts val="600"/>
              </a:spcBef>
              <a:buFont typeface="Arial" panose="020B0604020202020204" pitchFamily="34" charset="0"/>
              <a:buChar char="•"/>
            </a:pPr>
            <a:r>
              <a:rPr lang="en-US" dirty="0"/>
              <a:t>Returnee-IDPs who returned to their places of origin </a:t>
            </a:r>
          </a:p>
          <a:p>
            <a:pPr marL="742950" lvl="1" indent="-285750">
              <a:spcBef>
                <a:spcPts val="600"/>
              </a:spcBef>
              <a:buFont typeface="Arial" panose="020B0604020202020204" pitchFamily="34" charset="0"/>
              <a:buChar char="•"/>
            </a:pPr>
            <a:r>
              <a:rPr lang="en-US" dirty="0"/>
              <a:t>Returnee-IDPs who resettled elsewhere</a:t>
            </a:r>
          </a:p>
          <a:p>
            <a:pPr marL="342900" lvl="0" indent="-342900">
              <a:spcBef>
                <a:spcPts val="600"/>
              </a:spcBef>
              <a:buFont typeface="+mj-lt"/>
              <a:buAutoNum type="alphaUcPeriod"/>
            </a:pPr>
            <a:r>
              <a:rPr lang="en-US" b="1" dirty="0"/>
              <a:t>Host </a:t>
            </a:r>
            <a:r>
              <a:rPr lang="en-US" b="1" dirty="0" smtClean="0"/>
              <a:t>Communities</a:t>
            </a:r>
          </a:p>
          <a:p>
            <a:pPr marL="342900" lvl="0" indent="-342900">
              <a:spcBef>
                <a:spcPts val="600"/>
              </a:spcBef>
              <a:buFont typeface="+mj-lt"/>
              <a:buAutoNum type="alphaUcPeriod"/>
            </a:pPr>
            <a:r>
              <a:rPr lang="en-US" b="1" dirty="0" smtClean="0"/>
              <a:t>Other </a:t>
            </a:r>
            <a:r>
              <a:rPr lang="en-US" b="1" dirty="0"/>
              <a:t>Communities</a:t>
            </a:r>
          </a:p>
          <a:p>
            <a:pPr marL="742950" lvl="1" indent="-285750">
              <a:spcBef>
                <a:spcPts val="600"/>
              </a:spcBef>
              <a:buFont typeface="Arial" panose="020B0604020202020204" pitchFamily="34" charset="0"/>
              <a:buChar char="•"/>
            </a:pPr>
            <a:r>
              <a:rPr lang="en-US" dirty="0"/>
              <a:t>People in Isolated </a:t>
            </a:r>
            <a:r>
              <a:rPr lang="en-US" dirty="0" smtClean="0"/>
              <a:t>Communities</a:t>
            </a:r>
          </a:p>
          <a:p>
            <a:pPr marL="742950" lvl="1" indent="-285750">
              <a:spcBef>
                <a:spcPts val="600"/>
              </a:spcBef>
              <a:buFont typeface="Arial" panose="020B0604020202020204" pitchFamily="34" charset="0"/>
              <a:buChar char="•"/>
            </a:pPr>
            <a:r>
              <a:rPr lang="en-US" dirty="0" smtClean="0"/>
              <a:t>Extremely Vulnerable Persons in the Maungdaw, Buthidaung and Rathedaung</a:t>
            </a:r>
          </a:p>
          <a:p>
            <a:pPr marL="742950" lvl="1" indent="-285750">
              <a:spcBef>
                <a:spcPts val="600"/>
              </a:spcBef>
              <a:buFont typeface="Arial" panose="020B0604020202020204" pitchFamily="34" charset="0"/>
              <a:buChar char="•"/>
            </a:pPr>
            <a:r>
              <a:rPr lang="en-US" dirty="0" smtClean="0"/>
              <a:t>People in Other affected communities</a:t>
            </a:r>
          </a:p>
          <a:p>
            <a:pPr lvl="1">
              <a:spcBef>
                <a:spcPts val="600"/>
              </a:spcBef>
            </a:pPr>
            <a:endParaRPr lang="en-US" b="1" dirty="0" smtClean="0"/>
          </a:p>
          <a:p>
            <a:endParaRPr lang="en-US" dirty="0"/>
          </a:p>
        </p:txBody>
      </p:sp>
    </p:spTree>
    <p:extLst>
      <p:ext uri="{BB962C8B-B14F-4D97-AF65-F5344CB8AC3E}">
        <p14:creationId xmlns:p14="http://schemas.microsoft.com/office/powerpoint/2010/main" val="4006433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278" y="114402"/>
            <a:ext cx="864096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Data Disaggregation Taskforce</a:t>
            </a:r>
            <a:endParaRPr lang="en-US" sz="2400" dirty="0">
              <a:latin typeface="Arial" panose="020B0604020202020204" pitchFamily="34" charset="0"/>
              <a:cs typeface="Arial" panose="020B0604020202020204" pitchFamily="34" charset="0"/>
            </a:endParaRPr>
          </a:p>
        </p:txBody>
      </p:sp>
      <p:sp>
        <p:nvSpPr>
          <p:cNvPr id="5" name="TextBox 4"/>
          <p:cNvSpPr txBox="1"/>
          <p:nvPr/>
        </p:nvSpPr>
        <p:spPr>
          <a:xfrm>
            <a:off x="240449" y="1268760"/>
            <a:ext cx="8640960" cy="2031325"/>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Next Steps</a:t>
            </a:r>
          </a:p>
          <a:p>
            <a:pPr marL="457200" indent="-457200">
              <a:spcBef>
                <a:spcPts val="1200"/>
              </a:spcBef>
              <a:buFont typeface="+mj-lt"/>
              <a:buAutoNum type="arabicPeriod" startAt="3"/>
            </a:pPr>
            <a:r>
              <a:rPr lang="en-US" dirty="0" smtClean="0">
                <a:latin typeface="Arial" panose="020B0604020202020204" pitchFamily="34" charset="0"/>
                <a:cs typeface="Arial" panose="020B0604020202020204" pitchFamily="34" charset="0"/>
              </a:rPr>
              <a:t>Finalize Recommendations for Age groups and Vulnerabilities</a:t>
            </a:r>
          </a:p>
          <a:p>
            <a:pPr marL="457200" indent="-457200">
              <a:spcBef>
                <a:spcPts val="1200"/>
              </a:spcBef>
              <a:buFont typeface="+mj-lt"/>
              <a:buAutoNum type="arabicPeriod" startAt="3"/>
            </a:pPr>
            <a:r>
              <a:rPr lang="en-US" dirty="0" smtClean="0">
                <a:latin typeface="Arial" panose="020B0604020202020204" pitchFamily="34" charset="0"/>
                <a:cs typeface="Arial" panose="020B0604020202020204" pitchFamily="34" charset="0"/>
              </a:rPr>
              <a:t>Produce Report on Technical recommendations to the Inter-sector/inter-cluster coordination group</a:t>
            </a:r>
          </a:p>
          <a:p>
            <a:pPr>
              <a:spcBef>
                <a:spcPts val="1200"/>
              </a:spcBef>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2033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278" y="114402"/>
            <a:ext cx="864096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Data Disaggregation Taskforce</a:t>
            </a:r>
            <a:endParaRPr lang="en-US" sz="2400" dirty="0">
              <a:latin typeface="Arial" panose="020B0604020202020204" pitchFamily="34" charset="0"/>
              <a:cs typeface="Arial" panose="020B0604020202020204" pitchFamily="34" charset="0"/>
            </a:endParaRPr>
          </a:p>
        </p:txBody>
      </p:sp>
      <p:sp>
        <p:nvSpPr>
          <p:cNvPr id="5" name="TextBox 4"/>
          <p:cNvSpPr txBox="1"/>
          <p:nvPr/>
        </p:nvSpPr>
        <p:spPr>
          <a:xfrm>
            <a:off x="241712" y="782582"/>
            <a:ext cx="8640960" cy="369332"/>
          </a:xfrm>
          <a:prstGeom prst="rect">
            <a:avLst/>
          </a:prstGeom>
          <a:noFill/>
        </p:spPr>
        <p:txBody>
          <a:bodyPr wrap="square" rtlCol="0">
            <a:spAutoFit/>
          </a:bodyPr>
          <a:lstStyle/>
          <a:p>
            <a:pPr algn="ctr"/>
            <a:r>
              <a:rPr lang="en-US" dirty="0" smtClean="0">
                <a:latin typeface="Arial" panose="020B0604020202020204" pitchFamily="34" charset="0"/>
                <a:cs typeface="Arial" panose="020B0604020202020204" pitchFamily="34" charset="0"/>
              </a:rPr>
              <a:t>Vulnerabilities</a:t>
            </a:r>
            <a:endParaRPr lang="en-US"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35653816"/>
              </p:ext>
            </p:extLst>
          </p:nvPr>
        </p:nvGraphicFramePr>
        <p:xfrm>
          <a:off x="250258" y="1268760"/>
          <a:ext cx="8714230" cy="5256584"/>
        </p:xfrm>
        <a:graphic>
          <a:graphicData uri="http://schemas.openxmlformats.org/drawingml/2006/table">
            <a:tbl>
              <a:tblPr firstRow="1" firstCol="1" bandRow="1">
                <a:tableStyleId>{5940675A-B579-460E-94D1-54222C63F5DA}</a:tableStyleId>
              </a:tblPr>
              <a:tblGrid>
                <a:gridCol w="1535355"/>
                <a:gridCol w="2516199"/>
                <a:gridCol w="2658310"/>
                <a:gridCol w="2004366"/>
              </a:tblGrid>
              <a:tr h="910425">
                <a:tc>
                  <a:txBody>
                    <a:bodyPr/>
                    <a:lstStyle/>
                    <a:p>
                      <a:pPr>
                        <a:lnSpc>
                          <a:spcPct val="115000"/>
                        </a:lnSpc>
                        <a:spcAft>
                          <a:spcPts val="0"/>
                        </a:spcAft>
                      </a:pPr>
                      <a:r>
                        <a:rPr lang="en-US" sz="1400" dirty="0">
                          <a:effectLst/>
                          <a:latin typeface="Arial" panose="020B0604020202020204" pitchFamily="34" charset="0"/>
                          <a:cs typeface="Arial" panose="020B0604020202020204" pitchFamily="34" charset="0"/>
                        </a:rPr>
                        <a:t>Recommended Category Name</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c>
                  <a:txBody>
                    <a:bodyPr/>
                    <a:lstStyle/>
                    <a:p>
                      <a:pPr algn="ctr">
                        <a:lnSpc>
                          <a:spcPct val="115000"/>
                        </a:lnSpc>
                        <a:spcAft>
                          <a:spcPts val="0"/>
                        </a:spcAft>
                      </a:pPr>
                      <a:r>
                        <a:rPr lang="en-US" sz="1400" dirty="0" smtClean="0">
                          <a:effectLst/>
                          <a:latin typeface="Arial" panose="020B0604020202020204" pitchFamily="34" charset="0"/>
                          <a:cs typeface="Arial" panose="020B0604020202020204" pitchFamily="34" charset="0"/>
                        </a:rPr>
                        <a:t>Recommended Definition</a:t>
                      </a:r>
                    </a:p>
                    <a:p>
                      <a:pPr algn="ctr">
                        <a:lnSpc>
                          <a:spcPct val="115000"/>
                        </a:lnSpc>
                        <a:spcAft>
                          <a:spcPts val="0"/>
                        </a:spcAft>
                      </a:pP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c>
                  <a:txBody>
                    <a:bodyPr/>
                    <a:lstStyle/>
                    <a:p>
                      <a:pPr>
                        <a:lnSpc>
                          <a:spcPct val="115000"/>
                        </a:lnSpc>
                        <a:spcAft>
                          <a:spcPts val="0"/>
                        </a:spcAft>
                      </a:pPr>
                      <a:r>
                        <a:rPr lang="en-US" sz="1400" dirty="0">
                          <a:effectLst/>
                          <a:latin typeface="Arial" panose="020B0604020202020204" pitchFamily="34" charset="0"/>
                          <a:cs typeface="Arial" panose="020B0604020202020204" pitchFamily="34" charset="0"/>
                        </a:rPr>
                        <a:t>Previous similar categories from Sectors that can be part of this category</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c>
                  <a:txBody>
                    <a:bodyPr/>
                    <a:lstStyle/>
                    <a:p>
                      <a:pPr>
                        <a:lnSpc>
                          <a:spcPct val="115000"/>
                        </a:lnSpc>
                        <a:spcAft>
                          <a:spcPts val="0"/>
                        </a:spcAft>
                      </a:pPr>
                      <a:r>
                        <a:rPr lang="en-US" sz="1400" dirty="0">
                          <a:effectLst/>
                          <a:latin typeface="Arial" panose="020B0604020202020204" pitchFamily="34" charset="0"/>
                          <a:cs typeface="Arial" panose="020B0604020202020204" pitchFamily="34" charset="0"/>
                        </a:rPr>
                        <a:t>Remarks</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r>
              <a:tr h="4346159">
                <a:tc>
                  <a:txBody>
                    <a:bodyPr/>
                    <a:lstStyle/>
                    <a:p>
                      <a:pPr>
                        <a:lnSpc>
                          <a:spcPct val="115000"/>
                        </a:lnSpc>
                        <a:spcAft>
                          <a:spcPts val="0"/>
                        </a:spcAft>
                      </a:pPr>
                      <a:r>
                        <a:rPr lang="en-US" sz="1400" dirty="0">
                          <a:effectLst/>
                          <a:latin typeface="Arial" panose="020B0604020202020204" pitchFamily="34" charset="0"/>
                          <a:cs typeface="Arial" panose="020B0604020202020204" pitchFamily="34" charset="0"/>
                        </a:rPr>
                        <a:t>Unaccompanied children</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c>
                  <a:txBody>
                    <a:bodyPr/>
                    <a:lstStyle/>
                    <a:p>
                      <a:pPr>
                        <a:lnSpc>
                          <a:spcPct val="115000"/>
                        </a:lnSpc>
                        <a:spcAft>
                          <a:spcPts val="0"/>
                        </a:spcAft>
                      </a:pPr>
                      <a:r>
                        <a:rPr lang="en-US" sz="1400" dirty="0">
                          <a:effectLst/>
                          <a:latin typeface="Arial" panose="020B0604020202020204" pitchFamily="34" charset="0"/>
                          <a:cs typeface="Arial" panose="020B0604020202020204" pitchFamily="34" charset="0"/>
                        </a:rPr>
                        <a:t>Either a boy or girl under the age of 18 years.</a:t>
                      </a:r>
                    </a:p>
                    <a:p>
                      <a:pPr>
                        <a:lnSpc>
                          <a:spcPct val="115000"/>
                        </a:lnSpc>
                        <a:spcAft>
                          <a:spcPts val="0"/>
                        </a:spcAft>
                      </a:pPr>
                      <a:r>
                        <a:rPr lang="en-US" sz="1400" dirty="0">
                          <a:effectLst/>
                          <a:latin typeface="Arial" panose="020B0604020202020204" pitchFamily="34" charset="0"/>
                          <a:cs typeface="Arial" panose="020B0604020202020204" pitchFamily="34" charset="0"/>
                        </a:rPr>
                        <a:t>Unaccompanied children are children who have been separated from both parents and or other relatives and who are not being cared for by an adult who, by law or custom, is responsible for doing so.</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c>
                  <a:txBody>
                    <a:bodyPr/>
                    <a:lstStyle/>
                    <a:p>
                      <a:pPr>
                        <a:lnSpc>
                          <a:spcPct val="115000"/>
                        </a:lnSpc>
                        <a:spcAft>
                          <a:spcPts val="0"/>
                        </a:spcAft>
                      </a:pPr>
                      <a:r>
                        <a:rPr lang="en-US" sz="1400" u="sng" dirty="0">
                          <a:effectLst/>
                          <a:latin typeface="Arial" panose="020B0604020202020204" pitchFamily="34" charset="0"/>
                          <a:cs typeface="Arial" panose="020B0604020202020204" pitchFamily="34" charset="0"/>
                        </a:rPr>
                        <a:t>Unaccompanied or separated child </a:t>
                      </a:r>
                      <a:r>
                        <a:rPr lang="en-US" sz="1400" dirty="0">
                          <a:effectLst/>
                          <a:latin typeface="Arial" panose="020B0604020202020204" pitchFamily="34" charset="0"/>
                          <a:cs typeface="Arial" panose="020B0604020202020204" pitchFamily="34" charset="0"/>
                        </a:rPr>
                        <a:t>- Protection/NFI/Shelter/CCCM ­– only part of the previous sector definition regarding unaccompanied minors</a:t>
                      </a:r>
                    </a:p>
                    <a:p>
                      <a:pPr>
                        <a:lnSpc>
                          <a:spcPct val="115000"/>
                        </a:lnSpc>
                        <a:spcAft>
                          <a:spcPts val="0"/>
                        </a:spcAft>
                      </a:pPr>
                      <a:r>
                        <a:rPr lang="en-US" sz="1400" dirty="0">
                          <a:effectLst/>
                          <a:latin typeface="Arial" panose="020B0604020202020204" pitchFamily="34" charset="0"/>
                          <a:cs typeface="Arial" panose="020B0604020202020204" pitchFamily="34" charset="0"/>
                        </a:rPr>
                        <a:t> </a:t>
                      </a:r>
                    </a:p>
                    <a:p>
                      <a:pPr>
                        <a:lnSpc>
                          <a:spcPct val="115000"/>
                        </a:lnSpc>
                        <a:spcAft>
                          <a:spcPts val="0"/>
                        </a:spcAft>
                      </a:pPr>
                      <a:r>
                        <a:rPr lang="en-US" sz="1400" u="sng" dirty="0">
                          <a:effectLst/>
                          <a:latin typeface="Arial" panose="020B0604020202020204" pitchFamily="34" charset="0"/>
                          <a:cs typeface="Arial" panose="020B0604020202020204" pitchFamily="34" charset="0"/>
                        </a:rPr>
                        <a:t>Unaccompanied Minor</a:t>
                      </a:r>
                      <a:r>
                        <a:rPr lang="en-US" sz="1400" dirty="0">
                          <a:effectLst/>
                          <a:latin typeface="Arial" panose="020B0604020202020204" pitchFamily="34" charset="0"/>
                          <a:cs typeface="Arial" panose="020B0604020202020204" pitchFamily="34" charset="0"/>
                        </a:rPr>
                        <a:t> – Education - </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c>
                  <a:txBody>
                    <a:bodyPr/>
                    <a:lstStyle/>
                    <a:p>
                      <a:pPr>
                        <a:lnSpc>
                          <a:spcPct val="115000"/>
                        </a:lnSpc>
                        <a:spcAft>
                          <a:spcPts val="0"/>
                        </a:spcAft>
                      </a:pPr>
                      <a:r>
                        <a:rPr lang="en-US" sz="1400" dirty="0">
                          <a:effectLst/>
                          <a:latin typeface="Arial" panose="020B0604020202020204" pitchFamily="34" charset="0"/>
                          <a:cs typeface="Arial" panose="020B0604020202020204" pitchFamily="34" charset="0"/>
                        </a:rPr>
                        <a:t>It needs to be further discussed between Education and Protection/NFI/Shelter/CCCM to see if these definitions are compatible. Looking at education definition, </a:t>
                      </a:r>
                      <a:r>
                        <a:rPr lang="en-US" sz="1400" dirty="0" err="1">
                          <a:effectLst/>
                          <a:latin typeface="Arial" panose="020B0604020202020204" pitchFamily="34" charset="0"/>
                          <a:cs typeface="Arial" panose="020B0604020202020204" pitchFamily="34" charset="0"/>
                        </a:rPr>
                        <a:t>Unanccompained</a:t>
                      </a:r>
                      <a:r>
                        <a:rPr lang="en-US" sz="1400" dirty="0">
                          <a:effectLst/>
                          <a:latin typeface="Arial" panose="020B0604020202020204" pitchFamily="34" charset="0"/>
                          <a:cs typeface="Arial" panose="020B0604020202020204" pitchFamily="34" charset="0"/>
                        </a:rPr>
                        <a:t> child might be also separated children (as defined by Protection/NFI/Shelter/CCCM)</a:t>
                      </a:r>
                      <a:endParaRPr lang="en-US" sz="140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tc>
              </a:tr>
            </a:tbl>
          </a:graphicData>
        </a:graphic>
      </p:graphicFrame>
    </p:spTree>
    <p:extLst>
      <p:ext uri="{BB962C8B-B14F-4D97-AF65-F5344CB8AC3E}">
        <p14:creationId xmlns:p14="http://schemas.microsoft.com/office/powerpoint/2010/main" val="1641429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278" y="114402"/>
            <a:ext cx="8640960" cy="461665"/>
          </a:xfrm>
          <a:prstGeom prst="rect">
            <a:avLst/>
          </a:prstGeom>
          <a:noFill/>
        </p:spPr>
        <p:txBody>
          <a:bodyPr wrap="square" rtlCol="0">
            <a:spAutoFit/>
          </a:bodyPr>
          <a:lstStyle/>
          <a:p>
            <a:pPr algn="ctr"/>
            <a:r>
              <a:rPr lang="en-US" sz="2400" dirty="0" smtClean="0">
                <a:latin typeface="Arial" panose="020B0604020202020204" pitchFamily="34" charset="0"/>
                <a:cs typeface="Arial" panose="020B0604020202020204" pitchFamily="34" charset="0"/>
              </a:rPr>
              <a:t>Data Disaggregation Taskforce</a:t>
            </a:r>
            <a:endParaRPr lang="en-US" sz="2400" dirty="0">
              <a:latin typeface="Arial" panose="020B0604020202020204" pitchFamily="34" charset="0"/>
              <a:cs typeface="Arial" panose="020B0604020202020204" pitchFamily="34" charset="0"/>
            </a:endParaRPr>
          </a:p>
        </p:txBody>
      </p:sp>
      <p:sp>
        <p:nvSpPr>
          <p:cNvPr id="5" name="TextBox 4"/>
          <p:cNvSpPr txBox="1"/>
          <p:nvPr/>
        </p:nvSpPr>
        <p:spPr>
          <a:xfrm>
            <a:off x="241712" y="782582"/>
            <a:ext cx="8640960" cy="369332"/>
          </a:xfrm>
          <a:prstGeom prst="rect">
            <a:avLst/>
          </a:prstGeom>
          <a:noFill/>
        </p:spPr>
        <p:txBody>
          <a:bodyPr wrap="square" rtlCol="0">
            <a:spAutoFit/>
          </a:bodyPr>
          <a:lstStyle/>
          <a:p>
            <a:pPr algn="ctr"/>
            <a:r>
              <a:rPr lang="en-US" dirty="0" smtClean="0">
                <a:latin typeface="Arial" panose="020B0604020202020204" pitchFamily="34" charset="0"/>
                <a:cs typeface="Arial" panose="020B0604020202020204" pitchFamily="34" charset="0"/>
              </a:rPr>
              <a:t>Vulnerabilities</a:t>
            </a:r>
            <a:endParaRPr lang="en-US" dirty="0">
              <a:latin typeface="Arial" panose="020B0604020202020204" pitchFamily="34" charset="0"/>
              <a:cs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311482959"/>
              </p:ext>
            </p:extLst>
          </p:nvPr>
        </p:nvGraphicFramePr>
        <p:xfrm>
          <a:off x="235982" y="1268760"/>
          <a:ext cx="8666255" cy="5029486"/>
        </p:xfrm>
        <a:graphic>
          <a:graphicData uri="http://schemas.openxmlformats.org/drawingml/2006/table">
            <a:tbl>
              <a:tblPr firstRow="1" firstCol="1" bandRow="1">
                <a:tableStyleId>{5C22544A-7EE6-4342-B048-85BDC9FD1C3A}</a:tableStyleId>
              </a:tblPr>
              <a:tblGrid>
                <a:gridCol w="2268264"/>
                <a:gridCol w="2186560"/>
                <a:gridCol w="2348825"/>
                <a:gridCol w="1862606"/>
              </a:tblGrid>
              <a:tr h="261257">
                <a:tc gridSpan="4">
                  <a:txBody>
                    <a:bodyPr/>
                    <a:lstStyle/>
                    <a:p>
                      <a:pPr algn="ctr">
                        <a:lnSpc>
                          <a:spcPct val="115000"/>
                        </a:lnSpc>
                        <a:spcAft>
                          <a:spcPts val="0"/>
                        </a:spcAft>
                      </a:pPr>
                      <a:r>
                        <a:rPr lang="en-US" sz="1400" b="0" dirty="0">
                          <a:solidFill>
                            <a:schemeClr val="tx1"/>
                          </a:solidFill>
                          <a:effectLst/>
                          <a:latin typeface="Arial" panose="020B0604020202020204" pitchFamily="34" charset="0"/>
                          <a:cs typeface="Arial" panose="020B0604020202020204" pitchFamily="34" charset="0"/>
                        </a:rPr>
                        <a:t>Vulnerabilities</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818863">
                <a:tc>
                  <a:txBody>
                    <a:bodyPr/>
                    <a:lstStyle/>
                    <a:p>
                      <a:pPr>
                        <a:lnSpc>
                          <a:spcPct val="115000"/>
                        </a:lnSpc>
                        <a:spcAft>
                          <a:spcPts val="0"/>
                        </a:spcAft>
                      </a:pPr>
                      <a:r>
                        <a:rPr lang="en-US" sz="1400" b="0">
                          <a:solidFill>
                            <a:schemeClr val="tx1"/>
                          </a:solidFill>
                          <a:effectLst/>
                          <a:latin typeface="Arial" panose="020B0604020202020204" pitchFamily="34" charset="0"/>
                          <a:cs typeface="Arial" panose="020B0604020202020204" pitchFamily="34" charset="0"/>
                        </a:rPr>
                        <a:t>Recommended Category Name</a:t>
                      </a:r>
                      <a:endParaRPr lang="en-US" sz="1400" b="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dirty="0" smtClean="0">
                          <a:solidFill>
                            <a:schemeClr val="tx1"/>
                          </a:solidFill>
                          <a:effectLst/>
                          <a:latin typeface="Arial" panose="020B0604020202020204" pitchFamily="34" charset="0"/>
                          <a:cs typeface="Arial" panose="020B0604020202020204" pitchFamily="34" charset="0"/>
                        </a:rPr>
                        <a:t>Recommended</a:t>
                      </a:r>
                      <a:r>
                        <a:rPr lang="en-US" sz="1400" b="0" baseline="0" dirty="0" smtClean="0">
                          <a:solidFill>
                            <a:schemeClr val="tx1"/>
                          </a:solidFill>
                          <a:effectLst/>
                          <a:latin typeface="Arial" panose="020B0604020202020204" pitchFamily="34" charset="0"/>
                          <a:cs typeface="Arial" panose="020B0604020202020204" pitchFamily="34" charset="0"/>
                        </a:rPr>
                        <a:t> </a:t>
                      </a:r>
                      <a:r>
                        <a:rPr lang="en-US" sz="1400" b="0" dirty="0" smtClean="0">
                          <a:solidFill>
                            <a:schemeClr val="tx1"/>
                          </a:solidFill>
                          <a:effectLst/>
                          <a:latin typeface="Arial" panose="020B0604020202020204" pitchFamily="34" charset="0"/>
                          <a:cs typeface="Arial" panose="020B0604020202020204" pitchFamily="34" charset="0"/>
                        </a:rPr>
                        <a:t>Definition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a:solidFill>
                            <a:schemeClr val="tx1"/>
                          </a:solidFill>
                          <a:effectLst/>
                          <a:latin typeface="Arial" panose="020B0604020202020204" pitchFamily="34" charset="0"/>
                          <a:cs typeface="Arial" panose="020B0604020202020204" pitchFamily="34" charset="0"/>
                        </a:rPr>
                        <a:t>Previous similar categories from Sectors that can be part of this category</a:t>
                      </a:r>
                      <a:endParaRPr lang="en-US" sz="1400" b="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a:solidFill>
                            <a:schemeClr val="tx1"/>
                          </a:solidFill>
                          <a:effectLst/>
                          <a:latin typeface="Arial" panose="020B0604020202020204" pitchFamily="34" charset="0"/>
                          <a:cs typeface="Arial" panose="020B0604020202020204" pitchFamily="34" charset="0"/>
                        </a:rPr>
                        <a:t>Remarks</a:t>
                      </a:r>
                      <a:endParaRPr lang="en-US" sz="1400" b="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60254">
                <a:tc>
                  <a:txBody>
                    <a:bodyPr/>
                    <a:lstStyle/>
                    <a:p>
                      <a:pPr>
                        <a:lnSpc>
                          <a:spcPct val="115000"/>
                        </a:lnSpc>
                        <a:spcAft>
                          <a:spcPts val="0"/>
                        </a:spcAft>
                      </a:pPr>
                      <a:r>
                        <a:rPr lang="en-US" sz="1400" b="0" dirty="0">
                          <a:solidFill>
                            <a:schemeClr val="tx1"/>
                          </a:solidFill>
                          <a:effectLst/>
                          <a:latin typeface="Arial" panose="020B0604020202020204" pitchFamily="34" charset="0"/>
                          <a:cs typeface="Arial" panose="020B0604020202020204" pitchFamily="34" charset="0"/>
                        </a:rPr>
                        <a:t>Pregnant Women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dirty="0">
                          <a:solidFill>
                            <a:schemeClr val="tx1"/>
                          </a:solidFill>
                          <a:effectLst/>
                          <a:latin typeface="Arial" panose="020B0604020202020204" pitchFamily="34" charset="0"/>
                          <a:cs typeface="Arial" panose="020B0604020202020204" pitchFamily="34" charset="0"/>
                        </a:rPr>
                        <a:t> </a:t>
                      </a:r>
                      <a:r>
                        <a:rPr lang="en-US" sz="1400" b="0" dirty="0" smtClean="0">
                          <a:solidFill>
                            <a:schemeClr val="tx1"/>
                          </a:solidFill>
                          <a:effectLst/>
                          <a:latin typeface="Arial" panose="020B0604020202020204" pitchFamily="34" charset="0"/>
                          <a:cs typeface="Arial" panose="020B0604020202020204" pitchFamily="34" charset="0"/>
                        </a:rPr>
                        <a:t>Pregnant Woman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u="sng" dirty="0">
                          <a:solidFill>
                            <a:schemeClr val="tx1"/>
                          </a:solidFill>
                          <a:effectLst/>
                          <a:latin typeface="Arial" panose="020B0604020202020204" pitchFamily="34" charset="0"/>
                          <a:cs typeface="Arial" panose="020B0604020202020204" pitchFamily="34" charset="0"/>
                        </a:rPr>
                        <a:t>Pregnant or </a:t>
                      </a:r>
                      <a:r>
                        <a:rPr lang="en-US" sz="1400" b="0" u="sng" dirty="0" err="1">
                          <a:solidFill>
                            <a:schemeClr val="tx1"/>
                          </a:solidFill>
                          <a:effectLst/>
                          <a:latin typeface="Arial" panose="020B0604020202020204" pitchFamily="34" charset="0"/>
                          <a:cs typeface="Arial" panose="020B0604020202020204" pitchFamily="34" charset="0"/>
                        </a:rPr>
                        <a:t>Lactiting</a:t>
                      </a:r>
                      <a:r>
                        <a:rPr lang="en-US" sz="1400" b="0" u="sng" dirty="0">
                          <a:solidFill>
                            <a:schemeClr val="tx1"/>
                          </a:solidFill>
                          <a:effectLst/>
                          <a:latin typeface="Arial" panose="020B0604020202020204" pitchFamily="34" charset="0"/>
                          <a:cs typeface="Arial" panose="020B0604020202020204" pitchFamily="34" charset="0"/>
                        </a:rPr>
                        <a:t> </a:t>
                      </a:r>
                      <a:r>
                        <a:rPr lang="en-US" sz="1400" b="0" dirty="0">
                          <a:solidFill>
                            <a:schemeClr val="tx1"/>
                          </a:solidFill>
                          <a:effectLst/>
                          <a:latin typeface="Arial" panose="020B0604020202020204" pitchFamily="34" charset="0"/>
                          <a:cs typeface="Arial" panose="020B0604020202020204" pitchFamily="34" charset="0"/>
                        </a:rPr>
                        <a:t>- Protection/NFI/Shelter/CCCM  and Nutrition ­– only part of the previous sector definition regarding Pregnant women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dirty="0">
                          <a:solidFill>
                            <a:schemeClr val="tx1"/>
                          </a:solidFill>
                          <a:effectLst/>
                          <a:latin typeface="Arial" panose="020B0604020202020204" pitchFamily="34" charset="0"/>
                          <a:cs typeface="Arial" panose="020B0604020202020204" pitchFamily="34" charset="0"/>
                        </a:rPr>
                        <a:t>If possible, would be good to disaggregate this “Pregnant and Lactating”, as these are groups with special needs in many of the sectors.</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89112">
                <a:tc>
                  <a:txBody>
                    <a:bodyPr/>
                    <a:lstStyle/>
                    <a:p>
                      <a:pPr>
                        <a:lnSpc>
                          <a:spcPct val="115000"/>
                        </a:lnSpc>
                        <a:spcAft>
                          <a:spcPts val="0"/>
                        </a:spcAft>
                      </a:pPr>
                      <a:r>
                        <a:rPr lang="en-US" sz="1400" b="0" dirty="0">
                          <a:solidFill>
                            <a:schemeClr val="tx1"/>
                          </a:solidFill>
                          <a:effectLst/>
                          <a:latin typeface="Arial" panose="020B0604020202020204" pitchFamily="34" charset="0"/>
                          <a:cs typeface="Arial" panose="020B0604020202020204" pitchFamily="34" charset="0"/>
                        </a:rPr>
                        <a:t>Lactating Women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dirty="0" smtClean="0">
                          <a:solidFill>
                            <a:schemeClr val="tx1"/>
                          </a:solidFill>
                          <a:effectLst/>
                          <a:latin typeface="Arial" panose="020B0604020202020204" pitchFamily="34" charset="0"/>
                          <a:cs typeface="Arial" panose="020B0604020202020204" pitchFamily="34" charset="0"/>
                        </a:rPr>
                        <a:t>Lactating</a:t>
                      </a:r>
                      <a:r>
                        <a:rPr lang="en-US" sz="1400" b="0" baseline="0" dirty="0" smtClean="0">
                          <a:solidFill>
                            <a:schemeClr val="tx1"/>
                          </a:solidFill>
                          <a:effectLst/>
                          <a:latin typeface="Arial" panose="020B0604020202020204" pitchFamily="34" charset="0"/>
                          <a:cs typeface="Arial" panose="020B0604020202020204" pitchFamily="34" charset="0"/>
                        </a:rPr>
                        <a:t> women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u="sng" dirty="0">
                          <a:solidFill>
                            <a:schemeClr val="tx1"/>
                          </a:solidFill>
                          <a:effectLst/>
                          <a:latin typeface="Arial" panose="020B0604020202020204" pitchFamily="34" charset="0"/>
                          <a:cs typeface="Arial" panose="020B0604020202020204" pitchFamily="34" charset="0"/>
                        </a:rPr>
                        <a:t>Pregnant or </a:t>
                      </a:r>
                      <a:r>
                        <a:rPr lang="en-US" sz="1400" b="0" u="sng" dirty="0" err="1">
                          <a:solidFill>
                            <a:schemeClr val="tx1"/>
                          </a:solidFill>
                          <a:effectLst/>
                          <a:latin typeface="Arial" panose="020B0604020202020204" pitchFamily="34" charset="0"/>
                          <a:cs typeface="Arial" panose="020B0604020202020204" pitchFamily="34" charset="0"/>
                        </a:rPr>
                        <a:t>Lactiting</a:t>
                      </a:r>
                      <a:r>
                        <a:rPr lang="en-US" sz="1400" b="0" u="sng" dirty="0">
                          <a:solidFill>
                            <a:schemeClr val="tx1"/>
                          </a:solidFill>
                          <a:effectLst/>
                          <a:latin typeface="Arial" panose="020B0604020202020204" pitchFamily="34" charset="0"/>
                          <a:cs typeface="Arial" panose="020B0604020202020204" pitchFamily="34" charset="0"/>
                        </a:rPr>
                        <a:t> </a:t>
                      </a:r>
                      <a:r>
                        <a:rPr lang="en-US" sz="1400" b="0" dirty="0">
                          <a:solidFill>
                            <a:schemeClr val="tx1"/>
                          </a:solidFill>
                          <a:effectLst/>
                          <a:latin typeface="Arial" panose="020B0604020202020204" pitchFamily="34" charset="0"/>
                          <a:cs typeface="Arial" panose="020B0604020202020204" pitchFamily="34" charset="0"/>
                        </a:rPr>
                        <a:t>- Protection/NFI/Shelter/CCCM  and Nutrition ­– only part of the previous sector definition regarding lactating women</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US" sz="1400" b="0" dirty="0">
                          <a:solidFill>
                            <a:schemeClr val="tx1"/>
                          </a:solidFill>
                          <a:effectLst/>
                          <a:latin typeface="Arial" panose="020B0604020202020204" pitchFamily="34" charset="0"/>
                          <a:cs typeface="Arial" panose="020B0604020202020204" pitchFamily="34" charset="0"/>
                        </a:rPr>
                        <a:t> </a:t>
                      </a:r>
                      <a:endParaRPr lang="en-US" sz="1400" b="0" dirty="0">
                        <a:solidFill>
                          <a:schemeClr val="tx1"/>
                        </a:solidFill>
                        <a:effectLst/>
                        <a:latin typeface="Arial" panose="020B0604020202020204" pitchFamily="34" charset="0"/>
                        <a:ea typeface="Calibri"/>
                        <a:cs typeface="Arial" panose="020B0604020202020204" pitchFamily="34" charset="0"/>
                      </a:endParaRPr>
                    </a:p>
                  </a:txBody>
                  <a:tcPr marL="58608" marR="58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723300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79512" y="476672"/>
            <a:ext cx="8424936" cy="5976664"/>
          </a:xfrm>
          <a:prstGeom prst="rect">
            <a:avLst/>
          </a:prstGeom>
          <a:noFill/>
          <a:ln>
            <a:noFill/>
          </a:ln>
        </p:spPr>
      </p:pic>
    </p:spTree>
    <p:extLst>
      <p:ext uri="{BB962C8B-B14F-4D97-AF65-F5344CB8AC3E}">
        <p14:creationId xmlns:p14="http://schemas.microsoft.com/office/powerpoint/2010/main" val="2663592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1462</TotalTime>
  <Words>299</Words>
  <Application>Microsoft Office PowerPoint</Application>
  <PresentationFormat>On-screen Show (4:3)</PresentationFormat>
  <Paragraphs>63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Luis Sena Esteves</dc:creator>
  <cp:lastModifiedBy>Luis Sena Esteves</cp:lastModifiedBy>
  <cp:revision>14</cp:revision>
  <dcterms:created xsi:type="dcterms:W3CDTF">2014-02-05T03:21:07Z</dcterms:created>
  <dcterms:modified xsi:type="dcterms:W3CDTF">2014-02-06T03:51:04Z</dcterms:modified>
</cp:coreProperties>
</file>