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Lst>
  <p:handoutMasterIdLst>
    <p:handoutMasterId r:id="rId25"/>
  </p:handoutMasterIdLst>
  <p:sldIdLst>
    <p:sldId id="256" r:id="rId5"/>
    <p:sldId id="257" r:id="rId6"/>
    <p:sldId id="258" r:id="rId7"/>
    <p:sldId id="271" r:id="rId8"/>
    <p:sldId id="263" r:id="rId9"/>
    <p:sldId id="262" r:id="rId10"/>
    <p:sldId id="267" r:id="rId11"/>
    <p:sldId id="264" r:id="rId12"/>
    <p:sldId id="266" r:id="rId13"/>
    <p:sldId id="265" r:id="rId14"/>
    <p:sldId id="272" r:id="rId15"/>
    <p:sldId id="268" r:id="rId16"/>
    <p:sldId id="269" r:id="rId17"/>
    <p:sldId id="278" r:id="rId18"/>
    <p:sldId id="273" r:id="rId19"/>
    <p:sldId id="279" r:id="rId20"/>
    <p:sldId id="274" r:id="rId21"/>
    <p:sldId id="275" r:id="rId22"/>
    <p:sldId id="276" r:id="rId23"/>
    <p:sldId id="26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6" autoAdjust="0"/>
    <p:restoredTop sz="94660"/>
  </p:normalViewPr>
  <p:slideViewPr>
    <p:cSldViewPr>
      <p:cViewPr>
        <p:scale>
          <a:sx n="66" d="100"/>
          <a:sy n="66" d="100"/>
        </p:scale>
        <p:origin x="-53"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Enrol&amp;Repeat%2005%20to%2010(Grap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istrator\Desktop\Enrol&amp;Repeat%2005%20to%2010(Graph).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istrator\Desktop\Enrol&amp;Repeat%2005%20to%2010(Grap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istrator\Desktop\Enrol&amp;Repeat%2005%20to%2010(Graph).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dministrator\Desktop\Enrol&amp;Repeat%2005%20to%201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'Students (2)'!$B$4</c:f>
              <c:strCache>
                <c:ptCount val="1"/>
                <c:pt idx="0">
                  <c:v>Primary</c:v>
                </c:pt>
              </c:strCache>
            </c:strRef>
          </c:tx>
          <c:invertIfNegative val="0"/>
          <c:cat>
            <c:strRef>
              <c:f>'Students (2)'!$C$3:$H$3</c:f>
              <c:strCache>
                <c:ptCount val="6"/>
                <c:pt idx="0">
                  <c:v>05-06</c:v>
                </c:pt>
                <c:pt idx="1">
                  <c:v>06-07</c:v>
                </c:pt>
                <c:pt idx="2">
                  <c:v>07-08</c:v>
                </c:pt>
                <c:pt idx="3">
                  <c:v>08-09</c:v>
                </c:pt>
                <c:pt idx="4">
                  <c:v>09-10</c:v>
                </c:pt>
                <c:pt idx="5">
                  <c:v>2010-11</c:v>
                </c:pt>
              </c:strCache>
            </c:strRef>
          </c:cat>
          <c:val>
            <c:numRef>
              <c:f>'Students (2)'!$C$4:$H$4</c:f>
              <c:numCache>
                <c:formatCode>General</c:formatCode>
                <c:ptCount val="6"/>
                <c:pt idx="0">
                  <c:v>4918951</c:v>
                </c:pt>
                <c:pt idx="1">
                  <c:v>5013581</c:v>
                </c:pt>
                <c:pt idx="2">
                  <c:v>5109630</c:v>
                </c:pt>
                <c:pt idx="3">
                  <c:v>5094618</c:v>
                </c:pt>
                <c:pt idx="4">
                  <c:v>5125945</c:v>
                </c:pt>
                <c:pt idx="5">
                  <c:v>5210011</c:v>
                </c:pt>
              </c:numCache>
            </c:numRef>
          </c:val>
        </c:ser>
        <c:ser>
          <c:idx val="1"/>
          <c:order val="1"/>
          <c:tx>
            <c:strRef>
              <c:f>'Students (2)'!$B$5</c:f>
              <c:strCache>
                <c:ptCount val="1"/>
                <c:pt idx="0">
                  <c:v>Middle</c:v>
                </c:pt>
              </c:strCache>
            </c:strRef>
          </c:tx>
          <c:invertIfNegative val="0"/>
          <c:cat>
            <c:strRef>
              <c:f>'Students (2)'!$C$3:$H$3</c:f>
              <c:strCache>
                <c:ptCount val="6"/>
                <c:pt idx="0">
                  <c:v>05-06</c:v>
                </c:pt>
                <c:pt idx="1">
                  <c:v>06-07</c:v>
                </c:pt>
                <c:pt idx="2">
                  <c:v>07-08</c:v>
                </c:pt>
                <c:pt idx="3">
                  <c:v>08-09</c:v>
                </c:pt>
                <c:pt idx="4">
                  <c:v>09-10</c:v>
                </c:pt>
                <c:pt idx="5">
                  <c:v>2010-11</c:v>
                </c:pt>
              </c:strCache>
            </c:strRef>
          </c:cat>
          <c:val>
            <c:numRef>
              <c:f>'Students (2)'!$C$5:$H$5</c:f>
              <c:numCache>
                <c:formatCode>General</c:formatCode>
                <c:ptCount val="6"/>
                <c:pt idx="0">
                  <c:v>1966653</c:v>
                </c:pt>
                <c:pt idx="1">
                  <c:v>2047796</c:v>
                </c:pt>
                <c:pt idx="2">
                  <c:v>2135353</c:v>
                </c:pt>
                <c:pt idx="3">
                  <c:v>2131010</c:v>
                </c:pt>
                <c:pt idx="4">
                  <c:v>2178728</c:v>
                </c:pt>
                <c:pt idx="5">
                  <c:v>2265563</c:v>
                </c:pt>
              </c:numCache>
            </c:numRef>
          </c:val>
        </c:ser>
        <c:ser>
          <c:idx val="2"/>
          <c:order val="2"/>
          <c:tx>
            <c:strRef>
              <c:f>'Students (2)'!$B$6</c:f>
              <c:strCache>
                <c:ptCount val="1"/>
                <c:pt idx="0">
                  <c:v>High</c:v>
                </c:pt>
              </c:strCache>
            </c:strRef>
          </c:tx>
          <c:invertIfNegative val="0"/>
          <c:cat>
            <c:strRef>
              <c:f>'Students (2)'!$C$3:$H$3</c:f>
              <c:strCache>
                <c:ptCount val="6"/>
                <c:pt idx="0">
                  <c:v>05-06</c:v>
                </c:pt>
                <c:pt idx="1">
                  <c:v>06-07</c:v>
                </c:pt>
                <c:pt idx="2">
                  <c:v>07-08</c:v>
                </c:pt>
                <c:pt idx="3">
                  <c:v>08-09</c:v>
                </c:pt>
                <c:pt idx="4">
                  <c:v>09-10</c:v>
                </c:pt>
                <c:pt idx="5">
                  <c:v>2010-11</c:v>
                </c:pt>
              </c:strCache>
            </c:strRef>
          </c:cat>
          <c:val>
            <c:numRef>
              <c:f>'Students (2)'!$C$6:$H$6</c:f>
              <c:numCache>
                <c:formatCode>General</c:formatCode>
                <c:ptCount val="6"/>
                <c:pt idx="0">
                  <c:v>632841</c:v>
                </c:pt>
                <c:pt idx="1">
                  <c:v>638402</c:v>
                </c:pt>
                <c:pt idx="2">
                  <c:v>693515</c:v>
                </c:pt>
                <c:pt idx="3">
                  <c:v>681856</c:v>
                </c:pt>
                <c:pt idx="4">
                  <c:v>673719</c:v>
                </c:pt>
                <c:pt idx="5">
                  <c:v>683402</c:v>
                </c:pt>
              </c:numCache>
            </c:numRef>
          </c:val>
        </c:ser>
        <c:dLbls>
          <c:showLegendKey val="0"/>
          <c:showVal val="0"/>
          <c:showCatName val="0"/>
          <c:showSerName val="0"/>
          <c:showPercent val="0"/>
          <c:showBubbleSize val="0"/>
        </c:dLbls>
        <c:gapWidth val="150"/>
        <c:shape val="box"/>
        <c:axId val="106859136"/>
        <c:axId val="106865024"/>
        <c:axId val="0"/>
      </c:bar3DChart>
      <c:catAx>
        <c:axId val="106859136"/>
        <c:scaling>
          <c:orientation val="minMax"/>
        </c:scaling>
        <c:delete val="0"/>
        <c:axPos val="b"/>
        <c:majorTickMark val="out"/>
        <c:minorTickMark val="none"/>
        <c:tickLblPos val="nextTo"/>
        <c:crossAx val="106865024"/>
        <c:crosses val="autoZero"/>
        <c:auto val="1"/>
        <c:lblAlgn val="ctr"/>
        <c:lblOffset val="100"/>
        <c:noMultiLvlLbl val="0"/>
      </c:catAx>
      <c:valAx>
        <c:axId val="106865024"/>
        <c:scaling>
          <c:orientation val="minMax"/>
        </c:scaling>
        <c:delete val="0"/>
        <c:axPos val="l"/>
        <c:majorGridlines/>
        <c:numFmt formatCode="General" sourceLinked="1"/>
        <c:majorTickMark val="out"/>
        <c:minorTickMark val="none"/>
        <c:tickLblPos val="nextTo"/>
        <c:crossAx val="106859136"/>
        <c:crosses val="autoZero"/>
        <c:crossBetween val="between"/>
      </c:valAx>
    </c:plotArea>
    <c:legend>
      <c:legendPos val="b"/>
      <c:layout/>
      <c:overlay val="0"/>
    </c:legend>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'Girls Students'!$B$4</c:f>
              <c:strCache>
                <c:ptCount val="1"/>
                <c:pt idx="0">
                  <c:v>Primary</c:v>
                </c:pt>
              </c:strCache>
            </c:strRef>
          </c:tx>
          <c:invertIfNegative val="0"/>
          <c:cat>
            <c:strRef>
              <c:f>'Girls Students'!$D$3:$I$3</c:f>
              <c:strCache>
                <c:ptCount val="6"/>
                <c:pt idx="0">
                  <c:v>05-06</c:v>
                </c:pt>
                <c:pt idx="1">
                  <c:v>06-07</c:v>
                </c:pt>
                <c:pt idx="2">
                  <c:v>07-08</c:v>
                </c:pt>
                <c:pt idx="3">
                  <c:v>08-09</c:v>
                </c:pt>
                <c:pt idx="4">
                  <c:v>09-10</c:v>
                </c:pt>
                <c:pt idx="5">
                  <c:v>2010-11</c:v>
                </c:pt>
              </c:strCache>
            </c:strRef>
          </c:cat>
          <c:val>
            <c:numRef>
              <c:f>'Girls Students'!$D$4:$I$4</c:f>
              <c:numCache>
                <c:formatCode>General</c:formatCode>
                <c:ptCount val="6"/>
                <c:pt idx="0">
                  <c:v>4918951</c:v>
                </c:pt>
                <c:pt idx="1">
                  <c:v>5013581</c:v>
                </c:pt>
                <c:pt idx="2">
                  <c:v>5109630</c:v>
                </c:pt>
                <c:pt idx="3">
                  <c:v>5094618</c:v>
                </c:pt>
                <c:pt idx="4">
                  <c:v>5125945</c:v>
                </c:pt>
                <c:pt idx="5">
                  <c:v>5210011</c:v>
                </c:pt>
              </c:numCache>
            </c:numRef>
          </c:val>
        </c:ser>
        <c:ser>
          <c:idx val="1"/>
          <c:order val="1"/>
          <c:tx>
            <c:strRef>
              <c:f>'Girls Students'!$B$6</c:f>
              <c:strCache>
                <c:ptCount val="1"/>
                <c:pt idx="0">
                  <c:v>Middle</c:v>
                </c:pt>
              </c:strCache>
            </c:strRef>
          </c:tx>
          <c:invertIfNegative val="0"/>
          <c:cat>
            <c:strRef>
              <c:f>'Girls Students'!$D$3:$I$3</c:f>
              <c:strCache>
                <c:ptCount val="6"/>
                <c:pt idx="0">
                  <c:v>05-06</c:v>
                </c:pt>
                <c:pt idx="1">
                  <c:v>06-07</c:v>
                </c:pt>
                <c:pt idx="2">
                  <c:v>07-08</c:v>
                </c:pt>
                <c:pt idx="3">
                  <c:v>08-09</c:v>
                </c:pt>
                <c:pt idx="4">
                  <c:v>09-10</c:v>
                </c:pt>
                <c:pt idx="5">
                  <c:v>2010-11</c:v>
                </c:pt>
              </c:strCache>
            </c:strRef>
          </c:cat>
          <c:val>
            <c:numRef>
              <c:f>'Girls Students'!$D$6:$I$6</c:f>
              <c:numCache>
                <c:formatCode>General</c:formatCode>
                <c:ptCount val="6"/>
                <c:pt idx="0">
                  <c:v>1966653</c:v>
                </c:pt>
                <c:pt idx="1">
                  <c:v>2047796</c:v>
                </c:pt>
                <c:pt idx="2">
                  <c:v>2135353</c:v>
                </c:pt>
                <c:pt idx="3">
                  <c:v>2131010</c:v>
                </c:pt>
                <c:pt idx="4">
                  <c:v>2178728</c:v>
                </c:pt>
                <c:pt idx="5">
                  <c:v>2265563</c:v>
                </c:pt>
              </c:numCache>
            </c:numRef>
          </c:val>
        </c:ser>
        <c:ser>
          <c:idx val="2"/>
          <c:order val="2"/>
          <c:tx>
            <c:strRef>
              <c:f>'Girls Students'!$B$8</c:f>
              <c:strCache>
                <c:ptCount val="1"/>
                <c:pt idx="0">
                  <c:v>High</c:v>
                </c:pt>
              </c:strCache>
            </c:strRef>
          </c:tx>
          <c:invertIfNegative val="0"/>
          <c:cat>
            <c:strRef>
              <c:f>'Girls Students'!$D$3:$I$3</c:f>
              <c:strCache>
                <c:ptCount val="6"/>
                <c:pt idx="0">
                  <c:v>05-06</c:v>
                </c:pt>
                <c:pt idx="1">
                  <c:v>06-07</c:v>
                </c:pt>
                <c:pt idx="2">
                  <c:v>07-08</c:v>
                </c:pt>
                <c:pt idx="3">
                  <c:v>08-09</c:v>
                </c:pt>
                <c:pt idx="4">
                  <c:v>09-10</c:v>
                </c:pt>
                <c:pt idx="5">
                  <c:v>2010-11</c:v>
                </c:pt>
              </c:strCache>
            </c:strRef>
          </c:cat>
          <c:val>
            <c:numRef>
              <c:f>'Girls Students'!$D$8:$I$8</c:f>
              <c:numCache>
                <c:formatCode>General</c:formatCode>
                <c:ptCount val="6"/>
                <c:pt idx="0">
                  <c:v>632841</c:v>
                </c:pt>
                <c:pt idx="1">
                  <c:v>638402</c:v>
                </c:pt>
                <c:pt idx="2">
                  <c:v>693515</c:v>
                </c:pt>
                <c:pt idx="3">
                  <c:v>681856</c:v>
                </c:pt>
                <c:pt idx="4">
                  <c:v>673719</c:v>
                </c:pt>
                <c:pt idx="5">
                  <c:v>683402</c:v>
                </c:pt>
              </c:numCache>
            </c:numRef>
          </c:val>
        </c:ser>
        <c:dLbls>
          <c:showLegendKey val="0"/>
          <c:showVal val="0"/>
          <c:showCatName val="0"/>
          <c:showSerName val="0"/>
          <c:showPercent val="0"/>
          <c:showBubbleSize val="0"/>
        </c:dLbls>
        <c:gapWidth val="150"/>
        <c:shape val="box"/>
        <c:axId val="107337984"/>
        <c:axId val="107339776"/>
        <c:axId val="0"/>
      </c:bar3DChart>
      <c:catAx>
        <c:axId val="107337984"/>
        <c:scaling>
          <c:orientation val="minMax"/>
        </c:scaling>
        <c:delete val="0"/>
        <c:axPos val="b"/>
        <c:majorTickMark val="out"/>
        <c:minorTickMark val="none"/>
        <c:tickLblPos val="nextTo"/>
        <c:crossAx val="107339776"/>
        <c:crosses val="autoZero"/>
        <c:auto val="1"/>
        <c:lblAlgn val="ctr"/>
        <c:lblOffset val="100"/>
        <c:noMultiLvlLbl val="0"/>
      </c:catAx>
      <c:valAx>
        <c:axId val="107339776"/>
        <c:scaling>
          <c:orientation val="minMax"/>
        </c:scaling>
        <c:delete val="0"/>
        <c:axPos val="l"/>
        <c:majorGridlines/>
        <c:numFmt formatCode="General" sourceLinked="1"/>
        <c:majorTickMark val="out"/>
        <c:minorTickMark val="none"/>
        <c:tickLblPos val="nextTo"/>
        <c:crossAx val="10733798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Expenditure!$C$4</c:f>
              <c:strCache>
                <c:ptCount val="1"/>
                <c:pt idx="0">
                  <c:v>Current</c:v>
                </c:pt>
              </c:strCache>
            </c:strRef>
          </c:tx>
          <c:invertIfNegative val="0"/>
          <c:cat>
            <c:strRef>
              <c:f>Expenditure!$B$5:$B$10</c:f>
              <c:strCache>
                <c:ptCount val="6"/>
                <c:pt idx="0">
                  <c:v>2005-06</c:v>
                </c:pt>
                <c:pt idx="1">
                  <c:v>2006-07</c:v>
                </c:pt>
                <c:pt idx="2">
                  <c:v>2007-08</c:v>
                </c:pt>
                <c:pt idx="3">
                  <c:v>2008-09</c:v>
                </c:pt>
                <c:pt idx="4">
                  <c:v>2009-10</c:v>
                </c:pt>
                <c:pt idx="5">
                  <c:v>2010-11</c:v>
                </c:pt>
              </c:strCache>
            </c:strRef>
          </c:cat>
          <c:val>
            <c:numRef>
              <c:f>Expenditure!$C$5:$C$10</c:f>
              <c:numCache>
                <c:formatCode>General</c:formatCode>
                <c:ptCount val="6"/>
                <c:pt idx="0">
                  <c:v>35490.5</c:v>
                </c:pt>
                <c:pt idx="1">
                  <c:v>125321.8</c:v>
                </c:pt>
                <c:pt idx="2">
                  <c:v>132890.1</c:v>
                </c:pt>
                <c:pt idx="3">
                  <c:v>135933.29999999999</c:v>
                </c:pt>
                <c:pt idx="4">
                  <c:v>157923.20000000001</c:v>
                </c:pt>
                <c:pt idx="5">
                  <c:v>222324.4</c:v>
                </c:pt>
              </c:numCache>
            </c:numRef>
          </c:val>
        </c:ser>
        <c:dLbls>
          <c:showLegendKey val="0"/>
          <c:showVal val="0"/>
          <c:showCatName val="0"/>
          <c:showSerName val="0"/>
          <c:showPercent val="0"/>
          <c:showBubbleSize val="0"/>
        </c:dLbls>
        <c:gapWidth val="150"/>
        <c:shape val="box"/>
        <c:axId val="156407296"/>
        <c:axId val="156409216"/>
        <c:axId val="0"/>
      </c:bar3DChart>
      <c:catAx>
        <c:axId val="156407296"/>
        <c:scaling>
          <c:orientation val="minMax"/>
        </c:scaling>
        <c:delete val="0"/>
        <c:axPos val="b"/>
        <c:title>
          <c:tx>
            <c:rich>
              <a:bodyPr/>
              <a:lstStyle/>
              <a:p>
                <a:pPr>
                  <a:defRPr b="0">
                    <a:latin typeface="Times" pitchFamily="18" charset="0"/>
                  </a:defRPr>
                </a:pPr>
                <a:r>
                  <a:rPr lang="en-US" b="0">
                    <a:latin typeface="Times" pitchFamily="18" charset="0"/>
                  </a:rPr>
                  <a:t>(Academic Year)</a:t>
                </a:r>
              </a:p>
            </c:rich>
          </c:tx>
          <c:overlay val="0"/>
        </c:title>
        <c:majorTickMark val="out"/>
        <c:minorTickMark val="none"/>
        <c:tickLblPos val="nextTo"/>
        <c:crossAx val="156409216"/>
        <c:crosses val="autoZero"/>
        <c:auto val="1"/>
        <c:lblAlgn val="ctr"/>
        <c:lblOffset val="100"/>
        <c:noMultiLvlLbl val="0"/>
      </c:catAx>
      <c:valAx>
        <c:axId val="156409216"/>
        <c:scaling>
          <c:orientation val="minMax"/>
        </c:scaling>
        <c:delete val="0"/>
        <c:axPos val="l"/>
        <c:majorGridlines/>
        <c:title>
          <c:tx>
            <c:rich>
              <a:bodyPr rot="-5400000" vert="horz"/>
              <a:lstStyle/>
              <a:p>
                <a:pPr>
                  <a:defRPr b="0">
                    <a:latin typeface="Times" pitchFamily="18" charset="0"/>
                  </a:defRPr>
                </a:pPr>
                <a:r>
                  <a:rPr lang="en-US" b="0">
                    <a:latin typeface="Times" pitchFamily="18" charset="0"/>
                  </a:rPr>
                  <a:t>(Kyats in Million)</a:t>
                </a:r>
              </a:p>
            </c:rich>
          </c:tx>
          <c:overlay val="0"/>
        </c:title>
        <c:numFmt formatCode="General" sourceLinked="1"/>
        <c:majorTickMark val="out"/>
        <c:minorTickMark val="none"/>
        <c:tickLblPos val="nextTo"/>
        <c:crossAx val="15640729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Expenditure!$D$4</c:f>
              <c:strCache>
                <c:ptCount val="1"/>
                <c:pt idx="0">
                  <c:v>Capital</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Expenditure!$B$5:$B$10</c:f>
              <c:strCache>
                <c:ptCount val="6"/>
                <c:pt idx="0">
                  <c:v>2005-06</c:v>
                </c:pt>
                <c:pt idx="1">
                  <c:v>2006-07</c:v>
                </c:pt>
                <c:pt idx="2">
                  <c:v>2007-08</c:v>
                </c:pt>
                <c:pt idx="3">
                  <c:v>2008-09</c:v>
                </c:pt>
                <c:pt idx="4">
                  <c:v>2009-10</c:v>
                </c:pt>
                <c:pt idx="5">
                  <c:v>2010-11</c:v>
                </c:pt>
              </c:strCache>
            </c:strRef>
          </c:cat>
          <c:val>
            <c:numRef>
              <c:f>Expenditure!$D$5:$D$10</c:f>
              <c:numCache>
                <c:formatCode>General</c:formatCode>
                <c:ptCount val="6"/>
                <c:pt idx="0">
                  <c:v>2088.9</c:v>
                </c:pt>
                <c:pt idx="1">
                  <c:v>3020.8</c:v>
                </c:pt>
                <c:pt idx="2">
                  <c:v>5160.2</c:v>
                </c:pt>
                <c:pt idx="3">
                  <c:v>9910.299999999992</c:v>
                </c:pt>
                <c:pt idx="4">
                  <c:v>25833.1</c:v>
                </c:pt>
                <c:pt idx="5">
                  <c:v>9559.4</c:v>
                </c:pt>
              </c:numCache>
            </c:numRef>
          </c:val>
        </c:ser>
        <c:dLbls>
          <c:showLegendKey val="0"/>
          <c:showVal val="0"/>
          <c:showCatName val="0"/>
          <c:showSerName val="0"/>
          <c:showPercent val="0"/>
          <c:showBubbleSize val="0"/>
        </c:dLbls>
        <c:gapWidth val="150"/>
        <c:shape val="box"/>
        <c:axId val="156430336"/>
        <c:axId val="156432256"/>
        <c:axId val="0"/>
      </c:bar3DChart>
      <c:catAx>
        <c:axId val="156430336"/>
        <c:scaling>
          <c:orientation val="minMax"/>
        </c:scaling>
        <c:delete val="0"/>
        <c:axPos val="b"/>
        <c:title>
          <c:tx>
            <c:rich>
              <a:bodyPr/>
              <a:lstStyle/>
              <a:p>
                <a:pPr>
                  <a:defRPr b="0">
                    <a:latin typeface="Times" pitchFamily="18" charset="0"/>
                  </a:defRPr>
                </a:pPr>
                <a:r>
                  <a:rPr lang="en-US" b="0">
                    <a:latin typeface="Times" pitchFamily="18" charset="0"/>
                  </a:rPr>
                  <a:t>(Academic Year)</a:t>
                </a:r>
              </a:p>
            </c:rich>
          </c:tx>
          <c:overlay val="0"/>
        </c:title>
        <c:majorTickMark val="out"/>
        <c:minorTickMark val="none"/>
        <c:tickLblPos val="nextTo"/>
        <c:crossAx val="156432256"/>
        <c:crosses val="autoZero"/>
        <c:auto val="1"/>
        <c:lblAlgn val="ctr"/>
        <c:lblOffset val="100"/>
        <c:noMultiLvlLbl val="0"/>
      </c:catAx>
      <c:valAx>
        <c:axId val="156432256"/>
        <c:scaling>
          <c:orientation val="minMax"/>
        </c:scaling>
        <c:delete val="0"/>
        <c:axPos val="l"/>
        <c:majorGridlines/>
        <c:title>
          <c:tx>
            <c:rich>
              <a:bodyPr rot="-5400000" vert="horz"/>
              <a:lstStyle/>
              <a:p>
                <a:pPr>
                  <a:defRPr b="0">
                    <a:latin typeface="Times" pitchFamily="18" charset="0"/>
                  </a:defRPr>
                </a:pPr>
                <a:r>
                  <a:rPr lang="en-US" b="0">
                    <a:latin typeface="Times" pitchFamily="18" charset="0"/>
                  </a:rPr>
                  <a:t>(Kyats in Million)</a:t>
                </a:r>
              </a:p>
            </c:rich>
          </c:tx>
          <c:overlay val="0"/>
        </c:title>
        <c:numFmt formatCode="General" sourceLinked="1"/>
        <c:majorTickMark val="out"/>
        <c:minorTickMark val="none"/>
        <c:tickLblPos val="nextTo"/>
        <c:crossAx val="156430336"/>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Bacis Education Expenditure</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Expenditure!$E$4</c:f>
              <c:strCache>
                <c:ptCount val="1"/>
                <c:pt idx="0">
                  <c:v>Total</c:v>
                </c:pt>
              </c:strCache>
            </c:strRef>
          </c:tx>
          <c:spPr>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Expenditure!$B$5:$B$10</c:f>
              <c:strCache>
                <c:ptCount val="6"/>
                <c:pt idx="0">
                  <c:v>2005-06</c:v>
                </c:pt>
                <c:pt idx="1">
                  <c:v>2006-07</c:v>
                </c:pt>
                <c:pt idx="2">
                  <c:v>2007-08</c:v>
                </c:pt>
                <c:pt idx="3">
                  <c:v>2008-09</c:v>
                </c:pt>
                <c:pt idx="4">
                  <c:v>2009-10</c:v>
                </c:pt>
                <c:pt idx="5">
                  <c:v>2010-11</c:v>
                </c:pt>
              </c:strCache>
            </c:strRef>
          </c:cat>
          <c:val>
            <c:numRef>
              <c:f>Expenditure!$E$5:$E$10</c:f>
              <c:numCache>
                <c:formatCode>General</c:formatCode>
                <c:ptCount val="6"/>
                <c:pt idx="0">
                  <c:v>37579.4</c:v>
                </c:pt>
                <c:pt idx="1">
                  <c:v>128342.6</c:v>
                </c:pt>
                <c:pt idx="2">
                  <c:v>138050.30000000002</c:v>
                </c:pt>
                <c:pt idx="3">
                  <c:v>145843.59999999998</c:v>
                </c:pt>
                <c:pt idx="4">
                  <c:v>183756.30000000002</c:v>
                </c:pt>
                <c:pt idx="5">
                  <c:v>231883.8</c:v>
                </c:pt>
              </c:numCache>
            </c:numRef>
          </c:val>
        </c:ser>
        <c:dLbls>
          <c:showLegendKey val="0"/>
          <c:showVal val="0"/>
          <c:showCatName val="0"/>
          <c:showSerName val="0"/>
          <c:showPercent val="0"/>
          <c:showBubbleSize val="0"/>
        </c:dLbls>
        <c:gapWidth val="150"/>
        <c:shape val="box"/>
        <c:axId val="156478080"/>
        <c:axId val="156484352"/>
        <c:axId val="0"/>
      </c:bar3DChart>
      <c:catAx>
        <c:axId val="156478080"/>
        <c:scaling>
          <c:orientation val="minMax"/>
        </c:scaling>
        <c:delete val="0"/>
        <c:axPos val="b"/>
        <c:title>
          <c:tx>
            <c:rich>
              <a:bodyPr/>
              <a:lstStyle/>
              <a:p>
                <a:pPr>
                  <a:defRPr/>
                </a:pPr>
                <a:r>
                  <a:rPr lang="en-US"/>
                  <a:t>(Academic Year)</a:t>
                </a:r>
              </a:p>
            </c:rich>
          </c:tx>
          <c:overlay val="0"/>
        </c:title>
        <c:majorTickMark val="out"/>
        <c:minorTickMark val="none"/>
        <c:tickLblPos val="nextTo"/>
        <c:crossAx val="156484352"/>
        <c:crosses val="autoZero"/>
        <c:auto val="1"/>
        <c:lblAlgn val="ctr"/>
        <c:lblOffset val="100"/>
        <c:noMultiLvlLbl val="0"/>
      </c:catAx>
      <c:valAx>
        <c:axId val="156484352"/>
        <c:scaling>
          <c:orientation val="minMax"/>
        </c:scaling>
        <c:delete val="0"/>
        <c:axPos val="l"/>
        <c:majorGridlines/>
        <c:title>
          <c:tx>
            <c:rich>
              <a:bodyPr rot="-5400000" vert="horz"/>
              <a:lstStyle/>
              <a:p>
                <a:pPr>
                  <a:defRPr/>
                </a:pPr>
                <a:r>
                  <a:rPr lang="en-US"/>
                  <a:t>(Kyats in Million)</a:t>
                </a:r>
              </a:p>
            </c:rich>
          </c:tx>
          <c:overlay val="0"/>
        </c:title>
        <c:numFmt formatCode="General" sourceLinked="1"/>
        <c:majorTickMark val="out"/>
        <c:minorTickMark val="none"/>
        <c:tickLblPos val="nextTo"/>
        <c:crossAx val="156478080"/>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EE4A27-3D71-4321-824B-07FCEB12F5C6}" type="datetimeFigureOut">
              <a:rPr lang="en-US" smtClean="0"/>
              <a:pPr/>
              <a:t>24-Jan-12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DACF27-EB63-439B-B306-9C6210449E04}" type="slidenum">
              <a:rPr lang="en-US" smtClean="0"/>
              <a:pPr/>
              <a:t>‹#›</a:t>
            </a:fld>
            <a:endParaRPr lang="en-US"/>
          </a:p>
        </p:txBody>
      </p:sp>
    </p:spTree>
    <p:extLst>
      <p:ext uri="{BB962C8B-B14F-4D97-AF65-F5344CB8AC3E}">
        <p14:creationId xmlns:p14="http://schemas.microsoft.com/office/powerpoint/2010/main" val="40209111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C7AC23A-5B9A-469A-89EA-739C9DF91595}" type="datetimeFigureOut">
              <a:rPr lang="en-US" smtClean="0"/>
              <a:pPr/>
              <a:t>24-Jan-12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DFD24C0-5ABD-41E5-9944-8965E555BA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DFD24C0-5ABD-41E5-9944-8965E555BA8E}"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C7AC23A-5B9A-469A-89EA-739C9DF91595}" type="datetimeFigureOut">
              <a:rPr lang="en-US" smtClean="0"/>
              <a:pPr/>
              <a:t>24-Jan-12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DFD24C0-5ABD-41E5-9944-8965E555BA8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C7AC23A-5B9A-469A-89EA-739C9DF91595}" type="datetimeFigureOut">
              <a:rPr lang="en-US" smtClean="0"/>
              <a:pPr/>
              <a:t>24-Jan-12</a:t>
            </a:fld>
            <a:endParaRPr lang="en-US"/>
          </a:p>
        </p:txBody>
      </p:sp>
      <p:sp>
        <p:nvSpPr>
          <p:cNvPr id="10" name="Slide Number Placeholder 9"/>
          <p:cNvSpPr>
            <a:spLocks noGrp="1"/>
          </p:cNvSpPr>
          <p:nvPr>
            <p:ph type="sldNum" sz="quarter" idx="16"/>
          </p:nvPr>
        </p:nvSpPr>
        <p:spPr/>
        <p:txBody>
          <a:bodyPr rtlCol="0"/>
          <a:lstStyle/>
          <a:p>
            <a:fld id="{DDFD24C0-5ABD-41E5-9944-8965E555BA8E}"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spd="med">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C7AC23A-5B9A-469A-89EA-739C9DF91595}" type="datetimeFigureOut">
              <a:rPr lang="en-US" smtClean="0"/>
              <a:pPr/>
              <a:t>24-Jan-12</a:t>
            </a:fld>
            <a:endParaRPr lang="en-US"/>
          </a:p>
        </p:txBody>
      </p:sp>
      <p:sp>
        <p:nvSpPr>
          <p:cNvPr id="12" name="Slide Number Placeholder 11"/>
          <p:cNvSpPr>
            <a:spLocks noGrp="1"/>
          </p:cNvSpPr>
          <p:nvPr>
            <p:ph type="sldNum" sz="quarter" idx="16"/>
          </p:nvPr>
        </p:nvSpPr>
        <p:spPr/>
        <p:txBody>
          <a:bodyPr rtlCol="0"/>
          <a:lstStyle/>
          <a:p>
            <a:fld id="{DDFD24C0-5ABD-41E5-9944-8965E555BA8E}"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med">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7AC23A-5B9A-469A-89EA-739C9DF91595}" type="datetimeFigureOut">
              <a:rPr lang="en-US" smtClean="0"/>
              <a:pPr/>
              <a:t>24-Jan-12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AC23A-5B9A-469A-89EA-739C9DF91595}" type="datetimeFigureOut">
              <a:rPr lang="en-US" smtClean="0"/>
              <a:pPr/>
              <a:t>24-Jan-12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DFD24C0-5ABD-41E5-9944-8965E555BA8E}"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C7AC23A-5B9A-469A-89EA-739C9DF91595}" type="datetimeFigureOut">
              <a:rPr lang="en-US" smtClean="0"/>
              <a:pPr/>
              <a:t>24-Jan-12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DFD24C0-5ABD-41E5-9944-8965E555BA8E}"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DFD24C0-5ABD-41E5-9944-8965E555BA8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9C7AC23A-5B9A-469A-89EA-739C9DF91595}" type="datetimeFigureOut">
              <a:rPr lang="en-US" smtClean="0"/>
              <a:pPr/>
              <a:t>24-Jan-12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DFD24C0-5ABD-41E5-9944-8965E555BA8E}"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transition spd="med">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9C7AC23A-5B9A-469A-89EA-739C9DF91595}" type="datetimeFigureOut">
              <a:rPr lang="en-US" smtClean="0"/>
              <a:pPr/>
              <a:t>24-Jan-12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DFD24C0-5ABD-41E5-9944-8965E555BA8E}"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DDFD24C0-5ABD-41E5-9944-8965E555BA8E}"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DFD24C0-5ABD-41E5-9944-8965E555BA8E}"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9C7AC23A-5B9A-469A-89EA-739C9DF91595}" type="datetimeFigureOut">
              <a:rPr lang="en-US" smtClean="0"/>
              <a:pPr/>
              <a:t>24-Jan-12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DFD24C0-5ABD-41E5-9944-8965E555BA8E}"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9C7AC23A-5B9A-469A-89EA-739C9DF91595}" type="datetimeFigureOut">
              <a:rPr lang="en-US" smtClean="0"/>
              <a:pPr/>
              <a:t>24-Jan-12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DFD24C0-5ABD-41E5-9944-8965E555BA8E}"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transition spd="med">
    <p:wipe dir="r"/>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C7AC23A-5B9A-469A-89EA-739C9DF91595}" type="datetimeFigureOut">
              <a:rPr lang="en-US" smtClean="0"/>
              <a:pPr/>
              <a:t>24-Jan-12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FD24C0-5ABD-41E5-9944-8965E555BA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C7AC23A-5B9A-469A-89EA-739C9DF91595}" type="datetimeFigureOut">
              <a:rPr lang="en-US" smtClean="0"/>
              <a:pPr/>
              <a:t>24-Jan-12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C7AC23A-5B9A-469A-89EA-739C9DF91595}" type="datetimeFigureOut">
              <a:rPr lang="en-US" smtClean="0"/>
              <a:pPr/>
              <a:t>24-Jan-12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AC23A-5B9A-469A-89EA-739C9DF91595}" type="datetimeFigureOut">
              <a:rPr lang="en-US" smtClean="0"/>
              <a:pPr/>
              <a:t>24-Jan-12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DFD24C0-5ABD-41E5-9944-8965E555BA8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wipe dir="r"/>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C7AC23A-5B9A-469A-89EA-739C9DF91595}" type="datetimeFigureOut">
              <a:rPr lang="en-US" smtClean="0"/>
              <a:pPr/>
              <a:t>24-Jan-12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7AC23A-5B9A-469A-89EA-739C9DF91595}" type="datetimeFigureOut">
              <a:rPr lang="en-US" smtClean="0"/>
              <a:pPr/>
              <a:t>24-Jan-12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7AC23A-5B9A-469A-89EA-739C9DF91595}" type="datetimeFigureOut">
              <a:rPr lang="en-US" smtClean="0"/>
              <a:pPr/>
              <a:t>24-Jan-12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AC23A-5B9A-469A-89EA-739C9DF91595}" type="datetimeFigureOut">
              <a:rPr lang="en-US" smtClean="0"/>
              <a:pPr/>
              <a:t>24-Jan-12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7AC23A-5B9A-469A-89EA-739C9DF91595}" type="datetimeFigureOut">
              <a:rPr lang="en-US" smtClean="0"/>
              <a:pPr/>
              <a:t>24-Jan-12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FD24C0-5ABD-41E5-9944-8965E555BA8E}" type="slidenum">
              <a:rPr lang="en-US" smtClean="0"/>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AC23A-5B9A-469A-89EA-739C9DF91595}" type="datetimeFigureOut">
              <a:rPr lang="en-US" smtClean="0"/>
              <a:pPr/>
              <a:t>24-Jan-12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FD24C0-5ABD-41E5-9944-8965E555BA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C7AC23A-5B9A-469A-89EA-739C9DF91595}" type="datetimeFigureOut">
              <a:rPr lang="en-US" smtClean="0"/>
              <a:pPr/>
              <a:t>24-Jan-12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DFD24C0-5ABD-41E5-9944-8965E555BA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ipe dir="r"/>
  </p:transition>
  <p:timing>
    <p:tnLst>
      <p:par>
        <p:cTn id="1" dur="indefinite" restart="never" nodeType="tmRoot"/>
      </p:par>
    </p:tnLst>
  </p:timing>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9C7AC23A-5B9A-469A-89EA-739C9DF91595}" type="datetimeFigureOut">
              <a:rPr lang="en-US" smtClean="0"/>
              <a:pPr/>
              <a:t>24-Jan-12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DFD24C0-5ABD-41E5-9944-8965E555BA8E}"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timing>
    <p:tnLst>
      <p:par>
        <p:cTn id="1" dur="indefinite" restart="never" nodeType="tmRoot"/>
      </p:par>
    </p:tnLst>
  </p:timing>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C7AC23A-5B9A-469A-89EA-739C9DF91595}" type="datetimeFigureOut">
              <a:rPr lang="en-US" smtClean="0"/>
              <a:pPr/>
              <a:t>24-Jan-12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FD24C0-5ABD-41E5-9944-8965E555BA8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med">
    <p:wipe dir="r"/>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214554"/>
            <a:ext cx="8196290" cy="1828800"/>
          </a:xfrm>
        </p:spPr>
        <p:txBody>
          <a:bodyPr>
            <a:normAutofit fontScale="90000"/>
          </a:bodyPr>
          <a:lstStyle/>
          <a:p>
            <a:pPr algn="ctr">
              <a:lnSpc>
                <a:spcPct val="150000"/>
              </a:lnSpc>
            </a:pPr>
            <a:r>
              <a:rPr lang="en-US" b="1" dirty="0" smtClean="0">
                <a:latin typeface="Times New Roman" pitchFamily="18" charset="0"/>
                <a:cs typeface="Times New Roman" pitchFamily="18" charset="0"/>
              </a:rPr>
              <a:t>Brief Presentation on Basic Education Sector Development</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dirty="0"/>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0" y="-24"/>
            <a:ext cx="9144000" cy="928694"/>
          </a:xfrm>
        </p:spPr>
        <p:txBody>
          <a:bodyPr>
            <a:noAutofit/>
          </a:bodyPr>
          <a:lstStyle/>
          <a:p>
            <a:r>
              <a:rPr lang="en-US" sz="2800" b="1" dirty="0" smtClean="0">
                <a:latin typeface="Times New Roman" pitchFamily="18" charset="0"/>
                <a:cs typeface="Times New Roman" pitchFamily="18" charset="0"/>
              </a:rPr>
              <a:t>Grade Enrolment  Gender Structure by Urban/Rural (2009-10)</a:t>
            </a:r>
            <a:endParaRPr lang="en-US" sz="2800" b="1" dirty="0">
              <a:latin typeface="Times New Roman" pitchFamily="18" charset="0"/>
              <a:cs typeface="Times New Roman" pitchFamily="18" charset="0"/>
            </a:endParaRPr>
          </a:p>
        </p:txBody>
      </p:sp>
      <p:sp>
        <p:nvSpPr>
          <p:cNvPr id="7" name="Title 1"/>
          <p:cNvSpPr txBox="1">
            <a:spLocks/>
          </p:cNvSpPr>
          <p:nvPr/>
        </p:nvSpPr>
        <p:spPr>
          <a:xfrm>
            <a:off x="1000100" y="1643050"/>
            <a:ext cx="2357454" cy="500066"/>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Urban</a:t>
            </a:r>
            <a:r>
              <a:rPr kumimoji="0" lang="en-US" sz="2400" b="1"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Students</a:t>
            </a:r>
            <a:endParaRPr kumimoji="0" lang="en-US" sz="24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5572132" y="1643050"/>
            <a:ext cx="2357454" cy="500066"/>
          </a:xfrm>
          <a:prstGeom prst="rect">
            <a:avLst/>
          </a:prstGeom>
        </p:spPr>
        <p:txBody>
          <a:bodyPr vert="horz" lIns="91440" tIns="45720" rIns="91440" bIns="45720" rtlCol="0" anchor="ctr">
            <a:normAutofit fontScale="97500"/>
          </a:bodyPr>
          <a:lstStyle/>
          <a:p>
            <a:pPr algn="ctr">
              <a:spcBef>
                <a:spcPct val="0"/>
              </a:spcBef>
            </a:pPr>
            <a:r>
              <a:rPr lang="en-US" sz="2400" b="1" dirty="0" smtClean="0">
                <a:latin typeface="Times New Roman" pitchFamily="18" charset="0"/>
                <a:cs typeface="Times New Roman" pitchFamily="18" charset="0"/>
              </a:rPr>
              <a:t>Rural Students</a:t>
            </a:r>
          </a:p>
        </p:txBody>
      </p:sp>
      <p:grpSp>
        <p:nvGrpSpPr>
          <p:cNvPr id="18" name="Group 17"/>
          <p:cNvGrpSpPr/>
          <p:nvPr/>
        </p:nvGrpSpPr>
        <p:grpSpPr>
          <a:xfrm>
            <a:off x="63501" y="2071678"/>
            <a:ext cx="4579937" cy="4237037"/>
            <a:chOff x="63501" y="2071678"/>
            <a:chExt cx="4579937" cy="4237037"/>
          </a:xfrm>
        </p:grpSpPr>
        <p:pic>
          <p:nvPicPr>
            <p:cNvPr id="22530" name="Picture 2"/>
            <p:cNvPicPr>
              <a:picLocks noChangeAspect="1" noChangeArrowheads="1"/>
            </p:cNvPicPr>
            <p:nvPr/>
          </p:nvPicPr>
          <p:blipFill>
            <a:blip r:embed="rId2"/>
            <a:srcRect/>
            <a:stretch>
              <a:fillRect/>
            </a:stretch>
          </p:blipFill>
          <p:spPr bwMode="auto">
            <a:xfrm>
              <a:off x="63501" y="2071678"/>
              <a:ext cx="4579937" cy="4237037"/>
            </a:xfrm>
            <a:prstGeom prst="rect">
              <a:avLst/>
            </a:prstGeom>
            <a:noFill/>
            <a:ln w="9525">
              <a:noFill/>
              <a:miter lim="800000"/>
              <a:headEnd/>
              <a:tailEnd/>
            </a:ln>
            <a:effectLst/>
          </p:spPr>
        </p:pic>
        <p:sp>
          <p:nvSpPr>
            <p:cNvPr id="11" name="Rectangle 10"/>
            <p:cNvSpPr/>
            <p:nvPr/>
          </p:nvSpPr>
          <p:spPr>
            <a:xfrm>
              <a:off x="176178" y="5679301"/>
              <a:ext cx="71438"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16739" y="5662626"/>
              <a:ext cx="71438"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457300" y="5657856"/>
              <a:ext cx="71438"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572032" y="2062183"/>
            <a:ext cx="4572000" cy="4229100"/>
            <a:chOff x="4572032" y="2062183"/>
            <a:chExt cx="4572000" cy="4229100"/>
          </a:xfrm>
        </p:grpSpPr>
        <p:pic>
          <p:nvPicPr>
            <p:cNvPr id="22531" name="Picture 3"/>
            <p:cNvPicPr>
              <a:picLocks noChangeAspect="1" noChangeArrowheads="1"/>
            </p:cNvPicPr>
            <p:nvPr/>
          </p:nvPicPr>
          <p:blipFill>
            <a:blip r:embed="rId3"/>
            <a:srcRect/>
            <a:stretch>
              <a:fillRect/>
            </a:stretch>
          </p:blipFill>
          <p:spPr bwMode="auto">
            <a:xfrm>
              <a:off x="4572032" y="2062183"/>
              <a:ext cx="4572000" cy="4229100"/>
            </a:xfrm>
            <a:prstGeom prst="rect">
              <a:avLst/>
            </a:prstGeom>
            <a:noFill/>
            <a:ln w="9525">
              <a:noFill/>
              <a:miter lim="800000"/>
              <a:headEnd/>
              <a:tailEnd/>
            </a:ln>
            <a:effectLst/>
          </p:spPr>
        </p:pic>
        <p:sp>
          <p:nvSpPr>
            <p:cNvPr id="14" name="Rectangle 13"/>
            <p:cNvSpPr/>
            <p:nvPr/>
          </p:nvSpPr>
          <p:spPr>
            <a:xfrm>
              <a:off x="4693439" y="5660229"/>
              <a:ext cx="71438"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331627" y="5655459"/>
              <a:ext cx="71438"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72196" y="5650689"/>
              <a:ext cx="71438" cy="1428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childTnLst>
                                </p:cTn>
                              </p:par>
                            </p:childTnLst>
                          </p:cTn>
                        </p:par>
                        <p:par>
                          <p:cTn id="19" fill="hold">
                            <p:stCondLst>
                              <p:cond delay="1500"/>
                            </p:stCondLst>
                            <p:childTnLst>
                              <p:par>
                                <p:cTn id="20" presetID="2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500" fill="hold"/>
                                        <p:tgtEl>
                                          <p:spTgt spid="17"/>
                                        </p:tgtEl>
                                        <p:attrNameLst>
                                          <p:attrName>ppt_w</p:attrName>
                                        </p:attrNameLst>
                                      </p:cBhvr>
                                      <p:tavLst>
                                        <p:tav tm="0">
                                          <p:val>
                                            <p:fltVal val="0"/>
                                          </p:val>
                                        </p:tav>
                                        <p:tav tm="100000">
                                          <p:val>
                                            <p:strVal val="#ppt_w"/>
                                          </p:val>
                                        </p:tav>
                                      </p:tavLst>
                                    </p:anim>
                                    <p:anim calcmode="lin" valueType="num">
                                      <p:cBhvr>
                                        <p:cTn id="23" dur="500" fill="hold"/>
                                        <p:tgtEl>
                                          <p:spTgt spid="1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9" name="Rectangle 3"/>
          <p:cNvSpPr>
            <a:spLocks noChangeArrowheads="1"/>
          </p:cNvSpPr>
          <p:nvPr/>
        </p:nvSpPr>
        <p:spPr bwMode="auto">
          <a:xfrm>
            <a:off x="-32" y="843961"/>
            <a:ext cx="9123363" cy="584775"/>
          </a:xfrm>
          <a:prstGeom prst="rect">
            <a:avLst/>
          </a:prstGeom>
          <a:solidFill>
            <a:schemeClr val="bg1"/>
          </a:solidFill>
          <a:ln w="12700">
            <a:noFill/>
            <a:miter lim="800000"/>
            <a:headEnd type="none" w="sm" len="sm"/>
            <a:tailEnd type="none" w="sm" len="sm"/>
          </a:ln>
          <a:effectLst/>
        </p:spPr>
        <p:txBody>
          <a:bodyPr>
            <a:spAutoFit/>
          </a:bodyPr>
          <a:lstStyle/>
          <a:p>
            <a:pPr algn="ctr">
              <a:defRPr/>
            </a:pPr>
            <a:r>
              <a:rPr lang="en-US" altLang="en-US" sz="3200" dirty="0" smtClean="0">
                <a:solidFill>
                  <a:srgbClr val="0000CC"/>
                </a:solidFill>
                <a:effectLst>
                  <a:outerShdw blurRad="38100" dist="38100" dir="2700000" algn="tl">
                    <a:srgbClr val="000000"/>
                  </a:outerShdw>
                </a:effectLst>
              </a:rPr>
              <a:t>Improving  access to and quality of basic education</a:t>
            </a:r>
            <a:endParaRPr lang="en-US" altLang="en-US" sz="3200" dirty="0">
              <a:solidFill>
                <a:srgbClr val="0000CC"/>
              </a:solidFill>
              <a:effectLst>
                <a:outerShdw blurRad="38100" dist="38100" dir="2700000" algn="tl">
                  <a:srgbClr val="000000"/>
                </a:outerShdw>
              </a:effectLst>
            </a:endParaRPr>
          </a:p>
        </p:txBody>
      </p:sp>
      <p:sp>
        <p:nvSpPr>
          <p:cNvPr id="628743" name="Text Box 7"/>
          <p:cNvSpPr txBox="1">
            <a:spLocks noChangeArrowheads="1"/>
          </p:cNvSpPr>
          <p:nvPr/>
        </p:nvSpPr>
        <p:spPr bwMode="auto">
          <a:xfrm>
            <a:off x="212725" y="1670081"/>
            <a:ext cx="8626475" cy="2400657"/>
          </a:xfrm>
          <a:prstGeom prst="rect">
            <a:avLst/>
          </a:prstGeom>
          <a:noFill/>
          <a:ln w="12700">
            <a:noFill/>
            <a:miter lim="800000"/>
            <a:headEnd type="none" w="sm" len="sm"/>
            <a:tailEnd type="none" w="sm" len="sm"/>
          </a:ln>
        </p:spPr>
        <p:txBody>
          <a:bodyPr>
            <a:spAutoFit/>
          </a:bodyPr>
          <a:lstStyle/>
          <a:p>
            <a:pPr marL="468313" lvl="0" indent="-468313">
              <a:buFontTx/>
              <a:buChar char="•"/>
            </a:pPr>
            <a:r>
              <a:rPr lang="en-US" sz="2500" dirty="0" smtClean="0">
                <a:latin typeface="Times" pitchFamily="18" charset="0"/>
              </a:rPr>
              <a:t>The basic education expenditure increased from 37579.34 million </a:t>
            </a:r>
            <a:r>
              <a:rPr lang="en-US" sz="2500" dirty="0" err="1" smtClean="0">
                <a:latin typeface="Times" pitchFamily="18" charset="0"/>
              </a:rPr>
              <a:t>kyats</a:t>
            </a:r>
            <a:r>
              <a:rPr lang="en-US" sz="2500" dirty="0" smtClean="0">
                <a:latin typeface="Times" pitchFamily="18" charset="0"/>
              </a:rPr>
              <a:t> in 2005-06 to 231883.8 million </a:t>
            </a:r>
            <a:r>
              <a:rPr lang="en-US" sz="2500" dirty="0" err="1" smtClean="0">
                <a:latin typeface="Times" pitchFamily="18" charset="0"/>
              </a:rPr>
              <a:t>kyats</a:t>
            </a:r>
            <a:r>
              <a:rPr lang="en-US" sz="2500" dirty="0" smtClean="0">
                <a:latin typeface="Times" pitchFamily="18" charset="0"/>
              </a:rPr>
              <a:t> in 2010-11 by about 6 times.</a:t>
            </a:r>
          </a:p>
          <a:p>
            <a:pPr marL="468313" indent="-468313">
              <a:buFontTx/>
              <a:buChar char="•"/>
            </a:pPr>
            <a:r>
              <a:rPr lang="en-US" sz="2500" dirty="0" smtClean="0">
                <a:latin typeface="Times" pitchFamily="18" charset="0"/>
              </a:rPr>
              <a:t>Arrangement has been made to award scholarships and stipend to outstanding students, poor and intellectual students at all Grade/ levels.</a:t>
            </a:r>
          </a:p>
        </p:txBody>
      </p:sp>
      <p:sp>
        <p:nvSpPr>
          <p:cNvPr id="4" name="Rectangle 3"/>
          <p:cNvSpPr/>
          <p:nvPr/>
        </p:nvSpPr>
        <p:spPr>
          <a:xfrm>
            <a:off x="3214678" y="0"/>
            <a:ext cx="3840282" cy="707886"/>
          </a:xfrm>
          <a:prstGeom prst="rect">
            <a:avLst/>
          </a:prstGeom>
        </p:spPr>
        <p:txBody>
          <a:bodyPr wrap="none">
            <a:spAutoFit/>
          </a:bodyPr>
          <a:lstStyle/>
          <a:p>
            <a:r>
              <a:rPr lang="en-US" sz="4000" b="1" dirty="0" smtClean="0"/>
              <a:t>Current Situation</a:t>
            </a:r>
            <a:endParaRPr lang="en-US" sz="4000" b="1"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28743">
                                            <p:txEl>
                                              <p:pRg st="0" end="0"/>
                                            </p:txEl>
                                          </p:spTgt>
                                        </p:tgtEl>
                                        <p:attrNameLst>
                                          <p:attrName>style.visibility</p:attrName>
                                        </p:attrNameLst>
                                      </p:cBhvr>
                                      <p:to>
                                        <p:strVal val="visible"/>
                                      </p:to>
                                    </p:set>
                                    <p:animEffect transition="in" filter="wipe(down)">
                                      <p:cBhvr>
                                        <p:cTn id="7" dur="500"/>
                                        <p:tgtEl>
                                          <p:spTgt spid="62874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28743">
                                            <p:txEl>
                                              <p:pRg st="1" end="1"/>
                                            </p:txEl>
                                          </p:spTgt>
                                        </p:tgtEl>
                                        <p:attrNameLst>
                                          <p:attrName>style.visibility</p:attrName>
                                        </p:attrNameLst>
                                      </p:cBhvr>
                                      <p:to>
                                        <p:strVal val="visible"/>
                                      </p:to>
                                    </p:set>
                                    <p:animEffect transition="in" filter="wipe(down)">
                                      <p:cBhvr>
                                        <p:cTn id="11" dur="500"/>
                                        <p:tgtEl>
                                          <p:spTgt spid="6287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Allocation of Basic Education Expenditure during the years from 2005 to 2011</a:t>
            </a:r>
            <a:endParaRPr lang="en-US" sz="3200" b="1" dirty="0"/>
          </a:p>
        </p:txBody>
      </p:sp>
      <p:graphicFrame>
        <p:nvGraphicFramePr>
          <p:cNvPr id="4" name="Content Placeholder 3"/>
          <p:cNvGraphicFramePr>
            <a:graphicFrameLocks noGrp="1"/>
          </p:cNvGraphicFramePr>
          <p:nvPr>
            <p:ph idx="1"/>
          </p:nvPr>
        </p:nvGraphicFramePr>
        <p:xfrm>
          <a:off x="457200" y="1600200"/>
          <a:ext cx="8229600" cy="39319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n-US" sz="2800" b="1" i="0" u="none" strike="noStrike" kern="1200" dirty="0" smtClean="0">
                          <a:solidFill>
                            <a:schemeClr val="lt1"/>
                          </a:solidFill>
                          <a:latin typeface="Times New Roman"/>
                          <a:ea typeface="+mn-ea"/>
                          <a:cs typeface="+mn-cs"/>
                        </a:rPr>
                        <a:t>Academic Year</a:t>
                      </a:r>
                      <a:endParaRPr lang="en-US" sz="2800" b="1" i="0" u="none" strike="noStrike" kern="1200" dirty="0">
                        <a:solidFill>
                          <a:schemeClr val="lt1"/>
                        </a:solidFill>
                        <a:latin typeface="Times New Roman"/>
                        <a:ea typeface="+mn-ea"/>
                        <a:cs typeface="+mn-cs"/>
                      </a:endParaRPr>
                    </a:p>
                  </a:txBody>
                  <a:tcPr/>
                </a:tc>
                <a:tc>
                  <a:txBody>
                    <a:bodyPr/>
                    <a:lstStyle/>
                    <a:p>
                      <a:pPr algn="ctr" fontAlgn="ctr"/>
                      <a:r>
                        <a:rPr lang="en-US" sz="2800" b="1" i="0" u="none" strike="noStrike" dirty="0">
                          <a:latin typeface="Times New Roman"/>
                        </a:rPr>
                        <a:t>Current</a:t>
                      </a:r>
                    </a:p>
                  </a:txBody>
                  <a:tcPr marL="0" marR="0" marT="0" marB="0" anchor="ctr"/>
                </a:tc>
                <a:tc>
                  <a:txBody>
                    <a:bodyPr/>
                    <a:lstStyle/>
                    <a:p>
                      <a:pPr algn="ctr" fontAlgn="ctr"/>
                      <a:r>
                        <a:rPr lang="en-US" sz="2800" b="1" i="0" u="none" strike="noStrike" dirty="0">
                          <a:latin typeface="Times New Roman"/>
                        </a:rPr>
                        <a:t>Capital</a:t>
                      </a:r>
                    </a:p>
                  </a:txBody>
                  <a:tcPr marL="0" marR="0" marT="0" marB="0" anchor="ctr"/>
                </a:tc>
                <a:tc>
                  <a:txBody>
                    <a:bodyPr/>
                    <a:lstStyle/>
                    <a:p>
                      <a:pPr algn="ctr" fontAlgn="ctr"/>
                      <a:r>
                        <a:rPr lang="en-US" sz="2800" b="1" i="0" u="none" strike="noStrike" dirty="0">
                          <a:latin typeface="Times New Roman"/>
                        </a:rPr>
                        <a:t>Total</a:t>
                      </a:r>
                    </a:p>
                  </a:txBody>
                  <a:tcPr marL="0" marR="0" marT="0" marB="0" anchor="ctr"/>
                </a:tc>
              </a:tr>
              <a:tr h="370840">
                <a:tc>
                  <a:txBody>
                    <a:bodyPr/>
                    <a:lstStyle/>
                    <a:p>
                      <a:pPr algn="ctr" fontAlgn="ctr"/>
                      <a:r>
                        <a:rPr lang="en-US" sz="2800" b="1" i="0" u="none" strike="noStrike">
                          <a:latin typeface="Times New Roman"/>
                        </a:rPr>
                        <a:t>2005-06</a:t>
                      </a:r>
                    </a:p>
                  </a:txBody>
                  <a:tcPr marL="0" marR="0" marT="0" marB="0" anchor="ctr"/>
                </a:tc>
                <a:tc>
                  <a:txBody>
                    <a:bodyPr/>
                    <a:lstStyle/>
                    <a:p>
                      <a:pPr algn="r" fontAlgn="ctr"/>
                      <a:r>
                        <a:rPr lang="en-US" sz="2800" b="1" i="0" u="none" strike="noStrike" dirty="0">
                          <a:latin typeface="Times New Roman"/>
                        </a:rPr>
                        <a:t>35490.5</a:t>
                      </a:r>
                    </a:p>
                  </a:txBody>
                  <a:tcPr marL="0" marR="0" marT="0" marB="0" anchor="ctr"/>
                </a:tc>
                <a:tc>
                  <a:txBody>
                    <a:bodyPr/>
                    <a:lstStyle/>
                    <a:p>
                      <a:pPr algn="r" fontAlgn="ctr"/>
                      <a:r>
                        <a:rPr lang="en-US" sz="2800" b="1" i="0" u="none" strike="noStrike">
                          <a:latin typeface="Times New Roman"/>
                        </a:rPr>
                        <a:t>2088.9</a:t>
                      </a:r>
                    </a:p>
                  </a:txBody>
                  <a:tcPr marL="0" marR="0" marT="0" marB="0" anchor="ctr"/>
                </a:tc>
                <a:tc>
                  <a:txBody>
                    <a:bodyPr/>
                    <a:lstStyle/>
                    <a:p>
                      <a:pPr algn="r" fontAlgn="ctr"/>
                      <a:r>
                        <a:rPr lang="en-US" sz="2800" b="1" i="0" u="none" strike="noStrike">
                          <a:latin typeface="Times New Roman"/>
                        </a:rPr>
                        <a:t>37579.4</a:t>
                      </a:r>
                    </a:p>
                  </a:txBody>
                  <a:tcPr marL="0" marR="0" marT="0" marB="0" anchor="ctr"/>
                </a:tc>
              </a:tr>
              <a:tr h="370840">
                <a:tc>
                  <a:txBody>
                    <a:bodyPr/>
                    <a:lstStyle/>
                    <a:p>
                      <a:pPr algn="ctr" fontAlgn="ctr"/>
                      <a:r>
                        <a:rPr lang="en-US" sz="2800" b="1" i="0" u="none" strike="noStrike">
                          <a:latin typeface="Times New Roman"/>
                        </a:rPr>
                        <a:t>2006-07</a:t>
                      </a:r>
                    </a:p>
                  </a:txBody>
                  <a:tcPr marL="0" marR="0" marT="0" marB="0" anchor="ctr"/>
                </a:tc>
                <a:tc>
                  <a:txBody>
                    <a:bodyPr/>
                    <a:lstStyle/>
                    <a:p>
                      <a:pPr algn="r" fontAlgn="b"/>
                      <a:r>
                        <a:rPr lang="en-US" sz="2800" b="0" i="0" u="none" strike="noStrike" dirty="0">
                          <a:latin typeface="Times New Roman"/>
                        </a:rPr>
                        <a:t>125321.8</a:t>
                      </a:r>
                    </a:p>
                  </a:txBody>
                  <a:tcPr marL="0" marR="0" marT="0" marB="0" anchor="b"/>
                </a:tc>
                <a:tc>
                  <a:txBody>
                    <a:bodyPr/>
                    <a:lstStyle/>
                    <a:p>
                      <a:pPr algn="r" fontAlgn="ctr"/>
                      <a:r>
                        <a:rPr lang="en-US" sz="2800" b="1" i="0" u="none" strike="noStrike">
                          <a:latin typeface="Times New Roman"/>
                        </a:rPr>
                        <a:t>3020.8</a:t>
                      </a:r>
                    </a:p>
                  </a:txBody>
                  <a:tcPr marL="0" marR="0" marT="0" marB="0" anchor="ctr"/>
                </a:tc>
                <a:tc>
                  <a:txBody>
                    <a:bodyPr/>
                    <a:lstStyle/>
                    <a:p>
                      <a:pPr algn="r" fontAlgn="ctr"/>
                      <a:r>
                        <a:rPr lang="en-US" sz="2800" b="1" i="0" u="none" strike="noStrike">
                          <a:latin typeface="Times New Roman"/>
                        </a:rPr>
                        <a:t>128342.6</a:t>
                      </a:r>
                    </a:p>
                  </a:txBody>
                  <a:tcPr marL="0" marR="0" marT="0" marB="0" anchor="ctr"/>
                </a:tc>
              </a:tr>
              <a:tr h="370840">
                <a:tc>
                  <a:txBody>
                    <a:bodyPr/>
                    <a:lstStyle/>
                    <a:p>
                      <a:pPr algn="ctr" fontAlgn="ctr"/>
                      <a:r>
                        <a:rPr lang="en-US" sz="2800" b="1" i="0" u="none" strike="noStrike">
                          <a:latin typeface="Times New Roman"/>
                        </a:rPr>
                        <a:t>2007-08</a:t>
                      </a:r>
                    </a:p>
                  </a:txBody>
                  <a:tcPr marL="0" marR="0" marT="0" marB="0" anchor="ctr"/>
                </a:tc>
                <a:tc>
                  <a:txBody>
                    <a:bodyPr/>
                    <a:lstStyle/>
                    <a:p>
                      <a:pPr algn="r" fontAlgn="ctr"/>
                      <a:r>
                        <a:rPr lang="en-US" sz="2800" b="1" i="0" u="none" strike="noStrike" dirty="0">
                          <a:latin typeface="Times New Roman"/>
                        </a:rPr>
                        <a:t>132890.1</a:t>
                      </a:r>
                    </a:p>
                  </a:txBody>
                  <a:tcPr marL="0" marR="0" marT="0" marB="0" anchor="ctr"/>
                </a:tc>
                <a:tc>
                  <a:txBody>
                    <a:bodyPr/>
                    <a:lstStyle/>
                    <a:p>
                      <a:pPr algn="r" fontAlgn="ctr"/>
                      <a:r>
                        <a:rPr lang="en-US" sz="2800" b="1" i="0" u="none" strike="noStrike" dirty="0">
                          <a:latin typeface="Times New Roman"/>
                        </a:rPr>
                        <a:t>5160.2</a:t>
                      </a:r>
                    </a:p>
                  </a:txBody>
                  <a:tcPr marL="0" marR="0" marT="0" marB="0" anchor="ctr"/>
                </a:tc>
                <a:tc>
                  <a:txBody>
                    <a:bodyPr/>
                    <a:lstStyle/>
                    <a:p>
                      <a:pPr algn="r" fontAlgn="ctr"/>
                      <a:r>
                        <a:rPr lang="en-US" sz="2800" b="1" i="0" u="none" strike="noStrike">
                          <a:latin typeface="Times New Roman"/>
                        </a:rPr>
                        <a:t>138050.3</a:t>
                      </a:r>
                    </a:p>
                  </a:txBody>
                  <a:tcPr marL="0" marR="0" marT="0" marB="0" anchor="ctr"/>
                </a:tc>
              </a:tr>
              <a:tr h="370840">
                <a:tc>
                  <a:txBody>
                    <a:bodyPr/>
                    <a:lstStyle/>
                    <a:p>
                      <a:pPr algn="ctr" fontAlgn="ctr"/>
                      <a:r>
                        <a:rPr lang="en-US" sz="2800" b="1" i="0" u="none" strike="noStrike">
                          <a:latin typeface="Times New Roman"/>
                        </a:rPr>
                        <a:t>2008-09</a:t>
                      </a:r>
                    </a:p>
                  </a:txBody>
                  <a:tcPr marL="0" marR="0" marT="0" marB="0" anchor="ctr"/>
                </a:tc>
                <a:tc>
                  <a:txBody>
                    <a:bodyPr/>
                    <a:lstStyle/>
                    <a:p>
                      <a:pPr algn="r" fontAlgn="ctr"/>
                      <a:r>
                        <a:rPr lang="en-US" sz="2800" b="1" i="0" u="none" strike="noStrike">
                          <a:latin typeface="Times New Roman"/>
                        </a:rPr>
                        <a:t>135933.3</a:t>
                      </a:r>
                    </a:p>
                  </a:txBody>
                  <a:tcPr marL="0" marR="0" marT="0" marB="0" anchor="ctr"/>
                </a:tc>
                <a:tc>
                  <a:txBody>
                    <a:bodyPr/>
                    <a:lstStyle/>
                    <a:p>
                      <a:pPr algn="r" fontAlgn="ctr"/>
                      <a:r>
                        <a:rPr lang="en-US" sz="2800" b="1" i="0" u="none" strike="noStrike" dirty="0">
                          <a:latin typeface="Times New Roman"/>
                        </a:rPr>
                        <a:t>9910.3</a:t>
                      </a:r>
                    </a:p>
                  </a:txBody>
                  <a:tcPr marL="0" marR="0" marT="0" marB="0" anchor="ctr"/>
                </a:tc>
                <a:tc>
                  <a:txBody>
                    <a:bodyPr/>
                    <a:lstStyle/>
                    <a:p>
                      <a:pPr algn="r" fontAlgn="ctr"/>
                      <a:r>
                        <a:rPr lang="en-US" sz="2800" b="1" i="0" u="none" strike="noStrike">
                          <a:latin typeface="Times New Roman"/>
                        </a:rPr>
                        <a:t>145843.6</a:t>
                      </a:r>
                    </a:p>
                  </a:txBody>
                  <a:tcPr marL="0" marR="0" marT="0" marB="0" anchor="ctr"/>
                </a:tc>
              </a:tr>
              <a:tr h="370840">
                <a:tc>
                  <a:txBody>
                    <a:bodyPr/>
                    <a:lstStyle/>
                    <a:p>
                      <a:pPr algn="ctr" fontAlgn="ctr"/>
                      <a:r>
                        <a:rPr lang="en-US" sz="2800" b="1" i="0" u="none" strike="noStrike">
                          <a:latin typeface="Times New Roman"/>
                        </a:rPr>
                        <a:t>2009-10</a:t>
                      </a:r>
                    </a:p>
                  </a:txBody>
                  <a:tcPr marL="0" marR="0" marT="0" marB="0" anchor="ctr"/>
                </a:tc>
                <a:tc>
                  <a:txBody>
                    <a:bodyPr/>
                    <a:lstStyle/>
                    <a:p>
                      <a:pPr algn="r" fontAlgn="ctr"/>
                      <a:r>
                        <a:rPr lang="en-US" sz="2800" b="1" i="0" u="none" strike="noStrike">
                          <a:latin typeface="Times New Roman"/>
                        </a:rPr>
                        <a:t>157923.2</a:t>
                      </a:r>
                    </a:p>
                  </a:txBody>
                  <a:tcPr marL="0" marR="0" marT="0" marB="0" anchor="ctr"/>
                </a:tc>
                <a:tc>
                  <a:txBody>
                    <a:bodyPr/>
                    <a:lstStyle/>
                    <a:p>
                      <a:pPr algn="r" fontAlgn="ctr"/>
                      <a:r>
                        <a:rPr lang="en-US" sz="2800" b="1" i="0" u="none" strike="noStrike" dirty="0">
                          <a:latin typeface="Times New Roman"/>
                        </a:rPr>
                        <a:t>25833.1</a:t>
                      </a:r>
                    </a:p>
                  </a:txBody>
                  <a:tcPr marL="0" marR="0" marT="0" marB="0" anchor="ctr"/>
                </a:tc>
                <a:tc>
                  <a:txBody>
                    <a:bodyPr/>
                    <a:lstStyle/>
                    <a:p>
                      <a:pPr algn="r" fontAlgn="ctr"/>
                      <a:r>
                        <a:rPr lang="en-US" sz="2800" b="1" i="0" u="none" strike="noStrike" dirty="0">
                          <a:latin typeface="Times New Roman"/>
                        </a:rPr>
                        <a:t>183756.3</a:t>
                      </a:r>
                    </a:p>
                  </a:txBody>
                  <a:tcPr marL="0" marR="0" marT="0" marB="0" anchor="ctr"/>
                </a:tc>
              </a:tr>
              <a:tr h="370840">
                <a:tc>
                  <a:txBody>
                    <a:bodyPr/>
                    <a:lstStyle/>
                    <a:p>
                      <a:pPr algn="ctr" fontAlgn="ctr"/>
                      <a:r>
                        <a:rPr lang="en-US" sz="2800" b="1" i="0" u="none" strike="noStrike">
                          <a:latin typeface="Times New Roman"/>
                        </a:rPr>
                        <a:t>2010-11</a:t>
                      </a:r>
                    </a:p>
                  </a:txBody>
                  <a:tcPr marL="0" marR="0" marT="0" marB="0" anchor="ctr"/>
                </a:tc>
                <a:tc>
                  <a:txBody>
                    <a:bodyPr/>
                    <a:lstStyle/>
                    <a:p>
                      <a:pPr algn="r" fontAlgn="ctr"/>
                      <a:r>
                        <a:rPr lang="en-US" sz="2800" b="1" i="0" u="none" strike="noStrike">
                          <a:latin typeface="Times New Roman"/>
                        </a:rPr>
                        <a:t>222324.4</a:t>
                      </a:r>
                    </a:p>
                  </a:txBody>
                  <a:tcPr marL="0" marR="0" marT="0" marB="0" anchor="ctr"/>
                </a:tc>
                <a:tc>
                  <a:txBody>
                    <a:bodyPr/>
                    <a:lstStyle/>
                    <a:p>
                      <a:pPr algn="r" fontAlgn="ctr"/>
                      <a:r>
                        <a:rPr lang="en-US" sz="2800" b="1" i="0" u="none" strike="noStrike">
                          <a:latin typeface="Times New Roman"/>
                        </a:rPr>
                        <a:t>9559.4</a:t>
                      </a:r>
                    </a:p>
                  </a:txBody>
                  <a:tcPr marL="0" marR="0" marT="0" marB="0" anchor="ctr"/>
                </a:tc>
                <a:tc>
                  <a:txBody>
                    <a:bodyPr/>
                    <a:lstStyle/>
                    <a:p>
                      <a:pPr algn="r" fontAlgn="ctr"/>
                      <a:r>
                        <a:rPr lang="en-US" sz="2800" b="1" i="0" u="none" strike="noStrike" dirty="0">
                          <a:latin typeface="Times New Roman"/>
                        </a:rPr>
                        <a:t>231883.8</a:t>
                      </a:r>
                    </a:p>
                  </a:txBody>
                  <a:tcPr marL="0" marR="0" marT="0" marB="0" anchor="ctr"/>
                </a:tc>
              </a:tr>
              <a:tr h="370840">
                <a:tc>
                  <a:txBody>
                    <a:bodyPr/>
                    <a:lstStyle/>
                    <a:p>
                      <a:pPr algn="ctr" fontAlgn="ctr"/>
                      <a:r>
                        <a:rPr lang="en-US" sz="2800" b="1" i="0" u="none" strike="noStrike" dirty="0" smtClean="0">
                          <a:latin typeface="Times New Roman"/>
                        </a:rPr>
                        <a:t>Increase %</a:t>
                      </a:r>
                      <a:endParaRPr lang="en-US" sz="2800" b="1" i="0" u="none" strike="noStrike" dirty="0">
                        <a:latin typeface="Times New Roman"/>
                      </a:endParaRPr>
                    </a:p>
                  </a:txBody>
                  <a:tcPr marL="0" marR="0" marT="0" marB="0" anchor="ctr"/>
                </a:tc>
                <a:tc>
                  <a:txBody>
                    <a:bodyPr/>
                    <a:lstStyle/>
                    <a:p>
                      <a:pPr algn="r" fontAlgn="ctr"/>
                      <a:r>
                        <a:rPr lang="en-US" sz="2800" b="1" i="0" u="none" strike="noStrike">
                          <a:latin typeface="Times New Roman"/>
                        </a:rPr>
                        <a:t>626.43</a:t>
                      </a:r>
                    </a:p>
                  </a:txBody>
                  <a:tcPr marL="0" marR="0" marT="0" marB="0" anchor="ctr"/>
                </a:tc>
                <a:tc>
                  <a:txBody>
                    <a:bodyPr/>
                    <a:lstStyle/>
                    <a:p>
                      <a:pPr algn="r" fontAlgn="ctr"/>
                      <a:r>
                        <a:rPr lang="en-US" sz="2800" b="1" i="0" u="none" strike="noStrike">
                          <a:latin typeface="Times New Roman"/>
                        </a:rPr>
                        <a:t>457.63</a:t>
                      </a:r>
                    </a:p>
                  </a:txBody>
                  <a:tcPr marL="0" marR="0" marT="0" marB="0" anchor="ctr"/>
                </a:tc>
                <a:tc>
                  <a:txBody>
                    <a:bodyPr/>
                    <a:lstStyle/>
                    <a:p>
                      <a:pPr algn="r" fontAlgn="ctr"/>
                      <a:r>
                        <a:rPr lang="en-US" sz="2800" b="1" i="0" u="none" strike="noStrike" dirty="0">
                          <a:latin typeface="Times New Roman"/>
                        </a:rPr>
                        <a:t>617.05</a:t>
                      </a:r>
                    </a:p>
                  </a:txBody>
                  <a:tcPr marL="0" marR="0" marT="0" marB="0" anchor="ctr"/>
                </a:tc>
              </a:tr>
            </a:tbl>
          </a:graphicData>
        </a:graphic>
      </p:graphicFrame>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0"/>
          <a:ext cx="5500694" cy="36433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4071934" y="3429000"/>
          <a:ext cx="5072066" cy="3429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 name="Chart 4"/>
          <p:cNvGraphicFramePr/>
          <p:nvPr/>
        </p:nvGraphicFramePr>
        <p:xfrm>
          <a:off x="785786" y="642918"/>
          <a:ext cx="7133598" cy="56276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9" name="Rectangle 3"/>
          <p:cNvSpPr>
            <a:spLocks noChangeArrowheads="1"/>
          </p:cNvSpPr>
          <p:nvPr/>
        </p:nvSpPr>
        <p:spPr bwMode="auto">
          <a:xfrm>
            <a:off x="-32" y="642918"/>
            <a:ext cx="9123363" cy="584775"/>
          </a:xfrm>
          <a:prstGeom prst="rect">
            <a:avLst/>
          </a:prstGeom>
          <a:solidFill>
            <a:schemeClr val="bg1"/>
          </a:solidFill>
          <a:ln w="12700">
            <a:noFill/>
            <a:miter lim="800000"/>
            <a:headEnd type="none" w="sm" len="sm"/>
            <a:tailEnd type="none" w="sm" len="sm"/>
          </a:ln>
          <a:effectLst/>
        </p:spPr>
        <p:txBody>
          <a:bodyPr>
            <a:spAutoFit/>
          </a:bodyPr>
          <a:lstStyle/>
          <a:p>
            <a:pPr algn="ctr">
              <a:defRPr/>
            </a:pPr>
            <a:r>
              <a:rPr lang="en-US" altLang="en-US" sz="3200" dirty="0" smtClean="0">
                <a:solidFill>
                  <a:srgbClr val="0000CC"/>
                </a:solidFill>
                <a:effectLst>
                  <a:outerShdw blurRad="38100" dist="38100" dir="2700000" algn="tl">
                    <a:srgbClr val="000000"/>
                  </a:outerShdw>
                </a:effectLst>
              </a:rPr>
              <a:t>Improving  access to and quality of basic education</a:t>
            </a:r>
            <a:endParaRPr lang="en-US" altLang="en-US" sz="3200" dirty="0">
              <a:solidFill>
                <a:srgbClr val="0000CC"/>
              </a:solidFill>
              <a:effectLst>
                <a:outerShdw blurRad="38100" dist="38100" dir="2700000" algn="tl">
                  <a:srgbClr val="000000"/>
                </a:outerShdw>
              </a:effectLst>
            </a:endParaRPr>
          </a:p>
        </p:txBody>
      </p:sp>
      <p:sp>
        <p:nvSpPr>
          <p:cNvPr id="628743" name="Text Box 7"/>
          <p:cNvSpPr txBox="1">
            <a:spLocks noChangeArrowheads="1"/>
          </p:cNvSpPr>
          <p:nvPr/>
        </p:nvSpPr>
        <p:spPr bwMode="auto">
          <a:xfrm>
            <a:off x="212725" y="1407132"/>
            <a:ext cx="8626475" cy="5016758"/>
          </a:xfrm>
          <a:prstGeom prst="rect">
            <a:avLst/>
          </a:prstGeom>
          <a:noFill/>
          <a:ln w="12700">
            <a:noFill/>
            <a:miter lim="800000"/>
            <a:headEnd type="none" w="sm" len="sm"/>
            <a:tailEnd type="none" w="sm" len="sm"/>
          </a:ln>
        </p:spPr>
        <p:txBody>
          <a:bodyPr>
            <a:spAutoFit/>
          </a:bodyPr>
          <a:lstStyle/>
          <a:p>
            <a:pPr marL="468313" lvl="0" indent="-468313">
              <a:spcBef>
                <a:spcPts val="600"/>
              </a:spcBef>
              <a:spcAft>
                <a:spcPts val="600"/>
              </a:spcAft>
              <a:buFontTx/>
              <a:buChar char="•"/>
            </a:pPr>
            <a:r>
              <a:rPr lang="en-US" sz="2500" b="1" dirty="0" smtClean="0">
                <a:latin typeface="Times" pitchFamily="18" charset="0"/>
              </a:rPr>
              <a:t>The Child Centered Approach has been implemented on pilot basic in 67 townships during the years 2004 to 2010 in collaboration with JICA and the rest of over 260 townships has been planned to expand by MOE for improving teaching learning process in primary schools.</a:t>
            </a:r>
          </a:p>
          <a:p>
            <a:pPr marL="468313" lvl="0" indent="-468313">
              <a:spcBef>
                <a:spcPts val="600"/>
              </a:spcBef>
              <a:spcAft>
                <a:spcPts val="600"/>
              </a:spcAft>
              <a:buFontTx/>
              <a:buChar char="•"/>
            </a:pPr>
            <a:r>
              <a:rPr lang="en-US" sz="2500" b="1" dirty="0" smtClean="0">
                <a:latin typeface="Times" pitchFamily="18" charset="0"/>
              </a:rPr>
              <a:t>The refresher courses for basic education teachers have been conducted during 2009 and 2010 also trainings, the training for English and Mathematics teachers were conducted.</a:t>
            </a:r>
          </a:p>
          <a:p>
            <a:pPr marL="468313" lvl="0" indent="-468313">
              <a:spcBef>
                <a:spcPts val="600"/>
              </a:spcBef>
              <a:spcAft>
                <a:spcPts val="600"/>
              </a:spcAft>
              <a:buFontTx/>
              <a:buChar char="•"/>
            </a:pPr>
            <a:r>
              <a:rPr lang="en-US" sz="2500" b="1" dirty="0" smtClean="0">
                <a:latin typeface="Times" pitchFamily="18" charset="0"/>
              </a:rPr>
              <a:t>The primary school Life Skills curriculum has been revised and the secondary school Life Skills curriculums are being revised.</a:t>
            </a:r>
          </a:p>
        </p:txBody>
      </p:sp>
      <p:sp>
        <p:nvSpPr>
          <p:cNvPr id="4" name="Rectangle 3"/>
          <p:cNvSpPr/>
          <p:nvPr/>
        </p:nvSpPr>
        <p:spPr>
          <a:xfrm>
            <a:off x="3214678" y="0"/>
            <a:ext cx="3840282" cy="707886"/>
          </a:xfrm>
          <a:prstGeom prst="rect">
            <a:avLst/>
          </a:prstGeom>
        </p:spPr>
        <p:txBody>
          <a:bodyPr wrap="none">
            <a:spAutoFit/>
          </a:bodyPr>
          <a:lstStyle/>
          <a:p>
            <a:r>
              <a:rPr lang="en-US" sz="4000" b="1" dirty="0" smtClean="0"/>
              <a:t>Current Situation</a:t>
            </a:r>
            <a:endParaRPr lang="en-US" sz="4000" b="1"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28743">
                                            <p:txEl>
                                              <p:pRg st="0" end="0"/>
                                            </p:txEl>
                                          </p:spTgt>
                                        </p:tgtEl>
                                        <p:attrNameLst>
                                          <p:attrName>style.visibility</p:attrName>
                                        </p:attrNameLst>
                                      </p:cBhvr>
                                      <p:to>
                                        <p:strVal val="visible"/>
                                      </p:to>
                                    </p:set>
                                    <p:animEffect transition="in" filter="wipe(down)">
                                      <p:cBhvr>
                                        <p:cTn id="7" dur="500"/>
                                        <p:tgtEl>
                                          <p:spTgt spid="62874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28743">
                                            <p:txEl>
                                              <p:pRg st="1" end="1"/>
                                            </p:txEl>
                                          </p:spTgt>
                                        </p:tgtEl>
                                        <p:attrNameLst>
                                          <p:attrName>style.visibility</p:attrName>
                                        </p:attrNameLst>
                                      </p:cBhvr>
                                      <p:to>
                                        <p:strVal val="visible"/>
                                      </p:to>
                                    </p:set>
                                    <p:animEffect transition="in" filter="wipe(down)">
                                      <p:cBhvr>
                                        <p:cTn id="11" dur="500"/>
                                        <p:tgtEl>
                                          <p:spTgt spid="628743">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28743">
                                            <p:txEl>
                                              <p:pRg st="2" end="2"/>
                                            </p:txEl>
                                          </p:spTgt>
                                        </p:tgtEl>
                                        <p:attrNameLst>
                                          <p:attrName>style.visibility</p:attrName>
                                        </p:attrNameLst>
                                      </p:cBhvr>
                                      <p:to>
                                        <p:strVal val="visible"/>
                                      </p:to>
                                    </p:set>
                                    <p:animEffect transition="in" filter="wipe(down)">
                                      <p:cBhvr>
                                        <p:cTn id="15" dur="500"/>
                                        <p:tgtEl>
                                          <p:spTgt spid="6287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9" name="Rectangle 3"/>
          <p:cNvSpPr>
            <a:spLocks noChangeArrowheads="1"/>
          </p:cNvSpPr>
          <p:nvPr/>
        </p:nvSpPr>
        <p:spPr bwMode="auto">
          <a:xfrm>
            <a:off x="-32" y="642918"/>
            <a:ext cx="9123363" cy="584775"/>
          </a:xfrm>
          <a:prstGeom prst="rect">
            <a:avLst/>
          </a:prstGeom>
          <a:solidFill>
            <a:schemeClr val="bg1"/>
          </a:solidFill>
          <a:ln w="12700">
            <a:noFill/>
            <a:miter lim="800000"/>
            <a:headEnd type="none" w="sm" len="sm"/>
            <a:tailEnd type="none" w="sm" len="sm"/>
          </a:ln>
          <a:effectLst/>
        </p:spPr>
        <p:txBody>
          <a:bodyPr>
            <a:spAutoFit/>
          </a:bodyPr>
          <a:lstStyle/>
          <a:p>
            <a:pPr algn="ctr">
              <a:defRPr/>
            </a:pPr>
            <a:r>
              <a:rPr lang="en-US" altLang="en-US" sz="3200" dirty="0" smtClean="0">
                <a:solidFill>
                  <a:srgbClr val="0000CC"/>
                </a:solidFill>
                <a:effectLst>
                  <a:outerShdw blurRad="38100" dist="38100" dir="2700000" algn="tl">
                    <a:srgbClr val="000000"/>
                  </a:outerShdw>
                </a:effectLst>
              </a:rPr>
              <a:t>Improving  access to and quality of basic education</a:t>
            </a:r>
            <a:endParaRPr lang="en-US" altLang="en-US" sz="3200" dirty="0">
              <a:solidFill>
                <a:srgbClr val="0000CC"/>
              </a:solidFill>
              <a:effectLst>
                <a:outerShdw blurRad="38100" dist="38100" dir="2700000" algn="tl">
                  <a:srgbClr val="000000"/>
                </a:outerShdw>
              </a:effectLst>
            </a:endParaRPr>
          </a:p>
        </p:txBody>
      </p:sp>
      <p:sp>
        <p:nvSpPr>
          <p:cNvPr id="628743" name="Text Box 7"/>
          <p:cNvSpPr txBox="1">
            <a:spLocks noChangeArrowheads="1"/>
          </p:cNvSpPr>
          <p:nvPr/>
        </p:nvSpPr>
        <p:spPr bwMode="auto">
          <a:xfrm>
            <a:off x="231805" y="1341626"/>
            <a:ext cx="8626475" cy="3247043"/>
          </a:xfrm>
          <a:prstGeom prst="rect">
            <a:avLst/>
          </a:prstGeom>
          <a:noFill/>
          <a:ln w="12700">
            <a:noFill/>
            <a:miter lim="800000"/>
            <a:headEnd type="none" w="sm" len="sm"/>
            <a:tailEnd type="none" w="sm" len="sm"/>
          </a:ln>
        </p:spPr>
        <p:txBody>
          <a:bodyPr>
            <a:spAutoFit/>
          </a:bodyPr>
          <a:lstStyle/>
          <a:p>
            <a:pPr marL="468313" lvl="0" indent="-468313">
              <a:spcBef>
                <a:spcPts val="600"/>
              </a:spcBef>
              <a:spcAft>
                <a:spcPts val="600"/>
              </a:spcAft>
              <a:buFontTx/>
              <a:buChar char="•"/>
            </a:pPr>
            <a:r>
              <a:rPr lang="en-US" sz="2500" b="1" dirty="0" smtClean="0">
                <a:latin typeface="Times" pitchFamily="18" charset="0"/>
              </a:rPr>
              <a:t>Pupil-teacher ratio has been improved at all level of basic education.</a:t>
            </a:r>
          </a:p>
          <a:p>
            <a:pPr marL="468313" indent="-468313">
              <a:spcBef>
                <a:spcPts val="600"/>
              </a:spcBef>
              <a:spcAft>
                <a:spcPts val="600"/>
              </a:spcAft>
              <a:buFontTx/>
              <a:buChar char="•"/>
            </a:pPr>
            <a:r>
              <a:rPr lang="en-US" sz="2500" b="1" dirty="0" smtClean="0">
                <a:latin typeface="Times" pitchFamily="18" charset="0"/>
              </a:rPr>
              <a:t>All primary school teachers are certified and over 90 % of secondary school teachers certified.</a:t>
            </a:r>
          </a:p>
          <a:p>
            <a:pPr marL="468313" lvl="0" indent="-468313">
              <a:spcBef>
                <a:spcPts val="600"/>
              </a:spcBef>
              <a:spcAft>
                <a:spcPts val="600"/>
              </a:spcAft>
              <a:buFontTx/>
              <a:buChar char="•"/>
            </a:pPr>
            <a:r>
              <a:rPr lang="en-US" sz="2500" b="1" dirty="0" smtClean="0">
                <a:latin typeface="Times" pitchFamily="18" charset="0"/>
              </a:rPr>
              <a:t>The NFPE, TEMIS and SSA/SIP have been implemented and some selected project townships </a:t>
            </a:r>
          </a:p>
          <a:p>
            <a:pPr marL="468313" lvl="0" indent="-468313">
              <a:spcBef>
                <a:spcPts val="600"/>
              </a:spcBef>
              <a:spcAft>
                <a:spcPts val="600"/>
              </a:spcAft>
              <a:buFontTx/>
              <a:buChar char="•"/>
            </a:pPr>
            <a:r>
              <a:rPr lang="en-US" sz="2500" b="1" dirty="0" smtClean="0">
                <a:latin typeface="Times" pitchFamily="18" charset="0"/>
              </a:rPr>
              <a:t>The TEMIS project will be expanded  nation-wide  </a:t>
            </a:r>
            <a:endParaRPr lang="en-US" sz="2500" b="1" dirty="0">
              <a:latin typeface="Times" pitchFamily="18" charset="0"/>
            </a:endParaRPr>
          </a:p>
        </p:txBody>
      </p:sp>
      <p:sp>
        <p:nvSpPr>
          <p:cNvPr id="4" name="Rectangle 3"/>
          <p:cNvSpPr/>
          <p:nvPr/>
        </p:nvSpPr>
        <p:spPr>
          <a:xfrm>
            <a:off x="3214678" y="0"/>
            <a:ext cx="3840282" cy="707886"/>
          </a:xfrm>
          <a:prstGeom prst="rect">
            <a:avLst/>
          </a:prstGeom>
        </p:spPr>
        <p:txBody>
          <a:bodyPr wrap="none">
            <a:spAutoFit/>
          </a:bodyPr>
          <a:lstStyle/>
          <a:p>
            <a:r>
              <a:rPr lang="en-US" sz="4000" b="1" dirty="0" smtClean="0"/>
              <a:t>Current Situation</a:t>
            </a:r>
            <a:endParaRPr lang="en-US" sz="4000" b="1"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28743">
                                            <p:txEl>
                                              <p:pRg st="0" end="0"/>
                                            </p:txEl>
                                          </p:spTgt>
                                        </p:tgtEl>
                                        <p:attrNameLst>
                                          <p:attrName>style.visibility</p:attrName>
                                        </p:attrNameLst>
                                      </p:cBhvr>
                                      <p:to>
                                        <p:strVal val="visible"/>
                                      </p:to>
                                    </p:set>
                                    <p:animEffect transition="in" filter="wipe(down)">
                                      <p:cBhvr>
                                        <p:cTn id="7" dur="1000"/>
                                        <p:tgtEl>
                                          <p:spTgt spid="628743">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28743">
                                            <p:txEl>
                                              <p:pRg st="1" end="1"/>
                                            </p:txEl>
                                          </p:spTgt>
                                        </p:tgtEl>
                                        <p:attrNameLst>
                                          <p:attrName>style.visibility</p:attrName>
                                        </p:attrNameLst>
                                      </p:cBhvr>
                                      <p:to>
                                        <p:strVal val="visible"/>
                                      </p:to>
                                    </p:set>
                                    <p:animEffect transition="in" filter="wipe(down)">
                                      <p:cBhvr>
                                        <p:cTn id="11" dur="1000"/>
                                        <p:tgtEl>
                                          <p:spTgt spid="628743">
                                            <p:txEl>
                                              <p:pRg st="1" end="1"/>
                                            </p:tx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28743">
                                            <p:txEl>
                                              <p:pRg st="2" end="2"/>
                                            </p:txEl>
                                          </p:spTgt>
                                        </p:tgtEl>
                                        <p:attrNameLst>
                                          <p:attrName>style.visibility</p:attrName>
                                        </p:attrNameLst>
                                      </p:cBhvr>
                                      <p:to>
                                        <p:strVal val="visible"/>
                                      </p:to>
                                    </p:set>
                                    <p:animEffect transition="in" filter="wipe(down)">
                                      <p:cBhvr>
                                        <p:cTn id="15" dur="1000"/>
                                        <p:tgtEl>
                                          <p:spTgt spid="628743">
                                            <p:txEl>
                                              <p:pRg st="2" end="2"/>
                                            </p:txEl>
                                          </p:spTgt>
                                        </p:tgtEl>
                                      </p:cBhvr>
                                    </p:animEffect>
                                  </p:childTnLst>
                                </p:cTn>
                              </p:par>
                            </p:childTnLst>
                          </p:cTn>
                        </p:par>
                        <p:par>
                          <p:cTn id="16" fill="hold">
                            <p:stCondLst>
                              <p:cond delay="3000"/>
                            </p:stCondLst>
                            <p:childTnLst>
                              <p:par>
                                <p:cTn id="17" presetID="22" presetClass="entr" presetSubtype="4" fill="hold" grpId="0" nodeType="afterEffect">
                                  <p:stCondLst>
                                    <p:cond delay="0"/>
                                  </p:stCondLst>
                                  <p:childTnLst>
                                    <p:set>
                                      <p:cBhvr>
                                        <p:cTn id="18" dur="1" fill="hold">
                                          <p:stCondLst>
                                            <p:cond delay="0"/>
                                          </p:stCondLst>
                                        </p:cTn>
                                        <p:tgtEl>
                                          <p:spTgt spid="628743">
                                            <p:txEl>
                                              <p:pRg st="3" end="3"/>
                                            </p:txEl>
                                          </p:spTgt>
                                        </p:tgtEl>
                                        <p:attrNameLst>
                                          <p:attrName>style.visibility</p:attrName>
                                        </p:attrNameLst>
                                      </p:cBhvr>
                                      <p:to>
                                        <p:strVal val="visible"/>
                                      </p:to>
                                    </p:set>
                                    <p:animEffect transition="in" filter="wipe(down)">
                                      <p:cBhvr>
                                        <p:cTn id="19" dur="1000"/>
                                        <p:tgtEl>
                                          <p:spTgt spid="6287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28662" y="857232"/>
          <a:ext cx="7379659" cy="5888736"/>
        </p:xfrm>
        <a:graphic>
          <a:graphicData uri="http://schemas.openxmlformats.org/drawingml/2006/table">
            <a:tbl>
              <a:tblPr/>
              <a:tblGrid>
                <a:gridCol w="426608"/>
                <a:gridCol w="3374834"/>
                <a:gridCol w="1264943"/>
                <a:gridCol w="1354233"/>
                <a:gridCol w="959041"/>
              </a:tblGrid>
              <a:tr h="184727">
                <a:tc>
                  <a:txBody>
                    <a:bodyPr/>
                    <a:lstStyle/>
                    <a:p>
                      <a:pPr marL="0" marR="0">
                        <a:lnSpc>
                          <a:spcPct val="115000"/>
                        </a:lnSpc>
                        <a:spcBef>
                          <a:spcPts val="0"/>
                        </a:spcBef>
                        <a:spcAft>
                          <a:spcPts val="0"/>
                        </a:spcAft>
                      </a:pPr>
                      <a:r>
                        <a:rPr lang="en-US" sz="1600" b="1" dirty="0">
                          <a:latin typeface="Times New Roman"/>
                          <a:ea typeface="Times New Roman"/>
                          <a:cs typeface="Times New Roman"/>
                        </a:rPr>
                        <a:t>Sr.</a:t>
                      </a:r>
                      <a:endParaRPr lang="en-US" sz="1800" dirty="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Indicators</a:t>
                      </a:r>
                      <a:endParaRPr lang="en-US" sz="1800">
                        <a:latin typeface="Calibri"/>
                        <a:ea typeface="Times New Roman"/>
                        <a:cs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2010</a:t>
                      </a:r>
                      <a:endParaRPr lang="en-US" sz="1800">
                        <a:latin typeface="Calibri"/>
                        <a:ea typeface="Times New Roman"/>
                        <a:cs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2015 (Target)</a:t>
                      </a:r>
                      <a:endParaRPr lang="en-US" sz="1800">
                        <a:latin typeface="Calibri"/>
                        <a:ea typeface="Times New Roman"/>
                        <a:cs typeface="Times New Roman"/>
                      </a:endParaRPr>
                    </a:p>
                  </a:txBody>
                  <a:tcPr marL="63335" marR="633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Gaps</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600">
                          <a:latin typeface="Times New Roman"/>
                          <a:ea typeface="Times New Roman"/>
                          <a:cs typeface="Times New Roman"/>
                        </a:rPr>
                        <a:t>Pre-school enrolment</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dirty="0">
                          <a:latin typeface="Times New Roman"/>
                          <a:ea typeface="Times New Roman"/>
                          <a:cs typeface="Times New Roman"/>
                        </a:rPr>
                        <a:t>22.9</a:t>
                      </a:r>
                      <a:endParaRPr lang="en-US" sz="1800" dirty="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2.10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(MICS)</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2</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Grade-1 Intake Rate</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98.37</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99.00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0.63</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3</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Net Enrolment Ratio (NER)</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344170" algn="l"/>
                          <a:tab pos="521970" algn="ctr"/>
                        </a:tabLs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Primary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84.60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10.40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Lower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47.20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60.00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12.80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Upper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30.00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40.00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10.00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4</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Completion Rates</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Primary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73.50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21.50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Lower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77.40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85.00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7.60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Upper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34.60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65.00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30.40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5</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Transition Rates</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Primary to Lower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77.61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85.00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7.39</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Lower Secondary to Upper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93.40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95.00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1.60</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6</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Pupil-Teacher Ratios</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Primary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28:1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30:1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Lower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34:1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27:1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Upper Secondary</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25:1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27:1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727">
                <a:tc>
                  <a:txBody>
                    <a:bodyPr/>
                    <a:lstStyle/>
                    <a:p>
                      <a:pPr marL="0" marR="0" algn="r">
                        <a:lnSpc>
                          <a:spcPct val="115000"/>
                        </a:lnSpc>
                        <a:spcBef>
                          <a:spcPts val="0"/>
                        </a:spcBef>
                        <a:spcAft>
                          <a:spcPts val="0"/>
                        </a:spcAft>
                      </a:pPr>
                      <a:r>
                        <a:rPr lang="en-US" sz="1600">
                          <a:latin typeface="Times New Roman"/>
                          <a:ea typeface="Times New Roman"/>
                          <a:cs typeface="Times New Roman"/>
                        </a:rPr>
                        <a:t>7</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600">
                          <a:latin typeface="Times New Roman"/>
                          <a:ea typeface="Times New Roman"/>
                          <a:cs typeface="Times New Roman"/>
                        </a:rPr>
                        <a:t>Adult Literacy Rate</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95.01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99.00</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600">
                          <a:latin typeface="Times New Roman"/>
                          <a:ea typeface="Times New Roman"/>
                          <a:cs typeface="Times New Roman"/>
                        </a:rPr>
                        <a:t>3.99</a:t>
                      </a:r>
                      <a:endParaRPr lang="en-US" sz="180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4727">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(2011)</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latin typeface="Times New Roman"/>
                          <a:ea typeface="Times New Roman"/>
                          <a:cs typeface="Times New Roman"/>
                        </a:rPr>
                        <a:t> </a:t>
                      </a:r>
                      <a:endParaRPr lang="en-US" sz="1800">
                        <a:latin typeface="Calibri"/>
                        <a:ea typeface="Times New Roman"/>
                        <a:cs typeface="Times New Roman"/>
                      </a:endParaRPr>
                    </a:p>
                  </a:txBody>
                  <a:tcPr marL="63335" marR="633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latin typeface="Times New Roman"/>
                          <a:ea typeface="Times New Roman"/>
                          <a:cs typeface="Times New Roman"/>
                        </a:rPr>
                        <a:t> </a:t>
                      </a:r>
                      <a:endParaRPr lang="en-US" sz="1800" dirty="0">
                        <a:latin typeface="Calibri"/>
                        <a:ea typeface="Times New Roman"/>
                        <a:cs typeface="Times New Roman"/>
                      </a:endParaRPr>
                    </a:p>
                  </a:txBody>
                  <a:tcPr marL="63335" marR="633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344488" algn="l"/>
                <a:tab pos="522288" algn="ctr"/>
              </a:tabLst>
            </a:pPr>
            <a:r>
              <a:rPr kumimoji="0" lang="en-US" sz="2400" b="1"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Gaps for achieving MDG/EFA set targets</a:t>
            </a:r>
            <a:endParaRPr kumimoji="0" lang="en-US" sz="14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344488" algn="l"/>
                <a:tab pos="522288" algn="ctr"/>
              </a:tabLst>
            </a:pPr>
            <a:r>
              <a:rPr kumimoji="0" lang="en-US" sz="2400" b="1"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Basic Education Indicators  2010 and 2015(Target)</a:t>
            </a:r>
            <a:endParaRPr kumimoji="0" lang="en-US" sz="36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Key Challenging Areas</a:t>
            </a:r>
            <a:endParaRPr lang="en-US" dirty="0"/>
          </a:p>
        </p:txBody>
      </p:sp>
      <p:sp>
        <p:nvSpPr>
          <p:cNvPr id="3" name="Content Placeholder 2"/>
          <p:cNvSpPr>
            <a:spLocks noGrp="1"/>
          </p:cNvSpPr>
          <p:nvPr>
            <p:ph idx="1"/>
          </p:nvPr>
        </p:nvSpPr>
        <p:spPr>
          <a:xfrm>
            <a:off x="457200" y="1646236"/>
            <a:ext cx="8229600" cy="4854597"/>
          </a:xfrm>
        </p:spPr>
        <p:txBody>
          <a:bodyPr>
            <a:normAutofit fontScale="92500" lnSpcReduction="10000"/>
          </a:bodyPr>
          <a:lstStyle/>
          <a:p>
            <a:pPr marL="447675" lvl="0" indent="-447675">
              <a:lnSpc>
                <a:spcPct val="150000"/>
              </a:lnSpc>
              <a:buFont typeface="Wingdings" pitchFamily="2" charset="2"/>
              <a:buChar char="ü"/>
            </a:pPr>
            <a:r>
              <a:rPr lang="en-US" b="1" dirty="0" smtClean="0">
                <a:latin typeface="Times New Roman" pitchFamily="18" charset="0"/>
                <a:cs typeface="Times New Roman" pitchFamily="18" charset="0"/>
              </a:rPr>
              <a:t>To improve school retention rates</a:t>
            </a:r>
          </a:p>
          <a:p>
            <a:pPr marL="447675" lvl="0" indent="-447675">
              <a:lnSpc>
                <a:spcPct val="150000"/>
              </a:lnSpc>
              <a:buFont typeface="Wingdings" pitchFamily="2" charset="2"/>
              <a:buChar char="ü"/>
            </a:pPr>
            <a:r>
              <a:rPr lang="en-US" b="1" dirty="0" smtClean="0">
                <a:latin typeface="Times New Roman" pitchFamily="18" charset="0"/>
                <a:cs typeface="Times New Roman" pitchFamily="18" charset="0"/>
              </a:rPr>
              <a:t>To upgrade the quality of teachers</a:t>
            </a:r>
          </a:p>
          <a:p>
            <a:pPr marL="447675" lvl="0" indent="-447675">
              <a:lnSpc>
                <a:spcPct val="150000"/>
              </a:lnSpc>
              <a:buFont typeface="Wingdings" pitchFamily="2" charset="2"/>
              <a:buChar char="ü"/>
            </a:pPr>
            <a:r>
              <a:rPr lang="en-US" b="1" dirty="0" smtClean="0">
                <a:latin typeface="Times New Roman" pitchFamily="18" charset="0"/>
                <a:cs typeface="Times New Roman" pitchFamily="18" charset="0"/>
              </a:rPr>
              <a:t>Capacity building for education personnel at all levels</a:t>
            </a:r>
          </a:p>
          <a:p>
            <a:pPr marL="447675" lvl="0" indent="-447675">
              <a:lnSpc>
                <a:spcPct val="150000"/>
              </a:lnSpc>
              <a:buFont typeface="Wingdings" pitchFamily="2" charset="2"/>
              <a:buChar char="ü"/>
            </a:pPr>
            <a:r>
              <a:rPr lang="en-US" b="1" dirty="0" smtClean="0">
                <a:latin typeface="Times New Roman" pitchFamily="18" charset="0"/>
                <a:cs typeface="Times New Roman" pitchFamily="18" charset="0"/>
              </a:rPr>
              <a:t>To expand NFPE, TEMIS and SSA/SIP </a:t>
            </a:r>
          </a:p>
          <a:p>
            <a:pPr marL="447675" indent="-447675">
              <a:lnSpc>
                <a:spcPct val="150000"/>
              </a:lnSpc>
              <a:buFont typeface="Wingdings" pitchFamily="2" charset="2"/>
              <a:buChar char="ü"/>
            </a:pPr>
            <a:r>
              <a:rPr lang="en-US" b="1" dirty="0" smtClean="0">
                <a:latin typeface="Times New Roman" pitchFamily="18" charset="0"/>
                <a:cs typeface="Times New Roman" pitchFamily="18" charset="0"/>
              </a:rPr>
              <a:t>Research, monitoring and assessment of education programs</a:t>
            </a:r>
            <a:endParaRPr lang="en-US" b="1" dirty="0">
              <a:latin typeface="Times New Roman" pitchFamily="18" charset="0"/>
              <a:cs typeface="Times New Roman" pitchFamily="18" charset="0"/>
            </a:endParaRPr>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Required support from ETWG</a:t>
            </a:r>
            <a:endParaRPr lang="en-US" dirty="0"/>
          </a:p>
        </p:txBody>
      </p:sp>
      <p:sp>
        <p:nvSpPr>
          <p:cNvPr id="3" name="Content Placeholder 2"/>
          <p:cNvSpPr>
            <a:spLocks noGrp="1"/>
          </p:cNvSpPr>
          <p:nvPr>
            <p:ph idx="1"/>
          </p:nvPr>
        </p:nvSpPr>
        <p:spPr/>
        <p:txBody>
          <a:bodyPr>
            <a:normAutofit/>
          </a:bodyPr>
          <a:lstStyle/>
          <a:p>
            <a:pPr marL="542925" lvl="0" indent="-542925">
              <a:lnSpc>
                <a:spcPct val="150000"/>
              </a:lnSpc>
              <a:buFont typeface="Wingdings" pitchFamily="2" charset="2"/>
              <a:buChar char="q"/>
            </a:pPr>
            <a:r>
              <a:rPr lang="en-US" b="1" dirty="0" smtClean="0">
                <a:latin typeface="Times New Roman" pitchFamily="18" charset="0"/>
                <a:cs typeface="Times New Roman" pitchFamily="18" charset="0"/>
              </a:rPr>
              <a:t>Technical assistance (</a:t>
            </a:r>
            <a:r>
              <a:rPr lang="en-US" b="1" dirty="0" err="1" smtClean="0">
                <a:latin typeface="Times New Roman" pitchFamily="18" charset="0"/>
                <a:cs typeface="Times New Roman" pitchFamily="18" charset="0"/>
              </a:rPr>
              <a:t>eg</a:t>
            </a:r>
            <a:r>
              <a:rPr lang="en-US" b="1" dirty="0" smtClean="0">
                <a:latin typeface="Times New Roman" pitchFamily="18" charset="0"/>
                <a:cs typeface="Times New Roman" pitchFamily="18" charset="0"/>
              </a:rPr>
              <a:t>. English teachers proficiency upgrading)</a:t>
            </a:r>
          </a:p>
          <a:p>
            <a:pPr marL="542925" lvl="0" indent="-542925">
              <a:lnSpc>
                <a:spcPct val="150000"/>
              </a:lnSpc>
              <a:buFont typeface="Wingdings" pitchFamily="2" charset="2"/>
              <a:buChar char="q"/>
            </a:pPr>
            <a:r>
              <a:rPr lang="en-US" b="1" dirty="0" smtClean="0">
                <a:latin typeface="Times New Roman" pitchFamily="18" charset="0"/>
                <a:cs typeface="Times New Roman" pitchFamily="18" charset="0"/>
              </a:rPr>
              <a:t>Materials assistance (Computers, Projectors, Exercise Books for UPE)</a:t>
            </a:r>
          </a:p>
          <a:p>
            <a:pPr marL="542925" indent="-542925">
              <a:lnSpc>
                <a:spcPct val="150000"/>
              </a:lnSpc>
              <a:buFont typeface="Wingdings" pitchFamily="2" charset="2"/>
              <a:buChar char="q"/>
            </a:pPr>
            <a:r>
              <a:rPr lang="en-US" b="1" dirty="0" smtClean="0">
                <a:latin typeface="Times New Roman" pitchFamily="18" charset="0"/>
                <a:cs typeface="Times New Roman" pitchFamily="18" charset="0"/>
              </a:rPr>
              <a:t>Financial assistance (School infrastructure improvement, opportunity cost for needy students)</a:t>
            </a:r>
            <a:endParaRPr lang="en-US" b="1" dirty="0">
              <a:latin typeface="Times New Roman" pitchFamily="18" charset="0"/>
              <a:cs typeface="Times New Roman" pitchFamily="18" charset="0"/>
            </a:endParaRPr>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normAutofit fontScale="90000"/>
          </a:bodyPr>
          <a:lstStyle/>
          <a:p>
            <a:r>
              <a:rPr lang="en-US" b="1" dirty="0" smtClean="0"/>
              <a:t>Basic Education Sector Development</a:t>
            </a:r>
            <a:endParaRPr lang="en-US" b="1" dirty="0"/>
          </a:p>
        </p:txBody>
      </p:sp>
      <p:sp>
        <p:nvSpPr>
          <p:cNvPr id="3" name="Content Placeholder 2"/>
          <p:cNvSpPr>
            <a:spLocks noGrp="1"/>
          </p:cNvSpPr>
          <p:nvPr>
            <p:ph sz="quarter" idx="1"/>
          </p:nvPr>
        </p:nvSpPr>
        <p:spPr>
          <a:xfrm>
            <a:off x="457200" y="2214554"/>
            <a:ext cx="8229600" cy="3357586"/>
          </a:xfrm>
        </p:spPr>
        <p:txBody>
          <a:bodyPr>
            <a:normAutofit/>
          </a:bodyPr>
          <a:lstStyle/>
          <a:p>
            <a:pPr lvl="0">
              <a:lnSpc>
                <a:spcPct val="150000"/>
              </a:lnSpc>
            </a:pPr>
            <a:r>
              <a:rPr lang="en-US" sz="2800" b="1" dirty="0" smtClean="0">
                <a:latin typeface="Times New Roman" pitchFamily="18" charset="0"/>
                <a:cs typeface="Times New Roman" pitchFamily="18" charset="0"/>
              </a:rPr>
              <a:t>Current Situation</a:t>
            </a:r>
          </a:p>
          <a:p>
            <a:pPr lvl="0">
              <a:lnSpc>
                <a:spcPct val="150000"/>
              </a:lnSpc>
            </a:pPr>
            <a:r>
              <a:rPr lang="en-US" sz="2800" b="1" dirty="0" smtClean="0">
                <a:latin typeface="Times New Roman" pitchFamily="18" charset="0"/>
                <a:cs typeface="Times New Roman" pitchFamily="18" charset="0"/>
              </a:rPr>
              <a:t>Key Challenging Areas</a:t>
            </a:r>
          </a:p>
          <a:p>
            <a:pPr lvl="0">
              <a:lnSpc>
                <a:spcPct val="150000"/>
              </a:lnSpc>
            </a:pPr>
            <a:r>
              <a:rPr lang="en-US" sz="2800" b="1" dirty="0" smtClean="0">
                <a:latin typeface="Times New Roman" pitchFamily="18" charset="0"/>
                <a:cs typeface="Times New Roman" pitchFamily="18" charset="0"/>
              </a:rPr>
              <a:t>Required support from ETWG</a:t>
            </a:r>
          </a:p>
          <a:p>
            <a:pPr>
              <a:lnSpc>
                <a:spcPct val="150000"/>
              </a:lnSpc>
            </a:pPr>
            <a:r>
              <a:rPr lang="en-US" sz="2800" b="1" dirty="0" smtClean="0">
                <a:latin typeface="Times New Roman" pitchFamily="18" charset="0"/>
                <a:cs typeface="Times New Roman" pitchFamily="18" charset="0"/>
              </a:rPr>
              <a:t>Possible Collaboration with MOE</a:t>
            </a:r>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p:txBody>
          <a:bodyPr/>
          <a:lstStyle/>
          <a:p>
            <a:pPr>
              <a:defRPr/>
            </a:pPr>
            <a:fld id="{BBC31B7A-BB26-4408-8197-0C1BA54B59A0}" type="slidenum">
              <a:rPr lang="en-US"/>
              <a:pPr>
                <a:defRPr/>
              </a:pPr>
              <a:t>20</a:t>
            </a:fld>
            <a:endParaRPr lang="en-US"/>
          </a:p>
        </p:txBody>
      </p:sp>
      <p:sp>
        <p:nvSpPr>
          <p:cNvPr id="439304" name="WordArt 8"/>
          <p:cNvSpPr>
            <a:spLocks noChangeArrowheads="1" noChangeShapeType="1" noTextEdit="1"/>
          </p:cNvSpPr>
          <p:nvPr/>
        </p:nvSpPr>
        <p:spPr bwMode="auto">
          <a:xfrm>
            <a:off x="990600" y="2590800"/>
            <a:ext cx="7315200" cy="3429000"/>
          </a:xfrm>
          <a:prstGeom prst="rect">
            <a:avLst/>
          </a:prstGeom>
        </p:spPr>
        <p:txBody>
          <a:bodyPr wrap="none" fromWordArt="1">
            <a:prstTxWarp prst="textPlain">
              <a:avLst>
                <a:gd name="adj" fmla="val 50000"/>
              </a:avLst>
            </a:prstTxWarp>
          </a:bodyPr>
          <a:lstStyle/>
          <a:p>
            <a:pPr algn="ctr"/>
            <a:r>
              <a:rPr lang="en-US"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rPr>
              <a:t>Thank You</a:t>
            </a:r>
          </a:p>
          <a:p>
            <a:pPr algn="ctr"/>
            <a:endParaRPr lang="en-US"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39304"/>
                                        </p:tgtEl>
                                        <p:attrNameLst>
                                          <p:attrName>style.visibility</p:attrName>
                                        </p:attrNameLst>
                                      </p:cBhvr>
                                      <p:to>
                                        <p:strVal val="visible"/>
                                      </p:to>
                                    </p:set>
                                    <p:animEffect transition="in" filter="blinds(horizontal)">
                                      <p:cBhvr>
                                        <p:cTn id="7" dur="500"/>
                                        <p:tgtEl>
                                          <p:spTgt spid="439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30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9" name="Rectangle 3"/>
          <p:cNvSpPr>
            <a:spLocks noChangeArrowheads="1"/>
          </p:cNvSpPr>
          <p:nvPr/>
        </p:nvSpPr>
        <p:spPr bwMode="auto">
          <a:xfrm>
            <a:off x="-32" y="843961"/>
            <a:ext cx="9123363" cy="584775"/>
          </a:xfrm>
          <a:prstGeom prst="rect">
            <a:avLst/>
          </a:prstGeom>
          <a:solidFill>
            <a:schemeClr val="bg1"/>
          </a:solidFill>
          <a:ln w="12700">
            <a:noFill/>
            <a:miter lim="800000"/>
            <a:headEnd type="none" w="sm" len="sm"/>
            <a:tailEnd type="none" w="sm" len="sm"/>
          </a:ln>
          <a:effectLst/>
        </p:spPr>
        <p:txBody>
          <a:bodyPr>
            <a:spAutoFit/>
          </a:bodyPr>
          <a:lstStyle/>
          <a:p>
            <a:pPr algn="ctr">
              <a:defRPr/>
            </a:pPr>
            <a:r>
              <a:rPr lang="en-US" altLang="en-US" sz="3200" dirty="0" smtClean="0">
                <a:solidFill>
                  <a:srgbClr val="0000CC"/>
                </a:solidFill>
                <a:effectLst>
                  <a:outerShdw blurRad="38100" dist="38100" dir="2700000" algn="tl">
                    <a:srgbClr val="000000"/>
                  </a:outerShdw>
                </a:effectLst>
              </a:rPr>
              <a:t>Improving  access to and quality of basic education</a:t>
            </a:r>
            <a:endParaRPr lang="en-US" altLang="en-US" sz="3200" dirty="0">
              <a:solidFill>
                <a:srgbClr val="0000CC"/>
              </a:solidFill>
              <a:effectLst>
                <a:outerShdw blurRad="38100" dist="38100" dir="2700000" algn="tl">
                  <a:srgbClr val="000000"/>
                </a:outerShdw>
              </a:effectLst>
            </a:endParaRPr>
          </a:p>
        </p:txBody>
      </p:sp>
      <p:sp>
        <p:nvSpPr>
          <p:cNvPr id="628743" name="Text Box 7"/>
          <p:cNvSpPr txBox="1">
            <a:spLocks noChangeArrowheads="1"/>
          </p:cNvSpPr>
          <p:nvPr/>
        </p:nvSpPr>
        <p:spPr bwMode="auto">
          <a:xfrm>
            <a:off x="212725" y="1670081"/>
            <a:ext cx="8626475" cy="4324261"/>
          </a:xfrm>
          <a:prstGeom prst="rect">
            <a:avLst/>
          </a:prstGeom>
          <a:noFill/>
          <a:ln w="12700">
            <a:noFill/>
            <a:miter lim="800000"/>
            <a:headEnd type="none" w="sm" len="sm"/>
            <a:tailEnd type="none" w="sm" len="sm"/>
          </a:ln>
        </p:spPr>
        <p:txBody>
          <a:bodyPr>
            <a:spAutoFit/>
          </a:bodyPr>
          <a:lstStyle/>
          <a:p>
            <a:pPr marL="468313" lvl="0" indent="-468313">
              <a:buFontTx/>
              <a:buChar char="•"/>
            </a:pPr>
            <a:r>
              <a:rPr lang="en-US" sz="2500" dirty="0" smtClean="0">
                <a:latin typeface="Times" pitchFamily="18" charset="0"/>
              </a:rPr>
              <a:t>The number of pre-school classes in basic education schools increased from 1416 in 2005 to 2353 in 2010.</a:t>
            </a:r>
          </a:p>
          <a:p>
            <a:pPr marL="468313" lvl="0" indent="-468313">
              <a:buFontTx/>
              <a:buChar char="•"/>
            </a:pPr>
            <a:r>
              <a:rPr lang="en-US" sz="2500" dirty="0" smtClean="0">
                <a:latin typeface="Times" pitchFamily="18" charset="0"/>
              </a:rPr>
              <a:t>The number of basic education schools increased from 39,444 in 2005 to 40,876 in 2011 with an increase of 1,432 schools. The average distance of a student to travel from home to school is 1.43 miles. The 89 % basic education schools are in rural areas, most of the school buildings in remote and rural areas will be needed to improve.</a:t>
            </a:r>
          </a:p>
          <a:p>
            <a:pPr marL="468313" lvl="0" indent="-468313">
              <a:buFontTx/>
              <a:buChar char="•"/>
            </a:pPr>
            <a:r>
              <a:rPr lang="en-US" sz="2500" dirty="0" smtClean="0">
                <a:latin typeface="Times" pitchFamily="18" charset="0"/>
              </a:rPr>
              <a:t>Opening of schools in border areas increased to 1074 schools.</a:t>
            </a:r>
          </a:p>
          <a:p>
            <a:pPr marL="468313" indent="-468313">
              <a:buFontTx/>
              <a:buChar char="•"/>
            </a:pPr>
            <a:r>
              <a:rPr lang="en-US" sz="2500" dirty="0" smtClean="0">
                <a:latin typeface="Times" pitchFamily="18" charset="0"/>
              </a:rPr>
              <a:t>Opening of private schools has been initiated, 21 schools are already allowed to setup in 2011-2012 AY.</a:t>
            </a:r>
            <a:endParaRPr lang="en-US" sz="2500" dirty="0">
              <a:latin typeface="Times" pitchFamily="18" charset="0"/>
            </a:endParaRPr>
          </a:p>
        </p:txBody>
      </p:sp>
      <p:sp>
        <p:nvSpPr>
          <p:cNvPr id="4" name="Rectangle 3"/>
          <p:cNvSpPr/>
          <p:nvPr/>
        </p:nvSpPr>
        <p:spPr>
          <a:xfrm>
            <a:off x="3214678" y="0"/>
            <a:ext cx="3840282" cy="707886"/>
          </a:xfrm>
          <a:prstGeom prst="rect">
            <a:avLst/>
          </a:prstGeom>
        </p:spPr>
        <p:txBody>
          <a:bodyPr wrap="none">
            <a:spAutoFit/>
          </a:bodyPr>
          <a:lstStyle/>
          <a:p>
            <a:r>
              <a:rPr lang="en-US" sz="4000" b="1" dirty="0" smtClean="0"/>
              <a:t>Current Situation</a:t>
            </a:r>
            <a:endParaRPr lang="en-US" sz="4000" b="1"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28743">
                                            <p:txEl>
                                              <p:pRg st="0" end="0"/>
                                            </p:txEl>
                                          </p:spTgt>
                                        </p:tgtEl>
                                        <p:attrNameLst>
                                          <p:attrName>style.visibility</p:attrName>
                                        </p:attrNameLst>
                                      </p:cBhvr>
                                      <p:to>
                                        <p:strVal val="visible"/>
                                      </p:to>
                                    </p:set>
                                    <p:animEffect transition="in" filter="wipe(down)">
                                      <p:cBhvr>
                                        <p:cTn id="7" dur="500"/>
                                        <p:tgtEl>
                                          <p:spTgt spid="62874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28743">
                                            <p:txEl>
                                              <p:pRg st="1" end="1"/>
                                            </p:txEl>
                                          </p:spTgt>
                                        </p:tgtEl>
                                        <p:attrNameLst>
                                          <p:attrName>style.visibility</p:attrName>
                                        </p:attrNameLst>
                                      </p:cBhvr>
                                      <p:to>
                                        <p:strVal val="visible"/>
                                      </p:to>
                                    </p:set>
                                    <p:animEffect transition="in" filter="wipe(down)">
                                      <p:cBhvr>
                                        <p:cTn id="11" dur="500"/>
                                        <p:tgtEl>
                                          <p:spTgt spid="628743">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28743">
                                            <p:txEl>
                                              <p:pRg st="2" end="2"/>
                                            </p:txEl>
                                          </p:spTgt>
                                        </p:tgtEl>
                                        <p:attrNameLst>
                                          <p:attrName>style.visibility</p:attrName>
                                        </p:attrNameLst>
                                      </p:cBhvr>
                                      <p:to>
                                        <p:strVal val="visible"/>
                                      </p:to>
                                    </p:set>
                                    <p:animEffect transition="in" filter="wipe(down)">
                                      <p:cBhvr>
                                        <p:cTn id="15" dur="500"/>
                                        <p:tgtEl>
                                          <p:spTgt spid="628743">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28743">
                                            <p:txEl>
                                              <p:pRg st="3" end="3"/>
                                            </p:txEl>
                                          </p:spTgt>
                                        </p:tgtEl>
                                        <p:attrNameLst>
                                          <p:attrName>style.visibility</p:attrName>
                                        </p:attrNameLst>
                                      </p:cBhvr>
                                      <p:to>
                                        <p:strVal val="visible"/>
                                      </p:to>
                                    </p:set>
                                    <p:animEffect transition="in" filter="wipe(down)">
                                      <p:cBhvr>
                                        <p:cTn id="19" dur="500"/>
                                        <p:tgtEl>
                                          <p:spTgt spid="6287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8739" name="Rectangle 3"/>
          <p:cNvSpPr>
            <a:spLocks noChangeArrowheads="1"/>
          </p:cNvSpPr>
          <p:nvPr/>
        </p:nvSpPr>
        <p:spPr bwMode="auto">
          <a:xfrm>
            <a:off x="-32" y="843961"/>
            <a:ext cx="9123363" cy="584775"/>
          </a:xfrm>
          <a:prstGeom prst="rect">
            <a:avLst/>
          </a:prstGeom>
          <a:solidFill>
            <a:schemeClr val="bg1"/>
          </a:solidFill>
          <a:ln w="12700">
            <a:noFill/>
            <a:miter lim="800000"/>
            <a:headEnd type="none" w="sm" len="sm"/>
            <a:tailEnd type="none" w="sm" len="sm"/>
          </a:ln>
          <a:effectLst/>
        </p:spPr>
        <p:txBody>
          <a:bodyPr>
            <a:spAutoFit/>
          </a:bodyPr>
          <a:lstStyle/>
          <a:p>
            <a:pPr algn="ctr">
              <a:defRPr/>
            </a:pPr>
            <a:r>
              <a:rPr lang="en-US" altLang="en-US" sz="3200" dirty="0" smtClean="0">
                <a:solidFill>
                  <a:srgbClr val="0000CC"/>
                </a:solidFill>
                <a:effectLst>
                  <a:outerShdw blurRad="38100" dist="38100" dir="2700000" algn="tl">
                    <a:srgbClr val="000000"/>
                  </a:outerShdw>
                </a:effectLst>
              </a:rPr>
              <a:t>Improving  access to and quality of basic education</a:t>
            </a:r>
            <a:endParaRPr lang="en-US" altLang="en-US" sz="3200" dirty="0">
              <a:solidFill>
                <a:srgbClr val="0000CC"/>
              </a:solidFill>
              <a:effectLst>
                <a:outerShdw blurRad="38100" dist="38100" dir="2700000" algn="tl">
                  <a:srgbClr val="000000"/>
                </a:outerShdw>
              </a:effectLst>
            </a:endParaRPr>
          </a:p>
        </p:txBody>
      </p:sp>
      <p:sp>
        <p:nvSpPr>
          <p:cNvPr id="628743" name="Text Box 7"/>
          <p:cNvSpPr txBox="1">
            <a:spLocks noChangeArrowheads="1"/>
          </p:cNvSpPr>
          <p:nvPr/>
        </p:nvSpPr>
        <p:spPr bwMode="auto">
          <a:xfrm>
            <a:off x="212725" y="1670081"/>
            <a:ext cx="8626475" cy="4031873"/>
          </a:xfrm>
          <a:prstGeom prst="rect">
            <a:avLst/>
          </a:prstGeom>
          <a:noFill/>
          <a:ln w="12700">
            <a:noFill/>
            <a:miter lim="800000"/>
            <a:headEnd type="none" w="sm" len="sm"/>
            <a:tailEnd type="none" w="sm" len="sm"/>
          </a:ln>
        </p:spPr>
        <p:txBody>
          <a:bodyPr>
            <a:spAutoFit/>
          </a:bodyPr>
          <a:lstStyle/>
          <a:p>
            <a:pPr marL="468313" lvl="0" indent="-468313">
              <a:buFontTx/>
              <a:buChar char="•"/>
            </a:pPr>
            <a:r>
              <a:rPr lang="en-US" sz="2500" dirty="0" smtClean="0">
                <a:latin typeface="Times" pitchFamily="18" charset="0"/>
              </a:rPr>
              <a:t>The total enrolment increased from 7.5 million in 2005-06 to 7.9 million in 2009-10, 8 million in 2010-11, Among them the  girls enrolment in basic education slightly increased from 49.5 % in 2005-06 to 50.1% in 2009-10.</a:t>
            </a:r>
          </a:p>
          <a:p>
            <a:pPr marL="468313" lvl="0" indent="-468313">
              <a:buFontTx/>
              <a:buChar char="•"/>
            </a:pPr>
            <a:r>
              <a:rPr lang="en-US" sz="2500" dirty="0" smtClean="0">
                <a:latin typeface="Times" pitchFamily="18" charset="0"/>
              </a:rPr>
              <a:t>The primary school enrolment rate increased from 82.5% in 2005-06 to 84.6% in 2010.</a:t>
            </a:r>
          </a:p>
          <a:p>
            <a:pPr marL="468313" lvl="0" indent="-468313">
              <a:buFontTx/>
              <a:buChar char="•"/>
            </a:pPr>
            <a:r>
              <a:rPr lang="en-US" sz="2500" dirty="0" smtClean="0">
                <a:latin typeface="Times" pitchFamily="18" charset="0"/>
              </a:rPr>
              <a:t>The primary school completion rate increased from 69.9% in 2005-06 to 73.5% in 2010.</a:t>
            </a:r>
          </a:p>
          <a:p>
            <a:pPr marL="468313" indent="-468313">
              <a:buFontTx/>
              <a:buChar char="•"/>
            </a:pPr>
            <a:r>
              <a:rPr lang="en-US" sz="2500" dirty="0" smtClean="0">
                <a:latin typeface="Times" pitchFamily="18" charset="0"/>
              </a:rPr>
              <a:t>The transition rate from primary to lower-secondary increase from 73.3% in 2005-06 to 77.61% in 2010.</a:t>
            </a:r>
            <a:endParaRPr lang="en-US" sz="2500" dirty="0">
              <a:latin typeface="Times" pitchFamily="18" charset="0"/>
            </a:endParaRPr>
          </a:p>
        </p:txBody>
      </p:sp>
      <p:sp>
        <p:nvSpPr>
          <p:cNvPr id="4" name="Rectangle 3"/>
          <p:cNvSpPr/>
          <p:nvPr/>
        </p:nvSpPr>
        <p:spPr>
          <a:xfrm>
            <a:off x="3214678" y="0"/>
            <a:ext cx="3840282" cy="707886"/>
          </a:xfrm>
          <a:prstGeom prst="rect">
            <a:avLst/>
          </a:prstGeom>
        </p:spPr>
        <p:txBody>
          <a:bodyPr wrap="none">
            <a:spAutoFit/>
          </a:bodyPr>
          <a:lstStyle/>
          <a:p>
            <a:r>
              <a:rPr lang="en-US" sz="4000" b="1" dirty="0" smtClean="0"/>
              <a:t>Current Situation</a:t>
            </a:r>
            <a:endParaRPr lang="en-US" sz="4000" b="1"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628743">
                                            <p:txEl>
                                              <p:pRg st="0" end="0"/>
                                            </p:txEl>
                                          </p:spTgt>
                                        </p:tgtEl>
                                        <p:attrNameLst>
                                          <p:attrName>style.visibility</p:attrName>
                                        </p:attrNameLst>
                                      </p:cBhvr>
                                      <p:to>
                                        <p:strVal val="visible"/>
                                      </p:to>
                                    </p:set>
                                    <p:animEffect transition="in" filter="wipe(down)">
                                      <p:cBhvr>
                                        <p:cTn id="7" dur="500"/>
                                        <p:tgtEl>
                                          <p:spTgt spid="628743">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628743">
                                            <p:txEl>
                                              <p:pRg st="1" end="1"/>
                                            </p:txEl>
                                          </p:spTgt>
                                        </p:tgtEl>
                                        <p:attrNameLst>
                                          <p:attrName>style.visibility</p:attrName>
                                        </p:attrNameLst>
                                      </p:cBhvr>
                                      <p:to>
                                        <p:strVal val="visible"/>
                                      </p:to>
                                    </p:set>
                                    <p:animEffect transition="in" filter="wipe(down)">
                                      <p:cBhvr>
                                        <p:cTn id="11" dur="500"/>
                                        <p:tgtEl>
                                          <p:spTgt spid="628743">
                                            <p:txEl>
                                              <p:pRg st="1" end="1"/>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28743">
                                            <p:txEl>
                                              <p:pRg st="2" end="2"/>
                                            </p:txEl>
                                          </p:spTgt>
                                        </p:tgtEl>
                                        <p:attrNameLst>
                                          <p:attrName>style.visibility</p:attrName>
                                        </p:attrNameLst>
                                      </p:cBhvr>
                                      <p:to>
                                        <p:strVal val="visible"/>
                                      </p:to>
                                    </p:set>
                                    <p:animEffect transition="in" filter="wipe(down)">
                                      <p:cBhvr>
                                        <p:cTn id="15" dur="500"/>
                                        <p:tgtEl>
                                          <p:spTgt spid="628743">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28743">
                                            <p:txEl>
                                              <p:pRg st="3" end="3"/>
                                            </p:txEl>
                                          </p:spTgt>
                                        </p:tgtEl>
                                        <p:attrNameLst>
                                          <p:attrName>style.visibility</p:attrName>
                                        </p:attrNameLst>
                                      </p:cBhvr>
                                      <p:to>
                                        <p:strVal val="visible"/>
                                      </p:to>
                                    </p:set>
                                    <p:animEffect transition="in" filter="wipe(down)">
                                      <p:cBhvr>
                                        <p:cTn id="19" dur="500"/>
                                        <p:tgtEl>
                                          <p:spTgt spid="6287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28596" y="214290"/>
          <a:ext cx="8229618" cy="2225040"/>
        </p:xfrm>
        <a:graphic>
          <a:graphicData uri="http://schemas.openxmlformats.org/drawingml/2006/table">
            <a:tbl>
              <a:tblPr/>
              <a:tblGrid>
                <a:gridCol w="1033118"/>
                <a:gridCol w="1019872"/>
                <a:gridCol w="1019872"/>
                <a:gridCol w="1019872"/>
                <a:gridCol w="1019872"/>
                <a:gridCol w="1019872"/>
                <a:gridCol w="1019872"/>
                <a:gridCol w="1077268"/>
              </a:tblGrid>
              <a:tr h="238125">
                <a:tc gridSpan="8">
                  <a:txBody>
                    <a:bodyPr/>
                    <a:lstStyle/>
                    <a:p>
                      <a:pPr algn="ctr" fontAlgn="b"/>
                      <a:r>
                        <a:rPr lang="en-US" sz="2000" b="1" i="0" u="none" strike="noStrike" dirty="0">
                          <a:latin typeface="Times New Roman"/>
                        </a:rPr>
                        <a:t>No. of Basic Education Students by Level (2005-06 to 2010-11)</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6675">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8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409575">
                <a:tc>
                  <a:txBody>
                    <a:bodyPr/>
                    <a:lstStyle/>
                    <a:p>
                      <a:pPr algn="ctr" fontAlgn="ctr"/>
                      <a:r>
                        <a:rPr lang="en-US" sz="1800" b="1" i="0" u="none" strike="noStrike">
                          <a:latin typeface="Times New Roman"/>
                        </a:rPr>
                        <a:t>Grade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05-06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06-07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07-08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08-09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09-10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800" b="1" i="0" u="none" strike="noStrike">
                          <a:latin typeface="Times New Roman"/>
                        </a:rPr>
                        <a:t>%</a:t>
                      </a:r>
                      <a:br>
                        <a:rPr lang="en-US" sz="1800" b="1" i="0" u="none" strike="noStrike">
                          <a:latin typeface="Times New Roman"/>
                        </a:rPr>
                      </a:br>
                      <a:r>
                        <a:rPr lang="en-US" sz="1800" b="1" i="0" u="none" strike="noStrike">
                          <a:latin typeface="Times New Roman"/>
                        </a:rPr>
                        <a:t>Increase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650">
                <a:tc>
                  <a:txBody>
                    <a:bodyPr/>
                    <a:lstStyle/>
                    <a:p>
                      <a:pPr algn="l" fontAlgn="b"/>
                      <a:r>
                        <a:rPr lang="en-US" sz="1800" b="1" i="0" u="none" strike="noStrike">
                          <a:latin typeface="Times New Roman"/>
                        </a:rPr>
                        <a:t>Primary</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4918951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5013581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5109630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5094618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5125945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5210011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5.9%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a:txBody>
                    <a:bodyPr/>
                    <a:lstStyle/>
                    <a:p>
                      <a:pPr algn="l" fontAlgn="b"/>
                      <a:r>
                        <a:rPr lang="en-US" sz="1800" b="1" i="0" u="none" strike="noStrike">
                          <a:latin typeface="Times New Roman"/>
                        </a:rPr>
                        <a:t>Middle</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1966653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2047796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2135353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2131010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2178728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2265563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15.2%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a:txBody>
                    <a:bodyPr/>
                    <a:lstStyle/>
                    <a:p>
                      <a:pPr algn="l" fontAlgn="b"/>
                      <a:r>
                        <a:rPr lang="en-US" sz="1800" b="1" i="0" u="none" strike="noStrike">
                          <a:latin typeface="Times New Roman"/>
                        </a:rPr>
                        <a:t>High</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632841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638402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693515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681856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673719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a:latin typeface="Times New Roman"/>
                        </a:rPr>
                        <a:t>683402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latin typeface="Times New Roman"/>
                        </a:rPr>
                        <a:t>8.0%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650">
                <a:tc>
                  <a:txBody>
                    <a:bodyPr/>
                    <a:lstStyle/>
                    <a:p>
                      <a:pPr algn="l" fontAlgn="b"/>
                      <a:r>
                        <a:rPr lang="en-US" sz="1800" b="1" i="0" u="none" strike="noStrike">
                          <a:latin typeface="Times New Roman"/>
                        </a:rPr>
                        <a:t>Union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latin typeface="Times New Roman"/>
                        </a:rPr>
                        <a:t>7518445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latin typeface="Times New Roman"/>
                        </a:rPr>
                        <a:t>7699779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latin typeface="Times New Roman"/>
                        </a:rPr>
                        <a:t>7938498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latin typeface="Times New Roman"/>
                        </a:rPr>
                        <a:t>7907484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latin typeface="Times New Roman"/>
                        </a:rPr>
                        <a:t>7978392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latin typeface="Times New Roman"/>
                        </a:rPr>
                        <a:t>8158976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latin typeface="Times New Roman"/>
                        </a:rPr>
                        <a:t>8.5%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Chart 4"/>
          <p:cNvGraphicFramePr/>
          <p:nvPr/>
        </p:nvGraphicFramePr>
        <p:xfrm>
          <a:off x="1000100" y="2700630"/>
          <a:ext cx="6680860" cy="415737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42910" y="-4"/>
          <a:ext cx="8215370" cy="3017656"/>
        </p:xfrm>
        <a:graphic>
          <a:graphicData uri="http://schemas.openxmlformats.org/drawingml/2006/table">
            <a:tbl>
              <a:tblPr/>
              <a:tblGrid>
                <a:gridCol w="937754"/>
                <a:gridCol w="937754"/>
                <a:gridCol w="925732"/>
                <a:gridCol w="925732"/>
                <a:gridCol w="925732"/>
                <a:gridCol w="925732"/>
                <a:gridCol w="925732"/>
                <a:gridCol w="925732"/>
                <a:gridCol w="785470"/>
              </a:tblGrid>
              <a:tr h="273857">
                <a:tc gridSpan="9">
                  <a:txBody>
                    <a:bodyPr/>
                    <a:lstStyle/>
                    <a:p>
                      <a:pPr algn="ctr" fontAlgn="b"/>
                      <a:r>
                        <a:rPr lang="en-US" sz="1600" b="1" i="0" u="none" strike="noStrike" dirty="0" smtClean="0">
                          <a:latin typeface="Times New Roman"/>
                        </a:rPr>
                        <a:t>Girls </a:t>
                      </a:r>
                      <a:r>
                        <a:rPr lang="en-US" sz="1600" b="1" i="0" u="none" strike="noStrike" dirty="0">
                          <a:latin typeface="Times New Roman"/>
                        </a:rPr>
                        <a:t>Enrolment by Level (2005-06 to 2010-11)</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0322">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460079">
                <a:tc>
                  <a:txBody>
                    <a:bodyPr/>
                    <a:lstStyle/>
                    <a:p>
                      <a:pPr algn="ctr" fontAlgn="ctr"/>
                      <a:r>
                        <a:rPr lang="en-US" sz="1400" b="1" i="0" u="none" strike="noStrike">
                          <a:latin typeface="Times New Roman"/>
                        </a:rPr>
                        <a:t>Grade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E/Female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05-06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06-07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07-08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08-09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09-10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latin typeface="Times New Roman"/>
                        </a:rPr>
                        <a:t>%</a:t>
                      </a:r>
                      <a:br>
                        <a:rPr lang="en-US" sz="1400" b="1" i="0" u="none" strike="noStrike" dirty="0">
                          <a:latin typeface="Times New Roman"/>
                        </a:rPr>
                      </a:br>
                      <a:r>
                        <a:rPr lang="en-US" sz="1400" b="1" i="0" u="none" strike="noStrike" dirty="0">
                          <a:latin typeface="Times New Roman"/>
                        </a:rPr>
                        <a:t>Increase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Primary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1400" b="0" i="0" u="none" strike="noStrike">
                          <a:latin typeface="Times New Roman"/>
                        </a:rPr>
                        <a:t>Enrollment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4918951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5013581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5109630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5094618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5125945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5210011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5.92%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2438448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2479128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2535863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2514087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2538044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2579668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5.79%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Middle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1400" b="0" i="0" u="none" strike="noStrike">
                          <a:latin typeface="Times New Roman"/>
                        </a:rPr>
                        <a:t>Enrollment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1966653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2047796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2135353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2131010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2178728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2265563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15.20%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963898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1006851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1058545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1061953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1103936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1147934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dirty="0">
                          <a:latin typeface="Times New Roman"/>
                        </a:rPr>
                        <a:t>19.09%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High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1400" b="0" i="0" u="none" strike="noStrike">
                          <a:latin typeface="Times New Roman"/>
                        </a:rPr>
                        <a:t>Enrollment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632841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638402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693515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681856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673719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683402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7.99%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318338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329269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363407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353889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354323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359415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12.90%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1" i="0" u="none" strike="noStrike" dirty="0">
                          <a:latin typeface="Times New Roman"/>
                        </a:rPr>
                        <a:t>Union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1400" b="0" i="0" u="none" strike="noStrike">
                          <a:latin typeface="Times New Roman"/>
                        </a:rPr>
                        <a:t>Enrollment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7518445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7699779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7938498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7907484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7978392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latin typeface="Times New Roman"/>
                        </a:rPr>
                        <a:t>8158976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8.52%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400" b="0"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3720684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3815248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3957815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3929929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3996303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latin typeface="Times New Roman"/>
                        </a:rPr>
                        <a:t>4087017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9.85%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0040">
                <a:tc>
                  <a:txBody>
                    <a:bodyPr/>
                    <a:lstStyle/>
                    <a:p>
                      <a:pPr algn="ctr" fontAlgn="b"/>
                      <a:r>
                        <a:rPr lang="en-US" sz="14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1" i="0" u="none" strike="noStrike">
                          <a:latin typeface="Times New Roman"/>
                        </a:rPr>
                        <a:t>% of Girls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49.49%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49.55%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49.86%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49.70%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50.09%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1" i="0" u="none" strike="noStrike">
                          <a:latin typeface="Times New Roman"/>
                        </a:rPr>
                        <a:t>50.09%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latin typeface="Times New Roman"/>
                      </a:endParaRP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bl>
          </a:graphicData>
        </a:graphic>
      </p:graphicFrame>
      <p:graphicFrame>
        <p:nvGraphicFramePr>
          <p:cNvPr id="5" name="Chart 4"/>
          <p:cNvGraphicFramePr/>
          <p:nvPr/>
        </p:nvGraphicFramePr>
        <p:xfrm>
          <a:off x="1071538" y="3071810"/>
          <a:ext cx="6349317" cy="36718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071541" y="357174"/>
          <a:ext cx="7286671" cy="5643593"/>
        </p:xfrm>
        <a:graphic>
          <a:graphicData uri="http://schemas.openxmlformats.org/drawingml/2006/table">
            <a:tbl>
              <a:tblPr/>
              <a:tblGrid>
                <a:gridCol w="1060207"/>
                <a:gridCol w="1037744"/>
                <a:gridCol w="1037744"/>
                <a:gridCol w="1037744"/>
                <a:gridCol w="1037744"/>
                <a:gridCol w="1037744"/>
                <a:gridCol w="1037744"/>
              </a:tblGrid>
              <a:tr h="417180">
                <a:tc gridSpan="7">
                  <a:txBody>
                    <a:bodyPr/>
                    <a:lstStyle/>
                    <a:p>
                      <a:pPr algn="ctr" fontAlgn="b"/>
                      <a:r>
                        <a:rPr lang="en-US" sz="1800" b="1" i="0" u="none" strike="noStrike" dirty="0">
                          <a:latin typeface="Times New Roman"/>
                        </a:rPr>
                        <a:t>Grade Enrolment  Structure by Gender (2005-06 and 2009-10)</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20393">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600" b="0" i="0" u="none" strike="noStrike">
                        <a:latin typeface="Times New Roman"/>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350430">
                <a:tc rowSpan="2">
                  <a:txBody>
                    <a:bodyPr/>
                    <a:lstStyle/>
                    <a:p>
                      <a:pPr algn="l" fontAlgn="ctr"/>
                      <a:r>
                        <a:rPr lang="en-US" sz="1600" b="1" i="0" u="none" strike="noStrike">
                          <a:latin typeface="Times New Roman"/>
                        </a:rPr>
                        <a:t>            AY       Grade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gridSpan="3">
                  <a:txBody>
                    <a:bodyPr/>
                    <a:lstStyle/>
                    <a:p>
                      <a:pPr algn="ctr" fontAlgn="ctr"/>
                      <a:r>
                        <a:rPr lang="en-US" sz="1600" b="1" i="0" u="none" strike="noStrike" dirty="0" smtClean="0">
                          <a:latin typeface="Times New Roman"/>
                        </a:rPr>
                        <a:t>05-06</a:t>
                      </a:r>
                      <a:endParaRPr lang="en-US" sz="16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600" b="1" i="0" u="none" strike="noStrike" dirty="0" smtClean="0">
                          <a:latin typeface="Times New Roman"/>
                        </a:rPr>
                        <a:t>09-10</a:t>
                      </a:r>
                      <a:endParaRPr lang="en-US" sz="16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1" i="0" u="none" strike="noStrike" dirty="0">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vMerge="1">
                  <a:txBody>
                    <a:bodyPr/>
                    <a:lstStyle/>
                    <a:p>
                      <a:endParaRPr lang="en-US"/>
                    </a:p>
                  </a:txBody>
                  <a:tcPr/>
                </a:tc>
                <a:tc>
                  <a:txBody>
                    <a:bodyPr/>
                    <a:lstStyle/>
                    <a:p>
                      <a:pPr algn="ctr" fontAlgn="ctr"/>
                      <a:r>
                        <a:rPr lang="en-US" sz="1600" b="1" i="0" u="none" strike="noStrike">
                          <a:latin typeface="Times New Roman"/>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latin typeface="Times New Roman"/>
                        </a:rPr>
                        <a:t>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latin typeface="Times New Roman"/>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latin typeface="Times New Roman"/>
                        </a:rPr>
                        <a:t>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1169172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599969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569203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1188757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602031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586726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1027063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518696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508367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1080818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551741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529077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966226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487365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478861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998007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506235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491772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919602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461204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458398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937721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473043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464678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836888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413269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423619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869292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428928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440364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587085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299234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287851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648933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323338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325595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513134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262161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250973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560471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275674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284797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ctr"/>
                      <a:r>
                        <a:rPr lang="en-US" sz="1600" b="0" i="0" u="none" strike="noStrike">
                          <a:latin typeface="Times New Roman"/>
                        </a:rPr>
                        <a:t>G-8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475094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243793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231301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489903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241737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248166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b"/>
                      <a:r>
                        <a:rPr lang="en-US" sz="1600" b="0" i="0" u="none" strike="noStrike">
                          <a:latin typeface="Times New Roman"/>
                        </a:rPr>
                        <a:t>G-9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391340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197567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193773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425458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207423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218035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b"/>
                      <a:r>
                        <a:rPr lang="en-US" sz="1600" b="0" i="0" u="none" strike="noStrike">
                          <a:latin typeface="Times New Roman"/>
                        </a:rPr>
                        <a:t>G-10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336491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170417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166074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344880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167839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177041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b"/>
                      <a:r>
                        <a:rPr lang="en-US" sz="1600" b="0" i="0" u="none" strike="noStrike">
                          <a:latin typeface="Times New Roman"/>
                        </a:rPr>
                        <a:t>G-11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296350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144086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152264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306763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latin typeface="Times New Roman"/>
                        </a:rPr>
                        <a:t>141093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a:rPr>
                        <a:t>165670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0430">
                <a:tc>
                  <a:txBody>
                    <a:bodyPr/>
                    <a:lstStyle/>
                    <a:p>
                      <a:pPr algn="ctr" fontAlgn="b"/>
                      <a:r>
                        <a:rPr lang="en-US" sz="1600" b="1" i="0" u="none" strike="noStrike">
                          <a:latin typeface="Times New Roman"/>
                        </a:rPr>
                        <a:t>Union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latin typeface="Times New Roman"/>
                        </a:rPr>
                        <a:t>7518445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latin typeface="Times New Roman"/>
                        </a:rPr>
                        <a:t>3797761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latin typeface="Times New Roman"/>
                        </a:rPr>
                        <a:t>3720684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latin typeface="Times New Roman"/>
                        </a:rPr>
                        <a:t>7851003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latin typeface="Times New Roman"/>
                        </a:rPr>
                        <a:t>3919082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dirty="0">
                          <a:latin typeface="Times New Roman"/>
                        </a:rPr>
                        <a:t>3931921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normAutofit fontScale="90000"/>
          </a:bodyPr>
          <a:lstStyle/>
          <a:p>
            <a:r>
              <a:rPr lang="en-US" dirty="0" smtClean="0">
                <a:latin typeface="Times New Roman" pitchFamily="18" charset="0"/>
                <a:cs typeface="Times New Roman" pitchFamily="18" charset="0"/>
              </a:rPr>
              <a:t>Grade Enrolment  Structure by Gender</a:t>
            </a:r>
            <a:endParaRPr lang="en-US" dirty="0">
              <a:latin typeface="Times New Roman" pitchFamily="18" charset="0"/>
              <a:cs typeface="Times New Roman" pitchFamily="18" charset="0"/>
            </a:endParaRPr>
          </a:p>
        </p:txBody>
      </p:sp>
      <p:sp>
        <p:nvSpPr>
          <p:cNvPr id="8" name="Title 1"/>
          <p:cNvSpPr txBox="1">
            <a:spLocks/>
          </p:cNvSpPr>
          <p:nvPr/>
        </p:nvSpPr>
        <p:spPr>
          <a:xfrm>
            <a:off x="1000100" y="1643050"/>
            <a:ext cx="2357454" cy="500066"/>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2005-06 AY</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5572132" y="1643050"/>
            <a:ext cx="2357454" cy="500066"/>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2009-10 AY</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grpSp>
        <p:nvGrpSpPr>
          <p:cNvPr id="16" name="Group 15"/>
          <p:cNvGrpSpPr/>
          <p:nvPr/>
        </p:nvGrpSpPr>
        <p:grpSpPr>
          <a:xfrm>
            <a:off x="-32" y="2093931"/>
            <a:ext cx="4579937" cy="3978275"/>
            <a:chOff x="-32" y="2093931"/>
            <a:chExt cx="4579937" cy="3978275"/>
          </a:xfrm>
        </p:grpSpPr>
        <p:pic>
          <p:nvPicPr>
            <p:cNvPr id="21506" name="Picture 2"/>
            <p:cNvPicPr>
              <a:picLocks noChangeAspect="1" noChangeArrowheads="1"/>
            </p:cNvPicPr>
            <p:nvPr/>
          </p:nvPicPr>
          <p:blipFill>
            <a:blip r:embed="rId2"/>
            <a:srcRect/>
            <a:stretch>
              <a:fillRect/>
            </a:stretch>
          </p:blipFill>
          <p:spPr bwMode="auto">
            <a:xfrm>
              <a:off x="-32" y="2093931"/>
              <a:ext cx="4579937" cy="3978275"/>
            </a:xfrm>
            <a:prstGeom prst="rect">
              <a:avLst/>
            </a:prstGeom>
            <a:noFill/>
            <a:ln w="9525">
              <a:noFill/>
              <a:miter lim="800000"/>
              <a:headEnd/>
              <a:tailEnd/>
            </a:ln>
            <a:effectLst/>
          </p:spPr>
        </p:pic>
        <p:sp>
          <p:nvSpPr>
            <p:cNvPr id="12" name="Rectangle 11"/>
            <p:cNvSpPr/>
            <p:nvPr/>
          </p:nvSpPr>
          <p:spPr>
            <a:xfrm>
              <a:off x="96806" y="5429264"/>
              <a:ext cx="71438"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584172" y="5429264"/>
              <a:ext cx="71438"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077888" y="5429264"/>
              <a:ext cx="71438"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558904" y="5429264"/>
              <a:ext cx="71438"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4547045" y="2071678"/>
            <a:ext cx="4579937" cy="3984625"/>
            <a:chOff x="4547045" y="2071678"/>
            <a:chExt cx="4579937" cy="3984625"/>
          </a:xfrm>
        </p:grpSpPr>
        <p:pic>
          <p:nvPicPr>
            <p:cNvPr id="21507" name="Picture 3"/>
            <p:cNvPicPr>
              <a:picLocks noChangeAspect="1" noChangeArrowheads="1"/>
            </p:cNvPicPr>
            <p:nvPr/>
          </p:nvPicPr>
          <p:blipFill>
            <a:blip r:embed="rId3"/>
            <a:srcRect/>
            <a:stretch>
              <a:fillRect/>
            </a:stretch>
          </p:blipFill>
          <p:spPr bwMode="auto">
            <a:xfrm>
              <a:off x="4547045" y="2071678"/>
              <a:ext cx="4579937" cy="3984625"/>
            </a:xfrm>
            <a:prstGeom prst="rect">
              <a:avLst/>
            </a:prstGeom>
            <a:noFill/>
            <a:ln w="9525">
              <a:noFill/>
              <a:miter lim="800000"/>
              <a:headEnd/>
              <a:tailEnd/>
            </a:ln>
            <a:effectLst/>
          </p:spPr>
        </p:pic>
        <p:sp>
          <p:nvSpPr>
            <p:cNvPr id="17" name="Rectangle 16"/>
            <p:cNvSpPr/>
            <p:nvPr/>
          </p:nvSpPr>
          <p:spPr>
            <a:xfrm>
              <a:off x="4657732" y="5397514"/>
              <a:ext cx="57144"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5149854" y="5357826"/>
              <a:ext cx="57144"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629276" y="5343538"/>
              <a:ext cx="57144"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108698" y="5354650"/>
              <a:ext cx="57144"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ppt_x</p:attrName>
                                        </p:attrNameLst>
                                      </p:cBhvr>
                                      <p:tavLst>
                                        <p:tav tm="0">
                                          <p:val>
                                            <p:strVal val="#ppt_x-.2"/>
                                          </p:val>
                                        </p:tav>
                                        <p:tav tm="100000">
                                          <p:val>
                                            <p:strVal val="#ppt_x"/>
                                          </p:val>
                                        </p:tav>
                                      </p:tavLst>
                                    </p:anim>
                                    <p:anim calcmode="lin" valueType="num">
                                      <p:cBhvr>
                                        <p:cTn id="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9" dur="1000"/>
                                        <p:tgtEl>
                                          <p:spTgt spid="8"/>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ppt_x</p:attrName>
                                        </p:attrNameLst>
                                      </p:cBhvr>
                                      <p:tavLst>
                                        <p:tav tm="0">
                                          <p:val>
                                            <p:strVal val="#ppt_x-.2"/>
                                          </p:val>
                                        </p:tav>
                                        <p:tav tm="100000">
                                          <p:val>
                                            <p:strVal val="#ppt_x"/>
                                          </p:val>
                                        </p:tav>
                                      </p:tavLst>
                                    </p:anim>
                                    <p:anim calcmode="lin" valueType="num">
                                      <p:cBhvr>
                                        <p:cTn id="14" dur="1000" fill="hold"/>
                                        <p:tgtEl>
                                          <p:spTgt spid="1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6"/>
                                        </p:tgtEl>
                                      </p:cBhvr>
                                    </p:animEffect>
                                  </p:childTnLst>
                                </p:cTn>
                              </p:par>
                            </p:childTnLst>
                          </p:cTn>
                        </p:par>
                        <p:par>
                          <p:cTn id="16" fill="hold">
                            <p:stCondLst>
                              <p:cond delay="2000"/>
                            </p:stCondLst>
                            <p:childTnLst>
                              <p:par>
                                <p:cTn id="17" presetID="29"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ppt_x</p:attrName>
                                        </p:attrNameLst>
                                      </p:cBhvr>
                                      <p:tavLst>
                                        <p:tav tm="0">
                                          <p:val>
                                            <p:strVal val="#ppt_x-.2"/>
                                          </p:val>
                                        </p:tav>
                                        <p:tav tm="100000">
                                          <p:val>
                                            <p:strVal val="#ppt_x"/>
                                          </p:val>
                                        </p:tav>
                                      </p:tavLst>
                                    </p:anim>
                                    <p:anim calcmode="lin" valueType="num">
                                      <p:cBhvr>
                                        <p:cTn id="20"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9"/>
                                        </p:tgtEl>
                                      </p:cBhvr>
                                    </p:animEffect>
                                  </p:childTnLst>
                                </p:cTn>
                              </p:par>
                            </p:childTnLst>
                          </p:cTn>
                        </p:par>
                        <p:par>
                          <p:cTn id="22" fill="hold">
                            <p:stCondLst>
                              <p:cond delay="3000"/>
                            </p:stCondLst>
                            <p:childTnLst>
                              <p:par>
                                <p:cTn id="23" presetID="29" presetClass="entr" presetSubtype="0" fill="hold"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1000" fill="hold"/>
                                        <p:tgtEl>
                                          <p:spTgt spid="21"/>
                                        </p:tgtEl>
                                        <p:attrNameLst>
                                          <p:attrName>ppt_x</p:attrName>
                                        </p:attrNameLst>
                                      </p:cBhvr>
                                      <p:tavLst>
                                        <p:tav tm="0">
                                          <p:val>
                                            <p:strVal val="#ppt_x-.2"/>
                                          </p:val>
                                        </p:tav>
                                        <p:tav tm="100000">
                                          <p:val>
                                            <p:strVal val="#ppt_x"/>
                                          </p:val>
                                        </p:tav>
                                      </p:tavLst>
                                    </p:anim>
                                    <p:anim calcmode="lin" valueType="num">
                                      <p:cBhvr>
                                        <p:cTn id="26"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27"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42908" y="0"/>
          <a:ext cx="7929619" cy="6143645"/>
        </p:xfrm>
        <a:graphic>
          <a:graphicData uri="http://schemas.openxmlformats.org/drawingml/2006/table">
            <a:tbl>
              <a:tblPr/>
              <a:tblGrid>
                <a:gridCol w="1145389"/>
                <a:gridCol w="1130705"/>
                <a:gridCol w="1130705"/>
                <a:gridCol w="1130705"/>
                <a:gridCol w="1130705"/>
                <a:gridCol w="1130705"/>
                <a:gridCol w="1130705"/>
              </a:tblGrid>
              <a:tr h="448834">
                <a:tc gridSpan="7">
                  <a:txBody>
                    <a:bodyPr/>
                    <a:lstStyle/>
                    <a:p>
                      <a:pPr algn="ctr" fontAlgn="b"/>
                      <a:r>
                        <a:rPr lang="en-US" sz="2000" b="1" i="0" u="none" strike="noStrike" dirty="0">
                          <a:latin typeface="Times New Roman"/>
                        </a:rPr>
                        <a:t>Grade Enrolment  Gender Structure by Urban/Rural (2009-10)</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4705">
                <a:tc>
                  <a:txBody>
                    <a:bodyPr/>
                    <a:lstStyle/>
                    <a:p>
                      <a:pPr algn="ctr" fontAlgn="b"/>
                      <a:endParaRPr lang="en-US" sz="2000" b="0" i="0" u="none" strike="noStrike">
                        <a:latin typeface="Times New Roman"/>
                      </a:endParaRPr>
                    </a:p>
                  </a:txBody>
                  <a:tcPr marL="0" marR="0" marT="0" marB="0" anchor="b">
                    <a:lnL>
                      <a:noFill/>
                    </a:lnL>
                    <a:lnR>
                      <a:noFill/>
                    </a:lnR>
                    <a:lnT>
                      <a:noFill/>
                    </a:lnT>
                    <a:lnB>
                      <a:noFill/>
                    </a:lnB>
                  </a:tcPr>
                </a:tc>
                <a:tc>
                  <a:txBody>
                    <a:bodyPr/>
                    <a:lstStyle/>
                    <a:p>
                      <a:pPr algn="ctr" fontAlgn="b"/>
                      <a:endParaRPr lang="en-US" sz="20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20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20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20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20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en-US" sz="2000" b="0" i="0" u="none" strike="noStrike">
                        <a:latin typeface="Times New Roman"/>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394974">
                <a:tc>
                  <a:txBody>
                    <a:bodyPr/>
                    <a:lstStyle/>
                    <a:p>
                      <a:pPr algn="ctr" fontAlgn="ctr"/>
                      <a:r>
                        <a:rPr lang="en-US" sz="2000" b="1" i="0" u="none" strike="noStrike">
                          <a:latin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3">
                  <a:txBody>
                    <a:bodyPr/>
                    <a:lstStyle/>
                    <a:p>
                      <a:pPr algn="ctr" fontAlgn="ctr"/>
                      <a:r>
                        <a:rPr lang="en-US" sz="2000" b="1" i="0" u="none" strike="noStrike" dirty="0" smtClean="0">
                          <a:latin typeface="Times New Roman"/>
                        </a:rPr>
                        <a:t>Urban</a:t>
                      </a:r>
                      <a:r>
                        <a:rPr lang="en-US" sz="2000" b="1" i="0" u="none" strike="noStrike" dirty="0">
                          <a:latin typeface="Times New Roman"/>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en-US" sz="1600" b="1" i="0" u="none" strike="noStrike" dirty="0">
                        <a:latin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en-US" sz="1600" b="1" i="0" u="none" strike="noStrike" dirty="0">
                        <a:latin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en-US" sz="2000" b="1" i="0" u="none" strike="noStrike" dirty="0" smtClean="0">
                          <a:latin typeface="Times New Roman"/>
                        </a:rPr>
                        <a:t>Rural</a:t>
                      </a:r>
                      <a:endParaRPr lang="en-US" sz="2000" b="1" i="0" u="none" strike="noStrike" dirty="0">
                        <a:latin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en-US" sz="1600" b="1" i="0" u="none" strike="noStrike" dirty="0">
                        <a:latin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endParaRPr lang="en-US" sz="1600" b="1" i="0" u="none" strike="noStrike" dirty="0">
                        <a:latin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974">
                <a:tc>
                  <a:txBody>
                    <a:bodyPr/>
                    <a:lstStyle/>
                    <a:p>
                      <a:pPr algn="ctr" fontAlgn="ctr"/>
                      <a:r>
                        <a:rPr lang="en-US" sz="2000" b="1" i="0" u="none" strike="noStrike">
                          <a:latin typeface="Times New Roman"/>
                        </a:rPr>
                        <a:t>Grade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latin typeface="Times New Roman"/>
                        </a:rPr>
                        <a:t>Total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latin typeface="Times New Roman"/>
                        </a:rPr>
                        <a:t>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latin typeface="Times New Roman"/>
                        </a:rPr>
                        <a:t>Total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latin typeface="Times New Roman"/>
                        </a:rPr>
                        <a:t>Male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000" b="1" i="0" u="none" strike="noStrike">
                          <a:latin typeface="Times New Roman"/>
                        </a:rPr>
                        <a:t>Female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242585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116532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126053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964172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503499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460673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231773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120743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111030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849045</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430998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418047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222689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116047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106642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775323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390193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385130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214357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111745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102612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723364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361298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362066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208803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107145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101658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660489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321783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338706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223516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110352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113164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425417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212986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212431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206090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98080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108010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354381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177594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176787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ctr"/>
                      <a:r>
                        <a:rPr lang="en-US" sz="2000" b="0" i="0" u="none" strike="noStrike">
                          <a:latin typeface="Times New Roman"/>
                        </a:rPr>
                        <a:t>G-8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193221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94188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99033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296682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147549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149133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b"/>
                      <a:r>
                        <a:rPr lang="en-US" sz="2000" b="0" i="0" u="none" strike="noStrike">
                          <a:latin typeface="Times New Roman"/>
                        </a:rPr>
                        <a:t>G-9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205547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100786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104761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219911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106637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113274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021">
                <a:tc>
                  <a:txBody>
                    <a:bodyPr/>
                    <a:lstStyle/>
                    <a:p>
                      <a:pPr algn="ctr" fontAlgn="b"/>
                      <a:r>
                        <a:rPr lang="en-US" sz="2000" b="0" i="0" u="none" strike="noStrike">
                          <a:latin typeface="Times New Roman"/>
                        </a:rPr>
                        <a:t>G-10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217473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106263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111210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127407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000" b="0" i="0" u="none" strike="noStrike" dirty="0">
                          <a:latin typeface="Times New Roman"/>
                        </a:rPr>
                        <a:t>61576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latin typeface="Times New Roman"/>
                        </a:rPr>
                        <a:t>65831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4974">
                <a:tc>
                  <a:txBody>
                    <a:bodyPr/>
                    <a:lstStyle/>
                    <a:p>
                      <a:pPr algn="ctr" fontAlgn="b"/>
                      <a:r>
                        <a:rPr lang="en-US" sz="2000" b="0" i="0" u="none" strike="noStrike">
                          <a:latin typeface="Times New Roman"/>
                        </a:rPr>
                        <a:t>G-11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198210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91635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106575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a:latin typeface="Times New Roman"/>
                        </a:rPr>
                        <a:t>108533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2000" b="0" i="0" u="none" strike="noStrike">
                          <a:latin typeface="Times New Roman"/>
                        </a:rPr>
                        <a:t>49438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latin typeface="Times New Roman"/>
                        </a:rPr>
                        <a:t>59095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4974">
                <a:tc>
                  <a:txBody>
                    <a:bodyPr/>
                    <a:lstStyle/>
                    <a:p>
                      <a:pPr algn="ctr" fontAlgn="b"/>
                      <a:r>
                        <a:rPr lang="en-US" sz="2000" b="1" i="0" u="none" strike="noStrike">
                          <a:latin typeface="Times New Roman"/>
                        </a:rPr>
                        <a:t>Union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i="0" u="none" strike="noStrike">
                          <a:latin typeface="Times New Roman"/>
                        </a:rPr>
                        <a:t>2364264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i="0" u="none" strike="noStrike">
                          <a:latin typeface="Times New Roman"/>
                        </a:rPr>
                        <a:t>1173516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i="0" u="none" strike="noStrike">
                          <a:latin typeface="Times New Roman"/>
                        </a:rPr>
                        <a:t>1190748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i="0" u="none" strike="noStrike">
                          <a:latin typeface="Times New Roman"/>
                        </a:rPr>
                        <a:t>5504724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i="0" u="none" strike="noStrike">
                          <a:latin typeface="Times New Roman"/>
                        </a:rPr>
                        <a:t>2763551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2000" b="1" i="0" u="none" strike="noStrike" dirty="0">
                          <a:latin typeface="Times New Roman"/>
                        </a:rPr>
                        <a:t>2741173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wipe dir="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312</TotalTime>
  <Words>1155</Words>
  <Application>Microsoft Office PowerPoint</Application>
  <PresentationFormat>On-screen Show (4:3)</PresentationFormat>
  <Paragraphs>520</Paragraphs>
  <Slides>20</Slides>
  <Notes>0</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Office Theme</vt:lpstr>
      <vt:lpstr>Median</vt:lpstr>
      <vt:lpstr>Foundry</vt:lpstr>
      <vt:lpstr>Flow</vt:lpstr>
      <vt:lpstr>Brief Presentation on Basic Education Sector Development</vt:lpstr>
      <vt:lpstr>Basic Education Sector Development</vt:lpstr>
      <vt:lpstr>PowerPoint Presentation</vt:lpstr>
      <vt:lpstr>PowerPoint Presentation</vt:lpstr>
      <vt:lpstr>PowerPoint Presentation</vt:lpstr>
      <vt:lpstr>PowerPoint Presentation</vt:lpstr>
      <vt:lpstr>PowerPoint Presentation</vt:lpstr>
      <vt:lpstr>Grade Enrolment  Structure by Gender</vt:lpstr>
      <vt:lpstr>PowerPoint Presentation</vt:lpstr>
      <vt:lpstr>Grade Enrolment  Gender Structure by Urban/Rural (2009-10)</vt:lpstr>
      <vt:lpstr>PowerPoint Presentation</vt:lpstr>
      <vt:lpstr>Allocation of Basic Education Expenditure during the years from 2005 to 2011</vt:lpstr>
      <vt:lpstr>PowerPoint Presentation</vt:lpstr>
      <vt:lpstr>PowerPoint Presentation</vt:lpstr>
      <vt:lpstr>PowerPoint Presentation</vt:lpstr>
      <vt:lpstr>PowerPoint Presentation</vt:lpstr>
      <vt:lpstr>PowerPoint Presentation</vt:lpstr>
      <vt:lpstr>Key Challenging Areas</vt:lpstr>
      <vt:lpstr>Required support from ETWG</vt:lpstr>
      <vt:lpstr>PowerPoint Presentation</vt:lpstr>
    </vt:vector>
  </TitlesOfParts>
  <Company>nzn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Basic Education Sector Development</dc:title>
  <dc:creator>WincoolV5</dc:creator>
  <cp:lastModifiedBy>UNICEF</cp:lastModifiedBy>
  <cp:revision>15</cp:revision>
  <dcterms:created xsi:type="dcterms:W3CDTF">2012-01-19T10:32:32Z</dcterms:created>
  <dcterms:modified xsi:type="dcterms:W3CDTF">2012-01-24T07:23:17Z</dcterms:modified>
</cp:coreProperties>
</file>