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7"/>
  </p:notesMasterIdLst>
  <p:sldIdLst>
    <p:sldId id="256" r:id="rId3"/>
    <p:sldId id="265" r:id="rId4"/>
    <p:sldId id="257" r:id="rId5"/>
    <p:sldId id="258" r:id="rId6"/>
    <p:sldId id="260" r:id="rId7"/>
    <p:sldId id="259" r:id="rId8"/>
    <p:sldId id="262" r:id="rId9"/>
    <p:sldId id="263" r:id="rId10"/>
    <p:sldId id="266" r:id="rId11"/>
    <p:sldId id="267" r:id="rId12"/>
    <p:sldId id="268" r:id="rId13"/>
    <p:sldId id="269" r:id="rId14"/>
    <p:sldId id="271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260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>
                <a:latin typeface="Rockwell" pitchFamily="18" charset="0"/>
              </a:defRPr>
            </a:pPr>
            <a:r>
              <a:rPr lang="en-US" dirty="0" smtClean="0">
                <a:latin typeface="Rockwell" pitchFamily="18" charset="0"/>
              </a:rPr>
              <a:t>Total</a:t>
            </a:r>
            <a:r>
              <a:rPr lang="en-US" baseline="0" dirty="0" smtClean="0">
                <a:latin typeface="Rockwell" pitchFamily="18" charset="0"/>
              </a:rPr>
              <a:t> Number of Student = 699 </a:t>
            </a:r>
            <a:endParaRPr lang="en-US" dirty="0">
              <a:latin typeface="Rockwell" pitchFamily="18" charset="0"/>
            </a:endParaRP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7512394284047997E-4"/>
          <c:y val="0.18376888714487666"/>
          <c:w val="0.59432876445999805"/>
          <c:h val="0.80746060174610379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 showing reading skills of the students</c:v>
                </c:pt>
              </c:strCache>
            </c:strRef>
          </c:tx>
          <c:spPr>
            <a:solidFill>
              <a:schemeClr val="accent1"/>
            </a:solidFill>
          </c:spPr>
          <c:explosion val="25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-9.5084815786915539E-3"/>
                  <c:y val="1.4609048860772583E-3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latin typeface="Rockwell" pitchFamily="18" charset="0"/>
                      </a:defRPr>
                    </a:pPr>
                    <a:r>
                      <a:rPr lang="en-US" sz="1400"/>
                      <a:t>14</a:t>
                    </a:r>
                    <a:r>
                      <a:rPr lang="en-US" sz="1400" smtClean="0"/>
                      <a:t>%</a:t>
                    </a:r>
                  </a:p>
                  <a:p>
                    <a:pPr>
                      <a:defRPr sz="1400">
                        <a:latin typeface="Rockwell" pitchFamily="18" charset="0"/>
                      </a:defRPr>
                    </a:pPr>
                    <a:r>
                      <a:rPr lang="en-US" sz="1400" smtClean="0"/>
                      <a:t>(102)</a:t>
                    </a:r>
                    <a:endParaRPr lang="en-US" sz="1400"/>
                  </a:p>
                </c:rich>
              </c:tx>
              <c:spPr/>
              <c:showVal val="1"/>
            </c:dLbl>
            <c:dLbl>
              <c:idx val="1"/>
              <c:layout>
                <c:manualLayout>
                  <c:x val="-1.5046417808885004E-2"/>
                  <c:y val="-6.4599746970920233E-2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latin typeface="Rockwell" pitchFamily="18" charset="0"/>
                      </a:defRPr>
                    </a:pPr>
                    <a:r>
                      <a:rPr lang="en-US" sz="1400"/>
                      <a:t>18</a:t>
                    </a:r>
                    <a:r>
                      <a:rPr lang="en-US" sz="1400" smtClean="0"/>
                      <a:t>%</a:t>
                    </a:r>
                  </a:p>
                  <a:p>
                    <a:pPr>
                      <a:defRPr sz="1400">
                        <a:latin typeface="Rockwell" pitchFamily="18" charset="0"/>
                      </a:defRPr>
                    </a:pPr>
                    <a:r>
                      <a:rPr lang="en-US" sz="1400" smtClean="0"/>
                      <a:t>(123)</a:t>
                    </a:r>
                    <a:endParaRPr lang="en-US" sz="1400"/>
                  </a:p>
                </c:rich>
              </c:tx>
              <c:spPr/>
              <c:showVal val="1"/>
            </c:dLbl>
            <c:dLbl>
              <c:idx val="2"/>
              <c:layout>
                <c:manualLayout>
                  <c:x val="3.0561145134635953E-2"/>
                  <c:y val="8.4505570307483846E-2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latin typeface="Rockwell" pitchFamily="18" charset="0"/>
                      </a:defRPr>
                    </a:pPr>
                    <a:r>
                      <a:rPr lang="en-US" sz="1400"/>
                      <a:t>68</a:t>
                    </a:r>
                    <a:r>
                      <a:rPr lang="en-US" sz="1400" smtClean="0"/>
                      <a:t>%</a:t>
                    </a:r>
                  </a:p>
                  <a:p>
                    <a:pPr>
                      <a:defRPr sz="1400">
                        <a:latin typeface="Rockwell" pitchFamily="18" charset="0"/>
                      </a:defRPr>
                    </a:pPr>
                    <a:r>
                      <a:rPr lang="en-US" sz="1400" smtClean="0"/>
                      <a:t>(474) </a:t>
                    </a:r>
                    <a:endParaRPr lang="en-US" sz="1400"/>
                  </a:p>
                </c:rich>
              </c:tx>
              <c:spPr/>
              <c:showVal val="1"/>
            </c:dLbl>
            <c:txPr>
              <a:bodyPr/>
              <a:lstStyle/>
              <a:p>
                <a:pPr>
                  <a:defRPr>
                    <a:latin typeface="Rockwell" pitchFamily="18" charset="0"/>
                  </a:defRPr>
                </a:pPr>
                <a:endParaRPr lang="en-US"/>
              </a:p>
            </c:txPr>
            <c:showVal val="1"/>
            <c:showLeaderLines val="1"/>
          </c:dLbls>
          <c:cat>
            <c:strRef>
              <c:f>Sheet1!$A$2:$A$5</c:f>
              <c:strCache>
                <c:ptCount val="3"/>
                <c:pt idx="0">
                  <c:v>Students who were unable to read at all</c:v>
                </c:pt>
                <c:pt idx="1">
                  <c:v>Students who were able to read but not the whole paragraph</c:v>
                </c:pt>
                <c:pt idx="2">
                  <c:v>Students who were able to read the whole paragraph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0.14000000000000001</c:v>
                </c:pt>
                <c:pt idx="1">
                  <c:v>0.18000000000000002</c:v>
                </c:pt>
                <c:pt idx="2">
                  <c:v>0.68000000000000016</c:v>
                </c:pt>
              </c:numCache>
            </c:numRef>
          </c:val>
        </c:ser>
      </c:pie3DChart>
    </c:plotArea>
    <c:legend>
      <c:legendPos val="r"/>
      <c:legendEntry>
        <c:idx val="3"/>
        <c:delete val="1"/>
      </c:legendEntry>
      <c:layout/>
      <c:txPr>
        <a:bodyPr/>
        <a:lstStyle/>
        <a:p>
          <a:pPr>
            <a:defRPr>
              <a:latin typeface="Rockwell" pitchFamily="18" charset="0"/>
            </a:defRPr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90FE9-0B05-44A1-8E28-B3DBBEE66BAB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B03D-52F8-45FC-9D51-CC9AF1B89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CB03D-52F8-45FC-9D51-CC9AF1B89DE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CB03D-52F8-45FC-9D51-CC9AF1B89DE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CB03D-52F8-45FC-9D51-CC9AF1B89DE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CB03D-52F8-45FC-9D51-CC9AF1B89DE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CB03D-52F8-45FC-9D51-CC9AF1B89DE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CB03D-52F8-45FC-9D51-CC9AF1B89DE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CB03D-52F8-45FC-9D51-CC9AF1B89DE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9ED156-2732-479E-8410-D5807628268D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18737D0-1F07-487A-BC82-FDF5B924E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9ED156-2732-479E-8410-D5807628268D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8737D0-1F07-487A-BC82-FDF5B924E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9ED156-2732-479E-8410-D5807628268D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8737D0-1F07-487A-BC82-FDF5B924E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9ED156-2732-479E-8410-D5807628268D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8737D0-1F07-487A-BC82-FDF5B924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9ED156-2732-479E-8410-D5807628268D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8737D0-1F07-487A-BC82-FDF5B924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9ED156-2732-479E-8410-D5807628268D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8737D0-1F07-487A-BC82-FDF5B924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9ED156-2732-479E-8410-D5807628268D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8737D0-1F07-487A-BC82-FDF5B924E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9ED156-2732-479E-8410-D5807628268D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8737D0-1F07-487A-BC82-FDF5B924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9ED156-2732-479E-8410-D5807628268D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8737D0-1F07-487A-BC82-FDF5B924E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59ED156-2732-479E-8410-D5807628268D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8737D0-1F07-487A-BC82-FDF5B924E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9ED156-2732-479E-8410-D5807628268D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18737D0-1F07-487A-BC82-FDF5B924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59ED156-2732-479E-8410-D5807628268D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18737D0-1F07-487A-BC82-FDF5B924E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1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Chin%20Aika%20Read%20G3.mp3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Rockwell" pitchFamily="18" charset="0"/>
              </a:rPr>
              <a:t>Language Related Problems encountered by the Primary Level Ethnic Students in  Myanmar </a:t>
            </a:r>
            <a:endParaRPr lang="en-US" dirty="0">
              <a:latin typeface="Rockwell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5181600"/>
            <a:ext cx="7772400" cy="1447800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>
                <a:latin typeface="Rockwell" pitchFamily="18" charset="0"/>
              </a:rPr>
              <a:t>Presented by                                                                                                                Harry San @ </a:t>
            </a:r>
            <a:r>
              <a:rPr lang="en-US" sz="2000" dirty="0" err="1" smtClean="0">
                <a:latin typeface="Rockwell" pitchFamily="18" charset="0"/>
              </a:rPr>
              <a:t>Htin</a:t>
            </a:r>
            <a:r>
              <a:rPr lang="en-US" sz="2000" dirty="0" smtClean="0">
                <a:latin typeface="Rockwell" pitchFamily="18" charset="0"/>
              </a:rPr>
              <a:t> </a:t>
            </a:r>
            <a:r>
              <a:rPr lang="en-US" sz="2000" dirty="0" err="1" smtClean="0">
                <a:latin typeface="Rockwell" pitchFamily="18" charset="0"/>
              </a:rPr>
              <a:t>Zaw</a:t>
            </a:r>
            <a:r>
              <a:rPr lang="en-US" sz="2000" dirty="0" smtClean="0">
                <a:latin typeface="Rockwell" pitchFamily="18" charset="0"/>
              </a:rPr>
              <a:t>                                                                            Senior Public Relations Officer                                                              Nyein (Shalom) Foundation </a:t>
            </a:r>
          </a:p>
          <a:p>
            <a:r>
              <a:rPr lang="en-US" sz="2000" dirty="0" smtClean="0">
                <a:latin typeface="Rockwell" pitchFamily="18" charset="0"/>
              </a:rPr>
              <a:t>18 September 2014</a:t>
            </a:r>
            <a:endParaRPr lang="en-US" sz="2000" dirty="0"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Rockwell" pitchFamily="18" charset="0"/>
              </a:rPr>
              <a:t>To test five aspects of literacy and comprehension. </a:t>
            </a:r>
          </a:p>
          <a:p>
            <a:pPr lvl="0"/>
            <a:r>
              <a:rPr lang="en-US" dirty="0" smtClean="0">
                <a:latin typeface="Rockwell" pitchFamily="18" charset="0"/>
              </a:rPr>
              <a:t>Listening skills</a:t>
            </a:r>
          </a:p>
          <a:p>
            <a:pPr lvl="0"/>
            <a:r>
              <a:rPr lang="en-US" dirty="0" smtClean="0">
                <a:latin typeface="Rockwell" pitchFamily="18" charset="0"/>
              </a:rPr>
              <a:t>Ability of retelling the contents of a given paragraph</a:t>
            </a:r>
          </a:p>
          <a:p>
            <a:pPr lvl="0"/>
            <a:r>
              <a:rPr lang="en-US" dirty="0" smtClean="0">
                <a:latin typeface="Rockwell" pitchFamily="18" charset="0"/>
              </a:rPr>
              <a:t>Reading skills </a:t>
            </a:r>
          </a:p>
          <a:p>
            <a:pPr lvl="0"/>
            <a:r>
              <a:rPr lang="en-US" dirty="0" smtClean="0">
                <a:latin typeface="Rockwell" pitchFamily="18" charset="0"/>
              </a:rPr>
              <a:t>Writing skills </a:t>
            </a:r>
          </a:p>
          <a:p>
            <a:pPr lvl="0"/>
            <a:r>
              <a:rPr lang="en-US" dirty="0" smtClean="0">
                <a:latin typeface="Rockwell" pitchFamily="18" charset="0"/>
              </a:rPr>
              <a:t>Understanding of basic concepts of arithmetic and science </a:t>
            </a:r>
          </a:p>
          <a:p>
            <a:pPr>
              <a:buNone/>
            </a:pPr>
            <a:endParaRPr lang="en-US" dirty="0" smtClean="0">
              <a:latin typeface="Rockwell" pitchFamily="18" charset="0"/>
            </a:endParaRPr>
          </a:p>
          <a:p>
            <a:pPr>
              <a:buNone/>
            </a:pPr>
            <a:endParaRPr lang="en-US" dirty="0">
              <a:latin typeface="Rockwell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Rockwell" pitchFamily="18" charset="0"/>
              </a:rPr>
              <a:t>Language Competency Test (LCT)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286000" y="228600"/>
            <a:ext cx="4953000" cy="1066799"/>
          </a:xfrm>
          <a:prstGeom prst="rect">
            <a:avLst/>
          </a:prstGeom>
          <a:ln w="38100">
            <a:solidFill>
              <a:srgbClr val="00B0F0"/>
            </a:solidFill>
          </a:ln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Zawgyi-One" pitchFamily="34" charset="0"/>
                <a:ea typeface="+mn-ea"/>
                <a:cs typeface="Zawgyi-One" pitchFamily="34" charset="0"/>
              </a:rPr>
              <a:t>တတိယတန္း-</a:t>
            </a:r>
            <a:r>
              <a:rPr kumimoji="0" 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Rockwell" pitchFamily="18" charset="0"/>
                <a:ea typeface="+mn-ea"/>
                <a:cs typeface="Zawgyi-One" pitchFamily="34" charset="0"/>
              </a:rPr>
              <a:t>Grade 4</a:t>
            </a: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Rockwell" pitchFamily="18" charset="0"/>
              <a:ea typeface="+mn-ea"/>
              <a:cs typeface="Zawgyi-One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0" y="1295400"/>
            <a:ext cx="9144000" cy="49530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6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Zawgyi-One" pitchFamily="34" charset="0"/>
                <a:ea typeface="+mn-ea"/>
                <a:cs typeface="Zawgyi-One" pitchFamily="34" charset="0"/>
              </a:rPr>
              <a:t>၄။ အဖတ္စစ္ေဆးျခင္း</a:t>
            </a:r>
          </a:p>
          <a:p>
            <a:pPr marL="365760" marR="0" lvl="0" indent="-256032" algn="l" defTabSz="914400" rtl="0" eaLnBrk="1" fontAlgn="auto" latinLnBrk="0" hangingPunct="1">
              <a:lnSpc>
                <a:spcPct val="16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Zawgyi-One" pitchFamily="34" charset="0"/>
                <a:ea typeface="+mn-ea"/>
                <a:cs typeface="Zawgyi-One" pitchFamily="34" charset="0"/>
              </a:rPr>
              <a:t>ေအာက္ပါစာပိုဒ္ကို ဖတ္ပါ။</a:t>
            </a:r>
          </a:p>
          <a:p>
            <a:pPr marL="365760" marR="0" lvl="0" indent="-256032" algn="l" defTabSz="914400" rtl="0" eaLnBrk="1" fontAlgn="auto" latinLnBrk="0" hangingPunct="1">
              <a:lnSpc>
                <a:spcPct val="16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Zawgyi-One" pitchFamily="34" charset="0"/>
                <a:ea typeface="+mn-ea"/>
                <a:cs typeface="Zawgyi-One" pitchFamily="34" charset="0"/>
              </a:rPr>
              <a:t>	ဆားသည္ အလြန္အသံုးဝင္သည္။ ဆားမပါေသာဟင္းသည္ ေပါ့ျပက္ျပက္ျဖစ္၏ဟု ဆို႐ုိးရွိ၏။ ဆားသည္ အစားအစာမ်ားကို အရသာရွိေစ႐ုံသာမက လူ၏ေသြးသားကိုပါ သန္႔ရွင္းစင္ၾကယ္ေစ၏။  က်န္းမာေရးကို အေထာက္အကူျပဳ၏။ ေခၽြးထြက္မ်ားေသာကာယလုပ္သားမ်ားႏွင့္ အားကစားသမား မ်ားသည္  သာမန္လူမ်ားထက္ ဆားဓာတ္လုိအပ္သည္။ သို႔ေသာ္ မည္သည့္အစာမဆို တန္ေဆး၊ လြန္ေဘးဆိုသည့္အတိုင္း ဆားအစားမ်ားလြန္းလွ်င္လည္း ေသြးတုိးေရာဂါျဖစ္တတ္သည္။</a:t>
            </a:r>
          </a:p>
          <a:p>
            <a:pPr marL="365760" marR="0" lvl="0" indent="-256032" algn="l" defTabSz="914400" rtl="0" eaLnBrk="1" fontAlgn="auto" latinLnBrk="0" hangingPunct="1">
              <a:lnSpc>
                <a:spcPct val="16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Zawgyi-One" pitchFamily="34" charset="0"/>
                <a:ea typeface="+mn-ea"/>
                <a:cs typeface="Zawgyi-One" pitchFamily="34" charset="0"/>
              </a:rPr>
              <a:t>	အမဲသားငါးမ်ား မပုပ္မသိုးဘဲ တာရွည္ခံေအာင္ ဆားျဖင့္ျပဳျပင္ထားႏုိင္သည္။ လည္ေခ်ာင္းနာ၊ သြားနာပါက ဆားရည္ျဖင့္ အာလုတ္က်င္းေပးလွ်င္ သက္သာသည္။ မ်က္စိမွာရည္(ေရ)၊ နားမွာဆီ၊ ဒႏီၱမွာဆား၊ ဝမ္းမွာခါးဟူ၍လည္း ဆို႐ုိးရွိပါသည္။ ျမန္မာတုိ႔သည္ ဆားျဖင့္ သြားတုိက္ျခင္း၊ ခံတြင္းေဆးျခင္း ျပဳလုပ္ေလ့ရွိပါ သည္။ ဆားသည္ အပုပ္အစပ္ႏုိင္၏ဟု ျမန္မာသမားေတာ္တုိ႔ ဆိုၾကပါသည္။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Zawgyi-One" pitchFamily="34" charset="0"/>
              <a:ea typeface="+mn-ea"/>
              <a:cs typeface="Zawgyi-One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81800" y="6248400"/>
            <a:ext cx="2362200" cy="4323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spcBef>
                <a:spcPct val="20000"/>
              </a:spcBef>
            </a:pPr>
            <a:r>
              <a:rPr lang="en-US" sz="2400" u="sng" dirty="0" err="1">
                <a:latin typeface="Zawgyi-One" pitchFamily="34" charset="0"/>
                <a:cs typeface="Zawgyi-One" pitchFamily="34" charset="0"/>
              </a:rPr>
              <a:t>အသံဖိုင္ဖြင</a:t>
            </a:r>
            <a:r>
              <a:rPr lang="en-US" sz="2400" u="sng" dirty="0">
                <a:latin typeface="Zawgyi-One" pitchFamily="34" charset="0"/>
                <a:cs typeface="Zawgyi-One" pitchFamily="34" charset="0"/>
              </a:rPr>
              <a:t>့္ျပရန</a:t>
            </a:r>
            <a:r>
              <a:rPr lang="en-US" sz="2400" u="sng" dirty="0">
                <a:latin typeface="Zawgyi-One" pitchFamily="34" charset="0"/>
                <a:cs typeface="Zawgyi-One" pitchFamily="34" charset="0"/>
                <a:hlinkClick r:id="rId2" action="ppaction://hlinkfile"/>
              </a:rPr>
              <a:t>္</a:t>
            </a:r>
            <a:endParaRPr lang="en-US" sz="2400" u="sng" dirty="0">
              <a:latin typeface="Zawgyi-One" pitchFamily="34" charset="0"/>
              <a:cs typeface="Zawgyi-On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Rockwell" pitchFamily="18" charset="0"/>
              </a:rPr>
              <a:t>Reading Assessment </a:t>
            </a:r>
            <a:endParaRPr lang="en-US" dirty="0">
              <a:latin typeface="Rockwell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481138"/>
          <a:ext cx="9144000" cy="5376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57200"/>
            <a:ext cx="5410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Rockwell" pitchFamily="18" charset="0"/>
                <a:cs typeface="Zawgyi-One" pitchFamily="34" charset="0"/>
              </a:rPr>
              <a:t>This  is the reality!                                                    What we should do?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1828800"/>
            <a:ext cx="7239000" cy="0"/>
          </a:xfrm>
          <a:prstGeom prst="line">
            <a:avLst/>
          </a:prstGeom>
          <a:ln w="603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38200" y="3352800"/>
            <a:ext cx="77748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Rockwell" pitchFamily="18" charset="0"/>
              </a:rPr>
              <a:t>Mother-tongue based Multi-lingual Education </a:t>
            </a:r>
            <a:endParaRPr lang="en-US" sz="2800" dirty="0"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0" y="2274838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dirty="0" smtClean="0">
                <a:latin typeface="Rockwell" pitchFamily="18" charset="0"/>
              </a:rPr>
              <a:t>Thank you for your attention! </a:t>
            </a:r>
            <a:endParaRPr lang="en-US" sz="3200" dirty="0"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Rockwell" pitchFamily="18" charset="0"/>
              </a:rPr>
              <a:t>Nyein Foundation’s study on Language Barriers Encountered by primary level ethnic students (2011)</a:t>
            </a:r>
          </a:p>
          <a:p>
            <a:r>
              <a:rPr lang="en-US" dirty="0" smtClean="0">
                <a:latin typeface="Rockwell" pitchFamily="18" charset="0"/>
              </a:rPr>
              <a:t>Nyein Foundation’s study on Myanmar language-related difficulties faced by the primary level ethnic students (2012)</a:t>
            </a:r>
          </a:p>
          <a:p>
            <a:r>
              <a:rPr lang="en-US" dirty="0" smtClean="0">
                <a:latin typeface="Rockwell" pitchFamily="18" charset="0"/>
              </a:rPr>
              <a:t>Our Publications</a:t>
            </a:r>
          </a:p>
          <a:p>
            <a:pPr lvl="1"/>
            <a:r>
              <a:rPr lang="en-US" dirty="0" smtClean="0">
                <a:latin typeface="Rockwell" pitchFamily="18" charset="0"/>
              </a:rPr>
              <a:t>Education Policy Paper (2012)</a:t>
            </a:r>
          </a:p>
          <a:p>
            <a:pPr lvl="1"/>
            <a:r>
              <a:rPr lang="en-US" dirty="0" smtClean="0">
                <a:latin typeface="Rockwell" pitchFamily="18" charset="0"/>
              </a:rPr>
              <a:t>Education Policy Paper (2014) </a:t>
            </a:r>
            <a:endParaRPr lang="en-US" dirty="0">
              <a:latin typeface="Rockwell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Rockwell" pitchFamily="18" charset="0"/>
              </a:rPr>
              <a:t>References</a:t>
            </a:r>
            <a:endParaRPr lang="en-US" dirty="0"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Rockwell" pitchFamily="18" charset="0"/>
              </a:rPr>
              <a:t>Myanmar context</a:t>
            </a:r>
          </a:p>
          <a:p>
            <a:r>
              <a:rPr lang="en-US" dirty="0" smtClean="0">
                <a:latin typeface="Rockwell" pitchFamily="18" charset="0"/>
              </a:rPr>
              <a:t>Points that should be taken into consideration</a:t>
            </a:r>
          </a:p>
          <a:p>
            <a:r>
              <a:rPr lang="en-US" dirty="0" smtClean="0">
                <a:latin typeface="Rockwell" pitchFamily="18" charset="0"/>
              </a:rPr>
              <a:t>Difficulties faced by the children</a:t>
            </a:r>
          </a:p>
          <a:p>
            <a:r>
              <a:rPr lang="en-US" dirty="0" smtClean="0">
                <a:latin typeface="Rockwell" pitchFamily="18" charset="0"/>
              </a:rPr>
              <a:t>Language barriers and challenges for primary level ethnic students</a:t>
            </a:r>
          </a:p>
          <a:p>
            <a:r>
              <a:rPr lang="en-US" dirty="0" smtClean="0">
                <a:latin typeface="Rockwell" pitchFamily="18" charset="0"/>
              </a:rPr>
              <a:t>Challenges</a:t>
            </a:r>
          </a:p>
          <a:p>
            <a:r>
              <a:rPr lang="en-US" dirty="0" smtClean="0">
                <a:latin typeface="Rockwell" pitchFamily="18" charset="0"/>
              </a:rPr>
              <a:t>Language Competency Test (LCT)</a:t>
            </a:r>
          </a:p>
          <a:p>
            <a:r>
              <a:rPr lang="en-US" dirty="0" smtClean="0">
                <a:latin typeface="Rockwell" pitchFamily="18" charset="0"/>
              </a:rPr>
              <a:t>Reading Assessment</a:t>
            </a:r>
          </a:p>
          <a:p>
            <a:r>
              <a:rPr lang="en-US" dirty="0" smtClean="0">
                <a:latin typeface="Rockwell" pitchFamily="18" charset="0"/>
              </a:rPr>
              <a:t>This  is the reality!                                                    What we should do? </a:t>
            </a:r>
          </a:p>
          <a:p>
            <a:endParaRPr lang="en-US" dirty="0" smtClean="0">
              <a:latin typeface="Rockwell" pitchFamily="18" charset="0"/>
            </a:endParaRPr>
          </a:p>
          <a:p>
            <a:endParaRPr lang="en-US" dirty="0" smtClean="0">
              <a:latin typeface="Rockwell" pitchFamily="18" charset="0"/>
            </a:endParaRPr>
          </a:p>
          <a:p>
            <a:endParaRPr lang="en-US" dirty="0" smtClean="0">
              <a:latin typeface="Rockwell" pitchFamily="18" charset="0"/>
            </a:endParaRPr>
          </a:p>
          <a:p>
            <a:endParaRPr lang="en-US" dirty="0" smtClean="0">
              <a:latin typeface="Rockwell" pitchFamily="18" charset="0"/>
            </a:endParaRPr>
          </a:p>
          <a:p>
            <a:endParaRPr lang="en-US" dirty="0" smtClean="0">
              <a:latin typeface="Rockwell" pitchFamily="18" charset="0"/>
            </a:endParaRPr>
          </a:p>
          <a:p>
            <a:endParaRPr lang="en-US" dirty="0" smtClean="0">
              <a:latin typeface="Rockwell" pitchFamily="18" charset="0"/>
            </a:endParaRPr>
          </a:p>
          <a:p>
            <a:endParaRPr lang="en-US" dirty="0">
              <a:latin typeface="Rockwell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Rockwell" pitchFamily="18" charset="0"/>
              </a:rPr>
              <a:t>Agenda/Topics To Be Covered</a:t>
            </a:r>
            <a:endParaRPr lang="en-US" dirty="0"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14807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Rockwell" pitchFamily="18" charset="0"/>
              </a:rPr>
              <a:t>135 ethnic nationalities groups in the country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Rockwell" pitchFamily="18" charset="0"/>
              </a:rPr>
              <a:t>Majority  who reside in the various Myanmar states speak their own mother tongues, using the </a:t>
            </a:r>
            <a:r>
              <a:rPr lang="en-US" dirty="0" err="1" smtClean="0">
                <a:latin typeface="Rockwell" pitchFamily="18" charset="0"/>
              </a:rPr>
              <a:t>Barmar</a:t>
            </a:r>
            <a:r>
              <a:rPr lang="en-US" dirty="0" smtClean="0">
                <a:latin typeface="Rockwell" pitchFamily="18" charset="0"/>
              </a:rPr>
              <a:t> language only rarely or not at all.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Rockwell" pitchFamily="18" charset="0"/>
              </a:rPr>
              <a:t>As a result, those brought up in remote areas have little opportunity to gain exposure to the </a:t>
            </a:r>
            <a:r>
              <a:rPr lang="en-US" dirty="0" err="1" smtClean="0">
                <a:latin typeface="Rockwell" pitchFamily="18" charset="0"/>
              </a:rPr>
              <a:t>Bamar</a:t>
            </a:r>
            <a:r>
              <a:rPr lang="en-US" dirty="0" smtClean="0">
                <a:latin typeface="Rockwell" pitchFamily="18" charset="0"/>
              </a:rPr>
              <a:t> language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Rockwell" pitchFamily="18" charset="0"/>
              </a:rPr>
              <a:t>Schools under the </a:t>
            </a:r>
            <a:r>
              <a:rPr lang="en-US" dirty="0" err="1" smtClean="0">
                <a:latin typeface="Rockwell" pitchFamily="18" charset="0"/>
              </a:rPr>
              <a:t>MoE</a:t>
            </a:r>
            <a:r>
              <a:rPr lang="en-US" dirty="0" smtClean="0">
                <a:latin typeface="Rockwell" pitchFamily="18" charset="0"/>
              </a:rPr>
              <a:t> = places where </a:t>
            </a:r>
            <a:r>
              <a:rPr lang="en-US" dirty="0" err="1" smtClean="0">
                <a:latin typeface="Rockwell" pitchFamily="18" charset="0"/>
              </a:rPr>
              <a:t>Bamar</a:t>
            </a:r>
            <a:r>
              <a:rPr lang="en-US" dirty="0" smtClean="0">
                <a:latin typeface="Rockwell" pitchFamily="18" charset="0"/>
              </a:rPr>
              <a:t> is first introduced to children (where there is little or zero understanding of the </a:t>
            </a:r>
            <a:r>
              <a:rPr lang="en-US" dirty="0" err="1" smtClean="0">
                <a:latin typeface="Rockwell" pitchFamily="18" charset="0"/>
              </a:rPr>
              <a:t>Bamar</a:t>
            </a:r>
            <a:r>
              <a:rPr lang="en-US" dirty="0" smtClean="0">
                <a:latin typeface="Rockwell" pitchFamily="18" charset="0"/>
              </a:rPr>
              <a:t> language)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Rockwell" pitchFamily="18" charset="0"/>
              </a:rPr>
              <a:t>Medium of instruction is </a:t>
            </a:r>
            <a:r>
              <a:rPr lang="en-US" dirty="0" err="1" smtClean="0">
                <a:latin typeface="Rockwell" pitchFamily="18" charset="0"/>
              </a:rPr>
              <a:t>Bamar</a:t>
            </a:r>
            <a:r>
              <a:rPr lang="en-US" dirty="0" smtClean="0">
                <a:latin typeface="Rockwell" pitchFamily="18" charset="0"/>
              </a:rPr>
              <a:t>, the official language of the country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Rockwell" pitchFamily="18" charset="0"/>
              </a:rPr>
              <a:t>Myanmar context</a:t>
            </a:r>
            <a:endParaRPr lang="en-US" dirty="0"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3547872"/>
          </a:xfrm>
        </p:spPr>
        <p:txBody>
          <a:bodyPr vert="horz">
            <a:normAutofit/>
          </a:bodyPr>
          <a:lstStyle/>
          <a:p>
            <a:r>
              <a:rPr lang="en-US" dirty="0" smtClean="0">
                <a:latin typeface="Rockwell" pitchFamily="18" charset="0"/>
              </a:rPr>
              <a:t>Students’ familiarity with the </a:t>
            </a:r>
            <a:r>
              <a:rPr lang="en-US" dirty="0" err="1" smtClean="0">
                <a:latin typeface="Rockwell" pitchFamily="18" charset="0"/>
              </a:rPr>
              <a:t>Bamar</a:t>
            </a:r>
            <a:r>
              <a:rPr lang="en-US" dirty="0" smtClean="0">
                <a:latin typeface="Rockwell" pitchFamily="18" charset="0"/>
              </a:rPr>
              <a:t> language</a:t>
            </a:r>
          </a:p>
          <a:p>
            <a:r>
              <a:rPr lang="en-US" dirty="0" smtClean="0">
                <a:latin typeface="Rockwell" pitchFamily="18" charset="0"/>
              </a:rPr>
              <a:t>Students’ exposure to the </a:t>
            </a:r>
            <a:r>
              <a:rPr lang="en-US" dirty="0" err="1" smtClean="0">
                <a:latin typeface="Rockwell" pitchFamily="18" charset="0"/>
              </a:rPr>
              <a:t>Bamar</a:t>
            </a:r>
            <a:r>
              <a:rPr lang="en-US" dirty="0" smtClean="0">
                <a:latin typeface="Rockwell" pitchFamily="18" charset="0"/>
              </a:rPr>
              <a:t> language outside the classroom</a:t>
            </a:r>
          </a:p>
          <a:p>
            <a:pPr lvl="0"/>
            <a:r>
              <a:rPr lang="en-US" dirty="0" smtClean="0">
                <a:latin typeface="Rockwell" pitchFamily="18" charset="0"/>
              </a:rPr>
              <a:t>Teachers’ bilingual skills (i.e. ability to communicate in both </a:t>
            </a:r>
            <a:r>
              <a:rPr lang="en-US" dirty="0" err="1" smtClean="0">
                <a:latin typeface="Rockwell" pitchFamily="18" charset="0"/>
              </a:rPr>
              <a:t>Bamar</a:t>
            </a:r>
            <a:r>
              <a:rPr lang="en-US" dirty="0" smtClean="0">
                <a:latin typeface="Rockwell" pitchFamily="18" charset="0"/>
              </a:rPr>
              <a:t> and ethnic language)  </a:t>
            </a:r>
          </a:p>
          <a:p>
            <a:pPr lvl="0"/>
            <a:r>
              <a:rPr lang="en-US" dirty="0" smtClean="0">
                <a:latin typeface="Rockwell" pitchFamily="18" charset="0"/>
              </a:rPr>
              <a:t>Medium of instruction is </a:t>
            </a:r>
            <a:r>
              <a:rPr lang="en-US" dirty="0" err="1" smtClean="0">
                <a:latin typeface="Rockwell" pitchFamily="18" charset="0"/>
              </a:rPr>
              <a:t>Bamar</a:t>
            </a:r>
            <a:r>
              <a:rPr lang="en-US" dirty="0" smtClean="0">
                <a:latin typeface="Rockwell" pitchFamily="18" charset="0"/>
              </a:rPr>
              <a:t> for all school under </a:t>
            </a:r>
            <a:r>
              <a:rPr lang="en-US" dirty="0" err="1" smtClean="0">
                <a:latin typeface="Rockwell" pitchFamily="18" charset="0"/>
              </a:rPr>
              <a:t>MoE</a:t>
            </a:r>
            <a:endParaRPr lang="en-US" dirty="0" smtClean="0">
              <a:latin typeface="Rockwell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Rockwell" pitchFamily="18" charset="0"/>
              </a:rPr>
              <a:t>Points that should be taken into consideration</a:t>
            </a:r>
            <a:endParaRPr lang="en-US" dirty="0">
              <a:latin typeface="Rockwell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28600" y="5181600"/>
            <a:ext cx="2438400" cy="6096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Rockwell" pitchFamily="18" charset="0"/>
              </a:rPr>
              <a:t>Important Note</a:t>
            </a:r>
            <a:endParaRPr lang="en-US" dirty="0">
              <a:solidFill>
                <a:schemeClr val="tx1"/>
              </a:solidFill>
              <a:latin typeface="Rockwell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5791200"/>
            <a:ext cx="8991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smtClean="0">
                <a:latin typeface="Rockwell" pitchFamily="18" charset="0"/>
              </a:rPr>
              <a:t>Young ethnic students do not possess knowledge of the construction of the </a:t>
            </a:r>
            <a:r>
              <a:rPr lang="en-US" dirty="0" err="1" smtClean="0">
                <a:latin typeface="Rockwell" pitchFamily="18" charset="0"/>
              </a:rPr>
              <a:t>Bamar</a:t>
            </a:r>
            <a:r>
              <a:rPr lang="en-US" dirty="0" smtClean="0">
                <a:latin typeface="Rockwell" pitchFamily="18" charset="0"/>
              </a:rPr>
              <a:t> language,  </a:t>
            </a:r>
            <a:r>
              <a:rPr lang="en-US" dirty="0" err="1" smtClean="0">
                <a:latin typeface="Rockwell" pitchFamily="18" charset="0"/>
              </a:rPr>
              <a:t>Bamar</a:t>
            </a:r>
            <a:r>
              <a:rPr lang="en-US" dirty="0" smtClean="0">
                <a:latin typeface="Rockwell" pitchFamily="18" charset="0"/>
              </a:rPr>
              <a:t> vocabulary nor the ability to pronounce the sounds of the </a:t>
            </a:r>
            <a:r>
              <a:rPr lang="en-US" dirty="0" err="1" smtClean="0">
                <a:latin typeface="Rockwell" pitchFamily="18" charset="0"/>
              </a:rPr>
              <a:t>Bamar</a:t>
            </a:r>
            <a:r>
              <a:rPr lang="en-US" dirty="0" smtClean="0">
                <a:latin typeface="Rockwell" pitchFamily="18" charset="0"/>
              </a:rPr>
              <a:t> language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148072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smtClean="0">
                <a:latin typeface="Rockwell" pitchFamily="18" charset="0"/>
              </a:rPr>
              <a:t>Do not fully understand what the teachers say</a:t>
            </a:r>
          </a:p>
          <a:p>
            <a:r>
              <a:rPr lang="en-US" dirty="0" smtClean="0">
                <a:latin typeface="Rockwell" pitchFamily="18" charset="0"/>
              </a:rPr>
              <a:t>Do not fully understand the lessons taught</a:t>
            </a:r>
          </a:p>
          <a:p>
            <a:pPr lvl="0"/>
            <a:r>
              <a:rPr lang="en-US" dirty="0" smtClean="0">
                <a:latin typeface="Rockwell" pitchFamily="18" charset="0"/>
              </a:rPr>
              <a:t>Do not understand very simple theories in the respective subjects taught</a:t>
            </a:r>
          </a:p>
          <a:p>
            <a:pPr lvl="0"/>
            <a:r>
              <a:rPr lang="en-US" dirty="0" smtClean="0">
                <a:latin typeface="Rockwell" pitchFamily="18" charset="0"/>
              </a:rPr>
              <a:t>They are unable to talk to their teachers </a:t>
            </a:r>
          </a:p>
          <a:p>
            <a:r>
              <a:rPr lang="en-US" dirty="0" smtClean="0">
                <a:latin typeface="Rockwell" pitchFamily="18" charset="0"/>
              </a:rPr>
              <a:t>Most people feel more comfortable when they communicate through the language they understand, </a:t>
            </a:r>
          </a:p>
          <a:p>
            <a:r>
              <a:rPr lang="en-US" dirty="0" smtClean="0">
                <a:latin typeface="Rockwell" pitchFamily="18" charset="0"/>
              </a:rPr>
              <a:t>We can sympathize with young ethnic students' experience attempting to learn in a language that they do not understand well or are not familiar with. </a:t>
            </a:r>
          </a:p>
          <a:p>
            <a:pPr lvl="0"/>
            <a:endParaRPr lang="en-US" dirty="0" smtClean="0">
              <a:latin typeface="Rockwell" pitchFamily="18" charset="0"/>
            </a:endParaRPr>
          </a:p>
          <a:p>
            <a:endParaRPr lang="en-US" dirty="0" smtClean="0">
              <a:latin typeface="Rockwell" pitchFamily="18" charset="0"/>
            </a:endParaRPr>
          </a:p>
          <a:p>
            <a:pPr lvl="0"/>
            <a:endParaRPr lang="en-US" dirty="0" smtClean="0">
              <a:latin typeface="Rockwell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Rockwell" pitchFamily="18" charset="0"/>
              </a:rPr>
              <a:t>Difficulties faced by the children</a:t>
            </a:r>
            <a:endParaRPr lang="en-US" dirty="0"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229600" cy="3547872"/>
          </a:xfrm>
        </p:spPr>
        <p:txBody>
          <a:bodyPr vert="horz">
            <a:normAutofit lnSpcReduction="10000"/>
          </a:bodyPr>
          <a:lstStyle/>
          <a:p>
            <a:pPr lvl="0"/>
            <a:r>
              <a:rPr lang="en-US" dirty="0" smtClean="0">
                <a:latin typeface="Rockwell" pitchFamily="18" charset="0"/>
              </a:rPr>
              <a:t>Writing  a given topic </a:t>
            </a:r>
          </a:p>
          <a:p>
            <a:pPr lvl="0"/>
            <a:r>
              <a:rPr lang="en-US" dirty="0" smtClean="0">
                <a:latin typeface="Rockwell" pitchFamily="18" charset="0"/>
              </a:rPr>
              <a:t>Answering and speaking in </a:t>
            </a:r>
            <a:r>
              <a:rPr lang="en-US" dirty="0" err="1" smtClean="0">
                <a:latin typeface="Rockwell" pitchFamily="18" charset="0"/>
              </a:rPr>
              <a:t>Bamar</a:t>
            </a:r>
            <a:r>
              <a:rPr lang="en-US" dirty="0" smtClean="0">
                <a:latin typeface="Rockwell" pitchFamily="18" charset="0"/>
              </a:rPr>
              <a:t> after reading a passage written in </a:t>
            </a:r>
            <a:r>
              <a:rPr lang="en-US" dirty="0" err="1" smtClean="0">
                <a:latin typeface="Rockwell" pitchFamily="18" charset="0"/>
              </a:rPr>
              <a:t>Bamar</a:t>
            </a:r>
            <a:endParaRPr lang="en-US" dirty="0" smtClean="0">
              <a:latin typeface="Rockwell" pitchFamily="18" charset="0"/>
            </a:endParaRPr>
          </a:p>
          <a:p>
            <a:r>
              <a:rPr lang="en-US" dirty="0" smtClean="0">
                <a:latin typeface="Rockwell" pitchFamily="18" charset="0"/>
              </a:rPr>
              <a:t>Writing in </a:t>
            </a:r>
            <a:r>
              <a:rPr lang="en-US" dirty="0" err="1" smtClean="0">
                <a:latin typeface="Rockwell" pitchFamily="18" charset="0"/>
              </a:rPr>
              <a:t>Bamar</a:t>
            </a:r>
            <a:r>
              <a:rPr lang="en-US" dirty="0" smtClean="0">
                <a:latin typeface="Rockwell" pitchFamily="18" charset="0"/>
              </a:rPr>
              <a:t> that they understood</a:t>
            </a:r>
          </a:p>
          <a:p>
            <a:r>
              <a:rPr lang="en-US" dirty="0" smtClean="0">
                <a:latin typeface="Rockwell" pitchFamily="18" charset="0"/>
              </a:rPr>
              <a:t>Poor understanding on very basic concepts of arithmetic and science</a:t>
            </a:r>
          </a:p>
          <a:p>
            <a:r>
              <a:rPr lang="en-US" dirty="0" smtClean="0">
                <a:latin typeface="Rockwell" pitchFamily="18" charset="0"/>
              </a:rPr>
              <a:t>Additional language (ethnic)  is used in the classrooms </a:t>
            </a:r>
          </a:p>
          <a:p>
            <a:endParaRPr lang="en-US" dirty="0" smtClean="0">
              <a:latin typeface="Rockwell" pitchFamily="18" charset="0"/>
            </a:endParaRPr>
          </a:p>
          <a:p>
            <a:pPr lvl="0"/>
            <a:endParaRPr lang="en-US" dirty="0" smtClean="0">
              <a:latin typeface="Rockwell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Rockwell" pitchFamily="18" charset="0"/>
              </a:rPr>
              <a:t>Language barriers and </a:t>
            </a:r>
            <a:br>
              <a:rPr lang="en-US" dirty="0" smtClean="0">
                <a:latin typeface="Rockwell" pitchFamily="18" charset="0"/>
              </a:rPr>
            </a:br>
            <a:r>
              <a:rPr lang="en-US" dirty="0" smtClean="0">
                <a:latin typeface="Rockwell" pitchFamily="18" charset="0"/>
              </a:rPr>
              <a:t>challenges for primary level ethnic students</a:t>
            </a:r>
            <a:br>
              <a:rPr lang="en-US" dirty="0" smtClean="0">
                <a:latin typeface="Rockwell" pitchFamily="18" charset="0"/>
              </a:rPr>
            </a:br>
            <a:endParaRPr lang="en-US" dirty="0">
              <a:latin typeface="Rockwell" pitchFamily="18" charset="0"/>
            </a:endParaRPr>
          </a:p>
        </p:txBody>
      </p:sp>
      <p:pic>
        <p:nvPicPr>
          <p:cNvPr id="2050" name="Picture 2" descr="http://t0.gstatic.com/images?q=tbn:ANd9GcQEVeUTJ9clbVs6f-U_5g9KA9OPlhxJl0DPLRqtzkvMVdRH9Jlw1IKMdi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7722" y="0"/>
            <a:ext cx="1986278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>
                <a:latin typeface="Rockwell" pitchFamily="18" charset="0"/>
                <a:cs typeface="Zawgyi-One" pitchFamily="34" charset="0"/>
              </a:rPr>
              <a:t>Poor writing in (</a:t>
            </a:r>
            <a:r>
              <a:rPr lang="en-US" sz="2800" dirty="0" err="1" smtClean="0">
                <a:latin typeface="Rockwell" pitchFamily="18" charset="0"/>
                <a:cs typeface="Zawgyi-One" pitchFamily="34" charset="0"/>
              </a:rPr>
              <a:t>Bamar</a:t>
            </a:r>
            <a:r>
              <a:rPr lang="en-US" sz="2800" dirty="0" smtClean="0">
                <a:latin typeface="Rockwell" pitchFamily="18" charset="0"/>
                <a:cs typeface="Zawgyi-One" pitchFamily="34" charset="0"/>
              </a:rPr>
              <a:t>)</a:t>
            </a:r>
          </a:p>
          <a:p>
            <a:r>
              <a:rPr lang="en-US" sz="2800" dirty="0" smtClean="0">
                <a:latin typeface="Rockwell" pitchFamily="18" charset="0"/>
                <a:cs typeface="Zawgyi-One" pitchFamily="34" charset="0"/>
              </a:rPr>
              <a:t>Difficult words in Primary School Readers</a:t>
            </a:r>
          </a:p>
          <a:p>
            <a:r>
              <a:rPr lang="en-US" sz="2800" dirty="0" smtClean="0">
                <a:latin typeface="Rockwell" pitchFamily="18" charset="0"/>
                <a:cs typeface="Zawgyi-One" pitchFamily="34" charset="0"/>
              </a:rPr>
              <a:t>Names of things that are becoming no longer used in everyday lives due to the changing socio-economic situation</a:t>
            </a:r>
          </a:p>
          <a:p>
            <a:r>
              <a:rPr lang="en-US" sz="2800" dirty="0" smtClean="0">
                <a:latin typeface="Rockwell" pitchFamily="18" charset="0"/>
                <a:cs typeface="Zawgyi-One" pitchFamily="34" charset="0"/>
              </a:rPr>
              <a:t>Names of things used in only some parts of the country</a:t>
            </a:r>
          </a:p>
          <a:p>
            <a:r>
              <a:rPr lang="en-US" sz="2800" dirty="0" smtClean="0">
                <a:latin typeface="Rockwell" pitchFamily="18" charset="0"/>
                <a:cs typeface="Zawgyi-One" pitchFamily="34" charset="0"/>
              </a:rPr>
              <a:t>Some English origin words (e.g. geometry, kilogram, centimeter etc.) </a:t>
            </a:r>
          </a:p>
          <a:p>
            <a:r>
              <a:rPr lang="en-US" sz="2800" dirty="0" smtClean="0">
                <a:latin typeface="Rockwell" pitchFamily="18" charset="0"/>
                <a:cs typeface="Zawgyi-One" pitchFamily="34" charset="0"/>
              </a:rPr>
              <a:t>Things/Events/Festivals that children are unfamiliar </a:t>
            </a:r>
          </a:p>
          <a:p>
            <a:r>
              <a:rPr lang="en-US" sz="2800" dirty="0" smtClean="0">
                <a:latin typeface="Rockwell" pitchFamily="18" charset="0"/>
                <a:cs typeface="Zawgyi-One" pitchFamily="34" charset="0"/>
              </a:rPr>
              <a:t>Abstract Things and concepts </a:t>
            </a:r>
          </a:p>
          <a:p>
            <a:endParaRPr lang="en-US" sz="2800" dirty="0" smtClean="0">
              <a:latin typeface="Rockwell" pitchFamily="18" charset="0"/>
              <a:cs typeface="Zawgyi-One" pitchFamily="34" charset="0"/>
            </a:endParaRPr>
          </a:p>
          <a:p>
            <a:endParaRPr lang="en-US" sz="2800" dirty="0" smtClean="0">
              <a:latin typeface="Rockwell" pitchFamily="18" charset="0"/>
              <a:cs typeface="Zawgyi-One" pitchFamily="34" charset="0"/>
            </a:endParaRPr>
          </a:p>
          <a:p>
            <a:endParaRPr lang="en-US" sz="2800" dirty="0" smtClean="0">
              <a:latin typeface="Rockwell" pitchFamily="18" charset="0"/>
              <a:cs typeface="Zawgyi-One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Rockwell" pitchFamily="18" charset="0"/>
              </a:rPr>
              <a:t>Challenges-1</a:t>
            </a:r>
            <a:endParaRPr lang="en-US" dirty="0"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Rockwell" pitchFamily="18" charset="0"/>
                <a:cs typeface="Zawgyi-One" pitchFamily="34" charset="0"/>
              </a:rPr>
              <a:t>British measurement words </a:t>
            </a:r>
          </a:p>
          <a:p>
            <a:pPr lvl="1"/>
            <a:r>
              <a:rPr lang="en-US" sz="2400" dirty="0" smtClean="0">
                <a:latin typeface="Rockwell" pitchFamily="18" charset="0"/>
                <a:cs typeface="Zawgyi-One" pitchFamily="34" charset="0"/>
              </a:rPr>
              <a:t>kilometer,  stone (20 stone = is a unit of measure equal to 14 pounds), </a:t>
            </a:r>
            <a:r>
              <a:rPr lang="en-US" sz="2400" dirty="0" err="1" smtClean="0">
                <a:latin typeface="Rockwell" pitchFamily="18" charset="0"/>
                <a:cs typeface="Zawgyi-One" pitchFamily="34" charset="0"/>
              </a:rPr>
              <a:t>Centimetre</a:t>
            </a:r>
            <a:r>
              <a:rPr lang="en-US" sz="2400" dirty="0" smtClean="0">
                <a:latin typeface="Rockwell" pitchFamily="18" charset="0"/>
                <a:cs typeface="Zawgyi-One" pitchFamily="34" charset="0"/>
              </a:rPr>
              <a:t>)</a:t>
            </a:r>
            <a:endParaRPr lang="en-US" sz="2800" dirty="0" smtClean="0">
              <a:latin typeface="Rockwell" pitchFamily="18" charset="0"/>
              <a:cs typeface="Zawgyi-One" pitchFamily="34" charset="0"/>
            </a:endParaRPr>
          </a:p>
          <a:p>
            <a:r>
              <a:rPr lang="en-US" sz="2800" dirty="0" smtClean="0">
                <a:latin typeface="Rockwell" pitchFamily="18" charset="0"/>
                <a:cs typeface="Zawgyi-One" pitchFamily="34" charset="0"/>
              </a:rPr>
              <a:t>Different measurement units in the school readers and everyday lives (e.g. lb, ounce etc.) </a:t>
            </a:r>
          </a:p>
          <a:p>
            <a:endParaRPr lang="en-US" sz="2800" dirty="0" smtClean="0">
              <a:latin typeface="Rockwell" pitchFamily="18" charset="0"/>
              <a:cs typeface="Zawgyi-One" pitchFamily="34" charset="0"/>
            </a:endParaRPr>
          </a:p>
          <a:p>
            <a:endParaRPr lang="en-US" sz="2800" dirty="0" smtClean="0">
              <a:latin typeface="Rockwell" pitchFamily="18" charset="0"/>
              <a:cs typeface="Zawgyi-One" pitchFamily="34" charset="0"/>
            </a:endParaRPr>
          </a:p>
          <a:p>
            <a:endParaRPr lang="en-US" sz="2800" dirty="0" smtClean="0">
              <a:latin typeface="Rockwell" pitchFamily="18" charset="0"/>
              <a:cs typeface="Zawgyi-One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Rockwell" pitchFamily="18" charset="0"/>
              </a:rPr>
              <a:t>Challenges-2</a:t>
            </a:r>
            <a:endParaRPr lang="en-US" dirty="0"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mpOrienPres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D702CF6-005D-4DBD-A97B-F0C8A1B2B0C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EmpOrienPres</Template>
  <TotalTime>0</TotalTime>
  <Words>665</Words>
  <Application>Microsoft Office PowerPoint</Application>
  <PresentationFormat>On-screen Show (4:3)</PresentationFormat>
  <Paragraphs>95</Paragraphs>
  <Slides>14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EmpOrienPres</vt:lpstr>
      <vt:lpstr>Language Related Problems encountered by the Primary Level Ethnic Students in  Myanmar </vt:lpstr>
      <vt:lpstr>References</vt:lpstr>
      <vt:lpstr>Agenda/Topics To Be Covered</vt:lpstr>
      <vt:lpstr>Myanmar context</vt:lpstr>
      <vt:lpstr>Points that should be taken into consideration</vt:lpstr>
      <vt:lpstr>Difficulties faced by the children</vt:lpstr>
      <vt:lpstr>Language barriers and  challenges for primary level ethnic students </vt:lpstr>
      <vt:lpstr>Challenges-1</vt:lpstr>
      <vt:lpstr>Challenges-2</vt:lpstr>
      <vt:lpstr>Language Competency Test (LCT)</vt:lpstr>
      <vt:lpstr>Slide 11</vt:lpstr>
      <vt:lpstr>Reading Assessment 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2014-09-04T06:37:08Z</dcterms:created>
  <dcterms:modified xsi:type="dcterms:W3CDTF">2014-09-12T04:06:43Z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TC102202129990</vt:lpwstr>
  </property>
</Properties>
</file>