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16"/>
  </p:notesMasterIdLst>
  <p:sldIdLst>
    <p:sldId id="256" r:id="rId2"/>
    <p:sldId id="307" r:id="rId3"/>
    <p:sldId id="303" r:id="rId4"/>
    <p:sldId id="299" r:id="rId5"/>
    <p:sldId id="297" r:id="rId6"/>
    <p:sldId id="304" r:id="rId7"/>
    <p:sldId id="309" r:id="rId8"/>
    <p:sldId id="310" r:id="rId9"/>
    <p:sldId id="301" r:id="rId10"/>
    <p:sldId id="306" r:id="rId11"/>
    <p:sldId id="311" r:id="rId12"/>
    <p:sldId id="314" r:id="rId13"/>
    <p:sldId id="312" r:id="rId14"/>
    <p:sldId id="31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A37B9-2453-41D7-9867-29C990DE76A9}" type="datetimeFigureOut">
              <a:rPr lang="en-US" smtClean="0"/>
              <a:pPr/>
              <a:t>1/8/2014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A604B-03D6-4D1B-9AF5-5EB0E2CB527C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A604B-03D6-4D1B-9AF5-5EB0E2CB527C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193ACF4-FF4F-47D8-813A-E99156C7606B}" type="datetime1">
              <a:rPr lang="en-US" smtClean="0"/>
              <a:pPr/>
              <a:t>1/8/2014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694FB74-6A2E-4284-A605-8D6B42430627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1" name="Rectangle 20"/>
          <p:cNvSpPr/>
          <p:nvPr/>
        </p:nvSpPr>
        <p:spPr>
          <a:xfrm>
            <a:off x="904875" y="3648076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1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6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1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B9FE-B25B-430C-9DD7-DBC8759BA556}" type="datetime1">
              <a:rPr lang="en-US" smtClean="0"/>
              <a:pPr/>
              <a:t>1/8/2014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FB74-6A2E-4284-A605-8D6B4243062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07CC-D6B8-47D1-834B-B724C0AA3136}" type="datetime1">
              <a:rPr lang="en-US" smtClean="0"/>
              <a:pPr/>
              <a:t>1/8/2014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FB74-6A2E-4284-A605-8D6B42430627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2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8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F64A-32D7-4C00-8F56-D974B80F98E2}" type="datetime1">
              <a:rPr lang="en-US" smtClean="0"/>
              <a:pPr/>
              <a:t>1/8/2014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FB74-6A2E-4284-A605-8D6B42430627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1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1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C8F1A75-55E4-416E-B9B6-D5409906C175}" type="datetime1">
              <a:rPr lang="en-US" smtClean="0"/>
              <a:pPr/>
              <a:t>1/8/2014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694FB74-6A2E-4284-A605-8D6B42430627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914400" y="2819401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1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1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DCCB-0175-41DF-AF4C-FD59944E4F24}" type="datetime1">
              <a:rPr lang="en-US" smtClean="0"/>
              <a:pPr/>
              <a:t>1/8/2014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FB74-6A2E-4284-A605-8D6B42430627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1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1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2" y="1295400"/>
            <a:ext cx="4041775" cy="685801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E40A-F357-43E2-8766-843E76929653}" type="datetime1">
              <a:rPr lang="en-US" smtClean="0"/>
              <a:pPr/>
              <a:t>1/8/2014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FB74-6A2E-4284-A605-8D6B42430627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1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0257-C956-4E49-A69D-A8EFD81FB78D}" type="datetime1">
              <a:rPr lang="en-US" smtClean="0"/>
              <a:pPr/>
              <a:t>1/8/2014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FB74-6A2E-4284-A605-8D6B42430627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2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B083-421E-4B43-A9C4-E6F0BD0AE25D}" type="datetime1">
              <a:rPr lang="en-US" smtClean="0"/>
              <a:pPr/>
              <a:t>1/8/2014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FB74-6A2E-4284-A605-8D6B42430627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2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1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1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445E6-B893-4F85-B4BF-5D472849229C}" type="datetime1">
              <a:rPr lang="en-US" smtClean="0"/>
              <a:pPr/>
              <a:t>1/8/2014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FB74-6A2E-4284-A605-8D6B42430627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2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1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BB37-9152-4974-8AB6-183D1A116171}" type="datetime1">
              <a:rPr lang="en-US" smtClean="0"/>
              <a:pPr/>
              <a:t>1/8/2014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FB74-6A2E-4284-A605-8D6B42430627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2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5"/>
            <a:ext cx="182880" cy="68580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AD79EA-5931-4408-9C90-6AF1DEC2F3DA}" type="datetime1">
              <a:rPr lang="en-US" smtClean="0"/>
              <a:pPr/>
              <a:t>1/8/2014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94FB74-6A2E-4284-A605-8D6B42430627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2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rgbClr val="0070C0"/>
                </a:solidFill>
                <a:latin typeface="Calibri" pitchFamily="34" charset="0"/>
                <a:cs typeface="Consolas" pitchFamily="49" charset="0"/>
              </a:rPr>
              <a:t>Conflict Early Warning System</a:t>
            </a:r>
            <a:endParaRPr lang="en-AU" b="1" dirty="0">
              <a:solidFill>
                <a:srgbClr val="0070C0"/>
              </a:solidFill>
              <a:latin typeface="Calibri" pitchFamily="34" charset="0"/>
              <a:cs typeface="Consolas" pitchFamily="49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953200" cy="752822"/>
          </a:xfrm>
        </p:spPr>
        <p:txBody>
          <a:bodyPr>
            <a:normAutofit/>
          </a:bodyPr>
          <a:lstStyle/>
          <a:p>
            <a:pPr algn="ctr"/>
            <a:r>
              <a:rPr lang="en-AU" dirty="0" smtClean="0">
                <a:solidFill>
                  <a:srgbClr val="0070C0"/>
                </a:solidFill>
                <a:latin typeface="Calibri" pitchFamily="34" charset="0"/>
                <a:cs typeface="Consolas" pitchFamily="49" charset="0"/>
              </a:rPr>
              <a:t>January 8, 2014</a:t>
            </a:r>
            <a:endParaRPr lang="en-AU" dirty="0">
              <a:solidFill>
                <a:srgbClr val="0070C0"/>
              </a:solidFill>
              <a:latin typeface="Calibri" pitchFamily="34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981649"/>
            <a:ext cx="4714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 smtClean="0">
                <a:solidFill>
                  <a:srgbClr val="00B0F0"/>
                </a:solidFill>
                <a:latin typeface="Calibri" pitchFamily="34" charset="0"/>
                <a:cs typeface="Consolas" pitchFamily="49" charset="0"/>
              </a:rPr>
              <a:t>MYANMAR PEACE CENTER</a:t>
            </a:r>
            <a:endParaRPr lang="en-AU" sz="1400" b="1" dirty="0">
              <a:solidFill>
                <a:srgbClr val="00B0F0"/>
              </a:solidFill>
              <a:latin typeface="Calibri" pitchFamily="34" charset="0"/>
              <a:cs typeface="Consolas" pitchFamily="49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8045788" y="70340"/>
            <a:ext cx="971600" cy="836712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9868"/>
            <a:ext cx="8229600" cy="990600"/>
          </a:xfrm>
        </p:spPr>
        <p:txBody>
          <a:bodyPr/>
          <a:lstStyle/>
          <a:p>
            <a:r>
              <a:rPr lang="en-AU" dirty="0" smtClean="0">
                <a:latin typeface="Calibri" pitchFamily="34" charset="0"/>
              </a:rPr>
              <a:t>Early warning in context</a:t>
            </a:r>
            <a:endParaRPr lang="en-AU" dirty="0">
              <a:latin typeface="Calibri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0"/>
            <a:ext cx="1278313" cy="122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31890" y="461134"/>
            <a:ext cx="3780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 smtClean="0">
                <a:solidFill>
                  <a:srgbClr val="00B0F0"/>
                </a:solidFill>
                <a:latin typeface="Arial Black" pitchFamily="34" charset="0"/>
              </a:rPr>
              <a:t>MYANMAR PEACE CENTER</a:t>
            </a:r>
            <a:endParaRPr lang="en-AU" sz="1400" b="1" dirty="0">
              <a:solidFill>
                <a:srgbClr val="00B0F0"/>
              </a:solidFill>
              <a:latin typeface="Arial Black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566" y="5431321"/>
            <a:ext cx="2500330" cy="77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25506" y="5429264"/>
            <a:ext cx="251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84124" y="5371894"/>
            <a:ext cx="257176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 descr="C:\Users\MPC-OFFICE\Documents\WORK\EARLY WARNING SYSTEM\EWS Flow Chart_001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-40512"/>
            <a:ext cx="9144000" cy="6959011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Information management </a:t>
            </a:r>
            <a:endParaRPr lang="en-US" sz="3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10196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AU" sz="2800" dirty="0" smtClean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Access database – automated algorithms – web-based reporting/GIS</a:t>
            </a:r>
          </a:p>
          <a:p>
            <a:r>
              <a:rPr lang="en-US" dirty="0" smtClean="0">
                <a:latin typeface="Calibri" pitchFamily="34" charset="0"/>
              </a:rPr>
              <a:t>Multiple sources of information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Verification required/duplication must be </a:t>
            </a:r>
            <a:r>
              <a:rPr lang="en-US" dirty="0" err="1" smtClean="0">
                <a:latin typeface="Calibri" pitchFamily="34" charset="0"/>
              </a:rPr>
              <a:t>minimised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Data ownership/security</a:t>
            </a:r>
          </a:p>
          <a:p>
            <a:r>
              <a:rPr lang="en-US" dirty="0" smtClean="0">
                <a:latin typeface="Calibri" pitchFamily="34" charset="0"/>
              </a:rPr>
              <a:t>Long-term media monitoring automation</a:t>
            </a: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30052" y="56272"/>
            <a:ext cx="1043608" cy="980728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Information management </a:t>
            </a:r>
            <a:endParaRPr lang="en-US" sz="3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30052" y="56272"/>
            <a:ext cx="1043608" cy="980728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0879" y="1345812"/>
            <a:ext cx="6982241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Challenges </a:t>
            </a:r>
            <a:endParaRPr lang="en-US" sz="3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10196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AU" sz="2800" dirty="0" smtClean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Database/software development</a:t>
            </a:r>
          </a:p>
          <a:p>
            <a:r>
              <a:rPr lang="en-US" dirty="0" smtClean="0">
                <a:latin typeface="Calibri" pitchFamily="34" charset="0"/>
              </a:rPr>
              <a:t>Resource intensive nature of manual data input</a:t>
            </a:r>
          </a:p>
          <a:p>
            <a:r>
              <a:rPr lang="en-US" dirty="0" smtClean="0">
                <a:latin typeface="Calibri" pitchFamily="34" charset="0"/>
              </a:rPr>
              <a:t>Event verification</a:t>
            </a:r>
          </a:p>
          <a:p>
            <a:r>
              <a:rPr lang="en-US" dirty="0" smtClean="0">
                <a:latin typeface="Calibri" pitchFamily="34" charset="0"/>
              </a:rPr>
              <a:t>Accuracy/reliability of source data – particularly to the township level</a:t>
            </a:r>
          </a:p>
          <a:p>
            <a:r>
              <a:rPr lang="en-US" dirty="0" smtClean="0">
                <a:latin typeface="Calibri" pitchFamily="34" charset="0"/>
              </a:rPr>
              <a:t>Linking information to response mechanism</a:t>
            </a:r>
          </a:p>
          <a:p>
            <a:endParaRPr lang="en-US" dirty="0" smtClean="0">
              <a:latin typeface="Calibri" pitchFamily="34" charset="0"/>
            </a:endParaRPr>
          </a:p>
          <a:p>
            <a:pPr>
              <a:buNone/>
            </a:pPr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30052" y="56272"/>
            <a:ext cx="1043608" cy="980728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Questions? </a:t>
            </a:r>
            <a:endParaRPr lang="en-US" sz="3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10196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AU" sz="2800" dirty="0" smtClean="0">
              <a:solidFill>
                <a:srgbClr val="0070C0"/>
              </a:solidFill>
              <a:latin typeface="Calibri" pitchFamily="34" charset="0"/>
            </a:endParaRPr>
          </a:p>
          <a:p>
            <a:pPr>
              <a:buNone/>
            </a:pPr>
            <a:endParaRPr lang="en-US" dirty="0" smtClean="0">
              <a:latin typeface="Calibri" pitchFamily="34" charset="0"/>
            </a:endParaRPr>
          </a:p>
          <a:p>
            <a:pPr>
              <a:buNone/>
            </a:pPr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30052" y="56272"/>
            <a:ext cx="1043608" cy="980728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Contents</a:t>
            </a:r>
            <a:endParaRPr lang="en-US" sz="3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900" dirty="0" smtClean="0">
              <a:solidFill>
                <a:srgbClr val="0070C0"/>
              </a:solidFill>
              <a:latin typeface="Calibri" pitchFamily="34" charset="0"/>
            </a:endParaRPr>
          </a:p>
          <a:p>
            <a:endParaRPr lang="en-US" sz="1900" dirty="0" smtClean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MPC Structure</a:t>
            </a:r>
          </a:p>
          <a:p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CFNI Structure</a:t>
            </a:r>
          </a:p>
          <a:p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Conflict Early Warning System – concept overview</a:t>
            </a:r>
          </a:p>
          <a:p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Information management requirements</a:t>
            </a:r>
          </a:p>
          <a:p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Challenges</a:t>
            </a:r>
          </a:p>
          <a:p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Questions</a:t>
            </a:r>
          </a:p>
          <a:p>
            <a:endParaRPr lang="en-US" sz="1900" dirty="0" smtClean="0">
              <a:solidFill>
                <a:srgbClr val="0070C0"/>
              </a:solidFill>
              <a:latin typeface="Calibri" pitchFamily="34" charset="0"/>
            </a:endParaRPr>
          </a:p>
          <a:p>
            <a:endParaRPr lang="en-US" sz="1900" dirty="0" smtClean="0">
              <a:solidFill>
                <a:srgbClr val="0070C0"/>
              </a:solidFill>
              <a:latin typeface="Calibri" pitchFamily="34" charset="0"/>
            </a:endParaRPr>
          </a:p>
          <a:p>
            <a:pPr lvl="2"/>
            <a:endParaRPr lang="en-US" dirty="0" smtClean="0">
              <a:latin typeface="Calibri" pitchFamily="34" charset="0"/>
            </a:endParaRPr>
          </a:p>
          <a:p>
            <a:pPr lvl="2"/>
            <a:endParaRPr lang="en-US" dirty="0" smtClean="0">
              <a:latin typeface="Calibri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87992" y="70340"/>
            <a:ext cx="971600" cy="836712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467" y="304800"/>
            <a:ext cx="7620000" cy="675928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Calibri" pitchFamily="34" charset="0"/>
              </a:rPr>
              <a:t>The Myanmar Peace </a:t>
            </a:r>
            <a:r>
              <a:rPr lang="en-US" sz="4000" b="1" dirty="0" smtClean="0">
                <a:solidFill>
                  <a:srgbClr val="0070C0"/>
                </a:solidFill>
                <a:latin typeface="Calibri" pitchFamily="34" charset="0"/>
              </a:rPr>
              <a:t>Center </a:t>
            </a:r>
            <a:r>
              <a:rPr lang="en-US" sz="4000" b="1" dirty="0">
                <a:solidFill>
                  <a:srgbClr val="0070C0"/>
                </a:solidFill>
                <a:latin typeface="Calibri" pitchFamily="34" charset="0"/>
              </a:rPr>
              <a:t>(MPC)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7924800" cy="495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Calibri" pitchFamily="34" charset="0"/>
              </a:rPr>
              <a:t>Established to </a:t>
            </a:r>
            <a:r>
              <a:rPr lang="en-US" sz="2400" dirty="0" smtClean="0">
                <a:solidFill>
                  <a:schemeClr val="accent6"/>
                </a:solidFill>
                <a:latin typeface="Calibri" pitchFamily="34" charset="0"/>
              </a:rPr>
              <a:t>assist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Calibri" pitchFamily="34" charset="0"/>
              </a:rPr>
              <a:t>the </a:t>
            </a:r>
            <a:r>
              <a:rPr lang="en-US" sz="2400" dirty="0">
                <a:solidFill>
                  <a:srgbClr val="0070C0"/>
                </a:solidFill>
                <a:latin typeface="Calibri" pitchFamily="34" charset="0"/>
              </a:rPr>
              <a:t>Union Peace-making Central Committee and the Union Peace-making Work </a:t>
            </a:r>
            <a:r>
              <a:rPr lang="en-US" sz="2400" dirty="0" smtClean="0">
                <a:solidFill>
                  <a:srgbClr val="0070C0"/>
                </a:solidFill>
                <a:latin typeface="Calibri" pitchFamily="34" charset="0"/>
              </a:rPr>
              <a:t>Committee for the peace process.</a:t>
            </a:r>
            <a:endParaRPr lang="en-US" sz="2400" dirty="0">
              <a:solidFill>
                <a:srgbClr val="0070C0"/>
              </a:solidFill>
              <a:latin typeface="Calibri" pitchFamily="34" charset="0"/>
            </a:endParaRPr>
          </a:p>
          <a:p>
            <a:pPr marL="114300" indent="0">
              <a:buNone/>
            </a:pPr>
            <a:endParaRPr lang="en-US" sz="2400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Calibri" pitchFamily="34" charset="0"/>
              </a:rPr>
              <a:t>Serving as </a:t>
            </a:r>
            <a:r>
              <a:rPr lang="en-US" sz="2400" dirty="0">
                <a:solidFill>
                  <a:srgbClr val="0070C0"/>
                </a:solidFill>
                <a:latin typeface="Calibri" pitchFamily="34" charset="0"/>
              </a:rPr>
              <a:t>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focal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point </a:t>
            </a:r>
            <a:r>
              <a:rPr lang="en-US" sz="2400" dirty="0">
                <a:solidFill>
                  <a:srgbClr val="0070C0"/>
                </a:solidFill>
                <a:latin typeface="Calibri" pitchFamily="34" charset="0"/>
              </a:rPr>
              <a:t>for international partners and civil society organizations on issues related to the peace process</a:t>
            </a:r>
            <a:r>
              <a:rPr lang="en-US" sz="2400" dirty="0" smtClean="0">
                <a:solidFill>
                  <a:srgbClr val="0070C0"/>
                </a:solidFill>
                <a:latin typeface="Calibri" pitchFamily="34" charset="0"/>
              </a:rPr>
              <a:t>.</a:t>
            </a:r>
          </a:p>
          <a:p>
            <a:endParaRPr lang="en-US" sz="2400" dirty="0" smtClean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en-US" sz="2400" dirty="0" smtClean="0">
                <a:solidFill>
                  <a:schemeClr val="accent6"/>
                </a:solidFill>
                <a:latin typeface="Calibri" pitchFamily="34" charset="0"/>
              </a:rPr>
              <a:t>Facilitating</a:t>
            </a:r>
            <a:r>
              <a:rPr lang="en-US" sz="2400" dirty="0" smtClean="0">
                <a:solidFill>
                  <a:srgbClr val="0070C0"/>
                </a:solidFill>
                <a:latin typeface="Calibri" pitchFamily="34" charset="0"/>
              </a:rPr>
              <a:t> dialogues between government and non-state actors.</a:t>
            </a:r>
            <a:endParaRPr lang="en-US" sz="2400" dirty="0">
              <a:solidFill>
                <a:srgbClr val="0070C0"/>
              </a:solidFill>
              <a:latin typeface="Calibri" pitchFamily="34" charset="0"/>
            </a:endParaRPr>
          </a:p>
          <a:p>
            <a:endParaRPr lang="en-US" sz="3000" dirty="0">
              <a:latin typeface="Calibri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8102060" y="70340"/>
            <a:ext cx="971600" cy="836712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1957479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13808047"/>
              </p:ext>
            </p:extLst>
          </p:nvPr>
        </p:nvGraphicFramePr>
        <p:xfrm>
          <a:off x="304800" y="3936393"/>
          <a:ext cx="8227638" cy="28562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71273"/>
                <a:gridCol w="1371273"/>
                <a:gridCol w="1371273"/>
                <a:gridCol w="1371273"/>
                <a:gridCol w="1371273"/>
                <a:gridCol w="1371273"/>
              </a:tblGrid>
              <a:tr h="781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Ceasefire Negotiation </a:t>
                      </a:r>
                      <a:r>
                        <a:rPr lang="en-US" sz="1200" b="1" dirty="0" smtClean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Program </a:t>
                      </a: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(CFN)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2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Peace Dialogue Program (PD)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2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Peace Building Operations Coordination Program (PBOC)</a:t>
                      </a:r>
                      <a:endParaRPr lang="en-US" sz="12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Outreach and Public Diplomacy Program (OPD)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200" b="1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Myanmar Mine Action Centre (MMAC)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200" b="1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Administration and Support Division (ASD)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2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2459" marR="62459" marT="0" marB="0"/>
                </a:tc>
              </a:tr>
              <a:tr h="18046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Negotiations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Implementation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Regulation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Monitoring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Training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2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Meetings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Negotiations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Dialogues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Process Control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Research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Training</a:t>
                      </a:r>
                      <a:endParaRPr lang="en-US" sz="12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Government Relations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IO &amp; NGO Relations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Private Sector Relations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Operations</a:t>
                      </a:r>
                      <a:endParaRPr lang="en-US" sz="12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Advocacy, Communications and Social Mobilization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Networking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News Room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Media Production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Social Media</a:t>
                      </a:r>
                      <a:endParaRPr lang="en-US" sz="12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Mine Risk Education, Demining,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Victim Assistance, Advocacy and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Stockpile Destruction</a:t>
                      </a:r>
                      <a:endParaRPr lang="en-US" sz="12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Administration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Finance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Logistics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Support Services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Security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Legal</a:t>
                      </a:r>
                      <a:endParaRPr lang="en-US" sz="12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2459" marR="62459" marT="0" marB="0"/>
                </a:tc>
              </a:tr>
              <a:tr h="195253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</a:rPr>
                        <a:t>Seconded International Experts</a:t>
                      </a:r>
                      <a:endParaRPr lang="en-US" sz="1200" b="1" dirty="0"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2459" marR="624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076700" y="371476"/>
            <a:ext cx="0" cy="3267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9600" y="3627437"/>
            <a:ext cx="0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162175" y="1685925"/>
            <a:ext cx="3562351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2"/>
          <p:cNvSpPr txBox="1"/>
          <p:nvPr/>
        </p:nvSpPr>
        <p:spPr>
          <a:xfrm>
            <a:off x="2624138" y="76201"/>
            <a:ext cx="2933700" cy="42384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solidFill>
                  <a:srgbClr val="0070C0"/>
                </a:solidFill>
                <a:effectLst/>
                <a:latin typeface="Calibri" pitchFamily="34" charset="0"/>
                <a:ea typeface="Calibri"/>
                <a:cs typeface="Times New Roman"/>
              </a:rPr>
              <a:t>Union Peace-making Central Committee</a:t>
            </a:r>
          </a:p>
        </p:txBody>
      </p:sp>
      <p:sp>
        <p:nvSpPr>
          <p:cNvPr id="9" name="Text Box 4"/>
          <p:cNvSpPr txBox="1"/>
          <p:nvPr/>
        </p:nvSpPr>
        <p:spPr>
          <a:xfrm>
            <a:off x="2628901" y="609601"/>
            <a:ext cx="2933700" cy="46194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solidFill>
                  <a:srgbClr val="0070C0"/>
                </a:solidFill>
                <a:effectLst/>
                <a:latin typeface="Calibri" pitchFamily="34" charset="0"/>
                <a:ea typeface="Calibri"/>
                <a:cs typeface="Times New Roman"/>
              </a:rPr>
              <a:t>Union Peace-making Working Committee</a:t>
            </a:r>
          </a:p>
        </p:txBody>
      </p:sp>
      <p:sp>
        <p:nvSpPr>
          <p:cNvPr id="10" name="Text Box 5"/>
          <p:cNvSpPr txBox="1"/>
          <p:nvPr/>
        </p:nvSpPr>
        <p:spPr>
          <a:xfrm>
            <a:off x="5657851" y="1638301"/>
            <a:ext cx="2933700" cy="4667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70C0"/>
                </a:solidFill>
                <a:effectLst/>
                <a:latin typeface="Calibri" pitchFamily="34" charset="0"/>
                <a:ea typeface="Calibri"/>
                <a:cs typeface="Times New Roman"/>
              </a:rPr>
              <a:t>Donor Support Group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70C0"/>
                </a:solidFill>
                <a:effectLst/>
                <a:latin typeface="Calibri" pitchFamily="34" charset="0"/>
                <a:ea typeface="Calibri"/>
                <a:cs typeface="Times New Roman"/>
              </a:rPr>
              <a:t>(</a:t>
            </a:r>
            <a:r>
              <a:rPr lang="en-US" sz="1200" b="1" dirty="0" err="1">
                <a:solidFill>
                  <a:srgbClr val="0070C0"/>
                </a:solidFill>
                <a:effectLst/>
                <a:latin typeface="Calibri" pitchFamily="34" charset="0"/>
                <a:ea typeface="Calibri"/>
                <a:cs typeface="Times New Roman"/>
              </a:rPr>
              <a:t>Govts</a:t>
            </a:r>
            <a:r>
              <a:rPr lang="en-US" sz="1200" b="1" dirty="0">
                <a:solidFill>
                  <a:srgbClr val="0070C0"/>
                </a:solidFill>
                <a:effectLst/>
                <a:latin typeface="Calibri" pitchFamily="34" charset="0"/>
                <a:ea typeface="Calibri"/>
                <a:cs typeface="Times New Roman"/>
              </a:rPr>
              <a:t>, IOs, NGOs, Projects, Experts)</a:t>
            </a:r>
          </a:p>
        </p:txBody>
      </p:sp>
      <p:sp>
        <p:nvSpPr>
          <p:cNvPr id="11" name="Oval 10"/>
          <p:cNvSpPr/>
          <p:nvPr/>
        </p:nvSpPr>
        <p:spPr>
          <a:xfrm>
            <a:off x="3059833" y="1152526"/>
            <a:ext cx="2088232" cy="1095375"/>
          </a:xfrm>
          <a:prstGeom prst="ellipse">
            <a:avLst/>
          </a:prstGeom>
          <a:solidFill>
            <a:srgbClr val="6699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2060"/>
                </a:solidFill>
                <a:effectLst/>
                <a:latin typeface="Calibri" pitchFamily="34" charset="0"/>
                <a:ea typeface="Calibri"/>
                <a:cs typeface="Times New Roman"/>
              </a:rPr>
              <a:t>MPC committee</a:t>
            </a:r>
            <a:endParaRPr lang="en-US" sz="1400" dirty="0">
              <a:solidFill>
                <a:srgbClr val="00206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12" name="Text Box 7"/>
          <p:cNvSpPr txBox="1"/>
          <p:nvPr/>
        </p:nvSpPr>
        <p:spPr>
          <a:xfrm>
            <a:off x="809626" y="1371600"/>
            <a:ext cx="1352551" cy="6477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2060"/>
                </a:solidFill>
                <a:effectLst/>
                <a:latin typeface="Calibri" pitchFamily="34" charset="0"/>
                <a:ea typeface="Calibri"/>
                <a:cs typeface="Times New Roman"/>
              </a:rPr>
              <a:t> 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70C0"/>
                </a:solidFill>
                <a:effectLst/>
                <a:latin typeface="Calibri" pitchFamily="34" charset="0"/>
                <a:ea typeface="Calibri"/>
                <a:cs typeface="Times New Roman"/>
              </a:rPr>
              <a:t>Special Advisors</a:t>
            </a:r>
          </a:p>
        </p:txBody>
      </p:sp>
      <p:sp>
        <p:nvSpPr>
          <p:cNvPr id="13" name="Text Box 10"/>
          <p:cNvSpPr txBox="1"/>
          <p:nvPr/>
        </p:nvSpPr>
        <p:spPr>
          <a:xfrm>
            <a:off x="5657851" y="2333626"/>
            <a:ext cx="2933700" cy="314325"/>
          </a:xfrm>
          <a:prstGeom prst="rect">
            <a:avLst/>
          </a:prstGeom>
          <a:solidFill>
            <a:schemeClr val="bg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 smtClean="0">
                <a:solidFill>
                  <a:srgbClr val="0070C0"/>
                </a:solidFill>
                <a:effectLst/>
                <a:latin typeface="Calibri" pitchFamily="34" charset="0"/>
                <a:ea typeface="Calibri"/>
                <a:cs typeface="Times New Roman"/>
              </a:rPr>
              <a:t>Independen</a:t>
            </a:r>
            <a:r>
              <a:rPr lang="en-US" sz="1200" b="1" dirty="0" smtClean="0">
                <a:solidFill>
                  <a:srgbClr val="0070C0"/>
                </a:solidFill>
                <a:latin typeface="Calibri" pitchFamily="34" charset="0"/>
                <a:ea typeface="Calibri"/>
                <a:cs typeface="Times New Roman"/>
              </a:rPr>
              <a:t>t International Experts</a:t>
            </a:r>
            <a:endParaRPr lang="en-US" sz="1200" b="1" dirty="0">
              <a:solidFill>
                <a:srgbClr val="0070C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5238749" y="1704976"/>
            <a:ext cx="0" cy="657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48277" y="2362200"/>
            <a:ext cx="409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9601" y="3636962"/>
            <a:ext cx="69151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019300" y="3636962"/>
            <a:ext cx="0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362325" y="3627437"/>
            <a:ext cx="0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733925" y="3636962"/>
            <a:ext cx="0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162675" y="3627437"/>
            <a:ext cx="0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524751" y="3627437"/>
            <a:ext cx="0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21"/>
          <p:cNvSpPr txBox="1"/>
          <p:nvPr/>
        </p:nvSpPr>
        <p:spPr>
          <a:xfrm>
            <a:off x="3409950" y="2305050"/>
            <a:ext cx="1352551" cy="48100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srgbClr val="0070C0"/>
                </a:solidFill>
                <a:effectLst/>
                <a:latin typeface="Calibri" pitchFamily="34" charset="0"/>
                <a:ea typeface="Calibri"/>
                <a:cs typeface="Times New Roman"/>
              </a:rPr>
              <a:t>Executive Director</a:t>
            </a:r>
            <a:endParaRPr lang="en-US" sz="1200" b="1" dirty="0">
              <a:solidFill>
                <a:srgbClr val="0070C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23" name="Text Box 22"/>
          <p:cNvSpPr txBox="1"/>
          <p:nvPr/>
        </p:nvSpPr>
        <p:spPr>
          <a:xfrm>
            <a:off x="4591051" y="2924174"/>
            <a:ext cx="2409841" cy="36194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srgbClr val="0070C0"/>
                </a:solidFill>
                <a:effectLst/>
                <a:latin typeface="Calibri" pitchFamily="34" charset="0"/>
                <a:ea typeface="Calibri"/>
                <a:cs typeface="Times New Roman"/>
              </a:rPr>
              <a:t>Asst. Executive Director</a:t>
            </a:r>
            <a:endParaRPr lang="en-US" sz="1200" b="1" dirty="0">
              <a:solidFill>
                <a:srgbClr val="0070C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24" name="Text Box 23"/>
          <p:cNvSpPr txBox="1"/>
          <p:nvPr/>
        </p:nvSpPr>
        <p:spPr>
          <a:xfrm>
            <a:off x="549566" y="2914651"/>
            <a:ext cx="3050885" cy="43338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 smtClean="0">
                <a:solidFill>
                  <a:srgbClr val="0070C0"/>
                </a:solidFill>
                <a:effectLst/>
                <a:latin typeface="Calibri" pitchFamily="34" charset="0"/>
                <a:ea typeface="Calibri"/>
                <a:cs typeface="Times New Roman"/>
              </a:rPr>
              <a:t>Program Director(s) / Assoc. Program Director(s)</a:t>
            </a:r>
            <a:endParaRPr lang="en-US" sz="1200" b="1" dirty="0">
              <a:solidFill>
                <a:srgbClr val="0070C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3600451" y="3057525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457202" y="2963319"/>
            <a:ext cx="18473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8030052" y="70340"/>
            <a:ext cx="1043608" cy="980728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41482204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7921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Ceasefire Negotiation and </a:t>
            </a:r>
            <a:b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</a:br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Implementation  (CFNI)</a:t>
            </a:r>
            <a:endParaRPr lang="en-US" sz="3600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1815916"/>
            <a:ext cx="1981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CFNI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(Program Director)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 flipH="1">
            <a:off x="4267202" y="2577916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52800" y="2958916"/>
            <a:ext cx="1905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Program Manager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90600" y="4330516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Monitoring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9400" y="4330516"/>
            <a:ext cx="1447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Capacity Building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76800" y="4330516"/>
            <a:ext cx="1447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Early Warning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29400" y="4330516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Coordination and Liaison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676400" y="3949516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1524794" y="410112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5334794" y="4101123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7239794" y="4101123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8030052" y="70340"/>
            <a:ext cx="1043608" cy="980728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27" name="Straight Arrow Connector 26"/>
          <p:cNvCxnSpPr/>
          <p:nvPr/>
        </p:nvCxnSpPr>
        <p:spPr>
          <a:xfrm rot="5400000">
            <a:off x="3277394" y="410112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4343400" y="3568516"/>
            <a:ext cx="1588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55976" y="3661484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444208" y="3301444"/>
            <a:ext cx="223224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</a:rPr>
              <a:t>Consultants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57479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9592" y="336774"/>
            <a:ext cx="7787208" cy="7159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Conflict Early Warning System (CEWS)</a:t>
            </a:r>
            <a:endParaRPr lang="en-US" sz="3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i="1" dirty="0" smtClean="0">
              <a:solidFill>
                <a:srgbClr val="0070C0"/>
              </a:solidFill>
            </a:endParaRPr>
          </a:p>
          <a:p>
            <a:r>
              <a:rPr lang="en-AU" i="1" dirty="0" smtClean="0">
                <a:solidFill>
                  <a:srgbClr val="0070C0"/>
                </a:solidFill>
              </a:rPr>
              <a:t>Early warning </a:t>
            </a:r>
            <a:r>
              <a:rPr lang="en-AU" dirty="0" smtClean="0">
                <a:solidFill>
                  <a:srgbClr val="0070C0"/>
                </a:solidFill>
              </a:rPr>
              <a:t>is a process that:</a:t>
            </a:r>
          </a:p>
          <a:p>
            <a:pPr lvl="1"/>
            <a:r>
              <a:rPr lang="en-AU" dirty="0" smtClean="0"/>
              <a:t>(a) systematically monitors and reports conflict indicators;</a:t>
            </a:r>
          </a:p>
          <a:p>
            <a:pPr lvl="1"/>
            <a:r>
              <a:rPr lang="en-AU" dirty="0" smtClean="0"/>
              <a:t>(b) promotes an understanding among decision-makers of the nature and impacts of violent conflict; and</a:t>
            </a:r>
          </a:p>
          <a:p>
            <a:pPr lvl="1"/>
            <a:r>
              <a:rPr lang="en-AU" dirty="0" smtClean="0"/>
              <a:t>(c) alerts stakeholders of the potential outbreak, escalation, and resurgence of violent conflict</a:t>
            </a:r>
          </a:p>
        </p:txBody>
      </p:sp>
      <p:sp>
        <p:nvSpPr>
          <p:cNvPr id="5" name="Oval 4"/>
          <p:cNvSpPr/>
          <p:nvPr/>
        </p:nvSpPr>
        <p:spPr>
          <a:xfrm>
            <a:off x="8172400" y="0"/>
            <a:ext cx="971600" cy="836712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1957479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7212" y="336774"/>
            <a:ext cx="7787208" cy="7159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Conflict Early Warning System (CEWS)</a:t>
            </a:r>
            <a:endParaRPr lang="en-US" sz="3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i="1" dirty="0" smtClean="0">
              <a:solidFill>
                <a:srgbClr val="0070C0"/>
              </a:solidFill>
            </a:endParaRPr>
          </a:p>
          <a:p>
            <a:r>
              <a:rPr lang="en-AU" dirty="0" smtClean="0">
                <a:solidFill>
                  <a:srgbClr val="0070C0"/>
                </a:solidFill>
              </a:rPr>
              <a:t>CEWS Objectives:</a:t>
            </a:r>
          </a:p>
          <a:p>
            <a:pPr lvl="1"/>
            <a:r>
              <a:rPr lang="en-AU" dirty="0" smtClean="0"/>
              <a:t>Increase government, NGO, EAG and CSO awareness of the occurrence and/or likely occurrence of conflict  </a:t>
            </a:r>
          </a:p>
          <a:p>
            <a:pPr lvl="1"/>
            <a:r>
              <a:rPr lang="en-AU" dirty="0" smtClean="0"/>
              <a:t>Increase the number and effectiveness of preventative peacebuilding initiatives in conflict-affected communities</a:t>
            </a:r>
          </a:p>
          <a:p>
            <a:pPr lvl="1"/>
            <a:r>
              <a:rPr lang="en-AU" dirty="0" smtClean="0"/>
              <a:t>Reduce local tensions through directly supporting community peacebuilding initiatives</a:t>
            </a:r>
            <a:endParaRPr lang="en-AU" dirty="0" smtClean="0">
              <a:solidFill>
                <a:srgbClr val="0070C0"/>
              </a:solidFill>
            </a:endParaRPr>
          </a:p>
          <a:p>
            <a:pPr lvl="1"/>
            <a:r>
              <a:rPr lang="en-AU" dirty="0" smtClean="0"/>
              <a:t>Enhance awareness of the drivers of conflict – particularly amongst government and donor agencies</a:t>
            </a:r>
            <a:endParaRPr lang="en-AU" dirty="0" smtClean="0">
              <a:solidFill>
                <a:srgbClr val="0070C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172400" y="0"/>
            <a:ext cx="971600" cy="836712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1957479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3144" y="336774"/>
            <a:ext cx="7787208" cy="7159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Conflict Early Warning System (CEWS)</a:t>
            </a:r>
            <a:endParaRPr lang="en-US" sz="3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i="1" dirty="0" smtClean="0">
              <a:solidFill>
                <a:srgbClr val="0070C0"/>
              </a:solidFill>
            </a:endParaRPr>
          </a:p>
          <a:p>
            <a:r>
              <a:rPr lang="en-AU" dirty="0" smtClean="0">
                <a:solidFill>
                  <a:srgbClr val="0070C0"/>
                </a:solidFill>
              </a:rPr>
              <a:t>CEWS Objectives:</a:t>
            </a:r>
          </a:p>
          <a:p>
            <a:pPr lvl="1"/>
            <a:r>
              <a:rPr lang="en-AU" dirty="0" smtClean="0"/>
              <a:t>Increase accountability amongst the protagonists of conflict through public diplomacy and awareness</a:t>
            </a:r>
          </a:p>
          <a:p>
            <a:pPr lvl="1"/>
            <a:r>
              <a:rPr lang="en-AU" dirty="0" smtClean="0"/>
              <a:t>Reduce the spread of rumours and accusations between groups that can be detrimental to the peace process</a:t>
            </a:r>
          </a:p>
          <a:p>
            <a:pPr lvl="1"/>
            <a:r>
              <a:rPr lang="en-AU" dirty="0" smtClean="0"/>
              <a:t>Improve the exchange of information between government and ethnic armed groups, in conjunction with joint monitoring mechanisms</a:t>
            </a:r>
          </a:p>
          <a:p>
            <a:pPr lvl="1"/>
            <a:endParaRPr lang="en-AU" dirty="0" smtClean="0">
              <a:solidFill>
                <a:srgbClr val="0070C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102060" y="70340"/>
            <a:ext cx="971600" cy="836712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1957479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0070C0"/>
                </a:solidFill>
                <a:latin typeface="Calibri" pitchFamily="34" charset="0"/>
              </a:rPr>
              <a:t>CEWS</a:t>
            </a:r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Outputs</a:t>
            </a:r>
            <a:endParaRPr lang="en-US" sz="3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10196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endParaRPr lang="en-AU" sz="2800" dirty="0" smtClean="0">
              <a:solidFill>
                <a:srgbClr val="0070C0"/>
              </a:solidFill>
              <a:latin typeface="Calibri" pitchFamily="34" charset="0"/>
            </a:endParaRPr>
          </a:p>
          <a:p>
            <a:pPr lvl="1"/>
            <a:r>
              <a:rPr lang="en-AU" sz="2900" b="1" u="sng" dirty="0" smtClean="0">
                <a:solidFill>
                  <a:srgbClr val="0070C0"/>
                </a:solidFill>
                <a:latin typeface="Calibri" pitchFamily="34" charset="0"/>
              </a:rPr>
              <a:t>Daily update</a:t>
            </a:r>
            <a:r>
              <a:rPr lang="en-AU" sz="29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AU" sz="2900" dirty="0" smtClean="0">
                <a:solidFill>
                  <a:srgbClr val="0070C0"/>
                </a:solidFill>
                <a:latin typeface="Calibri" pitchFamily="34" charset="0"/>
              </a:rPr>
              <a:t>– </a:t>
            </a:r>
            <a:r>
              <a:rPr lang="en-AU" sz="2900" dirty="0" smtClean="0">
                <a:latin typeface="Calibri" pitchFamily="34" charset="0"/>
              </a:rPr>
              <a:t>a short qualitative snapshot of any key events from the previous 24 hours.</a:t>
            </a:r>
            <a:r>
              <a:rPr lang="en-AU" sz="2900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endParaRPr lang="en-US" sz="2900" dirty="0" smtClean="0">
              <a:solidFill>
                <a:srgbClr val="0070C0"/>
              </a:solidFill>
              <a:latin typeface="Calibri" pitchFamily="34" charset="0"/>
            </a:endParaRPr>
          </a:p>
          <a:p>
            <a:pPr lvl="1"/>
            <a:r>
              <a:rPr lang="en-AU" sz="2900" b="1" u="sng" dirty="0" smtClean="0">
                <a:solidFill>
                  <a:srgbClr val="0070C0"/>
                </a:solidFill>
                <a:latin typeface="Calibri" pitchFamily="34" charset="0"/>
              </a:rPr>
              <a:t>Ad hoc situation reports</a:t>
            </a:r>
            <a:r>
              <a:rPr lang="en-AU" sz="29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AU" sz="2900" dirty="0" smtClean="0">
                <a:solidFill>
                  <a:srgbClr val="0070C0"/>
                </a:solidFill>
                <a:latin typeface="Calibri" pitchFamily="34" charset="0"/>
              </a:rPr>
              <a:t>– </a:t>
            </a:r>
            <a:r>
              <a:rPr lang="en-AU" sz="2900" dirty="0" smtClean="0">
                <a:latin typeface="Calibri" pitchFamily="34" charset="0"/>
              </a:rPr>
              <a:t>updates published as required in the event of significant challenges to the security environment</a:t>
            </a:r>
            <a:endParaRPr lang="en-US" sz="2900" dirty="0" smtClean="0">
              <a:latin typeface="Calibri" pitchFamily="34" charset="0"/>
            </a:endParaRPr>
          </a:p>
          <a:p>
            <a:pPr lvl="1"/>
            <a:r>
              <a:rPr lang="en-AU" sz="2900" b="1" u="sng" dirty="0" smtClean="0">
                <a:solidFill>
                  <a:srgbClr val="0070C0"/>
                </a:solidFill>
                <a:latin typeface="Calibri" pitchFamily="34" charset="0"/>
              </a:rPr>
              <a:t>Weekly update</a:t>
            </a:r>
            <a:r>
              <a:rPr lang="en-AU" sz="29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AU" sz="2900" dirty="0" smtClean="0">
                <a:solidFill>
                  <a:srgbClr val="0070C0"/>
                </a:solidFill>
                <a:latin typeface="Calibri" pitchFamily="34" charset="0"/>
              </a:rPr>
              <a:t>– </a:t>
            </a:r>
            <a:r>
              <a:rPr lang="en-AU" sz="2900" dirty="0" smtClean="0">
                <a:latin typeface="Calibri" pitchFamily="34" charset="0"/>
              </a:rPr>
              <a:t>quantitative and qualitative update of reporting across the previous week. Geographic focus on identified ‘hotspots’ with an update of each area’s ‘stability index’.</a:t>
            </a:r>
            <a:endParaRPr lang="en-US" sz="2900" dirty="0" smtClean="0">
              <a:latin typeface="Calibri" pitchFamily="34" charset="0"/>
            </a:endParaRPr>
          </a:p>
          <a:p>
            <a:pPr lvl="1"/>
            <a:r>
              <a:rPr lang="en-AU" sz="2900" b="1" u="sng" dirty="0" smtClean="0">
                <a:solidFill>
                  <a:srgbClr val="0070C0"/>
                </a:solidFill>
                <a:latin typeface="Calibri" pitchFamily="34" charset="0"/>
              </a:rPr>
              <a:t>Monthly overview</a:t>
            </a:r>
            <a:r>
              <a:rPr lang="en-AU" sz="29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AU" sz="2900" dirty="0" smtClean="0">
                <a:solidFill>
                  <a:srgbClr val="0070C0"/>
                </a:solidFill>
                <a:latin typeface="Calibri" pitchFamily="34" charset="0"/>
              </a:rPr>
              <a:t>– </a:t>
            </a:r>
            <a:r>
              <a:rPr lang="en-AU" sz="2900" dirty="0" smtClean="0">
                <a:latin typeface="Calibri" pitchFamily="34" charset="0"/>
              </a:rPr>
              <a:t>in-depth analytical review focussing on the drivers of conflict, including recommended action for preventative policy solutions.</a:t>
            </a:r>
            <a:endParaRPr lang="en-US" sz="2900" dirty="0" smtClean="0">
              <a:latin typeface="Calibri" pitchFamily="34" charset="0"/>
            </a:endParaRPr>
          </a:p>
          <a:p>
            <a:pPr lvl="1"/>
            <a:r>
              <a:rPr lang="en-AU" sz="2900" b="1" u="sng" dirty="0" smtClean="0">
                <a:solidFill>
                  <a:srgbClr val="0070C0"/>
                </a:solidFill>
                <a:latin typeface="Calibri" pitchFamily="34" charset="0"/>
              </a:rPr>
              <a:t>Geospatial mapping</a:t>
            </a:r>
            <a:r>
              <a:rPr lang="en-AU" sz="29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AU" sz="2900" dirty="0" smtClean="0">
                <a:solidFill>
                  <a:srgbClr val="0070C0"/>
                </a:solidFill>
                <a:latin typeface="Calibri" pitchFamily="34" charset="0"/>
              </a:rPr>
              <a:t>– </a:t>
            </a:r>
            <a:r>
              <a:rPr lang="en-AU" sz="2900" dirty="0" smtClean="0">
                <a:latin typeface="Calibri" pitchFamily="34" charset="0"/>
              </a:rPr>
              <a:t>conflict data, stability index and key indicators will be updated near-real time via online mapping software. Data to be linked to key nodes via VPN connection.</a:t>
            </a:r>
            <a:endParaRPr lang="en-US" sz="2900" dirty="0" smtClean="0">
              <a:latin typeface="Calibri" pitchFamily="34" charset="0"/>
            </a:endParaRPr>
          </a:p>
          <a:p>
            <a:pPr lvl="1"/>
            <a:r>
              <a:rPr lang="en-AU" sz="2900" b="1" u="sng" dirty="0" smtClean="0">
                <a:solidFill>
                  <a:srgbClr val="0070C0"/>
                </a:solidFill>
                <a:latin typeface="Calibri" pitchFamily="34" charset="0"/>
              </a:rPr>
              <a:t>Conflict drivers workshops</a:t>
            </a:r>
            <a:r>
              <a:rPr lang="en-AU" sz="29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AU" sz="2900" dirty="0" smtClean="0">
                <a:solidFill>
                  <a:srgbClr val="0070C0"/>
                </a:solidFill>
                <a:latin typeface="Calibri" pitchFamily="34" charset="0"/>
              </a:rPr>
              <a:t>– </a:t>
            </a:r>
            <a:r>
              <a:rPr lang="en-AU" sz="2900" dirty="0" smtClean="0">
                <a:latin typeface="Calibri" pitchFamily="34" charset="0"/>
              </a:rPr>
              <a:t>monthly briefing session based on in-depth analysis with key implementation partners.</a:t>
            </a:r>
            <a:endParaRPr lang="en-US" sz="2900" dirty="0" smtClean="0">
              <a:latin typeface="Calibri" pitchFamily="34" charset="0"/>
            </a:endParaRPr>
          </a:p>
          <a:p>
            <a:pPr lvl="1"/>
            <a:r>
              <a:rPr lang="en-AU" sz="2900" b="1" u="sng" dirty="0" smtClean="0">
                <a:solidFill>
                  <a:srgbClr val="0070C0"/>
                </a:solidFill>
                <a:latin typeface="Calibri" pitchFamily="34" charset="0"/>
              </a:rPr>
              <a:t>Flexible peacebuilding fund</a:t>
            </a:r>
            <a:r>
              <a:rPr lang="en-AU" sz="29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AU" sz="2900" dirty="0" smtClean="0">
                <a:solidFill>
                  <a:srgbClr val="0070C0"/>
                </a:solidFill>
                <a:latin typeface="Calibri" pitchFamily="34" charset="0"/>
              </a:rPr>
              <a:t>– </a:t>
            </a:r>
            <a:r>
              <a:rPr lang="en-AU" sz="2900" dirty="0" smtClean="0">
                <a:latin typeface="Calibri" pitchFamily="34" charset="0"/>
              </a:rPr>
              <a:t>support to NGOs and local CSOs working on preventative/peacebuilding measures. -  to be informed by EWS analysis, in consultation with donor partners.</a:t>
            </a:r>
            <a:r>
              <a:rPr lang="en-AU" sz="2900" dirty="0" smtClean="0">
                <a:solidFill>
                  <a:srgbClr val="0070C0"/>
                </a:solidFill>
                <a:latin typeface="Calibri" pitchFamily="34" charset="0"/>
              </a:rPr>
              <a:t>  </a:t>
            </a:r>
            <a:endParaRPr lang="en-US" sz="2900" dirty="0" smtClean="0">
              <a:solidFill>
                <a:srgbClr val="0070C0"/>
              </a:solidFill>
              <a:latin typeface="Calibri" pitchFamily="34" charset="0"/>
            </a:endParaRPr>
          </a:p>
          <a:p>
            <a:pPr lvl="1"/>
            <a:r>
              <a:rPr lang="en-AU" sz="2900" b="1" u="sng" dirty="0" smtClean="0">
                <a:solidFill>
                  <a:srgbClr val="0070C0"/>
                </a:solidFill>
                <a:latin typeface="Calibri" pitchFamily="34" charset="0"/>
              </a:rPr>
              <a:t>External research and assessment</a:t>
            </a:r>
            <a:r>
              <a:rPr lang="en-AU" sz="29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AU" sz="2900" dirty="0" smtClean="0">
                <a:solidFill>
                  <a:srgbClr val="0070C0"/>
                </a:solidFill>
                <a:latin typeface="Calibri" pitchFamily="34" charset="0"/>
              </a:rPr>
              <a:t>– </a:t>
            </a:r>
            <a:r>
              <a:rPr lang="en-AU" sz="2900" dirty="0" smtClean="0">
                <a:latin typeface="Calibri" pitchFamily="34" charset="0"/>
              </a:rPr>
              <a:t>in addition to the routine analysis within the EWS, the MPC will commission specialised research and assessment on issues identified as particular inhibitors to stability. The tailored field-based research will be used to inform policy advocacy strategies, and also to shape priorities for the MPC’s flexible peace fund. </a:t>
            </a:r>
            <a:endParaRPr lang="en-US" sz="2900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030052" y="56272"/>
            <a:ext cx="1043608" cy="980728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2482</TotalTime>
  <Words>708</Words>
  <Application>Microsoft Office PowerPoint</Application>
  <PresentationFormat>On-screen Show (4:3)</PresentationFormat>
  <Paragraphs>139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Origin</vt:lpstr>
      <vt:lpstr>Conflict Early Warning System</vt:lpstr>
      <vt:lpstr>Contents</vt:lpstr>
      <vt:lpstr>The Myanmar Peace Center (MPC)</vt:lpstr>
      <vt:lpstr>Slide 4</vt:lpstr>
      <vt:lpstr>Ceasefire Negotiation and  Implementation  (CFNI)</vt:lpstr>
      <vt:lpstr>Conflict Early Warning System (CEWS)</vt:lpstr>
      <vt:lpstr>Conflict Early Warning System (CEWS)</vt:lpstr>
      <vt:lpstr>Conflict Early Warning System (CEWS)</vt:lpstr>
      <vt:lpstr>CEWS Outputs</vt:lpstr>
      <vt:lpstr>Early warning in context</vt:lpstr>
      <vt:lpstr>Information management </vt:lpstr>
      <vt:lpstr>Information management </vt:lpstr>
      <vt:lpstr>Challenges </vt:lpstr>
      <vt:lpstr>Questions?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Early Warning</dc:title>
  <dc:creator>David Hale</dc:creator>
  <cp:lastModifiedBy>Mandeep</cp:lastModifiedBy>
  <cp:revision>173</cp:revision>
  <dcterms:created xsi:type="dcterms:W3CDTF">2013-09-27T04:51:49Z</dcterms:created>
  <dcterms:modified xsi:type="dcterms:W3CDTF">2014-01-08T09:48:24Z</dcterms:modified>
</cp:coreProperties>
</file>