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27"/>
  </p:notesMasterIdLst>
  <p:sldIdLst>
    <p:sldId id="332" r:id="rId6"/>
    <p:sldId id="323" r:id="rId7"/>
    <p:sldId id="342" r:id="rId8"/>
    <p:sldId id="2147375893" r:id="rId9"/>
    <p:sldId id="2147375894" r:id="rId10"/>
    <p:sldId id="2147375899" r:id="rId11"/>
    <p:sldId id="257" r:id="rId12"/>
    <p:sldId id="2147375900" r:id="rId13"/>
    <p:sldId id="2147375901" r:id="rId14"/>
    <p:sldId id="2147375896" r:id="rId15"/>
    <p:sldId id="2147375906" r:id="rId16"/>
    <p:sldId id="2147375907" r:id="rId17"/>
    <p:sldId id="2147375902" r:id="rId18"/>
    <p:sldId id="2147375903" r:id="rId19"/>
    <p:sldId id="2147375904" r:id="rId20"/>
    <p:sldId id="2147375905" r:id="rId21"/>
    <p:sldId id="258" r:id="rId22"/>
    <p:sldId id="2147375882" r:id="rId23"/>
    <p:sldId id="2147375909" r:id="rId24"/>
    <p:sldId id="2147375908" r:id="rId25"/>
    <p:sldId id="337" r:id="rId26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116E"/>
    <a:srgbClr val="75A1D1"/>
    <a:srgbClr val="200DAF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1" autoAdjust="0"/>
    <p:restoredTop sz="93792" autoAdjust="0"/>
  </p:normalViewPr>
  <p:slideViewPr>
    <p:cSldViewPr>
      <p:cViewPr varScale="1">
        <p:scale>
          <a:sx n="114" d="100"/>
          <a:sy n="114" d="100"/>
        </p:scale>
        <p:origin x="168" y="2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14/06/2023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5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0D6D01-EAB7-41B9-938B-EB132FF9F0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55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62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7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tfcc.org/wp-content/uploads/2022/01/gtfcc-job-aid-rapid-diagnostic-test-for-cholera-detection.pdf" TargetMode="External"/><Relationship Id="rId2" Type="http://schemas.openxmlformats.org/officeDocument/2006/relationships/hyperlink" Target="https://www.cdc.gov/cholera/pdf/englishjobaid-stool-col-to-caryblair2.pdf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tfcc.org/wp-content/uploads/2023/02/gtfcc-public-health-surveillance-for-cholera-interim-guidance.pdf" TargetMode="External"/><Relationship Id="rId2" Type="http://schemas.openxmlformats.org/officeDocument/2006/relationships/hyperlink" Target="https://www.gtfcc.org/wp-content/uploads/2020/04/gtfcc-cholera-outbreak-response-field-manual.pdf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hyperlink" Target="https://www.gtfcc.org/wp-content/uploads/2022/01/gtfcc-job-aid-rapid-diagnostic-test-for-cholera-detection.pdf" TargetMode="External"/><Relationship Id="rId4" Type="http://schemas.openxmlformats.org/officeDocument/2006/relationships/hyperlink" Target="https://www.who.int/publications/i/item/managing-epidemics-key-facts-about-major-deadly-disease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med.ncbi.nlm.nih.gov/28820711/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www.atmph.org/outbreak-of-cholera-at-the-thai-myanmar-border/" TargetMode="External"/><Relationship Id="rId5" Type="http://schemas.openxmlformats.org/officeDocument/2006/relationships/hyperlink" Target="https://www.frontiermyanmar.net/en/pyay-health-officials-battle-cholera-outbreak/" TargetMode="External"/><Relationship Id="rId4" Type="http://schemas.openxmlformats.org/officeDocument/2006/relationships/hyperlink" Target="https://reliefweb.int/report/myanmar/cholera-outbreak-reported-kachin-refugee-cam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780576" y="2551198"/>
            <a:ext cx="8059850" cy="1348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60000"/>
              </a:lnSpc>
            </a:pPr>
            <a:r>
              <a:rPr lang="my-MM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အပိုင်း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၃</a:t>
            </a:r>
            <a:r>
              <a:rPr lang="my-MM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- စောင့်ကြပ်ကြည့်ရှုခြင်းနှင့် 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60000"/>
              </a:lnSpc>
            </a:pPr>
            <a:r>
              <a:rPr lang="my-MM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ဓာတ်ခွဲခန်း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384" y="0"/>
            <a:ext cx="3133616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3D19E3-695E-44BA-B3DB-D24F7C7D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5404A-54DE-472C-80D6-584B3552CFC9}" type="datetime1">
              <a:rPr lang="en-US" smtClean="0"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A42C6-180F-4E58-82C4-AA1D33E0C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E192A-6AE9-4EE5-9A58-632B444F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10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81BEDC-18A2-41D9-AC7C-B7B59CCD02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41" t="42317" r="41731" b="7294"/>
          <a:stretch/>
        </p:blipFill>
        <p:spPr>
          <a:xfrm>
            <a:off x="1199456" y="1093386"/>
            <a:ext cx="8452724" cy="525658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0AD16A-B2FD-42A6-8301-B75EF6B40277}"/>
              </a:ext>
            </a:extLst>
          </p:cNvPr>
          <p:cNvSpPr txBox="1"/>
          <p:nvPr/>
        </p:nvSpPr>
        <p:spPr>
          <a:xfrm>
            <a:off x="848943" y="546923"/>
            <a:ext cx="7634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ဖြစ်ပွားခြင်း အဓိပ္ပါယ်ဖွင့်ဆိုချက်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717E41-3DFC-3CF7-35B0-4EBE3650D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74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A80C38-9F76-47B9-BC00-2F9071DBC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340147"/>
          </a:xfrm>
        </p:spPr>
        <p:txBody>
          <a:bodyPr>
            <a:noAutofit/>
          </a:bodyPr>
          <a:lstStyle/>
          <a:p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ရောဂါဖြစ်ပွားမှုကို စုံစမ်း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စစ်ဆေး</a:t>
            </a:r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ခြင်း။</a:t>
            </a:r>
            <a:endParaRPr lang="en-US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1B811C-0967-451E-ACF4-0CC214E0A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165042"/>
            <a:ext cx="7315200" cy="4712229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တပ်လှန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သတိပေးချက်တိုင်းကို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စုံစမ်း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စစ်ဆေးရန်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အလို့ငှာ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နယ်ပယ်စုံမှ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ပါ၀င်သည့်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အဖွဲ့တစ်ဖွဲ့ကို 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၂၄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နာရီအတွင်း စေလွှတ်ပါ။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ယင်းအဖွဲ့အနေဖြင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ပျံ့နှံ့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ရှိမရှိ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အတည်ပြုရန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ကူးစက်ပြန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ပွားနိုင်သည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အန္တရာယ်ကို အကဲဖြတ်ရန်၊ ဦးစားပေးလုပ်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ငန်း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များကို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သတ်မှတ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ရန်၊ ကနဦးလိုအပ်ချက်အကဲဖြတ်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မှု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ပြုလုပ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ရန်နှင့် ကနဦးထိန်းချုပ်မှုအစီအမံများ အကောင်အထည်ဖော်ရန်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လုပ်ဆောင်ရမည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  <a:endParaRPr lang="my-MM" sz="14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အဆိုပ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ါ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အဖွဲ့တွင် ကာလဝမ်းရောဂါ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ဝေဒနာရှင်များကို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ကိုင်တွယ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ရာတွင် အတွေ့အကြုံရှိသော 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အထူးကုဆရာဝန်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ကူးစက်ရောဂါဗေဒပညာရှင်၊ ရေနှင့်သန့်ရှင်းရေးကျွမ်းကျင်သူ၊ ကူးစက်မှုကာကွယ်ရေးနှင့် ထိန်းချုပ်ရေးကျွမ်းကျင်သူ၊ လူမှု</a:t>
            </a:r>
            <a:r>
              <a:rPr lang="en-US" sz="1400" b="1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ရေးအရ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စည်းရုံး</a:t>
            </a:r>
            <a:r>
              <a:rPr lang="en-US" sz="1400" b="1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ရေး</a:t>
            </a:r>
            <a:r>
              <a:rPr lang="en-US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ရပ်ရွာလူထုထိတွေ့ဆက်ဆံ</a:t>
            </a:r>
            <a:r>
              <a:rPr lang="en-US" sz="1400" b="1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ရေး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 အန္တရာယ်</a:t>
            </a:r>
            <a:r>
              <a:rPr lang="en-US" sz="1400" b="1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အကြောင်း</a:t>
            </a:r>
            <a:r>
              <a:rPr lang="en-US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ဆက်သွယ်</a:t>
            </a:r>
            <a:r>
              <a:rPr lang="en-US" sz="1400" b="1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အသိပေးရေးတို့အတွက</a:t>
            </a:r>
            <a:r>
              <a:rPr lang="en-US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ကျွမ်းကျင်သူ</a:t>
            </a:r>
            <a:r>
              <a:rPr lang="en-US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ပါ၀င်ရမည်။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သံသယ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အဆင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ထံ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မှ မစင်စုဆောင်း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နှင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ဒေသခံဓာတ်ခွဲခန်းဝန်ထမ်းများအား ကူညီလေ့ကျင့်ပေးရန်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b="1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ဓာတ်ခွဲခန်းပညာရှင်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တစ်ဦး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လည်း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ပါဝင်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ည်။ </a:t>
            </a:r>
          </a:p>
          <a:p>
            <a:pPr>
              <a:lnSpc>
                <a:spcPct val="170000"/>
              </a:lnSpc>
            </a:pP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အဆိုပ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ါ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အဖွဲ့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အနေဖြင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တတ်နိုင်သမျှ မြန်မြန်ဆန်ဆန် လုပ်ဆောင်ပြီး အန္တရာယ်များနှင့် အကဲဖြတ်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ထားသည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လိုအပ်ချက်များ အပါအဝင် တွေ့ရှိချက်များကို ဆုံးဖြတ်ချက်ချသူများထံ အစီရင်ခံတင်ပြ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ည်။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သို့မှသာ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ဆုံးဖြတ်ချက်ချသူများအနေဖြင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လျင်မြန်ပြီး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အဓိကဦးတည်ချက်ရှိသည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တုံ့ပြန်မှု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မျိုး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ပေးနိုင်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ဖြစ်သည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432C9B-FCB4-491B-A5E7-F8EC1C354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679D7-2110-4CF6-B1C0-BB646A2338F2}" type="datetime1">
              <a:rPr lang="en-US" smtClean="0"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5E2B29-163D-463F-99FB-E14596B94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9242FC-5CBF-4D59-8E98-1F16A4C07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9814AA-50AE-49B2-9F65-16D328F27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1196752"/>
            <a:ext cx="3219450" cy="34861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E14F0B-3BD4-AAAE-6986-73AEC18C0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352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5A820-E591-4AFE-85E7-592FFC9EE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136525"/>
            <a:ext cx="10515600" cy="315912"/>
          </a:xfrm>
        </p:spPr>
        <p:txBody>
          <a:bodyPr>
            <a:noAutofit/>
          </a:bodyPr>
          <a:lstStyle/>
          <a:p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ဆက်ရန်။</a:t>
            </a:r>
            <a:endParaRPr lang="en-US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C2872-E81A-45AC-8BCF-79AEAAB99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80" y="764704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အဖွဲ့များ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အနေဖြင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မစင်နမူနာများကို စုဆောင်းသယ်ယူရန်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လုံလောက်သော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ပစ္စည်းကိရိယာ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ဖြစ်ပွားရာ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နေရာတွင် ရှိနေသည့် လူနာများကို ကုသရန်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ပစ္စည်းကိရိယာ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သယ်ဆောင်သွားရမည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အခြေခံ ကူးစက်ရောဂါ ကာကွယ်ထိန်းချုပ်ရေး (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IPC)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အစီအမံများ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ကို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လိုက်နာရမည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ရပ်ရွာ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ရေ၊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မိလ္လာ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သန့်ရှင်းရေး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W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A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SH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စုံစမ်းစစ်ဆေးမှုများနှင့်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RCCE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လုပ်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ငန်း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လုပ်ဆောင်ရ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မ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ည်။</a:t>
            </a:r>
          </a:p>
          <a:p>
            <a:pPr>
              <a:lnSpc>
                <a:spcPct val="170000"/>
              </a:lnSpc>
            </a:pP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ကူးစက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ပြန့်ပွားမှုအန္တရာယ်၊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ဖြစ်ပွားမှုအတိုင်းအတာ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ရောဂါဖြစ်ပွားမှု၏ ဖြစ်နိုင်ခြေသက်ရောက်မှုများကို အကဲဖြတ်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ရရှိနိုင်သောအရင်းအမြစ်များ (လူနှင့်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ပစ္စည်းကိရိယာ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များ) ကို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စိစစ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သတ်မှတ်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်၊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ဘေးအန္တရာယ်အကဲဖြတ်မှုအပေါ် အခြေခံ၍ လိုအပ်ချက်များကို ခန့်မှန်း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မျှော်လင့်ထားသည့် ဖြစ်ပွားမှုနှုန်း -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attack rates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ARs)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လူဦးရေအပေါ် အခြေခံ၍ လိုအပ်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အထောက်အပံ့များကို တွက်ချက်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  <a:p>
            <a:pPr marL="457200" lvl="1" indent="0">
              <a:lnSpc>
                <a:spcPct val="170000"/>
              </a:lnSpc>
              <a:buNone/>
            </a:pP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—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လူဦးရေသိပ်သည်းဆနည်းသော ကျေးလက်ဒေသများတွင်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AR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 (0.1–2%) ကွဲပြားနိုင်သည်။</a:t>
            </a:r>
          </a:p>
          <a:p>
            <a:pPr marL="457200" lvl="1" indent="0">
              <a:lnSpc>
                <a:spcPct val="170000"/>
              </a:lnSpc>
              <a:buNone/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— လူစည်ကားသောနေရာများတွင် (ဥပမာ မြို့ပြ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ဒေသ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များနှင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နိုင်ငံတွင်း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နေရပ်စွန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ခွာရ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ွှ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ေ့ပြောင်းနေထိုင်ရသူ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များနှင့် ဒုက္ခသည်စခန်းများ) တွင်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AR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(1-5%) ပိုမ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ြင့်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နိုင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ပါသည်။ 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898DD-317C-45EC-BB10-8A1A0A3B3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2577-3963-49B3-BA61-26819D76BA6E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7E3A3-85FC-4B5A-8B5A-E1208C4DB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8E988-0934-48D4-A248-62AA1120C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12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07FC1C-D717-BFCE-7844-B13AF3660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24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01685F-DC1D-4F88-BEAA-320A91BE4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525" y="113350"/>
            <a:ext cx="10515600" cy="399579"/>
          </a:xfrm>
        </p:spPr>
        <p:txBody>
          <a:bodyPr>
            <a:noAutofit/>
          </a:bodyPr>
          <a:lstStyle/>
          <a:p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ဆက်ရန်။</a:t>
            </a:r>
            <a:endParaRPr lang="en-US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93CFDD-E008-4DCB-90C6-8413E28522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525" y="764704"/>
            <a:ext cx="10515600" cy="525658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my-MM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အမြန်ရောဂါရှာဖွေရေး စမ်းသပ်</a:t>
            </a:r>
            <a:r>
              <a:rPr lang="en-US" sz="1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ချက</a:t>
            </a:r>
            <a:r>
              <a:rPr lang="en-US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 (</a:t>
            </a:r>
            <a:r>
              <a:rPr lang="en-US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RDTs) </a:t>
            </a:r>
            <a:r>
              <a:rPr lang="my-MM" sz="10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အသုံးပြုခြင်း</a:t>
            </a:r>
            <a:endParaRPr lang="en-US" sz="1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RDTs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များသည် ကာလဝမ်းရောဂါကိုအတည်ပြုရ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ာတွင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မစင်ပိုးမွေးခြင်း (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stool culture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polymerase chain reaction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PCR) 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နည်းလမ်းများ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ကို အစားထိုးခြင်းမပြုနိုင်ပါ။</a:t>
            </a:r>
            <a:endParaRPr lang="en-US" sz="1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ရည်ညွှန်းဓာတ်ခွဲခန်းတွင်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culture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ပြုလုပ်သည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သံသယလူနာများ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ထံ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မှနမူနာများ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positive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ဖြစ်မ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ှ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ကာလဝမ်းရောဂါဖြစ်ပွားမှုကို အတည်ပြုနိုင်မည်ဖြစ်သည်။</a:t>
            </a:r>
          </a:p>
          <a:p>
            <a:pPr>
              <a:lnSpc>
                <a:spcPct val="170000"/>
              </a:lnSpc>
            </a:pP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RDTs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များကို အရန်ကျန်းမာရေးစောင့်ရှောက်မှုအဆင့်များတွင်သာ အသုံးပြုရန် ရည်ရွယ်ထားပြီး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ကနဦး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တပ်လှန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သတိပေးချက်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သတ်မှတ်ရန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နည်းလမ်းတစ်ခုသာ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ဖြစ်သည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တစ်ဦးချင်း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အလိုက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ရောဂါရှာဖွေ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အတွက်မဟုတ်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ပါ။</a:t>
            </a:r>
          </a:p>
          <a:p>
            <a:pPr>
              <a:lnSpc>
                <a:spcPct val="170000"/>
              </a:lnSpc>
            </a:pP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လူနာများ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အား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လက်တွေ့စီမံခန့်ခွဲမှုကို 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RDT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ရလဒ်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အပေ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ါ်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မူတည်ခြင်း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မရှိ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ဘဲ ၎င်းတို့၏ရေဓာတ်ခန်းခြောက်မှုအတိုင်းအတာ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အရသာ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ဆောင်ရွက်ရန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လမ်းညွှန်ထားသည်။</a:t>
            </a:r>
            <a:endParaRPr lang="en-US" sz="1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ရောဂါဖြစ်ပွားမှုကို ထောက်လှမ်းရာတွင်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RDTs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ကိုအသုံးပြုခြင်းသည် ကာလဝမ်းရောဂါ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တပ်လှန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သတိပေးချက်များ၏ ယုံကြည်စိတ်ချရမှုနှင့် အချိန်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နှင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တပြေးညီဖြစ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မှု တိုးတက်စေ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သာ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သည်။</a:t>
            </a:r>
          </a:p>
          <a:p>
            <a:pPr>
              <a:lnSpc>
                <a:spcPct val="170000"/>
              </a:lnSpc>
            </a:pP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RDTs က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 နမူနာများကို ဓာတ်ခွဲခန်းတွင် စမ်းသပ်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ကနဦး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စစ်ဆေးရွေးချယ်ပေးနိုင်သည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။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RDT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တွင်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positive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သော စမ်းသပ်နမူနာများကို ဓာတ်ခွဲခန်းစစ်ဆေးမှုအတွက် ဦးစားပေးသင့်သည်။</a:t>
            </a:r>
            <a:endParaRPr lang="en-US" sz="1000" dirty="0">
              <a:solidFill>
                <a:srgbClr val="FF0000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အောက်ပါအတိုင်း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နမူနာများကို စုဆောင်း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မိ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ပါက 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RDT 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အသုံးပြ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ုရာတွင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မှားယွင်းသော </a:t>
            </a:r>
            <a:r>
              <a:rPr lang="en-US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negative </a:t>
            </a:r>
            <a:r>
              <a:rPr lang="en-US" sz="10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ပြခြင်း</a:t>
            </a:r>
            <a:r>
              <a:rPr lang="my-MM" sz="10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 ဖြစ်ပေါ်နိုင်သည်။</a:t>
            </a:r>
            <a:endParaRPr lang="en-US" sz="1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lvl="1" algn="just">
              <a:lnSpc>
                <a:spcPct val="170000"/>
              </a:lnSpc>
              <a:spcBef>
                <a:spcPts val="0"/>
              </a:spcBef>
            </a:pP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ပဋိဇီဝဆေးကုထုံး စတင်ပြီးနောက်</a:t>
            </a:r>
          </a:p>
          <a:p>
            <a:pPr lvl="1" algn="just">
              <a:lnSpc>
                <a:spcPct val="170000"/>
              </a:lnSpc>
              <a:spcBef>
                <a:spcPts val="0"/>
              </a:spcBef>
            </a:pP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နမူနာစုဆောင်းခြင်း သို့မဟုတ် ကိုင်တွယ်ခြင်းအလေ့အထများ ညံ့ဖျင်းသော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ါ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 (ဥပမာ၊ ကလိုရင်းအကြွင်းအကျန်များ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ရှိ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သော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သို့လှောင်ပစ္စည်း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များတွင် စုဆောင်းထားသောနမူနာ၊ စုဆောင်းခြင်းနှင့် စမ်းသပ်ခြင်းကြားတွင် နှောင့်နှေးမှုများ)</a:t>
            </a:r>
          </a:p>
          <a:p>
            <a:pPr lvl="1" algn="just">
              <a:lnSpc>
                <a:spcPct val="170000"/>
              </a:lnSpc>
              <a:spcBef>
                <a:spcPts val="0"/>
              </a:spcBef>
            </a:pP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နမူနာတွင် ဘက်တီးရီးယား အရေအတွက် နည်းပါးသောအခါ (ဥပမာ၊ 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၄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 ရက်ထက်ကြာအောင် နေမကောင်းဖြစ်နေသော လူနာများမှ နမူနာများ သို့မဟုတ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အခြေအနေ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မပြင်းထန်သော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လူနာ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 သို့မဟုတ် ရောဂါလက္ခဏာ မပြသော သယ်ဆောင်သူဟု သံသယရှိသူများ)</a:t>
            </a:r>
          </a:p>
          <a:p>
            <a:pPr lvl="1" algn="just">
              <a:lnSpc>
                <a:spcPct val="170000"/>
              </a:lnSpc>
              <a:spcBef>
                <a:spcPts val="0"/>
              </a:spcBef>
            </a:pP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မစင်နမူနာစုဆောင်း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ပို့ဆောင်နည်းကို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Myanmar Text" panose="020B0502040204020203" pitchFamily="34" charset="0"/>
                <a:hlinkClick r:id="rId2"/>
              </a:rPr>
              <a:t>englishjobaid-stool-col-to-caryblair2.pdf (cdc.gov)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တွင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ကြည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့်ပါ</a:t>
            </a:r>
          </a:p>
          <a:p>
            <a:pPr lvl="1" algn="just">
              <a:lnSpc>
                <a:spcPct val="170000"/>
              </a:lnSpc>
              <a:spcBef>
                <a:spcPts val="0"/>
              </a:spcBef>
            </a:pP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RDT </a:t>
            </a:r>
            <a:r>
              <a:rPr lang="my-MM" sz="1000" dirty="0">
                <a:latin typeface="Pyidaungsu" panose="020B0502040204020203" pitchFamily="34" charset="0"/>
                <a:cs typeface="Pyidaungsu" panose="020B0502040204020203" pitchFamily="34" charset="0"/>
              </a:rPr>
              <a:t>စမ်းသပ်ခြင်းဆိုင်ရာ အမြန်ကိုးကားလမ်းညွှန်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</a:t>
            </a:r>
            <a:r>
              <a:rPr lang="en-US" sz="1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u="sng" dirty="0">
                <a:solidFill>
                  <a:srgbClr val="0000FF"/>
                </a:solidFill>
                <a:effectLst/>
                <a:ea typeface="Calibri" panose="020F0502020204030204" pitchFamily="34" charset="0"/>
                <a:cs typeface="Myanmar Text" panose="020B0502040204020203" pitchFamily="34" charset="0"/>
                <a:hlinkClick r:id="rId3"/>
              </a:rPr>
              <a:t>quick reference guide on RDT testing for cholera detection</a:t>
            </a:r>
            <a:r>
              <a:rPr lang="en-US" sz="10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တွင</a:t>
            </a:r>
            <a:r>
              <a:rPr lang="en-US" sz="10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် </a:t>
            </a:r>
            <a:r>
              <a:rPr lang="en-US" sz="1000" dirty="0" err="1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ကြည</a:t>
            </a:r>
            <a:r>
              <a:rPr lang="en-US" sz="10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့်ပါ</a:t>
            </a:r>
          </a:p>
          <a:p>
            <a:pPr marL="0" indent="0">
              <a:lnSpc>
                <a:spcPct val="170000"/>
              </a:lnSpc>
              <a:buNone/>
            </a:pPr>
            <a:endParaRPr lang="en-US" sz="10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AE5A4B-28CC-4451-92FC-FB65A03A2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9A477-2969-4ECE-B9F0-0EE3301D2D73}" type="datetime1">
              <a:rPr lang="en-US" smtClean="0"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1AB398-CBE7-4CCA-B924-EE0A7E9EA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C01BBE-1F98-42A9-9912-1A8B5E2B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13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50D9CA-BBB0-CCE6-53D6-1F7AA4178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35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42B9D-8511-4093-848E-E24234201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764704"/>
            <a:ext cx="8280920" cy="540060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ဓာတ်ခွဲအတည်ပြု</a:t>
            </a:r>
            <a:r>
              <a:rPr lang="en-US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60000"/>
              </a:lnSpc>
            </a:pP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ဖြစ်ပွားသည်ဟု သံသယရှိ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သဖြင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တပ်လှန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သတိပေးချက်တစ်ခု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ထွက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ပေါ်လာသောအခါ ရောဂါလက္ခဏာရှိသောလူများထံမှ ဝမ်းနမူနာများကို စုဆောင်းပြီး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culture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နှင့်/သို့မဟုတ်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antimicrobial susceptibility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testin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g တို့ဖြင့် အဏုဇီဝ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နည်းအရ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အတည်ပြုချက်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ရယူရန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ရည်ညွှန်းဓာတ်ခွဲခန်းသို့ ပေးပို့ပါ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6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ဖြစ်ပွားကြောင်းကြေ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ညာလိုက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သည်နှင့်နမူနာများကိုဓာတ်ခွဲခန်းသို့ပေးပို့ရန်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ကနဦး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စမ်းသပ်စစ်ဆေးရ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ာတွင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RDTs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ကိုသုံးနိုင်သည်။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60000"/>
              </a:lnSpc>
            </a:pP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ဖြစ်ပွားမှုဒဏ်ခံရသော နယ်မြေအသစ် (ခရိုင်၊ ပြည်နယ် သို့မဟုတ် တိုင်းဒေသကြီး) တစ်ခုစီ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သံသယအဆင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ကာလဝမ်းရောဂါကို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culture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ဖြင့် ဓာတ်ခွဲခန်းအတည်ပြုချက်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ရယူ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ပါ။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CBDD93-29D5-4831-916F-CD9AD5DB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93CA7-0CEA-4A9A-A686-03BE601F1B64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2AB03-C20B-479B-81D7-B9F816D14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55A05-083D-4B23-B2F0-34249ABFF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322B65-1F47-421A-854F-C60142C224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276" t="57271" r="33109" b="25881"/>
          <a:stretch/>
        </p:blipFill>
        <p:spPr>
          <a:xfrm>
            <a:off x="8976320" y="2060848"/>
            <a:ext cx="2542682" cy="187220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7578AF88-2D65-4D6B-A970-90E4771CE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525" y="113350"/>
            <a:ext cx="10515600" cy="399579"/>
          </a:xfrm>
        </p:spPr>
        <p:txBody>
          <a:bodyPr>
            <a:noAutofit/>
          </a:bodyPr>
          <a:lstStyle/>
          <a:p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ပျံ့နှံဖြစ်ပွားကြောင်း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အတည်ပြုခ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ြ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င်း</a:t>
            </a:r>
            <a:endParaRPr lang="en-US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08FB5E-9E67-8C7D-5A2F-0E0742B3F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34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EB611-A6B7-47F5-BED3-A7F9713B6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54744"/>
            <a:ext cx="10515600" cy="493936"/>
          </a:xfrm>
        </p:spPr>
        <p:txBody>
          <a:bodyPr>
            <a:noAutofit/>
          </a:bodyPr>
          <a:lstStyle/>
          <a:p>
            <a:r>
              <a:rPr lang="my-MM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ဆက်ရန်</a:t>
            </a:r>
            <a:endParaRPr lang="en-US" sz="28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682AB-AF6B-40B2-8B00-B4BAB4622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92" y="764704"/>
            <a:ext cx="10515600" cy="54006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sz="1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လိုအပ်သည</a:t>
            </a:r>
            <a:r>
              <a:rPr lang="en-US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400" b="1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နမူနာအရေအတွက် </a:t>
            </a:r>
            <a:endParaRPr lang="en-US" sz="14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ကာလဝမ်းရောဂါဖြစ်ပွားမှုကို အတည်ပြုရန် ပထမဆုံးသံသယရှိလူနာများကို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culture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ဖြင့် ဓာတ်ခွဲအတည်ပြုရန် လိုအပ်ပါသည်။</a:t>
            </a:r>
          </a:p>
          <a:p>
            <a:pPr>
              <a:lnSpc>
                <a:spcPct val="170000"/>
              </a:lnSpc>
            </a:pP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ပထမ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ဆုံး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သံသယရှိလူနာ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၅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-၁၀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ဦး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ထံ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 မှ မစင်နမူနာများကို စုဆောင်းပြီး ဓာတ်ခွဲခန်းသို့ အတည်ပြုရန်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ပေးပို့ပါ။</a:t>
            </a: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ဒေသတွင်း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ကူးစက်ဖြစ်ပွားကြောင်း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အထောက်အထားများ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ရရှိခြင်းနှင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အတူ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V.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cholerae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O1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O139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ကို 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culture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 အတည်ပြုပါက ရောဂါ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ဖြစ်ပွားကြောင်း ကြေညာပါ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အခြားမ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ှ ၀င်ရောက်လာသော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ကူးစက်မှုများကို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ထည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သွင်းစဥ်းစားခြင်း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မပြုပါနှင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့်)။</a:t>
            </a:r>
            <a:endParaRPr lang="my-MM" sz="1400" dirty="0">
              <a:solidFill>
                <a:srgbClr val="FF0000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ရောဂါဖြစ်ပွားကြောင်း ကြေငြာပြီးသည်နှင့် သံသယ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လူနာ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အားလုံးကို အတည်ပြုရန် မလိုအပ်ပါ။ သို့သော်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ဖြစ်နိုင်ခြေအလားအလာ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များကို လုံလောက်စွာစောင့်ကြည့်ရန် သံသယရှိလူနာများ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အား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ကိုယ်စားပြုနိုင်မည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အချိုးအစားပမာဏတစ်ရပ်ကို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စနစ်တကျ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ဆက်လက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စမ်းသပ်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စစ်ဆေး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ရန် အကြံပြုပါသည်။</a:t>
            </a: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ခါ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စတွင် ဓာတ်ခွဲခန်းမှ အတည်ပြုထားသော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ပထမဆုံး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သီးသန့်ခွဲထားသည့်လူနာ</a:t>
            </a:r>
            <a:r>
              <a:rPr lang="en-US" sz="1400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အတွက် 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antimicrobial susceptibility patterns</a:t>
            </a:r>
            <a:r>
              <a:rPr lang="my-MM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ကို</a:t>
            </a:r>
            <a:r>
              <a:rPr lang="en-US" sz="1400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သတ်မှတ်ပ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ါ။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ယင်းသို့ဆောင်ရွက်စေခြင်းသည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 antimicrobial treatment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အတွက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လုံလောက်သောသတင်းအချက်အလက်များ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ရရှိစေရန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ဖြစ်ပါသည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 ထို့နောက် အတည်ပြု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antimicrobial susceptibility testing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ပြုလုပ်ခြင်းတို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ရောဂါဒဏ်ခံ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ဒေသ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တစ်ခုစီ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တွင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ကာလအပိုင်းအခြားအလိုက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ကောက်ယူခြင်း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ပြုလုပ်ပါ—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RDTs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များရရှိနိုင်ပါက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RDT-positive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နမူနာများကို ဦးစားပေး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ကိုင်တွယ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ပါ။</a:t>
            </a: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2B5D0-D594-42C0-A24D-221E37D02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F4954-84FE-48B3-BD7B-868B80771807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74516-C02C-4351-BB01-34F5CE1AF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39DB9-E61E-4BB3-B7E6-B2A477CB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12B013-2FE2-9742-C24C-A055EA804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57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3998F-FA4D-4064-89FD-429580CC1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251" y="44624"/>
            <a:ext cx="10515600" cy="399579"/>
          </a:xfrm>
        </p:spPr>
        <p:txBody>
          <a:bodyPr>
            <a:noAutofit/>
          </a:bodyPr>
          <a:lstStyle/>
          <a:p>
            <a:r>
              <a:rPr lang="my-MM" sz="2800" b="1" dirty="0">
                <a:latin typeface="Pyidaungsu" panose="020B0502040204020203" pitchFamily="34" charset="0"/>
                <a:cs typeface="Pyidaungsu" panose="020B0502040204020203" pitchFamily="34" charset="0"/>
              </a:rPr>
              <a:t>ဆက်ရန်</a:t>
            </a:r>
            <a:endParaRPr lang="en-US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8A4BC-643F-4699-BDF2-4121D0CF6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00" y="836712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=C</a:t>
            </a:r>
            <a:r>
              <a:rPr lang="en-US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ulture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en-US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အတည်ပြုခ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ြ</a:t>
            </a:r>
            <a:r>
              <a:rPr lang="en-US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င်း</a:t>
            </a: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 နမူနာများစုဆောင်းခြင်း၊ သိုလှောင်ခြင်းနှင့်သယ်ယူပို့ဆောင်ခြင်း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နမူနာယူပြီးနောက် နမူနာ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ကို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၇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ရက်အတွင်း ဓာတ်ခွဲခန်းသို့ ပေးပို့ပါ။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နမူနာများကို အချိန်တိုင်း ပတ်ဝန်းကျင်အပူခိျန် (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ambient temperature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တွင် ထိန်းသိမ်း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ထားရှိ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ပါ။</a:t>
            </a:r>
          </a:p>
          <a:p>
            <a:pPr>
              <a:lnSpc>
                <a:spcPct val="170000"/>
              </a:lnSpc>
            </a:pP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အအေးခန်းသည်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V. cholerae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အရေအတွက်ကို များစွာလျော့ကျစေနိုင်သောကြောင့် နမူနာများကို ရေခဲသေတ္တာထဲမထည့်ပါနှင့်။</a:t>
            </a:r>
          </a:p>
          <a:p>
            <a:pPr>
              <a:lnSpc>
                <a:spcPct val="170000"/>
              </a:lnSpc>
            </a:pP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PCR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အတွက်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dry filter paper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ပေါ်တွင် ပေးပို့</a:t>
            </a:r>
            <a:r>
              <a:rPr lang="en-US" dirty="0" err="1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ခြင်းမှလွဲ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၍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နမူနာများကို အခြောက်ခံခြင်းမပြုပါနှင့် ။ လိုအပ်ပါက </a:t>
            </a:r>
            <a:r>
              <a:rPr lang="en-US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normal saline </a:t>
            </a:r>
            <a:r>
              <a:rPr lang="my-MM" dirty="0">
                <a:solidFill>
                  <a:srgbClr val="FF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အစက်များ ထပ်ထည့်ပါ။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ကောင်းစွာ အမှတ်အသားပြု၍ ယိုစိမ့်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မှုကင်း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သော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သိုလှောင်ပစ္စည်းဖြင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 ambient temperature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တွင်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ထားရှိ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ပို့ဆောင်ပါ။</a:t>
            </a:r>
          </a:p>
          <a:p>
            <a:pPr>
              <a:lnSpc>
                <a:spcPct val="17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နမူနာနှင့်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သိုလှောင်ပစ္စည်း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တစ်ခုစီကို မှန်ကန်စွာ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အမည်ရေးထိုးပ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ါ၊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ဓာတ်ခွဲခန်းတောင်းဆိုမှုပုံစံ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ပါတည်း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ပါရှိပါစေ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။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ECFF5-6CFF-4DF2-B256-DB8216C6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28BAF-347C-465C-8B55-2D7BF63EA05B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6C73-329A-4AAE-870D-7511119CC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628BC-1F35-418A-B45E-0C0AB4B09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BFD02B-F8A5-AF77-E12D-7D5E8343A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96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E8BDC1-8BAD-42BC-BDCA-9C5B18343908}"/>
              </a:ext>
            </a:extLst>
          </p:cNvPr>
          <p:cNvSpPr txBox="1"/>
          <p:nvPr/>
        </p:nvSpPr>
        <p:spPr>
          <a:xfrm>
            <a:off x="555878" y="81553"/>
            <a:ext cx="11230551" cy="798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90000"/>
              </a:lnSpc>
              <a:spcBef>
                <a:spcPct val="0"/>
              </a:spcBef>
              <a:spcAft>
                <a:spcPts val="800"/>
              </a:spcAft>
            </a:pPr>
            <a:r>
              <a:rPr lang="my-MM" sz="2800" b="1" dirty="0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ကြိုတင်ကာကွယ်ရန်နှင့် ထိန်းချုပ်</a:t>
            </a:r>
            <a:r>
              <a:rPr lang="en-US" sz="2800" b="1" dirty="0" err="1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ရန်အတွက</a:t>
            </a:r>
            <a:r>
              <a:rPr lang="en-US" sz="2800" b="1" dirty="0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် </a:t>
            </a:r>
            <a:r>
              <a:rPr lang="en-US" sz="2800" b="1" dirty="0" err="1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စောင</a:t>
            </a:r>
            <a:r>
              <a:rPr lang="en-US" sz="2800" b="1" dirty="0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့်</a:t>
            </a:r>
            <a:r>
              <a:rPr lang="en-US" sz="2800" b="1" dirty="0" err="1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ကြပ်ကြည</a:t>
            </a:r>
            <a:r>
              <a:rPr lang="en-US" sz="2800" b="1" dirty="0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့်</a:t>
            </a:r>
            <a:r>
              <a:rPr lang="en-US" sz="2800" b="1" dirty="0" err="1">
                <a:latin typeface="Pyidaungsu" panose="020B0502040204020203" pitchFamily="34" charset="0"/>
                <a:ea typeface="+mj-ea"/>
                <a:cs typeface="Pyidaungsu" panose="020B0502040204020203" pitchFamily="34" charset="0"/>
              </a:rPr>
              <a:t>ရှုခြင်း</a:t>
            </a:r>
            <a:endParaRPr lang="en-US" sz="2800" b="1" dirty="0">
              <a:latin typeface="Pyidaungsu" panose="020B0502040204020203" pitchFamily="34" charset="0"/>
              <a:ea typeface="+mj-ea"/>
              <a:cs typeface="Pyidaungsu" panose="020B0502040204020203" pitchFamily="34" charset="0"/>
            </a:endParaRPr>
          </a:p>
          <a:p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8A76-BE3F-4197-BA50-17818B8DA485}"/>
              </a:ext>
            </a:extLst>
          </p:cNvPr>
          <p:cNvPicPr/>
          <p:nvPr/>
        </p:nvPicPr>
        <p:blipFill rotWithShape="1">
          <a:blip r:embed="rId2"/>
          <a:srcRect l="16346" t="16819" r="28205" b="8780"/>
          <a:stretch/>
        </p:blipFill>
        <p:spPr bwMode="auto">
          <a:xfrm>
            <a:off x="839416" y="764704"/>
            <a:ext cx="9073008" cy="5328592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ED2B72D-6C99-04D7-6308-ABE8A972B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38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672FA7-CC7A-4D5A-827B-C1522ABD4605}"/>
              </a:ext>
            </a:extLst>
          </p:cNvPr>
          <p:cNvPicPr/>
          <p:nvPr/>
        </p:nvPicPr>
        <p:blipFill rotWithShape="1">
          <a:blip r:embed="rId2"/>
          <a:srcRect l="17128" t="27842" r="28945" b="29779"/>
          <a:stretch/>
        </p:blipFill>
        <p:spPr bwMode="auto">
          <a:xfrm>
            <a:off x="839416" y="908720"/>
            <a:ext cx="8859615" cy="3744416"/>
          </a:xfrm>
          <a:prstGeom prst="rect">
            <a:avLst/>
          </a:prstGeom>
          <a:ln w="1905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36F5C9-540D-8912-7B58-853FF212C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85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4A9B46-C7F7-44DA-9644-B80C3885B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1712F-F9CC-4C40-BA63-4FF849BF8507}" type="datetime1">
              <a:rPr lang="en-US" smtClean="0"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2DA4B8-9BB6-4583-8FAE-4337F1B64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628D8-D7D3-4B26-9147-6A710356A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19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AC9448-D161-4358-BCB6-6B03D2A9D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1103"/>
            <a:ext cx="4026768" cy="54757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5FFE01-A2E0-4DB1-8840-EACF416D9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702977"/>
            <a:ext cx="4732601" cy="547579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8F10785-1B5A-4CB5-8689-6D3A496E5276}"/>
              </a:ext>
            </a:extLst>
          </p:cNvPr>
          <p:cNvSpPr txBox="1">
            <a:spLocks/>
          </p:cNvSpPr>
          <p:nvPr/>
        </p:nvSpPr>
        <p:spPr>
          <a:xfrm>
            <a:off x="652953" y="62074"/>
            <a:ext cx="10515600" cy="39957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ကာလ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၀မ်</a:t>
            </a: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းရောဂါတုံ့ပြန်မှုအတွက်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နိုင်ငံအဆင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လမ်းညွှန်ချက်ဇယား</a:t>
            </a:r>
            <a:endParaRPr lang="en-US" sz="2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1FDC3E-D3EC-6CE9-FDDB-A1E4755B79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4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y-MM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တင်ပြ</a:t>
            </a:r>
            <a:r>
              <a:rPr lang="en-US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ခေါင်းစဥ်များ</a:t>
            </a:r>
            <a:endParaRPr lang="en-GB" sz="32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374C76-4C0C-4CBB-ABF5-57D0338921ED}"/>
              </a:ext>
            </a:extLst>
          </p:cNvPr>
          <p:cNvSpPr txBox="1"/>
          <p:nvPr/>
        </p:nvSpPr>
        <p:spPr>
          <a:xfrm>
            <a:off x="3248350" y="1844824"/>
            <a:ext cx="8449663" cy="4616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my-MM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နိုင်ငံအတွင်း ကာလဝမ်းရောဂါ</a:t>
            </a:r>
            <a:r>
              <a:rPr lang="en-US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ခြုံငုံသုံးသပ်ချက်</a:t>
            </a:r>
            <a:endParaRPr lang="en-GB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8C2A1A-2D85-4E98-8F24-C058551FD35B}"/>
              </a:ext>
            </a:extLst>
          </p:cNvPr>
          <p:cNvSpPr txBox="1"/>
          <p:nvPr/>
        </p:nvSpPr>
        <p:spPr>
          <a:xfrm>
            <a:off x="3248350" y="2444797"/>
            <a:ext cx="8449663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my-MM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ရောဂါရှာဖွေတွေ့ရှိခြင်း</a:t>
            </a:r>
            <a:endParaRPr lang="en-US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248350" y="3022704"/>
            <a:ext cx="8449663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my-MM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sz="24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ဖြစ်ပွားမှုကို စုံစမ်းစစ်ဆေးခြင်း</a:t>
            </a:r>
            <a:endParaRPr lang="en-US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16025-D4EA-4934-9C19-D7240F6CC227}"/>
              </a:ext>
            </a:extLst>
          </p:cNvPr>
          <p:cNvSpPr txBox="1"/>
          <p:nvPr/>
        </p:nvSpPr>
        <p:spPr>
          <a:xfrm>
            <a:off x="3248350" y="3621037"/>
            <a:ext cx="8449663" cy="46166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my-MM" sz="2400" b="1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ရောဂါအတည်ပြု</a:t>
            </a:r>
            <a:r>
              <a:rPr lang="en-US" sz="2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endParaRPr lang="en-US" sz="24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FA7BC6-E220-4F3D-8EC4-D34AC452E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my-MM" sz="3600" dirty="0">
                <a:latin typeface="Pyidaungsu" panose="020B0502040204020203" pitchFamily="34" charset="0"/>
                <a:cs typeface="Pyidaungsu" panose="020B0502040204020203" pitchFamily="34" charset="0"/>
              </a:rPr>
              <a:t>ကိုးကားချက်</a:t>
            </a:r>
            <a:r>
              <a:rPr lang="en-US" sz="36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endParaRPr lang="en-US" sz="36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1DC847-BAA8-4D5A-84E1-F72984376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GTFCC Cholera Outbreak Response – Field Manual (</a:t>
            </a:r>
            <a:r>
              <a:rPr lang="en-GB" sz="1800" dirty="0" err="1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Octobre</a:t>
            </a:r>
            <a:r>
              <a:rPr lang="en-GB" sz="18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 2019) – </a:t>
            </a:r>
            <a:r>
              <a:rPr lang="en-GB" sz="1800" u="sng" dirty="0">
                <a:solidFill>
                  <a:srgbClr val="0000FF"/>
                </a:solidFill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  <a:hlinkClick r:id="rId2"/>
              </a:rPr>
              <a:t>https://www.gtfcc.org/wp-content/uploads/2020/04/gtfcc-cholera-outbreak-response-field-manual.pdf</a:t>
            </a:r>
            <a:endParaRPr lang="en-US" sz="18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r>
              <a:rPr lang="en-US" sz="18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GTFCC Cholera Surveillance – interim guidance (February 2023) </a:t>
            </a:r>
            <a:r>
              <a:rPr lang="en-US" sz="1800" u="sng" dirty="0">
                <a:solidFill>
                  <a:srgbClr val="0000FF"/>
                </a:solidFill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  <a:hlinkClick r:id="rId3"/>
              </a:rPr>
              <a:t>https://www.gtfcc.org/wp-content/uploads/2023/02/gtfcc-public-health-surveillance-for-cholera-interim-guidance.pdf</a:t>
            </a:r>
            <a:endParaRPr lang="en-US" sz="1800" u="sng" dirty="0">
              <a:solidFill>
                <a:srgbClr val="0000FF"/>
              </a:solidFill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r>
              <a:rPr lang="en-US" sz="1800" b="0" i="0" u="none" strike="noStrike" baseline="0" dirty="0">
                <a:latin typeface="Pyidaungsu" panose="020B0502040204020203" pitchFamily="34" charset="0"/>
                <a:cs typeface="Pyidaungsu" panose="020B0502040204020203" pitchFamily="34" charset="0"/>
              </a:rPr>
              <a:t>Guideline for Disease Surveillance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, </a:t>
            </a:r>
            <a:r>
              <a:rPr lang="en-US" sz="1800" dirty="0" err="1">
                <a:latin typeface="Pyidaungsu" panose="020B0502040204020203" pitchFamily="34" charset="0"/>
                <a:cs typeface="Pyidaungsu" panose="020B0502040204020203" pitchFamily="34" charset="0"/>
              </a:rPr>
              <a:t>MoH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  <a:hlinkClick r:id="rId4"/>
              </a:rPr>
              <a:t>Managing epidemics: Key facts about major deadly diseases (who.int)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r>
              <a:rPr lang="en-US" sz="1800" u="sng" dirty="0">
                <a:solidFill>
                  <a:srgbClr val="0000FF"/>
                </a:solidFill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  <a:hlinkClick r:id="rId5"/>
              </a:rPr>
              <a:t>quick reference guide on RDT testing for cholera detection</a:t>
            </a:r>
            <a:endParaRPr lang="en-US" sz="18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8D02C1-C78D-43A5-A3D9-4774C4D96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5F98-C277-4AB5-8C04-D6CC3618D702}" type="datetime1">
              <a:rPr lang="en-US" smtClean="0"/>
              <a:t>6/14/23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51705B-3619-4DF3-A8EF-D07D3F5C6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46A9E5-A94E-423C-B3EE-A0E87AF4E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20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7107BD-14BD-4EB4-1873-4C04C1A693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66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7142" b="5371"/>
          <a:stretch/>
        </p:blipFill>
        <p:spPr>
          <a:xfrm>
            <a:off x="-1" y="1772816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8015537" y="4315145"/>
            <a:ext cx="4176464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ကျေးဇူးတင်ပါသည</a:t>
            </a:r>
            <a:r>
              <a:rPr lang="en-US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fr-FR" sz="32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D0E94C-161D-F784-D431-394992F066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78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98A371-FCCA-480B-B2BD-5D4F725D9069}"/>
              </a:ext>
            </a:extLst>
          </p:cNvPr>
          <p:cNvSpPr/>
          <p:nvPr/>
        </p:nvSpPr>
        <p:spPr>
          <a:xfrm>
            <a:off x="551384" y="523726"/>
            <a:ext cx="11146629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my-MM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</a:t>
            </a:r>
            <a:r>
              <a:rPr lang="en-US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ယူရေး</a:t>
            </a:r>
            <a:r>
              <a:rPr lang="my-MM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ရည်ရွယ်ချက်များ</a:t>
            </a:r>
            <a:endParaRPr lang="en-GB" sz="32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3BC67-E358-4384-AD7A-E88D347F9273}"/>
              </a:ext>
            </a:extLst>
          </p:cNvPr>
          <p:cNvSpPr txBox="1"/>
          <p:nvPr/>
        </p:nvSpPr>
        <p:spPr>
          <a:xfrm>
            <a:off x="1594867" y="1231109"/>
            <a:ext cx="9181653" cy="1220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sz="2400" b="1" dirty="0" err="1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သင်တန်းတက်ရောက</a:t>
            </a:r>
            <a:r>
              <a:rPr lang="en-US" sz="24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24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သူများ</a:t>
            </a:r>
            <a:r>
              <a:rPr lang="en-US" sz="2400" b="1" dirty="0" err="1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အနေဖြင</a:t>
            </a:r>
            <a:r>
              <a:rPr lang="en-US" sz="24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2400" b="1" dirty="0">
                <a:solidFill>
                  <a:prstClr val="black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အောက်ပါတို့ကို နားလည်နိုင်မည်</a:t>
            </a:r>
            <a:endParaRPr lang="en-GB" sz="2400" b="1" dirty="0">
              <a:solidFill>
                <a:prstClr val="black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endParaRPr lang="my-MM" sz="2400" b="1" dirty="0">
              <a:solidFill>
                <a:prstClr val="black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F6ACB9-5574-D7A7-DB45-7AF5BF8E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2D0B56-76B4-4BEE-BFAC-828DC87FBEC4}"/>
              </a:ext>
            </a:extLst>
          </p:cNvPr>
          <p:cNvSpPr txBox="1"/>
          <p:nvPr/>
        </p:nvSpPr>
        <p:spPr>
          <a:xfrm>
            <a:off x="1055440" y="2204864"/>
            <a:ext cx="10441160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ကာလဝမ်းရောဂါအခြေအနေ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 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(Cholera) 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အဓိပ္ပာယ်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ပျံ့နှံ့ဖြစ်ပွားခြင်းဆိုင်ရာ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အဓိပ္ပါယ်ဖွင့်ဆိုချက်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ပျံ့နှံ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့ 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ဖြစ်ပွားမှုကို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ဖော်ထုတ်သိရှိခြင်းနှင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စုံစမ်း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စစ်ဆေး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ရောဂါအတည်ပြု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endParaRPr lang="en-US" sz="2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4EF89D5-1E93-411A-92C7-BE30DD606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8631" y="4406877"/>
            <a:ext cx="2099058" cy="184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1636A2-A125-43D7-8895-E21D5A3C9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419" y="476672"/>
            <a:ext cx="10151161" cy="100463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6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လက်ရှိ</a:t>
            </a:r>
            <a:r>
              <a:rPr lang="en-US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</a:t>
            </a:r>
            <a:r>
              <a:rPr lang="en-US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၀န်ကြီးဌာနထံ</a:t>
            </a:r>
            <a:r>
              <a:rPr lang="my-MM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 သိ</a:t>
            </a:r>
            <a:r>
              <a:rPr lang="en-US" sz="16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ရှိ</a:t>
            </a:r>
            <a:r>
              <a:rPr lang="my-MM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ရသည်</a:t>
            </a:r>
            <a:r>
              <a:rPr lang="en-US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့ </a:t>
            </a:r>
            <a:r>
              <a:rPr lang="en-US" sz="16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အတည်ပြုပြီး</a:t>
            </a:r>
            <a:r>
              <a:rPr lang="en-US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6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ကာလဝမ်းရောဂါဖြစ်ပွားမှုနှင့် သေဆုံးမှု</a:t>
            </a:r>
            <a:endParaRPr lang="en-US" sz="1600" kern="1200" dirty="0">
              <a:solidFill>
                <a:srgbClr val="002060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08E9E3-1CB4-4C8A-A271-B9930A472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058441"/>
              </p:ext>
            </p:extLst>
          </p:nvPr>
        </p:nvGraphicFramePr>
        <p:xfrm>
          <a:off x="1020419" y="1315278"/>
          <a:ext cx="10346635" cy="4389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0181">
                  <a:extLst>
                    <a:ext uri="{9D8B030D-6E8A-4147-A177-3AD203B41FA5}">
                      <a16:colId xmlns:a16="http://schemas.microsoft.com/office/drawing/2014/main" val="4192513594"/>
                    </a:ext>
                  </a:extLst>
                </a:gridCol>
                <a:gridCol w="2657404">
                  <a:extLst>
                    <a:ext uri="{9D8B030D-6E8A-4147-A177-3AD203B41FA5}">
                      <a16:colId xmlns:a16="http://schemas.microsoft.com/office/drawing/2014/main" val="292681299"/>
                    </a:ext>
                  </a:extLst>
                </a:gridCol>
                <a:gridCol w="3187761">
                  <a:extLst>
                    <a:ext uri="{9D8B030D-6E8A-4147-A177-3AD203B41FA5}">
                      <a16:colId xmlns:a16="http://schemas.microsoft.com/office/drawing/2014/main" val="719200730"/>
                    </a:ext>
                  </a:extLst>
                </a:gridCol>
                <a:gridCol w="2391289">
                  <a:extLst>
                    <a:ext uri="{9D8B030D-6E8A-4147-A177-3AD203B41FA5}">
                      <a16:colId xmlns:a16="http://schemas.microsoft.com/office/drawing/2014/main" val="2860652615"/>
                    </a:ext>
                  </a:extLst>
                </a:gridCol>
              </a:tblGrid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 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ဖြစ်ပွားမှု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အရေအတွက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  <a:endParaRPr lang="en-US" sz="16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သေဆုံးမှု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အရေအတွက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  <a:endParaRPr lang="en-US" sz="16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ဖြစ်ပွားသူများအနက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သေဆုံနှုန်း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(CFR)</a:t>
                      </a:r>
                      <a:endParaRPr lang="en-US" sz="16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0332185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2011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16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307003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2012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174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1119872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2013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33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774476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2014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3387008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2015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103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12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12%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8493265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2016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32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11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34%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2561123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2017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1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6397039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2018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0461868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2019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8580514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2020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8264268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2021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9961845"/>
                  </a:ext>
                </a:extLst>
              </a:tr>
              <a:tr h="3251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2022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0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w Cen MT" panose="020B0602020104020603" pitchFamily="34" charset="0"/>
                        </a:rPr>
                        <a:t>---</a:t>
                      </a:r>
                      <a:endParaRPr lang="en-US" sz="2000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5532273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83107C2-5461-07F7-09BA-B43E62809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15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EE5BB-2B98-4573-8C78-2AD70CD19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734" y="21818"/>
            <a:ext cx="10841866" cy="50231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my-MM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စာပေနှင့် မီဒီယာများ</a:t>
            </a:r>
            <a:r>
              <a:rPr lang="en-US" sz="18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တွင</a:t>
            </a:r>
            <a:r>
              <a:rPr lang="en-US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800" dirty="0" err="1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ဖော်ပြသည</a:t>
            </a:r>
            <a:r>
              <a:rPr lang="en-US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မြန်မာနိုင်ငံ</a:t>
            </a:r>
            <a:r>
              <a:rPr lang="en-US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၏</a:t>
            </a:r>
            <a:r>
              <a:rPr lang="my-MM" sz="1800" dirty="0">
                <a:solidFill>
                  <a:srgbClr val="00206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ကာလဝမ်းရောဂါအခြေအနေ (၂၀၁၂-၂၀၂၃)</a:t>
            </a:r>
            <a:endParaRPr lang="en-US" sz="1800" kern="1200" dirty="0">
              <a:solidFill>
                <a:srgbClr val="002060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A3839-2654-4BC3-99EF-E5A2DD3B5102}"/>
              </a:ext>
            </a:extLst>
          </p:cNvPr>
          <p:cNvSpPr txBox="1"/>
          <p:nvPr/>
        </p:nvSpPr>
        <p:spPr>
          <a:xfrm>
            <a:off x="623392" y="5903862"/>
            <a:ext cx="5314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lang="en-US" sz="1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စိစစ်အတည်ပြုထားခြင်းမရှိသော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ဒေတာ - </a:t>
            </a:r>
            <a:r>
              <a:rPr 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grey source </a:t>
            </a:r>
            <a:r>
              <a:rPr lang="my-MM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များမှ)</a:t>
            </a: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E9AA0B83-3D8A-4A24-A787-19F9CE023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11" y="682776"/>
            <a:ext cx="3521355" cy="5040509"/>
          </a:xfrm>
          <a:prstGeom prst="rect">
            <a:avLst/>
          </a:prstGeom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5CE6519-DB1B-4676-A51A-EDDD517D57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071565"/>
              </p:ext>
            </p:extLst>
          </p:nvPr>
        </p:nvGraphicFramePr>
        <p:xfrm>
          <a:off x="5015880" y="1343325"/>
          <a:ext cx="6480720" cy="3722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80720">
                  <a:extLst>
                    <a:ext uri="{9D8B030D-6E8A-4147-A177-3AD203B41FA5}">
                      <a16:colId xmlns:a16="http://schemas.microsoft.com/office/drawing/2014/main" val="3858183065"/>
                    </a:ext>
                  </a:extLst>
                </a:gridCol>
              </a:tblGrid>
              <a:tr h="1227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Link</a:t>
                      </a:r>
                      <a:r>
                        <a:rPr lang="my-MM" sz="16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များ</a:t>
                      </a:r>
                      <a:endParaRPr lang="en-US" sz="16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1744065826"/>
                  </a:ext>
                </a:extLst>
              </a:tr>
              <a:tr h="3853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မန္တလေး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– </a:t>
                      </a:r>
                      <a:r>
                        <a:rPr lang="en-US" sz="1600" u="sng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https://pubmed.ncbi.nlm.nih.gov/28820711/</a:t>
                      </a:r>
                      <a:endParaRPr lang="en-US" sz="1600" dirty="0">
                        <a:solidFill>
                          <a:srgbClr val="00B050"/>
                        </a:solidFill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3400177026"/>
                  </a:ext>
                </a:extLst>
              </a:tr>
              <a:tr h="232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ရန်ကုန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- </a:t>
                      </a:r>
                      <a:r>
                        <a:rPr lang="en-US" sz="1600" u="sng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(PDF) Cholera in Yangon, Myanmar, 2012–2013 (researchgate.net)</a:t>
                      </a:r>
                      <a:endParaRPr lang="en-US" sz="1600" dirty="0">
                        <a:solidFill>
                          <a:srgbClr val="00B050"/>
                        </a:solidFill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4234521697"/>
                  </a:ext>
                </a:extLst>
              </a:tr>
              <a:tr h="256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မန္တလေး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fr-FR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– </a:t>
                      </a:r>
                      <a:r>
                        <a:rPr lang="fr-FR" sz="1600" u="sng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https://pubmed.ncbi.nlm.nih.gov/28820711/</a:t>
                      </a:r>
                      <a:endParaRPr lang="en-US" sz="1600" dirty="0">
                        <a:solidFill>
                          <a:srgbClr val="00B050"/>
                        </a:solidFill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2017443771"/>
                  </a:ext>
                </a:extLst>
              </a:tr>
              <a:tr h="64218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ကချင်ရှိ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IDP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စခန်း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- </a:t>
                      </a:r>
                      <a:r>
                        <a:rPr lang="en-US" sz="1600" u="sng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https://reliefweb.int/report/myanmar/cholera-outbreak-reported-kachin-refugee-camp</a:t>
                      </a:r>
                      <a:endParaRPr lang="en-US" sz="1600" dirty="0">
                        <a:solidFill>
                          <a:srgbClr val="00B050"/>
                        </a:solidFill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1321338440"/>
                  </a:ext>
                </a:extLst>
              </a:tr>
              <a:tr h="38531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ပြည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်၊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ပဲခူးတိုင်းဒေသကြီး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အရှေ့ပိုင်း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၂၀၁၆ (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မီဒီယာရင်းမြစ်မှဖြစ်သည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်၊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သို့သော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၂၀၁၆တွင် </a:t>
                      </a:r>
                      <a:r>
                        <a:rPr lang="en-US" sz="16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အတည်ပြုပြီး</a:t>
                      </a:r>
                      <a:r>
                        <a:rPr lang="en-US" sz="16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)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https://www.frontiermyanmar.net/en/pyay-health-officials-battle-cholera-outbreak/</a:t>
                      </a:r>
                      <a:endParaRPr lang="en-US" sz="1600" dirty="0">
                        <a:solidFill>
                          <a:srgbClr val="00B050"/>
                        </a:solidFill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3299359007"/>
                  </a:ext>
                </a:extLst>
              </a:tr>
              <a:tr h="38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lt1"/>
                          </a:solidFill>
                          <a:effectLst/>
                          <a:latin typeface="Pyidaungsu" panose="020B0502040204020203" pitchFamily="34" charset="0"/>
                          <a:ea typeface="+mn-ea"/>
                          <a:cs typeface="Pyidaungsu" panose="020B0502040204020203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ထိုင်း-မြန်မာနယ်စပ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Pyidaungsu" panose="020B0502040204020203" pitchFamily="34" charset="0"/>
                          <a:ea typeface="+mn-ea"/>
                          <a:cs typeface="Pyidaungsu" panose="020B0502040204020203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် ၂၀၂၃ (</a:t>
                      </a:r>
                      <a:r>
                        <a:rPr lang="en-US" sz="1600" b="1" kern="1200" dirty="0" err="1">
                          <a:solidFill>
                            <a:schemeClr val="lt1"/>
                          </a:solidFill>
                          <a:effectLst/>
                          <a:latin typeface="Pyidaungsu" panose="020B0502040204020203" pitchFamily="34" charset="0"/>
                          <a:ea typeface="+mn-ea"/>
                          <a:cs typeface="Pyidaungsu" panose="020B0502040204020203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မီဒီယာရင်းမြစ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Pyidaungsu" panose="020B0502040204020203" pitchFamily="34" charset="0"/>
                          <a:ea typeface="+mn-ea"/>
                          <a:cs typeface="Pyidaungsu" panose="020B0502040204020203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်)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https://www.atmph.org/outbreak-of-cholera-at-the-thai-myanmar-border/</a:t>
                      </a:r>
                      <a:endParaRPr lang="en-US" sz="1600" dirty="0">
                        <a:solidFill>
                          <a:srgbClr val="00B050"/>
                        </a:solidFill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</a:p>
                  </a:txBody>
                  <a:tcPr marL="5381" marR="5381" marT="0" marB="0"/>
                </a:tc>
                <a:extLst>
                  <a:ext uri="{0D108BD9-81ED-4DB2-BD59-A6C34878D82A}">
                    <a16:rowId xmlns:a16="http://schemas.microsoft.com/office/drawing/2014/main" val="46887154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87E26B9-73E3-FF51-A9FA-FE7C2A1220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9443C-06F5-46A7-9AB8-FE2F70C06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F0C8D-25CE-40A7-9101-4DC7F1A01A03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7F654-5E1E-4107-A61A-E084DC8ED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855F6-781B-4195-B5E9-05F628CB8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182CB9-BAAD-4F41-BC98-E9D4CAD793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99"/>
          <a:stretch/>
        </p:blipFill>
        <p:spPr>
          <a:xfrm>
            <a:off x="1127448" y="673385"/>
            <a:ext cx="4781145" cy="5511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croll: Horizontal 9">
            <a:extLst>
              <a:ext uri="{FF2B5EF4-FFF2-40B4-BE49-F238E27FC236}">
                <a16:creationId xmlns:a16="http://schemas.microsoft.com/office/drawing/2014/main" id="{F802EC09-A5E5-4090-9047-4FCCAB79557A}"/>
              </a:ext>
            </a:extLst>
          </p:cNvPr>
          <p:cNvSpPr/>
          <p:nvPr/>
        </p:nvSpPr>
        <p:spPr>
          <a:xfrm>
            <a:off x="6721796" y="1124744"/>
            <a:ext cx="4774804" cy="3096344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အတွက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အခြားသော ကာကွယ်ရေးနှင့် ထိန်းချုပ်ရေးမဏ္ဍိုင်များတွင် 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ပါ၀င်သက်ဆိုင်နေ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သူများအား ကာလဝမ်းရောဂါ ထိန်းချုပ်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ဆောင်ရွက်သည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လုပ်ငန်းများ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အစီအစဥ်ချမှတ်ခြင်းနှင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အကောင်အထည်ဖော်ခြင်း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၊  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အကျိုးသက်ရောက်မှုများကို အကဲဖြတ်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ခြင်းတို့အတွက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၎င်းတို့လိုအပ်သော အချက်အလက်များ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ပံ့ပိုးပေးရာတွင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စောင့်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ကြပ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ကြည့်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ရှု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ခြင်းသည် အဓိကအခန်းကဏ္ဍမှ ပါဝင်ပါသည်။</a:t>
            </a:r>
            <a:endParaRPr lang="en-US" sz="12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C3A5B7-EC8F-CF26-FD5B-0F2C1051A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29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A063C-EF5D-4E67-A21C-5AD852E31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89" y="97795"/>
            <a:ext cx="10515600" cy="915035"/>
          </a:xfrm>
        </p:spPr>
        <p:txBody>
          <a:bodyPr>
            <a:normAutofit fontScale="90000"/>
          </a:bodyPr>
          <a:lstStyle/>
          <a:p>
            <a:r>
              <a:rPr lang="my-MM" sz="3200" b="1" u="sng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 အဓိပ္ပါယ်ဖွင့်ဆိုချက်</a:t>
            </a:r>
            <a:br>
              <a:rPr lang="my-MM" sz="3200" b="1" u="sng" dirty="0">
                <a:latin typeface="Pyidaungsu" panose="020B0502040204020203" pitchFamily="34" charset="0"/>
                <a:cs typeface="Pyidaungsu" panose="020B0502040204020203" pitchFamily="34" charset="0"/>
              </a:rPr>
            </a:br>
            <a:endParaRPr lang="en-US" sz="3200" b="1" u="sng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C9BE88F-33AC-4B81-9D6B-E6662CD848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7244766"/>
              </p:ext>
            </p:extLst>
          </p:nvPr>
        </p:nvGraphicFramePr>
        <p:xfrm>
          <a:off x="659396" y="908721"/>
          <a:ext cx="10945215" cy="483241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45693">
                  <a:extLst>
                    <a:ext uri="{9D8B030D-6E8A-4147-A177-3AD203B41FA5}">
                      <a16:colId xmlns:a16="http://schemas.microsoft.com/office/drawing/2014/main" val="1059217389"/>
                    </a:ext>
                  </a:extLst>
                </a:gridCol>
                <a:gridCol w="1996205">
                  <a:extLst>
                    <a:ext uri="{9D8B030D-6E8A-4147-A177-3AD203B41FA5}">
                      <a16:colId xmlns:a16="http://schemas.microsoft.com/office/drawing/2014/main" val="1367095617"/>
                    </a:ext>
                  </a:extLst>
                </a:gridCol>
                <a:gridCol w="8203317">
                  <a:extLst>
                    <a:ext uri="{9D8B030D-6E8A-4147-A177-3AD203B41FA5}">
                      <a16:colId xmlns:a16="http://schemas.microsoft.com/office/drawing/2014/main" val="1217624630"/>
                    </a:ext>
                  </a:extLst>
                </a:gridCol>
              </a:tblGrid>
              <a:tr h="7920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စဥ်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ရောဂါ / ရောဂါ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လက္ခဏာစု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အဓိပ္ပါယ်ဖွင့်ဆိုချက်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3236176"/>
                  </a:ext>
                </a:extLst>
              </a:tr>
              <a:tr h="16161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၁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y-MM" sz="18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လတ်တလော ဝမ်းပျက်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ဝမ်းလျှောခြင်း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လတ်တလော ဝမ်းပျက်ဝမ်းလျှောခြင်း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သည် 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၂၄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နာရီအတွင်း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ခပ်ပျော့ပျော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သို့မဟုတ် အရည်များ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ပါသည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(သွေးမပါသော) ဝမ်း (၃) ကြိမ် သို့မဟုတ် ထို့ထက်ပို၍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သွားသည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လက္ခဏာပြသော ရောဂါဖြစ်သည်။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354970"/>
                  </a:ext>
                </a:extLst>
              </a:tr>
              <a:tr h="24241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၂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သံသယ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အဆင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ကာလဝမ်းရောဂါ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ကာလဝမ်းရောဂါ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ကြောင်း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မကြေညာ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ဖူး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သေးသည့်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နေရာများတွင် အသက် ၂ နှစ်နှင့်အထက် မည်သူမဆို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လတ်တလော ဝမ်းပျက်ဝမ်းလျှောခြင်း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ခြင်း၊ လတ်တလော ဝမ်းပျက်ဝမ်းလျှောခြင်း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ကြောင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ရေဓာတ်ခမ်းခြောက်ခြင်း သို့မဟုတ် သေဆုံး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ခြင်း</a:t>
                      </a:r>
                      <a:endParaRPr lang="my-MM" sz="18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342900" marR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ကာလဝမ်းရောဂါ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ကြောင်း ကြေ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ညာဖူး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သောနေရာများတွင်မည်သူမဆို လတ်တလောဝမ်းပျက်ဝမ်းလျှော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ခြင်း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 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သို့မဟုတ်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ယင်းကြောင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my-MM" sz="180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သေလုမျောပါးဖြစ်ခြင်း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6743927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1883D52D-2849-45D0-BC01-3AA237A3E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343960" y="97795"/>
            <a:ext cx="2286110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sng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Myanmar Text" panose="020B0502040204020203" pitchFamily="34" charset="0"/>
              </a:rPr>
              <a:t>Cholera case definition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FC7A3B-A62B-4294-985D-6F23899B199F}"/>
              </a:ext>
            </a:extLst>
          </p:cNvPr>
          <p:cNvSpPr txBox="1"/>
          <p:nvPr/>
        </p:nvSpPr>
        <p:spPr>
          <a:xfrm>
            <a:off x="728972" y="5805265"/>
            <a:ext cx="10443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မှတ်ချက်- အသက် 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နှစ်အောက်ကလေးများသည် 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ပြင်းထန်၀မ်းပျက်၀မ်းလျှ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ော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ရောဂါခံစားရနိုင်ပြီး ချက်ချင်းကုသမှုခံယူရန် လိုအပ်ပါသည်။ ရောဂါ ဖြစ်ပွားကြောင်း ကြေညာ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ထား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သည့်အခါ ရောဂါ သတ်မှတ်ချက်နှင့် ကိုက်ညီသော အသက် 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နှစ်အောက် ကလေးများကို မှတ်ပုံတင်စာရင်းတွင် 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စာရင်းသွင်း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 စောင့်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ကြပ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ကြည့်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ရှု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ရေးဌာနသို့ 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တင်ပ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ြ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ပြီး ကူးစက်ရောဂါ ခွဲခြမ်းစိတ်ဖြာ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မှု</a:t>
            </a:r>
            <a:r>
              <a:rPr lang="en-US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000" dirty="0" err="1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ပြုလုပ်ရာ</a:t>
            </a:r>
            <a:r>
              <a:rPr lang="my-MM" sz="1000" dirty="0">
                <a:solidFill>
                  <a:schemeClr val="dk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တွင် ထည့်သွင်းစဉ်းစားသင့်သည်။</a:t>
            </a:r>
            <a:endParaRPr lang="en-US" sz="1000" dirty="0">
              <a:solidFill>
                <a:schemeClr val="dk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B16237-9846-8F41-972F-A0CF33E87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55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C119C-01EF-4BA8-8F31-C5F745A40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75253-D736-4A50-B1F9-3BF6AD6A71F1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DF321-596F-497D-89E0-8A3D148A0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464C4-F45C-404F-882F-0D06B499C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7DCB96F6-DEBF-4045-8E85-B13BB61F3D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4262880"/>
              </p:ext>
            </p:extLst>
          </p:nvPr>
        </p:nvGraphicFramePr>
        <p:xfrm>
          <a:off x="515380" y="692696"/>
          <a:ext cx="11161240" cy="520137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60411">
                  <a:extLst>
                    <a:ext uri="{9D8B030D-6E8A-4147-A177-3AD203B41FA5}">
                      <a16:colId xmlns:a16="http://schemas.microsoft.com/office/drawing/2014/main" val="1059217389"/>
                    </a:ext>
                  </a:extLst>
                </a:gridCol>
                <a:gridCol w="1723865">
                  <a:extLst>
                    <a:ext uri="{9D8B030D-6E8A-4147-A177-3AD203B41FA5}">
                      <a16:colId xmlns:a16="http://schemas.microsoft.com/office/drawing/2014/main" val="1367095617"/>
                    </a:ext>
                  </a:extLst>
                </a:gridCol>
                <a:gridCol w="8676964">
                  <a:extLst>
                    <a:ext uri="{9D8B030D-6E8A-4147-A177-3AD203B41FA5}">
                      <a16:colId xmlns:a16="http://schemas.microsoft.com/office/drawing/2014/main" val="1217624630"/>
                    </a:ext>
                  </a:extLst>
                </a:gridCol>
              </a:tblGrid>
              <a:tr h="12586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စဥ်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ရောဂါ / ရောဂါ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လက္ခဏာစု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အဓိပ္ပါယ်ဖွင့်ဆိုချက်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3236176"/>
                  </a:ext>
                </a:extLst>
              </a:tr>
              <a:tr h="13543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၃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ပြင်းထန်သောရေဓာတ်ခန်းခြောက်ခြင်း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အောက်ပါအချက်များ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တွေ့ရှိရသူ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-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အောက်ပါအန္တရာယ်လက္ခဏာများထဲမှ တစ်ခု သို့မဟုတ် တစ်ခုထက်ပိုသော လက္ခဏာများ- အားအင်မရှိခြင်း၊ သတိလစ်ခြင်း၊ သွေးခုန်နှုန်း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ပျောက်ကွယ်ခြင်း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သို့မဟုတ်အားနည်း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ခြင်း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၊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အသက်ရ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ှ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ု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လမ်းကြောင်းဝေဒနာဖြစ်ခြင်း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သို့မဟုတ်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အောက်ဖော်ပြပါ လက္ခဏာများထဲမှ အနည်းဆုံး နှစ်ခု- မျက်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တွင်းများ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ချောင်ကျခြင်း၊ 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(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ရေ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)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မသောက်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ခြင်း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သို့မဟုတ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 (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ရေ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)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သောက်နည်းခြင်း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၊ အရေပြားက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ို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ဆွဲညှပ်ကြည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ပါက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ဖြည်းဖြည်းချင်း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သာ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ပုံမှန်ပြန်ဖြစ်ခြင်း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(&gt;၂ စက္ကန့်)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669347"/>
                  </a:ext>
                </a:extLst>
              </a:tr>
              <a:tr h="133367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၄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ကာလဝမ်းရောဂါဖြစ်ပွာ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းမှု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အတည်ပြုခြင်း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သံသယအဆင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လူနာတစ်ဦးအား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ပိုးမွေးခြင်း (culture) သို့မဟုတ် 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PCR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ဖြင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စစ်ဆေးရာ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မှ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V.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cholerae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 O1 </a:t>
                      </a:r>
                      <a:r>
                        <a:rPr lang="my-MM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သို့မဟုတ် </a:t>
                      </a:r>
                      <a:r>
                        <a:rPr lang="en-US" sz="20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O139 </a:t>
                      </a:r>
                      <a:r>
                        <a:rPr lang="en-US" sz="20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အတည်ပြုတွေ့ရှိခြင်း</a:t>
                      </a:r>
                      <a:endParaRPr lang="en-US" sz="20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1794753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E472B498-ECA2-C761-F22D-6ED07DD31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35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4C119C-01EF-4BA8-8F31-C5F745A40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75253-D736-4A50-B1F9-3BF6AD6A71F1}" type="datetime1">
              <a:rPr lang="en-US" smtClean="0"/>
              <a:t>6/14/23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DF321-596F-497D-89E0-8A3D148A0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464C4-F45C-404F-882F-0D06B499C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7DCB96F6-DEBF-4045-8E85-B13BB61F3D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0362879"/>
              </p:ext>
            </p:extLst>
          </p:nvPr>
        </p:nvGraphicFramePr>
        <p:xfrm>
          <a:off x="515380" y="692696"/>
          <a:ext cx="11161240" cy="478058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760411">
                  <a:extLst>
                    <a:ext uri="{9D8B030D-6E8A-4147-A177-3AD203B41FA5}">
                      <a16:colId xmlns:a16="http://schemas.microsoft.com/office/drawing/2014/main" val="1059217389"/>
                    </a:ext>
                  </a:extLst>
                </a:gridCol>
                <a:gridCol w="1219809">
                  <a:extLst>
                    <a:ext uri="{9D8B030D-6E8A-4147-A177-3AD203B41FA5}">
                      <a16:colId xmlns:a16="http://schemas.microsoft.com/office/drawing/2014/main" val="1367095617"/>
                    </a:ext>
                  </a:extLst>
                </a:gridCol>
                <a:gridCol w="9181020">
                  <a:extLst>
                    <a:ext uri="{9D8B030D-6E8A-4147-A177-3AD203B41FA5}">
                      <a16:colId xmlns:a16="http://schemas.microsoft.com/office/drawing/2014/main" val="1217624630"/>
                    </a:ext>
                  </a:extLst>
                </a:gridCol>
              </a:tblGrid>
              <a:tr h="12586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စဥ်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ရောဂါ / ရောဂါ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လက္ခဏာစု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အဓိပ္ပါယ်ဖွင့်ဆိုချက်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3236176"/>
                  </a:ext>
                </a:extLst>
              </a:tr>
              <a:tr h="15073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၄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ကာလဝမ်းရောဂါ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တပ်လှန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သတိပေး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ခြင်း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အောက်ပါ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အချက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တို့အနက်မှ အနည်းဆုံးတစ်ခုကို တွေ့ရှ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ိပါက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ကာလဝမ်းရောဂါ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တပ်လှန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သတိပေးခြင်းအဆင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(သံသ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ယအဆင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ကာလဝမ်းရောဂါ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ပျံ့နှံ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ဖြစ်ပွားမှု)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ဟု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သတ်မှတ်သည်-</a:t>
                      </a:r>
                      <a:endParaRPr lang="en-US" sz="18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lphaLcParenR"/>
                        <a:tabLst/>
                        <a:defRPr/>
                      </a:pP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တစ်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ပတ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အတွင်း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တူညီသောနေရာမှ အသက် 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၂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နှစ်နှင့်အထက် လူနှစ်ဦး သို့မဟုတ်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ထို့ထက်ပိုသောသူများ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လတ်တလောဝမ်းပျက်ဝမ်းလျှောခြင်း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 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နှင့် ပြင်းထန်သောရေဓာတ်ခန်းခြောက်ခြင်း သို့မဟုတ်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လတ်တလောဝမ်းပျက်ဝမ်းလျှောခြင်း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ကြောင့် သေဆုံးခြင်း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AutoNum type="alphaLcParenR"/>
                        <a:tabLst/>
                        <a:defRPr/>
                      </a:pP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လတ်တလောဝမ်းပျက်ဝမ်းလျှောခြင်း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ကြောင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အသက် 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၅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နှစ်နှင့်အထက် လူတစ်ဦး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သေဆုံးခြင်း နှင့်/သို့မဟုတ်</a:t>
                      </a:r>
                    </a:p>
                    <a:p>
                      <a:pPr marL="457200" marR="0" indent="-4572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AutoNum type="alphaLcParenR"/>
                      </a:pP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(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လက်ရှိ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ပျံ့နှံ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့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ဖြစ်ပွား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နေသည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နေရာများမ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ှ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ဆက်လက်ဖြစ်ပွား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နိုင်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သော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အန္တရာယ်ရှိသည့် ဒေသများအပါအဝင်)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ကာလဝမ်းရောဂါဖြစ်ပွားမှု မတွေ့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ဖူး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သေးသည့်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ဒေသ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၌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လတ်တလောဝမ်းပျက်ဝမ်းလျှောခြင်း</a:t>
                      </a:r>
                      <a:r>
                        <a:rPr lang="en-US" sz="1800" dirty="0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 </a:t>
                      </a:r>
                      <a:r>
                        <a:rPr lang="en-US" sz="1800" dirty="0" err="1">
                          <a:effectLst/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ဖြစ်ရပ်တစ်ခုကို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RDT 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ဖြင့်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စမ်းသပ်ရာတွင</a:t>
                      </a:r>
                      <a:r>
                        <a:rPr lang="en-US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</a:t>
                      </a:r>
                      <a:r>
                        <a:rPr lang="my-MM" sz="18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ကာလဝမ်းရောဂါ </a:t>
                      </a:r>
                      <a:r>
                        <a:rPr lang="en-US" sz="18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စမ်းသပ်တွေ့ရှိခြင်း</a:t>
                      </a:r>
                      <a:endParaRPr lang="en-US" sz="18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18100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D1A51BC6-F0C7-F602-424B-F82EDA1C6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6552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25ff75c-8d4e-49ba-a319-0a89a56ad7c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C439D1ECC2594B89C9018F1DD21DFE" ma:contentTypeVersion="15" ma:contentTypeDescription="Create a new document." ma:contentTypeScope="" ma:versionID="8face4e53bcc51089967bce81bc117c9">
  <xsd:schema xmlns:xsd="http://www.w3.org/2001/XMLSchema" xmlns:xs="http://www.w3.org/2001/XMLSchema" xmlns:p="http://schemas.microsoft.com/office/2006/metadata/properties" xmlns:ns3="525ff75c-8d4e-49ba-a319-0a89a56ad7c8" xmlns:ns4="5622a6ba-385a-4738-9c2b-2a72266d159a" targetNamespace="http://schemas.microsoft.com/office/2006/metadata/properties" ma:root="true" ma:fieldsID="9bacf03cc66afc4c085192562ea10c26" ns3:_="" ns4:_="">
    <xsd:import namespace="525ff75c-8d4e-49ba-a319-0a89a56ad7c8"/>
    <xsd:import namespace="5622a6ba-385a-4738-9c2b-2a72266d15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5ff75c-8d4e-49ba-a319-0a89a56ad7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22a6ba-385a-4738-9c2b-2a72266d159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B2D49E-5593-4771-A30E-A1B4F2BC7DFA}">
  <ds:schemaRefs>
    <ds:schemaRef ds:uri="5622a6ba-385a-4738-9c2b-2a72266d159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25ff75c-8d4e-49ba-a319-0a89a56ad7c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24E87A7-218D-4DFD-9F4A-05F5484076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5ff75c-8d4e-49ba-a319-0a89a56ad7c8"/>
    <ds:schemaRef ds:uri="5622a6ba-385a-4738-9c2b-2a72266d15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26054</TotalTime>
  <Words>5602</Words>
  <Application>Microsoft Macintosh PowerPoint</Application>
  <PresentationFormat>Widescreen</PresentationFormat>
  <Paragraphs>204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Narrow</vt:lpstr>
      <vt:lpstr>Calibri</vt:lpstr>
      <vt:lpstr>Calibri Light</vt:lpstr>
      <vt:lpstr>Pyidaungsu</vt:lpstr>
      <vt:lpstr>Tw Cen MT</vt:lpstr>
      <vt:lpstr>Wingdings</vt:lpstr>
      <vt:lpstr>master</vt:lpstr>
      <vt:lpstr>Theme2</vt:lpstr>
      <vt:lpstr>PowerPoint Presentation</vt:lpstr>
      <vt:lpstr>PowerPoint Presentation</vt:lpstr>
      <vt:lpstr>PowerPoint Presentation</vt:lpstr>
      <vt:lpstr>လက်ရှိ ကျန်းမာရေး ၀န်ကြီးဌာနထံမှ သိရှိရသည့် အတည်ပြုပြီး ကာလဝမ်းရောဂါဖြစ်ပွားမှုနှင့် သေဆုံးမှု</vt:lpstr>
      <vt:lpstr>စာပေနှင့် မီဒီယာများတွင် ဖော်ပြသည့် မြန်မာနိုင်ငံ၏ ကာလဝမ်းရောဂါအခြေအနေ (၂၀၁၂-၂၀၂၃)</vt:lpstr>
      <vt:lpstr>PowerPoint Presentation</vt:lpstr>
      <vt:lpstr>ကာလဝမ်းရောဂါ အဓိပ္ပါယ်ဖွင့်ဆိုချက် </vt:lpstr>
      <vt:lpstr>PowerPoint Presentation</vt:lpstr>
      <vt:lpstr>PowerPoint Presentation</vt:lpstr>
      <vt:lpstr>PowerPoint Presentation</vt:lpstr>
      <vt:lpstr>ရောဂါဖြစ်ပွားမှုကို စုံစမ်းစစ်ဆေးခြင်း။</vt:lpstr>
      <vt:lpstr>ဆက်ရန်။</vt:lpstr>
      <vt:lpstr>ဆက်ရန်။</vt:lpstr>
      <vt:lpstr>ရောဂါပျံ့နှံဖြစ်ပွားကြောင်း အတည်ပြုခြင်း</vt:lpstr>
      <vt:lpstr>ဆက်ရန်</vt:lpstr>
      <vt:lpstr>ဆက်ရန်</vt:lpstr>
      <vt:lpstr>PowerPoint Presentation</vt:lpstr>
      <vt:lpstr>PowerPoint Presentation</vt:lpstr>
      <vt:lpstr>PowerPoint Presentation</vt:lpstr>
      <vt:lpstr>ကိုးကားချက်များ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Shan Lay</cp:lastModifiedBy>
  <cp:revision>739</cp:revision>
  <cp:lastPrinted>2017-04-11T14:54:10Z</cp:lastPrinted>
  <dcterms:created xsi:type="dcterms:W3CDTF">2017-01-26T14:30:52Z</dcterms:created>
  <dcterms:modified xsi:type="dcterms:W3CDTF">2023-06-14T05:27:11Z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0x01010078C439D1ECC2594B89C9018F1DD21DFE</vt:lpwstr>
  </property>
  <property fmtid="{D5CDD505-2E9C-101B-9397-08002B2CF9AE}" pid="4" name="MSIP_Label_2059aa38-f392-4105-be92-628035578272_Enabled">
    <vt:lpwstr>true</vt:lpwstr>
  </property>
  <property fmtid="{D5CDD505-2E9C-101B-9397-08002B2CF9AE}" pid="5" name="MSIP_Label_2059aa38-f392-4105-be92-628035578272_SetDate">
    <vt:lpwstr>2023-05-31T07:16:50Z</vt:lpwstr>
  </property>
  <property fmtid="{D5CDD505-2E9C-101B-9397-08002B2CF9AE}" pid="6" name="MSIP_Label_2059aa38-f392-4105-be92-628035578272_Method">
    <vt:lpwstr>Standard</vt:lpwstr>
  </property>
  <property fmtid="{D5CDD505-2E9C-101B-9397-08002B2CF9AE}" pid="7" name="MSIP_Label_2059aa38-f392-4105-be92-628035578272_Name">
    <vt:lpwstr>IOMLb0020IN123173</vt:lpwstr>
  </property>
  <property fmtid="{D5CDD505-2E9C-101B-9397-08002B2CF9AE}" pid="8" name="MSIP_Label_2059aa38-f392-4105-be92-628035578272_SiteId">
    <vt:lpwstr>1588262d-23fb-43b4-bd6e-bce49c8e6186</vt:lpwstr>
  </property>
  <property fmtid="{D5CDD505-2E9C-101B-9397-08002B2CF9AE}" pid="9" name="MSIP_Label_2059aa38-f392-4105-be92-628035578272_ActionId">
    <vt:lpwstr>4c15982d-de3e-49ae-9999-826e062b2a28</vt:lpwstr>
  </property>
  <property fmtid="{D5CDD505-2E9C-101B-9397-08002B2CF9AE}" pid="10" name="MSIP_Label_2059aa38-f392-4105-be92-628035578272_ContentBits">
    <vt:lpwstr>0</vt:lpwstr>
  </property>
</Properties>
</file>