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notesMasterIdLst>
    <p:notesMasterId r:id="rId15"/>
  </p:notesMasterIdLst>
  <p:sldIdLst>
    <p:sldId id="332" r:id="rId6"/>
    <p:sldId id="323" r:id="rId7"/>
    <p:sldId id="343" r:id="rId8"/>
    <p:sldId id="348" r:id="rId9"/>
    <p:sldId id="344" r:id="rId10"/>
    <p:sldId id="346" r:id="rId11"/>
    <p:sldId id="347" r:id="rId12"/>
    <p:sldId id="911" r:id="rId13"/>
    <p:sldId id="337" r:id="rId14"/>
  </p:sldIdLst>
  <p:sldSz cx="12192000" cy="6858000"/>
  <p:notesSz cx="6805613" cy="99393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OUMA, Benido" initials="I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200DAF"/>
    <a:srgbClr val="7D116E"/>
    <a:srgbClr val="75A1D1"/>
    <a:srgbClr val="8E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51" autoAdjust="0"/>
    <p:restoredTop sz="93792" autoAdjust="0"/>
  </p:normalViewPr>
  <p:slideViewPr>
    <p:cSldViewPr>
      <p:cViewPr>
        <p:scale>
          <a:sx n="123" d="100"/>
          <a:sy n="123" d="100"/>
        </p:scale>
        <p:origin x="232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3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70" d="100"/>
        <a:sy n="170" d="100"/>
      </p:scale>
      <p:origin x="0" y="-12220"/>
    </p:cViewPr>
  </p:sorterViewPr>
  <p:notesViewPr>
    <p:cSldViewPr>
      <p:cViewPr varScale="1">
        <p:scale>
          <a:sx n="45" d="100"/>
          <a:sy n="45" d="100"/>
        </p:scale>
        <p:origin x="22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r">
              <a:defRPr sz="1200"/>
            </a:lvl1pPr>
          </a:lstStyle>
          <a:p>
            <a:fld id="{44EF74B2-8C0E-4E6E-9AFC-9A9FF5522854}" type="datetimeFigureOut">
              <a:rPr lang="fr-FR" smtClean="0"/>
              <a:t>13/06/2023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72" tIns="47835" rIns="95672" bIns="4783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5672" tIns="47835" rIns="95672" bIns="4783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r">
              <a:defRPr sz="1200"/>
            </a:lvl1pPr>
          </a:lstStyle>
          <a:p>
            <a:fld id="{490C4E37-AD95-4E4D-9370-6D58178A1DC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19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76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776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84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6F98B-C2DC-4046-B774-4958680DA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92DC4-0CF3-4EB2-AEFD-D29FF04E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3FF69-851C-4D6E-AE9C-6057CF9A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826D3-0308-46D4-B2CF-060FAC26A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7FF9F-1347-4578-9645-A71F6CBCD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635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B7F52-8D77-46E0-995B-E670EAE95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1A82F-9071-4509-988E-475DCDF99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4B00F-3FA4-463F-9E7C-EED727A1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580BF-483B-442C-A44B-BF511921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4D00-D40F-4180-9F47-C875D87AE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44172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7B015-FCC7-43C2-82BB-69BAC2818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723DD-78F7-4EE4-B261-C91829CF5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5C656-1CB3-4A2D-B3EC-4E21930DB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4EB75-861C-4BEF-88CC-96C66408E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1EFDA-5497-4D4C-8EF6-3812AF7C6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2934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A6B4-BF9D-4639-846F-34319DDF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19300-A245-43C3-A81C-39BB0DFC2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3DD36-5093-448F-9D18-4C1F4BBF4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44860-C7BD-4339-B6C4-4D9382A8C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40565-C587-46B8-A6AE-240CCCCF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DD0A8-953C-4286-85AF-4E6BF920F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88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49341-94B4-4FA0-A594-BB86BBA4B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F724A-23FF-41A8-BA64-9760D6312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EF3D9F-C5EC-4980-9522-1CC18D364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629468-B475-44ED-B03A-4A858899A6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C26735-C606-402F-BD2C-497EC21B41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F64F49-DD93-42BD-935F-F7E0D55B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9AA511-A0FD-49AC-8944-6A1B9CFD2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4244AE-2E2D-4F2B-B50B-0DD624CD7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2DD37-0231-477D-8F86-A954D9C5B5AD}"/>
              </a:ext>
            </a:extLst>
          </p:cNvPr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1" name="Image3">
            <a:extLst>
              <a:ext uri="{FF2B5EF4-FFF2-40B4-BE49-F238E27FC236}">
                <a16:creationId xmlns:a16="http://schemas.microsoft.com/office/drawing/2014/main" id="{DCC1F741-6F85-4FAF-BF06-EF71F2AAB5A6}"/>
              </a:ext>
            </a:extLst>
          </p:cNvPr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96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5E8C2-03EE-4D4E-AAD6-874D18773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34CBB4-ECBF-4DC5-BCB7-A5BA210E8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C487FE-39D5-4C5A-AE16-BA3ED582E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C8AE5-6FE8-4C49-8E12-87471FC00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3207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AA7EE3-DA78-45EC-A26A-146C9B28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D1054-56FC-414E-9596-27BD8DF0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340AC4-D3E3-4ECF-8D04-21EFA78D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37210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8502B-E6C3-4C6A-A383-AA3860DE4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AE0E4-F104-4513-8F01-33B9FF724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1BD55-0B3A-44E1-9390-DC98A7101C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4C712-BE7C-439D-8B57-9D459FC49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FD4AEB-BE4F-4BC3-AB1E-C4E2F6B1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7A8B2-5A7D-4AE3-ACB3-7C52E646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55806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7C3C0-6249-433F-8172-243A5E506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1787BF-9FE0-49EF-9D7F-95876D536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79F68-F6C7-4675-B542-95CCAFE5F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F8553-9FDF-4346-9136-63F2B0E4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BEEB2-6D4E-4442-A5FE-DCEF1A1E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D37A9-5670-408D-88DD-49FA7E6E9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0183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F687-D063-4097-9262-283B804DF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4935A-993A-49F5-A0F9-8441EBC06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048F5-C687-4FE1-837E-C0B3366E6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1B2F6-B3D6-40B0-8754-98BC4BF0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4F662-2DD2-48FC-9FC9-37E2C51D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9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0F9456-7DF5-4546-B6C6-1A1BD499CD17}"/>
              </a:ext>
            </a:extLst>
          </p:cNvPr>
          <p:cNvSpPr/>
          <p:nvPr userDrawn="1"/>
        </p:nvSpPr>
        <p:spPr bwMode="auto">
          <a:xfrm>
            <a:off x="0" y="0"/>
            <a:ext cx="12192000" cy="112474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25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D731A-1C85-43ED-849D-C288C86F0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3C883-505B-4468-B0FA-472E6BE09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82F56-7D38-4AB9-ABD4-0FB0A57E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B3FF52-5C9D-4AED-AA6C-89ADEBB7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507E62-9BCA-468A-8EBA-DA4889895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04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28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2962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9119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29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7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55412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206" y="275017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6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6" y="2174175"/>
            <a:ext cx="5386489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43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43" y="2174175"/>
            <a:ext cx="5388300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234475" y="6165437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Image3"/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2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13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13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388039" indent="0">
              <a:buNone/>
              <a:defRPr sz="2500"/>
            </a:lvl2pPr>
            <a:lvl3pPr marL="776130" indent="0">
              <a:buNone/>
              <a:defRPr sz="2100"/>
            </a:lvl3pPr>
            <a:lvl4pPr marL="1164209" indent="0">
              <a:buNone/>
              <a:defRPr sz="1800"/>
            </a:lvl4pPr>
            <a:lvl5pPr marL="1552277" indent="0">
              <a:buNone/>
              <a:defRPr sz="1800"/>
            </a:lvl5pPr>
            <a:lvl6pPr marL="1940354" indent="0">
              <a:buNone/>
              <a:defRPr sz="1800"/>
            </a:lvl6pPr>
            <a:lvl7pPr marL="2328422" indent="0">
              <a:buNone/>
              <a:defRPr sz="1800"/>
            </a:lvl7pPr>
            <a:lvl8pPr marL="2716488" indent="0">
              <a:buNone/>
              <a:defRPr sz="1800"/>
            </a:lvl8pPr>
            <a:lvl9pPr marL="3104562" indent="0">
              <a:buNone/>
              <a:defRPr sz="1800"/>
            </a:lvl9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9699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595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0728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tif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image" Target="../media/image5.sv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97292" y="0"/>
            <a:ext cx="11011896" cy="123827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053" y="1380816"/>
            <a:ext cx="11055335" cy="42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4" y="6165304"/>
            <a:ext cx="7536157" cy="7200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239350" y="6414790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46509" r="50834" b="26746"/>
          <a:stretch/>
        </p:blipFill>
        <p:spPr>
          <a:xfrm>
            <a:off x="7536162" y="5949281"/>
            <a:ext cx="4655839" cy="920647"/>
          </a:xfrm>
          <a:prstGeom prst="rect">
            <a:avLst/>
          </a:prstGeom>
        </p:spPr>
      </p:pic>
      <p:sp>
        <p:nvSpPr>
          <p:cNvPr id="9" name="Title 7"/>
          <p:cNvSpPr txBox="1">
            <a:spLocks/>
          </p:cNvSpPr>
          <p:nvPr userDrawn="1"/>
        </p:nvSpPr>
        <p:spPr>
          <a:xfrm>
            <a:off x="606950" y="269029"/>
            <a:ext cx="11077055" cy="83818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/>
          <a:lstStyle>
            <a:lvl1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Calibri" panose="020F0502020204030204" pitchFamily="34" charset="0"/>
                <a:ea typeface="Calibri" pitchFamily="34" charset="0"/>
                <a:cs typeface="Calibri" panose="020F0502020204030204" pitchFamily="34" charset="0"/>
              </a:defRPr>
            </a:lvl1pPr>
            <a:lvl2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38803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776130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116420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1552277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en-GB" sz="4000" kern="0" dirty="0">
              <a:latin typeface="+mj-lt"/>
            </a:endParaRPr>
          </a:p>
        </p:txBody>
      </p:sp>
      <p:pic>
        <p:nvPicPr>
          <p:cNvPr id="12" name="Image3"/>
          <p:cNvPicPr/>
          <p:nvPr userDrawn="1"/>
        </p:nvPicPr>
        <p:blipFill>
          <a:blip r:embed="rId12">
            <a:lum/>
            <a:alphaModFix/>
          </a:blip>
          <a:srcRect/>
          <a:stretch>
            <a:fillRect/>
          </a:stretch>
        </p:blipFill>
        <p:spPr>
          <a:xfrm>
            <a:off x="30885" y="6165305"/>
            <a:ext cx="1152128" cy="67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38803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776130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16420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552277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24497" indent="-324497" algn="l" defTabSz="880152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§"/>
        <a:defRPr sz="21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marL="774692" indent="-26634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18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2pPr>
      <a:lvl3pPr marL="1212730" indent="-25417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3pPr>
      <a:lvl4pPr marL="1607523" indent="-212266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4pPr>
      <a:lvl5pPr marL="1921176" indent="-132495" algn="r" defTabSz="880152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5pPr>
      <a:lvl6pPr marL="2313599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01667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089733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477811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803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613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6420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2277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40354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842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16488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456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7E7C0F58-DC40-43D2-810E-CDA41A229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7D9FE68-CE90-4050-AE7A-82C347A2961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17692" t="-4417" r="-925" b="9788"/>
          <a:stretch/>
        </p:blipFill>
        <p:spPr>
          <a:xfrm>
            <a:off x="-1" y="1042522"/>
            <a:ext cx="7072314" cy="58154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7FBC46-7578-4278-9BA4-D89423E80DA2}"/>
              </a:ext>
            </a:extLst>
          </p:cNvPr>
          <p:cNvSpPr/>
          <p:nvPr/>
        </p:nvSpPr>
        <p:spPr>
          <a:xfrm>
            <a:off x="493985" y="543055"/>
            <a:ext cx="11204027" cy="5903578"/>
          </a:xfrm>
          <a:prstGeom prst="rect">
            <a:avLst/>
          </a:prstGeom>
          <a:solidFill>
            <a:srgbClr val="FFFFFF">
              <a:alpha val="9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1AB945-514E-4F6D-AE80-ACD0DC77F729}"/>
              </a:ext>
            </a:extLst>
          </p:cNvPr>
          <p:cNvSpPr/>
          <p:nvPr/>
        </p:nvSpPr>
        <p:spPr>
          <a:xfrm>
            <a:off x="0" y="0"/>
            <a:ext cx="56981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2EC4A8-7772-4767-9DAA-F1F9770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C80B5-1C59-477A-B746-32799F2EF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EC9A2-BDAA-418E-88A0-12B02E81E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3DB67-73EC-4DA0-923E-D9FA78182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65DEE-7864-45F3-AC66-A8E39AF05F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CA11195C-1387-47A6-984D-765557D9C46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434" y="49423"/>
            <a:ext cx="1038578" cy="4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2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tfcc.org/wp-content/uploads/2019/10/gtfcc-ending-cholera-a-global-roadmap-to-2030.pdf" TargetMode="External"/><Relationship Id="rId13" Type="http://schemas.openxmlformats.org/officeDocument/2006/relationships/image" Target="../media/image7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hyperlink" Target="https://www.gtfcc.org/wp-content/uploads/2020/04/gtfcc-mettre-fin-au-cholera-feuille-de-route-mondiale-pour-2030.pdf" TargetMode="External"/><Relationship Id="rId1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A78D10E-D16B-449B-B908-057310C75F56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A221911-C5EC-4C4E-807D-C73E922E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142" b="5371"/>
          <a:stretch/>
        </p:blipFill>
        <p:spPr>
          <a:xfrm>
            <a:off x="-1" y="1042522"/>
            <a:ext cx="7040911" cy="58154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23D24B-3630-4706-929A-64E20FDEA3C3}"/>
              </a:ext>
            </a:extLst>
          </p:cNvPr>
          <p:cNvSpPr/>
          <p:nvPr/>
        </p:nvSpPr>
        <p:spPr>
          <a:xfrm>
            <a:off x="3429001" y="2177246"/>
            <a:ext cx="8763000" cy="2095950"/>
          </a:xfrm>
          <a:prstGeom prst="rect">
            <a:avLst/>
          </a:prstGeom>
          <a:solidFill>
            <a:srgbClr val="00B0F0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1CC35C35-86B6-4756-914A-EBADAD660EC5}"/>
              </a:ext>
            </a:extLst>
          </p:cNvPr>
          <p:cNvSpPr txBox="1">
            <a:spLocks/>
          </p:cNvSpPr>
          <p:nvPr/>
        </p:nvSpPr>
        <p:spPr>
          <a:xfrm>
            <a:off x="3780576" y="2551198"/>
            <a:ext cx="8059850" cy="1348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60000"/>
              </a:lnSpc>
            </a:pP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အပိုင်း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 (၂) -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ကမ္ဘာ</a:t>
            </a:r>
            <a:r>
              <a:rPr lang="my-MM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တဝှမ်း နောက်ဆုံး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 algn="ctr">
              <a:lnSpc>
                <a:spcPct val="160000"/>
              </a:lnSpc>
            </a:pP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သတင်းအချက်အလက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54B0D8-44EB-FB64-E0ED-8C8B55F7C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0"/>
            <a:ext cx="2495600" cy="6206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93CB4D-9CF9-4870-9C72-584F5DC34F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" y="-16565"/>
            <a:ext cx="3427715" cy="7437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68E2CC-0094-4B51-A577-92816AE4F6EE}"/>
              </a:ext>
            </a:extLst>
          </p:cNvPr>
          <p:cNvSpPr txBox="1"/>
          <p:nvPr/>
        </p:nvSpPr>
        <p:spPr>
          <a:xfrm>
            <a:off x="6782782" y="4901015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Kate Alberti</a:t>
            </a:r>
          </a:p>
          <a:p>
            <a:r>
              <a:rPr lang="en-US" dirty="0"/>
              <a:t>GTFCC Secretariat</a:t>
            </a:r>
          </a:p>
          <a:p>
            <a:r>
              <a:rPr lang="en-US" dirty="0"/>
              <a:t>WHO Cholera </a:t>
            </a:r>
            <a:r>
              <a:rPr lang="en-US" dirty="0" err="1"/>
              <a:t>Programme</a:t>
            </a:r>
            <a:r>
              <a:rPr lang="en-US" dirty="0"/>
              <a:t> - Geneva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64BD04-CC5A-47F6-A7D4-D74146DCCE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15550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92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4756CC-498A-4454-A289-4D0A46F62DBE}"/>
              </a:ext>
            </a:extLst>
          </p:cNvPr>
          <p:cNvSpPr/>
          <p:nvPr/>
        </p:nvSpPr>
        <p:spPr>
          <a:xfrm>
            <a:off x="4200938" y="477211"/>
            <a:ext cx="7497075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AA54C2-9340-4D09-A6CA-1455DC2FD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3822" y="1473759"/>
            <a:ext cx="2374528" cy="46195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52B4D86-1228-42AE-8B6E-2595C368CA39}"/>
              </a:ext>
            </a:extLst>
          </p:cNvPr>
          <p:cNvSpPr txBox="1">
            <a:spLocks/>
          </p:cNvSpPr>
          <p:nvPr/>
        </p:nvSpPr>
        <p:spPr>
          <a:xfrm>
            <a:off x="321209" y="627098"/>
            <a:ext cx="10859814" cy="50497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တင်ပြဆွေးနွေးမည</a:t>
            </a:r>
            <a:r>
              <a:rPr lang="en-US" sz="24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24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ခေါင်းစဥ်များ</a:t>
            </a:r>
            <a:endParaRPr lang="en-GB" sz="24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374C76-4C0C-4CBB-ABF5-57D0338921ED}"/>
              </a:ext>
            </a:extLst>
          </p:cNvPr>
          <p:cNvSpPr txBox="1"/>
          <p:nvPr/>
        </p:nvSpPr>
        <p:spPr>
          <a:xfrm>
            <a:off x="3740679" y="1625550"/>
            <a:ext cx="7951032" cy="400110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သင်ယူရေး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ဦးတည်ချက်များ</a:t>
            </a:r>
            <a:endParaRPr lang="en-GB" sz="20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8C2A1A-2D85-4E98-8F24-C058551FD35B}"/>
              </a:ext>
            </a:extLst>
          </p:cNvPr>
          <p:cNvSpPr txBox="1"/>
          <p:nvPr/>
        </p:nvSpPr>
        <p:spPr>
          <a:xfrm>
            <a:off x="3740679" y="2121045"/>
            <a:ext cx="7951032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ကမ္ဘာ</a:t>
            </a:r>
            <a:r>
              <a:rPr lang="my-MM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တဝှမ်း ကာလဝမ်းရောဂါ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အခြေအနေအပေ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ါ် </a:t>
            </a: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ခြုံငုံသုံးသပ်ချက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C3D46C-9590-4CA4-8BE6-07220F90366A}"/>
              </a:ext>
            </a:extLst>
          </p:cNvPr>
          <p:cNvSpPr txBox="1"/>
          <p:nvPr/>
        </p:nvSpPr>
        <p:spPr>
          <a:xfrm>
            <a:off x="3731989" y="2889786"/>
            <a:ext cx="7951032" cy="707886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my-MM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ကူးစက်ပျံ့နှံ့မှုအား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အားပေးနေသည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တစ်ကမ္ဘာလုံးအဆင့်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အချက်အလက်များအပေ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ါ် </a:t>
            </a:r>
            <a:r>
              <a:rPr lang="en-US" sz="20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ခြုံငုံသုံးသပ်ချက</a:t>
            </a:r>
            <a:r>
              <a:rPr lang="en-US" sz="20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A16025-D4EA-4934-9C19-D7240F6CC227}"/>
              </a:ext>
            </a:extLst>
          </p:cNvPr>
          <p:cNvSpPr txBox="1"/>
          <p:nvPr/>
        </p:nvSpPr>
        <p:spPr>
          <a:xfrm>
            <a:off x="3740679" y="3666938"/>
            <a:ext cx="7951032" cy="707886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ထိန်းချုပ်မှုအတွက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ကမ္ဘာ့အဆင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လုပ်ငန်းအဖွဲ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့ (Global Task Force on Cholera Control)</a:t>
            </a:r>
            <a: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အား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မိတ်ဆက်ခြင်း</a:t>
            </a:r>
            <a:endParaRPr lang="en-US" sz="20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23B3B9-D213-47C8-A0C4-DD3A95C329D0}"/>
              </a:ext>
            </a:extLst>
          </p:cNvPr>
          <p:cNvSpPr txBox="1"/>
          <p:nvPr/>
        </p:nvSpPr>
        <p:spPr>
          <a:xfrm>
            <a:off x="3740679" y="4442162"/>
            <a:ext cx="7951032" cy="461665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45AAAC-A56D-4199-B74A-0AE713AD7960}"/>
              </a:ext>
            </a:extLst>
          </p:cNvPr>
          <p:cNvSpPr txBox="1"/>
          <p:nvPr/>
        </p:nvSpPr>
        <p:spPr>
          <a:xfrm>
            <a:off x="3740679" y="4958461"/>
            <a:ext cx="7951032" cy="461665"/>
          </a:xfrm>
          <a:prstGeom prst="rect">
            <a:avLst/>
          </a:prstGeom>
          <a:solidFill>
            <a:srgbClr val="7D116E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AE3A1E-6CAC-4E4C-9D93-803B5F813DA6}"/>
              </a:ext>
            </a:extLst>
          </p:cNvPr>
          <p:cNvSpPr txBox="1"/>
          <p:nvPr/>
        </p:nvSpPr>
        <p:spPr>
          <a:xfrm>
            <a:off x="3740679" y="5549524"/>
            <a:ext cx="7951032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B5A63-959C-D315-6919-ADC94654B1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5CC7AE6-7C9D-4EB9-BFFB-2F801A4D2C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A5D1C2-37ED-4475-9865-7DF09D14E7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15550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43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3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408E036-35C2-4F7C-90C1-E823E29BD5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1696" y="1196752"/>
            <a:ext cx="11496600" cy="5949081"/>
          </a:xfrm>
          <a:prstGeom prst="rect">
            <a:avLst/>
          </a:prstGeom>
          <a:ln w="12700">
            <a:noFill/>
          </a:ln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FF0000"/>
              </a:buClr>
              <a:buSzPct val="120000"/>
              <a:buFont typeface="Arial" panose="020B0604020202020204" pitchFamily="34" charset="0"/>
              <a:buNone/>
              <a:tabLst/>
              <a:defRPr/>
            </a:pP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  <a:sym typeface="Wingdings" panose="05000000000000000000" pitchFamily="2" charset="2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20000"/>
              <a:buFont typeface="Arial" panose="020B0604020202020204" pitchFamily="34" charset="0"/>
              <a:buNone/>
              <a:tabLst/>
              <a:defRPr/>
            </a:pP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b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</a:br>
            <a:r>
              <a:rPr lang="en-US" b="1" dirty="0" err="1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မညီမ</a:t>
            </a:r>
            <a:r>
              <a:rPr lang="en-US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ျှ</a:t>
            </a:r>
            <a:r>
              <a:rPr lang="en-US" b="1" dirty="0" err="1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မှု</a:t>
            </a:r>
            <a: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၏</a:t>
            </a:r>
            <a:r>
              <a:rPr lang="en-US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b="1" dirty="0" err="1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ရောဂ</a:t>
            </a:r>
            <a:r>
              <a:rPr lang="en-US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ါ၊ </a:t>
            </a:r>
            <a:r>
              <a:rPr lang="en-US" b="1" dirty="0" err="1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ဆင်းရဲ</a:t>
            </a:r>
            <a:r>
              <a:rPr lang="my-MM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မွဲတေ</a:t>
            </a:r>
            <a:r>
              <a:rPr lang="en-US" b="1" dirty="0" err="1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မှု</a:t>
            </a:r>
            <a:r>
              <a:rPr lang="en-US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b="1" dirty="0" err="1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အမှတ်အသားနှင</a:t>
            </a:r>
            <a:r>
              <a:rPr lang="en-US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b="1" dirty="0" err="1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ဖွံ့ဖြိုးခြင်း</a:t>
            </a:r>
            <a:r>
              <a:rPr lang="en-US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b="1" dirty="0" err="1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ကင်းမဲ့မှု</a:t>
            </a:r>
            <a:endParaRPr kumimoji="0" lang="en-GB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buNone/>
              <a:defRPr/>
            </a:pPr>
            <a:r>
              <a:rPr lang="en-GB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ကာလဝမ်းရောဂါသည် ကမ္ဘာ့အဆင်းရဲဆုံးနှင့် 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အ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ထိခိုက်လွယ်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ဆုံး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သောလူများ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အပေ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ါ်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သက်ရောက်လ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ျှ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က်ရှိ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သည်။</a:t>
            </a:r>
            <a:endParaRPr lang="en-GB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လက်တွေ့ထက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လျော့နည်းတင်ပြခြင်းခံနေရသည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ရောဂါ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ဖြစ်ပွားမှု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 (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၂၀၁၇-၂၀၂၁ 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ပျမ်းမျှ ~ တစ်နှစ်လျှင်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ဖြစ်ပွားမှု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၁၁၀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,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၀၀၀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  ၊ သေဆုံးမှု 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၂,၂၀၀)</a:t>
            </a:r>
            <a:endParaRPr lang="en-US" sz="2000" dirty="0">
              <a:solidFill>
                <a:prstClr val="black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ပုံစံထုတ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တွက်ချက်ထားသည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ခန့်မှန်း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ချက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endParaRPr lang="en-GB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177800" lvl="1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None/>
              <a:tabLst>
                <a:tab pos="357188" algn="l"/>
              </a:tabLst>
            </a:pPr>
            <a:b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</a:br>
            <a: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~ တစ်နှစ်လျှင် ကာလဝမ်းရောဂါ ဖြစ်ပွားမှု ၃ သန်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း</a:t>
            </a:r>
            <a:b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</a:br>
            <a: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~ တစ်နှစ်လျှင် ကာလဝမ်းရောဂါကြောင့် သေဆုံးသူဦးရေ 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၁၀၀</a:t>
            </a:r>
            <a: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,</a:t>
            </a:r>
            <a: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၀၀</a:t>
            </a:r>
            <a:r>
              <a:rPr lang="my-MM" sz="2000" b="1" dirty="0">
                <a:latin typeface="Pyidaungsu" panose="020B0502040204020203" pitchFamily="34" charset="0"/>
                <a:cs typeface="Pyidaungsu" panose="020B0502040204020203" pitchFamily="34" charset="0"/>
              </a:rPr>
              <a:t>၀</a:t>
            </a:r>
            <a:br>
              <a:rPr lang="en-US" sz="2000" b="1" dirty="0">
                <a:latin typeface="Pyidaungsu" panose="020B0502040204020203" pitchFamily="34" charset="0"/>
                <a:cs typeface="Pyidaungsu" panose="020B0502040204020203" pitchFamily="34" charset="0"/>
              </a:rPr>
            </a:br>
            <a:endParaRPr lang="en-GB" sz="20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အ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ကန့်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အ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သတ်များရှိသော်လည်း ရောဂါဖြစ်ပွားမှုနှင့် သေဆုံးမှုနှုန်းကို နှစ်ပေါင်းများစွာ လျှော့ချနိုင်ခဲ့သည်။</a:t>
            </a:r>
            <a:endParaRPr lang="en-GB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၂၀၂၁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 ခုနှစ်မှစ၍ ကာလဝမ်းရောဂါဖြစ်ပွားမှုနှင့် သေဆုံးမှုများ တိုး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ပွား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လာခဲ့သည်။</a:t>
            </a:r>
            <a:endParaRPr lang="en-GB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800100" lvl="2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US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၂၀၂၁</a:t>
            </a: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 တစ်ကမ္ဘာလုံး </a:t>
            </a:r>
            <a:r>
              <a:rPr lang="en-US" sz="16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ရောဂါဖြစ်ပွားသူများတွင်သေဆုံးနှုန်း</a:t>
            </a:r>
            <a:r>
              <a:rPr lang="en-US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GB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CFR</a:t>
            </a:r>
            <a:r>
              <a:rPr lang="en-US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  <a:r>
              <a:rPr lang="en-GB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၁</a:t>
            </a:r>
            <a:r>
              <a:rPr lang="en-GB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.</a:t>
            </a:r>
            <a:r>
              <a:rPr lang="en-US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၉</a:t>
            </a:r>
            <a:r>
              <a:rPr lang="en-GB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%</a:t>
            </a:r>
          </a:p>
          <a:p>
            <a:pPr marL="800100" lvl="2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US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၂၀၂၁ </a:t>
            </a: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အာဖရိက၌ </a:t>
            </a:r>
            <a:r>
              <a:rPr lang="en-US" sz="16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ရောဂါဖြစ်ပွားသူများတွင်သေဆုံးနှုန်း</a:t>
            </a:r>
            <a:r>
              <a:rPr lang="en-US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GB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CFR</a:t>
            </a:r>
            <a:r>
              <a:rPr lang="en-US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  <a:r>
              <a:rPr lang="en-GB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၂</a:t>
            </a:r>
            <a:r>
              <a:rPr lang="en-GB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.</a:t>
            </a:r>
            <a:r>
              <a:rPr lang="en-US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၉</a:t>
            </a:r>
            <a:r>
              <a:rPr lang="en-GB" sz="1600" b="1" dirty="0">
                <a:latin typeface="Pyidaungsu" panose="020B0502040204020203" pitchFamily="34" charset="0"/>
                <a:cs typeface="Pyidaungsu" panose="020B0502040204020203" pitchFamily="34" charset="0"/>
              </a:rPr>
              <a:t>%</a:t>
            </a:r>
          </a:p>
          <a:p>
            <a:pPr marL="177800" lvl="1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None/>
              <a:tabLst>
                <a:tab pos="357188" algn="l"/>
              </a:tabLst>
            </a:pPr>
            <a:endParaRPr lang="en-US" sz="2000" dirty="0">
              <a:solidFill>
                <a:prstClr val="black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0" marR="0" lvl="1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GB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endParaRPr lang="en-GB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buNone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EAD68E9-7FF2-420D-A253-70E2D9AB9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2C061F8-CB89-4B29-8536-38A2E9AE04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550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84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429C46-FE65-4DCE-AF4E-84519135A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95" y="1628800"/>
            <a:ext cx="5142784" cy="38503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E2DC2E-604D-4C17-9BA4-0207051B752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015" y="1628801"/>
            <a:ext cx="5151331" cy="38503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0E2C17-D3EF-400D-BB48-800EDF3019BD}"/>
              </a:ext>
            </a:extLst>
          </p:cNvPr>
          <p:cNvSpPr txBox="1"/>
          <p:nvPr/>
        </p:nvSpPr>
        <p:spPr>
          <a:xfrm>
            <a:off x="695401" y="932289"/>
            <a:ext cx="10873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၂၀၀၀</a:t>
            </a:r>
            <a:r>
              <a:rPr lang="my-MM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-</a:t>
            </a:r>
            <a:r>
              <a:rPr lang="en-US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၂၀၂၁</a:t>
            </a:r>
            <a:r>
              <a:rPr lang="my-MM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 တွင် ကမ္ဘာ့ကျန်းမာရေးအဖွဲ့ထံ အစီရင်ခံတင်ပြထားသည်</a:t>
            </a:r>
            <a:r>
              <a:rPr lang="en-US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့ </a:t>
            </a:r>
            <a:r>
              <a:rPr lang="en-US" sz="2000" b="1" spc="-30" dirty="0" err="1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ကမ္ဘာ့အဆင</a:t>
            </a:r>
            <a:r>
              <a:rPr lang="en-US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့်</a:t>
            </a:r>
          </a:p>
          <a:p>
            <a:r>
              <a:rPr lang="en-US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 </a:t>
            </a:r>
            <a:r>
              <a:rPr lang="my-MM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ကာလဝမ်းရောဂါ</a:t>
            </a:r>
            <a:r>
              <a:rPr lang="en-US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 </a:t>
            </a:r>
            <a:r>
              <a:rPr lang="en-US" sz="2000" b="1" spc="-30" dirty="0" err="1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ဖြစ်ရပ်များနှင</a:t>
            </a:r>
            <a:r>
              <a:rPr lang="en-US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့် </a:t>
            </a:r>
            <a:r>
              <a:rPr lang="en-US" sz="2000" b="1" spc="-30" dirty="0" err="1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သေဆုံးမှုများ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C38C325-5A0B-4C24-B221-11D7B8D228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CFE9B6-01D4-40AF-868F-A389C63C98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3528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78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490C78-0CFE-4FEC-8C3B-1CC3F514BAA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" t="13136" r="4535" b="2765"/>
          <a:stretch>
            <a:fillRect/>
          </a:stretch>
        </p:blipFill>
        <p:spPr>
          <a:xfrm>
            <a:off x="1415480" y="1076455"/>
            <a:ext cx="8871168" cy="51595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4D71723-0463-436A-BA59-472A163583DE}"/>
              </a:ext>
            </a:extLst>
          </p:cNvPr>
          <p:cNvSpPr txBox="1"/>
          <p:nvPr/>
        </p:nvSpPr>
        <p:spPr>
          <a:xfrm>
            <a:off x="1199456" y="586827"/>
            <a:ext cx="9577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၂၀၂၃</a:t>
            </a:r>
            <a:r>
              <a:rPr lang="my-MM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 ခု ဧပြီလ </a:t>
            </a:r>
            <a:r>
              <a:rPr lang="en-US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၁၅ </a:t>
            </a:r>
            <a:r>
              <a:rPr lang="my-MM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ရက်အထိ ကာလဝမ်းရောဂါ</a:t>
            </a:r>
            <a:r>
              <a:rPr lang="en-US" b="1" spc="-30" dirty="0" err="1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နှင</a:t>
            </a:r>
            <a:r>
              <a:rPr lang="en-US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့် </a:t>
            </a:r>
            <a:r>
              <a:rPr lang="my-MM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လတ်တလော ဝမ်းပျက်</a:t>
            </a:r>
            <a:r>
              <a:rPr lang="en-US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၀မ်းလျှ</a:t>
            </a:r>
            <a:r>
              <a:rPr lang="en-US" b="1" spc="-30" dirty="0" err="1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ောရောဂ</a:t>
            </a:r>
            <a:r>
              <a:rPr lang="en-US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ါ </a:t>
            </a:r>
            <a:r>
              <a:rPr lang="en-US" b="1" spc="-30" dirty="0" err="1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ကူးစက်ဖြစ်ပွားနေမှု</a:t>
            </a:r>
            <a:r>
              <a:rPr lang="en-US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 </a:t>
            </a:r>
            <a:r>
              <a:rPr lang="my-MM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ea typeface="Meiryo" panose="020B0400000000000000" pitchFamily="34" charset="-128"/>
                <a:cs typeface="Pyidaungsu" panose="020B0502040204020203" pitchFamily="34" charset="0"/>
              </a:rPr>
              <a:t>ကမ္ဘာ့အခြေအနေ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5ED4BC-E567-4AF5-9D39-C55D62760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009C4B-6C15-46F6-A56F-2CD57DA38B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5550" y="6430962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79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8B68B3D7-AE19-43C6-9859-B0DBE0B0BFB0}"/>
              </a:ext>
            </a:extLst>
          </p:cNvPr>
          <p:cNvSpPr txBox="1">
            <a:spLocks/>
          </p:cNvSpPr>
          <p:nvPr/>
        </p:nvSpPr>
        <p:spPr>
          <a:xfrm>
            <a:off x="1055440" y="1844824"/>
            <a:ext cx="10298360" cy="3600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ဆင်းရဲမွဲတေမှုနှင့် ပဋိပက္ခများ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ကြောင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ဖြစ်ပေ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ါ်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လာရသည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လူ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အစုလိုက်အပြုံလိုက် 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နေရပ်စွန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ခွာ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ရွှေ့ပြောင်းရခြင်းနှင့် အခြေခံအဆောက်အအုံများ 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ကင်းမဲ့ခြင်း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သို့မဟုတ် ပျက်စီးခြင်းတို့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သည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ကာလဝမ်းရောဂါ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ဖြစ်စေသည့် အဓိကအကြောင်းရင်းများဖြစ်သည်။</a:t>
            </a:r>
            <a:endParaRPr lang="en-US" sz="2000" dirty="0">
              <a:solidFill>
                <a:schemeClr val="tx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ရာသီဥတုပြောင်းလဲမှုသည် ကြီးထွားလာသော ခြိမ်းခြောက်မှုတစ်ခုဖြစ်သည်။</a:t>
            </a:r>
            <a:endParaRPr lang="en-US" sz="2000" dirty="0">
              <a:solidFill>
                <a:schemeClr val="tx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ဆိုင်ကလုန်း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/ရေကြီးမှု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နှင့် မိုးခေါင်မှု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အပါအဝင် ရာသီဥတု ဖြစ်စဉ်များ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သန့်ရှင်းသော ရေရ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ရှိအသုံးပြုနိုင်မှုကို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အကန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အသတ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ဖြစ်စေ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ပြီး 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လူအများနေရပ်စွန</a:t>
            </a:r>
            <a:r>
              <a:rPr lang="en-US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ခွာ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ရွှေ့ပြောင်းရခြင်း</a:t>
            </a:r>
            <a:r>
              <a:rPr lang="en-US" sz="20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ကို</a:t>
            </a:r>
            <a:r>
              <a:rPr lang="my-MM" sz="20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ဖြစ်ပေါ်စေသည်။</a:t>
            </a:r>
            <a:endParaRPr lang="en-US" sz="2000" dirty="0">
              <a:solidFill>
                <a:schemeClr val="tx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10DDB2-3E76-4590-9498-A5F96FE53599}"/>
              </a:ext>
            </a:extLst>
          </p:cNvPr>
          <p:cNvSpPr txBox="1"/>
          <p:nvPr/>
        </p:nvSpPr>
        <p:spPr>
          <a:xfrm>
            <a:off x="1163452" y="1014243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y-MM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ကူးစက်ပျံ့နှံ့မှုအတွက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အားပေးနေသည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အဓိကအချက်များ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07DE920-962F-4EF2-BDE1-444CFC91E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C5E489-05F7-4EAC-81BA-8249C2A75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550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76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7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B01EF3-5A1A-40F5-9361-F6090381DAC7}"/>
              </a:ext>
            </a:extLst>
          </p:cNvPr>
          <p:cNvSpPr txBox="1"/>
          <p:nvPr/>
        </p:nvSpPr>
        <p:spPr>
          <a:xfrm>
            <a:off x="407368" y="1408325"/>
            <a:ext cx="943304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မျောက်ကျောက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(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Mpox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)၊ 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တောရိုင်းပိုလီယို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(wild polio)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၊ ဝက်သက်၊ 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COVID-19 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ကမ္ဘာ့ကပ်ရောဂါ စသည်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့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 အပါအဝင် ပျံ့နှံ့နေသော အခြားရောဂါများ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အကန့်အသတ်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သာရှိပြီး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များစွာအသုံးပြုခံနေရသော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 အရင်းအမြစ်များ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ကုသရေးပစ္စည်းအစုံများ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နှင့်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တိုက်က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ျွ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ေးရသည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ကာကွယ်ဆေး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(OCV) 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အပါအဝင် ဆေးဘက်ဆိုင်ရာ ကုန်ပစ္စည်းများ ပြတ်လပ်ခြင်း</a:t>
            </a:r>
            <a:endParaRPr lang="en-US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ညံ့ဖျင်း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သော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သန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ရှင်းရေး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အခြေအနေနှင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ယုံကြည်စိတ်ချရဖွယ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မရှိသော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 ရေ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ဖြန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ဝေမှု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endParaRPr lang="en-US" sz="20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တိုးပွားလာသော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နယ်စပ်ဖြတ်ကျော် လှုပ်ရှားမ</a:t>
            </a:r>
            <a:r>
              <a:rPr lang="en-US" sz="2000" dirty="0">
                <a:latin typeface="Pyidaungsu" panose="020B0502040204020203" pitchFamily="34" charset="0"/>
                <a:cs typeface="Pyidaungsu" panose="020B0502040204020203" pitchFamily="34" charset="0"/>
              </a:rPr>
              <a:t>ှ</a:t>
            </a:r>
            <a:r>
              <a:rPr lang="en-US" sz="20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ုများ</a:t>
            </a: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F67011-EE8D-4239-8C68-61BB9EAC1E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3E5AD20-0120-42AC-A8DD-F548B54D33E6}"/>
              </a:ext>
            </a:extLst>
          </p:cNvPr>
          <p:cNvSpPr txBox="1"/>
          <p:nvPr/>
        </p:nvSpPr>
        <p:spPr>
          <a:xfrm>
            <a:off x="1199456" y="962293"/>
            <a:ext cx="78488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အောက်ပါတို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့ 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ဖြစ်ပျက်နေသည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အခြေအနေတွင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</a:p>
          <a:p>
            <a:r>
              <a:rPr lang="my-MM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များ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ဖြစ်ပွားနေခြင်း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ဖြစ်သည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767811-C09A-4E60-AA68-64940DEB7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550" y="6248399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98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C6479B-DB70-4B2E-A490-3BE3C926CFB8}"/>
              </a:ext>
            </a:extLst>
          </p:cNvPr>
          <p:cNvSpPr txBox="1">
            <a:spLocks/>
          </p:cNvSpPr>
          <p:nvPr/>
        </p:nvSpPr>
        <p:spPr>
          <a:xfrm>
            <a:off x="1366029" y="1533325"/>
            <a:ext cx="5494149" cy="4320149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my-MM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 ထိန်းချုပ်မှုအတွက် ကမ္ဘာ့အဆင့် လုပ်ငန်းအဖွဲ့ 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(</a:t>
            </a:r>
            <a:r>
              <a:rPr kumimoji="0" lang="en-GB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GTFCC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  <a:endParaRPr kumimoji="0" lang="en-GB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&gt;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WHO, UNICEF, IFRC အပါအ၀င် 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အဖွဲ့အစည်း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၅၀… 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နှင</a:t>
            </a:r>
            <a:r>
              <a:rPr lang="en-US" sz="1200" b="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MSF</a:t>
            </a:r>
            <a:r>
              <a:rPr lang="my-MM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၊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GOARN</a:t>
            </a:r>
          </a:p>
          <a:p>
            <a:pPr marL="182563" indent="-182563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</a:pP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ကနဦး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ဦးတည်ချက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်(၂၀၁၇) 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  <a:sym typeface="Wingdings" panose="05000000000000000000" pitchFamily="2" charset="2"/>
              </a:rPr>
              <a:t>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၄၇ </a:t>
            </a:r>
            <a:r>
              <a:rPr lang="en-US" sz="12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နိုင်ငံ</a:t>
            </a:r>
            <a:r>
              <a:rPr lang="en-US" sz="12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GB" sz="1200" u="sng" dirty="0">
              <a:solidFill>
                <a:prstClr val="black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၂၀၃၀အတွက် </a:t>
            </a:r>
            <a:r>
              <a:rPr kumimoji="0" lang="en-US" sz="12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ဦးတည်ချက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kumimoji="0" lang="en-GB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my-MM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ကြောင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kumimoji="0" lang="my-MM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သေဆုံးမှုကို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၉၀</a:t>
            </a:r>
            <a:r>
              <a:rPr kumimoji="0" lang="my-MM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% လျှော့ချ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ရန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</a:p>
          <a:p>
            <a:pPr marL="182563" indent="-182563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</a:pPr>
            <a:r>
              <a:rPr lang="en-US" sz="1200" dirty="0" err="1">
                <a:solidFill>
                  <a:srgbClr val="C0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အကဲဆတ</a:t>
            </a:r>
            <a:r>
              <a:rPr lang="en-US" sz="1200" dirty="0">
                <a:solidFill>
                  <a:srgbClr val="C0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200" dirty="0">
                <a:solidFill>
                  <a:srgbClr val="C0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သော</a:t>
            </a:r>
            <a:r>
              <a:rPr lang="en-US" sz="1200" dirty="0" err="1">
                <a:solidFill>
                  <a:srgbClr val="C0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အခြေအနေ</a:t>
            </a:r>
            <a:r>
              <a:rPr lang="my-MM" sz="1200" dirty="0">
                <a:solidFill>
                  <a:srgbClr val="C0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များတွင် ထိန်းချုပ်မရသောရောဂါ</a:t>
            </a:r>
            <a:r>
              <a:rPr lang="en-US" sz="1200" dirty="0" err="1">
                <a:solidFill>
                  <a:srgbClr val="C0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ဖြစ်ပွားမှုများ</a:t>
            </a:r>
            <a:r>
              <a:rPr lang="en-US" sz="1200" dirty="0">
                <a:solidFill>
                  <a:srgbClr val="C0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200" dirty="0" err="1">
                <a:solidFill>
                  <a:srgbClr val="C0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မရှိစေရန</a:t>
            </a:r>
            <a:r>
              <a:rPr lang="en-US" sz="1200" dirty="0">
                <a:solidFill>
                  <a:srgbClr val="C00000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my-MM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နိုင်ငံပေါင်း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၂၀</a:t>
            </a:r>
            <a:r>
              <a:rPr kumimoji="0" lang="my-MM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တွင် ကူးစက်မှု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ပပျောက်စေရန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နိုင်ငံအဆင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kumimoji="0" lang="en-US" sz="12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ဆောင်ရွက်သည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အကောင်အထည်ဖော်မှု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my-MM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ရောဂါဖြစ်ပွားမှုကို စောစီးစွာသိရှိမှုနှင့် တုံ့ပြန်မှု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my-MM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ဖြစ်ပွားမှုများသည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နေရာများတွင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kumimoji="0" lang="my-MM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ကဏ္ဍပေါင်းစုံ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ဆောင်ရွက်ခြင်း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)</a:t>
            </a:r>
            <a:endParaRPr kumimoji="0" lang="en-GB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my-MM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နိုင်ငံအ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ဆင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kumimoji="0" lang="my-MM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အထောက်အပံ့ ယန္တရား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တစ်ရပ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အသွင်ဖြင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kumimoji="0" lang="my-MM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မိတ်ဖက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kumimoji="0" lang="my-MM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ဆောင်ရွက်ခြင်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း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နည်းပညာဆိုင်ရာ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၀န်ရိုး</a:t>
            </a:r>
            <a:r>
              <a:rPr kumimoji="0" lang="my-MM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ငါး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ခု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+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ညှိနှိုင်းဆောင်ရွက်ခြင်း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kumimoji="0" lang="en-GB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A60DEA-EB66-427F-911C-1876D9112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00450" cy="6283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6EE5E3-C2E4-4545-8240-E6E01F8E3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97" y="2582105"/>
            <a:ext cx="580377" cy="5803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906317-A899-4B85-A6A5-7BCBED38D9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373"/>
          <a:stretch/>
        </p:blipFill>
        <p:spPr>
          <a:xfrm>
            <a:off x="457771" y="3818721"/>
            <a:ext cx="580377" cy="5803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D484E8-8234-4030-B6E5-654112F39B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310" y="4894399"/>
            <a:ext cx="580377" cy="5803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EEAD59-FAE8-4C87-B84C-60546C62F0A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914" r="9168" b="6824"/>
          <a:stretch/>
        </p:blipFill>
        <p:spPr>
          <a:xfrm>
            <a:off x="415331" y="1296351"/>
            <a:ext cx="580378" cy="6295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206A101-FAF9-48CF-A7FA-F7D977FAF4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5078" y="3312190"/>
            <a:ext cx="4431542" cy="281400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867CBA2-F327-4A24-9F20-1B32DC8552EE}"/>
              </a:ext>
            </a:extLst>
          </p:cNvPr>
          <p:cNvSpPr txBox="1"/>
          <p:nvPr/>
        </p:nvSpPr>
        <p:spPr>
          <a:xfrm>
            <a:off x="9434078" y="1064460"/>
            <a:ext cx="12191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44976B-29B0-4849-AF0D-B1BEF8CAE62D}"/>
              </a:ext>
            </a:extLst>
          </p:cNvPr>
          <p:cNvSpPr txBox="1"/>
          <p:nvPr/>
        </p:nvSpPr>
        <p:spPr>
          <a:xfrm>
            <a:off x="1292488" y="5723626"/>
            <a:ext cx="650168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900" dirty="0">
                <a:latin typeface="+mn-lt"/>
                <a:hlinkClick r:id="rId8"/>
              </a:rPr>
              <a:t>https://www.gtfcc.org/wp-content/uploads/2019/10/gtfcc-ending-cholera-a-global-roadmap-to-2030.pdf</a:t>
            </a:r>
            <a:r>
              <a:rPr lang="en-GB" sz="900" dirty="0">
                <a:latin typeface="+mn-lt"/>
              </a:rPr>
              <a:t>   </a:t>
            </a:r>
          </a:p>
          <a:p>
            <a:r>
              <a:rPr lang="en-GB" sz="900" dirty="0">
                <a:latin typeface="+mn-lt"/>
                <a:hlinkClick r:id="rId9"/>
              </a:rPr>
              <a:t>https://www.gtfcc.org/wp-content/uploads/2020/04/gtfcc-mettre-fin-au-</a:t>
            </a:r>
            <a:r>
              <a:rPr lang="en-GB" sz="900" dirty="0">
                <a:latin typeface="+mn-lt"/>
                <a:hlinkClick r:id="rId8"/>
              </a:rPr>
              <a:t>cholera</a:t>
            </a:r>
            <a:r>
              <a:rPr lang="en-GB" sz="900" dirty="0">
                <a:latin typeface="+mn-lt"/>
                <a:hlinkClick r:id="rId9"/>
              </a:rPr>
              <a:t>-feuille-de-route-mondiale-pour-2030.pdf</a:t>
            </a:r>
            <a:r>
              <a:rPr lang="en-GB" sz="900" dirty="0">
                <a:latin typeface="+mn-lt"/>
              </a:rPr>
              <a:t> 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F13B9F0-58D5-4EB1-B4B5-3BA161F4EBDD}"/>
              </a:ext>
            </a:extLst>
          </p:cNvPr>
          <p:cNvSpPr/>
          <p:nvPr/>
        </p:nvSpPr>
        <p:spPr>
          <a:xfrm>
            <a:off x="5162227" y="5126470"/>
            <a:ext cx="1867546" cy="116236"/>
          </a:xfrm>
          <a:prstGeom prst="rightArrow">
            <a:avLst/>
          </a:prstGeom>
          <a:solidFill>
            <a:srgbClr val="109D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1BD92F3-5917-4206-B9CA-C0A731E274B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8253" y="6389537"/>
            <a:ext cx="1323253" cy="409382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42EBDFE-59DD-4913-87DA-B3387A58DF38}"/>
              </a:ext>
            </a:extLst>
          </p:cNvPr>
          <p:cNvCxnSpPr>
            <a:cxnSpLocks/>
          </p:cNvCxnSpPr>
          <p:nvPr/>
        </p:nvCxnSpPr>
        <p:spPr>
          <a:xfrm>
            <a:off x="76200" y="6352886"/>
            <a:ext cx="12059299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B70FFE0C-E56E-4ECD-8010-0D59E6B0FFC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439" y="6411917"/>
            <a:ext cx="1132654" cy="3451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4C04DD-BC0C-451A-9806-0D281B5073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88299" y="663697"/>
            <a:ext cx="2061725" cy="2899487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30E8200F-9E20-460C-BDC4-A7F1A7742492}"/>
              </a:ext>
            </a:extLst>
          </p:cNvPr>
          <p:cNvSpPr txBox="1">
            <a:spLocks/>
          </p:cNvSpPr>
          <p:nvPr/>
        </p:nvSpPr>
        <p:spPr>
          <a:xfrm>
            <a:off x="838750" y="749915"/>
            <a:ext cx="6841425" cy="4164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Segoe Condensed" panose="020B0606040200020203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my-MM" sz="2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my-MM" sz="2000" dirty="0">
                <a:solidFill>
                  <a:srgbClr val="009999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အား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အဆုံးသတ်စေ</a:t>
            </a:r>
            <a:r>
              <a:rPr kumimoji="0" lang="my-MM" sz="2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ရေး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၂၀၃၀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သို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့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ဦးတည်သော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ကမ္ဘာ့အဆင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Pyidaungsu" panose="020B0502040204020203" pitchFamily="34" charset="0"/>
                <a:cs typeface="Pyidaungsu" panose="020B0502040204020203" pitchFamily="34" charset="0"/>
              </a:rPr>
              <a:t>လမ်းပြမြေပုံ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B642101-B5E5-4056-9E78-F4B4D79C3D5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09779" y="0"/>
            <a:ext cx="1482221" cy="5868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427137-2306-44CA-AFA4-69DEB14221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63868" y="6332479"/>
            <a:ext cx="1882923" cy="52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684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7D0270-6A54-FE99-5975-01D19F646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5015" y="39217"/>
            <a:ext cx="1100269" cy="509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7A280F-1E24-D101-F0F0-89BA8C113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548680"/>
            <a:ext cx="9075669" cy="59046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65A43A-A5AA-4C9B-A889-082958438003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FEB6B3A-6BB1-47E6-AB2D-6B88B4F48B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7142" b="5371"/>
          <a:stretch/>
        </p:blipFill>
        <p:spPr>
          <a:xfrm>
            <a:off x="-1" y="1772816"/>
            <a:ext cx="5375921" cy="50851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E5F400D1-740A-4AEB-94FC-D8CC81A8075B}"/>
              </a:ext>
            </a:extLst>
          </p:cNvPr>
          <p:cNvSpPr txBox="1">
            <a:spLocks/>
          </p:cNvSpPr>
          <p:nvPr/>
        </p:nvSpPr>
        <p:spPr>
          <a:xfrm>
            <a:off x="7248129" y="4365103"/>
            <a:ext cx="4943872" cy="1069925"/>
          </a:xfrm>
          <a:prstGeom prst="rect">
            <a:avLst/>
          </a:prstGeom>
          <a:solidFill>
            <a:srgbClr val="00AAFF"/>
          </a:solidFill>
          <a:ln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US" sz="32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ကျေးဇူးတင်ပါသည</a:t>
            </a:r>
            <a:r>
              <a:rPr lang="en-US" sz="32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endParaRPr lang="fr-FR" sz="32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07906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095C05C0-32AA-4106-A43B-E7ABE4AC95DF}" vid="{1DA72B17-23CB-4A3C-9A9F-F08CABB073E9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187A331D3B124194B99999A5B547F1" ma:contentTypeVersion="13" ma:contentTypeDescription="Create a new document." ma:contentTypeScope="" ma:versionID="9c437e84cb2d27eff4032a0ffce17a33">
  <xsd:schema xmlns:xsd="http://www.w3.org/2001/XMLSchema" xmlns:xs="http://www.w3.org/2001/XMLSchema" xmlns:p="http://schemas.microsoft.com/office/2006/metadata/properties" xmlns:ns3="bb4187f0-6ca0-4f19-8af5-1a190c641134" xmlns:ns4="48d3f898-3e8b-42ad-9a14-fd6f53b88bc5" targetNamespace="http://schemas.microsoft.com/office/2006/metadata/properties" ma:root="true" ma:fieldsID="39da26dd486ffcc88886b35f1823dff5" ns3:_="" ns4:_="">
    <xsd:import namespace="bb4187f0-6ca0-4f19-8af5-1a190c641134"/>
    <xsd:import namespace="48d3f898-3e8b-42ad-9a14-fd6f53b88bc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4187f0-6ca0-4f19-8af5-1a190c6411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f898-3e8b-42ad-9a14-fd6f53b88bc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89C3B9-7EE0-4C11-8557-8361310CBB3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E0FA12-1BC8-400F-BB22-ADADE2603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4187f0-6ca0-4f19-8af5-1a190c641134"/>
    <ds:schemaRef ds:uri="48d3f898-3e8b-42ad-9a14-fd6f53b88b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DB2D49E-5593-4771-A30E-A1B4F2BC7DF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25107</TotalTime>
  <Words>1676</Words>
  <Application>Microsoft Macintosh PowerPoint</Application>
  <PresentationFormat>Widescreen</PresentationFormat>
  <Paragraphs>71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Arial Narrow</vt:lpstr>
      <vt:lpstr>Calibri</vt:lpstr>
      <vt:lpstr>Calibri Light</vt:lpstr>
      <vt:lpstr>Pyidaungsu</vt:lpstr>
      <vt:lpstr>Tw Cen MT</vt:lpstr>
      <vt:lpstr>Wingdings</vt:lpstr>
      <vt:lpstr>master</vt:lpstr>
      <vt:lpstr>Theme2</vt:lpstr>
      <vt:lpstr>PowerPoint Presentation</vt:lpstr>
      <vt:lpstr>PowerPoint Presentation</vt:lpstr>
      <vt:lpstr>                      မညီမျှမှု၏ ရောဂါ၊ ဆင်းရဲမွဲတေမှု၏ အမှတ်အသားနှင့် ဖွံ့ဖြိုးခြင်း ကင်းမဲ့မှု   ကာလဝမ်းရောဂါသည် ကမ္ဘာ့အဆင်းရဲဆုံးနှင့် အထိခိုက်လွယ်ဆုံးသောလူများအပေါ် သက်ရောက်လျှက်ရှိသည်။ လက်တွေ့ထက် လျော့နည်းတင်ပြခြင်းခံနေရသည့် ရောဂါဖြစ်ပွားမှုများ (၂၀၁၇-၂၀၂၁ ပျမ်းမျှ ~ တစ်နှစ်လျှင် ဖြစ်ပွားမှု ၁၁၀,၀၀၀  ၊ သေဆုံးမှု ၂,၂၀၀) ပုံစံထုတ် တွက်ချက်ထားသည့် ခန့်မှန်းချက်  ~ တစ်နှစ်လျှင် ကာလဝမ်းရောဂါ ဖြစ်ပွားမှု ၃ သန်း ~ တစ်နှစ်လျှင် ကာလဝမ်းရောဂါကြောင့် သေဆုံးသူဦးရေ ၁၀၀,၀၀၀  အကန့်အသတ်များရှိသော်လည်း ရောဂါဖြစ်ပွားမှုနှင့် သေဆုံးမှုနှုန်းကို နှစ်ပေါင်းများစွာ လျှော့ချနိုင်ခဲ့သည်။ ၂၀၂၁ ခုနှစ်မှစ၍ ကာလဝမ်းရောဂါဖြစ်ပွားမှုနှင့် သေဆုံးမှုများ တိုးပွားလာခဲ့သည်။ ၂၀၂၁ တစ်ကမ္ဘာလုံး ရောဂါဖြစ်ပွားသူများတွင်သေဆုံးနှုန်း (CFR) ၁.၉% ၂၀၂၁ အာဖရိက၌ ရောဂါဖြစ်ပွားသူများတွင်သေဆုံးနှုန်း (CFR) ၂.၉%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</dc:title>
  <dc:creator>WHO AFRO</dc:creator>
  <cp:lastModifiedBy>Shan Lay</cp:lastModifiedBy>
  <cp:revision>709</cp:revision>
  <cp:lastPrinted>2017-04-11T14:54:10Z</cp:lastPrinted>
  <dcterms:created xsi:type="dcterms:W3CDTF">2017-01-26T14:30:52Z</dcterms:created>
  <dcterms:modified xsi:type="dcterms:W3CDTF">2023-06-13T15:28:00Z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0x01010026187A331D3B124194B99999A5B547F1</vt:lpwstr>
  </property>
  <property fmtid="{D5CDD505-2E9C-101B-9397-08002B2CF9AE}" pid="4" name="MSIP_Label_2059aa38-f392-4105-be92-628035578272_Enabled">
    <vt:lpwstr>true</vt:lpwstr>
  </property>
  <property fmtid="{D5CDD505-2E9C-101B-9397-08002B2CF9AE}" pid="5" name="MSIP_Label_2059aa38-f392-4105-be92-628035578272_SetDate">
    <vt:lpwstr>2023-05-30T02:58:13Z</vt:lpwstr>
  </property>
  <property fmtid="{D5CDD505-2E9C-101B-9397-08002B2CF9AE}" pid="6" name="MSIP_Label_2059aa38-f392-4105-be92-628035578272_Method">
    <vt:lpwstr>Standard</vt:lpwstr>
  </property>
  <property fmtid="{D5CDD505-2E9C-101B-9397-08002B2CF9AE}" pid="7" name="MSIP_Label_2059aa38-f392-4105-be92-628035578272_Name">
    <vt:lpwstr>IOMLb0020IN123173</vt:lpwstr>
  </property>
  <property fmtid="{D5CDD505-2E9C-101B-9397-08002B2CF9AE}" pid="8" name="MSIP_Label_2059aa38-f392-4105-be92-628035578272_SiteId">
    <vt:lpwstr>1588262d-23fb-43b4-bd6e-bce49c8e6186</vt:lpwstr>
  </property>
  <property fmtid="{D5CDD505-2E9C-101B-9397-08002B2CF9AE}" pid="9" name="MSIP_Label_2059aa38-f392-4105-be92-628035578272_ActionId">
    <vt:lpwstr>b33fad3f-181d-4133-8c9c-c47aed3c6b8c</vt:lpwstr>
  </property>
  <property fmtid="{D5CDD505-2E9C-101B-9397-08002B2CF9AE}" pid="10" name="MSIP_Label_2059aa38-f392-4105-be92-628035578272_ContentBits">
    <vt:lpwstr>0</vt:lpwstr>
  </property>
</Properties>
</file>