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147375921" r:id="rId3"/>
    <p:sldId id="2147375920" r:id="rId4"/>
    <p:sldId id="2147375919" r:id="rId5"/>
    <p:sldId id="2147375918" r:id="rId6"/>
    <p:sldId id="2147375917" r:id="rId7"/>
    <p:sldId id="2147375900" r:id="rId8"/>
    <p:sldId id="2147375895" r:id="rId9"/>
    <p:sldId id="2147375922" r:id="rId10"/>
    <p:sldId id="2147375914" r:id="rId11"/>
    <p:sldId id="2147375923" r:id="rId12"/>
    <p:sldId id="2147375899" r:id="rId13"/>
    <p:sldId id="2147375915" r:id="rId14"/>
    <p:sldId id="214737591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8" autoAdjust="0"/>
    <p:restoredTop sz="94249" autoAdjust="0"/>
  </p:normalViewPr>
  <p:slideViewPr>
    <p:cSldViewPr snapToGrid="0">
      <p:cViewPr>
        <p:scale>
          <a:sx n="124" d="100"/>
          <a:sy n="124" d="100"/>
        </p:scale>
        <p:origin x="120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[Book1]Sheet1!PivotTable1</c:name>
    <c:fmtId val="6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ova" panose="020B0504020202020204" pitchFamily="34" charset="0"/>
                <a:ea typeface="+mn-ea"/>
                <a:cs typeface="+mn-cs"/>
              </a:defRPr>
            </a:pPr>
            <a:r>
              <a:rPr lang="en-US" sz="1200" b="1" dirty="0">
                <a:latin typeface="Arial Nova" panose="020B0504020202020204" pitchFamily="34" charset="0"/>
              </a:rPr>
              <a:t>AWD/Cholera events in SEAR recorded in WHO's EIOS (</a:t>
            </a:r>
            <a:r>
              <a:rPr lang="en-US" sz="1200" b="1">
                <a:latin typeface="Arial Nova" panose="020B0504020202020204" pitchFamily="34" charset="0"/>
              </a:rPr>
              <a:t>January 2017-May </a:t>
            </a:r>
            <a:r>
              <a:rPr lang="en-US" sz="1200" b="1" dirty="0">
                <a:latin typeface="Arial Nova" panose="020B0504020202020204" pitchFamily="34" charset="0"/>
              </a:rPr>
              <a:t>2023)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ova" panose="020B0504020202020204" pitchFamily="34" charset="0"/>
              <a:ea typeface="+mn-ea"/>
              <a:cs typeface="+mn-cs"/>
            </a:defRPr>
          </a:pPr>
          <a:endParaRPr lang="en-MM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  <c:dLblPos val="ctr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Sheet1!$F$6:$F$7</c:f>
              <c:strCache>
                <c:ptCount val="1"/>
                <c:pt idx="0">
                  <c:v>Bangladesh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MM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Sheet1!$E$8:$E$14</c:f>
              <c:strCach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strCache>
            </c:strRef>
          </c:cat>
          <c:val>
            <c:numRef>
              <c:f>Sheet1!$F$8:$F$14</c:f>
              <c:numCache>
                <c:formatCode>General</c:formatCode>
                <c:ptCount val="6"/>
                <c:pt idx="2">
                  <c:v>1</c:v>
                </c:pt>
                <c:pt idx="4">
                  <c:v>1</c:v>
                </c:pt>
                <c:pt idx="5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E2-44BA-B78D-5F12BE69501B}"/>
            </c:ext>
          </c:extLst>
        </c:ser>
        <c:ser>
          <c:idx val="1"/>
          <c:order val="1"/>
          <c:tx>
            <c:strRef>
              <c:f>Sheet1!$G$6:$G$7</c:f>
              <c:strCache>
                <c:ptCount val="1"/>
                <c:pt idx="0">
                  <c:v>India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MM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Sheet1!$E$8:$E$14</c:f>
              <c:strCach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strCache>
            </c:strRef>
          </c:cat>
          <c:val>
            <c:numRef>
              <c:f>Sheet1!$G$8:$G$14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E2-44BA-B78D-5F12BE69501B}"/>
            </c:ext>
          </c:extLst>
        </c:ser>
        <c:ser>
          <c:idx val="2"/>
          <c:order val="2"/>
          <c:tx>
            <c:strRef>
              <c:f>Sheet1!$H$6:$H$7</c:f>
              <c:strCache>
                <c:ptCount val="1"/>
                <c:pt idx="0">
                  <c:v>Myanmar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MM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Sheet1!$E$8:$E$14</c:f>
              <c:strCach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strCache>
            </c:strRef>
          </c:cat>
          <c:val>
            <c:numRef>
              <c:f>Sheet1!$H$8:$H$14</c:f>
              <c:numCache>
                <c:formatCode>General</c:formatCode>
                <c:ptCount val="6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7E2-44BA-B78D-5F12BE69501B}"/>
            </c:ext>
          </c:extLst>
        </c:ser>
        <c:ser>
          <c:idx val="3"/>
          <c:order val="3"/>
          <c:tx>
            <c:strRef>
              <c:f>Sheet1!$I$6:$I$7</c:f>
              <c:strCache>
                <c:ptCount val="1"/>
                <c:pt idx="0">
                  <c:v>Nepal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MM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Sheet1!$E$8:$E$14</c:f>
              <c:strCach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strCache>
            </c:strRef>
          </c:cat>
          <c:val>
            <c:numRef>
              <c:f>Sheet1!$I$8:$I$14</c:f>
              <c:numCache>
                <c:formatCode>General</c:formatCode>
                <c:ptCount val="6"/>
                <c:pt idx="0">
                  <c:v>2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7E2-44BA-B78D-5F12BE69501B}"/>
            </c:ext>
          </c:extLst>
        </c:ser>
        <c:ser>
          <c:idx val="4"/>
          <c:order val="4"/>
          <c:tx>
            <c:strRef>
              <c:f>Sheet1!$J$6:$J$7</c:f>
              <c:strCache>
                <c:ptCount val="1"/>
                <c:pt idx="0">
                  <c:v>Thailand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MM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Sheet1!$E$8:$E$14</c:f>
              <c:strCach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strCache>
            </c:strRef>
          </c:cat>
          <c:val>
            <c:numRef>
              <c:f>Sheet1!$J$8:$J$14</c:f>
              <c:numCache>
                <c:formatCode>General</c:formatCode>
                <c:ptCount val="6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7E2-44BA-B78D-5F12BE69501B}"/>
            </c:ext>
          </c:extLst>
        </c:ser>
        <c:ser>
          <c:idx val="5"/>
          <c:order val="5"/>
          <c:tx>
            <c:strRef>
              <c:f>Sheet1!$K$6:$K$7</c:f>
              <c:strCache>
                <c:ptCount val="1"/>
                <c:pt idx="0">
                  <c:v>(blank)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MM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Sheet1!$E$8:$E$14</c:f>
              <c:strCach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strCache>
            </c:strRef>
          </c:cat>
          <c:val>
            <c:numRef>
              <c:f>Sheet1!$K$8:$K$14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5-C7E2-44BA-B78D-5F12BE69501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92897696"/>
        <c:axId val="192895728"/>
      </c:barChart>
      <c:catAx>
        <c:axId val="192897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MM"/>
          </a:p>
        </c:txPr>
        <c:crossAx val="192895728"/>
        <c:crosses val="autoZero"/>
        <c:auto val="1"/>
        <c:lblAlgn val="ctr"/>
        <c:lblOffset val="100"/>
        <c:noMultiLvlLbl val="0"/>
      </c:catAx>
      <c:valAx>
        <c:axId val="192895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Number of outbreaks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MM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MM"/>
          </a:p>
        </c:txPr>
        <c:crossAx val="192897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MM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MM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36B158-5CF1-4E63-8384-619C3909F314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EFC157F-81B3-4AA2-84C4-A84FC1CCA591}">
      <dgm:prSet phldrT="[Text]"/>
      <dgm:spPr/>
      <dgm:t>
        <a:bodyPr/>
        <a:lstStyle/>
        <a:p>
          <a:r>
            <a:rPr lang="en-US" dirty="0" err="1">
              <a:latin typeface="Pyidaungsu" panose="020B0502040204020203" pitchFamily="34" charset="0"/>
              <a:cs typeface="Pyidaungsu" panose="020B0502040204020203" pitchFamily="34" charset="0"/>
            </a:rPr>
            <a:t>ကြိုတင်ပြင်ဆင်မှု</a:t>
          </a:r>
          <a:endParaRPr lang="en-US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EE9B5B61-DD58-495C-A80E-BBB8F4538F04}" type="parTrans" cxnId="{48D8FFB0-B45C-437B-9AEE-980B79B0AFC3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76B19CBA-7FA8-4503-AD17-3688A55411CE}" type="sibTrans" cxnId="{48D8FFB0-B45C-437B-9AEE-980B79B0AFC3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591D99A4-B250-4C23-9477-DDD8D71A7ABB}">
      <dgm:prSet custT="1"/>
      <dgm:spPr/>
      <dgm:t>
        <a:bodyPr/>
        <a:lstStyle/>
        <a:p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မူဝါဒများ၊ မဟာဗျူဟာများ၊ </a:t>
          </a:r>
          <a:r>
            <a:rPr lang="en-US" sz="12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နိုင်ငံအဆင</a:t>
          </a:r>
          <a:r>
            <a:rPr lang="en-US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့်</a:t>
          </a: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စီမံကိန်းများ</a:t>
          </a:r>
          <a:endParaRPr lang="en-US" sz="1200" b="1" kern="1200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AFF0E47C-F5EF-490B-A674-545F73683661}" type="parTrans" cxnId="{8936EDF9-5AEC-4A0C-8DA6-C84A687ED8BA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867E8373-F43F-41AF-9CE6-908143E7C72C}" type="sibTrans" cxnId="{8936EDF9-5AEC-4A0C-8DA6-C84A687ED8BA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35DA3EDA-8BD2-4B4C-B088-CA5936E551AA}">
      <dgm:prSet/>
      <dgm:spPr/>
      <dgm:t>
        <a:bodyPr/>
        <a:lstStyle/>
        <a:p>
          <a:r>
            <a:rPr lang="en-US" b="1" dirty="0" err="1">
              <a:solidFill>
                <a:schemeClr val="tx1"/>
              </a:solidFill>
              <a:latin typeface="Pyidaungsu" panose="020B0502040204020203" pitchFamily="34" charset="0"/>
              <a:cs typeface="Pyidaungsu" panose="020B0502040204020203" pitchFamily="34" charset="0"/>
            </a:rPr>
            <a:t>အသင</a:t>
          </a:r>
          <a:r>
            <a:rPr lang="en-US" b="1" dirty="0">
              <a:solidFill>
                <a:schemeClr val="tx1"/>
              </a:solidFill>
              <a:latin typeface="Pyidaungsu" panose="020B0502040204020203" pitchFamily="34" charset="0"/>
              <a:cs typeface="Pyidaungsu" panose="020B0502040204020203" pitchFamily="34" charset="0"/>
            </a:rPr>
            <a:t>့်</a:t>
          </a:r>
          <a:r>
            <a:rPr lang="en-US" b="1" dirty="0" err="1">
              <a:solidFill>
                <a:schemeClr val="tx1"/>
              </a:solidFill>
              <a:latin typeface="Pyidaungsu" panose="020B0502040204020203" pitchFamily="34" charset="0"/>
              <a:cs typeface="Pyidaungsu" panose="020B0502040204020203" pitchFamily="34" charset="0"/>
            </a:rPr>
            <a:t>ပြင်ဆင်ထားရှိမှု</a:t>
          </a:r>
          <a:r>
            <a:rPr lang="en-US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</a:p>
      </dgm:t>
    </dgm:pt>
    <dgm:pt modelId="{9C10D1E9-0BB9-4465-8DBF-65C9AED06048}" type="parTrans" cxnId="{CF9D4DFA-ED9B-4E41-BA09-F1A51BF42A60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25F061C6-4494-49CA-B629-D7BFEFD73C12}" type="sibTrans" cxnId="{CF9D4DFA-ED9B-4E41-BA09-F1A51BF42A60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F95F5B9E-5D43-4486-9756-CAD3FF4B27CE}">
      <dgm:prSet/>
      <dgm:spPr/>
      <dgm:t>
        <a:bodyPr/>
        <a:lstStyle/>
        <a:p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စောင့်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ကြပ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်</a:t>
          </a:r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ကြည့်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ရှု</a:t>
          </a:r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ခြင်းနှင့် ဓာတ်ခွဲခန်းစွမ်း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ဆောင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်</a:t>
          </a:r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ရည်</a:t>
          </a:r>
          <a:endParaRPr lang="en-US" b="1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41E5AE01-CD9D-4B29-8907-6A2EB9A53CB3}" type="parTrans" cxnId="{3246B97B-06E8-41D2-BED8-7B7A907F32AB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1DA3F642-4A38-4C0F-A196-C30596E7CB77}" type="sibTrans" cxnId="{3246B97B-06E8-41D2-BED8-7B7A907F32AB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54A2B7B3-2D57-4BDB-9656-34C96CA179B2}">
      <dgm:prSet/>
      <dgm:spPr/>
      <dgm:t>
        <a:bodyPr/>
        <a:lstStyle/>
        <a:p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ဖြစ်ရပ်စောင့်ကြည့်ခြင်းနှင့် အကဲဖြတ်ခြင်း</a:t>
          </a:r>
          <a:endParaRPr lang="en-US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51CE1DA9-EE57-42A4-A04D-80AE9D938302}" type="parTrans" cxnId="{BA68FC96-0369-4FBB-9354-9409746D6465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CBEDB2EF-6361-46D9-92A2-32F478E6F6F8}" type="sibTrans" cxnId="{BA68FC96-0369-4FBB-9354-9409746D6465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2DEDB0C2-E44E-4752-85B4-C23C1239BC6D}">
      <dgm:prSet/>
      <dgm:spPr/>
      <dgm:t>
        <a:bodyPr/>
        <a:lstStyle/>
        <a:p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ဓာတ်ခွဲစစ်ဆေးခြင်းဆိုင်ရာ ပံ့ပိုးကူညီမှု (</a:t>
          </a:r>
          <a:r>
            <a:rPr lang="en-US" dirty="0" err="1">
              <a:latin typeface="Pyidaungsu" panose="020B0502040204020203" pitchFamily="34" charset="0"/>
              <a:cs typeface="Pyidaungsu" panose="020B0502040204020203" pitchFamily="34" charset="0"/>
            </a:rPr>
            <a:t>လ</a:t>
          </a:r>
          <a:r>
            <a:rPr lang="en-US" dirty="0">
              <a:latin typeface="Pyidaungsu" panose="020B0502040204020203" pitchFamily="34" charset="0"/>
              <a:cs typeface="Pyidaungsu" panose="020B0502040204020203" pitchFamily="34" charset="0"/>
            </a:rPr>
            <a:t>ွှ</a:t>
          </a:r>
          <a:r>
            <a:rPr lang="en-US" dirty="0" err="1">
              <a:latin typeface="Pyidaungsu" panose="020B0502040204020203" pitchFamily="34" charset="0"/>
              <a:cs typeface="Pyidaungsu" panose="020B0502040204020203" pitchFamily="34" charset="0"/>
            </a:rPr>
            <a:t>ဲ</a:t>
          </a:r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ပြောင်းပေး</a:t>
          </a:r>
          <a:r>
            <a:rPr lang="en-US" dirty="0" err="1">
              <a:latin typeface="Pyidaungsu" panose="020B0502040204020203" pitchFamily="34" charset="0"/>
              <a:cs typeface="Pyidaungsu" panose="020B0502040204020203" pitchFamily="34" charset="0"/>
            </a:rPr>
            <a:t>ပို့ခြင်းဆိုင်ရာ</a:t>
          </a:r>
          <a:r>
            <a:rPr lang="en-US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ပံ့ပိုးမှု၊ ဓာတ်ခွဲခန်းသင်တန်းများ)</a:t>
          </a:r>
          <a:endParaRPr lang="en-US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AF2240F2-5357-49AD-824F-EF72545EA7AD}" type="parTrans" cxnId="{C1F89E15-116A-4BA4-B5FB-8DCA84BB9813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BC541307-B735-4E42-88C7-7F43499A3F84}" type="sibTrans" cxnId="{C1F89E15-116A-4BA4-B5FB-8DCA84BB9813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E47C50B8-1F97-4874-945D-98C5361FFDD4}">
      <dgm:prSet/>
      <dgm:spPr/>
      <dgm:t>
        <a:bodyPr/>
        <a:lstStyle/>
        <a:p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သိုလှောင်ခြင်း (ရောဂါရှာဖွေ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ရေးနှင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့်</a:t>
          </a:r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 လူနာပြုစုစောင့်ရှောက်ရေးပစ္စည်းများ)</a:t>
          </a:r>
          <a:endParaRPr lang="en-US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CB55EEA6-667A-4635-A9DA-3A92E0330040}" type="parTrans" cxnId="{88750599-252F-4BD5-B81B-81A14F39990D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CB02EE7F-9236-4CCB-A973-D1485FB27194}" type="sibTrans" cxnId="{88750599-252F-4BD5-B81B-81A14F39990D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585C228C-75A9-45C5-A44B-73CB1CF477E4}">
      <dgm:prSet/>
      <dgm:spPr/>
      <dgm:t>
        <a:bodyPr/>
        <a:lstStyle/>
        <a:p>
          <a:r>
            <a:rPr lang="my-MM" i="0" dirty="0">
              <a:latin typeface="Pyidaungsu" panose="020B0502040204020203" pitchFamily="34" charset="0"/>
              <a:cs typeface="Pyidaungsu" panose="020B0502040204020203" pitchFamily="34" charset="0"/>
            </a:rPr>
            <a:t>ဆေးခန်း</a:t>
          </a:r>
          <a:r>
            <a:rPr lang="en-US" i="0" dirty="0" err="1">
              <a:latin typeface="Pyidaungsu" panose="020B0502040204020203" pitchFamily="34" charset="0"/>
              <a:cs typeface="Pyidaungsu" panose="020B0502040204020203" pitchFamily="34" charset="0"/>
            </a:rPr>
            <a:t>တွင</a:t>
          </a:r>
          <a:r>
            <a:rPr lang="en-US" i="0" dirty="0">
              <a:latin typeface="Pyidaungsu" panose="020B0502040204020203" pitchFamily="34" charset="0"/>
              <a:cs typeface="Pyidaungsu" panose="020B0502040204020203" pitchFamily="34" charset="0"/>
            </a:rPr>
            <a:t>်</a:t>
          </a:r>
          <a:r>
            <a:rPr lang="my-MM" i="0" dirty="0">
              <a:latin typeface="Pyidaungsu" panose="020B0502040204020203" pitchFamily="34" charset="0"/>
              <a:cs typeface="Pyidaungsu" panose="020B0502040204020203" pitchFamily="34" charset="0"/>
            </a:rPr>
            <a:t>စောင့်ရှောက်မှု </a:t>
          </a:r>
          <a:r>
            <a:rPr lang="en-US" i="0" dirty="0" err="1">
              <a:latin typeface="Pyidaungsu" panose="020B0502040204020203" pitchFamily="34" charset="0"/>
              <a:cs typeface="Pyidaungsu" panose="020B0502040204020203" pitchFamily="34" charset="0"/>
            </a:rPr>
            <a:t>ပေးခြင်း</a:t>
          </a:r>
          <a:r>
            <a:rPr lang="my-MM" i="0" dirty="0">
              <a:latin typeface="Pyidaungsu" panose="020B0502040204020203" pitchFamily="34" charset="0"/>
              <a:cs typeface="Pyidaungsu" panose="020B0502040204020203" pitchFamily="34" charset="0"/>
            </a:rPr>
            <a:t>အပါအဝင် ကောင်းမွန်စွာ လေ့ကျင့်ထားသော၊ ကြိုတင်မှန်းဆနိုင်သော နှင့် အရွယ်အစား</a:t>
          </a:r>
          <a:r>
            <a:rPr lang="en-US" i="0" dirty="0" err="1">
              <a:latin typeface="Pyidaungsu" panose="020B0502040204020203" pitchFamily="34" charset="0"/>
              <a:cs typeface="Pyidaungsu" panose="020B0502040204020203" pitchFamily="34" charset="0"/>
            </a:rPr>
            <a:t>ပြောင်းလဲနိုင်သော</a:t>
          </a:r>
          <a:r>
            <a:rPr lang="en-US" i="0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my-MM" i="0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en-US" i="0" dirty="0">
              <a:latin typeface="Pyidaungsu" panose="020B0502040204020203" pitchFamily="34" charset="0"/>
              <a:cs typeface="Pyidaungsu" panose="020B0502040204020203" pitchFamily="34" charset="0"/>
            </a:rPr>
            <a:t>surge team </a:t>
          </a:r>
          <a:r>
            <a:rPr lang="en-US" i="0" dirty="0" err="1">
              <a:latin typeface="Pyidaungsu" panose="020B0502040204020203" pitchFamily="34" charset="0"/>
              <a:cs typeface="Pyidaungsu" panose="020B0502040204020203" pitchFamily="34" charset="0"/>
            </a:rPr>
            <a:t>များ</a:t>
          </a:r>
          <a:endParaRPr lang="en-US" i="0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C0038059-46FB-4015-9469-80A531AEAE32}" type="parTrans" cxnId="{19DE86B6-C52F-47EA-B122-AB108CF6A41E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1A103D44-69BC-488B-9D98-346CFB84FDFA}" type="sibTrans" cxnId="{19DE86B6-C52F-47EA-B122-AB108CF6A41E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5C391645-A826-462D-A784-CC1D7D5DEE64}">
      <dgm:prSet/>
      <dgm:spPr/>
      <dgm:t>
        <a:bodyPr/>
        <a:lstStyle/>
        <a:p>
          <a:r>
            <a:rPr lang="en-US" dirty="0" err="1">
              <a:latin typeface="Pyidaungsu" panose="020B0502040204020203" pitchFamily="34" charset="0"/>
              <a:cs typeface="Pyidaungsu" panose="020B0502040204020203" pitchFamily="34" charset="0"/>
            </a:rPr>
            <a:t>တုန</a:t>
          </a:r>
          <a:r>
            <a:rPr lang="en-US" dirty="0">
              <a:latin typeface="Pyidaungsu" panose="020B0502040204020203" pitchFamily="34" charset="0"/>
              <a:cs typeface="Pyidaungsu" panose="020B0502040204020203" pitchFamily="34" charset="0"/>
            </a:rPr>
            <a:t>့်</a:t>
          </a:r>
          <a:r>
            <a:rPr lang="en-US" dirty="0" err="1">
              <a:latin typeface="Pyidaungsu" panose="020B0502040204020203" pitchFamily="34" charset="0"/>
              <a:cs typeface="Pyidaungsu" panose="020B0502040204020203" pitchFamily="34" charset="0"/>
            </a:rPr>
            <a:t>ပြန်မှု</a:t>
          </a:r>
          <a:endParaRPr lang="en-US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5E85FF1C-F2E7-4537-8806-247FF883D0C8}" type="parTrans" cxnId="{9A972509-31EE-4A07-86AE-0DE14A9BFAA7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E07F8994-EAF3-4F3C-8BBA-0CC8EB69110A}" type="sibTrans" cxnId="{9A972509-31EE-4A07-86AE-0DE14A9BFAA7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B8949356-D41B-4CAC-AC7E-F55384931687}">
      <dgm:prSet/>
      <dgm:spPr/>
      <dgm:t>
        <a:bodyPr/>
        <a:lstStyle/>
        <a:p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အရေးပေါ်ညှိနှိုင်း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ဆောင်ရွက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်</a:t>
          </a:r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ရေး ယန္တရားများ</a:t>
          </a:r>
          <a:endParaRPr lang="en-US" b="1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70172224-8CD6-4DE1-B17C-34680CB813EB}" type="parTrans" cxnId="{D75E98A0-3A54-4261-B272-F9F1A514CDF3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D6F15284-631B-4750-933B-7E7CE1ACCCF8}" type="sibTrans" cxnId="{D75E98A0-3A54-4261-B272-F9F1A514CDF3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430ECAEB-2BF3-4B6D-8566-4AF0D8DBB063}">
      <dgm:prSet/>
      <dgm:spPr/>
      <dgm:t>
        <a:bodyPr/>
        <a:lstStyle/>
        <a:p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ကျန်းမာရေး အရေးပေါ် ဦးဆောင်မှု နှင့် ညှိနှိုင်းဆောင်ရွက်ခြင်း</a:t>
          </a:r>
          <a:endParaRPr lang="en-US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2ABD3B89-04B5-4542-9B2E-65F7278A9F6A}" type="parTrans" cxnId="{DC011263-E83D-40E2-8FEC-24B0E4E5D954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EC73BCA0-6D12-49EB-9EA8-A5EC22A8F49A}" type="sibTrans" cxnId="{DC011263-E83D-40E2-8FEC-24B0E4E5D954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1D05D106-284C-41A6-AA56-D25F86BB54EA}">
      <dgm:prSet/>
      <dgm:spPr/>
      <dgm:t>
        <a:bodyPr/>
        <a:lstStyle/>
        <a:p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ကူးစက်ရောဂါ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ပညာရပ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်</a:t>
          </a:r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ဆိုင်ရာအထောက်အပံ့</a:t>
          </a:r>
          <a:endParaRPr lang="en-US" b="1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BA8A793D-C8E5-4476-A5BE-48D57A5EEE1D}" type="parTrans" cxnId="{238D83E4-5A25-4340-A752-3D166DB09400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89199817-F538-4A0D-8FCF-A7A0C83F5E7D}" type="sibTrans" cxnId="{238D83E4-5A25-4340-A752-3D166DB09400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1C5F5D00-5574-45F8-9922-2314A7EB39A9}">
      <dgm:prSet/>
      <dgm:spPr/>
      <dgm:t>
        <a:bodyPr/>
        <a:lstStyle/>
        <a:p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ဆေးခန်းစီမံခန့်ခွဲမှုနှင့် 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IPC</a:t>
          </a:r>
        </a:p>
      </dgm:t>
    </dgm:pt>
    <dgm:pt modelId="{387AF882-ABE7-4246-BD8A-20E7F28F75C4}" type="parTrans" cxnId="{2B76DC39-1430-4BF1-A264-A7943F50ABD2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1F093CF4-420A-48B8-B2DB-8ABA3162F2CF}" type="sibTrans" cxnId="{2B76DC39-1430-4BF1-A264-A7943F50ABD2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40B0BD6B-4E74-414A-B5B6-5ACBE281C952}">
      <dgm:prSet/>
      <dgm:spPr/>
      <dgm:t>
        <a:bodyPr/>
        <a:lstStyle/>
        <a:p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အရေးပေါ်ဆေးအဖွဲ့များ</a:t>
          </a:r>
          <a:endParaRPr lang="en-US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3D8DE6D2-D3B7-4626-A687-ABAB192D1FA0}" type="parTrans" cxnId="{DF164211-425A-4FBB-9541-B9731F79E4B6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C2C980A1-0F7A-4C39-8AA1-C5FCEFC09C28}" type="sibTrans" cxnId="{DF164211-425A-4FBB-9541-B9731F79E4B6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27CBC0AB-EA39-4CC2-B417-5D26A5911D7D}">
      <dgm:prSet/>
      <dgm:spPr/>
      <dgm:t>
        <a:bodyPr/>
        <a:lstStyle/>
        <a:p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အန္တရာယ်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ဆိုင်ရာ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ဆက်သွယ်ရေး</a:t>
          </a:r>
          <a:endParaRPr lang="en-US" b="1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B9EE5480-624F-436C-A8C6-BF209E33A0B4}" type="parTrans" cxnId="{8C730AF1-68F3-4E3B-B601-5C992456D52F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53178834-5E97-4B50-B0BB-C2864CD60355}" type="sibTrans" cxnId="{8C730AF1-68F3-4E3B-B601-5C992456D52F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B58B8DA6-B196-4D15-BFE4-35032B692869}">
      <dgm:prSet/>
      <dgm:spPr/>
      <dgm:t>
        <a:bodyPr/>
        <a:lstStyle/>
        <a:p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အသို</a:t>
          </a:r>
          <a:r>
            <a:rPr lang="en-US" dirty="0">
              <a:latin typeface="Pyidaungsu" panose="020B0502040204020203" pitchFamily="34" charset="0"/>
              <a:cs typeface="Pyidaungsu" panose="020B0502040204020203" pitchFamily="34" charset="0"/>
            </a:rPr>
            <a:t>က်</a:t>
          </a:r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အဝ</a:t>
          </a:r>
          <a:r>
            <a:rPr lang="en-US" dirty="0" err="1">
              <a:latin typeface="Pyidaungsu" panose="020B0502040204020203" pitchFamily="34" charset="0"/>
              <a:cs typeface="Pyidaungsu" panose="020B0502040204020203" pitchFamily="34" charset="0"/>
            </a:rPr>
            <a:t>န်း</a:t>
          </a:r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များနှင့် </a:t>
          </a:r>
          <a:r>
            <a:rPr lang="en-US" dirty="0" err="1">
              <a:latin typeface="Pyidaungsu" panose="020B0502040204020203" pitchFamily="34" charset="0"/>
              <a:cs typeface="Pyidaungsu" panose="020B0502040204020203" pitchFamily="34" charset="0"/>
            </a:rPr>
            <a:t>ပူးပေါင်းဆောင်ရွက</a:t>
          </a:r>
          <a:r>
            <a:rPr lang="en-US" dirty="0">
              <a:latin typeface="Pyidaungsu" panose="020B0502040204020203" pitchFamily="34" charset="0"/>
              <a:cs typeface="Pyidaungsu" panose="020B0502040204020203" pitchFamily="34" charset="0"/>
            </a:rPr>
            <a:t>်</a:t>
          </a:r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ခြင်း</a:t>
          </a:r>
          <a:r>
            <a:rPr lang="en-US" dirty="0">
              <a:latin typeface="Arial Nova" panose="020B0504020202020204" pitchFamily="34" charset="0"/>
            </a:rPr>
            <a:t>‌</a:t>
          </a:r>
          <a:endParaRPr lang="en-US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48B72A24-E86D-47C5-B15F-906167C9C3A8}" type="parTrans" cxnId="{18FC8A0F-7EFC-4ADA-9224-4FB72F612E3F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17E62AF8-B4DF-4569-B12B-BE3BC54E248F}" type="sibTrans" cxnId="{18FC8A0F-7EFC-4ADA-9224-4FB72F612E3F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5698C164-0B7C-4181-AC30-0EF9431D37A4}">
      <dgm:prSet/>
      <dgm:spPr/>
      <dgm:t>
        <a:bodyPr/>
        <a:lstStyle/>
        <a:p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အရေးပေါ်</a:t>
          </a:r>
          <a:r>
            <a:rPr lang="en-US" dirty="0" err="1">
              <a:latin typeface="Pyidaungsu" panose="020B0502040204020203" pitchFamily="34" charset="0"/>
              <a:cs typeface="Pyidaungsu" panose="020B0502040204020203" pitchFamily="34" charset="0"/>
            </a:rPr>
            <a:t>ရန်ပုံငွေကို</a:t>
          </a:r>
          <a:r>
            <a:rPr lang="en-US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en-US" dirty="0" err="1">
              <a:latin typeface="Pyidaungsu" panose="020B0502040204020203" pitchFamily="34" charset="0"/>
              <a:cs typeface="Pyidaungsu" panose="020B0502040204020203" pitchFamily="34" charset="0"/>
            </a:rPr>
            <a:t>အသုံးပြုခွင</a:t>
          </a:r>
          <a:r>
            <a:rPr lang="en-US" dirty="0">
              <a:latin typeface="Pyidaungsu" panose="020B0502040204020203" pitchFamily="34" charset="0"/>
              <a:cs typeface="Pyidaungsu" panose="020B0502040204020203" pitchFamily="34" charset="0"/>
            </a:rPr>
            <a:t>့်</a:t>
          </a:r>
          <a:r>
            <a:rPr lang="en-US" dirty="0" err="1">
              <a:latin typeface="Pyidaungsu" panose="020B0502040204020203" pitchFamily="34" charset="0"/>
              <a:cs typeface="Pyidaungsu" panose="020B0502040204020203" pitchFamily="34" charset="0"/>
            </a:rPr>
            <a:t>ပေးခြင်း</a:t>
          </a:r>
          <a:endParaRPr lang="en-US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7BB26F0E-8246-4088-B1B2-4EC77AB76FE1}" type="parTrans" cxnId="{49C2DB52-A537-409F-8C4E-EADA49543A20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3BE41517-AB74-47ED-9534-322DD24289AD}" type="sibTrans" cxnId="{49C2DB52-A537-409F-8C4E-EADA49543A20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0AC2A90F-938D-4ADF-9F3B-2585F7CA0C00}">
      <dgm:prSet/>
      <dgm:spPr/>
      <dgm:t>
        <a:bodyPr/>
        <a:lstStyle/>
        <a:p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ရက်ရွာလူထုနှင့် ချိတ်ဆက်</a:t>
          </a:r>
          <a:r>
            <a:rPr lang="en-US" dirty="0" err="1">
              <a:latin typeface="Pyidaungsu" panose="020B0502040204020203" pitchFamily="34" charset="0"/>
              <a:cs typeface="Pyidaungsu" panose="020B0502040204020203" pitchFamily="34" charset="0"/>
            </a:rPr>
            <a:t>ဆောင်ရွက</a:t>
          </a:r>
          <a:r>
            <a:rPr lang="en-US" dirty="0">
              <a:latin typeface="Pyidaungsu" panose="020B0502040204020203" pitchFamily="34" charset="0"/>
              <a:cs typeface="Pyidaungsu" panose="020B0502040204020203" pitchFamily="34" charset="0"/>
            </a:rPr>
            <a:t>်</a:t>
          </a:r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ခြင်း</a:t>
          </a:r>
          <a:r>
            <a:rPr lang="en-US" dirty="0">
              <a:latin typeface="Arial Nova" panose="020B0504020202020204" pitchFamily="34" charset="0"/>
            </a:rPr>
            <a:t>‌</a:t>
          </a:r>
        </a:p>
      </dgm:t>
    </dgm:pt>
    <dgm:pt modelId="{C52A909E-371B-4599-BB57-4DF8788A9B07}" type="parTrans" cxnId="{79AED14E-0280-4E42-B317-62FA92358764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CA7330CB-3B22-4984-BE92-3E56680A9F3D}" type="sibTrans" cxnId="{79AED14E-0280-4E42-B317-62FA92358764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7EA3C483-B5CF-49B9-A268-8CE404AEDE8D}">
      <dgm:prSet/>
      <dgm:spPr/>
      <dgm:t>
        <a:bodyPr/>
        <a:lstStyle/>
        <a:p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အစုအဖွဲ့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အတွင်း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နှင့် အစုအဖွဲ့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များ</a:t>
          </a:r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အကြား ညှိနှိုင်းဆောင်ရွက်မှု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ခိုင်မာ</a:t>
          </a:r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အားကောင်း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အောင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် 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ဆောင်ရွက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်</a:t>
          </a:r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ခြင်း</a:t>
          </a:r>
          <a:endParaRPr lang="en-US" b="1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8DBD7350-7980-4FA4-87C6-836893950222}" type="parTrans" cxnId="{80EE50E8-3E1D-468A-9E14-A06C11F8CC77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A9020A28-9202-49ED-9F78-381AE11494A9}" type="sibTrans" cxnId="{80EE50E8-3E1D-468A-9E14-A06C11F8CC77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9D47C1B5-C9C6-47B4-9411-6A3358BE62F4}">
      <dgm:prSet custT="1"/>
      <dgm:spPr/>
      <dgm:t>
        <a:bodyPr/>
        <a:lstStyle/>
        <a:p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CCS 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နှင့် 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GTFCC CSPs 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များ ဖြန့်ကျက်ခြင်းနှင့် ကြီးကြပ်ခြင်းအတွက် နည်းပညာပံ့ပိုး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ကူညီ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မှု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AC894D14-617D-447C-946F-5F69378E4810}" type="parTrans" cxnId="{C0EFEA24-ADEB-4F9B-B9D8-6BA697C46B45}">
      <dgm:prSet/>
      <dgm:spPr/>
      <dgm:t>
        <a:bodyPr/>
        <a:lstStyle/>
        <a:p>
          <a:endParaRPr lang="en-US"/>
        </a:p>
      </dgm:t>
    </dgm:pt>
    <dgm:pt modelId="{E2140B21-6423-471A-85E6-86358FF4301C}" type="sibTrans" cxnId="{C0EFEA24-ADEB-4F9B-B9D8-6BA697C46B45}">
      <dgm:prSet/>
      <dgm:spPr/>
      <dgm:t>
        <a:bodyPr/>
        <a:lstStyle/>
        <a:p>
          <a:endParaRPr lang="en-US"/>
        </a:p>
      </dgm:t>
    </dgm:pt>
    <dgm:pt modelId="{E58EA4EC-7BFB-405F-8566-B508D07E80AB}">
      <dgm:prSet custT="1"/>
      <dgm:spPr/>
      <dgm:t>
        <a:bodyPr/>
        <a:lstStyle/>
        <a:p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နိုင်ငံအဆင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့် 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အထောက်အထား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အခြေပြု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ကာလဝမ်းရောဂါ ထိန်းချုပ်ရေး အစီအစဥ်များ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ချမှတ်ရာတွင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် 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ပံ့ပိုး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ကူညီမည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့်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 ဒေသဆိုင်ရာ မဟာဗျူဟာများနှင့် လမ်းပြမြေပုံများ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D3DCEBA3-4CD2-4F1A-8C92-9DBB74238431}" type="sibTrans" cxnId="{0F72A5A8-DE5F-4D59-9BD6-E278E0762BB1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56CBD5CC-5D8F-4FE6-A55C-1DAE56CBF71B}" type="parTrans" cxnId="{0F72A5A8-DE5F-4D59-9BD6-E278E0762BB1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CDDE8D2E-F36F-4F15-B5C3-ADFCC44048E3}">
      <dgm:prSet custT="1"/>
      <dgm:spPr/>
      <dgm:t>
        <a:bodyPr/>
        <a:lstStyle/>
        <a:p>
          <a:r>
            <a:rPr lang="en-US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IHR (2005)/JEE 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၏ ပင်မစွမ်းရည်များကို မြှင့်တင်ရန်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C2B13528-F072-4252-8269-3E637A89833E}" type="parTrans" cxnId="{E38CFBA8-0907-4C8A-967A-7BD28B511EBA}">
      <dgm:prSet/>
      <dgm:spPr/>
      <dgm:t>
        <a:bodyPr/>
        <a:lstStyle/>
        <a:p>
          <a:endParaRPr lang="en-US"/>
        </a:p>
      </dgm:t>
    </dgm:pt>
    <dgm:pt modelId="{F31729FB-3253-4E06-ACB5-843D53C14EB6}" type="sibTrans" cxnId="{E38CFBA8-0907-4C8A-967A-7BD28B511EBA}">
      <dgm:prSet/>
      <dgm:spPr/>
      <dgm:t>
        <a:bodyPr/>
        <a:lstStyle/>
        <a:p>
          <a:endParaRPr lang="en-US"/>
        </a:p>
      </dgm:t>
    </dgm:pt>
    <dgm:pt modelId="{21BD1EC2-2B02-4B48-B00E-022C5055485E}">
      <dgm:prSet/>
      <dgm:spPr/>
      <dgm:t>
        <a:bodyPr/>
        <a:lstStyle/>
        <a:p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မြန်ဆန်ထိရောက်စွာ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တုံ့ပြန်နိုင်စွမ်း</a:t>
          </a:r>
          <a:endParaRPr lang="en-US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3DE3CF42-41DE-4052-813D-DEA8E79515AB}" type="sibTrans" cxnId="{204437A9-0AFA-4948-AABA-7B7906BF01D6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05A8304C-7A6D-4CAC-8D1E-84217C945D35}" type="parTrans" cxnId="{204437A9-0AFA-4948-AABA-7B7906BF01D6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E2264A80-88CA-475F-8EDC-DE686C5B2A4A}">
      <dgm:prSet/>
      <dgm:spPr/>
      <dgm:t>
        <a:bodyPr/>
        <a:lstStyle/>
        <a:p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သတင်းအချက်အလက်စီမံခန့်ခွဲမှု၊ အန္တရာယ်အကဲဖြတ်ခြင်းနှင့် ရောဂါ</a:t>
          </a:r>
          <a:r>
            <a:rPr lang="en-US" dirty="0" err="1">
              <a:latin typeface="Pyidaungsu" panose="020B0502040204020203" pitchFamily="34" charset="0"/>
              <a:cs typeface="Pyidaungsu" panose="020B0502040204020203" pitchFamily="34" charset="0"/>
            </a:rPr>
            <a:t>ပျံ့နှံ</a:t>
          </a:r>
          <a:r>
            <a:rPr lang="en-US" dirty="0">
              <a:latin typeface="Pyidaungsu" panose="020B0502040204020203" pitchFamily="34" charset="0"/>
              <a:cs typeface="Pyidaungsu" panose="020B0502040204020203" pitchFamily="34" charset="0"/>
            </a:rPr>
            <a:t>့</a:t>
          </a:r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ဖြစ်ပွားမှုတုံ့ပြန်ရေးနည်းပညာဆိုင်ရာ ပံ့ပိုးကူညီမှုနှင့် စောင့်ကြည့်ခြင်း</a:t>
          </a:r>
          <a:endParaRPr lang="en-US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409315F3-8AF8-4C71-934E-72CC29E5817A}" type="parTrans" cxnId="{17A14427-2B6B-4870-9088-EB128E3CD428}">
      <dgm:prSet/>
      <dgm:spPr/>
      <dgm:t>
        <a:bodyPr/>
        <a:lstStyle/>
        <a:p>
          <a:endParaRPr lang="en-US"/>
        </a:p>
      </dgm:t>
    </dgm:pt>
    <dgm:pt modelId="{2DE107A1-6B44-4D91-8862-F0E7612DBF6C}" type="sibTrans" cxnId="{17A14427-2B6B-4870-9088-EB128E3CD428}">
      <dgm:prSet/>
      <dgm:spPr/>
      <dgm:t>
        <a:bodyPr/>
        <a:lstStyle/>
        <a:p>
          <a:endParaRPr lang="en-US"/>
        </a:p>
      </dgm:t>
    </dgm:pt>
    <dgm:pt modelId="{243AE476-295F-4AF2-9AAA-612DE4D7155F}">
      <dgm:prSet/>
      <dgm:spPr/>
      <dgm:t>
        <a:bodyPr/>
        <a:lstStyle/>
        <a:p>
          <a:r>
            <a:rPr lang="en-US" dirty="0">
              <a:latin typeface="Pyidaungsu" panose="020B0502040204020203" pitchFamily="34" charset="0"/>
              <a:cs typeface="Pyidaungsu" panose="020B0502040204020203" pitchFamily="34" charset="0"/>
            </a:rPr>
            <a:t>OCV </a:t>
          </a:r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ကို အကဲဖြတ်ခြင်း၊ စီစဉ်ခြင်း၊ စောင့်ကြည့်ခြင်း</a:t>
          </a:r>
          <a:r>
            <a:rPr lang="en-US" dirty="0">
              <a:latin typeface="Pyidaungsu" panose="020B0502040204020203" pitchFamily="34" charset="0"/>
              <a:cs typeface="Pyidaungsu" panose="020B0502040204020203" pitchFamily="34" charset="0"/>
            </a:rPr>
            <a:t>၊</a:t>
          </a:r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 အကောင်အထည်ဖော်ခြင်း</a:t>
          </a:r>
          <a:r>
            <a:rPr lang="en-US" dirty="0" err="1">
              <a:latin typeface="Pyidaungsu" panose="020B0502040204020203" pitchFamily="34" charset="0"/>
              <a:cs typeface="Pyidaungsu" panose="020B0502040204020203" pitchFamily="34" charset="0"/>
            </a:rPr>
            <a:t>တို</a:t>
          </a:r>
          <a:r>
            <a:rPr lang="en-US" dirty="0">
              <a:latin typeface="Pyidaungsu" panose="020B0502040204020203" pitchFamily="34" charset="0"/>
              <a:cs typeface="Pyidaungsu" panose="020B0502040204020203" pitchFamily="34" charset="0"/>
            </a:rPr>
            <a:t>့</a:t>
          </a:r>
          <a:r>
            <a:rPr lang="my-MM" dirty="0">
              <a:latin typeface="Pyidaungsu" panose="020B0502040204020203" pitchFamily="34" charset="0"/>
              <a:cs typeface="Pyidaungsu" panose="020B0502040204020203" pitchFamily="34" charset="0"/>
            </a:rPr>
            <a:t>အတွက် ပံ့ပိုးကူညီခြင်း</a:t>
          </a:r>
          <a:endParaRPr lang="en-US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02C39763-0312-4686-8082-B18A68887575}" type="parTrans" cxnId="{1E27A568-E8AE-47BC-AEED-54F215FB1FF9}">
      <dgm:prSet/>
      <dgm:spPr/>
      <dgm:t>
        <a:bodyPr/>
        <a:lstStyle/>
        <a:p>
          <a:endParaRPr lang="en-US"/>
        </a:p>
      </dgm:t>
    </dgm:pt>
    <dgm:pt modelId="{BCB308D4-D66E-4FA7-BF95-62B7C478872A}" type="sibTrans" cxnId="{1E27A568-E8AE-47BC-AEED-54F215FB1FF9}">
      <dgm:prSet/>
      <dgm:spPr/>
      <dgm:t>
        <a:bodyPr/>
        <a:lstStyle/>
        <a:p>
          <a:endParaRPr lang="en-US"/>
        </a:p>
      </dgm:t>
    </dgm:pt>
    <dgm:pt modelId="{B0BE3C98-7616-435E-BAF1-FDF44FB50ED9}">
      <dgm:prSet/>
      <dgm:spPr/>
      <dgm:t>
        <a:bodyPr/>
        <a:lstStyle/>
        <a:p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ရန်ပုံငွေ</a:t>
          </a:r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ထောက်ပံ့ခြင်း</a:t>
          </a:r>
          <a:endParaRPr lang="en-US" b="1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37522EE6-29ED-4131-BE04-1CA47F6964DF}" type="sibTrans" cxnId="{D3DDD264-8DA0-4173-9E4F-6CEC15B770CA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05D3BC54-F83A-44E6-BAC8-68CF57B36B11}" type="parTrans" cxnId="{D3DDD264-8DA0-4173-9E4F-6CEC15B770CA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A1CBF414-3704-46C9-A8CB-25434CC21910}">
      <dgm:prSet/>
      <dgm:spPr/>
      <dgm:t>
        <a:bodyPr/>
        <a:lstStyle/>
        <a:p>
          <a:r>
            <a:rPr lang="my-MM" b="1" i="0" dirty="0">
              <a:latin typeface="Pyidaungsu" panose="020B0502040204020203" pitchFamily="34" charset="0"/>
              <a:cs typeface="Pyidaungsu" panose="020B0502040204020203" pitchFamily="34" charset="0"/>
            </a:rPr>
            <a:t>ဖြစ်နိုင်ခြေအန္တရာယ်</a:t>
          </a:r>
          <a:r>
            <a:rPr lang="en-US" b="1" i="0" dirty="0" err="1">
              <a:latin typeface="Pyidaungsu" panose="020B0502040204020203" pitchFamily="34" charset="0"/>
              <a:cs typeface="Pyidaungsu" panose="020B0502040204020203" pitchFamily="34" charset="0"/>
            </a:rPr>
            <a:t>ဆိုင်ရာ</a:t>
          </a:r>
          <a:r>
            <a:rPr lang="my-MM" b="1" i="0" dirty="0">
              <a:latin typeface="Pyidaungsu" panose="020B0502040204020203" pitchFamily="34" charset="0"/>
              <a:cs typeface="Pyidaungsu" panose="020B0502040204020203" pitchFamily="34" charset="0"/>
            </a:rPr>
            <a:t> ဆက်သွယ်ပြောဆိုရေး</a:t>
          </a:r>
          <a:endParaRPr lang="en-US" b="1" i="0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A5AC9C39-DC93-467B-93D8-613C4C1889CA}" type="sibTrans" cxnId="{E3FD92C1-1671-4DD6-9DD9-56D084081779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6CCEDA4F-6B99-458A-81D0-5A163CF5116F}" type="parTrans" cxnId="{E3FD92C1-1671-4DD6-9DD9-56D084081779}">
      <dgm:prSet/>
      <dgm:spPr/>
      <dgm:t>
        <a:bodyPr/>
        <a:lstStyle/>
        <a:p>
          <a:endParaRPr lang="en-US">
            <a:latin typeface="Arial Nova" panose="020B0504020202020204" pitchFamily="34" charset="0"/>
          </a:endParaRPr>
        </a:p>
      </dgm:t>
    </dgm:pt>
    <dgm:pt modelId="{CBEDDB99-B820-4B62-9872-0F5C436AC913}" type="pres">
      <dgm:prSet presAssocID="{5536B158-5CF1-4E63-8384-619C3909F314}" presName="Name0" presStyleCnt="0">
        <dgm:presLayoutVars>
          <dgm:dir/>
          <dgm:animLvl val="lvl"/>
          <dgm:resizeHandles val="exact"/>
        </dgm:presLayoutVars>
      </dgm:prSet>
      <dgm:spPr/>
    </dgm:pt>
    <dgm:pt modelId="{166FA8B6-B0C2-4F4C-9C10-0DF9935D5402}" type="pres">
      <dgm:prSet presAssocID="{EEFC157F-81B3-4AA2-84C4-A84FC1CCA591}" presName="composite" presStyleCnt="0"/>
      <dgm:spPr/>
    </dgm:pt>
    <dgm:pt modelId="{04FF487F-4F60-4EEE-8601-A64CA435EEF5}" type="pres">
      <dgm:prSet presAssocID="{EEFC157F-81B3-4AA2-84C4-A84FC1CCA59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85EE2FF9-38FA-4176-A7F9-BFCF365ED4AE}" type="pres">
      <dgm:prSet presAssocID="{EEFC157F-81B3-4AA2-84C4-A84FC1CCA591}" presName="desTx" presStyleLbl="alignAccFollowNode1" presStyleIdx="0" presStyleCnt="3">
        <dgm:presLayoutVars>
          <dgm:bulletEnabled val="1"/>
        </dgm:presLayoutVars>
      </dgm:prSet>
      <dgm:spPr/>
    </dgm:pt>
    <dgm:pt modelId="{9A0FAA00-F696-45F1-9D71-36B92395A48B}" type="pres">
      <dgm:prSet presAssocID="{76B19CBA-7FA8-4503-AD17-3688A55411CE}" presName="space" presStyleCnt="0"/>
      <dgm:spPr/>
    </dgm:pt>
    <dgm:pt modelId="{287EEC90-D6B4-442D-BACC-D5C56544DC21}" type="pres">
      <dgm:prSet presAssocID="{35DA3EDA-8BD2-4B4C-B088-CA5936E551AA}" presName="composite" presStyleCnt="0"/>
      <dgm:spPr/>
    </dgm:pt>
    <dgm:pt modelId="{92EAF322-8297-44D2-AE1F-BDBBF88EC38D}" type="pres">
      <dgm:prSet presAssocID="{35DA3EDA-8BD2-4B4C-B088-CA5936E551A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78DFDC1D-32B9-4ADE-9044-BC6738A4193D}" type="pres">
      <dgm:prSet presAssocID="{35DA3EDA-8BD2-4B4C-B088-CA5936E551AA}" presName="desTx" presStyleLbl="alignAccFollowNode1" presStyleIdx="1" presStyleCnt="3">
        <dgm:presLayoutVars>
          <dgm:bulletEnabled val="1"/>
        </dgm:presLayoutVars>
      </dgm:prSet>
      <dgm:spPr/>
    </dgm:pt>
    <dgm:pt modelId="{16A20DFA-4A11-47F6-BCBD-2A97680ADD7C}" type="pres">
      <dgm:prSet presAssocID="{25F061C6-4494-49CA-B629-D7BFEFD73C12}" presName="space" presStyleCnt="0"/>
      <dgm:spPr/>
    </dgm:pt>
    <dgm:pt modelId="{ADA9F4A3-9722-48E6-A06E-A1F3F7D715AD}" type="pres">
      <dgm:prSet presAssocID="{5C391645-A826-462D-A784-CC1D7D5DEE64}" presName="composite" presStyleCnt="0"/>
      <dgm:spPr/>
    </dgm:pt>
    <dgm:pt modelId="{A0942D47-7EE5-47BC-9AEF-40D80FC6DC83}" type="pres">
      <dgm:prSet presAssocID="{5C391645-A826-462D-A784-CC1D7D5DEE6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E75CBE51-5E6B-4307-921D-BBA03A5498AC}" type="pres">
      <dgm:prSet presAssocID="{5C391645-A826-462D-A784-CC1D7D5DEE64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FCADF307-30CF-4EF8-AF45-8FC8C05F2AD9}" type="presOf" srcId="{21BD1EC2-2B02-4B48-B00E-022C5055485E}" destId="{78DFDC1D-32B9-4ADE-9044-BC6738A4193D}" srcOrd="0" destOrd="5" presId="urn:microsoft.com/office/officeart/2005/8/layout/hList1"/>
    <dgm:cxn modelId="{9A972509-31EE-4A07-86AE-0DE14A9BFAA7}" srcId="{5536B158-5CF1-4E63-8384-619C3909F314}" destId="{5C391645-A826-462D-A784-CC1D7D5DEE64}" srcOrd="2" destOrd="0" parTransId="{5E85FF1C-F2E7-4537-8806-247FF883D0C8}" sibTransId="{E07F8994-EAF3-4F3C-8BBA-0CC8EB69110A}"/>
    <dgm:cxn modelId="{18FC8A0F-7EFC-4ADA-9224-4FB72F612E3F}" srcId="{27CBC0AB-EA39-4CC2-B417-5D26A5911D7D}" destId="{B58B8DA6-B196-4D15-BFE4-35032B692869}" srcOrd="0" destOrd="0" parTransId="{48B72A24-E86D-47C5-B15F-906167C9C3A8}" sibTransId="{17E62AF8-B4DF-4569-B12B-BE3BC54E248F}"/>
    <dgm:cxn modelId="{DF164211-425A-4FBB-9541-B9731F79E4B6}" srcId="{1C5F5D00-5574-45F8-9922-2314A7EB39A9}" destId="{40B0BD6B-4E74-414A-B5B6-5ACBE281C952}" srcOrd="0" destOrd="0" parTransId="{3D8DE6D2-D3B7-4626-A687-ABAB192D1FA0}" sibTransId="{C2C980A1-0F7A-4C39-8AA1-C5FCEFC09C28}"/>
    <dgm:cxn modelId="{C1F89E15-116A-4BA4-B5FB-8DCA84BB9813}" srcId="{F95F5B9E-5D43-4486-9756-CAD3FF4B27CE}" destId="{2DEDB0C2-E44E-4752-85B4-C23C1239BC6D}" srcOrd="1" destOrd="0" parTransId="{AF2240F2-5357-49AD-824F-EF72545EA7AD}" sibTransId="{BC541307-B735-4E42-88C7-7F43499A3F84}"/>
    <dgm:cxn modelId="{5401641E-EAFE-43B2-A111-772D4A4C50F9}" type="presOf" srcId="{585C228C-75A9-45C5-A44B-73CB1CF477E4}" destId="{78DFDC1D-32B9-4ADE-9044-BC6738A4193D}" srcOrd="0" destOrd="6" presId="urn:microsoft.com/office/officeart/2005/8/layout/hList1"/>
    <dgm:cxn modelId="{87BAFA20-3BB0-4B7C-87BF-0315239A20E4}" type="presOf" srcId="{E2264A80-88CA-475F-8EDC-DE686C5B2A4A}" destId="{E75CBE51-5E6B-4307-921D-BBA03A5498AC}" srcOrd="0" destOrd="3" presId="urn:microsoft.com/office/officeart/2005/8/layout/hList1"/>
    <dgm:cxn modelId="{C0EFEA24-ADEB-4F9B-B9D8-6BA697C46B45}" srcId="{591D99A4-B250-4C23-9477-DDD8D71A7ABB}" destId="{9D47C1B5-C9C6-47B4-9411-6A3358BE62F4}" srcOrd="1" destOrd="0" parTransId="{AC894D14-617D-447C-946F-5F69378E4810}" sibTransId="{E2140B21-6423-471A-85E6-86358FF4301C}"/>
    <dgm:cxn modelId="{17A14427-2B6B-4870-9088-EB128E3CD428}" srcId="{1D05D106-284C-41A6-AA56-D25F86BB54EA}" destId="{E2264A80-88CA-475F-8EDC-DE686C5B2A4A}" srcOrd="0" destOrd="0" parTransId="{409315F3-8AF8-4C71-934E-72CC29E5817A}" sibTransId="{2DE107A1-6B44-4D91-8862-F0E7612DBF6C}"/>
    <dgm:cxn modelId="{D06E2433-28B9-4477-A6F9-18E7C4173737}" type="presOf" srcId="{35DA3EDA-8BD2-4B4C-B088-CA5936E551AA}" destId="{92EAF322-8297-44D2-AE1F-BDBBF88EC38D}" srcOrd="0" destOrd="0" presId="urn:microsoft.com/office/officeart/2005/8/layout/hList1"/>
    <dgm:cxn modelId="{6D6B4736-878A-4A94-9639-FAEFE3EEC76A}" type="presOf" srcId="{F95F5B9E-5D43-4486-9756-CAD3FF4B27CE}" destId="{78DFDC1D-32B9-4ADE-9044-BC6738A4193D}" srcOrd="0" destOrd="1" presId="urn:microsoft.com/office/officeart/2005/8/layout/hList1"/>
    <dgm:cxn modelId="{2B76DC39-1430-4BF1-A264-A7943F50ABD2}" srcId="{5C391645-A826-462D-A784-CC1D7D5DEE64}" destId="{1C5F5D00-5574-45F8-9922-2314A7EB39A9}" srcOrd="2" destOrd="0" parTransId="{387AF882-ABE7-4246-BD8A-20E7F28F75C4}" sibTransId="{1F093CF4-420A-48B8-B2DB-8ABA3162F2CF}"/>
    <dgm:cxn modelId="{648EA140-3773-42E7-98CA-8050913A3D7A}" type="presOf" srcId="{5536B158-5CF1-4E63-8384-619C3909F314}" destId="{CBEDDB99-B820-4B62-9872-0F5C436AC913}" srcOrd="0" destOrd="0" presId="urn:microsoft.com/office/officeart/2005/8/layout/hList1"/>
    <dgm:cxn modelId="{D715DF42-D62D-4A2C-8299-218B970DCAEF}" type="presOf" srcId="{2DEDB0C2-E44E-4752-85B4-C23C1239BC6D}" destId="{78DFDC1D-32B9-4ADE-9044-BC6738A4193D}" srcOrd="0" destOrd="3" presId="urn:microsoft.com/office/officeart/2005/8/layout/hList1"/>
    <dgm:cxn modelId="{1280AE45-0855-4BC8-BD22-8A7355166592}" type="presOf" srcId="{0AC2A90F-938D-4ADF-9F3B-2585F7CA0C00}" destId="{78DFDC1D-32B9-4ADE-9044-BC6738A4193D}" srcOrd="0" destOrd="8" presId="urn:microsoft.com/office/officeart/2005/8/layout/hList1"/>
    <dgm:cxn modelId="{D6364747-6E20-4BAF-97F4-586E9C96E7E7}" type="presOf" srcId="{E58EA4EC-7BFB-405F-8566-B508D07E80AB}" destId="{85EE2FF9-38FA-4176-A7F9-BFCF365ED4AE}" srcOrd="0" destOrd="1" presId="urn:microsoft.com/office/officeart/2005/8/layout/hList1"/>
    <dgm:cxn modelId="{38F36C4E-7802-4DDA-9D62-A80F2038C3D5}" type="presOf" srcId="{40B0BD6B-4E74-414A-B5B6-5ACBE281C952}" destId="{E75CBE51-5E6B-4307-921D-BBA03A5498AC}" srcOrd="0" destOrd="5" presId="urn:microsoft.com/office/officeart/2005/8/layout/hList1"/>
    <dgm:cxn modelId="{79AED14E-0280-4E42-B317-62FA92358764}" srcId="{A1CBF414-3704-46C9-A8CB-25434CC21910}" destId="{0AC2A90F-938D-4ADF-9F3B-2585F7CA0C00}" srcOrd="0" destOrd="0" parTransId="{C52A909E-371B-4599-BB57-4DF8788A9B07}" sibTransId="{CA7330CB-3B22-4984-BE92-3E56680A9F3D}"/>
    <dgm:cxn modelId="{49C2DB52-A537-409F-8C4E-EADA49543A20}" srcId="{B0BE3C98-7616-435E-BAF1-FDF44FB50ED9}" destId="{5698C164-0B7C-4181-AC30-0EF9431D37A4}" srcOrd="0" destOrd="0" parTransId="{7BB26F0E-8246-4088-B1B2-4EC77AB76FE1}" sibTransId="{3BE41517-AB74-47ED-9534-322DD24289AD}"/>
    <dgm:cxn modelId="{DC011263-E83D-40E2-8FEC-24B0E4E5D954}" srcId="{B8949356-D41B-4CAC-AC7E-F55384931687}" destId="{430ECAEB-2BF3-4B6D-8566-4AF0D8DBB063}" srcOrd="0" destOrd="0" parTransId="{2ABD3B89-04B5-4542-9B2E-65F7278A9F6A}" sibTransId="{EC73BCA0-6D12-49EB-9EA8-A5EC22A8F49A}"/>
    <dgm:cxn modelId="{0C34B563-AC30-4088-B65D-426F7C4D495F}" type="presOf" srcId="{54A2B7B3-2D57-4BDB-9656-34C96CA179B2}" destId="{78DFDC1D-32B9-4ADE-9044-BC6738A4193D}" srcOrd="0" destOrd="2" presId="urn:microsoft.com/office/officeart/2005/8/layout/hList1"/>
    <dgm:cxn modelId="{D3DDD264-8DA0-4173-9E4F-6CEC15B770CA}" srcId="{5C391645-A826-462D-A784-CC1D7D5DEE64}" destId="{B0BE3C98-7616-435E-BAF1-FDF44FB50ED9}" srcOrd="4" destOrd="0" parTransId="{05D3BC54-F83A-44E6-BAC8-68CF57B36B11}" sibTransId="{37522EE6-29ED-4131-BE04-1CA47F6964DF}"/>
    <dgm:cxn modelId="{1E27A568-E8AE-47BC-AEED-54F215FB1FF9}" srcId="{1C5F5D00-5574-45F8-9922-2314A7EB39A9}" destId="{243AE476-295F-4AF2-9AAA-612DE4D7155F}" srcOrd="1" destOrd="0" parTransId="{02C39763-0312-4686-8082-B18A68887575}" sibTransId="{BCB308D4-D66E-4FA7-BF95-62B7C478872A}"/>
    <dgm:cxn modelId="{3246B97B-06E8-41D2-BED8-7B7A907F32AB}" srcId="{35DA3EDA-8BD2-4B4C-B088-CA5936E551AA}" destId="{F95F5B9E-5D43-4486-9756-CAD3FF4B27CE}" srcOrd="1" destOrd="0" parTransId="{41E5AE01-CD9D-4B29-8907-6A2EB9A53CB3}" sibTransId="{1DA3F642-4A38-4C0F-A196-C30596E7CB77}"/>
    <dgm:cxn modelId="{8BE48580-1A5D-499A-93E3-3C488369338D}" type="presOf" srcId="{5698C164-0B7C-4181-AC30-0EF9431D37A4}" destId="{E75CBE51-5E6B-4307-921D-BBA03A5498AC}" srcOrd="0" destOrd="10" presId="urn:microsoft.com/office/officeart/2005/8/layout/hList1"/>
    <dgm:cxn modelId="{E3095682-136A-43AF-80F9-3C3EAA7C755A}" type="presOf" srcId="{243AE476-295F-4AF2-9AAA-612DE4D7155F}" destId="{E75CBE51-5E6B-4307-921D-BBA03A5498AC}" srcOrd="0" destOrd="6" presId="urn:microsoft.com/office/officeart/2005/8/layout/hList1"/>
    <dgm:cxn modelId="{250A1887-3DED-47A4-8B32-D20C420770CF}" type="presOf" srcId="{27CBC0AB-EA39-4CC2-B417-5D26A5911D7D}" destId="{E75CBE51-5E6B-4307-921D-BBA03A5498AC}" srcOrd="0" destOrd="7" presId="urn:microsoft.com/office/officeart/2005/8/layout/hList1"/>
    <dgm:cxn modelId="{CD637B94-5B9D-4653-AB18-938E99D209D0}" type="presOf" srcId="{E47C50B8-1F97-4874-945D-98C5361FFDD4}" destId="{78DFDC1D-32B9-4ADE-9044-BC6738A4193D}" srcOrd="0" destOrd="4" presId="urn:microsoft.com/office/officeart/2005/8/layout/hList1"/>
    <dgm:cxn modelId="{E8C34D96-E1E5-4B7A-9371-5543DD7722AB}" type="presOf" srcId="{1D05D106-284C-41A6-AA56-D25F86BB54EA}" destId="{E75CBE51-5E6B-4307-921D-BBA03A5498AC}" srcOrd="0" destOrd="2" presId="urn:microsoft.com/office/officeart/2005/8/layout/hList1"/>
    <dgm:cxn modelId="{BA68FC96-0369-4FBB-9354-9409746D6465}" srcId="{F95F5B9E-5D43-4486-9756-CAD3FF4B27CE}" destId="{54A2B7B3-2D57-4BDB-9656-34C96CA179B2}" srcOrd="0" destOrd="0" parTransId="{51CE1DA9-EE57-42A4-A04D-80AE9D938302}" sibTransId="{CBEDB2EF-6361-46D9-92A2-32F478E6F6F8}"/>
    <dgm:cxn modelId="{0C817197-F815-441B-AF72-6B695E73F52E}" type="presOf" srcId="{5C391645-A826-462D-A784-CC1D7D5DEE64}" destId="{A0942D47-7EE5-47BC-9AEF-40D80FC6DC83}" srcOrd="0" destOrd="0" presId="urn:microsoft.com/office/officeart/2005/8/layout/hList1"/>
    <dgm:cxn modelId="{88750599-252F-4BD5-B81B-81A14F39990D}" srcId="{35DA3EDA-8BD2-4B4C-B088-CA5936E551AA}" destId="{E47C50B8-1F97-4874-945D-98C5361FFDD4}" srcOrd="2" destOrd="0" parTransId="{CB55EEA6-667A-4635-A9DA-3A92E0330040}" sibTransId="{CB02EE7F-9236-4CCB-A973-D1485FB27194}"/>
    <dgm:cxn modelId="{D75E98A0-3A54-4261-B272-F9F1A514CDF3}" srcId="{5C391645-A826-462D-A784-CC1D7D5DEE64}" destId="{B8949356-D41B-4CAC-AC7E-F55384931687}" srcOrd="0" destOrd="0" parTransId="{70172224-8CD6-4DE1-B17C-34680CB813EB}" sibTransId="{D6F15284-631B-4750-933B-7E7CE1ACCCF8}"/>
    <dgm:cxn modelId="{9F6988A4-9104-4135-A7E5-E3FCD0EC32D9}" type="presOf" srcId="{430ECAEB-2BF3-4B6D-8566-4AF0D8DBB063}" destId="{E75CBE51-5E6B-4307-921D-BBA03A5498AC}" srcOrd="0" destOrd="1" presId="urn:microsoft.com/office/officeart/2005/8/layout/hList1"/>
    <dgm:cxn modelId="{0F72A5A8-DE5F-4D59-9BD6-E278E0762BB1}" srcId="{591D99A4-B250-4C23-9477-DDD8D71A7ABB}" destId="{E58EA4EC-7BFB-405F-8566-B508D07E80AB}" srcOrd="0" destOrd="0" parTransId="{56CBD5CC-5D8F-4FE6-A55C-1DAE56CBF71B}" sibTransId="{D3DCEBA3-4CD2-4F1A-8C92-9DBB74238431}"/>
    <dgm:cxn modelId="{E38CFBA8-0907-4C8A-967A-7BD28B511EBA}" srcId="{EEFC157F-81B3-4AA2-84C4-A84FC1CCA591}" destId="{CDDE8D2E-F36F-4F15-B5C3-ADFCC44048E3}" srcOrd="1" destOrd="0" parTransId="{C2B13528-F072-4252-8269-3E637A89833E}" sibTransId="{F31729FB-3253-4E06-ACB5-843D53C14EB6}"/>
    <dgm:cxn modelId="{204437A9-0AFA-4948-AABA-7B7906BF01D6}" srcId="{35DA3EDA-8BD2-4B4C-B088-CA5936E551AA}" destId="{21BD1EC2-2B02-4B48-B00E-022C5055485E}" srcOrd="3" destOrd="0" parTransId="{05A8304C-7A6D-4CAC-8D1E-84217C945D35}" sibTransId="{3DE3CF42-41DE-4052-813D-DEA8E79515AB}"/>
    <dgm:cxn modelId="{6FF1F1A9-0FAF-4571-AE28-7AB60C12F049}" type="presOf" srcId="{EEFC157F-81B3-4AA2-84C4-A84FC1CCA591}" destId="{04FF487F-4F60-4EEE-8601-A64CA435EEF5}" srcOrd="0" destOrd="0" presId="urn:microsoft.com/office/officeart/2005/8/layout/hList1"/>
    <dgm:cxn modelId="{AC7134AB-CFD9-47CD-9CB5-7873961EBBAC}" type="presOf" srcId="{1C5F5D00-5574-45F8-9922-2314A7EB39A9}" destId="{E75CBE51-5E6B-4307-921D-BBA03A5498AC}" srcOrd="0" destOrd="4" presId="urn:microsoft.com/office/officeart/2005/8/layout/hList1"/>
    <dgm:cxn modelId="{7A3B45B0-D4B8-4F23-8D16-6B08E77A937B}" type="presOf" srcId="{CDDE8D2E-F36F-4F15-B5C3-ADFCC44048E3}" destId="{85EE2FF9-38FA-4176-A7F9-BFCF365ED4AE}" srcOrd="0" destOrd="3" presId="urn:microsoft.com/office/officeart/2005/8/layout/hList1"/>
    <dgm:cxn modelId="{48D8FFB0-B45C-437B-9AEE-980B79B0AFC3}" srcId="{5536B158-5CF1-4E63-8384-619C3909F314}" destId="{EEFC157F-81B3-4AA2-84C4-A84FC1CCA591}" srcOrd="0" destOrd="0" parTransId="{EE9B5B61-DD58-495C-A80E-BBB8F4538F04}" sibTransId="{76B19CBA-7FA8-4503-AD17-3688A55411CE}"/>
    <dgm:cxn modelId="{19DE86B6-C52F-47EA-B122-AB108CF6A41E}" srcId="{21BD1EC2-2B02-4B48-B00E-022C5055485E}" destId="{585C228C-75A9-45C5-A44B-73CB1CF477E4}" srcOrd="0" destOrd="0" parTransId="{C0038059-46FB-4015-9469-80A531AEAE32}" sibTransId="{1A103D44-69BC-488B-9D98-346CFB84FDFA}"/>
    <dgm:cxn modelId="{61D193B7-2ECB-4A33-9EDD-3EDEEDBCDAA2}" type="presOf" srcId="{A1CBF414-3704-46C9-A8CB-25434CC21910}" destId="{78DFDC1D-32B9-4ADE-9044-BC6738A4193D}" srcOrd="0" destOrd="7" presId="urn:microsoft.com/office/officeart/2005/8/layout/hList1"/>
    <dgm:cxn modelId="{D23516BF-085F-46B7-9420-CFD78ECD89C7}" type="presOf" srcId="{9D47C1B5-C9C6-47B4-9411-6A3358BE62F4}" destId="{85EE2FF9-38FA-4176-A7F9-BFCF365ED4AE}" srcOrd="0" destOrd="2" presId="urn:microsoft.com/office/officeart/2005/8/layout/hList1"/>
    <dgm:cxn modelId="{E3FD92C1-1671-4DD6-9DD9-56D084081779}" srcId="{35DA3EDA-8BD2-4B4C-B088-CA5936E551AA}" destId="{A1CBF414-3704-46C9-A8CB-25434CC21910}" srcOrd="4" destOrd="0" parTransId="{6CCEDA4F-6B99-458A-81D0-5A163CF5116F}" sibTransId="{A5AC9C39-DC93-467B-93D8-613C4C1889CA}"/>
    <dgm:cxn modelId="{E3B62BC5-0AF6-45F5-A794-C67B2171EEC5}" type="presOf" srcId="{591D99A4-B250-4C23-9477-DDD8D71A7ABB}" destId="{85EE2FF9-38FA-4176-A7F9-BFCF365ED4AE}" srcOrd="0" destOrd="0" presId="urn:microsoft.com/office/officeart/2005/8/layout/hList1"/>
    <dgm:cxn modelId="{D10659C7-FD4D-4515-85A6-550D3DEE4275}" type="presOf" srcId="{B8949356-D41B-4CAC-AC7E-F55384931687}" destId="{E75CBE51-5E6B-4307-921D-BBA03A5498AC}" srcOrd="0" destOrd="0" presId="urn:microsoft.com/office/officeart/2005/8/layout/hList1"/>
    <dgm:cxn modelId="{206E0FE2-C653-458D-81E6-89839A37CDEE}" type="presOf" srcId="{B0BE3C98-7616-435E-BAF1-FDF44FB50ED9}" destId="{E75CBE51-5E6B-4307-921D-BBA03A5498AC}" srcOrd="0" destOrd="9" presId="urn:microsoft.com/office/officeart/2005/8/layout/hList1"/>
    <dgm:cxn modelId="{238D83E4-5A25-4340-A752-3D166DB09400}" srcId="{5C391645-A826-462D-A784-CC1D7D5DEE64}" destId="{1D05D106-284C-41A6-AA56-D25F86BB54EA}" srcOrd="1" destOrd="0" parTransId="{BA8A793D-C8E5-4476-A5BE-48D57A5EEE1D}" sibTransId="{89199817-F538-4A0D-8FCF-A7A0C83F5E7D}"/>
    <dgm:cxn modelId="{80EE50E8-3E1D-468A-9E14-A06C11F8CC77}" srcId="{35DA3EDA-8BD2-4B4C-B088-CA5936E551AA}" destId="{7EA3C483-B5CF-49B9-A268-8CE404AEDE8D}" srcOrd="0" destOrd="0" parTransId="{8DBD7350-7980-4FA4-87C6-836893950222}" sibTransId="{A9020A28-9202-49ED-9F78-381AE11494A9}"/>
    <dgm:cxn modelId="{8C730AF1-68F3-4E3B-B601-5C992456D52F}" srcId="{5C391645-A826-462D-A784-CC1D7D5DEE64}" destId="{27CBC0AB-EA39-4CC2-B417-5D26A5911D7D}" srcOrd="3" destOrd="0" parTransId="{B9EE5480-624F-436C-A8C6-BF209E33A0B4}" sibTransId="{53178834-5E97-4B50-B0BB-C2864CD60355}"/>
    <dgm:cxn modelId="{8936EDF9-5AEC-4A0C-8DA6-C84A687ED8BA}" srcId="{EEFC157F-81B3-4AA2-84C4-A84FC1CCA591}" destId="{591D99A4-B250-4C23-9477-DDD8D71A7ABB}" srcOrd="0" destOrd="0" parTransId="{AFF0E47C-F5EF-490B-A674-545F73683661}" sibTransId="{867E8373-F43F-41AF-9CE6-908143E7C72C}"/>
    <dgm:cxn modelId="{CF9D4DFA-ED9B-4E41-BA09-F1A51BF42A60}" srcId="{5536B158-5CF1-4E63-8384-619C3909F314}" destId="{35DA3EDA-8BD2-4B4C-B088-CA5936E551AA}" srcOrd="1" destOrd="0" parTransId="{9C10D1E9-0BB9-4465-8DBF-65C9AED06048}" sibTransId="{25F061C6-4494-49CA-B629-D7BFEFD73C12}"/>
    <dgm:cxn modelId="{AEECC7FB-5D2D-4BCB-BC09-1D623B0544B4}" type="presOf" srcId="{B58B8DA6-B196-4D15-BFE4-35032B692869}" destId="{E75CBE51-5E6B-4307-921D-BBA03A5498AC}" srcOrd="0" destOrd="8" presId="urn:microsoft.com/office/officeart/2005/8/layout/hList1"/>
    <dgm:cxn modelId="{D317D4FF-053E-4A05-8F77-70ABED294045}" type="presOf" srcId="{7EA3C483-B5CF-49B9-A268-8CE404AEDE8D}" destId="{78DFDC1D-32B9-4ADE-9044-BC6738A4193D}" srcOrd="0" destOrd="0" presId="urn:microsoft.com/office/officeart/2005/8/layout/hList1"/>
    <dgm:cxn modelId="{D44D9D77-3527-4075-AFE6-504B63DC56AC}" type="presParOf" srcId="{CBEDDB99-B820-4B62-9872-0F5C436AC913}" destId="{166FA8B6-B0C2-4F4C-9C10-0DF9935D5402}" srcOrd="0" destOrd="0" presId="urn:microsoft.com/office/officeart/2005/8/layout/hList1"/>
    <dgm:cxn modelId="{80846836-F587-4ACC-A232-3970B5759D40}" type="presParOf" srcId="{166FA8B6-B0C2-4F4C-9C10-0DF9935D5402}" destId="{04FF487F-4F60-4EEE-8601-A64CA435EEF5}" srcOrd="0" destOrd="0" presId="urn:microsoft.com/office/officeart/2005/8/layout/hList1"/>
    <dgm:cxn modelId="{F69DA04B-617C-4196-A4D6-9DC43330373B}" type="presParOf" srcId="{166FA8B6-B0C2-4F4C-9C10-0DF9935D5402}" destId="{85EE2FF9-38FA-4176-A7F9-BFCF365ED4AE}" srcOrd="1" destOrd="0" presId="urn:microsoft.com/office/officeart/2005/8/layout/hList1"/>
    <dgm:cxn modelId="{10D7CA3F-0EBB-42BC-B93F-B2CDE9113D99}" type="presParOf" srcId="{CBEDDB99-B820-4B62-9872-0F5C436AC913}" destId="{9A0FAA00-F696-45F1-9D71-36B92395A48B}" srcOrd="1" destOrd="0" presId="urn:microsoft.com/office/officeart/2005/8/layout/hList1"/>
    <dgm:cxn modelId="{104F6358-D6E7-497C-81F1-3C4BB4A309F6}" type="presParOf" srcId="{CBEDDB99-B820-4B62-9872-0F5C436AC913}" destId="{287EEC90-D6B4-442D-BACC-D5C56544DC21}" srcOrd="2" destOrd="0" presId="urn:microsoft.com/office/officeart/2005/8/layout/hList1"/>
    <dgm:cxn modelId="{12454367-D636-4903-9562-766418D1301E}" type="presParOf" srcId="{287EEC90-D6B4-442D-BACC-D5C56544DC21}" destId="{92EAF322-8297-44D2-AE1F-BDBBF88EC38D}" srcOrd="0" destOrd="0" presId="urn:microsoft.com/office/officeart/2005/8/layout/hList1"/>
    <dgm:cxn modelId="{09BD5AEF-1733-496B-A9F9-BF99A4D5357E}" type="presParOf" srcId="{287EEC90-D6B4-442D-BACC-D5C56544DC21}" destId="{78DFDC1D-32B9-4ADE-9044-BC6738A4193D}" srcOrd="1" destOrd="0" presId="urn:microsoft.com/office/officeart/2005/8/layout/hList1"/>
    <dgm:cxn modelId="{98306844-4C6F-4804-8EE8-75FAA20984A2}" type="presParOf" srcId="{CBEDDB99-B820-4B62-9872-0F5C436AC913}" destId="{16A20DFA-4A11-47F6-BCBD-2A97680ADD7C}" srcOrd="3" destOrd="0" presId="urn:microsoft.com/office/officeart/2005/8/layout/hList1"/>
    <dgm:cxn modelId="{22AA1769-916C-4DA1-902D-C110148606E4}" type="presParOf" srcId="{CBEDDB99-B820-4B62-9872-0F5C436AC913}" destId="{ADA9F4A3-9722-48E6-A06E-A1F3F7D715AD}" srcOrd="4" destOrd="0" presId="urn:microsoft.com/office/officeart/2005/8/layout/hList1"/>
    <dgm:cxn modelId="{C9F78B28-36F4-440E-9476-8C9D7FE7CD30}" type="presParOf" srcId="{ADA9F4A3-9722-48E6-A06E-A1F3F7D715AD}" destId="{A0942D47-7EE5-47BC-9AEF-40D80FC6DC83}" srcOrd="0" destOrd="0" presId="urn:microsoft.com/office/officeart/2005/8/layout/hList1"/>
    <dgm:cxn modelId="{BFB5D45C-04E3-46EB-A315-E20E12FF010F}" type="presParOf" srcId="{ADA9F4A3-9722-48E6-A06E-A1F3F7D715AD}" destId="{E75CBE51-5E6B-4307-921D-BBA03A5498A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2791D3-2A9F-4145-8830-AC49EB950D71}" type="doc">
      <dgm:prSet loTypeId="urn:microsoft.com/office/officeart/2005/8/layout/gear1" loCatId="cycle" qsTypeId="urn:microsoft.com/office/officeart/2005/8/quickstyle/simple4" qsCatId="simple" csTypeId="urn:microsoft.com/office/officeart/2005/8/colors/colorful2" csCatId="colorful" phldr="1"/>
      <dgm:spPr/>
    </dgm:pt>
    <dgm:pt modelId="{4321223F-F034-4C0D-B516-7426A944330E}">
      <dgm:prSet phldrT="[Text]"/>
      <dgm:spPr/>
      <dgm:t>
        <a:bodyPr/>
        <a:lstStyle/>
        <a:p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ကာလဝမ်းရောဂါ 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အတွက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် 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သီးသန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့်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ဆောင်ရွက်သည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့် 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လုပ်ငန်းများ</a:t>
          </a:r>
          <a:endParaRPr lang="en-US" b="1" dirty="0">
            <a:latin typeface="Pyidaungsu" panose="020B0502040204020203" pitchFamily="34" charset="0"/>
            <a:cs typeface="Pyidaungsu" panose="020B0502040204020203" pitchFamily="34" charset="0"/>
          </a:endParaRPr>
        </a:p>
      </dgm:t>
    </dgm:pt>
    <dgm:pt modelId="{3D9324A1-C837-474E-8B83-E7CCA696A784}" type="parTrans" cxnId="{98A1D10F-D17E-4FE2-9196-D8A111FE983A}">
      <dgm:prSet/>
      <dgm:spPr/>
      <dgm:t>
        <a:bodyPr/>
        <a:lstStyle/>
        <a:p>
          <a:endParaRPr lang="en-US" b="1"/>
        </a:p>
      </dgm:t>
    </dgm:pt>
    <dgm:pt modelId="{45D38165-9EC7-49AB-835F-5964DC9AE0E7}" type="sibTrans" cxnId="{98A1D10F-D17E-4FE2-9196-D8A111FE983A}">
      <dgm:prSet/>
      <dgm:spPr/>
      <dgm:t>
        <a:bodyPr/>
        <a:lstStyle/>
        <a:p>
          <a:endParaRPr lang="en-US" b="1"/>
        </a:p>
      </dgm:t>
    </dgm:pt>
    <dgm:pt modelId="{C0BE9430-69AF-484E-91CC-E4F3FBD86A00}">
      <dgm:prSet phldrT="[Text]"/>
      <dgm:spPr/>
      <dgm:t>
        <a:bodyPr/>
        <a:lstStyle/>
        <a:p>
          <a:r>
            <a:rPr lang="my-MM" b="1" dirty="0">
              <a:latin typeface="Pyidaungsu" panose="020B0502040204020203" pitchFamily="34" charset="0"/>
              <a:cs typeface="Pyidaungsu" panose="020B0502040204020203" pitchFamily="34" charset="0"/>
            </a:rPr>
            <a:t>ကာလဝမ်းရောဂါ 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လမ်းပြမြေပုံ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 ၂၀၃၀</a:t>
          </a:r>
        </a:p>
      </dgm:t>
    </dgm:pt>
    <dgm:pt modelId="{9FC54620-7A57-4401-8CFA-EA46BCA60905}" type="parTrans" cxnId="{6DA6BD91-29D0-49ED-8EA6-E36FCA2F0EF3}">
      <dgm:prSet/>
      <dgm:spPr/>
      <dgm:t>
        <a:bodyPr/>
        <a:lstStyle/>
        <a:p>
          <a:endParaRPr lang="en-US"/>
        </a:p>
      </dgm:t>
    </dgm:pt>
    <dgm:pt modelId="{A80EB6BC-C316-4481-8563-1EE886076247}" type="sibTrans" cxnId="{6DA6BD91-29D0-49ED-8EA6-E36FCA2F0EF3}">
      <dgm:prSet/>
      <dgm:spPr/>
      <dgm:t>
        <a:bodyPr/>
        <a:lstStyle/>
        <a:p>
          <a:endParaRPr lang="en-US"/>
        </a:p>
      </dgm:t>
    </dgm:pt>
    <dgm:pt modelId="{0692B867-40EA-4F3B-A157-C609FF93703D}">
      <dgm:prSet phldrT="[Text]"/>
      <dgm:spPr/>
      <dgm:t>
        <a:bodyPr/>
        <a:lstStyle/>
        <a:p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အန္တရာယ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် 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အားလုံးအတွက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် 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ဒေသလုံးဆိုင်ရာ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အသင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့်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ပြင်ဆင်မှု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en-US" b="1" dirty="0" err="1">
              <a:latin typeface="Pyidaungsu" panose="020B0502040204020203" pitchFamily="34" charset="0"/>
              <a:cs typeface="Pyidaungsu" panose="020B0502040204020203" pitchFamily="34" charset="0"/>
            </a:rPr>
            <a:t>မူဘောင</a:t>
          </a:r>
          <a:r>
            <a:rPr lang="en-US" b="1" dirty="0">
              <a:latin typeface="Pyidaungsu" panose="020B0502040204020203" pitchFamily="34" charset="0"/>
              <a:cs typeface="Pyidaungsu" panose="020B0502040204020203" pitchFamily="34" charset="0"/>
            </a:rPr>
            <a:t>် </a:t>
          </a:r>
        </a:p>
      </dgm:t>
    </dgm:pt>
    <dgm:pt modelId="{47521586-A057-4E31-AF12-0B79D815374C}" type="parTrans" cxnId="{B2FECD04-4D55-4672-89E1-8EEAB3482696}">
      <dgm:prSet/>
      <dgm:spPr/>
      <dgm:t>
        <a:bodyPr/>
        <a:lstStyle/>
        <a:p>
          <a:endParaRPr lang="en-US"/>
        </a:p>
      </dgm:t>
    </dgm:pt>
    <dgm:pt modelId="{B4E90DFE-9D52-449A-80A2-4938F62A61EA}" type="sibTrans" cxnId="{B2FECD04-4D55-4672-89E1-8EEAB3482696}">
      <dgm:prSet/>
      <dgm:spPr/>
      <dgm:t>
        <a:bodyPr/>
        <a:lstStyle/>
        <a:p>
          <a:endParaRPr lang="en-US"/>
        </a:p>
      </dgm:t>
    </dgm:pt>
    <dgm:pt modelId="{718BF85D-24D0-467C-BD67-66FC7564AF52}" type="pres">
      <dgm:prSet presAssocID="{442791D3-2A9F-4145-8830-AC49EB950D7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3028131-18A9-4AAC-B02D-939B7487D8CE}" type="pres">
      <dgm:prSet presAssocID="{4321223F-F034-4C0D-B516-7426A944330E}" presName="gear1" presStyleLbl="node1" presStyleIdx="0" presStyleCnt="3">
        <dgm:presLayoutVars>
          <dgm:chMax val="1"/>
          <dgm:bulletEnabled val="1"/>
        </dgm:presLayoutVars>
      </dgm:prSet>
      <dgm:spPr/>
    </dgm:pt>
    <dgm:pt modelId="{36C38DB6-7DDE-4331-827E-AE0888860B7B}" type="pres">
      <dgm:prSet presAssocID="{4321223F-F034-4C0D-B516-7426A944330E}" presName="gear1srcNode" presStyleLbl="node1" presStyleIdx="0" presStyleCnt="3"/>
      <dgm:spPr/>
    </dgm:pt>
    <dgm:pt modelId="{510B34F7-8F24-4C2B-A5F9-8CE0FDE5EAFE}" type="pres">
      <dgm:prSet presAssocID="{4321223F-F034-4C0D-B516-7426A944330E}" presName="gear1dstNode" presStyleLbl="node1" presStyleIdx="0" presStyleCnt="3"/>
      <dgm:spPr/>
    </dgm:pt>
    <dgm:pt modelId="{0B260737-E3FD-472A-BB42-81C1CD83291C}" type="pres">
      <dgm:prSet presAssocID="{C0BE9430-69AF-484E-91CC-E4F3FBD86A00}" presName="gear2" presStyleLbl="node1" presStyleIdx="1" presStyleCnt="3">
        <dgm:presLayoutVars>
          <dgm:chMax val="1"/>
          <dgm:bulletEnabled val="1"/>
        </dgm:presLayoutVars>
      </dgm:prSet>
      <dgm:spPr/>
    </dgm:pt>
    <dgm:pt modelId="{E4C84DD3-0F54-412A-9CF7-E3D5C9379DA0}" type="pres">
      <dgm:prSet presAssocID="{C0BE9430-69AF-484E-91CC-E4F3FBD86A00}" presName="gear2srcNode" presStyleLbl="node1" presStyleIdx="1" presStyleCnt="3"/>
      <dgm:spPr/>
    </dgm:pt>
    <dgm:pt modelId="{BA83396E-E3E5-48AC-AF8B-63C34BE86BFF}" type="pres">
      <dgm:prSet presAssocID="{C0BE9430-69AF-484E-91CC-E4F3FBD86A00}" presName="gear2dstNode" presStyleLbl="node1" presStyleIdx="1" presStyleCnt="3"/>
      <dgm:spPr/>
    </dgm:pt>
    <dgm:pt modelId="{D8AD1E55-819F-4826-B411-8708218735C2}" type="pres">
      <dgm:prSet presAssocID="{0692B867-40EA-4F3B-A157-C609FF93703D}" presName="gear3" presStyleLbl="node1" presStyleIdx="2" presStyleCnt="3"/>
      <dgm:spPr/>
    </dgm:pt>
    <dgm:pt modelId="{3CB5EF7C-E043-4E49-9733-ED386A47CDDB}" type="pres">
      <dgm:prSet presAssocID="{0692B867-40EA-4F3B-A157-C609FF93703D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D2B73A00-AA58-4E37-B864-ED0F0D8C24F9}" type="pres">
      <dgm:prSet presAssocID="{0692B867-40EA-4F3B-A157-C609FF93703D}" presName="gear3srcNode" presStyleLbl="node1" presStyleIdx="2" presStyleCnt="3"/>
      <dgm:spPr/>
    </dgm:pt>
    <dgm:pt modelId="{E8911DC7-41CB-4459-B984-984D0F24E8F0}" type="pres">
      <dgm:prSet presAssocID="{0692B867-40EA-4F3B-A157-C609FF93703D}" presName="gear3dstNode" presStyleLbl="node1" presStyleIdx="2" presStyleCnt="3"/>
      <dgm:spPr/>
    </dgm:pt>
    <dgm:pt modelId="{26AEDB31-A6A1-45E7-9549-70078323A799}" type="pres">
      <dgm:prSet presAssocID="{45D38165-9EC7-49AB-835F-5964DC9AE0E7}" presName="connector1" presStyleLbl="sibTrans2D1" presStyleIdx="0" presStyleCnt="3"/>
      <dgm:spPr/>
    </dgm:pt>
    <dgm:pt modelId="{15E16C94-3B2B-42DD-A6F5-EF43FF211EDA}" type="pres">
      <dgm:prSet presAssocID="{A80EB6BC-C316-4481-8563-1EE886076247}" presName="connector2" presStyleLbl="sibTrans2D1" presStyleIdx="1" presStyleCnt="3"/>
      <dgm:spPr/>
    </dgm:pt>
    <dgm:pt modelId="{AC7468B3-FAF7-42B2-899F-B1902620C654}" type="pres">
      <dgm:prSet presAssocID="{B4E90DFE-9D52-449A-80A2-4938F62A61EA}" presName="connector3" presStyleLbl="sibTrans2D1" presStyleIdx="2" presStyleCnt="3"/>
      <dgm:spPr/>
    </dgm:pt>
  </dgm:ptLst>
  <dgm:cxnLst>
    <dgm:cxn modelId="{B2FECD04-4D55-4672-89E1-8EEAB3482696}" srcId="{442791D3-2A9F-4145-8830-AC49EB950D71}" destId="{0692B867-40EA-4F3B-A157-C609FF93703D}" srcOrd="2" destOrd="0" parTransId="{47521586-A057-4E31-AF12-0B79D815374C}" sibTransId="{B4E90DFE-9D52-449A-80A2-4938F62A61EA}"/>
    <dgm:cxn modelId="{E5D2F40D-DDF3-4D54-868E-AC6873022DC8}" type="presOf" srcId="{442791D3-2A9F-4145-8830-AC49EB950D71}" destId="{718BF85D-24D0-467C-BD67-66FC7564AF52}" srcOrd="0" destOrd="0" presId="urn:microsoft.com/office/officeart/2005/8/layout/gear1"/>
    <dgm:cxn modelId="{98A1D10F-D17E-4FE2-9196-D8A111FE983A}" srcId="{442791D3-2A9F-4145-8830-AC49EB950D71}" destId="{4321223F-F034-4C0D-B516-7426A944330E}" srcOrd="0" destOrd="0" parTransId="{3D9324A1-C837-474E-8B83-E7CCA696A784}" sibTransId="{45D38165-9EC7-49AB-835F-5964DC9AE0E7}"/>
    <dgm:cxn modelId="{DCAF0024-D72E-446F-A5F4-DD30E66BD394}" type="presOf" srcId="{C0BE9430-69AF-484E-91CC-E4F3FBD86A00}" destId="{0B260737-E3FD-472A-BB42-81C1CD83291C}" srcOrd="0" destOrd="0" presId="urn:microsoft.com/office/officeart/2005/8/layout/gear1"/>
    <dgm:cxn modelId="{6C49B332-8CC5-4260-82F2-FE7F5DD4CBE7}" type="presOf" srcId="{B4E90DFE-9D52-449A-80A2-4938F62A61EA}" destId="{AC7468B3-FAF7-42B2-899F-B1902620C654}" srcOrd="0" destOrd="0" presId="urn:microsoft.com/office/officeart/2005/8/layout/gear1"/>
    <dgm:cxn modelId="{A665EE4B-AB22-4592-9E61-E518CE38C4BB}" type="presOf" srcId="{A80EB6BC-C316-4481-8563-1EE886076247}" destId="{15E16C94-3B2B-42DD-A6F5-EF43FF211EDA}" srcOrd="0" destOrd="0" presId="urn:microsoft.com/office/officeart/2005/8/layout/gear1"/>
    <dgm:cxn modelId="{FA5FE44F-4F7F-4874-9C5D-D0DD1CCD0DDE}" type="presOf" srcId="{45D38165-9EC7-49AB-835F-5964DC9AE0E7}" destId="{26AEDB31-A6A1-45E7-9549-70078323A799}" srcOrd="0" destOrd="0" presId="urn:microsoft.com/office/officeart/2005/8/layout/gear1"/>
    <dgm:cxn modelId="{DC52DB58-9A46-4A98-AB97-2D2536B8F4B6}" type="presOf" srcId="{0692B867-40EA-4F3B-A157-C609FF93703D}" destId="{D8AD1E55-819F-4826-B411-8708218735C2}" srcOrd="0" destOrd="0" presId="urn:microsoft.com/office/officeart/2005/8/layout/gear1"/>
    <dgm:cxn modelId="{5C31236C-D9E1-40EF-A452-F76FE0FF50BA}" type="presOf" srcId="{C0BE9430-69AF-484E-91CC-E4F3FBD86A00}" destId="{E4C84DD3-0F54-412A-9CF7-E3D5C9379DA0}" srcOrd="1" destOrd="0" presId="urn:microsoft.com/office/officeart/2005/8/layout/gear1"/>
    <dgm:cxn modelId="{BA0B4676-7447-4CD6-B716-0B888CC295A2}" type="presOf" srcId="{4321223F-F034-4C0D-B516-7426A944330E}" destId="{510B34F7-8F24-4C2B-A5F9-8CE0FDE5EAFE}" srcOrd="2" destOrd="0" presId="urn:microsoft.com/office/officeart/2005/8/layout/gear1"/>
    <dgm:cxn modelId="{6DA6BD91-29D0-49ED-8EA6-E36FCA2F0EF3}" srcId="{442791D3-2A9F-4145-8830-AC49EB950D71}" destId="{C0BE9430-69AF-484E-91CC-E4F3FBD86A00}" srcOrd="1" destOrd="0" parTransId="{9FC54620-7A57-4401-8CFA-EA46BCA60905}" sibTransId="{A80EB6BC-C316-4481-8563-1EE886076247}"/>
    <dgm:cxn modelId="{B5F9F293-E36F-4A71-8997-DD1936034736}" type="presOf" srcId="{0692B867-40EA-4F3B-A157-C609FF93703D}" destId="{E8911DC7-41CB-4459-B984-984D0F24E8F0}" srcOrd="3" destOrd="0" presId="urn:microsoft.com/office/officeart/2005/8/layout/gear1"/>
    <dgm:cxn modelId="{F739A59A-73F9-4FE4-83E6-6F8108A4963D}" type="presOf" srcId="{C0BE9430-69AF-484E-91CC-E4F3FBD86A00}" destId="{BA83396E-E3E5-48AC-AF8B-63C34BE86BFF}" srcOrd="2" destOrd="0" presId="urn:microsoft.com/office/officeart/2005/8/layout/gear1"/>
    <dgm:cxn modelId="{54BA20A7-3D4A-40B3-99CA-6A4BC0218167}" type="presOf" srcId="{0692B867-40EA-4F3B-A157-C609FF93703D}" destId="{3CB5EF7C-E043-4E49-9733-ED386A47CDDB}" srcOrd="1" destOrd="0" presId="urn:microsoft.com/office/officeart/2005/8/layout/gear1"/>
    <dgm:cxn modelId="{0CDA14AA-6680-4228-9209-9DB2CD8E05E8}" type="presOf" srcId="{0692B867-40EA-4F3B-A157-C609FF93703D}" destId="{D2B73A00-AA58-4E37-B864-ED0F0D8C24F9}" srcOrd="2" destOrd="0" presId="urn:microsoft.com/office/officeart/2005/8/layout/gear1"/>
    <dgm:cxn modelId="{EB2B08BC-FEA3-4477-B0E7-ADC7597BA20B}" type="presOf" srcId="{4321223F-F034-4C0D-B516-7426A944330E}" destId="{83028131-18A9-4AAC-B02D-939B7487D8CE}" srcOrd="0" destOrd="0" presId="urn:microsoft.com/office/officeart/2005/8/layout/gear1"/>
    <dgm:cxn modelId="{449FBFF6-D6DB-4990-86B3-10FA346C6DCA}" type="presOf" srcId="{4321223F-F034-4C0D-B516-7426A944330E}" destId="{36C38DB6-7DDE-4331-827E-AE0888860B7B}" srcOrd="1" destOrd="0" presId="urn:microsoft.com/office/officeart/2005/8/layout/gear1"/>
    <dgm:cxn modelId="{E7C76033-9717-4C0A-87F3-1FBB6D1E4A45}" type="presParOf" srcId="{718BF85D-24D0-467C-BD67-66FC7564AF52}" destId="{83028131-18A9-4AAC-B02D-939B7487D8CE}" srcOrd="0" destOrd="0" presId="urn:microsoft.com/office/officeart/2005/8/layout/gear1"/>
    <dgm:cxn modelId="{4AFE9458-ACE8-4B47-8600-6B7880A625BF}" type="presParOf" srcId="{718BF85D-24D0-467C-BD67-66FC7564AF52}" destId="{36C38DB6-7DDE-4331-827E-AE0888860B7B}" srcOrd="1" destOrd="0" presId="urn:microsoft.com/office/officeart/2005/8/layout/gear1"/>
    <dgm:cxn modelId="{3CD423D3-5AB0-45FC-9167-51BAD4945200}" type="presParOf" srcId="{718BF85D-24D0-467C-BD67-66FC7564AF52}" destId="{510B34F7-8F24-4C2B-A5F9-8CE0FDE5EAFE}" srcOrd="2" destOrd="0" presId="urn:microsoft.com/office/officeart/2005/8/layout/gear1"/>
    <dgm:cxn modelId="{48750208-8D89-4EC8-AFF7-9A6E0D9ACB74}" type="presParOf" srcId="{718BF85D-24D0-467C-BD67-66FC7564AF52}" destId="{0B260737-E3FD-472A-BB42-81C1CD83291C}" srcOrd="3" destOrd="0" presId="urn:microsoft.com/office/officeart/2005/8/layout/gear1"/>
    <dgm:cxn modelId="{30BFB1AA-5E3C-4D87-B3A6-9DF1E74383A6}" type="presParOf" srcId="{718BF85D-24D0-467C-BD67-66FC7564AF52}" destId="{E4C84DD3-0F54-412A-9CF7-E3D5C9379DA0}" srcOrd="4" destOrd="0" presId="urn:microsoft.com/office/officeart/2005/8/layout/gear1"/>
    <dgm:cxn modelId="{3E79DF62-41BB-436C-8594-CA9710112C28}" type="presParOf" srcId="{718BF85D-24D0-467C-BD67-66FC7564AF52}" destId="{BA83396E-E3E5-48AC-AF8B-63C34BE86BFF}" srcOrd="5" destOrd="0" presId="urn:microsoft.com/office/officeart/2005/8/layout/gear1"/>
    <dgm:cxn modelId="{A9EA939D-9036-45B9-AFED-A1DBCB82EC8C}" type="presParOf" srcId="{718BF85D-24D0-467C-BD67-66FC7564AF52}" destId="{D8AD1E55-819F-4826-B411-8708218735C2}" srcOrd="6" destOrd="0" presId="urn:microsoft.com/office/officeart/2005/8/layout/gear1"/>
    <dgm:cxn modelId="{655FD3F3-0384-475C-9C3F-73F20A9ABBCD}" type="presParOf" srcId="{718BF85D-24D0-467C-BD67-66FC7564AF52}" destId="{3CB5EF7C-E043-4E49-9733-ED386A47CDDB}" srcOrd="7" destOrd="0" presId="urn:microsoft.com/office/officeart/2005/8/layout/gear1"/>
    <dgm:cxn modelId="{5CE92B9B-22BF-46BD-A1F4-7C889E84FB0C}" type="presParOf" srcId="{718BF85D-24D0-467C-BD67-66FC7564AF52}" destId="{D2B73A00-AA58-4E37-B864-ED0F0D8C24F9}" srcOrd="8" destOrd="0" presId="urn:microsoft.com/office/officeart/2005/8/layout/gear1"/>
    <dgm:cxn modelId="{D81E1D66-AE7A-4E14-ACE7-ABCDF6296AD4}" type="presParOf" srcId="{718BF85D-24D0-467C-BD67-66FC7564AF52}" destId="{E8911DC7-41CB-4459-B984-984D0F24E8F0}" srcOrd="9" destOrd="0" presId="urn:microsoft.com/office/officeart/2005/8/layout/gear1"/>
    <dgm:cxn modelId="{78F85F6F-3DF2-4813-9A74-BCAC4B8E4B6B}" type="presParOf" srcId="{718BF85D-24D0-467C-BD67-66FC7564AF52}" destId="{26AEDB31-A6A1-45E7-9549-70078323A799}" srcOrd="10" destOrd="0" presId="urn:microsoft.com/office/officeart/2005/8/layout/gear1"/>
    <dgm:cxn modelId="{FE6B46EC-7852-4FAB-8BC5-2E13EB126D2B}" type="presParOf" srcId="{718BF85D-24D0-467C-BD67-66FC7564AF52}" destId="{15E16C94-3B2B-42DD-A6F5-EF43FF211EDA}" srcOrd="11" destOrd="0" presId="urn:microsoft.com/office/officeart/2005/8/layout/gear1"/>
    <dgm:cxn modelId="{1BC22153-4875-4046-BDD3-072CC29CA00A}" type="presParOf" srcId="{718BF85D-24D0-467C-BD67-66FC7564AF52}" destId="{AC7468B3-FAF7-42B2-899F-B1902620C65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FF487F-4F60-4EEE-8601-A64CA435EEF5}">
      <dsp:nvSpPr>
        <dsp:cNvPr id="0" name=""/>
        <dsp:cNvSpPr/>
      </dsp:nvSpPr>
      <dsp:spPr>
        <a:xfrm>
          <a:off x="3774" y="174470"/>
          <a:ext cx="3680535" cy="3456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ကြိုတင်ပြင်ဆင်မှု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</dsp:txBody>
      <dsp:txXfrm>
        <a:off x="3774" y="174470"/>
        <a:ext cx="3680535" cy="345600"/>
      </dsp:txXfrm>
    </dsp:sp>
    <dsp:sp modelId="{85EE2FF9-38FA-4176-A7F9-BFCF365ED4AE}">
      <dsp:nvSpPr>
        <dsp:cNvPr id="0" name=""/>
        <dsp:cNvSpPr/>
      </dsp:nvSpPr>
      <dsp:spPr>
        <a:xfrm>
          <a:off x="3774" y="520070"/>
          <a:ext cx="3680535" cy="434808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မူဝါဒများ၊ မဟာဗျူဟာများ၊ </a:t>
          </a:r>
          <a:r>
            <a:rPr lang="en-US" sz="12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နိုင်ငံအဆင</a:t>
          </a:r>
          <a:r>
            <a:rPr lang="en-US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့်</a:t>
          </a: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စီမံကိန်းများ</a:t>
          </a:r>
          <a:endParaRPr lang="en-US" sz="1200" b="1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နိုင်ငံအဆင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့် 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အထောက်အထား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အခြေပြု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ကာလဝမ်းရောဂါ ထိန်းချုပ်ရေး အစီအစဥ်များ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ချမှတ်ရာတွင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် 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ပံ့ပိုး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ကူညီမည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့်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 ဒေသဆိုင်ရာ မဟာဗျူဟာများနှင့် လမ်းပြမြေပုံများ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CCS 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နှင့် 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GTFCC CSPs 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များ ဖြန့်ကျက်ခြင်းနှင့် ကြီးကြပ်ခြင်းအတွက် နည်းပညာပံ့ပိုး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ကူညီ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မှု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IHR (2005)/JEE 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၏ ပင်မစွမ်းရည်များကို မြှင့်တင်ရန်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</dsp:txBody>
      <dsp:txXfrm>
        <a:off x="3774" y="520070"/>
        <a:ext cx="3680535" cy="4348080"/>
      </dsp:txXfrm>
    </dsp:sp>
    <dsp:sp modelId="{92EAF322-8297-44D2-AE1F-BDBBF88EC38D}">
      <dsp:nvSpPr>
        <dsp:cNvPr id="0" name=""/>
        <dsp:cNvSpPr/>
      </dsp:nvSpPr>
      <dsp:spPr>
        <a:xfrm>
          <a:off x="4199584" y="174470"/>
          <a:ext cx="3680535" cy="345600"/>
        </a:xfrm>
        <a:prstGeom prst="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 err="1">
              <a:solidFill>
                <a:schemeClr val="tx1"/>
              </a:solidFill>
              <a:latin typeface="Pyidaungsu" panose="020B0502040204020203" pitchFamily="34" charset="0"/>
              <a:cs typeface="Pyidaungsu" panose="020B0502040204020203" pitchFamily="34" charset="0"/>
            </a:rPr>
            <a:t>အသင</a:t>
          </a:r>
          <a:r>
            <a:rPr lang="en-US" sz="1200" b="1" kern="1200" dirty="0">
              <a:solidFill>
                <a:schemeClr val="tx1"/>
              </a:solidFill>
              <a:latin typeface="Pyidaungsu" panose="020B0502040204020203" pitchFamily="34" charset="0"/>
              <a:cs typeface="Pyidaungsu" panose="020B0502040204020203" pitchFamily="34" charset="0"/>
            </a:rPr>
            <a:t>့်</a:t>
          </a:r>
          <a:r>
            <a:rPr lang="en-US" sz="1200" b="1" kern="1200" dirty="0" err="1">
              <a:solidFill>
                <a:schemeClr val="tx1"/>
              </a:solidFill>
              <a:latin typeface="Pyidaungsu" panose="020B0502040204020203" pitchFamily="34" charset="0"/>
              <a:cs typeface="Pyidaungsu" panose="020B0502040204020203" pitchFamily="34" charset="0"/>
            </a:rPr>
            <a:t>ပြင်ဆင်ထားရှိမှု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</a:p>
      </dsp:txBody>
      <dsp:txXfrm>
        <a:off x="4199584" y="174470"/>
        <a:ext cx="3680535" cy="345600"/>
      </dsp:txXfrm>
    </dsp:sp>
    <dsp:sp modelId="{78DFDC1D-32B9-4ADE-9044-BC6738A4193D}">
      <dsp:nvSpPr>
        <dsp:cNvPr id="0" name=""/>
        <dsp:cNvSpPr/>
      </dsp:nvSpPr>
      <dsp:spPr>
        <a:xfrm>
          <a:off x="4199584" y="520070"/>
          <a:ext cx="3680535" cy="4348080"/>
        </a:xfrm>
        <a:prstGeom prst="rect">
          <a:avLst/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695877"/>
              <a:satOff val="-6408"/>
              <a:lumOff val="-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အစုအဖွဲ့</a:t>
          </a:r>
          <a:r>
            <a:rPr lang="en-US" sz="12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အတွင်း</a:t>
          </a:r>
          <a:r>
            <a:rPr lang="en-US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နှင့် အစုအဖွဲ့</a:t>
          </a:r>
          <a:r>
            <a:rPr lang="en-US" sz="12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များ</a:t>
          </a: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အကြား ညှိနှိုင်းဆောင်ရွက်မှု</a:t>
          </a:r>
          <a:r>
            <a:rPr lang="en-US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en-US" sz="12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ခိုင်မာ</a:t>
          </a: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အားကောင်း</a:t>
          </a:r>
          <a:r>
            <a:rPr lang="en-US" sz="12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အောင</a:t>
          </a:r>
          <a:r>
            <a:rPr lang="en-US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် </a:t>
          </a:r>
          <a:r>
            <a:rPr lang="en-US" sz="12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ဆောင်ရွက</a:t>
          </a:r>
          <a:r>
            <a:rPr lang="en-US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်</a:t>
          </a: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ခြင်း</a:t>
          </a:r>
          <a:endParaRPr lang="en-US" sz="1200" b="1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စောင့်</a:t>
          </a:r>
          <a:r>
            <a:rPr lang="en-US" sz="12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ကြပ</a:t>
          </a:r>
          <a:r>
            <a:rPr lang="en-US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်</a:t>
          </a: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ကြည့်</a:t>
          </a:r>
          <a:r>
            <a:rPr lang="en-US" sz="12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ရှု</a:t>
          </a: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ခြင်းနှင့် ဓာတ်ခွဲခန်းစွမ်း</a:t>
          </a:r>
          <a:r>
            <a:rPr lang="en-US" sz="12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ဆောင</a:t>
          </a:r>
          <a:r>
            <a:rPr lang="en-US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်</a:t>
          </a: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ရည်</a:t>
          </a:r>
          <a:endParaRPr lang="en-US" sz="1200" b="1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ဖြစ်ရပ်စောင့်ကြည့်ခြင်းနှင့် အကဲဖြတ်ခြင်း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ဓာတ်ခွဲစစ်ဆေးခြင်းဆိုင်ရာ ပံ့ပိုးကူညီမှု (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လ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ွှ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ဲ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ပြောင်းပေး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ပို့ခြင်းဆိုင်ရာ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ပံ့ပိုးမှု၊ ဓာတ်ခွဲခန်းသင်တန်းများ)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သိုလှောင်ခြင်း (ရောဂါရှာဖွေ</a:t>
          </a:r>
          <a:r>
            <a:rPr lang="en-US" sz="12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ရေးနှင</a:t>
          </a:r>
          <a:r>
            <a:rPr lang="en-US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့်</a:t>
          </a: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 လူနာပြုစုစောင့်ရှောက်ရေးပစ္စည်းများ)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မြန်ဆန်ထိရောက်စွာ</a:t>
          </a:r>
          <a:r>
            <a:rPr lang="en-US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တုံ့ပြန်နိုင်စွမ်း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i="0" kern="1200" dirty="0">
              <a:latin typeface="Pyidaungsu" panose="020B0502040204020203" pitchFamily="34" charset="0"/>
              <a:cs typeface="Pyidaungsu" panose="020B0502040204020203" pitchFamily="34" charset="0"/>
            </a:rPr>
            <a:t>ဆေးခန်း</a:t>
          </a:r>
          <a:r>
            <a:rPr lang="en-US" sz="1200" i="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တွင</a:t>
          </a:r>
          <a:r>
            <a:rPr lang="en-US" sz="1200" i="0" kern="1200" dirty="0">
              <a:latin typeface="Pyidaungsu" panose="020B0502040204020203" pitchFamily="34" charset="0"/>
              <a:cs typeface="Pyidaungsu" panose="020B0502040204020203" pitchFamily="34" charset="0"/>
            </a:rPr>
            <a:t>်</a:t>
          </a:r>
          <a:r>
            <a:rPr lang="my-MM" sz="1200" i="0" kern="1200" dirty="0">
              <a:latin typeface="Pyidaungsu" panose="020B0502040204020203" pitchFamily="34" charset="0"/>
              <a:cs typeface="Pyidaungsu" panose="020B0502040204020203" pitchFamily="34" charset="0"/>
            </a:rPr>
            <a:t>စောင့်ရှောက်မှု </a:t>
          </a:r>
          <a:r>
            <a:rPr lang="en-US" sz="1200" i="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ပေးခြင်း</a:t>
          </a:r>
          <a:r>
            <a:rPr lang="my-MM" sz="1200" i="0" kern="1200" dirty="0">
              <a:latin typeface="Pyidaungsu" panose="020B0502040204020203" pitchFamily="34" charset="0"/>
              <a:cs typeface="Pyidaungsu" panose="020B0502040204020203" pitchFamily="34" charset="0"/>
            </a:rPr>
            <a:t>အပါအဝင် ကောင်းမွန်စွာ လေ့ကျင့်ထားသော၊ ကြိုတင်မှန်းဆနိုင်သော နှင့် အရွယ်အစား</a:t>
          </a:r>
          <a:r>
            <a:rPr lang="en-US" sz="1200" i="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ပြောင်းလဲနိုင်သော</a:t>
          </a:r>
          <a:r>
            <a:rPr lang="en-US" sz="1200" i="0" kern="1200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my-MM" sz="1200" i="0" kern="1200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en-US" sz="1200" i="0" kern="1200" dirty="0">
              <a:latin typeface="Pyidaungsu" panose="020B0502040204020203" pitchFamily="34" charset="0"/>
              <a:cs typeface="Pyidaungsu" panose="020B0502040204020203" pitchFamily="34" charset="0"/>
            </a:rPr>
            <a:t>surge team </a:t>
          </a:r>
          <a:r>
            <a:rPr lang="en-US" sz="1200" i="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များ</a:t>
          </a:r>
          <a:endParaRPr lang="en-US" sz="1200" i="0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b="1" i="0" kern="1200" dirty="0">
              <a:latin typeface="Pyidaungsu" panose="020B0502040204020203" pitchFamily="34" charset="0"/>
              <a:cs typeface="Pyidaungsu" panose="020B0502040204020203" pitchFamily="34" charset="0"/>
            </a:rPr>
            <a:t>ဖြစ်နိုင်ခြေအန္တရာယ်</a:t>
          </a:r>
          <a:r>
            <a:rPr lang="en-US" sz="1200" b="1" i="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ဆိုင်ရာ</a:t>
          </a:r>
          <a:r>
            <a:rPr lang="my-MM" sz="1200" b="1" i="0" kern="1200" dirty="0">
              <a:latin typeface="Pyidaungsu" panose="020B0502040204020203" pitchFamily="34" charset="0"/>
              <a:cs typeface="Pyidaungsu" panose="020B0502040204020203" pitchFamily="34" charset="0"/>
            </a:rPr>
            <a:t> ဆက်သွယ်ပြောဆိုရေး</a:t>
          </a:r>
          <a:endParaRPr lang="en-US" sz="1200" b="1" i="0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ရက်ရွာလူထုနှင့် ချိတ်ဆက်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ဆောင်ရွက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်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ခြင်း</a:t>
          </a:r>
          <a:r>
            <a:rPr lang="en-US" sz="1200" kern="1200" dirty="0">
              <a:latin typeface="Arial Nova" panose="020B0504020202020204" pitchFamily="34" charset="0"/>
            </a:rPr>
            <a:t>‌</a:t>
          </a:r>
        </a:p>
      </dsp:txBody>
      <dsp:txXfrm>
        <a:off x="4199584" y="520070"/>
        <a:ext cx="3680535" cy="4348080"/>
      </dsp:txXfrm>
    </dsp:sp>
    <dsp:sp modelId="{A0942D47-7EE5-47BC-9AEF-40D80FC6DC83}">
      <dsp:nvSpPr>
        <dsp:cNvPr id="0" name=""/>
        <dsp:cNvSpPr/>
      </dsp:nvSpPr>
      <dsp:spPr>
        <a:xfrm>
          <a:off x="8395394" y="174470"/>
          <a:ext cx="3680535" cy="345600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တုန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့်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ပြန်မှု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</dsp:txBody>
      <dsp:txXfrm>
        <a:off x="8395394" y="174470"/>
        <a:ext cx="3680535" cy="345600"/>
      </dsp:txXfrm>
    </dsp:sp>
    <dsp:sp modelId="{E75CBE51-5E6B-4307-921D-BBA03A5498AC}">
      <dsp:nvSpPr>
        <dsp:cNvPr id="0" name=""/>
        <dsp:cNvSpPr/>
      </dsp:nvSpPr>
      <dsp:spPr>
        <a:xfrm>
          <a:off x="8395394" y="520070"/>
          <a:ext cx="3680535" cy="4348080"/>
        </a:xfrm>
        <a:prstGeom prst="rect">
          <a:avLst/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5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အရေးပေါ်ညှိနှိုင်း</a:t>
          </a:r>
          <a:r>
            <a:rPr lang="en-US" sz="12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ဆောင်ရွက</a:t>
          </a:r>
          <a:r>
            <a:rPr lang="en-US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်</a:t>
          </a: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ရေး ယန္တရားများ</a:t>
          </a:r>
          <a:endParaRPr lang="en-US" sz="1200" b="1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ကျန်းမာရေး အရေးပေါ် ဦးဆောင်မှု နှင့် ညှိနှိုင်းဆောင်ရွက်ခြင်း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ကူးစက်ရောဂါ</a:t>
          </a:r>
          <a:r>
            <a:rPr lang="en-US" sz="12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ပညာရပ</a:t>
          </a:r>
          <a:r>
            <a:rPr lang="en-US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်</a:t>
          </a: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ဆိုင်ရာအထောက်အပံ့</a:t>
          </a:r>
          <a:endParaRPr lang="en-US" sz="1200" b="1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သတင်းအချက်အလက်စီမံခန့်ခွဲမှု၊ အန္တရာယ်အကဲဖြတ်ခြင်းနှင့် ရောဂါ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ပျံ့နှံ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့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ဖြစ်ပွားမှုတုံ့ပြန်ရေးနည်းပညာဆိုင်ရာ ပံ့ပိုးကူညီမှုနှင့် စောင့်ကြည့်ခြင်း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ဆေးခန်းစီမံခန့်ခွဲမှုနှင့် </a:t>
          </a:r>
          <a:r>
            <a:rPr lang="en-US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IPC</a:t>
          </a: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အရေးပေါ်ဆေးအဖွဲ့များ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OCV 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ကို အကဲဖြတ်ခြင်း၊ စီစဉ်ခြင်း၊ စောင့်ကြည့်ခြင်း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၊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 အကောင်အထည်ဖော်ခြင်း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တို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့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အတွက် ပံ့ပိုးကူညီခြင်း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အန္တရာယ်</a:t>
          </a:r>
          <a:r>
            <a:rPr lang="en-US" sz="12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ဆိုင်ရာ</a:t>
          </a:r>
          <a:r>
            <a:rPr lang="en-US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ဆက်သွယ်ရေး</a:t>
          </a:r>
          <a:endParaRPr lang="en-US" sz="1200" b="1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အသို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က်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အဝ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န်း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များနှင့် 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ပူးပေါင်းဆောင်ရွက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်</a:t>
          </a: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ခြင်း</a:t>
          </a:r>
          <a:r>
            <a:rPr lang="en-US" sz="1200" kern="1200" dirty="0">
              <a:latin typeface="Arial Nova" panose="020B0504020202020204" pitchFamily="34" charset="0"/>
            </a:rPr>
            <a:t>‌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ရန်ပုံငွေ</a:t>
          </a:r>
          <a:r>
            <a:rPr lang="my-MM" sz="12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ထောက်ပံ့ခြင်း</a:t>
          </a:r>
          <a:endParaRPr lang="en-US" sz="1200" b="1" kern="1200" dirty="0">
            <a:latin typeface="Pyidaungsu" panose="020B0502040204020203" pitchFamily="34" charset="0"/>
            <a:cs typeface="Pyidaungsu" panose="020B0502040204020203" pitchFamily="34" charset="0"/>
          </a:endParaRP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my-MM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အရေးပေါ်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ရန်ပုံငွေကို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အသုံးပြုခွင</a:t>
          </a:r>
          <a:r>
            <a:rPr lang="en-US" sz="1200" kern="1200" dirty="0">
              <a:latin typeface="Pyidaungsu" panose="020B0502040204020203" pitchFamily="34" charset="0"/>
              <a:cs typeface="Pyidaungsu" panose="020B0502040204020203" pitchFamily="34" charset="0"/>
            </a:rPr>
            <a:t>့်</a:t>
          </a:r>
          <a:r>
            <a:rPr lang="en-US" sz="1200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ပေးခြင်း</a:t>
          </a:r>
          <a:endParaRPr lang="en-US" sz="1200" kern="1200" dirty="0">
            <a:latin typeface="Pyidaungsu" panose="020B0502040204020203" pitchFamily="34" charset="0"/>
            <a:cs typeface="Pyidaungsu" panose="020B0502040204020203" pitchFamily="34" charset="0"/>
          </a:endParaRPr>
        </a:p>
      </dsp:txBody>
      <dsp:txXfrm>
        <a:off x="8395394" y="520070"/>
        <a:ext cx="3680535" cy="43480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028131-18A9-4AAC-B02D-939B7487D8CE}">
      <dsp:nvSpPr>
        <dsp:cNvPr id="0" name=""/>
        <dsp:cNvSpPr/>
      </dsp:nvSpPr>
      <dsp:spPr>
        <a:xfrm>
          <a:off x="2980316" y="2060964"/>
          <a:ext cx="2518956" cy="2518956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y-MM" sz="9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ကာလဝမ်းရောဂါ </a:t>
          </a:r>
          <a:r>
            <a:rPr lang="en-US" sz="9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အတွက</a:t>
          </a:r>
          <a:r>
            <a:rPr lang="en-US" sz="9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် </a:t>
          </a:r>
          <a:r>
            <a:rPr lang="en-US" sz="9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သီးသန</a:t>
          </a:r>
          <a:r>
            <a:rPr lang="en-US" sz="9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့်</a:t>
          </a:r>
          <a:r>
            <a:rPr lang="en-US" sz="9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ဆောင်ရွက်သည</a:t>
          </a:r>
          <a:r>
            <a:rPr lang="en-US" sz="9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့် </a:t>
          </a:r>
          <a:r>
            <a:rPr lang="en-US" sz="9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လုပ်ငန်းများ</a:t>
          </a:r>
          <a:endParaRPr lang="en-US" sz="900" b="1" kern="1200" dirty="0">
            <a:latin typeface="Pyidaungsu" panose="020B0502040204020203" pitchFamily="34" charset="0"/>
            <a:cs typeface="Pyidaungsu" panose="020B0502040204020203" pitchFamily="34" charset="0"/>
          </a:endParaRPr>
        </a:p>
      </dsp:txBody>
      <dsp:txXfrm>
        <a:off x="3486738" y="2651017"/>
        <a:ext cx="1506112" cy="1294796"/>
      </dsp:txXfrm>
    </dsp:sp>
    <dsp:sp modelId="{0B260737-E3FD-472A-BB42-81C1CD83291C}">
      <dsp:nvSpPr>
        <dsp:cNvPr id="0" name=""/>
        <dsp:cNvSpPr/>
      </dsp:nvSpPr>
      <dsp:spPr>
        <a:xfrm>
          <a:off x="1514741" y="1465574"/>
          <a:ext cx="1831968" cy="1831968"/>
        </a:xfrm>
        <a:prstGeom prst="gear6">
          <a:avLst/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y-MM" sz="9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ကာလဝမ်းရောဂါ </a:t>
          </a:r>
          <a:r>
            <a:rPr lang="en-US" sz="9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လမ်းပြမြေပုံ</a:t>
          </a:r>
          <a:r>
            <a:rPr lang="en-US" sz="9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 ၂၀၃၀</a:t>
          </a:r>
        </a:p>
      </dsp:txBody>
      <dsp:txXfrm>
        <a:off x="1975944" y="1929565"/>
        <a:ext cx="909562" cy="903986"/>
      </dsp:txXfrm>
    </dsp:sp>
    <dsp:sp modelId="{D8AD1E55-819F-4826-B411-8708218735C2}">
      <dsp:nvSpPr>
        <dsp:cNvPr id="0" name=""/>
        <dsp:cNvSpPr/>
      </dsp:nvSpPr>
      <dsp:spPr>
        <a:xfrm rot="20700000">
          <a:off x="2540830" y="201703"/>
          <a:ext cx="1794954" cy="1794954"/>
        </a:xfrm>
        <a:prstGeom prst="gear6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အန္တရာယ</a:t>
          </a:r>
          <a:r>
            <a:rPr lang="en-US" sz="9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် </a:t>
          </a:r>
          <a:r>
            <a:rPr lang="en-US" sz="9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အားလုံးအတွက</a:t>
          </a:r>
          <a:r>
            <a:rPr lang="en-US" sz="9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် </a:t>
          </a:r>
          <a:r>
            <a:rPr lang="en-US" sz="9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ဒေသလုံးဆိုင်ရာ</a:t>
          </a:r>
          <a:r>
            <a:rPr lang="en-US" sz="9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en-US" sz="9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အသင</a:t>
          </a:r>
          <a:r>
            <a:rPr lang="en-US" sz="9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့်</a:t>
          </a:r>
          <a:r>
            <a:rPr lang="en-US" sz="9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ပြင်ဆင်မှု</a:t>
          </a:r>
          <a:r>
            <a:rPr lang="en-US" sz="9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 </a:t>
          </a:r>
          <a:r>
            <a:rPr lang="en-US" sz="900" b="1" kern="1200" dirty="0" err="1">
              <a:latin typeface="Pyidaungsu" panose="020B0502040204020203" pitchFamily="34" charset="0"/>
              <a:cs typeface="Pyidaungsu" panose="020B0502040204020203" pitchFamily="34" charset="0"/>
            </a:rPr>
            <a:t>မူဘောင</a:t>
          </a:r>
          <a:r>
            <a:rPr lang="en-US" sz="900" b="1" kern="1200" dirty="0">
              <a:latin typeface="Pyidaungsu" panose="020B0502040204020203" pitchFamily="34" charset="0"/>
              <a:cs typeface="Pyidaungsu" panose="020B0502040204020203" pitchFamily="34" charset="0"/>
            </a:rPr>
            <a:t>် </a:t>
          </a:r>
        </a:p>
      </dsp:txBody>
      <dsp:txXfrm rot="-20700000">
        <a:off x="2934516" y="595389"/>
        <a:ext cx="1007582" cy="1007582"/>
      </dsp:txXfrm>
    </dsp:sp>
    <dsp:sp modelId="{26AEDB31-A6A1-45E7-9549-70078323A799}">
      <dsp:nvSpPr>
        <dsp:cNvPr id="0" name=""/>
        <dsp:cNvSpPr/>
      </dsp:nvSpPr>
      <dsp:spPr>
        <a:xfrm>
          <a:off x="2790877" y="1678435"/>
          <a:ext cx="3224263" cy="3224263"/>
        </a:xfrm>
        <a:prstGeom prst="circularArrow">
          <a:avLst>
            <a:gd name="adj1" fmla="val 4687"/>
            <a:gd name="adj2" fmla="val 299029"/>
            <a:gd name="adj3" fmla="val 2524676"/>
            <a:gd name="adj4" fmla="val 15843064"/>
            <a:gd name="adj5" fmla="val 546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E16C94-3B2B-42DD-A6F5-EF43FF211EDA}">
      <dsp:nvSpPr>
        <dsp:cNvPr id="0" name=""/>
        <dsp:cNvSpPr/>
      </dsp:nvSpPr>
      <dsp:spPr>
        <a:xfrm>
          <a:off x="1190303" y="1058574"/>
          <a:ext cx="2342629" cy="234262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7468B3-FAF7-42B2-899F-B1902620C654}">
      <dsp:nvSpPr>
        <dsp:cNvPr id="0" name=""/>
        <dsp:cNvSpPr/>
      </dsp:nvSpPr>
      <dsp:spPr>
        <a:xfrm>
          <a:off x="2125639" y="-193114"/>
          <a:ext cx="2525825" cy="252582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DD550-F754-44F8-A7CD-8B0539ADE1DD}" type="datetimeFigureOut">
              <a:rPr lang="en-US" smtClean="0"/>
              <a:t>6/13/23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42381-6B8C-4A96-AD6A-A5DB10E31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538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42381-6B8C-4A96-AD6A-A5DB10E31D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091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42381-6B8C-4A96-AD6A-A5DB10E31D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165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42381-6B8C-4A96-AD6A-A5DB10E31D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6620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42381-6B8C-4A96-AD6A-A5DB10E31D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04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42381-6B8C-4A96-AD6A-A5DB10E31D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67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42381-6B8C-4A96-AD6A-A5DB10E31D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435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42381-6B8C-4A96-AD6A-A5DB10E31D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124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42381-6B8C-4A96-AD6A-A5DB10E31D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431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42381-6B8C-4A96-AD6A-A5DB10E31D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1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42381-6B8C-4A96-AD6A-A5DB10E31D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895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42381-6B8C-4A96-AD6A-A5DB10E31D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1864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42381-6B8C-4A96-AD6A-A5DB10E31D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862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Objec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133349" y="123825"/>
            <a:ext cx="11863579" cy="523875"/>
          </a:xfrm>
          <a:prstGeom prst="rect">
            <a:avLst/>
          </a:prstGeom>
        </p:spPr>
        <p:txBody>
          <a:bodyPr anchor="ctr" anchorCtr="0"/>
          <a:lstStyle>
            <a:lvl1pPr marL="0" indent="0" algn="l" defTabSz="914400" rtl="0" eaLnBrk="1" latinLnBrk="0" hangingPunct="1">
              <a:buNone/>
              <a:defRPr lang="en-US" sz="3200" b="1" kern="1200" dirty="0" smtClean="0">
                <a:solidFill>
                  <a:schemeClr val="bg1"/>
                </a:solidFill>
                <a:latin typeface="Arial Nova" panose="020B0504020202020204" pitchFamily="34" charset="0"/>
                <a:ea typeface="+mn-ea"/>
                <a:cs typeface="+mn-cs"/>
              </a:defRPr>
            </a:lvl1pPr>
            <a:lvl2pPr marL="0" algn="l" defTabSz="914400" rtl="0" eaLnBrk="1" latinLnBrk="0" hangingPunct="1">
              <a:defRPr lang="en-US" sz="3000" b="1" kern="1200" dirty="0" smtClean="0">
                <a:solidFill>
                  <a:schemeClr val="bg1"/>
                </a:solidFill>
                <a:latin typeface="Segoe Condensed" panose="020B0606040200020203" pitchFamily="34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buNone/>
              <a:defRPr lang="en-US" sz="3000" b="1" kern="1200" dirty="0" smtClean="0">
                <a:solidFill>
                  <a:schemeClr val="bg1"/>
                </a:solidFill>
                <a:latin typeface="Segoe Condensed" panose="020B0606040200020203" pitchFamily="34" charset="0"/>
                <a:ea typeface="+mn-ea"/>
                <a:cs typeface="+mn-cs"/>
              </a:defRPr>
            </a:lvl3pPr>
            <a:lvl4pPr marL="0" algn="l" defTabSz="914400" rtl="0" eaLnBrk="1" latinLnBrk="0" hangingPunct="1">
              <a:defRPr lang="en-US" sz="3000" b="1" kern="1200" dirty="0" smtClean="0">
                <a:solidFill>
                  <a:schemeClr val="bg1"/>
                </a:solidFill>
                <a:latin typeface="Segoe Condensed" panose="020B0606040200020203" pitchFamily="34" charset="0"/>
                <a:ea typeface="+mn-ea"/>
                <a:cs typeface="+mn-cs"/>
              </a:defRPr>
            </a:lvl4pPr>
            <a:lvl5pPr marL="0" algn="l" defTabSz="914400" rtl="0" eaLnBrk="1" latinLnBrk="0" hangingPunct="1">
              <a:defRPr lang="en-US" sz="3000" b="1" kern="1200" dirty="0">
                <a:solidFill>
                  <a:schemeClr val="bg1"/>
                </a:solidFill>
                <a:latin typeface="Segoe Condensed" panose="020B0606040200020203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160780" y="880323"/>
            <a:ext cx="11836148" cy="632034"/>
          </a:xfrm>
          <a:prstGeom prst="rect">
            <a:avLst/>
          </a:prstGeom>
        </p:spPr>
        <p:txBody>
          <a:bodyPr lIns="45720" rIns="45720" anchor="t" anchorCtr="0"/>
          <a:lstStyle>
            <a:lvl1pPr marL="0" indent="0" algn="l" defTabSz="914400" rtl="0" eaLnBrk="1" latinLnBrk="0" hangingPunct="1">
              <a:lnSpc>
                <a:spcPts val="3800"/>
              </a:lnSpc>
              <a:spcBef>
                <a:spcPct val="20000"/>
              </a:spcBef>
              <a:buFont typeface="Arial" panose="020B0604020202020204" pitchFamily="34" charset="0"/>
              <a:buNone/>
              <a:defRPr lang="en-US" sz="3600" b="0" kern="1200" dirty="0" smtClean="0">
                <a:solidFill>
                  <a:schemeClr val="bg1">
                    <a:lumMod val="50000"/>
                  </a:schemeClr>
                </a:solidFill>
                <a:latin typeface="Segoe Condensed" panose="020B0606040200020203" pitchFamily="34" charset="0"/>
                <a:ea typeface="+mj-ea"/>
                <a:cs typeface="+mj-cs"/>
              </a:defRPr>
            </a:lvl1pPr>
            <a:lvl2pPr>
              <a:defRPr sz="3600">
                <a:latin typeface="Segoe Condensed" panose="020B0606040200020203" pitchFamily="34" charset="0"/>
              </a:defRPr>
            </a:lvl2pPr>
            <a:lvl3pPr>
              <a:defRPr sz="3600">
                <a:latin typeface="Segoe Condensed" panose="020B0606040200020203" pitchFamily="34" charset="0"/>
              </a:defRPr>
            </a:lvl3pPr>
            <a:lvl4pPr>
              <a:defRPr sz="3600">
                <a:latin typeface="Segoe Condensed" panose="020B0606040200020203" pitchFamily="34" charset="0"/>
              </a:defRPr>
            </a:lvl4pPr>
            <a:lvl5pPr>
              <a:defRPr sz="3600">
                <a:latin typeface="Segoe Condensed" panose="020B0606040200020203" pitchFamily="34" charset="0"/>
              </a:defRPr>
            </a:lvl5pPr>
          </a:lstStyle>
          <a:p>
            <a:pPr marL="0" lvl="0" indent="0" algn="l" defTabSz="914400" rtl="0" eaLnBrk="1" latinLnBrk="0" hangingPunct="1">
              <a:lnSpc>
                <a:spcPts val="38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7989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00">
          <p15:clr>
            <a:srgbClr val="FBAE40"/>
          </p15:clr>
        </p15:guide>
        <p15:guide id="2" pos="144">
          <p15:clr>
            <a:srgbClr val="FBAE40"/>
          </p15:clr>
        </p15:guide>
        <p15:guide id="3" pos="7536">
          <p15:clr>
            <a:srgbClr val="FBAE40"/>
          </p15:clr>
        </p15:guide>
        <p15:guide id="4" orient="horz" pos="37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Objec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133349" y="123825"/>
            <a:ext cx="11863579" cy="523875"/>
          </a:xfrm>
          <a:prstGeom prst="rect">
            <a:avLst/>
          </a:prstGeom>
        </p:spPr>
        <p:txBody>
          <a:bodyPr anchor="ctr" anchorCtr="0"/>
          <a:lstStyle>
            <a:lvl1pPr>
              <a:defRPr lang="en-US" sz="3200" b="1" smtClean="0"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6310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00">
          <p15:clr>
            <a:srgbClr val="FBAE40"/>
          </p15:clr>
        </p15:guide>
        <p15:guide id="2" pos="144">
          <p15:clr>
            <a:srgbClr val="FBAE40"/>
          </p15:clr>
        </p15:guide>
        <p15:guide id="3" pos="7536">
          <p15:clr>
            <a:srgbClr val="FBAE40"/>
          </p15:clr>
        </p15:guide>
        <p15:guide id="4" orient="horz" pos="37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hank_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1745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519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DF9536D-A021-59D2-24B7-D42A73EA84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 Nova" panose="020B05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77199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6096C-0148-851C-B845-AE0D48F87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7850"/>
            <a:ext cx="10515600" cy="4351338"/>
          </a:xfrm>
        </p:spPr>
        <p:txBody>
          <a:bodyPr/>
          <a:lstStyle>
            <a:lvl1pPr>
              <a:defRPr>
                <a:latin typeface="Arial Nova" panose="020B0504020202020204" pitchFamily="34" charset="0"/>
              </a:defRPr>
            </a:lvl1pPr>
            <a:lvl2pPr>
              <a:defRPr>
                <a:latin typeface="Arial Nova" panose="020B0504020202020204" pitchFamily="34" charset="0"/>
              </a:defRPr>
            </a:lvl2pPr>
            <a:lvl3pPr>
              <a:defRPr>
                <a:latin typeface="Arial Nova" panose="020B0504020202020204" pitchFamily="34" charset="0"/>
              </a:defRPr>
            </a:lvl3pPr>
            <a:lvl4pPr>
              <a:defRPr>
                <a:latin typeface="Arial Nova" panose="020B0504020202020204" pitchFamily="34" charset="0"/>
              </a:defRPr>
            </a:lvl4pPr>
            <a:lvl5pPr>
              <a:defRPr>
                <a:latin typeface="Arial Nova" panose="020B05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38762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306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A7E04-F164-C9BD-D5DB-F22C63B686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Arial Nova" panose="020B0504020202020204" pitchFamily="34" charset="0"/>
              </a:defRPr>
            </a:lvl1pPr>
            <a:lvl2pPr>
              <a:defRPr>
                <a:latin typeface="Arial Nova" panose="020B0504020202020204" pitchFamily="34" charset="0"/>
              </a:defRPr>
            </a:lvl2pPr>
            <a:lvl3pPr>
              <a:defRPr>
                <a:latin typeface="Arial Nova" panose="020B0504020202020204" pitchFamily="34" charset="0"/>
              </a:defRPr>
            </a:lvl3pPr>
            <a:lvl4pPr>
              <a:defRPr>
                <a:latin typeface="Arial Nova" panose="020B0504020202020204" pitchFamily="34" charset="0"/>
              </a:defRPr>
            </a:lvl4pPr>
            <a:lvl5pPr>
              <a:defRPr>
                <a:latin typeface="Arial Nova" panose="020B05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B483F6-01B9-BF9C-B148-A27610392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Arial Nova" panose="020B0504020202020204" pitchFamily="34" charset="0"/>
              </a:defRPr>
            </a:lvl1pPr>
            <a:lvl2pPr>
              <a:defRPr>
                <a:latin typeface="Arial Nova" panose="020B0504020202020204" pitchFamily="34" charset="0"/>
              </a:defRPr>
            </a:lvl2pPr>
            <a:lvl3pPr>
              <a:defRPr>
                <a:latin typeface="Arial Nova" panose="020B0504020202020204" pitchFamily="34" charset="0"/>
              </a:defRPr>
            </a:lvl3pPr>
            <a:lvl4pPr>
              <a:defRPr>
                <a:latin typeface="Arial Nova" panose="020B0504020202020204" pitchFamily="34" charset="0"/>
              </a:defRPr>
            </a:lvl4pPr>
            <a:lvl5pPr>
              <a:defRPr>
                <a:latin typeface="Arial Nova" panose="020B05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39849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ED9A9-3C6C-CCD3-D32A-2229E00701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 Nova" panose="020B05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2252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0295818" y="6209108"/>
            <a:ext cx="1886657" cy="569706"/>
            <a:chOff x="5525840" y="3530278"/>
            <a:chExt cx="1886657" cy="569706"/>
          </a:xfrm>
        </p:grpSpPr>
        <p:sp>
          <p:nvSpPr>
            <p:cNvPr id="8" name="TextBox 7"/>
            <p:cNvSpPr txBox="1"/>
            <p:nvPr/>
          </p:nvSpPr>
          <p:spPr>
            <a:xfrm>
              <a:off x="5540240" y="3530278"/>
              <a:ext cx="18722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cap="all" dirty="0">
                  <a:solidFill>
                    <a:srgbClr val="1E7FB8"/>
                  </a:solidFill>
                  <a:latin typeface="Corbel" panose="020B0503020204020204" pitchFamily="34" charset="0"/>
                </a:rPr>
                <a:t>Health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5525840" y="3618320"/>
              <a:ext cx="1879457" cy="481664"/>
              <a:chOff x="5525840" y="3618320"/>
              <a:chExt cx="1879457" cy="481664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6494240" y="3838374"/>
                <a:ext cx="8891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spc="-80" dirty="0">
                    <a:solidFill>
                      <a:srgbClr val="1E7FB8"/>
                    </a:solidFill>
                    <a:latin typeface="Corbel" panose="020B0503020204020204" pitchFamily="34" charset="0"/>
                  </a:rPr>
                  <a:t>programme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525840" y="3618320"/>
                <a:ext cx="18794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cap="all" spc="-80" dirty="0">
                    <a:solidFill>
                      <a:srgbClr val="1E7FB8"/>
                    </a:solidFill>
                    <a:latin typeface="Leelawadee" panose="020B0502040204020203" pitchFamily="34" charset="-34"/>
                    <a:ea typeface="Lato Heavy" panose="020F0502020204030203" pitchFamily="34" charset="0"/>
                    <a:cs typeface="Leelawadee" panose="020B0502040204020203" pitchFamily="34" charset="-34"/>
                  </a:rPr>
                  <a:t>emergencies</a:t>
                </a:r>
              </a:p>
            </p:txBody>
          </p:sp>
        </p:grpSp>
      </p:grpSp>
      <p:sp>
        <p:nvSpPr>
          <p:cNvPr id="13" name="Rectangle 12"/>
          <p:cNvSpPr/>
          <p:nvPr/>
        </p:nvSpPr>
        <p:spPr>
          <a:xfrm>
            <a:off x="0" y="6097030"/>
            <a:ext cx="12192000" cy="27432"/>
          </a:xfrm>
          <a:prstGeom prst="rect">
            <a:avLst/>
          </a:prstGeom>
          <a:solidFill>
            <a:srgbClr val="1E7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12192000" cy="762000"/>
          </a:xfrm>
          <a:prstGeom prst="rect">
            <a:avLst/>
          </a:prstGeom>
          <a:solidFill>
            <a:srgbClr val="1E7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027" name="Picture 3" descr="\\WIMS\SE\DEL21\Home\maybelm\Desktop\MARINA REFERENCE-2017\4_General Office Related\WHO-SEARO-EN-C (1)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32" y="6135831"/>
            <a:ext cx="1595086" cy="65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519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pps.who.int/iris/handle/10665/362852" TargetMode="External"/><Relationship Id="rId2" Type="http://schemas.openxmlformats.org/officeDocument/2006/relationships/hyperlink" Target="https://www.gtfcc.org/wp-content/uploads/2020/09/ending-cholera-a-global-roadmap-to-2030.pdf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doi.org/10.3390/tropicalmed8030169" TargetMode="External"/><Relationship Id="rId4" Type="http://schemas.openxmlformats.org/officeDocument/2006/relationships/hyperlink" Target="https://doi.org/10.3390/ijerph1909573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pixabay.com/en/chart-graph-icon-red-stocks-up-1296049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s://en.wikipedia.org/wiki/WHO_Model_List_of_Essential_Medicine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eeblytutorials.com/web-analytic-tool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B29DA-A950-EDCC-09BB-1FF66B30820C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770965" y="1722457"/>
            <a:ext cx="10972800" cy="1536784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4400" b="1" dirty="0">
                <a:latin typeface="Pyidaungsu" panose="020B0502040204020203" pitchFamily="34" charset="0"/>
                <a:cs typeface="Pyidaungsu" panose="020B0502040204020203" pitchFamily="34" charset="0"/>
              </a:rPr>
              <a:t>WHO </a:t>
            </a:r>
            <a:r>
              <a:rPr lang="my-MM" sz="4400" b="1" dirty="0">
                <a:latin typeface="Pyidaungsu" panose="020B0502040204020203" pitchFamily="34" charset="0"/>
                <a:cs typeface="Pyidaungsu" panose="020B0502040204020203" pitchFamily="34" charset="0"/>
              </a:rPr>
              <a:t>၏ အရှေ့တောင်အာရှဒေသအတွင်း </a:t>
            </a:r>
            <a:br>
              <a:rPr lang="en-US" sz="4400" b="1" dirty="0">
                <a:latin typeface="Pyidaungsu" panose="020B0502040204020203" pitchFamily="34" charset="0"/>
                <a:cs typeface="Pyidaungsu" panose="020B0502040204020203" pitchFamily="34" charset="0"/>
              </a:rPr>
            </a:br>
            <a:r>
              <a:rPr lang="my-MM" sz="4400" b="1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 အခြေအနေ</a:t>
            </a:r>
            <a:endParaRPr lang="en-US" sz="4400" b="1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081764-1291-F47C-7ABB-392A83F80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50680"/>
            <a:ext cx="9144000" cy="1655762"/>
          </a:xfrm>
        </p:spPr>
        <p:txBody>
          <a:bodyPr>
            <a:normAutofit/>
          </a:bodyPr>
          <a:lstStyle/>
          <a:p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မြန်မာ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နိုင်ငံတွင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လုပ်ငန်းဆောင်ရွက်နေသည့် ကျန်းမာရေး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မိတ်ဖက်အဖွဲ့အစည်းများ </a:t>
            </a:r>
            <a:endParaRPr lang="en-US" sz="20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ပြင်းထန်၀မ်းပျက်၀မ်းလျှောရောဂါအတွက် အသင့်ပြင်ဆင်ရေး သင်တန်း</a:t>
            </a:r>
          </a:p>
          <a:p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Manish Kakkar, WHO SEARO</a:t>
            </a:r>
          </a:p>
          <a:p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၂၀၂၃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ခုနှစ် မေလ ၁၁ - ၁၂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22845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D7074B1-8D62-0E10-0E99-64F2636C944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21104" y="119825"/>
            <a:ext cx="10515600" cy="537955"/>
          </a:xfrm>
        </p:spPr>
        <p:txBody>
          <a:bodyPr>
            <a:noAutofit/>
          </a:bodyPr>
          <a:lstStyle/>
          <a:p>
            <a:r>
              <a:rPr lang="en-US" sz="28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အနာဂတ်အလားအလာများ</a:t>
            </a:r>
            <a:r>
              <a:rPr lang="en-US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- </a:t>
            </a:r>
            <a:r>
              <a:rPr lang="en-US" sz="28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အသင</a:t>
            </a:r>
            <a:r>
              <a:rPr lang="en-US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28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ပြင်ဆင်မှု</a:t>
            </a:r>
            <a:r>
              <a:rPr lang="en-US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ခိုင်မာအားကောင်စေရေး</a:t>
            </a:r>
            <a:r>
              <a:rPr lang="en-US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endParaRPr lang="en-US" sz="2800" b="1" i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F2FC7E-A664-3434-679E-F3059DBAC0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495" b="13782"/>
          <a:stretch/>
        </p:blipFill>
        <p:spPr>
          <a:xfrm>
            <a:off x="5877393" y="1088896"/>
            <a:ext cx="6166893" cy="2392468"/>
          </a:xfrm>
          <a:prstGeom prst="rect">
            <a:avLst/>
          </a:prstGeom>
        </p:spPr>
      </p:pic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92459F4-5A41-23BD-C216-20AE9FFF2A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8637463"/>
              </p:ext>
            </p:extLst>
          </p:nvPr>
        </p:nvGraphicFramePr>
        <p:xfrm>
          <a:off x="1509743" y="1042788"/>
          <a:ext cx="6418624" cy="4579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29F1748-6FDC-7089-CAB9-7298A9B11D08}"/>
              </a:ext>
            </a:extLst>
          </p:cNvPr>
          <p:cNvSpPr txBox="1"/>
          <p:nvPr/>
        </p:nvSpPr>
        <p:spPr>
          <a:xfrm>
            <a:off x="6689558" y="752633"/>
            <a:ext cx="4975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အသင</a:t>
            </a:r>
            <a:r>
              <a:rPr lang="en-US" sz="1400" b="1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400" b="1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ပြင်ဆင်ရေး</a:t>
            </a:r>
            <a:r>
              <a:rPr lang="en-US" sz="1400" b="1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b="1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မူဘောင</a:t>
            </a:r>
            <a:r>
              <a:rPr lang="en-US" sz="1400" b="1" dirty="0">
                <a:latin typeface="Pyidaungsu" panose="020B0502040204020203" pitchFamily="34" charset="0"/>
                <a:cs typeface="Pyidaungsu" panose="020B0502040204020203" pitchFamily="34" charset="0"/>
              </a:rPr>
              <a:t>် (</a:t>
            </a:r>
            <a:r>
              <a:rPr lang="en-US" sz="1400" b="1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မူကြမ်း</a:t>
            </a:r>
            <a:r>
              <a:rPr lang="en-US" sz="1400" b="1" dirty="0">
                <a:latin typeface="Pyidaungsu" panose="020B0502040204020203" pitchFamily="34" charset="0"/>
                <a:cs typeface="Pyidaungsu" panose="020B0502040204020203" pitchFamily="34" charset="0"/>
              </a:rPr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8DA8C8-1E42-6987-0BB4-B8ACE20E5168}"/>
              </a:ext>
            </a:extLst>
          </p:cNvPr>
          <p:cNvSpPr txBox="1"/>
          <p:nvPr/>
        </p:nvSpPr>
        <p:spPr>
          <a:xfrm>
            <a:off x="147714" y="3604216"/>
            <a:ext cx="3747728" cy="2285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Pyidaungsu" panose="020B0502040204020203" pitchFamily="34" charset="0"/>
                <a:cs typeface="Pyidaungsu" panose="020B0502040204020203" pitchFamily="34" charset="0"/>
              </a:rPr>
              <a:t>၀န်ရိုး (၁) -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ရောဂါ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ဖြစ်ပွားမှုများ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ထိန်းချုပ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ရန်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စောစီးစွာ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သိရှိမှု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တုံ့ပြန်မှု</a:t>
            </a:r>
          </a:p>
          <a:p>
            <a:pPr>
              <a:lnSpc>
                <a:spcPct val="150000"/>
              </a:lnSpc>
            </a:pPr>
            <a:endParaRPr lang="my-MM" sz="12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200" b="1" dirty="0">
                <a:latin typeface="Pyidaungsu" panose="020B0502040204020203" pitchFamily="34" charset="0"/>
                <a:cs typeface="Pyidaungsu" panose="020B0502040204020203" pitchFamily="34" charset="0"/>
              </a:rPr>
              <a:t>၀န်ရိုး (၂) -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ဖြစ်ပွားမှုများသည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နေရာ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များတွင် ကဏ္ဍစုံ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မှ 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မှုများ</a:t>
            </a:r>
          </a:p>
          <a:p>
            <a:pPr>
              <a:lnSpc>
                <a:spcPct val="150000"/>
              </a:lnSpc>
            </a:pPr>
            <a:endParaRPr lang="my-MM" sz="12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200" b="1" dirty="0">
                <a:latin typeface="Pyidaungsu" panose="020B0502040204020203" pitchFamily="34" charset="0"/>
                <a:cs typeface="Pyidaungsu" panose="020B0502040204020203" pitchFamily="34" charset="0"/>
              </a:rPr>
              <a:t>၀န်ရိုး (၃) - 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နိုင်ငံ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အဆင</a:t>
            </a:r>
            <a:r>
              <a:rPr lang="en-US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ကမ္ဘာ့အဆင့်တွင် ထိရောက်သော ပေါင်း</a:t>
            </a:r>
            <a:r>
              <a:rPr lang="en-US" sz="1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စပ်ညှိနှိုင်း</a:t>
            </a:r>
            <a:r>
              <a:rPr lang="my-MM" sz="1200" dirty="0">
                <a:latin typeface="Pyidaungsu" panose="020B0502040204020203" pitchFamily="34" charset="0"/>
                <a:cs typeface="Pyidaungsu" panose="020B0502040204020203" pitchFamily="34" charset="0"/>
              </a:rPr>
              <a:t>မှု</a:t>
            </a:r>
            <a:endParaRPr lang="en-US" sz="12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13024D99-8F5D-08EC-81D4-9398F92A72EC}"/>
              </a:ext>
            </a:extLst>
          </p:cNvPr>
          <p:cNvSpPr/>
          <p:nvPr/>
        </p:nvSpPr>
        <p:spPr>
          <a:xfrm rot="10800000">
            <a:off x="5858933" y="2001013"/>
            <a:ext cx="474133" cy="911286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A8C10792-77F2-316C-C6D2-4689AFC1B4E4}"/>
              </a:ext>
            </a:extLst>
          </p:cNvPr>
          <p:cNvSpPr/>
          <p:nvPr/>
        </p:nvSpPr>
        <p:spPr>
          <a:xfrm>
            <a:off x="3895442" y="4641017"/>
            <a:ext cx="474133" cy="911286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9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ACBCA-1F51-0AC6-20EB-EBE7526342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5432" y="-8808"/>
            <a:ext cx="11857706" cy="698764"/>
          </a:xfrm>
        </p:spPr>
        <p:txBody>
          <a:bodyPr anchor="ctr">
            <a:noAutofit/>
          </a:bodyPr>
          <a:lstStyle/>
          <a:p>
            <a:r>
              <a:rPr lang="en-US" sz="32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အဓိက</a:t>
            </a:r>
            <a:r>
              <a:rPr lang="en-US" sz="32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32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သတင်းစကားများ</a:t>
            </a:r>
            <a:endParaRPr lang="en-US" sz="32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EFDA36D-8F72-72BE-A7F6-D06A01173B9E}"/>
              </a:ext>
            </a:extLst>
          </p:cNvPr>
          <p:cNvSpPr txBox="1">
            <a:spLocks/>
          </p:cNvSpPr>
          <p:nvPr/>
        </p:nvSpPr>
        <p:spPr>
          <a:xfrm>
            <a:off x="338363" y="1106486"/>
            <a:ext cx="11211953" cy="506155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 Nova" panose="020B0504020202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အရှေ့တောင်အာရှဒေသ</a:t>
            </a:r>
            <a:r>
              <a:rPr lang="my-MM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သည် ကာလဝမ်းရောဂါသီးသန့် ဖြစ်ပွားလေ့ရှိသော ဒေသ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 (endemic)</a:t>
            </a:r>
            <a:r>
              <a:rPr lang="my-MM" sz="1800" dirty="0">
                <a:latin typeface="Pyidaungsu" panose="020B0502040204020203" pitchFamily="34" charset="0"/>
                <a:cs typeface="Pyidaungsu" panose="020B0502040204020203" pitchFamily="34" charset="0"/>
              </a:rPr>
              <a:t> ဖြစ်သည့်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အပြင်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ရောဂါဖြစ်ပွားမှု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မြင့်မား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ပြီး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အန္တရာယ်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လည်း</a:t>
            </a:r>
            <a:r>
              <a:rPr lang="my-MM" sz="1800" dirty="0">
                <a:latin typeface="Pyidaungsu" panose="020B0502040204020203" pitchFamily="34" charset="0"/>
                <a:cs typeface="Pyidaungsu" panose="020B0502040204020203" pitchFamily="34" charset="0"/>
              </a:rPr>
              <a:t> မြင့်မား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800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မကြာသေးမီနှစ်များအတွင်း ပျံ့နှံ့ဖြစ်ပွားမှုအရေအတွက် တိုးလာခြင်းက ထိခိုက်လွယ်မှုနှင့် အန္တရာယ် ဆက်လက် ရှိနေကြောင်း ဖော်ပြနေသည်။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ဒေသတွင်း ကာလဝမ်းရောဂါ ကာကွယ်ရေးနှင့် ထိန်းချုပ်ရေးဆိုင်ရာ မူဝါဒနှင့် အစီအစဉ် အခင်းအကျင်း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ကြည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့်လျှင် </a:t>
            </a:r>
            <a:r>
              <a:rPr lang="my-MM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ကာလဝမ်းရောဂါကို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ထိုက်သင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သည်ထက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လျော့နည်း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အသိအမှတ်ပြု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လျော့နည်း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အစီရင်ခံ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လျော့နည်း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ခန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မှန်းတွက်ချက်နေကြောင်း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ထင်ဟပ်လျက်ရှိပါသည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်။ </a:t>
            </a:r>
            <a:endParaRPr lang="my-MM" sz="18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ကမ္ဘာလုံးဆိုင်ရာကျန်းမာရေး အရေးပေါ်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ဖွဲ့စည်းပုံ</a:t>
            </a:r>
            <a:r>
              <a:rPr lang="my-MM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အသစ်သည် ဒေသ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အ</a:t>
            </a:r>
            <a:r>
              <a:rPr lang="my-MM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တွင်း ကာလဝမ်းရောဂါ လမ်းပြမြေပုံကို ဖော်ဆောင်ရန်အတွက်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ထိုက်သင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အခြေအနေ၊ မူဘောင်နှင့်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အခွင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အလမ်းများ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ဖန်တီးပေးရန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ဆီလျော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မှုရှိသည်</a:t>
            </a:r>
            <a:endParaRPr lang="en-US" sz="18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03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46E21-7E24-545D-F4A2-BB001CF1D5C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1850" y="2775284"/>
            <a:ext cx="10515600" cy="1814179"/>
          </a:xfrm>
        </p:spPr>
        <p:txBody>
          <a:bodyPr/>
          <a:lstStyle/>
          <a:p>
            <a:r>
              <a:rPr lang="en-US" b="1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ကျေးဇူးတင်ပါသည</a:t>
            </a:r>
            <a:r>
              <a:rPr lang="en-US" b="1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</a:p>
        </p:txBody>
      </p:sp>
    </p:spTree>
    <p:extLst>
      <p:ext uri="{BB962C8B-B14F-4D97-AF65-F5344CB8AC3E}">
        <p14:creationId xmlns:p14="http://schemas.microsoft.com/office/powerpoint/2010/main" val="4028703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4B08F49-C3E9-4F32-B095-158F1AF5F0E5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BF4E43D-67DC-340E-7E0B-501006F92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Dr Manish Kakkar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သည် ကျန်းမာရေးဆိုင်ရာ အရေးပေါ်ဌာန (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WHE)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WHO SEARO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၌ ကူးစက်နိုင်သောအန္တရာယ်များဆိုင်ရာ စီမံခန့်ခွဲမှုယူနစ်တွင် 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Medical Officer (High Threat Pathogens)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အဖြစ် 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တာ၀န်ထမ်း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ဆောင်နေသည်။ 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WHE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၏ မတူညီသော ယူနစ်များ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အကြားတွင်လည်းကောင်း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၊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WHO SEARO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ရှိ အခြားဌာနများ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လည်းကောင်း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ကာလဝမ်းရောဂါဆိုင်ရာ ကြိုတင်ပြင်ဆင်မှုနှင့် တုံ့ပြန်ဆောင်ရွက်မှုများကို ညှိနှိုင်းဆောင်ရွက်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ရာတွင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 Dr Manish Kakkar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အဓိက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ဆက်သွယ်ရမည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သူ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ဖြစ်သည်။</a:t>
            </a:r>
            <a:endParaRPr lang="en-US" sz="20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ADA31085-F25C-9EED-6F24-F3CB7B68B489}"/>
              </a:ext>
            </a:extLst>
          </p:cNvPr>
          <p:cNvSpPr txBox="1">
            <a:spLocks/>
          </p:cNvSpPr>
          <p:nvPr/>
        </p:nvSpPr>
        <p:spPr>
          <a:xfrm>
            <a:off x="421104" y="119825"/>
            <a:ext cx="10515600" cy="537955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Nova" panose="020B0504020202020204" pitchFamily="34" charset="0"/>
                <a:ea typeface="+mj-ea"/>
                <a:cs typeface="+mj-cs"/>
              </a:defRPr>
            </a:lvl1pPr>
          </a:lstStyle>
          <a:p>
            <a:r>
              <a:rPr lang="en-US" sz="28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အကျဥ်းချုပ်မိတ်ဆက်ခြင်း</a:t>
            </a:r>
            <a:endParaRPr lang="en-US" sz="28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740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431AF-2DD3-86D6-A524-4013907BBA11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B3043-C437-4B94-8119-80B26E857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074821"/>
            <a:ext cx="10888579" cy="48886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GTFCC. Ending cholera: a global roadmap. Available at </a:t>
            </a:r>
            <a:r>
              <a:rPr lang="en-US" dirty="0">
                <a:hlinkClick r:id="rId2"/>
              </a:rPr>
              <a:t>https://www.gtfcc.org/wp-content/uploads/2020/09/ending-cholera-a-global-roadmap-to-2030.pdf</a:t>
            </a:r>
            <a:r>
              <a:rPr lang="en-US" dirty="0"/>
              <a:t> </a:t>
            </a:r>
          </a:p>
          <a:p>
            <a:pPr>
              <a:lnSpc>
                <a:spcPct val="100000"/>
              </a:lnSpc>
            </a:pPr>
            <a:r>
              <a:rPr lang="en-US" dirty="0"/>
              <a:t>World Health Organization. (‎2022)‎. Weekly Epidemiological Record, 2022, vol. 97, 37‎‎, 453 - 464. World Health Organization. </a:t>
            </a:r>
            <a:r>
              <a:rPr lang="en-US" dirty="0">
                <a:hlinkClick r:id="rId3"/>
              </a:rPr>
              <a:t>https://apps.who.int/iris/</a:t>
            </a:r>
            <a:r>
              <a:rPr lang="en-US">
                <a:hlinkClick r:id="rId3"/>
              </a:rPr>
              <a:t>handle/10665/362852</a:t>
            </a:r>
            <a:r>
              <a:rPr lang="en-US"/>
              <a:t> 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Ali M, Nelson AR, Lopez AL &amp; Sack DA. Updated Global Burden of Cholera in Endemic Countries. </a:t>
            </a:r>
            <a:r>
              <a:rPr lang="en-US" dirty="0" err="1"/>
              <a:t>PLoS</a:t>
            </a:r>
            <a:r>
              <a:rPr lang="en-US" dirty="0"/>
              <a:t> </a:t>
            </a:r>
            <a:r>
              <a:rPr lang="en-US" dirty="0" err="1"/>
              <a:t>Negl</a:t>
            </a:r>
            <a:r>
              <a:rPr lang="en-US" dirty="0"/>
              <a:t> Trop </a:t>
            </a:r>
            <a:r>
              <a:rPr lang="en-US"/>
              <a:t>Dis 2015,9(6</a:t>
            </a:r>
            <a:r>
              <a:rPr lang="en-US" dirty="0"/>
              <a:t>)</a:t>
            </a:r>
          </a:p>
          <a:p>
            <a:pPr>
              <a:lnSpc>
                <a:spcPct val="100000"/>
              </a:lnSpc>
            </a:pPr>
            <a:r>
              <a:rPr lang="en-US" dirty="0"/>
              <a:t>Lopez AL et al. Cholera in selected countries in Asia. Vaccine. 2020 Feb 29;38 </a:t>
            </a:r>
            <a:r>
              <a:rPr lang="en-US"/>
              <a:t>Suppl 1:A18-A24</a:t>
            </a:r>
            <a:r>
              <a:rPr lang="en-US" dirty="0"/>
              <a:t>. </a:t>
            </a:r>
            <a:r>
              <a:rPr lang="en-US" dirty="0" err="1"/>
              <a:t>doi</a:t>
            </a:r>
            <a:r>
              <a:rPr lang="en-US"/>
              <a:t>: 10.1016</a:t>
            </a:r>
            <a:r>
              <a:rPr lang="en-US" dirty="0"/>
              <a:t>/j.vaccine</a:t>
            </a:r>
            <a:r>
              <a:rPr lang="en-US"/>
              <a:t>.2019.07.035</a:t>
            </a:r>
            <a:r>
              <a:rPr lang="en-US" dirty="0"/>
              <a:t>. </a:t>
            </a:r>
            <a:r>
              <a:rPr lang="en-US" err="1"/>
              <a:t>Epub</a:t>
            </a:r>
            <a:r>
              <a:rPr lang="en-US"/>
              <a:t> 2019 Jul 17</a:t>
            </a:r>
            <a:r>
              <a:rPr lang="en-US" dirty="0"/>
              <a:t>. PMID</a:t>
            </a:r>
            <a:r>
              <a:rPr lang="en-US"/>
              <a:t>: 31326255</a:t>
            </a:r>
            <a:r>
              <a:rPr lang="en-US" dirty="0"/>
              <a:t>.</a:t>
            </a:r>
          </a:p>
          <a:p>
            <a:pPr>
              <a:lnSpc>
                <a:spcPct val="100000"/>
              </a:lnSpc>
            </a:pPr>
            <a:r>
              <a:rPr lang="en-US" dirty="0" err="1"/>
              <a:t>Deen</a:t>
            </a:r>
            <a:r>
              <a:rPr lang="en-US" dirty="0"/>
              <a:t> J, </a:t>
            </a:r>
            <a:r>
              <a:rPr lang="en-US" dirty="0" err="1"/>
              <a:t>Mengel</a:t>
            </a:r>
            <a:r>
              <a:rPr lang="en-US" dirty="0"/>
              <a:t> MA, Clemens JD. Epidemiology of cholera. Vaccine. 2020 Feb 29;38 </a:t>
            </a:r>
            <a:r>
              <a:rPr lang="en-US"/>
              <a:t>Suppl 1:A31-A40</a:t>
            </a:r>
            <a:r>
              <a:rPr lang="en-US" dirty="0"/>
              <a:t>. </a:t>
            </a:r>
            <a:r>
              <a:rPr lang="en-US" dirty="0" err="1"/>
              <a:t>doi</a:t>
            </a:r>
            <a:r>
              <a:rPr lang="en-US"/>
              <a:t>: 10.1016</a:t>
            </a:r>
            <a:r>
              <a:rPr lang="en-US" dirty="0"/>
              <a:t>/j.vaccine</a:t>
            </a:r>
            <a:r>
              <a:rPr lang="en-US"/>
              <a:t>.2019.07.078</a:t>
            </a:r>
            <a:r>
              <a:rPr lang="en-US" dirty="0"/>
              <a:t>. </a:t>
            </a:r>
            <a:r>
              <a:rPr lang="en-US" err="1"/>
              <a:t>Epub</a:t>
            </a:r>
            <a:r>
              <a:rPr lang="en-US"/>
              <a:t> 2019 </a:t>
            </a:r>
            <a:r>
              <a:rPr lang="en-US" dirty="0"/>
              <a:t>Aug 5. PMID</a:t>
            </a:r>
            <a:r>
              <a:rPr lang="en-US"/>
              <a:t>: 31395455</a:t>
            </a:r>
            <a:r>
              <a:rPr lang="en-US" dirty="0"/>
              <a:t>.</a:t>
            </a:r>
          </a:p>
          <a:p>
            <a:pPr>
              <a:lnSpc>
                <a:spcPct val="100000"/>
              </a:lnSpc>
            </a:pPr>
            <a:r>
              <a:rPr lang="en-US" dirty="0" err="1"/>
              <a:t>Muzembo</a:t>
            </a:r>
            <a:r>
              <a:rPr lang="en-US" dirty="0"/>
              <a:t>, BA et al. Cholera Outbreaks in India</a:t>
            </a:r>
            <a:r>
              <a:rPr lang="en-US"/>
              <a:t>, 2011–2020</a:t>
            </a:r>
            <a:r>
              <a:rPr lang="en-US" dirty="0"/>
              <a:t>: A Systematic Review. Int. J. Environ. Res. Public Health 2022</a:t>
            </a:r>
            <a:r>
              <a:rPr lang="en-US"/>
              <a:t>, 19</a:t>
            </a:r>
            <a:r>
              <a:rPr lang="en-US" dirty="0"/>
              <a:t>, 5738. </a:t>
            </a:r>
            <a:r>
              <a:rPr lang="en-US" dirty="0">
                <a:hlinkClick r:id="rId4"/>
              </a:rPr>
              <a:t>https://doi.</a:t>
            </a:r>
            <a:r>
              <a:rPr lang="en-US">
                <a:hlinkClick r:id="rId4"/>
              </a:rPr>
              <a:t>org/10.3390/ijerph19095738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Mahapatra T, et al. Cholera outbreaks in South and Southeast Asia: descriptive analysis</a:t>
            </a:r>
            <a:r>
              <a:rPr lang="en-US"/>
              <a:t>, 2003-2012</a:t>
            </a:r>
            <a:r>
              <a:rPr lang="en-US" dirty="0"/>
              <a:t>. </a:t>
            </a:r>
            <a:r>
              <a:rPr lang="en-US" dirty="0" err="1"/>
              <a:t>Jpn</a:t>
            </a:r>
            <a:r>
              <a:rPr lang="en-US" dirty="0"/>
              <a:t> J Infect Dis</a:t>
            </a:r>
            <a:r>
              <a:rPr lang="en-US"/>
              <a:t>. 2014;67(3):145-56</a:t>
            </a:r>
            <a:r>
              <a:rPr lang="en-US" dirty="0"/>
              <a:t>. </a:t>
            </a:r>
            <a:r>
              <a:rPr lang="en-US" dirty="0" err="1"/>
              <a:t>doi</a:t>
            </a:r>
            <a:r>
              <a:rPr lang="en-US"/>
              <a:t>: 10.7883</a:t>
            </a:r>
            <a:r>
              <a:rPr lang="en-US" dirty="0"/>
              <a:t>/yoken</a:t>
            </a:r>
            <a:r>
              <a:rPr lang="en-US"/>
              <a:t>.67.145</a:t>
            </a:r>
            <a:r>
              <a:rPr lang="en-US" dirty="0"/>
              <a:t>. PMID: 24858602.</a:t>
            </a:r>
          </a:p>
          <a:p>
            <a:pPr>
              <a:lnSpc>
                <a:spcPct val="100000"/>
              </a:lnSpc>
            </a:pPr>
            <a:r>
              <a:rPr lang="en-US" dirty="0"/>
              <a:t>Ilic, I &amp; Ilic, M. Global Patterns of Trends in Cholera Mortality. Trop. Med. Infect. Dis. 2023, 8</a:t>
            </a:r>
            <a:r>
              <a:rPr lang="en-US"/>
              <a:t>, 169</a:t>
            </a:r>
            <a:r>
              <a:rPr lang="en-US" dirty="0"/>
              <a:t>. </a:t>
            </a:r>
            <a:r>
              <a:rPr lang="en-US" dirty="0">
                <a:hlinkClick r:id="rId5"/>
              </a:rPr>
              <a:t>https://doi.</a:t>
            </a:r>
            <a:r>
              <a:rPr lang="en-US">
                <a:hlinkClick r:id="rId5"/>
              </a:rPr>
              <a:t>org/10.3390/tropicalmed8030169</a:t>
            </a: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9D0A83A-600D-1936-A855-3BD6294C1FA6}"/>
              </a:ext>
            </a:extLst>
          </p:cNvPr>
          <p:cNvSpPr txBox="1">
            <a:spLocks/>
          </p:cNvSpPr>
          <p:nvPr/>
        </p:nvSpPr>
        <p:spPr>
          <a:xfrm>
            <a:off x="421104" y="119825"/>
            <a:ext cx="10515600" cy="537955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Nova" panose="020B0504020202020204" pitchFamily="34" charset="0"/>
                <a:ea typeface="+mj-ea"/>
                <a:cs typeface="+mj-cs"/>
              </a:defRPr>
            </a:lvl1pPr>
          </a:lstStyle>
          <a:p>
            <a:r>
              <a:rPr lang="en-US" sz="28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အဓိကကိုးကားထားသည</a:t>
            </a:r>
            <a:r>
              <a:rPr lang="en-US" sz="28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28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စာအုပ်စာတမ်းများ</a:t>
            </a:r>
            <a:endParaRPr lang="en-US" sz="28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10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ACBCA-1F51-0AC6-20EB-EBE7526342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3346" y="-8808"/>
            <a:ext cx="11889791" cy="698764"/>
          </a:xfrm>
        </p:spPr>
        <p:txBody>
          <a:bodyPr anchor="ctr">
            <a:noAutofit/>
          </a:bodyPr>
          <a:lstStyle/>
          <a:p>
            <a:r>
              <a:rPr lang="en-US" sz="32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သင်ယူရေး</a:t>
            </a:r>
            <a:r>
              <a:rPr lang="en-US" sz="32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32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ဦးတည်ချက်များ</a:t>
            </a:r>
            <a:endParaRPr lang="en-US" sz="32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EB185-14BF-3C81-8617-9735480486EE}"/>
              </a:ext>
            </a:extLst>
          </p:cNvPr>
          <p:cNvSpPr txBox="1">
            <a:spLocks/>
          </p:cNvSpPr>
          <p:nvPr/>
        </p:nvSpPr>
        <p:spPr>
          <a:xfrm>
            <a:off x="385011" y="1442895"/>
            <a:ext cx="11678652" cy="4412473"/>
          </a:xfr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 Nova" panose="020B0504020202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တက်ရောက်သူများအနေဖြင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အောက်ပါတို့ကို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နိုင်မည်ဖြစ်သည်။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WHO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၏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အရှေ့တောင်အာရှဒေသရှိ ကာလဝမ်းရောဂါ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၏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 ရောဂါဖြစ်ပွားမှုအခြေအနေနှင့် လတ်တလော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အလားအလာ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ဖော်ပြ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နိုင်မည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ဒေသတွင်း ကာလဝမ်းရောဂါ ကာကွယ်ရေးနှင့် ထိန်းချုပ်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အခြေအနေကို ဖော်ပြ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နိုင်မည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တုံ့ပြန်မှုအတွက်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ပြင်ဆင်ထားရှိ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မှု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ပမာဏ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ကို 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တိုး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မြှင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ရန် 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WHO 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၏ လက်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ပံ့ပိုးကူညီ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မှုနှင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အနာဂတ်အစီအစဉ်များကို ဖော်ပြ</a:t>
            </a:r>
            <a:r>
              <a:rPr lang="en-US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နိုင်မည</a:t>
            </a:r>
            <a:r>
              <a:rPr lang="en-US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957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80B2D93-9685-2012-2D5C-74E18D1E8C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896158" y="169336"/>
            <a:ext cx="2295841" cy="212468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8ACBCA-1F51-0AC6-20EB-EBE7526342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8808"/>
            <a:ext cx="12403138" cy="698764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အရှေ့တောင်အာရှဒေသရှိ ကာလဝမ်းရောဂါ၏ ဖြစ်ပွားမှုအခြေအနေနှင့် </a:t>
            </a:r>
            <a:b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</a:b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ဖြစ်ပွားမည့်အလားအလာများ</a:t>
            </a:r>
            <a:endParaRPr lang="en-US" sz="20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EB185-14BF-3C81-8617-9735480486EE}"/>
              </a:ext>
            </a:extLst>
          </p:cNvPr>
          <p:cNvSpPr txBox="1">
            <a:spLocks/>
          </p:cNvSpPr>
          <p:nvPr/>
        </p:nvSpPr>
        <p:spPr>
          <a:xfrm>
            <a:off x="385011" y="946483"/>
            <a:ext cx="11678652" cy="5245769"/>
          </a:xfr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 Nova" panose="020B0504020202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အရှေ့တောင်အာရှဒေသသည်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ဒေသအတွင်း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ကာလဝမ်းရောဂါ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သီးသန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ဖြစ်ပွားလေ့ရှိသော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ဒေသ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(endemic)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ဖြစ်သည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အပြင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ကမ္ဘာ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ကပ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ရောဂါ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အသွင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ဖြစ်ပွားရခြင်း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၏အရင်းအမြစ်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ဖြစ်သကဲ့သို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အခြားတိုက်ကြီးများတွင်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ရောဂါဖြစ်ပွားရခြင်း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၏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အရင်းအမြစ်အဖြစ် ဆက်လက်တည်ရှိနေပါသည်။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မြင့်မား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်။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နှစ်စဉ် ကာလဝမ်းရောဂါ ဖြစ်ပွားမှု 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၅၀၀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,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၀၀၀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-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၇၀၀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,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၀၀၀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ခန့်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ရှိသည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။ ဘင်္ဂလားဒေ့ရှ်နှင့် အိန္ဒိယတွင် ဝမ်းပျက်ဝမ်းလျှောဖြစ်ပွားမှု၏ 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၁၀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-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၃၀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% သည် ကာလဝမ်းရောဂါကြောင့်ဖြစ်သ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။ ကာလဝမ်းရောဂါ ဖြစ်ပွားမှု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ကြောင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နှစ်စဉ် ခန့်မှန်းခြေ 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၄၅၀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,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၀၀၀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ဆေးရုံတက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ရပြီး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သေဆုံးမှု 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၄၅၀၀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ရှိသည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(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IEDCR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၊ ဘင်္ဂလားဒေ့ရှ်)။ အိန္ဒိယတစ်နိုင်ငံတည်းတွင် 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၂၀၁၁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-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၂၀၂၀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ခုနှစ်အတွင်း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 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၅၆၅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ခု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ခဲ့သည်။ အခြားဒေသများနှင့် နှိုင်းယှဉ်ပါက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ရောဂါဖြစ်ပွားသူများအနက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သေဆုံးမှု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(CFR)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နည်းပါးသည်။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မကြာသေးမီနှစ်များအတွင်း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ဖြစ်ပွားမှုအရေအတွက် တိုးလာခြင်း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က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ဆက်လက်ထိခိုက်လွယ်မှု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အန္တရာယ်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ရှိနေကြောင်း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ဖော်ပြနေ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သည်၊ ဒေသတွင်းရှိ ဆင်းရဲနွမ်းပါးသော၊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ဖယ်ကြဥ်ခံထားရ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သော လူမှုအသို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က်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အဝ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န်း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များအပေါ် ရွေးချယ်သက်ရောက်မှု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ရှိနေသည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်။</a:t>
            </a:r>
            <a:endParaRPr lang="my-MM" sz="14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 အတွက် အန္တရာယ်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တိုးမြင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စေသည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အချက်များ- သန့်ရှင်းသောရေနှင့် မိလ္လာ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စနစ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လုံလောက်စွာ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ရယူသုံးစွဲနိုင်မှု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မရှိ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ခြင်း၊ အစီအစဉ်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တက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ျ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မဟုတ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သော မြို့ပြ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ဖြစ်ထွန်းမှု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လူ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ဦးရေသိပ်သည်းဆမြင့်မားခြင်း၊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ခိုင်မာမှုမရှိသည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ကျန်းမာရေးစနစ်များ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အတူ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ပဋိပက္ခဒဏ်ခံနေရပြီး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ထိခိုက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လွယ်သော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အခြေအနေများ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၊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ရာသီဥတုပြောင်းလဲမှု၏ ပိုမိုဆိုးရွား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လာနေသည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အခန်းကဏ္ဍ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endParaRPr lang="my-MM" sz="14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WHO ၏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တုံ့ပြန်မှုအတွက် 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Global Grade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3 (ကမ္ဘာ့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အဆင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-၃)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အရေးပေါ်အခြေအနေ ကြေ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ညာ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ပြီးနောက် ဘင်္ဂလားဒေ့ရှ်နှင့် အိန္ဒိ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ယကို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“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လတ်တလော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ပျံ့နှံဖြစ်ပွားမှုရှိ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(Active Outbreaks)"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အဆင့်တွင်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သတ်မှတ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ထားသည်။</a:t>
            </a:r>
            <a:endParaRPr lang="en-US" sz="14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030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5A05AE7-E986-5168-1565-AC22A145F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792512"/>
            <a:ext cx="6949966" cy="258478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9C4BA8-7098-3530-FFEA-3574E261E5E3}"/>
              </a:ext>
            </a:extLst>
          </p:cNvPr>
          <p:cNvSpPr txBox="1"/>
          <p:nvPr/>
        </p:nvSpPr>
        <p:spPr>
          <a:xfrm>
            <a:off x="1032641" y="3255035"/>
            <a:ext cx="60933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i="0" u="none" strike="noStrike" baseline="0" dirty="0">
                <a:solidFill>
                  <a:srgbClr val="000000"/>
                </a:solidFill>
                <a:latin typeface="Arial Nova" panose="020B0504020202020204" pitchFamily="34" charset="0"/>
              </a:rPr>
              <a:t>Mortality of cholera (global and by regions of World Health Organization), by sex</a:t>
            </a:r>
            <a:r>
              <a:rPr lang="en-US" sz="1600" b="1" i="0" u="none" strike="noStrike" baseline="0">
                <a:solidFill>
                  <a:srgbClr val="000000"/>
                </a:solidFill>
                <a:latin typeface="Arial Nova" panose="020B0504020202020204" pitchFamily="34" charset="0"/>
              </a:rPr>
              <a:t>, 2019</a:t>
            </a:r>
            <a:endParaRPr lang="en-US" sz="1600" b="1" i="0" u="none" strike="noStrike" baseline="0" dirty="0">
              <a:solidFill>
                <a:srgbClr val="000000"/>
              </a:solidFill>
              <a:latin typeface="Arial Nova" panose="020B05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EA3D69-E3AB-5882-E421-7E8A78AFC2BB}"/>
              </a:ext>
            </a:extLst>
          </p:cNvPr>
          <p:cNvSpPr txBox="1"/>
          <p:nvPr/>
        </p:nvSpPr>
        <p:spPr>
          <a:xfrm>
            <a:off x="8145517" y="1008265"/>
            <a:ext cx="4046483" cy="5168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my-MM" sz="1300" b="1" dirty="0">
                <a:latin typeface="Pyidaungsu" panose="020B0502040204020203" pitchFamily="34" charset="0"/>
                <a:cs typeface="Pyidaungsu" panose="020B0502040204020203" pitchFamily="34" charset="0"/>
              </a:rPr>
              <a:t>အရှေ့တောင်အာရှဒေသတွင် ကာလဝမ်းရောဂါ</a:t>
            </a:r>
            <a:r>
              <a:rPr lang="en-US" sz="1300" b="1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300" b="1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</a:t>
            </a:r>
            <a:r>
              <a:rPr lang="en-US" sz="1300" b="1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1300" b="1" dirty="0">
                <a:latin typeface="Pyidaungsu" panose="020B0502040204020203" pitchFamily="34" charset="0"/>
                <a:cs typeface="Pyidaungsu" panose="020B0502040204020203" pitchFamily="34" charset="0"/>
              </a:rPr>
              <a:t> ဖြစ်ပွားမှု၏ အဖြစ်များသော အကြောင်းရင်းများ</a:t>
            </a:r>
            <a:endParaRPr lang="en-US" sz="1300" b="1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ရေကန်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ချိတ်ဆက်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နေပြီး</a:t>
            </a:r>
            <a:r>
              <a:rPr lang="en-US" sz="13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ပိုက်တပ်ဆင်ထားသည</a:t>
            </a:r>
            <a:r>
              <a:rPr lang="en-US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ရေတွင်း</a:t>
            </a:r>
            <a:r>
              <a:rPr lang="en-US" sz="1300" dirty="0">
                <a:latin typeface="Pyidaungsu" panose="020B0502040204020203" pitchFamily="34" charset="0"/>
                <a:cs typeface="Pyidaungsu" panose="020B0502040204020203" pitchFamily="34" charset="0"/>
              </a:rPr>
              <a:t> (tube well)</a:t>
            </a: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 များမှ မသန့်ရှင်းသော ရေများကို ကိုင်တွယ်ခြင်း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ဘေးဒဏ်ခံဒေသများတွင</a:t>
            </a:r>
            <a:r>
              <a:rPr lang="en-US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ရေဖြန့်ဖြူးရေးစနစ် ပြတ်တောက်သွား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endParaRPr lang="my-MM" sz="13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ညံ့ဖျင်း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သော</a:t>
            </a:r>
            <a:r>
              <a:rPr lang="en-US" sz="13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ရေနုတ်မြောင်းစနစ်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 ယိုစိမ့်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</a:t>
            </a: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သော ပိုက်လိုင်းများ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မသန့်ရှင်းသော ပင်လယ်စာ</a:t>
            </a:r>
            <a:endParaRPr lang="en-US" sz="13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300" b="1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အသုံးပြုနေသည</a:t>
            </a:r>
            <a:r>
              <a:rPr lang="en-US" sz="1300" b="1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300" b="1" dirty="0">
                <a:latin typeface="Pyidaungsu" panose="020B0502040204020203" pitchFamily="34" charset="0"/>
                <a:cs typeface="Pyidaungsu" panose="020B0502040204020203" pitchFamily="34" charset="0"/>
              </a:rPr>
              <a:t>ထိန်းချုပ်ရေး</a:t>
            </a:r>
            <a:r>
              <a:rPr lang="en-US" sz="1300" b="1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နည်းလမ်း</a:t>
            </a:r>
            <a:r>
              <a:rPr lang="my-MM" sz="1300" b="1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</a:t>
            </a:r>
            <a:endParaRPr lang="en-US" sz="1300" b="1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ရေ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ထဲသို</a:t>
            </a:r>
            <a:r>
              <a:rPr lang="en-US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့ </a:t>
            </a: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ကလိုရင်း 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ထည</a:t>
            </a:r>
            <a:r>
              <a:rPr lang="en-US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endParaRPr lang="my-MM" sz="13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ဘေးကင်းသော သောက်သုံး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</a:t>
            </a:r>
            <a:r>
              <a:rPr lang="en-US" sz="13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ဖြန</a:t>
            </a:r>
            <a:r>
              <a:rPr lang="en-US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ဝေပေးခြင်း</a:t>
            </a:r>
            <a:endParaRPr lang="my-MM" sz="13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မသန့်ရှင်းသောအစားအစာများကို စွန့်ပစ်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endParaRPr lang="my-MM" sz="13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အစားအ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စာ</a:t>
            </a: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 ကိုင်တွယ်သူများကို 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စောင</a:t>
            </a:r>
            <a:r>
              <a:rPr lang="en-US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ကြည</a:t>
            </a:r>
            <a:r>
              <a:rPr lang="en-US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စစ်ဆေးခြင်း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ပြည်သူ</a:t>
            </a: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လူထု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အား</a:t>
            </a:r>
            <a:r>
              <a:rPr lang="en-US" sz="13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အသိပညာ</a:t>
            </a:r>
            <a:r>
              <a:rPr lang="en-US" sz="13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ပေး</a:t>
            </a:r>
            <a:r>
              <a:rPr lang="my-MM" sz="13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endParaRPr lang="en-US" sz="13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2E9C994C-6195-8182-14E2-A648AE83D5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959005"/>
              </p:ext>
            </p:extLst>
          </p:nvPr>
        </p:nvGraphicFramePr>
        <p:xfrm>
          <a:off x="838200" y="869634"/>
          <a:ext cx="6949966" cy="2385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BBE5A78A-CEEA-641A-76A4-CFE39A872F96}"/>
              </a:ext>
            </a:extLst>
          </p:cNvPr>
          <p:cNvSpPr txBox="1">
            <a:spLocks/>
          </p:cNvSpPr>
          <p:nvPr/>
        </p:nvSpPr>
        <p:spPr>
          <a:xfrm>
            <a:off x="0" y="-8808"/>
            <a:ext cx="12403138" cy="698764"/>
          </a:xfr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အရှေ့တောင်အာရှဒေသရှိ ကာလဝမ်းရောဂါ၏ ဖြစ်ပွားမှုအခြေအနေနှင့် </a:t>
            </a:r>
            <a:b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</a:b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ဖြစ်ပွားမည့်အလားအလာများ</a:t>
            </a:r>
            <a:endParaRPr lang="en-US" sz="20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324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ACBCA-1F51-0AC6-20EB-EBE7526342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85010" y="-8808"/>
            <a:ext cx="12018127" cy="698764"/>
          </a:xfrm>
        </p:spPr>
        <p:txBody>
          <a:bodyPr anchor="ctr">
            <a:noAutofit/>
          </a:bodyPr>
          <a:lstStyle/>
          <a:p>
            <a:r>
              <a:rPr lang="my-MM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 </a:t>
            </a:r>
            <a:r>
              <a:rPr lang="en-US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ကာကွယ်ရေးနှင</a:t>
            </a:r>
            <a:r>
              <a:rPr lang="en-US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24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ထိန်းချုပ်ရေး</a:t>
            </a:r>
            <a:r>
              <a:rPr lang="en-US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- </a:t>
            </a:r>
            <a:r>
              <a:rPr lang="en-US" sz="24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မူဝါဒနှင</a:t>
            </a:r>
            <a:r>
              <a:rPr lang="en-US" sz="24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24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ပရိုဂရမ်မူဘောင်များ</a:t>
            </a:r>
            <a:endParaRPr lang="en-US" sz="24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EB185-14BF-3C81-8617-9735480486EE}"/>
              </a:ext>
            </a:extLst>
          </p:cNvPr>
          <p:cNvSpPr txBox="1">
            <a:spLocks/>
          </p:cNvSpPr>
          <p:nvPr/>
        </p:nvSpPr>
        <p:spPr>
          <a:xfrm>
            <a:off x="385011" y="1369594"/>
            <a:ext cx="6320589" cy="4351338"/>
          </a:xfrm>
        </p:spPr>
        <p:txBody>
          <a:bodyPr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 Nova" panose="020B0504020202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 ကာကွယ်ရေးနှင့် ထိန်းချုပ်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ရေးကို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မျိုး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ဆက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ပွား၊ မိခင်၊ မွေးကင်းစ၊ ကလေး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သူငယ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ဆယ်ကျော်သက် ကျန်းမာရေး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ကဲ့သို့ ကျယ်ပြန့်သော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ပရိုဂရမ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အစီအစဉ်များ၏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အစိတ်အပိုင်းအဖြစ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ဆောင်ရွက်ကာ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ရောဂါစောင့်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ကြပ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ကြည့်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ရှု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ခြင်းနှင့်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ဖြစ်ပွားမှုကို တုံ့ပြန်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တို့ဖြင့်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အားဖြည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 ပံ့ပိုးပေးသည်။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နိုင်ငံအနည်းငယ်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(မြန်မာ၊ နီပေါ၊ ဘင်္ဂလားဒေ့ရှ်၊ အိန္ဒိယ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)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တွင်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 ထိန်းချုပ်ရေး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နိုင်ငံအဆင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အစီအစဉ်များနှင့် လုပ်ငန်းအဖွဲ့များ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ရှိသည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်။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 ဘင်္ဂလားဒေ့ရှ် ကာလဝမ်းရောဂါ ထိန်းချုပ်ရေး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နိုင်ငံအဆင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အစီအစဉ်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(2019-2030)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GTFCC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၏ အတိုင်းအတာ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အတွင်း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ချမှတ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ခဲ့သည်။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GTFCC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လမ်းပြမြေပုံ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အရ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ပစ်မှတ်ထားသည့် ပထမဆုံးနိုင်ငံ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မှာ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ဘင်္ဂလားဒေ့ရှ် 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ဖြစ်ပြီး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နိုင်ငံအဆင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ပံ့ပိုးကူညီမှု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ပလက်ဖောင်း-Country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Support Platform (CSP)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အတွက် ပံ့ပိုးကူညီမှု လက်ခံသူ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လည်း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ဖြစ်သည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7F682D-7D18-6059-9700-0F73BEE43694}"/>
              </a:ext>
            </a:extLst>
          </p:cNvPr>
          <p:cNvSpPr txBox="1"/>
          <p:nvPr/>
        </p:nvSpPr>
        <p:spPr>
          <a:xfrm>
            <a:off x="7291194" y="1115215"/>
            <a:ext cx="4747996" cy="23564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my-MM" sz="1100" b="1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 </a:t>
            </a:r>
            <a:r>
              <a:rPr lang="my-MM" sz="1100" b="1" i="0" u="none" strike="noStrike" baseline="0" dirty="0">
                <a:latin typeface="Arial Nova" panose="020B0504020202020204" pitchFamily="34" charset="0"/>
              </a:rPr>
              <a:t>ကာကွယ်ရေးနှင့် ထိန်းချုပ်မှု- </a:t>
            </a:r>
            <a:r>
              <a:rPr lang="en-US" sz="1100" b="1" i="0" u="none" strike="noStrike" baseline="0" dirty="0" err="1">
                <a:latin typeface="Arial Nova" panose="020B0504020202020204" pitchFamily="34" charset="0"/>
              </a:rPr>
              <a:t>အရှေ့တောင်အာရှဒေသ</a:t>
            </a:r>
            <a:r>
              <a:rPr lang="en-US" sz="1100" b="1" dirty="0" err="1">
                <a:latin typeface="Arial Nova" panose="020B0504020202020204" pitchFamily="34" charset="0"/>
              </a:rPr>
              <a:t>ရှိ</a:t>
            </a:r>
            <a:r>
              <a:rPr lang="en-US" sz="1100" b="1" dirty="0">
                <a:latin typeface="Arial Nova" panose="020B0504020202020204" pitchFamily="34" charset="0"/>
              </a:rPr>
              <a:t> </a:t>
            </a:r>
            <a:r>
              <a:rPr lang="en-US" sz="1100" b="1" dirty="0" err="1">
                <a:latin typeface="Arial Nova" panose="020B0504020202020204" pitchFamily="34" charset="0"/>
              </a:rPr>
              <a:t>သက်ဆိုင</a:t>
            </a:r>
            <a:r>
              <a:rPr lang="en-US" sz="1100" b="1" dirty="0">
                <a:latin typeface="Arial Nova" panose="020B0504020202020204" pitchFamily="34" charset="0"/>
              </a:rPr>
              <a:t>်</a:t>
            </a:r>
            <a:r>
              <a:rPr lang="my-MM" sz="1100" b="1" i="0" u="none" strike="noStrike" baseline="0" dirty="0">
                <a:latin typeface="Arial Nova" panose="020B0504020202020204" pitchFamily="34" charset="0"/>
              </a:rPr>
              <a:t>သူများ</a:t>
            </a:r>
            <a:endParaRPr lang="en-US" sz="1100" b="1" i="0" u="none" strike="noStrike" baseline="0" dirty="0">
              <a:latin typeface="Arial Nova" panose="020B0504020202020204" pitchFamily="34" charset="0"/>
            </a:endParaRP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100" i="0" u="none" strike="noStrike" baseline="0" dirty="0">
                <a:latin typeface="Arial Nova" panose="020B0504020202020204" pitchFamily="34" charset="0"/>
              </a:rPr>
              <a:t>စည်ပင်သာယာရေးအဖွဲ့များနှင့် ပြည်သူ့ကျန်းမာရေး အင်ဂျင်နီယာဌာနများ</a:t>
            </a:r>
            <a:endParaRPr lang="en-US" sz="1100" i="0" u="none" strike="noStrike" baseline="0" dirty="0">
              <a:latin typeface="Arial Nova" panose="020B0504020202020204" pitchFamily="34" charset="0"/>
            </a:endParaRP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100" i="0" u="none" strike="noStrike" baseline="0" dirty="0">
                <a:latin typeface="Arial Nova" panose="020B0504020202020204" pitchFamily="34" charset="0"/>
              </a:rPr>
              <a:t>ပတ်ဝန်းကျင် ထိန်းသိမ်းရေး ဝန်ကြီးဌာန</a:t>
            </a:r>
            <a:endParaRPr lang="en-US" sz="1100" i="0" u="none" strike="noStrike" baseline="0" dirty="0">
              <a:latin typeface="Arial Nova" panose="020B0504020202020204" pitchFamily="34" charset="0"/>
            </a:endParaRP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i="0" u="none" strike="noStrike" baseline="0" dirty="0">
                <a:latin typeface="Arial Nova" panose="020B0504020202020204" pitchFamily="34" charset="0"/>
              </a:rPr>
              <a:t>Wash </a:t>
            </a:r>
            <a:r>
              <a:rPr lang="my-MM" sz="1100" i="0" u="none" strike="noStrike" baseline="0" dirty="0">
                <a:latin typeface="Arial Nova" panose="020B0504020202020204" pitchFamily="34" charset="0"/>
              </a:rPr>
              <a:t>ကဏ္ဍ၊ </a:t>
            </a:r>
            <a:r>
              <a:rPr lang="en-US" sz="1100" i="0" u="none" strike="noStrike" baseline="0" dirty="0">
                <a:latin typeface="Arial Nova" panose="020B0504020202020204" pitchFamily="34" charset="0"/>
              </a:rPr>
              <a:t>IFRC</a:t>
            </a:r>
            <a:r>
              <a:rPr lang="my-MM" sz="1100" i="0" u="none" strike="noStrike" baseline="0" dirty="0">
                <a:latin typeface="Arial Nova" panose="020B0504020202020204" pitchFamily="34" charset="0"/>
              </a:rPr>
              <a:t>၊ </a:t>
            </a:r>
            <a:r>
              <a:rPr lang="en-US" sz="1100" i="0" u="none" strike="noStrike" baseline="0" dirty="0">
                <a:latin typeface="Arial Nova" panose="020B0504020202020204" pitchFamily="34" charset="0"/>
              </a:rPr>
              <a:t>INGO (</a:t>
            </a:r>
            <a:r>
              <a:rPr lang="my-MM" sz="1100" i="0" u="none" strike="noStrike" baseline="0" dirty="0">
                <a:latin typeface="Arial Nova" panose="020B0504020202020204" pitchFamily="34" charset="0"/>
              </a:rPr>
              <a:t>ဥပမာ- </a:t>
            </a:r>
            <a:r>
              <a:rPr lang="en-US" sz="1100" i="0" u="none" strike="noStrike" baseline="0" dirty="0">
                <a:latin typeface="Arial Nova" panose="020B0504020202020204" pitchFamily="34" charset="0"/>
              </a:rPr>
              <a:t>Water AID) </a:t>
            </a:r>
            <a:r>
              <a:rPr lang="my-MM" sz="1100" i="0" u="none" strike="noStrike" baseline="0" dirty="0">
                <a:latin typeface="Arial Nova" panose="020B0504020202020204" pitchFamily="34" charset="0"/>
              </a:rPr>
              <a:t>နှင့် အခြားမိတ်ဖက်</a:t>
            </a:r>
            <a:r>
              <a:rPr lang="en-US" sz="1100" dirty="0" err="1">
                <a:latin typeface="Arial Nova" panose="020B0504020202020204" pitchFamily="34" charset="0"/>
              </a:rPr>
              <a:t>အဖွဲ့အစည်း</a:t>
            </a:r>
            <a:r>
              <a:rPr lang="my-MM" sz="1100" i="0" u="none" strike="noStrike" baseline="0" dirty="0">
                <a:latin typeface="Arial Nova" panose="020B0504020202020204" pitchFamily="34" charset="0"/>
              </a:rPr>
              <a:t>များ (ဥပမာ </a:t>
            </a:r>
            <a:r>
              <a:rPr lang="en-US" sz="1100" i="0" u="none" strike="noStrike" baseline="0" dirty="0">
                <a:latin typeface="Arial Nova" panose="020B0504020202020204" pitchFamily="34" charset="0"/>
              </a:rPr>
              <a:t>UNICEF</a:t>
            </a:r>
            <a:r>
              <a:rPr lang="my-MM" sz="1100" i="0" u="none" strike="noStrike" baseline="0" dirty="0">
                <a:latin typeface="Arial Nova" panose="020B0504020202020204" pitchFamily="34" charset="0"/>
              </a:rPr>
              <a:t>၊ </a:t>
            </a:r>
            <a:r>
              <a:rPr lang="en-US" sz="1100" i="0" u="none" strike="noStrike" baseline="0" dirty="0">
                <a:latin typeface="Arial Nova" panose="020B0504020202020204" pitchFamily="34" charset="0"/>
              </a:rPr>
              <a:t>UNDP</a:t>
            </a:r>
            <a:r>
              <a:rPr lang="my-MM" sz="1100" i="0" u="none" strike="noStrike" baseline="0" dirty="0">
                <a:latin typeface="Arial Nova" panose="020B0504020202020204" pitchFamily="34" charset="0"/>
              </a:rPr>
              <a:t>၊ </a:t>
            </a:r>
            <a:r>
              <a:rPr lang="en-US" sz="1100" i="0" u="none" strike="noStrike" baseline="0" dirty="0">
                <a:latin typeface="Arial Nova" panose="020B0504020202020204" pitchFamily="34" charset="0"/>
              </a:rPr>
              <a:t>UNRC</a:t>
            </a:r>
            <a:r>
              <a:rPr lang="my-MM" sz="1100" i="0" u="none" strike="noStrike" baseline="0" dirty="0">
                <a:latin typeface="Arial Nova" panose="020B0504020202020204" pitchFamily="34" charset="0"/>
              </a:rPr>
              <a:t>၊ </a:t>
            </a:r>
            <a:r>
              <a:rPr lang="en-US" sz="1100" i="0" u="none" strike="noStrike" baseline="0" dirty="0">
                <a:latin typeface="Arial Nova" panose="020B0504020202020204" pitchFamily="34" charset="0"/>
              </a:rPr>
              <a:t>CDC</a:t>
            </a:r>
            <a:r>
              <a:rPr lang="my-MM" sz="1100" i="0" u="none" strike="noStrike" baseline="0" dirty="0">
                <a:latin typeface="Arial Nova" panose="020B0504020202020204" pitchFamily="34" charset="0"/>
              </a:rPr>
              <a:t>၊ </a:t>
            </a:r>
            <a:r>
              <a:rPr lang="en-US" sz="1100" i="0" u="none" strike="noStrike" baseline="0" dirty="0">
                <a:latin typeface="Arial Nova" panose="020B0504020202020204" pitchFamily="34" charset="0"/>
              </a:rPr>
              <a:t>MSF</a:t>
            </a:r>
            <a:r>
              <a:rPr lang="my-MM" sz="1100" i="0" u="none" strike="noStrike" baseline="0" dirty="0">
                <a:latin typeface="Arial Nova" panose="020B0504020202020204" pitchFamily="34" charset="0"/>
              </a:rPr>
              <a:t>၊ </a:t>
            </a:r>
            <a:r>
              <a:rPr lang="en-US" sz="1100" i="0" u="none" strike="noStrike" baseline="0" dirty="0">
                <a:latin typeface="Arial Nova" panose="020B0504020202020204" pitchFamily="34" charset="0"/>
              </a:rPr>
              <a:t>ECHO </a:t>
            </a:r>
            <a:r>
              <a:rPr lang="en-US" sz="1100" i="0" u="none" strike="noStrike" baseline="0" dirty="0" err="1">
                <a:latin typeface="Arial Nova" panose="020B0504020202020204" pitchFamily="34" charset="0"/>
              </a:rPr>
              <a:t>စီမံချက</a:t>
            </a:r>
            <a:r>
              <a:rPr lang="en-US" sz="1100" i="0" u="none" strike="noStrike" baseline="0" dirty="0">
                <a:latin typeface="Arial Nova" panose="020B0504020202020204" pitchFamily="34" charset="0"/>
              </a:rPr>
              <a:t>်</a:t>
            </a:r>
            <a:r>
              <a:rPr lang="my-MM" sz="1100" i="0" u="none" strike="noStrike" baseline="0" dirty="0">
                <a:latin typeface="Arial Nova" panose="020B0504020202020204" pitchFamily="34" charset="0"/>
              </a:rPr>
              <a:t>)</a:t>
            </a:r>
            <a:endParaRPr lang="en-US" sz="1100" i="0" u="none" strike="noStrike" baseline="0" dirty="0">
              <a:latin typeface="Arial Nova" panose="020B0504020202020204" pitchFamily="34" charset="0"/>
            </a:endParaRP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i="0" u="none" strike="noStrike" baseline="0" dirty="0">
                <a:latin typeface="Arial Nova" panose="020B0504020202020204" pitchFamily="34" charset="0"/>
              </a:rPr>
              <a:t>WHO CCs</a:t>
            </a:r>
            <a:r>
              <a:rPr lang="my-MM" sz="1100" i="0" u="none" strike="noStrike" baseline="0" dirty="0">
                <a:latin typeface="Arial Nova" panose="020B0504020202020204" pitchFamily="34" charset="0"/>
              </a:rPr>
              <a:t>၊ သုတေသနအဖွဲ့အစည်းများနှင့် ပညာရပ်ဆိုင်ရာ</a:t>
            </a:r>
            <a:r>
              <a:rPr lang="en-US" sz="1100" i="0" u="none" strike="noStrike" baseline="0" dirty="0">
                <a:latin typeface="Arial Nova" panose="020B0504020202020204" pitchFamily="34" charset="0"/>
              </a:rPr>
              <a:t> </a:t>
            </a:r>
            <a:r>
              <a:rPr lang="en-US" sz="1100" i="0" u="none" strike="noStrike" baseline="0" dirty="0" err="1">
                <a:latin typeface="Arial Nova" panose="020B0504020202020204" pitchFamily="34" charset="0"/>
              </a:rPr>
              <a:t>အဖွဲ့အစည်း</a:t>
            </a:r>
            <a:r>
              <a:rPr lang="my-MM" sz="1100" i="0" u="none" strike="noStrike" baseline="0" dirty="0">
                <a:latin typeface="Arial Nova" panose="020B0504020202020204" pitchFamily="34" charset="0"/>
              </a:rPr>
              <a:t>များ (ဥပမာ </a:t>
            </a:r>
            <a:r>
              <a:rPr lang="en-US" sz="1100" i="0" u="none" strike="noStrike" baseline="0" dirty="0">
                <a:latin typeface="Arial Nova" panose="020B0504020202020204" pitchFamily="34" charset="0"/>
              </a:rPr>
              <a:t>ICDDR</a:t>
            </a:r>
            <a:r>
              <a:rPr lang="my-MM" sz="1100" i="0" u="none" strike="noStrike" baseline="0" dirty="0">
                <a:latin typeface="Arial Nova" panose="020B0504020202020204" pitchFamily="34" charset="0"/>
              </a:rPr>
              <a:t>၊ </a:t>
            </a:r>
            <a:r>
              <a:rPr lang="en-US" sz="1100" i="0" u="none" strike="noStrike" baseline="0" dirty="0">
                <a:latin typeface="Arial Nova" panose="020B0504020202020204" pitchFamily="34" charset="0"/>
              </a:rPr>
              <a:t>B</a:t>
            </a:r>
            <a:r>
              <a:rPr lang="my-MM" sz="1100" i="0" u="none" strike="noStrike" baseline="0" dirty="0">
                <a:latin typeface="Arial Nova" panose="020B0504020202020204" pitchFamily="34" charset="0"/>
              </a:rPr>
              <a:t>၊ </a:t>
            </a:r>
            <a:r>
              <a:rPr lang="en-US" sz="1100" i="0" u="none" strike="noStrike" baseline="0" dirty="0">
                <a:latin typeface="Arial Nova" panose="020B0504020202020204" pitchFamily="34" charset="0"/>
              </a:rPr>
              <a:t>NICED) </a:t>
            </a:r>
          </a:p>
        </p:txBody>
      </p:sp>
      <p:pic>
        <p:nvPicPr>
          <p:cNvPr id="5" name="Picture 2" descr="Introduction to the Cholera Country Support Platform (CSP)">
            <a:extLst>
              <a:ext uri="{FF2B5EF4-FFF2-40B4-BE49-F238E27FC236}">
                <a16:creationId xmlns:a16="http://schemas.microsoft.com/office/drawing/2014/main" id="{A4EE5769-6863-779A-C7CF-BF51D727B8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735" y="3693408"/>
            <a:ext cx="2857500" cy="16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87B44AB-607B-A02C-A615-01F346C46C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20086">
            <a:off x="9193276" y="4057320"/>
            <a:ext cx="2819400" cy="2019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42544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ACBCA-1F51-0AC6-20EB-EBE7526342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38362" y="-8808"/>
            <a:ext cx="12064775" cy="698764"/>
          </a:xfrm>
        </p:spPr>
        <p:txBody>
          <a:bodyPr anchor="ctr">
            <a:noAutofit/>
          </a:bodyPr>
          <a:lstStyle/>
          <a:p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 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ကာကွယ်ရေးနှင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ထိန်းချုပ်ရေး-စောင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ကြပ်ကြည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ရှုရေး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ဖော်ထုတ်သိရှိနိုင်ရေးနှင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ပျံ့နှံ့ဖြစ်ပွားမှုအပေ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ါ် 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တု</a:t>
            </a: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ံ့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ပြန်ဆောင်ရွက်ရေး</a:t>
            </a:r>
            <a:endParaRPr lang="en-US" sz="2000" b="1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EFDA36D-8F72-72BE-A7F6-D06A01173B9E}"/>
              </a:ext>
            </a:extLst>
          </p:cNvPr>
          <p:cNvSpPr txBox="1">
            <a:spLocks/>
          </p:cNvSpPr>
          <p:nvPr/>
        </p:nvSpPr>
        <p:spPr>
          <a:xfrm>
            <a:off x="338363" y="807228"/>
            <a:ext cx="8037541" cy="5360816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 Nova" panose="020B0504020202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ကြိုတင်သတိပေး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အစီရင်ခံခြင်းစနစ် အပါအဝင် လတ်တလောဝမ်းပျက်ဝမ်းလျှောရောဂါ (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AWD)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ကျန်းမာရေး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ဌာနများ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အခြေပြု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၍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စောင့်ကြည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(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sentinel)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AWD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အတွက် ရောဂါလက္ခဏာအခြေပြုစောင့်ကြပ်ကြည့်ရှုခြင်း -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syndromic surveillance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(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AWD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ဖြစ်ပွားမှုများ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၏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ပုံသေအချိုးတစ်ခုအား စောင့်ကြပ်ကြည့်ရှုခြင်း) နှင့်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ဖြစ်ရပ်အခြေပြု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စောင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ကြပ်ကြည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ရှုခြင်း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-Event Based Surveillance (EBS)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ရပ်ရွာအဆင့် စေတနာ့ဝန်ထမ်းများ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ရပ်ရွာအခြေပြု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စောင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ကြပ်ကြည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ရှုခြင်း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၊ အစားအ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စာ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ပတ်ဝန်းကျင်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ကို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စောင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ကြပ်ကြည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ရှုခြင်း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နှင့် အချိန်အပိုင်းအခြားအလိုက် သို့မဟုတ်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တစ်ကြိမ်သာ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ဆောင်ရွက်သော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ထပ်ဆောင်း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လုပ်ငန်းများဖြင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အားဖြည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ပံ့ပိုးပေး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ရမည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  <a:endParaRPr lang="en-US" sz="14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ဓာတ်ခွဲအတည်ပြုရန်အတွက်အသုံးပြုသည့်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ပိုးစစ်ဆေးခြင်း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၊ စောင့်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ကြပ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ကြည့်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ရှုနေသည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အခြေအနေ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များတွင် 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RDTs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အသုံးပြုခြင်း။ သုတေသန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ပြုလုပ်သည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အခြေအနေ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များတွင် 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PCR၊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ပိုးစစ်ဆေးခြင်းကို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တိုင်း/ပြည်နယ်အဆင့်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(sub national level)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၌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တွင်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တွင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ကျယ်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ကျယ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မရရှိနိုင်ပါ။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အပေ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ါ်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တုံ့ပြန်မှု- 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WASH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နှင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ဆက်စပ်သက်ဆိုင်သူများ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(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စည်ပင်သာယာရေးအဖွဲ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များ၊ ပတ်ဝန်းကျင်ရေးရာဝန်ကြီးဌာနများ၊ 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WASH cluster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မိတ်ဖက်အဖွဲ့အစည်း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 စသည်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)မှ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ပံ့ပိုး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ကူညီ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ပေး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ထား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သော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S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ub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national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အဆင့်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အဆောတလျင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တုံ့ပြန်</a:t>
            </a:r>
            <a:r>
              <a:rPr lang="en-US" sz="14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</a:t>
            </a:r>
            <a:r>
              <a:rPr lang="en-US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400" dirty="0">
                <a:latin typeface="Pyidaungsu" panose="020B0502040204020203" pitchFamily="34" charset="0"/>
                <a:cs typeface="Pyidaungsu" panose="020B0502040204020203" pitchFamily="34" charset="0"/>
              </a:rPr>
              <a:t>ရေးအဖွဲ့များ</a:t>
            </a:r>
            <a:endParaRPr lang="en-US" sz="14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D14229E-9260-34C9-5C96-9868F006DC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5904" y="1106487"/>
            <a:ext cx="3477733" cy="4645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86569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ACBCA-1F51-0AC6-20EB-EBE7526342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36884" y="82424"/>
            <a:ext cx="11999204" cy="67155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 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ကာကွယ်ရေးနှင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ထိန်းချုပ်ရေး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- </a:t>
            </a:r>
            <a:b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</a:b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တိုက်က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ျွ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ေးရသော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 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ကာကွယ်ဆေး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(OCV) 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အသုံးပြုခြင်း</a:t>
            </a:r>
            <a:endParaRPr lang="en-US" sz="20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624A3C-EB24-B6B3-46E8-E188D74D8B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6884" y="1135117"/>
            <a:ext cx="4940969" cy="4792471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ရောဂါ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ပျံ့နှံ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့ 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ဖြစ်ပွားမှုကို တုံ့ပြန်ရာတွင် အဓိကအားဖြင့်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အခြေအနေကို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တု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ံ့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ပြန်ဆောင်ရွက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(ဘင်္ဂလားဒေ့ရှ်နှင့် နီပေါ)နှင့် ဖြည့်စွက်မဟာဗျူဟာ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တို့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ရှိသည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  <a:p>
            <a:pPr>
              <a:lnSpc>
                <a:spcPct val="170000"/>
              </a:lnSpc>
            </a:pP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ပဋိပက္ခဒဏ်ခံနေရပြီး ထိခိုက်လွယ်သော အခြေအနေများ  (</a:t>
            </a:r>
            <a:r>
              <a:rPr lang="en-GB" sz="2200" dirty="0">
                <a:latin typeface="Pyidaungsu" panose="020B0502040204020203" pitchFamily="34" charset="0"/>
                <a:cs typeface="Pyidaungsu" panose="020B0502040204020203" pitchFamily="34" charset="0"/>
              </a:rPr>
              <a:t>CXB) 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ပဋိပက္ခဒဏ်ခံနေရပြီး ထိခိုက်လွယ်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မဟုတ်သော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လည်း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 အန္တရာယ်မြင့်မားသော 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အခြေအနေ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 (ခတ္တမန္ဒူတောင်ကြား) 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့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တွင် ကြိုတင်ကာကွယ်မှု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မဟာ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ဗျူဟာ 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ချမှတ်ကျင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သုံး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သည်။</a:t>
            </a:r>
          </a:p>
          <a:p>
            <a:pPr>
              <a:lnSpc>
                <a:spcPct val="170000"/>
              </a:lnSpc>
            </a:pPr>
            <a:r>
              <a:rPr lang="en-GB" sz="2200" dirty="0">
                <a:latin typeface="Pyidaungsu" panose="020B0502040204020203" pitchFamily="34" charset="0"/>
                <a:cs typeface="Pyidaungsu" panose="020B0502040204020203" pitchFamily="34" charset="0"/>
              </a:rPr>
              <a:t>WHO 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နိုင်ငံရုံး၊ </a:t>
            </a:r>
            <a:r>
              <a:rPr lang="en-GB" sz="2200" dirty="0">
                <a:latin typeface="Pyidaungsu" panose="020B0502040204020203" pitchFamily="34" charset="0"/>
                <a:cs typeface="Pyidaungsu" panose="020B0502040204020203" pitchFamily="34" charset="0"/>
              </a:rPr>
              <a:t>WHO 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ဒေသဆိုင်ရာရုံး၊ </a:t>
            </a:r>
            <a:r>
              <a:rPr lang="en-GB" sz="2200" dirty="0">
                <a:latin typeface="Pyidaungsu" panose="020B0502040204020203" pitchFamily="34" charset="0"/>
                <a:cs typeface="Pyidaungsu" panose="020B0502040204020203" pitchFamily="34" charset="0"/>
              </a:rPr>
              <a:t>GTFCC 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နှင့် </a:t>
            </a:r>
            <a:r>
              <a:rPr lang="en-GB" sz="2200" dirty="0">
                <a:latin typeface="Pyidaungsu" panose="020B0502040204020203" pitchFamily="34" charset="0"/>
                <a:cs typeface="Pyidaungsu" panose="020B0502040204020203" pitchFamily="34" charset="0"/>
              </a:rPr>
              <a:t>International Coordinating Group (ICG) 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တို့မှတဆင့် ညှိနှိုင်းဆောင်ရွက်သည်။ </a:t>
            </a:r>
            <a:r>
              <a:rPr lang="en-GB" sz="2200" dirty="0">
                <a:latin typeface="Pyidaungsu" panose="020B0502040204020203" pitchFamily="34" charset="0"/>
                <a:cs typeface="Pyidaungsu" panose="020B0502040204020203" pitchFamily="34" charset="0"/>
              </a:rPr>
              <a:t>WHO 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အရေးပေါ်ဌာနက ညှိနှိုင်းဆောင်ရွက်ပြီး ကာကွယ်ဆေးဌာနက 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အကောင်အထည်ဖော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သည်။</a:t>
            </a:r>
            <a:endParaRPr lang="en-GB" sz="22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lvl="1">
              <a:lnSpc>
                <a:spcPct val="170000"/>
              </a:lnSpc>
            </a:pPr>
            <a:endParaRPr lang="en-US" sz="2200" dirty="0"/>
          </a:p>
          <a:p>
            <a:pPr>
              <a:lnSpc>
                <a:spcPct val="170000"/>
              </a:lnSpc>
            </a:pPr>
            <a:endParaRPr lang="en-US" sz="2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148DC-9A68-9772-4792-CB1555022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77853" y="1576250"/>
            <a:ext cx="4560111" cy="435133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မကြာမီက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ဆောင်ရွက်သည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 OCV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ကမ်ပိန်းများ</a:t>
            </a:r>
            <a:endParaRPr lang="en-US" sz="20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ဘင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်္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ဂလားဒေ့ရ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ှ် </a:t>
            </a:r>
          </a:p>
          <a:p>
            <a:pPr lvl="2">
              <a:lnSpc>
                <a:spcPct val="150000"/>
              </a:lnSpc>
            </a:pP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၂၀၂၀- Cox’s Bazar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စခန်းများနှင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့် အိမ်ရှင်အသိုက်အ၀န်းများ</a:t>
            </a:r>
          </a:p>
          <a:p>
            <a:pPr lvl="2">
              <a:lnSpc>
                <a:spcPct val="150000"/>
              </a:lnSpc>
            </a:pP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၂၀၂၁- Cox’s Bazar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ရှိ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စခန်းများနှင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့် အိမ်ရှင်အသိုက်အ၀န်းများ</a:t>
            </a:r>
          </a:p>
          <a:p>
            <a:pPr lvl="2">
              <a:lnSpc>
                <a:spcPct val="150000"/>
              </a:lnSpc>
            </a:pP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၂၀၂၂ -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ဒါကာ</a:t>
            </a:r>
            <a:endParaRPr lang="en-GB" sz="18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နီပေ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ါ</a:t>
            </a:r>
            <a:endParaRPr lang="en-GB" sz="18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lvl="2">
              <a:lnSpc>
                <a:spcPct val="150000"/>
              </a:lnSpc>
            </a:pP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၂၀၂၁-၂၀၂၂-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လုမ္ဗနီဒေသရှိ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Kapilvastuခရိုင်မ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ှ 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စည်ပင်သာယာရေးနယ်မြေ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 ၁၀ခု</a:t>
            </a:r>
          </a:p>
          <a:p>
            <a:pPr lvl="2">
              <a:lnSpc>
                <a:spcPct val="150000"/>
              </a:lnSpc>
            </a:pP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၂၀၂၃ - </a:t>
            </a:r>
            <a:r>
              <a:rPr lang="my-MM" sz="1800" dirty="0">
                <a:latin typeface="Pyidaungsu" panose="020B0502040204020203" pitchFamily="34" charset="0"/>
                <a:cs typeface="Pyidaungsu" panose="020B0502040204020203" pitchFamily="34" charset="0"/>
              </a:rPr>
              <a:t>(ခတ္တမန္ဒူတောင်ကြား) 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 (</a:t>
            </a:r>
            <a:r>
              <a:rPr lang="en-US" sz="18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စီစဥ်ထား</a:t>
            </a:r>
            <a:r>
              <a:rPr lang="en-US" sz="1800" dirty="0">
                <a:latin typeface="Pyidaungsu" panose="020B0502040204020203" pitchFamily="34" charset="0"/>
                <a:cs typeface="Pyidaungsu" panose="020B0502040204020203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B32A7C-0AE7-C80C-E6F7-5C5A2142BD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642920" y="838057"/>
            <a:ext cx="2549080" cy="19118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FB91AD-4DA7-8687-C713-A85029CD2352}"/>
              </a:ext>
            </a:extLst>
          </p:cNvPr>
          <p:cNvSpPr txBox="1"/>
          <p:nvPr/>
        </p:nvSpPr>
        <p:spPr>
          <a:xfrm>
            <a:off x="9642920" y="2833944"/>
            <a:ext cx="254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hlinkClick r:id="rId4" tooltip="https://en.wikipedia.org/wiki/WHO_Model_List_of_Essential_Medicines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5" tooltip="https://creativecommons.org/licenses/by-sa/3.0/"/>
              </a:rPr>
              <a:t>CC BY-SA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339353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F78078-BFFA-AD9C-BF2B-01550BD2BB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192111" y="5118180"/>
            <a:ext cx="2158655" cy="16535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8ACBCA-1F51-0AC6-20EB-EBE7526342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7095" y="86289"/>
            <a:ext cx="10021821" cy="74178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 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ကာကွယ်ရေးနှင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ထိန်းချုပ်ရေး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 - 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စိန်ခေ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ါ်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မှုများ</a:t>
            </a:r>
            <a:endParaRPr lang="en-US" sz="20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624A3C-EB24-B6B3-46E8-E188D74D8B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153" y="1099697"/>
            <a:ext cx="6674377" cy="483982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</a:pP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မူဝါဒနှင့် 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မဟာ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ဗျူဟာ</a:t>
            </a:r>
            <a:endParaRPr lang="en-US" sz="22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lvl="1">
              <a:lnSpc>
                <a:spcPct val="170000"/>
              </a:lnSpc>
            </a:pP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အတွက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နိုင်ငံအဆင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စီမံကိန်းများ နှင့် နိုင်ငံရေးဆိုင်ရာ  ကတိကဝတ်</a:t>
            </a:r>
          </a:p>
          <a:p>
            <a:pPr lvl="1">
              <a:lnSpc>
                <a:spcPct val="170000"/>
              </a:lnSpc>
            </a:pP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စီးပွားရေး၊ လူမှုရေးနှင့် နိုင်ငံရေး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ဆိုင်ရာ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အားလျော့စေသည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အချက်များ</a:t>
            </a:r>
            <a:endParaRPr lang="my-MM" sz="20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lvl="1">
              <a:lnSpc>
                <a:spcPct val="170000"/>
              </a:lnSpc>
            </a:pP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မူဝါဒအတွက် သက်သေအထောက်အထား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ဖြစ်စေမည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သတင်းအချက်အလက်ရရှိစေ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ရန်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ရောဂါဖြစ်ပွားမှုအတိုင်းအတာကို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ခန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မှန်းတွက်ချက်ရာတွင်လည်းကောင်း၊အန္တရာယ်ဖြစ်စေသည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အချက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များကို နားလည်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ရာတွင်လည်းကောင်း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အကန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အသတ်ရှိနေခြင်း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</a:p>
          <a:p>
            <a:pPr>
              <a:lnSpc>
                <a:spcPct val="170000"/>
              </a:lnSpc>
            </a:pP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စောင့်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ကြပ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ကြည့်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ရှု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endParaRPr lang="en-US" sz="22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lvl="1">
              <a:lnSpc>
                <a:spcPct val="170000"/>
              </a:lnSpc>
            </a:pP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လျော့နည်း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အစီရင်ခံခြင်းနှင့် လျော့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နည်းခန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မှန်း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တွက်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ချက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ကာလ၀မ်းရောဂါဖြစ်ပွားမှုကို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ဓာတ်ခွဲခန်းတွင်သာ အတည်ပြု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နိုင်ခြင်း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၊ 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၂၀၂၁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ခုနှစ်တွင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 WHO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သို့ ဘင်္ဂလားဒေ့ရှ်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က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ဖြစ်ပွားမှု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 ၄၇၇ ခု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သာ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 အစီရင်ခံခဲ့ပြီး အိန္ဒိယ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က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 အစီရင်ခံခြင်းမရှိခဲ့ပေ။ 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ရောဂါဖြစ်ပွားသူများအနက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သေဆုံးနှုန်း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(CFR) &lt;၁%</a:t>
            </a:r>
          </a:p>
          <a:p>
            <a:pPr lvl="1">
              <a:lnSpc>
                <a:spcPct val="170000"/>
              </a:lnSpc>
            </a:pPr>
            <a:endParaRPr lang="en-US" sz="20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lvl="1">
              <a:lnSpc>
                <a:spcPct val="170000"/>
              </a:lnSpc>
            </a:pP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EWARS, EBS, CBS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တို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့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အားကောင်းရန် လိုအပ်သည်။</a:t>
            </a:r>
            <a:endParaRPr lang="en-US" sz="20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ရောဂါကို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အတည်ပြုပေးနိုင်မည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ဓာတ်ခွဲစမ်းသပ်</a:t>
            </a:r>
            <a:r>
              <a:rPr lang="en-US" sz="22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နိုင</a:t>
            </a:r>
            <a:r>
              <a:rPr lang="en-US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200" dirty="0">
                <a:latin typeface="Pyidaungsu" panose="020B0502040204020203" pitchFamily="34" charset="0"/>
                <a:cs typeface="Pyidaungsu" panose="020B0502040204020203" pitchFamily="34" charset="0"/>
              </a:rPr>
              <a:t>စွမ်း</a:t>
            </a:r>
            <a:endParaRPr lang="en-US" sz="22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lvl="1">
              <a:lnSpc>
                <a:spcPct val="170000"/>
              </a:lnSpc>
            </a:pP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ဓာတ်ခွဲစမ်းသပ်နိုင်စွမ်း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သည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S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ub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national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အဆင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တွင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အကန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အသတ်ရှိသည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။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981BBA3-7E90-AB81-452C-5F9FE2199272}"/>
              </a:ext>
            </a:extLst>
          </p:cNvPr>
          <p:cNvSpPr txBox="1">
            <a:spLocks/>
          </p:cNvSpPr>
          <p:nvPr/>
        </p:nvSpPr>
        <p:spPr>
          <a:xfrm>
            <a:off x="6999890" y="1100817"/>
            <a:ext cx="519211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latin typeface="Arial Nova" panose="020B0504020202020204" pitchFamily="34" charset="0"/>
              </a:defRPr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Arial Nova" panose="020B05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Arial Nova" panose="020B05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 Nova" panose="020B05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 Nova" panose="020B0504020202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70000"/>
              </a:lnSpc>
            </a:pP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ကဏ္ဍစုံ ပေါင်းစပ်ညှိနှိုင်းရေ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း</a:t>
            </a:r>
          </a:p>
          <a:p>
            <a:pPr lvl="1">
              <a:lnSpc>
                <a:spcPct val="170000"/>
              </a:lnSpc>
            </a:pPr>
            <a:r>
              <a:rPr lang="my-MM" sz="1900" dirty="0">
                <a:latin typeface="Pyidaungsu" panose="020B0502040204020203" pitchFamily="34" charset="0"/>
                <a:cs typeface="Pyidaungsu" panose="020B0502040204020203" pitchFamily="34" charset="0"/>
              </a:rPr>
              <a:t>ငြိမ်းချမ်</a:t>
            </a:r>
            <a:r>
              <a:rPr lang="en-US" sz="19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းနေချိန</a:t>
            </a:r>
            <a:r>
              <a:rPr lang="en-US" sz="19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900" dirty="0">
                <a:latin typeface="Pyidaungsu" panose="020B0502040204020203" pitchFamily="34" charset="0"/>
                <a:cs typeface="Pyidaungsu" panose="020B0502040204020203" pitchFamily="34" charset="0"/>
              </a:rPr>
              <a:t>တွင် အကန့်အသတ်နှင့် စနစ်</a:t>
            </a:r>
            <a:r>
              <a:rPr lang="en-US" sz="19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မကျပဲ</a:t>
            </a:r>
            <a:r>
              <a:rPr lang="en-US" sz="19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en-US" sz="19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ဆောင်ရွက်ရခြင်း</a:t>
            </a:r>
            <a:endParaRPr lang="en-US" sz="20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လူ့စွမ်းအားအရင်းအမြစ်နှင့် ရန်ပုံငွေ</a:t>
            </a:r>
            <a:endParaRPr lang="en-US" sz="20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 lvl="1">
              <a:lnSpc>
                <a:spcPct val="170000"/>
              </a:lnSpc>
            </a:pPr>
            <a:r>
              <a:rPr lang="my-MM" sz="1900" dirty="0">
                <a:latin typeface="Pyidaungsu" panose="020B0502040204020203" pitchFamily="34" charset="0"/>
                <a:cs typeface="Pyidaungsu" panose="020B0502040204020203" pitchFamily="34" charset="0"/>
              </a:rPr>
              <a:t>မကြာခဏ</a:t>
            </a:r>
            <a:r>
              <a:rPr lang="en-US" sz="19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အပြောင်းအရ</a:t>
            </a:r>
            <a:r>
              <a:rPr lang="en-US" sz="1900" dirty="0">
                <a:latin typeface="Pyidaungsu" panose="020B0502040204020203" pitchFamily="34" charset="0"/>
                <a:cs typeface="Pyidaungsu" panose="020B0502040204020203" pitchFamily="34" charset="0"/>
              </a:rPr>
              <a:t>ွှ</a:t>
            </a:r>
            <a:r>
              <a:rPr lang="en-US" sz="19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ေ့များရှိခြင်း</a:t>
            </a:r>
            <a:r>
              <a:rPr lang="en-US" sz="1900" dirty="0">
                <a:latin typeface="Pyidaungsu" panose="020B0502040204020203" pitchFamily="34" charset="0"/>
                <a:cs typeface="Pyidaungsu" panose="020B0502040204020203" pitchFamily="34" charset="0"/>
              </a:rPr>
              <a:t> - </a:t>
            </a:r>
            <a:r>
              <a:rPr lang="my-MM" sz="1900" dirty="0">
                <a:latin typeface="Pyidaungsu" panose="020B0502040204020203" pitchFamily="34" charset="0"/>
                <a:cs typeface="Pyidaungsu" panose="020B0502040204020203" pitchFamily="34" charset="0"/>
              </a:rPr>
              <a:t>စွမ်းဆောင်ရည်/အစီရင်ခံခြင်းအပေါ် သက်ရောက်မှုရှိသည်</a:t>
            </a:r>
          </a:p>
          <a:p>
            <a:pPr lvl="1">
              <a:lnSpc>
                <a:spcPct val="170000"/>
              </a:lnSpc>
            </a:pPr>
            <a:r>
              <a:rPr lang="my-MM" sz="1900" dirty="0">
                <a:latin typeface="Pyidaungsu" panose="020B0502040204020203" pitchFamily="34" charset="0"/>
                <a:cs typeface="Pyidaungsu" panose="020B0502040204020203" pitchFamily="34" charset="0"/>
              </a:rPr>
              <a:t>စောင့်</a:t>
            </a:r>
            <a:r>
              <a:rPr lang="en-US" sz="19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ကြပ</a:t>
            </a:r>
            <a:r>
              <a:rPr lang="en-US" sz="1900" dirty="0">
                <a:latin typeface="Pyidaungsu" panose="020B0502040204020203" pitchFamily="34" charset="0"/>
                <a:cs typeface="Pyidaungsu" panose="020B0502040204020203" pitchFamily="34" charset="0"/>
              </a:rPr>
              <a:t>်</a:t>
            </a:r>
            <a:r>
              <a:rPr lang="my-MM" sz="1900" dirty="0">
                <a:latin typeface="Pyidaungsu" panose="020B0502040204020203" pitchFamily="34" charset="0"/>
                <a:cs typeface="Pyidaungsu" panose="020B0502040204020203" pitchFamily="34" charset="0"/>
              </a:rPr>
              <a:t>ကြည့်</a:t>
            </a:r>
            <a:r>
              <a:rPr lang="en-US" sz="19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ရှုသည</a:t>
            </a:r>
            <a:r>
              <a:rPr lang="en-US" sz="1900" dirty="0">
                <a:latin typeface="Pyidaungsu" panose="020B0502040204020203" pitchFamily="34" charset="0"/>
                <a:cs typeface="Pyidaungsu" panose="020B0502040204020203" pitchFamily="34" charset="0"/>
              </a:rPr>
              <a:t>့်</a:t>
            </a:r>
            <a:r>
              <a:rPr lang="en-US" sz="19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နေ</a:t>
            </a:r>
            <a:r>
              <a:rPr lang="my-MM" sz="1900" dirty="0">
                <a:latin typeface="Pyidaungsu" panose="020B0502040204020203" pitchFamily="34" charset="0"/>
                <a:cs typeface="Pyidaungsu" panose="020B0502040204020203" pitchFamily="34" charset="0"/>
              </a:rPr>
              <a:t>ရာများကို ထိန်းသိမ်း</a:t>
            </a:r>
            <a:r>
              <a:rPr lang="en-US" sz="19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ထားရှိ</a:t>
            </a:r>
            <a:r>
              <a:rPr lang="my-MM" sz="1900" dirty="0">
                <a:latin typeface="Pyidaungsu" panose="020B0502040204020203" pitchFamily="34" charset="0"/>
                <a:cs typeface="Pyidaungsu" panose="020B0502040204020203" pitchFamily="34" charset="0"/>
              </a:rPr>
              <a:t>ရန် ရန်ပုံငွေ အကန့်အသတ်ရှိသည်</a:t>
            </a:r>
            <a:endParaRPr lang="en-US" sz="19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S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ub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national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 အဆင့်တွင်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စွမ်းဆောင်ရည်နှင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့် 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အကောင်အထည်ဖော်ပုံ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ကွဲပြားနိုင်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စေ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သော ဖက်ဒရယ်ဖွဲ့စည်းပုံ</a:t>
            </a:r>
          </a:p>
          <a:p>
            <a:pPr>
              <a:lnSpc>
                <a:spcPct val="170000"/>
              </a:lnSpc>
            </a:pP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ကမ္ဘာလုံးဆိုင်ရာ </a:t>
            </a:r>
            <a:r>
              <a:rPr lang="en-US" sz="2000" dirty="0">
                <a:latin typeface="Pyidaungsu" panose="020B0502040204020203" pitchFamily="34" charset="0"/>
                <a:cs typeface="Pyidaungsu" panose="020B0502040204020203" pitchFamily="34" charset="0"/>
              </a:rPr>
              <a:t>OCV </a:t>
            </a:r>
            <a:r>
              <a:rPr lang="my-MM" sz="2000" dirty="0">
                <a:latin typeface="Pyidaungsu" panose="020B0502040204020203" pitchFamily="34" charset="0"/>
                <a:cs typeface="Pyidaungsu" panose="020B0502040204020203" pitchFamily="34" charset="0"/>
              </a:rPr>
              <a:t>သိုလှောင်မှုတွင် ပြတ်လပ်</a:t>
            </a:r>
            <a:r>
              <a:rPr lang="en-US" sz="2000" dirty="0" err="1">
                <a:latin typeface="Pyidaungsu" panose="020B0502040204020203" pitchFamily="34" charset="0"/>
                <a:cs typeface="Pyidaungsu" panose="020B0502040204020203" pitchFamily="34" charset="0"/>
              </a:rPr>
              <a:t>ခြင်း</a:t>
            </a:r>
            <a:endParaRPr lang="en-US" sz="2000" dirty="0">
              <a:latin typeface="Pyidaungsu" panose="020B0502040204020203" pitchFamily="34" charset="0"/>
              <a:cs typeface="Pyidaungsu" panose="020B0502040204020203" pitchFamily="34" charset="0"/>
            </a:endParaRPr>
          </a:p>
          <a:p>
            <a:pPr>
              <a:lnSpc>
                <a:spcPct val="17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51316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ACBCA-1F51-0AC6-20EB-EBE7526342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23434" y="-8808"/>
            <a:ext cx="12079704" cy="698764"/>
          </a:xfrm>
        </p:spPr>
        <p:txBody>
          <a:bodyPr anchor="ctr">
            <a:noAutofit/>
          </a:bodyPr>
          <a:lstStyle/>
          <a:p>
            <a:r>
              <a:rPr lang="my-MM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ကာလဝမ်းရောဂါ  ကာကွယ်ရေးနှင့် ထိန်းချုပ်ရေး - 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အရှေ့တောင်အာရှဒေသတွင</a:t>
            </a:r>
            <a:r>
              <a:rPr lang="en-US" sz="2000" b="1" dirty="0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် WHO ၏ </a:t>
            </a:r>
            <a:r>
              <a:rPr lang="en-US" sz="2000" b="1" dirty="0" err="1">
                <a:solidFill>
                  <a:schemeClr val="bg1"/>
                </a:solidFill>
                <a:latin typeface="Pyidaungsu" panose="020B0502040204020203" pitchFamily="34" charset="0"/>
                <a:cs typeface="Pyidaungsu" panose="020B0502040204020203" pitchFamily="34" charset="0"/>
              </a:rPr>
              <a:t>ပံ့ပိုးကူညီမှု</a:t>
            </a:r>
            <a:endParaRPr lang="en-US" sz="2000" b="1" dirty="0">
              <a:solidFill>
                <a:schemeClr val="bg1"/>
              </a:solidFill>
              <a:latin typeface="Pyidaungsu" panose="020B0502040204020203" pitchFamily="34" charset="0"/>
              <a:cs typeface="Pyidaungsu" panose="020B0502040204020203" pitchFamily="34" charset="0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DABDC5A-234E-C5F8-880A-5D0D937FD9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1006651"/>
              </p:ext>
            </p:extLst>
          </p:nvPr>
        </p:nvGraphicFramePr>
        <p:xfrm>
          <a:off x="56147" y="1092172"/>
          <a:ext cx="12079705" cy="5042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2221787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_WHE SEAR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_WHE SEARO" id="{6CB8116D-D910-4190-8612-D10808BB6E07}" vid="{999E9E83-F8DF-4F6A-8B9A-5414E45584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Theme1_WHE SEARO</Template>
  <TotalTime>17622</TotalTime>
  <Words>5939</Words>
  <Application>Microsoft Macintosh PowerPoint</Application>
  <PresentationFormat>Widescreen</PresentationFormat>
  <Paragraphs>143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Arial Nova</vt:lpstr>
      <vt:lpstr>Calibri</vt:lpstr>
      <vt:lpstr>Calibri Light</vt:lpstr>
      <vt:lpstr>Corbel</vt:lpstr>
      <vt:lpstr>Leelawadee</vt:lpstr>
      <vt:lpstr>Pyidaungsu</vt:lpstr>
      <vt:lpstr>Segoe Condensed</vt:lpstr>
      <vt:lpstr>Theme1_WHE SEARO</vt:lpstr>
      <vt:lpstr>WHO ၏ အရှေ့တောင်အာရှဒေသအတွင်း  ကာလဝမ်းရောဂါ အခြေအနေ</vt:lpstr>
      <vt:lpstr>သင်ယူရေး ဦးတည်ချက်များ</vt:lpstr>
      <vt:lpstr>အရှေ့တောင်အာရှဒေသရှိ ကာလဝမ်းရောဂါ၏ ဖြစ်ပွားမှုအခြေအနေနှင့်  ဖြစ်ပွားမည့်အလားအလာများ</vt:lpstr>
      <vt:lpstr>PowerPoint Presentation</vt:lpstr>
      <vt:lpstr>ကာလဝမ်းရောဂါ  ကာကွယ်ရေးနှင့် ထိန်းချုပ်ရေး - မူဝါဒနှင့် ပရိုဂရမ်မူဘောင်များ</vt:lpstr>
      <vt:lpstr>ကာလဝမ်းရောဂါ  ကာကွယ်ရေးနှင့် ထိန်းချုပ်ရေး-စောင့်ကြပ်ကြည့်ရှုရေး၊ ဖော်ထုတ်သိရှိနိုင်ရေးနှင့် ပျံ့နှံ့ဖြစ်ပွားမှုအပေါ် တုံ့ပြန်ဆောင်ရွက်ရေး</vt:lpstr>
      <vt:lpstr>ကာလဝမ်းရောဂါ  ကာကွယ်ရေးနှင့် ထိန်းချုပ်ရေး -  တိုက်ကျွေးရသော ကာလဝမ်းရောဂါ ကာကွယ်ဆေး (OCV) အသုံးပြုခြင်း</vt:lpstr>
      <vt:lpstr>ကာလဝမ်းရောဂါ  ကာကွယ်ရေးနှင့် ထိန်းချုပ်ရေး - စိန်ခေါ်မှုများ</vt:lpstr>
      <vt:lpstr>ကာလဝမ်းရောဂါ  ကာကွယ်ရေးနှင့် ထိန်းချုပ်ရေး - အရှေ့တောင်အာရှဒေသတွင် WHO ၏ ပံ့ပိုးကူညီမှု</vt:lpstr>
      <vt:lpstr>အနာဂတ်အလားအလာများ - အသင့်ပြင်ဆင်မှု ခိုင်မာအားကောင်စေရေး </vt:lpstr>
      <vt:lpstr>အဓိက သတင်းစကားများ</vt:lpstr>
      <vt:lpstr>ကျေးဇူးတင်ပါသည်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GTFCC Surveillance and laboratory group</dc:title>
  <dc:creator>KAKKAR, Manish</dc:creator>
  <cp:lastModifiedBy>Shan Lay</cp:lastModifiedBy>
  <cp:revision>118</cp:revision>
  <dcterms:created xsi:type="dcterms:W3CDTF">2023-04-12T08:18:13Z</dcterms:created>
  <dcterms:modified xsi:type="dcterms:W3CDTF">2023-06-13T16:04:45Z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059aa38-f392-4105-be92-628035578272_Enabled">
    <vt:lpwstr>true</vt:lpwstr>
  </property>
  <property fmtid="{D5CDD505-2E9C-101B-9397-08002B2CF9AE}" pid="3" name="MSIP_Label_2059aa38-f392-4105-be92-628035578272_SetDate">
    <vt:lpwstr>2023-05-30T02:58:29Z</vt:lpwstr>
  </property>
  <property fmtid="{D5CDD505-2E9C-101B-9397-08002B2CF9AE}" pid="4" name="MSIP_Label_2059aa38-f392-4105-be92-628035578272_Method">
    <vt:lpwstr>Standard</vt:lpwstr>
  </property>
  <property fmtid="{D5CDD505-2E9C-101B-9397-08002B2CF9AE}" pid="5" name="MSIP_Label_2059aa38-f392-4105-be92-628035578272_Name">
    <vt:lpwstr>IOMLb0020IN123173</vt:lpwstr>
  </property>
  <property fmtid="{D5CDD505-2E9C-101B-9397-08002B2CF9AE}" pid="6" name="MSIP_Label_2059aa38-f392-4105-be92-628035578272_SiteId">
    <vt:lpwstr>1588262d-23fb-43b4-bd6e-bce49c8e6186</vt:lpwstr>
  </property>
  <property fmtid="{D5CDD505-2E9C-101B-9397-08002B2CF9AE}" pid="7" name="MSIP_Label_2059aa38-f392-4105-be92-628035578272_ActionId">
    <vt:lpwstr>fbce45b8-5ab0-4add-9eb8-08c789b15157</vt:lpwstr>
  </property>
  <property fmtid="{D5CDD505-2E9C-101B-9397-08002B2CF9AE}" pid="8" name="MSIP_Label_2059aa38-f392-4105-be92-628035578272_ContentBits">
    <vt:lpwstr>0</vt:lpwstr>
  </property>
</Properties>
</file>