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sldIdLst>
    <p:sldId id="257" r:id="rId3"/>
    <p:sldId id="354" r:id="rId4"/>
    <p:sldId id="355" r:id="rId5"/>
    <p:sldId id="356" r:id="rId6"/>
    <p:sldId id="357" r:id="rId7"/>
    <p:sldId id="360" r:id="rId8"/>
    <p:sldId id="358" r:id="rId9"/>
    <p:sldId id="359" r:id="rId10"/>
    <p:sldId id="361" r:id="rId11"/>
    <p:sldId id="362" r:id="rId12"/>
    <p:sldId id="368" r:id="rId13"/>
    <p:sldId id="363" r:id="rId14"/>
    <p:sldId id="364" r:id="rId15"/>
    <p:sldId id="365" r:id="rId16"/>
    <p:sldId id="366" r:id="rId17"/>
    <p:sldId id="367" r:id="rId18"/>
    <p:sldId id="369" r:id="rId19"/>
    <p:sldId id="370" r:id="rId20"/>
    <p:sldId id="371" r:id="rId21"/>
    <p:sldId id="372" r:id="rId22"/>
    <p:sldId id="373" r:id="rId23"/>
    <p:sldId id="3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55" autoAdjust="0"/>
    <p:restoredTop sz="94660"/>
  </p:normalViewPr>
  <p:slideViewPr>
    <p:cSldViewPr snapToGrid="0">
      <p:cViewPr>
        <p:scale>
          <a:sx n="127" d="100"/>
          <a:sy n="127" d="100"/>
        </p:scale>
        <p:origin x="15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99392"/>
            <a:ext cx="12192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28800" y="1844825"/>
            <a:ext cx="103632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962189"/>
            <a:ext cx="8534400" cy="79208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5489848"/>
            <a:ext cx="12192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3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74063736-2571-49AC-91D1-36E59EA8FC81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8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99392"/>
            <a:ext cx="12192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28800" y="1844825"/>
            <a:ext cx="103632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962189"/>
            <a:ext cx="8534400" cy="79208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5489848"/>
            <a:ext cx="12192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27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80309" y="44624"/>
            <a:ext cx="2844800" cy="365125"/>
          </a:xfrm>
          <a:prstGeom prst="rect">
            <a:avLst/>
          </a:prstGeom>
        </p:spPr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203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863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3E5938DE-CE11-43F2-A1EE-D4C7DEBEA006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699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2A15CA5A-B3F3-457B-AA8F-DC09651D03AC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892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392" y="116632"/>
            <a:ext cx="10972800" cy="1143000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941BC9E8-5C3C-4750-A92E-8BCDB9B31434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74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3744C38A-CC3A-43E1-BF47-CC4E68F6ED37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58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59008" cy="779686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268760"/>
            <a:ext cx="6815667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268760"/>
            <a:ext cx="4011084" cy="48574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916047E8-DF3C-428A-AAE6-FDED3553341D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42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20B5C5CC-369C-430B-83F5-EF5E2936E47B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3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80309" y="44624"/>
            <a:ext cx="2844800" cy="365125"/>
          </a:xfrm>
          <a:prstGeom prst="rect">
            <a:avLst/>
          </a:prstGeom>
        </p:spPr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18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74063736-2571-49AC-91D1-36E59EA8FC81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6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17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3E5938DE-CE11-43F2-A1EE-D4C7DEBEA006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24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2A15CA5A-B3F3-457B-AA8F-DC09651D03AC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8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392" y="116632"/>
            <a:ext cx="10972800" cy="1143000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941BC9E8-5C3C-4750-A92E-8BCDB9B31434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32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3744C38A-CC3A-43E1-BF47-CC4E68F6ED37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59008" cy="779686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268760"/>
            <a:ext cx="6815667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268760"/>
            <a:ext cx="4011084" cy="48574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916047E8-DF3C-428A-AAE6-FDED3553341D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75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/>
          <a:lstStyle/>
          <a:p>
            <a:fld id="{20B5C5CC-369C-430B-83F5-EF5E2936E47B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2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19819" y="60212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12288" y="-27384"/>
            <a:ext cx="12192000" cy="1196817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066230" y="6150623"/>
            <a:ext cx="2515543" cy="569706"/>
            <a:chOff x="5525840" y="3530278"/>
            <a:chExt cx="1886657" cy="569706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baseline="0" dirty="0">
                  <a:solidFill>
                    <a:srgbClr val="1E7FB8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11" name="Group 10"/>
            <p:cNvGrpSpPr/>
            <p:nvPr userDrawn="1"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2" name="TextBox 11"/>
              <p:cNvSpPr txBox="1"/>
              <p:nvPr userDrawn="1"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cap="none" spc="-80" dirty="0">
                    <a:solidFill>
                      <a:srgbClr val="1E7FB8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3" name="TextBox 12"/>
              <p:cNvSpPr txBox="1"/>
              <p:nvPr userDrawn="1"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srgbClr val="1E7FB8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6108272"/>
            <a:ext cx="2754284" cy="6330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-12288" y="6021288"/>
            <a:ext cx="122042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Segoe Condensed" panose="020B0606040200020203" pitchFamily="34" charset="0"/>
              </a:defRPr>
            </a:lvl1pPr>
          </a:lstStyle>
          <a:p>
            <a:fld id="{D0E4CC02-274F-49DB-A9AF-7C2A340E6BF4}" type="datetime4">
              <a:rPr lang="en-GB" smtClean="0"/>
              <a:t>14 June 2023</a:t>
            </a:fld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Segoe Condensed" panose="020B0606040200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19819" y="60212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12288" y="-27384"/>
            <a:ext cx="12192000" cy="1196817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066230" y="6150623"/>
            <a:ext cx="2515543" cy="569706"/>
            <a:chOff x="5525840" y="3530278"/>
            <a:chExt cx="1886657" cy="569706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baseline="0" dirty="0">
                  <a:solidFill>
                    <a:srgbClr val="1E7FB8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11" name="Group 10"/>
            <p:cNvGrpSpPr/>
            <p:nvPr userDrawn="1"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2" name="TextBox 11"/>
              <p:cNvSpPr txBox="1"/>
              <p:nvPr userDrawn="1"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cap="none" spc="-80" dirty="0">
                    <a:solidFill>
                      <a:srgbClr val="1E7FB8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3" name="TextBox 12"/>
              <p:cNvSpPr txBox="1"/>
              <p:nvPr userDrawn="1"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srgbClr val="1E7FB8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6108272"/>
            <a:ext cx="2754284" cy="6330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Health Coordination In Humanitarian crises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-12288" y="6021288"/>
            <a:ext cx="122042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>
          <a:xfrm>
            <a:off x="8880000" y="360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Segoe Condensed" panose="020B0606040200020203" pitchFamily="34" charset="0"/>
              </a:defRPr>
            </a:lvl1pPr>
          </a:lstStyle>
          <a:p>
            <a:fld id="{D0E4CC02-274F-49DB-A9AF-7C2A340E6BF4}" type="datetime4">
              <a:rPr lang="en-GB" smtClean="0"/>
              <a:t>14 June 2023</a:t>
            </a:fld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6042226"/>
            <a:ext cx="2496277" cy="8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4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Segoe Condensed" panose="020B0606040200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E22D3C-2DE9-4483-9F9E-72C44C519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72" y="0"/>
            <a:ext cx="9000327" cy="599164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5949280"/>
            <a:ext cx="12192000" cy="908720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400257" y="6073200"/>
            <a:ext cx="1886657" cy="569706"/>
            <a:chOff x="5525840" y="3530278"/>
            <a:chExt cx="1886657" cy="569706"/>
          </a:xfrm>
        </p:grpSpPr>
        <p:sp>
          <p:nvSpPr>
            <p:cNvPr id="8" name="TextBox 7"/>
            <p:cNvSpPr txBox="1"/>
            <p:nvPr userDrawn="1"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dirty="0">
                  <a:solidFill>
                    <a:prstClr val="white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0" name="TextBox 9"/>
              <p:cNvSpPr txBox="1"/>
              <p:nvPr userDrawn="1"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-80" dirty="0">
                    <a:solidFill>
                      <a:prstClr val="white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1" name="TextBox 10"/>
              <p:cNvSpPr txBox="1"/>
              <p:nvPr userDrawn="1"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prstClr val="white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0" y="2361811"/>
            <a:ext cx="10668000" cy="1457820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356048" y="22768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endParaRPr lang="en-GB" sz="4000" dirty="0">
              <a:solidFill>
                <a:srgbClr val="1E7FB8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31505" y="2361812"/>
            <a:ext cx="89355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my-MM" sz="3200" b="1" dirty="0">
                <a:solidFill>
                  <a:srgbClr val="1E7FB8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အပိုင်း ၄ - ကာလဝမ်းရောဂါတုံ့ပြန်မှု</a:t>
            </a:r>
            <a:r>
              <a:rPr lang="en-US" sz="3200" b="1" dirty="0" err="1">
                <a:solidFill>
                  <a:srgbClr val="1E7FB8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3200" b="1" dirty="0">
                <a:solidFill>
                  <a:srgbClr val="1E7FB8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3200" b="1" dirty="0" err="1">
                <a:solidFill>
                  <a:srgbClr val="1E7FB8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စုစည်းစီစည်ထားပုံ</a:t>
            </a:r>
            <a:endParaRPr lang="en-GB" sz="3200" b="1" dirty="0">
              <a:solidFill>
                <a:srgbClr val="1E7FB8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1544" y="1438831"/>
            <a:ext cx="7855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9CF50B"/>
                </a:solidFill>
                <a:latin typeface="Calibri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4348" y="5014615"/>
            <a:ext cx="6083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white"/>
                </a:solidFill>
                <a:latin typeface="Segoe Condensed" panose="020B0606040200020203" pitchFamily="34" charset="0"/>
              </a:rPr>
              <a:t>Dr Gabriel NOVELO</a:t>
            </a:r>
            <a:br>
              <a:rPr lang="en-GB" sz="2000" b="1" dirty="0">
                <a:solidFill>
                  <a:prstClr val="white"/>
                </a:solidFill>
                <a:latin typeface="Segoe Condensed" panose="020B0606040200020203" pitchFamily="34" charset="0"/>
              </a:rPr>
            </a:br>
            <a:r>
              <a:rPr lang="en-GB" sz="2000" b="1" dirty="0">
                <a:solidFill>
                  <a:prstClr val="white"/>
                </a:solidFill>
                <a:latin typeface="Segoe Condensed" panose="020B0606040200020203" pitchFamily="34" charset="0"/>
              </a:rPr>
              <a:t>Emergencies Programme Team Lead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FDF8A2-395B-468A-B267-6923A9B2A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468" y="5878332"/>
            <a:ext cx="2371550" cy="10059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6379A3-5F23-4F05-8487-92D6AE985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172" y="6104282"/>
            <a:ext cx="2103302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668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302C-C064-402A-B2B6-0F72C32BF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</p:spPr>
        <p:txBody>
          <a:bodyPr>
            <a:normAutofit/>
          </a:bodyPr>
          <a:lstStyle/>
          <a:p>
            <a:r>
              <a:rPr lang="my-MM" sz="2800" dirty="0">
                <a:latin typeface="Pyidaungsu" panose="020B0502040204020203" pitchFamily="34" charset="0"/>
                <a:cs typeface="Pyidaungsu" panose="020B0502040204020203" pitchFamily="34" charset="0"/>
              </a:rPr>
              <a:t>လူမှု စည်းရုံး</a:t>
            </a:r>
            <a:r>
              <a:rPr lang="en-US" sz="2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လှုံ့ဆော</a:t>
            </a:r>
            <a:r>
              <a:rPr lang="en-US" sz="28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8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ရပ်ရွာ</a:t>
            </a:r>
            <a:r>
              <a:rPr lang="en-US" sz="28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အသိုက်အ၀န်းနှင့် </a:t>
            </a:r>
            <a:r>
              <a:rPr lang="en-US" sz="2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ပူးပေါင်းဆောင်ရွက်ခြင်း</a:t>
            </a:r>
            <a:endParaRPr lang="en-US" sz="28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296EF-BE67-4816-96F4-BEEEBBA8E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672" y="1202306"/>
            <a:ext cx="11484528" cy="4753877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ဤဝန်ဆောင်မှုများကို ရယူသုံးစွဲခြင်းအပါအဝင်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သက်ဆိုင်ရာနယ်မြေ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ရရှိနိုင်သော သန့်ရှင်းရေးနှင့်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မိလ္လာ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ဆိုင်ရာ အခြေခံအဆောက်အအုံများကို စုံစမ်း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စစ်ဆေး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အန္တရာယ်ရှိ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လူ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သတ်မှတ်ပြီး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အရေးပေ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ဆောင်ရွက်ရမည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နေရာများကို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ဦးစားပေး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သတ်မှတ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ကျန်းမာရေး မြှင့်တင်ရေးနှင့် ကာလဝမ်းရောဂါ ကာကွယ်ရေး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ဖြန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ချိ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ရန်နှင့် လတ်တလောဝမ်းပျက်ဝမ်းလျှောရောဂါအတွက် စောစီးစွာ ကုသမှု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ခံယူလာကြစေ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ရပ်ရွာနှင့်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ပူးပေါင်းဆောင်ရွက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ကာလဝမ်းရောဂါ၏လက္ခဏာများနှင့် ကူးစက်ပုံတို့ကို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ဖော်ပ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ြ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ရန်၊ စောစီးစွာ ကုသမှုခံယူ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 အပြုအမူကို အားပေ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းရန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ကြိုတင်ကာကွယ်ရေးအလေ့အကျင့်များနှင့်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မဟာ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ဗျူဟာများကို သတိပြုမိ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ကြ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စေရန် အာရုံစိုက်သင့်သည်။</a:t>
            </a:r>
          </a:p>
          <a:p>
            <a:pPr>
              <a:lnSpc>
                <a:spcPct val="17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(ကွင်း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ဆင်း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စုံစမ်းစစ်ဆေးမှုများနှင့်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ထိန်းချုပ်မှု သို့မဟုတ် အသိပညာ၊ သဘောထားနှင့် အလေ့အကျင့် [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KAP]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လေ့လာမှုများမှတစ်ဆင့်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စိစစ်သိရှိရသော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)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အဓိက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အန္တရာယ်များနှင့်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လစ်လပ်မှု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ကိုင်တွယ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ဖြေရှင်းရန်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သတင်းစကားဖြန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ချိ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ခြင်းကို အာရုံစိုက်ပါ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(အိမ်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ရေကလိုရင်း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တိုးမြင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အောင်ဆောင်ရွက်ခြင်း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၊ ဖျားနာသူများကို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ချက်ခြင်းဆေးခန်းပို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လက်ဆေးခြင်း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အစားအသောက်ကို ဘေးကင်းစွာ ပြင်ဆင်ပေးခြင်း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တိုးမြင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လာအောင်ဆောင်ရွက်ခြင်း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ကဲ့သို့) အပြုသဘောဆောင်သော လုပ်ဆောင်ချက်များ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ကိုလည်း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BF0E2-53D0-44A2-9113-0C2541779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63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68390E-0380-4861-82E0-43013FFC7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ဖြစ်ပွားမှုကို ထိန်းချုပ်ရန် အဓိက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လုပ်ငန်းစဥ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endParaRPr lang="en-US" sz="2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D5D4F-F452-4B64-A6DB-A2FBDB666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66018"/>
            <a:ext cx="11115509" cy="4681109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၁။ ကာလဝမ်းရောဂါ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ညှိနှိုင်း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ရေး ကော်မတီ အသက်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ဝင်လည်ပတ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စေခြင်း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၂။ အန္တရာယ်ရှိသော ဒေသများအတွက် ကာလဝမ်းရောဂါ ကြိုတင်ပြင်ဆင်ရေးနှင့် တုံ့ပြန်ရေးအစီအစဥ်ကို ရေးဆွဲခြင်း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၃။ ထိန်းချုပ်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အစီအ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စဥ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solidFill>
                  <a:schemeClr val="accent6">
                    <a:lumMod val="75000"/>
                  </a:schemeClr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အကောင်အထည်ဖော်ခြင်း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ED36-534E-41C2-9569-F6D52D5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447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F5A8-B7B2-4745-959D-84D13A88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2800" dirty="0">
                <a:latin typeface="Pyidaungsu" panose="020B0502040204020203" pitchFamily="34" charset="0"/>
                <a:cs typeface="Pyidaungsu" panose="020B0502040204020203" pitchFamily="34" charset="0"/>
              </a:rPr>
              <a:t>၁။ ကာလဝမ်းရောဂါ</a:t>
            </a:r>
            <a:r>
              <a:rPr lang="en-US" sz="2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my-MM" sz="2800" dirty="0">
                <a:latin typeface="Pyidaungsu" panose="020B0502040204020203" pitchFamily="34" charset="0"/>
                <a:cs typeface="Pyidaungsu" panose="020B0502040204020203" pitchFamily="34" charset="0"/>
              </a:rPr>
              <a:t> ညှိနှိုင်းဆောင်ရွက်ရေး ကော်မတီ အသက်ဝင်လည်ပတ်စေခြင်း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35EF1-F474-46F2-B213-59B4578A3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117" y="1166070"/>
            <a:ext cx="11283193" cy="4960095"/>
          </a:xfrm>
        </p:spPr>
        <p:txBody>
          <a:bodyPr>
            <a:normAutofit fontScale="47500" lnSpcReduction="20000"/>
          </a:bodyPr>
          <a:lstStyle/>
          <a:p>
            <a:pPr marL="914400" lvl="1" indent="-514350"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သက်ဆိုင်ရာ ဝန်ကြီးဌာနများနှင့် ဒေသဆိုင်ရာ အာဏာပိုင်များ၊ နိုင်ငံတကာ အေဂျင်စီများ၊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NGO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ထိုက်သင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အခြားအဖွဲ့အစည်းများမှ ကိုယ်စားလှယ်များနှင့်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သက်ဆိုင်ရာ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ကဏ္ဍများ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Wa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S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h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၊ ပညာရေး၊ ဆက်သွယ်ရေး၊ သန့်ရှင်း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မြှင့်တင်ရေး) အကြား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ညှိနှိုင်းဆောင်ရွက်ပေးရန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ကဏ္ဍစုံပါ၀င်သည့်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ကာလဝမ်းရောဂါဆိုင်ရာ ညှိနှိုင်းဆောင်ရွက်ရေး ကော်မတီ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ဖွဲ့စည်းပါ။</a:t>
            </a:r>
          </a:p>
          <a:p>
            <a:pPr marL="914400" lvl="1" indent="-514350"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914400" lvl="1" indent="-514350"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ကော်မတီ၏ ဦးဆောင်အဖွဲ့အစည်းကို ရှင်းရှင်းလင်းလင်း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မှတ်ပါ။ များသောအားဖြင့်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သက်ဆိုင်ရာ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နိုင်ငံရှိ ကျန်းမာရေးဝန်ကြီးဌာနက ဦးဆောင်သည်။</a:t>
            </a:r>
          </a:p>
          <a:p>
            <a:pPr marL="914400" lvl="1" indent="-514350"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914400" lvl="1" indent="-514350"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ရောဂါဖြစ်ပွားမှုအတိုင်းအတာနှင့်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ပမာဏ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၊ နိုင်ငံအရွယ်အစားနှင့် ၎င်း၏ကျန်းမာရေးဝန်ဆောင်မှုဖွဲ့စည်းပုံအပေါ်မူတည်၍ တိုင်း/ပြည်နယ်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(subnational)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အလိုက် 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အ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ဖွဲ့များ လိုအပ်မှုကို အကဲဖြတ်ကာ အလားတူ ကော်မတီများကို တိုင်း/ပြည်နယ်အလိုက် သို့မဟုတ် ယင်းထက်ပို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နိမ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အဆင့်များတွင်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ဖွဲ့စည်း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</a:p>
          <a:p>
            <a:pPr marL="914400" lvl="1" indent="-514350"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914400" lvl="1" indent="-514350"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ကာလဝမ်းရောဂါဆိုင်ရာ ညှိနှိုင်းဆောင်ရွက်ရေး ကော်မတီသည် 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သည့်ကာလအတွင်း မကြာခဏ (တစ်ပတ်လျှင် အနည်းဆုံး တစ်ကြိမ် သို့မဟုတ် နှစ်ကြိမ်၊ ကနဦးအဆင့်များတွင် နေ့စဉ်) တွေ့ဆုံသင့်ပြီး 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ဖြစ်ပွားမှုအခြေအနေနှင့် တိုးတက်မှုအပေါ်အခြေခံ၍ လုပ်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ဦးတည်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ဖော်ဆောင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သင့်သည်။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81847-FFBB-44D3-AE3C-1F60DB293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702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D3AEC-7CC5-4485-84A6-1D14B74FE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08484" cy="8914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ရေးကော်မတီ၏ အဓိကလုပ်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1921F-674D-4B4D-8603-0CEA9CB1F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66071"/>
            <a:ext cx="11115509" cy="484044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ဤကော်မတီသည် ရောဂါဖြစ်ပွားမှုတုံ့ပြန်ရေးအစီအစဥ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လျင်မြန် ထိရောက်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၊ အကောင်အထည်ဖော်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စောင့်ကြည့်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စစ်ဆေး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အကောင်အထည်ဖော်မှုနှင့်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စစ်ဆေးခြင်းတို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 ပါ၀င်သည့်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မဟာဗျူဟာလမ်းညွှန်ချက်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ချမှတ်ပေးရမည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6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အန္တရာယ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အကဲဖြတ်ချက်နှင့် ရရှိနိုင်သော ကူးစက်ရောဂါဆိုင်ရာ အချက်အလက်များအပေါ် အခြေခံ၍ 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အမြင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ဆုံး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အလားအလာနှင့်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မျှော်မှန်း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အမှုအရေအတွက်ကို ခန့်မှန်း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တွက်ချက်ရမည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ကုသမှုကို အမြန်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ရယူအသုံးပြု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ကြ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စေရန်အတွက်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ဒဏ်သင့်ဒေသများတွင် ကာလဝမ်းရောဂါကုသရေးဌာနများ တည်ထောင်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E8AB6-CAEA-4F64-97F6-5F5F8A290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463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90A8D-2D11-4762-AD77-EA6520A1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ရေးကော်မတီ၏ အဓိကလုပ်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endParaRPr lang="en-US" sz="2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41927-2592-4834-AD18-18FACA976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71"/>
            <a:ext cx="10972800" cy="482366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အတည်ပြုထားသည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စီမံခန့်ခွဲမှု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လုပ်ငန်းစဥ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အညီ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ကျန်းမာရေးစောင့်ရှောက်မှု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ပညာရှင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ပံ့ပိုး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ပြတ်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မှုများမဖြစ်စေရန်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ဝန်ထမ်းနှင့် ထောက်ပံ့ရေးပစ္စည်းများအပါအဝင် အရင်းအမြစ် လိုအပ်ချက်များကို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ပုံမှန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ဆည်းပေး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အလို့ငှာ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လိုအပ်သော ထောက်ပံ့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အချိန်နှင့်တပြေးညီ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ဝယ်ယူ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ဖြန့်ဝေပေး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ထပ်နေ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ရှောင်ရှားရန်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တစ်ရပ်လုံး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၏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ထိရောက်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မြန်ဆန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မှုကို အမြင့်ဆုံးဖြစ်စေရန်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အလို့ငှာ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တုံ့ပြန်မှုတွင်ပါ၀င်သော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မိတ်ဖက်အဖွဲ့အစည်း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အားလုံးကို 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ပေးရမည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B6C4-6AD0-49E2-BA81-05ED5582D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181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5560E-2DA2-439A-BFFF-BC5F5E951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62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ရေးကော်မတီ၏ အဓိကလုပ်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endParaRPr lang="en-US" sz="2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E7A4C-5920-4658-BCBC-66BBB3048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508" y="1140904"/>
            <a:ext cx="10972800" cy="486561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ထပ်နေ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ကို ရှောင်ရှားရန်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တစ်ရပ်လုံး</a:t>
            </a:r>
            <a:r>
              <a:rPr lang="en-US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၏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 ထိရောက်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မြန်ဆန</a:t>
            </a:r>
            <a:r>
              <a:rPr lang="en-US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မှုကို အမြင့်ဆုံးဖြစ်စေရန်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အလို့ငှာ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 တုံ့ပြန်မှုတွင်ပါ၀င်သော 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မိတ်ဖက်အဖွဲ့အစည်း</a:t>
            </a:r>
            <a:r>
              <a:rPr lang="my-MM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အားလုံးကို ညှိနှိုင်း</a:t>
            </a:r>
            <a:r>
              <a:rPr lang="en-US" dirty="0" err="1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ပေးရမည</a:t>
            </a:r>
            <a:r>
              <a:rPr lang="en-US" dirty="0">
                <a:highlight>
                  <a:srgbClr val="FFFF00"/>
                </a:highlight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  <a:p>
            <a:pPr>
              <a:lnSpc>
                <a:spcPct val="170000"/>
              </a:lnSpc>
            </a:pP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ကဏ္ဍပေါင်းစုံ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ပါ၀င်သော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တုံ့ပြန်ရေးအစီအစဥ်ကို တတ်နိုင်သမျှ လျင်မြန်စွာ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သို့မဟုတ်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စွက်ပြင်ဆင်ရမည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ပုံမှန်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အသိပေးဆွေးနွေးမှုများ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အစည်းအဝေးများကို စီစဉ်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ကူးစက်ရောဂါ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ဗေဒဆိုင်ရာ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အခြေအနေနှင့် 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တုံ့ပြန်မှု၏ ထိရောက်မှု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တို့နှင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စပ်လျဥ်းသည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နောက်ဆုံးရအချက်အလက်များကို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လိုရင်းတိုရှင်းနှင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ပုံမှန်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မျှ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ဝေပေးရမည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816CF-BB60-4CDF-AEC9-A80A13C5B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887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9D058-AAD0-4F4D-836A-4C94D90EB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1182849"/>
            <a:ext cx="11543252" cy="482366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defRPr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အန္တရာယ်နှင့် လိုအပ်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အကဲဖြတ်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မှုများအပေ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အခြေခံ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၍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စုစည်းထားပြီး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ကဏ္ဍစုံ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ပါ၀င်သည့်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 တုံ့ပြန်ရေး အစီအစဉ်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ရေးဆွဲပါ။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  <a:defRPr/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  <a:defRPr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ရည်ရွယ်ချက်များ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က) ကာလဝမ်းရောဂါကြောင့် သေဆုံးနှုန်းကို လျှော့ချ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ခ)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ရောဂါဒဏ်ခံ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ဒေသများတွင် ရောဂါကူးစက်မှုကို လျှော့ချ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ဂ) အခြားအန္တရာယ်များသောဒေသများသို့ 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စတင်ပျံ့နှံ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နိုင်ခြေကို ကြိုတင်ကာကွယ်ရန်နှင့်/သို့မဟုတ် လျှော့ခ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ျ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B1A4C-4576-4400-98CD-D410702F2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272DC6-72E3-4E75-AF4C-EE4B570EE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62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၂။ အန္တရာယ်ရှိသော ဒေသများအတွက် ကာလဝမ်းရောဂါ ကြိုတင်ပြင်ဆင်</a:t>
            </a:r>
            <a:r>
              <a:rPr lang="en-US" sz="2000" dirty="0" err="1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နှင့် တုံ့ပြန်ရေးအစီအစဥ်ကို ရေးဆွဲခြင်း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362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6E14-17E1-4AFD-AC66-768096A8D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အန္တရာယ်ရှိသော ဒေသများအတွက် ကာလဝမ်းရောဂါ ကြိုတင်ပြင်ဆင်</a:t>
            </a:r>
            <a:r>
              <a:rPr lang="en-US" sz="2000" dirty="0" err="1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… </a:t>
            </a:r>
            <a:r>
              <a:rPr lang="en-US" sz="2000" dirty="0" err="1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အဆက</a:t>
            </a:r>
            <a:r>
              <a:rPr lang="en-US" sz="2000" dirty="0">
                <a:solidFill>
                  <a:prstClr val="white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2B5BA-5969-436A-BE18-DDA7D5E4E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2187"/>
            <a:ext cx="11115509" cy="479016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တုံ့ပြန်ရေးအစီအစဥ်တွင် ညှိနှိုင်းဆောင်ရွက်ခြင်း၊ ကြိုတင်သတိပေးမှုနှင့် စောင့်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စီမံခန့်ခွဲမှုနှင့်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IPC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၊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OCV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၊ ဖြစ်နိုင်ခြေအန္တရာယ် ဆက်သွယ်ပြောဆိုရေးနှင့် ရပ်ရွာ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အသိုက်အ၀န်းနှင့်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ချိတ်ဆက်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မှု၊ မရှိမဖြစ်လိုအပ်သော ထောက်ပံ့ရေးပစ္စည်းများနှင့် ထောက်ပံ့ပို့ဆောင်မှု၊ အိမ်နီးချင်းဒေသများနှင့် နိုင်ငံများသို့ ပျံ့နှံ့မှုမှ ကာကွယ်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အစီအမံများနှင့် ဘတ်ဂျက်တို့ ပါဝင်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ည်။</a:t>
            </a:r>
          </a:p>
          <a:p>
            <a:pPr>
              <a:lnSpc>
                <a:spcPct val="16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6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ကဏ္ဍတစ်ခုစီတွင် စောင့်ကြည့်အကဲဖြတ်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ခြင်းအတွက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ရှင်းလင်းသော လုပ်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နှင့် ညွှန်း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ပါရှိ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သင့်သည်။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2D0A2-1819-413C-979C-83AD23D56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9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91E1D-50DA-4413-9E4C-2BEA9A4D6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3200" dirty="0">
                <a:latin typeface="Pyidaungsu" panose="020B0502040204020203" pitchFamily="34" charset="0"/>
                <a:cs typeface="Pyidaungsu" panose="020B0502040204020203" pitchFamily="34" charset="0"/>
              </a:rPr>
              <a:t>၃။ ထိန်းချုပ်</a:t>
            </a:r>
            <a:r>
              <a:rPr lang="en-US" sz="3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en-US" sz="3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3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sz="3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အကောင်အထည်ဖော်ခြင်း</a:t>
            </a:r>
            <a:endParaRPr lang="en-US" sz="32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99F70-E06E-421E-8F8B-551E4A2B2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လက္ခဏာရပ်များ ပေါ်ပေါက်လာပါက ထိန်းချုပ်ရေး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အဆောတလျင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ည်။</a:t>
            </a:r>
          </a:p>
          <a:p>
            <a:pPr>
              <a:lnSpc>
                <a:spcPct val="15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များသည် သေဆုံး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လျှော့ချရန်နှင့် ရောဂါပြန့်ပွားမှု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ကန့်သတ်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အဓိကထားရမည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EE835-44D0-4B42-9D6F-153249BFA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625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B593E-629A-4F1D-AA7B-44CDBC1FE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သေဆုံးမှု လျှော့ချရန် အဓိက လုပ်ဆောင်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့်အ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ချက်များ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အောက်ပါတို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 ပါဝင်သည်</a:t>
            </a:r>
            <a:endParaRPr lang="en-US" sz="2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07B76-F18E-451E-AF47-7F80AEE20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949" y="1149293"/>
            <a:ext cx="11450973" cy="497687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ကုသမှုကို လျင်မြန်စွာ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ခံယူရရှိ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ရန် ဗဟိုချုပ်ကိုင်မှု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ဖြေလျော့ထား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ကာလဝမ်းရောဂါ ကုသရေးဌာန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CTUs/CTCs)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ဓာတ်ဆားဖြည့်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တင်း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ပေးသည့်နေရာများ (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ORPs)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ထူထောင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အသိုက်အ၀န်းများ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အိမ်ထောင်စုများ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ထံ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ဓာတ်ဆား ဖြန့်ဝေပါ။ ဓာတ်ဆား မည်သို့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ဖျော်စပ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တိုက်က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ရမည်ကို ရှင်းပြပါ။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ကနဦး ရှာဖွေ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ဖော်ထုတ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စမ်းသပ်ခြင်း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ပြုလုပ်ပ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ါ၊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ပြင်းထန်သောရောဂါ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ရောက်ရှိနေသူ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သွေးကြောမှတစ်ဆင့် အရည်ဖြည့်သွင်းပေးသည့် 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IV fluid treatment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ခံယူနိုင်စေရန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လွှဲပြောင်းပေး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ပို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စ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ံသတ်မှတ်ထားသော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စီမံခန့်ခွဲမှု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လုပ်ငန်းစဥ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IPC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အသုံးပြု၍ ကျန်းမာရေး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ပညာရှင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လေ့ကျင့်ပေးပါ။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ကျန်းမာရေးဌာနများနှင့် 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CTUs/ CTCs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ထံ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စိစစ်အတည်ပြုပြီး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ကုသမှု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လုပ်ငန်းစဥ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ဖြန့်ဝေပါ။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လိုအပ်မည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့်)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ထောက်ပံ့ရေး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ပစ္စည်းများကို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ခန့်မှန်း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တွက်ချက်ပ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ါ။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ပြတ်လပ်မှုမဖြစ်စေရန် လိုအပ်သော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ထောက်ပံ့ရေး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ပစ္စည်းများ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ဝယ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ယူပြီး ဖြန့်ဝေပါ။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တစ်စုံတစ်ယောက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ဝမ်းပျက်ဝမ်းလျှောဖြစ်လျှင် မည်သို့လုပ်ဆောင်သင့်သည်ကို ပြည်သူကို အသိ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ပညာ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ပေးပါ။ အိမ်တွင် သို့မဟုတ် ကုသရေးဌာနသို့ သွားရာလမ်း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ဓာတ်ဆားဖြင့် ရေဓာတ်ပြန်လည်ဖြည့်တင်းခြင်းဆိုင်ရာ ညွှန်ကြားချက်များ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ကိုလည်းကောင်း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 ချက်ခြင်းကုသ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ရ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မည့်နေရာကို မည်သို့ရှာ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ဖွေ</a:t>
            </a:r>
            <a:r>
              <a:rPr lang="my-MM" b="0" dirty="0">
                <a:latin typeface="Pyidaungsu" panose="020B0502040204020203" pitchFamily="34" charset="0"/>
                <a:cs typeface="Pyidaungsu" panose="020B0502040204020203" pitchFamily="34" charset="0"/>
              </a:rPr>
              <a:t>ရမည်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ဆိုခြင်းကိုလည်းကောင်း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ထည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သွင်း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အသိပညာပေးပ</a:t>
            </a:r>
            <a:r>
              <a:rPr lang="en-US" b="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60327-E3AC-44F6-8231-C7DB72EED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66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55504-4E50-4B47-B25F-8FAF8CF42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ပါ၀င်မည့် </a:t>
            </a:r>
            <a:r>
              <a:rPr lang="en-US" sz="4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အကြောင်းအရာများ</a:t>
            </a:r>
            <a:endParaRPr lang="en-US" sz="48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79233-0C89-4550-870D-2EB7A2CB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C9E8-5C3C-4750-A92E-8BCDB9B31434}" type="datetime4">
              <a:rPr lang="en-GB">
                <a:solidFill>
                  <a:prstClr val="white"/>
                </a:solidFill>
              </a:rPr>
              <a:pPr/>
              <a:t>14 June 2023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3439C855-98E5-4007-B647-54F508882D32}"/>
              </a:ext>
            </a:extLst>
          </p:cNvPr>
          <p:cNvSpPr txBox="1">
            <a:spLocks/>
          </p:cNvSpPr>
          <p:nvPr/>
        </p:nvSpPr>
        <p:spPr>
          <a:xfrm>
            <a:off x="623392" y="1340263"/>
            <a:ext cx="10972800" cy="45259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ရည်ရွယ်ချက်များ</a:t>
            </a:r>
            <a:endParaRPr lang="en-US" sz="4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 တုံ့ပြန်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မှုရာတွင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် ပါ၀င်သည့်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 ကဏ္ဍ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ပေါင်း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စုံ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ဆွေးနွေး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endParaRPr lang="my-MM" sz="4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ဖြစ်ပွားမှုကို ထိန်းချုပ်ရန် ပထမဆုံးလုပ်ဆောင်ရမည့် အဆင့်များကို ဖော်ပြ</a:t>
            </a:r>
            <a:r>
              <a:rPr lang="en-US" sz="4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နိုင်ရန</a:t>
            </a:r>
            <a:r>
              <a:rPr lang="en-US" sz="4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</a:p>
        </p:txBody>
      </p:sp>
    </p:spTree>
    <p:extLst>
      <p:ext uri="{BB962C8B-B14F-4D97-AF65-F5344CB8AC3E}">
        <p14:creationId xmlns:p14="http://schemas.microsoft.com/office/powerpoint/2010/main" val="2052221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CD4B5-66C3-40E1-8F43-85F5E6EE8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ရောဂါပြန့်ပွားမှုကို လျှော့ချရန် အဓိက လုပ်ဆောင်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့် အ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ချက်များ 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BE635-7F17-46B4-9489-8DF87E209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39" y="1266739"/>
            <a:ext cx="11358694" cy="484044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ဦးတည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ကိုင်တွယ်ရမည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ဖြစ်နိုင်ခြေရှိသော ညစ်ညမ်းမှုအရင်းအမြစ်များနှင့် ပင်မကူးစက်မှုလမ်းကြောင်းများကို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စိစစ်သတ်မှတ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ရေကောင်းရေသန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လုံလောက်သော ပမာဏဖြင့် ပေး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ဝေပ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ရှင်းရေးတိုးတက်ရန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ဘေးကင်းသော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အညစ်အကြေး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ပစ်ရေး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စီမံခန့်ခွဲမှု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ဖြစ်လာရန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ဆောင်ရွက်ပေးပ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F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ree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chlorine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ပမာဏ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သိရှိရန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ရေအရင်းအမြစ်များကို ပုံမှန်စောင့်ကြည့်ပြီး တွေ့ရှိချက်များကို 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ရေးကော်မတီထံ တင်ပြပါ။ ကလိုရင်း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ခတ်ခြင်း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အတွက်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ကွက်ကျန်နေသော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ရှိပါက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အလေးထား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ကိုင်တွယ်ပ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ကွက်ကျန်နေသော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သတ်မှတ်ပြီး သန့်ရှင်းမှုအခြေအနေနှင့် အလေ့အကျင့်များ (ဥပမာ လက်ဆေးခြင်း၊ အိမ်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ရေသန့်စင်ခြင်းနှင့် သိုလှောင်ခြင်း၊ အစားအစာကို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စွာပြင်ဆင်ခြင်း၊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လုံခြုံအောင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မြှုပ်နှံခြင်း)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တိုးတက်လာအောင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ါ၊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တွေ့ရှိချက်များအား 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ရေးကော်မတီထံ တင်ပြပါ။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8F624-0829-4B0A-A0DE-13E7D2A64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939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279D2-2DD4-460E-AF07-E61A6E089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ရောဂါပြန့်ပွားမှုကို လျှော့ချရန် အဓိက လုပ်ဆောင်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့် အ</a:t>
            </a:r>
            <a:r>
              <a:rPr lang="my-MM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ချက်များ 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.. </a:t>
            </a:r>
            <a:r>
              <a:rPr lang="en-US" sz="2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အဆက</a:t>
            </a:r>
            <a:r>
              <a:rPr lang="en-US" sz="2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580FC-253A-490C-A77B-E5CA32C97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4688"/>
            <a:ext cx="12192000" cy="4865789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 CTUs/CTCs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IPC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ခိုင်မာအားကောင်းအောင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0" indent="0">
              <a:lnSpc>
                <a:spcPct val="170000"/>
              </a:lnSpc>
              <a:buNone/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ခြင်းအတွက် ကူးစက်ရောဂါ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ဗေဒ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ဓာတ်ခွဲခန်း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စွမ်း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ရည်ကို မြှင့်တင်ပါ။</a:t>
            </a:r>
          </a:p>
          <a:p>
            <a:pPr marL="0" indent="0">
              <a:lnSpc>
                <a:spcPct val="170000"/>
              </a:lnSpc>
              <a:buNone/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 ဘေးအန္တရာယ်များနှင့်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လစ်လပ်မှု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စိစစ်ဖော်ထုတ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ရန်အတွက် (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KAP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ထိန်းချုပ်ချက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လေ့လာမှုများကဲ့သို့)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ကူးစက်ရောဂါဆိုင်ရာလေ့လာမှုများ ပြုလုပ်ပါ။</a:t>
            </a:r>
          </a:p>
          <a:p>
            <a:pPr marL="0" indent="0">
              <a:lnSpc>
                <a:spcPct val="170000"/>
              </a:lnSpc>
              <a:buNone/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 (သတင်းထုတ်ပြန်ချက်များ၊ တီဗွီ၊ ရေဒီယို၊ ဆိုရှယ်မီဒီယာ) အပါအဝင် သင့်လျော်သောနည်းလမ်းများ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အများ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ပြည်သူထံ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 မကြာခဏ ဆက်သွယ်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ါ၊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အသိုက်အ၀န်းနှင့်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ပူးပေါင်းဆောင်ရွက်မှု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ခိုင်မာအားကောင်းအောင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0" indent="0">
              <a:lnSpc>
                <a:spcPct val="170000"/>
              </a:lnSpc>
              <a:buNone/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လုပ်ငန်းများကို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ဦတည်ချက်ထား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ဆောင်ရွက်နိုင်စေရေးအတွက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 မြင့်မားသောဒေသများသို့မဟုတ်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ကူးစက်မှုမြင့်မား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သောဒေသများကို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သတ်မှတ်ရန်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ရောဂါဖြစ်ပွားမှုများ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ရေအရင်းအမြစ်များနှင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အခြားအချက်အလက်များ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ပါ၀င်သည့် GIS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မြေပုံဆွဲခြင်းကိုလုပ်ဆောင်ပါ။</a:t>
            </a:r>
          </a:p>
          <a:p>
            <a:pPr marL="0" indent="0">
              <a:lnSpc>
                <a:spcPct val="170000"/>
              </a:lnSpc>
              <a:buNone/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— ကာလဝမ်းရောဂါကို ထိန်းချုပ်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နိုင်ရေး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ကဏ္ဍစုံဆောင်ရွက်ချက်များ၏ တစ်စိတ်တစ်ပိုင်းအနေဖြင့် ကာလဝမ်းရောဂါ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ကာကွယ်ဆေး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ေးခြင်း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OCV)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ထည့်သွင်း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  <a:endParaRPr lang="en-US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D5CB2-1F68-4FA9-B9FC-D8848783C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586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41F94-810B-44A5-8FA2-AB5A3394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/>
              <a:t>ကျေးဇူးတင်ပါသည်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02A9DD-8420-488E-AB33-150DCB819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7666" y="1417638"/>
            <a:ext cx="7236667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9C61-6DC1-48FC-AE95-C703BF70E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35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BC68B9-48F9-4CB9-B9EB-228D242FA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ကဏ္ဍပေါင်းစုံ တုံ့ပြန်မှုတွင် ပါဝင်ရမည့် ကဏ္ဍများ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4CFBE1-1299-48D5-BE28-A93FBC044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C9E8-5C3C-4750-A92E-8BCDB9B31434}" type="datetime4">
              <a:rPr lang="en-GB" smtClean="0"/>
              <a:t>14 June 2023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4D22ED7-A34E-4733-B1A5-257C94C09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0484"/>
            <a:ext cx="109728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ညှိနှိုင်းဆောင်ရွက်ခြင်း</a:t>
            </a:r>
          </a:p>
          <a:p>
            <a:pPr>
              <a:lnSpc>
                <a:spcPct val="15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ကူးစက်ရောဂါဗေဒ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စီမံခန့်ခွဲမှု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OCV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လူမှု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စည်းရုံးလှုံ့ဆော်ခြင်း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 ရပ်ရွာအသိုက်အ၀န်းနှင့်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ပူးပေါင်းဆောင်ရွက်ခြင်း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257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20337-0C15-4D89-A6CA-B676ED5FA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ညှိနှိုင်းဆောင်ရွက်ခြင်း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8AEB-8F0F-436F-B1B6-FBB9CD038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my-MM" sz="3600" b="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</a:t>
            </a:r>
            <a:r>
              <a:rPr lang="en-US" sz="36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ရောဂါဆိုင်ရာ</a:t>
            </a:r>
            <a:r>
              <a:rPr lang="my-MM" sz="3600" b="0" dirty="0">
                <a:latin typeface="Pyidaungsu" panose="020B0502040204020203" pitchFamily="34" charset="0"/>
                <a:cs typeface="Pyidaungsu" panose="020B0502040204020203" pitchFamily="34" charset="0"/>
              </a:rPr>
              <a:t> ညှိနှိုင်</a:t>
            </a:r>
            <a:r>
              <a:rPr lang="en-US" sz="36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းဆောင်ရွက</a:t>
            </a:r>
            <a:r>
              <a:rPr lang="en-US" sz="36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3600" b="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</a:t>
            </a:r>
            <a:r>
              <a:rPr lang="en-US" sz="3600" b="0" i="0" u="none" strike="noStrike" baseline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</a:p>
          <a:p>
            <a:pPr lvl="1">
              <a:lnSpc>
                <a:spcPct val="160000"/>
              </a:lnSpc>
            </a:pP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တုံ့ပြန်မှုကိုညှိနှိုင်း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ရန်၊ စိန်ခေါ်မှုများကို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ဖော်ထုတ်ရန်နှင့် ထိုစိန်ခေါ်မှုများကိုဖြေရှင်း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နိုင်ရေး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အရင်းအမြစ်များကို စုစည်းရန် ကာလဝမ်းရောဂါ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 သို့မဟုတ် လုပ်ငန်းအဖွဲ့ကို စတင်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လည်ပတ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ပါ သို့မဟုတ် တည်ထောင်ပါ။</a:t>
            </a:r>
          </a:p>
          <a:p>
            <a:pPr lvl="1">
              <a:lnSpc>
                <a:spcPct val="160000"/>
              </a:lnSpc>
            </a:pP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ဤကော်မတီ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သက်ဆိုင်ရာ အစိုးရအဖွဲ့အစည်းများ၊ အေဂျင်စီများနှင့် ဒေသဆိုင်ရာ အာဏာပိုင်များ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ပြည်တွင်း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နိုင်ငံတကာ မိတ်ဖက်အဖွဲ့အစည်းများ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NGO 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များဖြင့် ဖွဲ့စည်းထားသည်။</a:t>
            </a:r>
          </a:p>
          <a:p>
            <a:pPr lvl="1">
              <a:lnSpc>
                <a:spcPct val="160000"/>
              </a:lnSpc>
            </a:pP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ဤကော်မတီသည် သတင်းအချက်အလ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က်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အချိန်နှင့်တစ်ပြေးညီ လက်ခံရ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ယူပြီး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နေ့စ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ဥ်အလိုက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သတင်းအချက်အလက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များနှင့် အပတ်စဉ်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အလိုက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အခြေအနေအစီရင်ခံစာများကို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ထုတ်ဝေဖြန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ချိသည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်။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အဆိုပ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ါ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အစီရင်ခံစာများတွင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ကူးစက်ရောဂါဗေဒ၊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၊ လူမှု စည်းရုံးလှုံ့ဆော်ခြင်း၊ ထောက်ပံ့ပို့ဆောင်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ခြင်းတို့နှင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စပ်လျဥ်းသည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 ညွှန်းကိန်းများကို 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ထည</a:t>
            </a:r>
            <a:r>
              <a:rPr lang="en-US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400" b="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သွင်း</a:t>
            </a:r>
            <a:r>
              <a:rPr lang="my-MM" sz="2400" b="0" dirty="0">
                <a:latin typeface="Pyidaungsu" panose="020B0502040204020203" pitchFamily="34" charset="0"/>
                <a:cs typeface="Pyidaungsu" panose="020B0502040204020203" pitchFamily="34" charset="0"/>
              </a:rPr>
              <a:t>ထားသည်။</a:t>
            </a:r>
            <a:endParaRPr lang="en-US" sz="2400" b="0" i="0" u="none" strike="noStrike" baseline="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60000"/>
              </a:lnSpc>
            </a:pPr>
            <a:endParaRPr lang="en-US" sz="2400" b="0" i="0" u="none" strike="noStrike" baseline="0" dirty="0">
              <a:latin typeface="AvenirNextCondensed-Regular"/>
            </a:endParaRPr>
          </a:p>
          <a:p>
            <a:pPr algn="l">
              <a:lnSpc>
                <a:spcPct val="160000"/>
              </a:lnSpc>
            </a:pPr>
            <a:endParaRPr lang="en-US" sz="3600" b="0" i="0" u="none" strike="noStrike" baseline="0" dirty="0">
              <a:latin typeface="AvenirNextCondensed-Regular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85ADA-16E7-4860-AEC9-5F20F300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418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06FE0-BBB4-460E-92EA-4D6FAB0D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ကူးစက်ရောဂါ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ဗေဒ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စောင့်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1EF6F-E08E-47D4-8536-5C082826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61" y="1417638"/>
            <a:ext cx="11095839" cy="480689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ကုသရေးဌာနအားလုံးတွင်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စံသတ်မှတ်ထားသည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line list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များ သို့မဟုတ် မှတ်ပုံတင်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စာရင်း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 အသုံး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ပြုသင့်သည်။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ကုသရေးဌာနများမှ နေ့စဉ်ဒေတာများကို စုစည်းပ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ထိန်းချုပ်ရေးလုပ်ငန်းများကို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လမ်းည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ွှ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န်ထိန်းကြောင်းပေးနိုင်ရန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မည်သူ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ရောဂါဒဏ်ခံနေရသည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မည်သည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ရောဂါဖြစ်ပွား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ဆင့်ကဲ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ပြောင်းလဲနေသည်ဆိုသည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အချက်အလက်များ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၍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ပုံကို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ရှင်းလင်းတင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ပြပါ။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ရေးကော်မတီနှင့်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လည်းကောင်း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သက်ဆိုင်ရာကဏ္ဍများ (ဥပမာ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ဖြစ်ရပ်စီ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မံခန့်ခွဲမှု၊ လူမှ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စည်းရုံး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လှုံ့ဆော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ခြင်း) နှင့်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လည်းကောင်း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အစီရင်ခံစာများကို မျှဝေပါ။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အသိုက်အ၀န်းရှိ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သံသယ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 ဖြစ်ပွားမှုနှင့် သေဆုံးမှုဆိုင်ရာ အချက်အလက်များကို စုဆောင်းပါ (ဥပမာ၊ ရပ်ရွာ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ကျန်းမာရေးဝန်ထမ်းများ၊ လူနာများ၏ မိသားစုများနှင့် ကျေးရွာခေါင်းဆောင်များကို တွေ့ဆုံမေးမြန်း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ပါ၊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ဂူ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/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မြေပုံ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အသစ်အရေအတွက်ကို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စစ်ရန် မြှုပ်နှံ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ရာနေရာ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သွားရောက်ကြည့်ရှုပါ)။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B9748-C8CC-46AC-BBF1-CAF32348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95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DAD9E-7144-4ACF-B84A-DEE00987C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ကူးစက်ရောဂါဗေဒနှင့် စောင့်ကြပ်ကြည့်ရှုရေး…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ဆက်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CD0B-FA8A-4373-A233-368F2464D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1176932" cy="4798554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အတွင်းရှိ လူနာများကို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ဖော်ထုတ်ရန် (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လက်ရှိ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ပွားနေမှုများ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ရှာဖွေခြင်း)၊ ဖြစ်နိုင်ခြေရှိသော ညစ်ညမ်းမှု အရင်းအမြစ်များကို ရှာဖွေရန်နှင့် အန္တရာယ်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ဖြစ်စေသော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အကြောင်းရင်းများ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ကူးစက်မှု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လမ်းကြောင်းများကို ဖော်ထုတ်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သတ်မှတ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တို့အတွက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ရောဂါဒဏ်ခံနေရ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ဒေသများတွင် ကွင်းဆင်းစုံစမ်းစစ်ဆေးမှုများ ပြုလုပ်ပါ။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ဖြစ်နိုင်ပါက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အန္တရာယ်များသောဒေသများကို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သတ်မှတ်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အထောက်အကူဖြစ်စေရန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fr-FR" dirty="0" err="1">
                <a:latin typeface="Pyidaungsu" panose="020B0502040204020203" pitchFamily="34" charset="0"/>
                <a:cs typeface="Pyidaungsu" panose="020B0502040204020203" pitchFamily="34" charset="0"/>
              </a:rPr>
              <a:t>geographic</a:t>
            </a:r>
            <a:r>
              <a:rPr lang="fr-FR" dirty="0">
                <a:latin typeface="Pyidaungsu" panose="020B0502040204020203" pitchFamily="34" charset="0"/>
                <a:cs typeface="Pyidaungsu" panose="020B0502040204020203" pitchFamily="34" charset="0"/>
              </a:rPr>
              <a:t> information system (GIS) points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စုဆောင်းပြီး လူနာများ၏ အိမ်ထောင်စုများနှင့် ရေအရင်းအမြစ်များ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ပါ၀င်သည့်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မြေပုံများ ဖန်တီးပါ။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လူနာများ၏နေအိမ်များသို့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ရောက်သည့်အဖွဲ့များ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ကြိုတင်ကာကွယ်ရေးလုပ်ငန်းများဆောင်ရွက်ရန်အတွက် ပထဝီဝင်နယ်မြေသတ်မှတ်ခြင်းဆိုင်ရာ အချက်အလက်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geolocalization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data)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စုဆောင်းခြင်းကို လုပ်ဆောင်နိုင်ပါသည်။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ထိန်းကြောင်းတည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မတ်ပေးနိုင်ရန်အလို့ငှာ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၊ လူမှ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စည်းရုံး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အဖွဲ့များ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ထံ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ဤဒေတာကို မကြာခဏမျှဝေပါ။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02EE4-6C1A-4E47-B425-4F0C1D36E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984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D4123-E7C6-4AE5-9A5D-96F6D5715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ရေနှင့်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မိလ္လာ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သန့်ရှင်း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2E204-E43F-4BC2-9CE2-8BAF147BA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395" y="1174459"/>
            <a:ext cx="11121005" cy="477333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ကောင်းရေသန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မိလ္လာ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စနစ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ရယူအသုံးပြုနိုင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မှု၊ ပတ်ဝန်းကျင်သန့်ရှင်းရေးနှင့် အန္တရာယ်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အဓိက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အပြုအမူ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များအပါအဝင် ရပ်ရွာ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အသိုက်အ၀န်း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အတွင်း ကူးစက်မှု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လက်ရှိအခြေအနေများကို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အကဲဖြတ်ပ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ါ၊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အန္တရာယ်များကို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စိစစ်ဖော်ထုတ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 marL="0" indent="0">
              <a:lnSpc>
                <a:spcPct val="170000"/>
              </a:lnSpc>
              <a:buNone/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အရေးပေ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သောက်ရေအရင်းအမြစ်များ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လုံလောက်စွာ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ခတ်ပ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ါ။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အသုံးပြုသည့်အချိန်တွင်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free residual chlorine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0.5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mg/L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ရှိပ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စေ။</a:t>
            </a:r>
          </a:p>
          <a:p>
            <a:pPr marL="0" indent="0">
              <a:lnSpc>
                <a:spcPct val="170000"/>
              </a:lnSpc>
              <a:buNone/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ကူးစက်မှု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မားသည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ဒေသများတွင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အန္တရာယ်အကဲဖြတ်မှုအတွင်း ဤ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ဦးစားပေးသတ်မှတ်နိုင်သည်။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ရေအရည်အသွေး စောင့်ကြည့်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ခြင်းဆိုင်ရာဒေတာကို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ညှိနှိုင်း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ရေး ကော်မတီနှင့် မျှဝေ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FA12D-D2BD-40AF-A51C-445964DE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063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2A35F-58A4-4CE1-A574-91BC9179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5981"/>
            <a:ext cx="10972800" cy="1143000"/>
          </a:xfrm>
        </p:spPr>
        <p:txBody>
          <a:bodyPr>
            <a:normAutofit/>
          </a:bodyPr>
          <a:lstStyle/>
          <a:p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ရေနှင့်မိလ္လာ၊ သန့်ရှင်းရေး…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ဆက်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CAC4-D56C-4688-839D-D15C0BA5F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8980"/>
            <a:ext cx="11979479" cy="477075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ခတ်ထား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သောက်ရေကို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ရယူအသုံးပြု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နိုင်စေရေးအတွက် ဆောင်ရွက်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စည်ပင်သာယာရေးစနစ်များ သို့မဟုတ် အိမ်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ထောင်စုအဆင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ရေသန့်စင်မှု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များအား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ပံ့ပိုးကူညီမှုများ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နိုင်သည်။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အိမ်ထောင်စုအဆင့်တွင် ဆပ်ပြာနှင့် ရေသန့်စင်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ဆိုင်ရာ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ပေးပါ။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ကာကွယ်ရန်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WasH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စပ်လျဥ်းသည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ပါ။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ဤလုပ်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ငန်းကို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ဆောင်ရွက်ရာတွင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ကုသရေး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စနစ်များအတွင်း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ကုသမှုပေးနေ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လူနာများ၏အိမ်ထောင်စုနှင့် အိမ်နီးချင်းများကို ဦးတည်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ရမည်ဖြစ်ပြီး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သန့်ရှင်းမှုမြှင့်တင်ရေး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ဆောင်ရွက်နေသည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လုပ်ဖော်ကိုင်ဖက်များနှင့်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ညှိနှိုင်း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ဆောင်ရွက်ရပါမ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ည်။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လက်ရှိရောဂါဖြစ်ပွားနေမှုများကို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စိစစ်ဖော်ထုတ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ရန်၊ အချက်အလက်များစုဆောင်း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်၊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ကျန်းမာရေးအသိပညာပေး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ရန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 ရေသန့်စင်ခြင်းဆိုင်ရာ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ပစ္စည်း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များ၊ ဆပ်ပြာနှင့် ဓာတ်ဆားများကို ပေး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ဝေ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(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လူနာ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အနည်းငယ်သာရှိပြီး အရင်းအမြစ်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အခြေအနေက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ခွင့်ပြုသည့်အခါ) ကာလဝမ်းရောဂါဝေဒနာရှင်များ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၏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နေအိမ်များ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ထံ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သွားရောက်ပါ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ရောဂါဒဏ်ခံ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ရပ်ရွာအသိုက်အ၀န်းများထံ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သွားရောက်ပ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ါ။</a:t>
            </a:r>
          </a:p>
          <a:p>
            <a:pPr>
              <a:lnSpc>
                <a:spcPct val="150000"/>
              </a:lnSpc>
            </a:pP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ကုသမှု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ပြုလုပ်ရာ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လုံလောက်သော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IPC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စေရန်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စီမံခန့်ခွဲ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ထောက်ပံ့ပို့ဆောင်ရေး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လုပ်ဖော်ကိုင်ဖက်များနှင့် အနီးကပ်</a:t>
            </a:r>
            <a:r>
              <a:rPr lang="en-US" sz="16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6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ပူးပေါင်း</a:t>
            </a:r>
            <a:r>
              <a:rPr lang="my-MM" sz="1600" dirty="0">
                <a:latin typeface="Pyidaungsu" panose="020B0502040204020203" pitchFamily="34" charset="0"/>
                <a:cs typeface="Pyidaungsu" panose="020B0502040204020203" pitchFamily="34" charset="0"/>
              </a:rPr>
              <a:t>လုပ်ဆောင်ပါ။</a:t>
            </a:r>
            <a:endParaRPr lang="en-US" sz="16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487BD-8456-4497-AB0C-CC4A8ACAF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79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9127D-EEEC-42DA-BA11-DAD98D965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y-MM" sz="3200" dirty="0"/>
              <a:t>*</a:t>
            </a:r>
            <a:r>
              <a:rPr lang="my-MM" sz="32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</a:t>
            </a:r>
            <a:r>
              <a:rPr lang="en-US" sz="3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</a:t>
            </a:r>
            <a:r>
              <a:rPr lang="en-US" sz="32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sz="3200" dirty="0">
                <a:latin typeface="Pyidaungsu" panose="020B0502040204020203" pitchFamily="34" charset="0"/>
                <a:cs typeface="Pyidaungsu" panose="020B0502040204020203" pitchFamily="34" charset="0"/>
              </a:rPr>
              <a:t> ကာကွယ်ဆေး</a:t>
            </a:r>
            <a:r>
              <a:rPr lang="en-US" sz="3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3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တိုက်က</a:t>
            </a:r>
            <a:r>
              <a:rPr lang="en-US" sz="3200" dirty="0"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sz="3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ေး</a:t>
            </a:r>
            <a:r>
              <a:rPr lang="my-MM" sz="3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en-US" sz="32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30082-EC3F-4506-80F9-CFA0E2480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39" y="1417638"/>
            <a:ext cx="11154561" cy="479016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(စောစီးစွာအကောင်အထည်ဖော်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ပါက) ဆက်လက်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များကိုထိန်းချုပ်ရန် နှင့်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နယ်မြေအ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သစ်များ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ထံ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ကူးစက်ပျံ့နှံ့မှုကို ကန့်သတ်ရန် ကာလဝမ်းရောဂါ ကာကွယ်ဆေး တိုက်ကျွေးခြင်း (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OCV)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အား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 စဉ်းစားပါ။</a:t>
            </a:r>
          </a:p>
          <a:p>
            <a:pPr>
              <a:lnSpc>
                <a:spcPct val="170000"/>
              </a:lnSpc>
            </a:pP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(ဒုက္ခသည် စခန်းများနှင့် ဆင်းရဲ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နွမ်းပါးသည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ရပ်ကွက်များ ကဲ့သို့) ကာလဝမ်း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ဖြစ်နိုင်ခြေ မြင့်မားသော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အနေအထားများ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 လျှော့ချရန်အတွက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OCV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အသုံးပြုနိုင်သည်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တစ်နေရာထဲတွင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ကန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သတ်ဖြစ်ပွားသည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ဖြစ်ပွားမှုများသည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နေရာများတွင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ရောဂါကူးစက်မှုနှင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လျှ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ော့ချရန်လည်း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OCV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အသုံးပြုနိုင်သည်။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ကူးစက်ရောဂါ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ဗေဒဆိုင်ရာ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အခြေအနေ၊ အန္တရာယ်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ဖြစ်စေသည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အချက်များ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လက်ရှိဒေသအခြေခံအဆောက်အအုံနှင့် စွမ်းဆောင်ရည်များအပေါ်အခြေခံ၍ ကာကွယ်ဆေး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တိုက်က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ဦးတည်ချက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ထားရမည့် နယ်မြေများနှင့် လ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ူထုများ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ရှင်းလင်းစွာသတ်မှတ်ပါ။</a:t>
            </a:r>
          </a:p>
          <a:p>
            <a:pPr>
              <a:lnSpc>
                <a:spcPct val="170000"/>
              </a:lnSpc>
            </a:pPr>
            <a:endParaRPr lang="my-MM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OCV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အခြားသော ကာလဝမ်းရောဂါ ကာကွယ်ထိန်းချုပ်ရေး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မဟာ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ဗျူဟာများနှင့် တွဲဖက် အသုံးပြုသင့်သည်။</a:t>
            </a: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4B5F5-2D6B-4267-BC6D-D64C00E11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67B-FAB2-4064-BC20-4CA053C862DA}" type="datetime4">
              <a:rPr lang="en-GB" smtClean="0"/>
              <a:t>14 June 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5738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7730</Words>
  <Application>Microsoft Macintosh PowerPoint</Application>
  <PresentationFormat>Widescreen</PresentationFormat>
  <Paragraphs>166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AvenirNextCondensed-Regular</vt:lpstr>
      <vt:lpstr>Calibri</vt:lpstr>
      <vt:lpstr>Corbel</vt:lpstr>
      <vt:lpstr>Leelawadee</vt:lpstr>
      <vt:lpstr>Pyidaungsu</vt:lpstr>
      <vt:lpstr>Segoe Condensed</vt:lpstr>
      <vt:lpstr>Wingdings</vt:lpstr>
      <vt:lpstr>1_Office Theme</vt:lpstr>
      <vt:lpstr>Office Theme</vt:lpstr>
      <vt:lpstr>PowerPoint Presentation</vt:lpstr>
      <vt:lpstr>ပါ၀င်မည့် အကြောင်းအရာများ</vt:lpstr>
      <vt:lpstr>ကဏ္ဍပေါင်းစုံ တုံ့ပြန်မှုတွင် ပါဝင်ရမည့် ကဏ္ဍများ</vt:lpstr>
      <vt:lpstr>ညှိနှိုင်းဆောင်ရွက်ခြင်း</vt:lpstr>
      <vt:lpstr>ကူးစက်ရောဂါဗေဒနှင့် စောင့်ကြပ်ကြည့်ရှုရေး</vt:lpstr>
      <vt:lpstr>ကူးစက်ရောဂါဗေဒနှင့် စောင့်ကြပ်ကြည့်ရှုရေး…အဆက်</vt:lpstr>
      <vt:lpstr>ရေနှင့်မိလ္လာ၊ သန့်ရှင်းရေး</vt:lpstr>
      <vt:lpstr>ရေနှင့်မိလ္လာ၊ သန့်ရှင်းရေး…အဆက်</vt:lpstr>
      <vt:lpstr>*ကာလဝမ်းရောဂါ ကာကွယ်ဆေး တိုက်ကျွေးခြင်း</vt:lpstr>
      <vt:lpstr>လူမှု စည်းရုံးလှုံ့ဆော်ခြင်းနှင့် ရပ်ရွာအသိုက်အ၀န်းနှင့် ပူးပေါင်းဆောင်ရွက်ခြင်း</vt:lpstr>
      <vt:lpstr>ကာလဝမ်းရောဂါ ပျံ့နှံ့ဖြစ်ပွားမှုကို ထိန်းချုပ်ရန် အဓိကလုပ်ငန်းစဥ်များ</vt:lpstr>
      <vt:lpstr>၁။ ကာလဝမ်းရောဂါဆိုင်ရာ ညှိနှိုင်းဆောင်ရွက်ရေး ကော်မတီ အသက်ဝင်လည်ပတ်စေခြင်း </vt:lpstr>
      <vt:lpstr>ကာလဝမ်းရောဂါဆိုင်ရာ ညှိနှိုင်းဆောင်ရွက်ရေးကော်မတီ၏ အဓိကလုပ်ငန်းများ </vt:lpstr>
      <vt:lpstr>ကာလဝမ်းရောဂါဆိုင်ရာ ညှိနှိုင်းဆောင်ရွက်ရေးကော်မတီ၏ အဓိကလုပ်ငန်းများ</vt:lpstr>
      <vt:lpstr>ကာလဝမ်းရောဂါဆိုင်ရာ ညှိနှိုင်းဆောင်ရွက်ရေးကော်မတီ၏ အဓိကလုပ်ငန်းများ</vt:lpstr>
      <vt:lpstr>၂။ အန္တရာယ်ရှိသော ဒေသများအတွက် ကာလဝမ်းရောဂါ ကြိုတင်ပြင်ဆင်ရေးနှင့် တုံ့ပြန်ရေးအစီအစဥ်ကို ရေးဆွဲခြင်း</vt:lpstr>
      <vt:lpstr>အန္တရာယ်ရှိသော ဒေသများအတွက် ကာလဝမ်းရောဂါ ကြိုတင်ပြင်ဆင်ရေးနှင့် … အဆက်</vt:lpstr>
      <vt:lpstr>၃။ ထိန်းချုပ်ရေး လုပ်ငန်းများကို အကောင်အထည်ဖော်ခြင်း</vt:lpstr>
      <vt:lpstr>သေဆုံးမှု လျှော့ချရန် အဓိက လုပ်ဆောင်ရမည့်အချက်များတွင် အောက်ပါတို့ ပါဝင်သည်</vt:lpstr>
      <vt:lpstr>ရောဂါပြန့်ပွားမှုကို လျှော့ချရန် အဓိက လုပ်ဆောင်ရမည့် အချက်များ </vt:lpstr>
      <vt:lpstr>ရောဂါပြန့်ပွားမှုကို လျှော့ချရန် အဓိက လုပ်ဆောင်ရမည့် အချက်များ .. အဆက်</vt:lpstr>
      <vt:lpstr>ကျေးဇူးတင်ပါသည်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NOVELO SIERRA, Gabriel Eduardo (Eduardo)</dc:creator>
  <cp:lastModifiedBy>Shan Lay</cp:lastModifiedBy>
  <cp:revision>74</cp:revision>
  <dcterms:created xsi:type="dcterms:W3CDTF">2023-05-10T09:05:39Z</dcterms:created>
  <dcterms:modified xsi:type="dcterms:W3CDTF">2023-06-14T05:20:45Z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59aa38-f392-4105-be92-628035578272_Enabled">
    <vt:lpwstr>true</vt:lpwstr>
  </property>
  <property fmtid="{D5CDD505-2E9C-101B-9397-08002B2CF9AE}" pid="3" name="MSIP_Label_2059aa38-f392-4105-be92-628035578272_SetDate">
    <vt:lpwstr>2023-05-31T07:17:47Z</vt:lpwstr>
  </property>
  <property fmtid="{D5CDD505-2E9C-101B-9397-08002B2CF9AE}" pid="4" name="MSIP_Label_2059aa38-f392-4105-be92-628035578272_Method">
    <vt:lpwstr>Standard</vt:lpwstr>
  </property>
  <property fmtid="{D5CDD505-2E9C-101B-9397-08002B2CF9AE}" pid="5" name="MSIP_Label_2059aa38-f392-4105-be92-628035578272_Name">
    <vt:lpwstr>IOMLb0020IN123173</vt:lpwstr>
  </property>
  <property fmtid="{D5CDD505-2E9C-101B-9397-08002B2CF9AE}" pid="6" name="MSIP_Label_2059aa38-f392-4105-be92-628035578272_SiteId">
    <vt:lpwstr>1588262d-23fb-43b4-bd6e-bce49c8e6186</vt:lpwstr>
  </property>
  <property fmtid="{D5CDD505-2E9C-101B-9397-08002B2CF9AE}" pid="7" name="MSIP_Label_2059aa38-f392-4105-be92-628035578272_ActionId">
    <vt:lpwstr>b302c658-b496-48f8-9c26-92ca758e1cee</vt:lpwstr>
  </property>
  <property fmtid="{D5CDD505-2E9C-101B-9397-08002B2CF9AE}" pid="8" name="MSIP_Label_2059aa38-f392-4105-be92-628035578272_ContentBits">
    <vt:lpwstr>0</vt:lpwstr>
  </property>
</Properties>
</file>