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26"/>
  </p:notesMasterIdLst>
  <p:sldIdLst>
    <p:sldId id="332" r:id="rId6"/>
    <p:sldId id="323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60" r:id="rId15"/>
    <p:sldId id="361" r:id="rId16"/>
    <p:sldId id="362" r:id="rId17"/>
    <p:sldId id="351" r:id="rId18"/>
    <p:sldId id="354" r:id="rId19"/>
    <p:sldId id="355" r:id="rId20"/>
    <p:sldId id="356" r:id="rId21"/>
    <p:sldId id="357" r:id="rId22"/>
    <p:sldId id="359" r:id="rId23"/>
    <p:sldId id="358" r:id="rId24"/>
    <p:sldId id="337" r:id="rId25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116E"/>
    <a:srgbClr val="75A1D1"/>
    <a:srgbClr val="200DAF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8A6706-C556-4990-81A1-A45DC2C5A681}" v="15" dt="2023-05-10T17:34:59.0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1" autoAdjust="0"/>
    <p:restoredTop sz="86789" autoAdjust="0"/>
  </p:normalViewPr>
  <p:slideViewPr>
    <p:cSldViewPr>
      <p:cViewPr varScale="1">
        <p:scale>
          <a:sx n="111" d="100"/>
          <a:sy n="111" d="100"/>
        </p:scale>
        <p:origin x="712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14/06/2023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PMk7a168XQ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သင့်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ကျန်းမာရေးဌာန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အရည်အသွေး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တိုးတက်စေရန်အတွက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 သတ်မှတ်ထားသော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အချက်အားလုံးကို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အကောင်အထည်ဖော်ထားပ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114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အချိန်မီ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ရရှိနိုင်မှု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-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ရပ်ရွာလူထု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တုံ့ပြန်မှုဖြစ်သည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ဓါတ်ဆားရည်ကို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စောစီးစွာ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စတင်တိုက်က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ျွ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ေးထားခြင်းနှင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ကျန်းမာရေးပညာပေးခြင်း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328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https://www.youtube.com/watch?v=ePMk7a168XQ</a:t>
            </a: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5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0D6D01-EAB7-41B9-938B-EB132FF9F0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55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62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ရပ်ရွာလုပ်သား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/စေတနာ့ဝန်ထမ်း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မည်သူမဆို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ပါဝင်နိုင်သည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</a:p>
          <a:p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မလ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ွှ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ဲပြောင်းပေးမီ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 (ORS)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တိုက်ခြင်းဖြင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အမြဲစတင်ပ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162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လူနာအရေအတွက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တိုးလာပါက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ထပ်မံတိုးချဲ့ရန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ဖြစ်နိုင်ခြေများသည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974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MOH က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အတည်ပြုထားသည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စည်းမျဉ်း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/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လမ်းည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ွှ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န်ချက်များကို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  <a:endParaRPr lang="en-US" baseline="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r>
              <a:rPr lang="en-US" baseline="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ကာကွယ်ရေးပစ္စည်းများ</a:t>
            </a:r>
            <a:r>
              <a:rPr lang="en-US" baseline="0" dirty="0">
                <a:latin typeface="Pyidaungsu" panose="020B0502040204020203" pitchFamily="34" charset="0"/>
                <a:cs typeface="Pyidaungsu" panose="020B0502040204020203" pitchFamily="34" charset="0"/>
              </a:rPr>
              <a:t> - </a:t>
            </a:r>
            <a:r>
              <a:rPr lang="en-US" baseline="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လက်အိတ်များ</a:t>
            </a:r>
            <a:r>
              <a:rPr lang="en-US" baseline="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baseline="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ရှေ့ဖုံးဝတ်စုံများ</a:t>
            </a:r>
            <a:r>
              <a:rPr lang="en-US" baseline="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         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ကုသရေးဌာနအဆင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့်တွင် 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ရောဂါကူးစက်မှု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ကြိုတင်ကာကွယ်ရေး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lvl="1"/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ကြိုတင်ကာကွယ်ရေးပစ္စည်းများ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lvl="1"/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ကလိုရင်းဖျော်ရည်အမျိုးမျိုးကို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ဘေးကင်းစွာ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ကြိုတင်ပြင်ဆင်ခြင်းနှင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lvl="1"/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ပိုးသတ်ခြင်း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လုပ်ထုံးလုပ်နည်းများ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lvl="1"/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စွန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ပစ်ပစ္စည်းစီမံခန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့်ခွဲရေး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969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လူနာပြုစုကုသရေးနေရာများ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ဝန်ထမ်းသီးသန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စသည်ဖြင့်)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003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IPC: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စင်ရေး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ကုသရေးအဆောက်အဦကို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ရှင်းခြင်းနှင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ပိုးသတ်ဆေးဖြန်းခြင်း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အစားအသောက်ပြင်ဆင်ခြင်း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လူနာသယ်ယာဉ်များကို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ရှင်းခြင်းနှင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ပိုးသတ်ဆေးဖြန်းခြင်း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အလောင်းများကို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ကိုင်တွယ်ခြင်းစသည်တို့နှင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စပ်လျဉ်း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၍ သင့်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တော်သော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ဆောင်ရွက်ခြင်းအားဖြင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54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လက်သန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ရှင်းရေးပြုလုပ်ရန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အခိုက်အတန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(၅)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- </a:t>
            </a: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မကိုင်တွယ်မီ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ရှင်းရေး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သို့မဟုတ်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ပိုးသတ်ခြင်းလုပ်ထုံးလုပ်နည်းများကို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မဆောင်ရွက်မီ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ခန္ဓာကိုယ်တွင်းအရည်များနှင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ထိတွေ့မှု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/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ထိတွေ့နိုင်ခြေဖြစ်ပြီးနောက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(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အဝတ်လ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ျှ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ော်စက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အညစ်အကြေး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ပန်းကန်ပြား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အန်ဖတ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်/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မစင်အိတ်များကဲ့သို့သော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ရောဂါပိုးရှိနေနိုင်သည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ကိရိယာ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သို့မဟုတ်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ကိုင်တွယ်ပြီးနောက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်) </a:t>
            </a: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ကိုင်တွယ်ပြီးနောက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ပတ်ဝန်းကျင်ကို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ထိတွေ့ကိုင်တွယ်ပြီးနောက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</a:p>
          <a:p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•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ကျန်းမာရေးစောင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ရှောက်မှုပေးစဉ်အတွင်း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အခြားသော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အရေးကြီးအချိန်များလည်း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ရှိပါသေးသည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572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•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ကလိုရင်းမရနိုင်ပါက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အဝတ်အစားနှင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အိပ်ယာခင်းများကို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ဆူပွက်နေသောရေတွင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၅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မိနစ်ခန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့်မွှ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နေရောင်ခြည်ဖြင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တိုက်ရိုက်အခြောက်ခံပ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 သို့မဟုတ်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ဆပ်ပြာဖြင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့်လျှ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ော်ဖွပ်ပြီးနောက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တိုက်ရိုက်နေရောင်ခြည်ဖြင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လုံးဝခြောက်သွေ့သည်အထိ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လှန်းပ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256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398323" y="2204864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575720" y="2551198"/>
            <a:ext cx="8264706" cy="1348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၅။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ပြုစုကုသရေးဌာနများ</a:t>
            </a:r>
            <a:endParaRPr lang="fr-F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384" y="0"/>
            <a:ext cx="3133616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6579"/>
            <a:ext cx="10515600" cy="1119659"/>
          </a:xfrm>
        </p:spPr>
        <p:txBody>
          <a:bodyPr>
            <a:normAutofit/>
          </a:bodyPr>
          <a:lstStyle/>
          <a:p>
            <a:r>
              <a:rPr lang="en-US" sz="3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လိုအပ်သော</a:t>
            </a:r>
            <a:r>
              <a:rPr lang="en-US" sz="3600" b="1" dirty="0">
                <a:latin typeface="Pyidaungsu" panose="020B0502040204020203" pitchFamily="34" charset="0"/>
                <a:cs typeface="Pyidaungsu" panose="020B0502040204020203" pitchFamily="34" charset="0"/>
              </a:rPr>
              <a:t> ဧရိယာ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တွက်ချက်မှု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-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လူနာတစ်ဦးလ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ျှင် ၃၀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စတုရန်းမီတာခန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-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ဤတွက်ချက်မှုတွင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(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ဆေးရုံနှင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နည်းပညာဝန်ဆောင်မှုများအပါအဝင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်)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လိုအပ်သော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ဝန်ဆောင်မှုအားလုံးကို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သွင်းစဉ်းစားထားသည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ဥပမာ -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ကုတင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 ၁၀၀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 CTC အတွက် ၃၀၀၀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စတုရန်းမီတာခန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အိပ်ရာထဲလဲနေသော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(Bedridden)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လူနာတစ်ဦးအတွက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၄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စတုရန်းမီတာနှင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ထိုင်နိုင်သော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၂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စတုရန်းမီတာလိုအပ်သည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ဆက်လက်တိုးချဲ့နိုင်ရန်အတွက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လိုအပ်သည်ထက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ပိုသော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ရယူထားရန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စဉ်းစားသင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့်သည်။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3A06-BFAF-45F0-BD73-F312988EC093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10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2EBFCA-081F-221E-ED3D-AD5B81A26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11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Pyidaungsu" panose="020B0502040204020203" pitchFamily="34" charset="0"/>
                <a:cs typeface="Pyidaungsu" panose="020B0502040204020203" pitchFamily="34" charset="0"/>
              </a:rPr>
              <a:t>CTC ၏ </a:t>
            </a:r>
            <a:r>
              <a:rPr lang="en-US" sz="36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နေရာချထားမှုနှင</a:t>
            </a:r>
            <a:r>
              <a:rPr lang="en-US" sz="36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36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ပုံစံ</a:t>
            </a:r>
            <a:endParaRPr lang="en-US" sz="36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ဆေးရုံအတွင်းတွင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ဖြစ်ပါက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 CTC/CTU တစ်ခုတွင်၊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လူနာများကို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အခြားဆေးရုံတက်လူနာများနှင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အမြဲတမ်း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သီးခြားခွဲထားရပါမည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CTC/CTU   ကို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ခြံစည်းရိုးကာ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၍ ပြင်ပနှင့်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သီးသန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ခွဲခြားထားရမည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0603B-0C1C-440F-BDA1-155E494BE54A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C4CD7E-2023-FEE5-6FCF-4C400E21E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2B1A9A03-FF37-43C8-D5A0-2BD4625FF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20179"/>
              </p:ext>
            </p:extLst>
          </p:nvPr>
        </p:nvGraphicFramePr>
        <p:xfrm>
          <a:off x="1487488" y="3212976"/>
          <a:ext cx="8128000" cy="2945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15957518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54070616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CTC ကို 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ထူးခြားသော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သီးခြားဧရိယာ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၂ 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ခုဖြင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ဖွဲ့စည်းထားသည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145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ရောဂါကူးစက်နိုင်သော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ဇုန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သန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ရှင်းသော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ရောဂါကင်း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) </a:t>
                      </a:r>
                      <a:r>
                        <a:rPr lang="en-US" b="1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ဇုန</a:t>
                      </a:r>
                      <a:r>
                        <a:rPr lang="en-US" b="1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893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အရေးကြီး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/အရေးပေါ်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ကုသရေးနေရာ</a:t>
                      </a:r>
                      <a:endParaRPr lang="en-US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လူနာစောင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့်ကြည့်သည့်နေရာ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ဆေးရုံတက်လူနာနေရာများ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ရင်ခွဲရုံ</a:t>
                      </a:r>
                      <a:endParaRPr lang="en-US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ဆေးကြောသည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ပန်းကန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်/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အဝတ်လ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ျှ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ော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်)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အမှိုက်စွန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့်သည့် နေရာ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ပစ္စည်းသိုလှောင်ရုံ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/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အုပ်ချုပ်ရေး</a:t>
                      </a:r>
                      <a:endParaRPr lang="en-US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ဝန်ထမ်းသီးသန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့်နေရာ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ရေလှောင်ကန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စားဖိုဆောင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်/ wood store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ကလိုရင်းအရည်များ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ဖျော်သည</a:t>
                      </a:r>
                      <a:r>
                        <a:rPr lang="en-US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့်နေရာ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5789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3524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480" y="107187"/>
            <a:ext cx="9001000" cy="644267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7B308-C742-40B5-9EFA-D7DDDCCA16A1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12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BFAFA-FE96-2066-397F-994D8E331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67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CTC/CTU ဝန်ထမ်းနှင့် ထောက်ပံ့ဖြည့်ဆည်းရေး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ကျန်းမာရေးပညာရှင်များအား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လူနာစီမံခန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့်ခွဲရေးဆိုင်ရာ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သင်တန်းများပေးပ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ဝန်ထမ်းအားလုံးသို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ကူးစက်မှုကာကွယ်ရေးနှင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ထိန်းချုပ်ရေး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(IPC)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အကြောင်းကို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သင်တန်းပေးပ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စံချိန်စံညွှ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န်းနှင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ကိုက်ညီသည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ဆေးပစ္စည်းနှင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ထောက်ပံ့ရေးပစ္စည်းများကို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အသုံးပြုပ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CTC/CTU တွင်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ပစ္စည်းများကို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အနည်းဆုံး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၃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ရက်စာသိုလှောင်ထားကြောင်း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သေချာပါစေ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(ORS) ကို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တစ်ရက်စာအတွက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ကြိုတင်ပြင်ဆင်ပ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  (၁၂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နာရီ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/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ရေခဲသေတ္တာတွင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ထားပါက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၂၄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နာရီ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အစောင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များထားရှိခြင်းဖြင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အထွေထွေလုံခြုံမှုရှိကြောင်း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သေချာပါစေ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။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472C3-73C3-4433-9CA5-0A1D1FFE127E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13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CCFA26-929C-3A67-80A1-B5853C25B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8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15666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CTC/CTU ၏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ဖွဲ့စည်းစီစဉ်မှု</a:t>
            </a:r>
            <a:endParaRPr lang="en-US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720" y="1052736"/>
            <a:ext cx="11051887" cy="530361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ဇာစ်မြစ်ဖြစ်လာ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စေ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အန္တရာယ်ကို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အမြဲတမ်း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အနိမ့်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ဆုံးဖြစ်နေရမည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ဧရိယာအမျိုးမျိုးကို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လမ်းည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ွှ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န်ဆိုင်းဘုတ်များဖြင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ရှင်းလင်းစွာ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သတ်မှတ်ထားရမည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သွားလာမှုလမ်းကြောင်းသည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အမြဲတမ်း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တစ်ဖက်တည်းသို့သာ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တစ်လမ်းသွား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ဖြစ်ရမည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ဝင်ပေါက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ထွက်ပေါက်များတွင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တိကျစွာ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စောင့်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ကြပ်နေပြီး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ကလိုရင်းဖြန်းထားရမည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လူနာတစ်ဦးလ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ျှင်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လူနာစောင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တစ်ဦးသာ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CTUs/CTCs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များတွင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လူနာများသာ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သုံးရန်အတွက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သီးခြားအိမ်သာနှင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ရေချိုးခန်းများ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ရှိရမည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ဝန်ထမ်းများအတွက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သီးခြားနေရာများ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လူနာပြုစုကုသရေးနေရာများကို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ကျားမ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ခွဲခြားထားသင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့်သည်၊ 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ထိခိုက်လွယ်အုပ်စုများ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ကိုယ်ဝန်ဆောင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မိခင်များနှင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ကလေးသူငယ်များအတွက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ဖြစ်နိုင်သမ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ျှ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သွင်းစဉ်းစားပေးသင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့်သည်။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F9027-E1B1-442A-9856-ECC5120FC552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BFEA4F-1E38-5F79-5042-93206DE84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09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6712"/>
            <a:ext cx="10515600" cy="853976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CTUs/CTCs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များတွင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ရှိရမည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အဓိကလုပ်ဆောင်ချက်များ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လူနာများအား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စစ်ဆေးခြင်း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ရေဓါတ်ဆုံးရှုံးမှုအခြေအနေ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ပြုစုကုသပေးခြင်း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အကြောဆေး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IV များ၊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၊ zinc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ပဋိဇီဝဆေးဖြင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ကုသခြင်းတို့အပါအဝင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်)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မှတ်ပုံတင်ခြင်း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တိုက်ရိုက်ပြုစုစောင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ရှောက်ခြင်း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အစားအသောက်က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ျွ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ေးခြင်း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တကိုယ်ရည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သန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ရှင်းရေးတို့အပါအဝင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်)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ကြိုတင်ကာကွယ်ခြင်းနှင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ထိန်းချုပ်ခြင်း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လူနာစောင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များအား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ကျန်းမာအောင်နေထိုင်ရေးဆိုင်ရာ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ပညာပေးခြင်း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7DB5-1E47-4CEA-95F5-A6C6DE49627E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063CA9-E14E-0D02-4B70-F22BC2A05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32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IPC - 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ရောဂါကူးစက်နိုင်သည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</a:t>
            </a:r>
            <a:endParaRPr lang="en-US" sz="28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0137327"/>
              </p:ext>
            </p:extLst>
          </p:nvPr>
        </p:nvGraphicFramePr>
        <p:xfrm>
          <a:off x="838200" y="1372215"/>
          <a:ext cx="10515600" cy="491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1500">
                  <a:extLst>
                    <a:ext uri="{9D8B030D-6E8A-4147-A177-3AD203B41FA5}">
                      <a16:colId xmlns:a16="http://schemas.microsoft.com/office/drawing/2014/main" val="4055184329"/>
                    </a:ext>
                  </a:extLst>
                </a:gridCol>
                <a:gridCol w="8194100">
                  <a:extLst>
                    <a:ext uri="{9D8B030D-6E8A-4147-A177-3AD203B41FA5}">
                      <a16:colId xmlns:a16="http://schemas.microsoft.com/office/drawing/2014/main" val="795875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ကူးစက်သည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နည်းလမ်း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CTU/CTC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မဖြစ်မနေသတ်မှတ်ရမည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စည်းမျဉ်းများ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404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ဝင်ရောက်သွားလာမှု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သတ်ခြင်း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လူနာတစ်ဦးလ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ျှင်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လူနာစောင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တစ်ဦး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912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ဘေးကင်းစိတ်ချရသော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ထောက်ပံ့ပေးခြင်း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လူနာတစ်ဦးလ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ျှင်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တစ်နေ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 ရေ ၆၀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လီတာခန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့်နှင့်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လူနာစောင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တစ်ဦးလ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ျှင်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တစ်နေ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 ရေ ၁၅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လီတာခန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လိုအပ်သည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်။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ကုသရေးဌာနတွင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၃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ရက်စာရေကို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အမြဲတမ်းသိုလှောင်ထားပ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5598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လက်များ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ဝင်ပေါက်ထွက်ပေါက်များတွင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လက်ဆေးရန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ဆပ်ပြာ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 သို့မဟုတ်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၀.၀၅%၊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လက်သန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ဆေးရည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(hand alcohol)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ထားရှိခြင်း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ဆပ်ပြာသုံး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၍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လက်များကို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ဆေးကြောပ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လူနာများအား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မထိတွေ့မီနှင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ထိတွေ့ပြီးတိုင်း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အိမ်သာသုံးပြီးတိုင်း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ချက်ပြုတ်ခြင်း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သို့မဟုတ်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စားသောက်ခြင်းမပြုမီတိုင်း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လူနာဆောင်မ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ှ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ထွက်လာပြီးနောက်ပိုင်း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315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အစားအစာ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ချက်ပြုတ်ထားသော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အစားအစာများကို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ပူနွေးနေစဉ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စားသုံးသင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့်သည်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အကောင်းဆုံးမှာ၊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အစားအစာကို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CTU/CTC က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ထောက်ပံ့ပေးသင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့်သည်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အစားအစာကိုင်တွယ်သူများသည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တကိုယ်ရည်ကျန်းမာရေးလုပ်နည်းလုပ်ဟန်များကို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တိကျစွာ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လိုက်နာသင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့်သည်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လူနာများသည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စားမကုန်သော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အစားအစာများကို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အိမ်သို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ယူမသွားသင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့်ပါ။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3895859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92E0F-D3E4-4C9D-B649-F8E20DC87E6F}" type="datetime1">
              <a:rPr lang="en-US" smtClean="0"/>
              <a:t>6/14/23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F3BD30-A022-1A19-73D1-28500A79D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44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8474"/>
            <a:ext cx="10515600" cy="992214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IPC - 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ရောဂါကူးစက်နိုင်သည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</a:t>
            </a:r>
            <a:endParaRPr lang="en-US" sz="28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09636"/>
              </p:ext>
            </p:extLst>
          </p:nvPr>
        </p:nvGraphicFramePr>
        <p:xfrm>
          <a:off x="838200" y="1825624"/>
          <a:ext cx="10515600" cy="3804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52">
                  <a:extLst>
                    <a:ext uri="{9D8B030D-6E8A-4147-A177-3AD203B41FA5}">
                      <a16:colId xmlns:a16="http://schemas.microsoft.com/office/drawing/2014/main" val="2825881003"/>
                    </a:ext>
                  </a:extLst>
                </a:gridCol>
                <a:gridCol w="7490048">
                  <a:extLst>
                    <a:ext uri="{9D8B030D-6E8A-4147-A177-3AD203B41FA5}">
                      <a16:colId xmlns:a16="http://schemas.microsoft.com/office/drawing/2014/main" val="3853518690"/>
                    </a:ext>
                  </a:extLst>
                </a:gridCol>
              </a:tblGrid>
              <a:tr h="46739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ကူးစက်သည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နည်းလမ်း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CTU/CTC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မဖြစ်မနေ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သတ်မှတ်ရမည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စည်းမျဉ်းများ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663799"/>
                  </a:ext>
                </a:extLst>
              </a:tr>
              <a:tr h="49102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လူနာ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၏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အဝတ်အစားနှင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အိပ်ယာခင်းများ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အဝတ်အစားနှင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အိပ်ယာခင်းများအား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(၀.၂%)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ဖျော်ရည်ဖြင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လျှ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ော်ဖွပ်ပ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679875"/>
                  </a:ext>
                </a:extLst>
              </a:tr>
              <a:tr h="1573955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ပတ်ဝန်းကျင်တွင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</a:t>
                      </a:r>
                      <a:r>
                        <a:rPr lang="my-MM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ျံ့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နှံ့ခြင်း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(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မစင်နှင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စွန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ပစ်ပစ္စည်းများ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ကာလဝမ်းရောဂါလူနာများအတွက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ကျားမခွဲခြားထားသည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အိမ်သာများနှင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ရေချိုးခန်းများကို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သီးခြားစီထားရှိပေးပ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ရေပုံး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/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ရေခွက်များ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၊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မြေသားမျက်နှာပြင်များနှင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အိမ်သာများကို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(၀.၂%)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ဖျော်ရည်ဖြင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ပိုးသတ်ပေးပ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ခန္ဓာကိုယ်တွင်း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အရည်များအား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ပိုးသတ်ရန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၂% 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ဖျော်ရည်ကို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သုံးပ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ဆေးဘက်ဆိုင်ရာ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စွန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ပစ်ပစ္စည်းများအတွက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မီးရှို့စက်ကို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သုံးပ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228223"/>
                  </a:ext>
                </a:extLst>
              </a:tr>
              <a:tr h="84751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အလောင်းများ</a:t>
                      </a:r>
                      <a:endParaRPr lang="en-US" sz="16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ရင်ခွဲရုံအတွက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သီးသန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့်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ဧရိယာတစ်ခုကို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သီးခြားနေရာတွင်တည်ဆောက်ပ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 </a:t>
                      </a:r>
                    </a:p>
                    <a:p>
                      <a:pPr marL="285750" indent="-285750">
                        <a:lnSpc>
                          <a:spcPct val="11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အလောင်းများကို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ကလိုရင်း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၂% 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ဖျော်ရည်သုံး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၍ </a:t>
                      </a:r>
                      <a:r>
                        <a:rPr lang="en-US" sz="16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ပိုးသတ်ပ</a:t>
                      </a:r>
                      <a:r>
                        <a:rPr lang="en-US" sz="16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427149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49A4-C530-4AE5-A7A5-E5F093797995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6DFF56-AE5C-9C82-28BC-4B8A279B2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970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752150"/>
            <a:ext cx="10515600" cy="1028412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US" sz="27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ကွာဟချက်များနှင</a:t>
            </a:r>
            <a:r>
              <a:rPr lang="en-US" sz="27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လုပ်ငန်းများကို </a:t>
            </a:r>
            <a:r>
              <a:rPr lang="en-US" sz="27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သတ်မှတ်နိုင်ရန်အတွက</a:t>
            </a:r>
            <a:r>
              <a:rPr lang="en-US" sz="27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7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ကျန်းမာရေးဌာနများအား</a:t>
            </a:r>
            <a:r>
              <a:rPr lang="en-US" sz="27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7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အကဲဖြတ်ခြင်း</a:t>
            </a:r>
            <a:r>
              <a:rPr lang="en-US" sz="2700" b="1" dirty="0">
                <a:latin typeface="Pyidaungsu" panose="020B0502040204020203" pitchFamily="34" charset="0"/>
                <a:cs typeface="Pyidaungsu" panose="020B0502040204020203" pitchFamily="34" charset="0"/>
              </a:rPr>
              <a:t> (WHO ၏ </a:t>
            </a:r>
            <a:r>
              <a:rPr lang="en-US" sz="27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အကဲဖြတ်ပုံစံ</a:t>
            </a:r>
            <a:r>
              <a:rPr lang="en-US" sz="2700" b="1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81148"/>
            <a:ext cx="5181600" cy="409581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ရေဖြန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ဝေရေး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သိုလှောင်ရေးနှင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ရေအရည်အသွေး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IPC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ဌာန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နေရာချထားမှုနှင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ဖွဲ့စည်းစီစဉ်မှု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ကနဦးစစ်ဆေးခြင်း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ဆေးရုံတက်ခြင်းနှင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လူနာစောင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့်ကြည့်သည့်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ဧရိယာများ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ဆေးရုံတွင်း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ပြုစုကုသရေးဧရိယာ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စားဖိုဆောင်နှင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အစားအစာပြင်ဆင်သည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ဧရိယာများ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မြေအောက်ရေကို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ညစ်ညမ်းနိုင်မှုအန္တရာယ်နှင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ရေနုတ်မြောင်းများအပါအဝင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မိလ္လာ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အိမ်သာများ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အဝတ်လ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ျှ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ော်စက်နှင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ရေချိုးခန်းများ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172200" y="2420888"/>
            <a:ext cx="5181600" cy="37560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စွန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ပစ်ပစ္စည်းစီမံခန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့်ခွဲရေး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အလောင်းများအား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စီမံခန့်ခွဲရေး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လက်ရှိ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လုပ်ထုံးလုပ်နည်းများနှင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စည်းမျဉ်းများ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ပစ္စည်းများနှင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ထောက်ပံ့ဖြည့်ဆည်းရေး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အချက်အလက်စီမံခန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့်ခွဲရေး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ဝန်ထမ်း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ကျန်းမာရေးနှင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ကျန်းမာအောင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နေထိုင်ရေးအတွက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ပညာပေးလုပ်ငန်းများ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C6F04-318C-45CB-8AFD-38B15DA0A4DB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18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8C4912-D944-7B1C-87D7-403A15CC2B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67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အဓိကသတင်းစကား</a:t>
            </a:r>
            <a:endParaRPr lang="en-US" sz="36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ရောဂါဖြစ်ပွားစဉ်အတွင်းတွင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လူနာများစွာတို့ကို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တချိန်တည်း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၌ အရေးပေါ်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ကုသပေးရန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ထို့ကြောင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CTUs/CTCs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အခြားကျန်းမာရေးဌာနများသည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ယင်းအခြေအနေကို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u="sng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တုံ့ပြန်ရေးအတွက</a:t>
            </a:r>
            <a:r>
              <a:rPr lang="en-US" sz="2200" u="sng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u="sng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ကြိုတင်ပြင်ဆင်ထားရန</a:t>
            </a:r>
            <a:r>
              <a:rPr lang="en-US" sz="2200" u="sng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မဖြစ်မနေ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သင့်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လျော်သော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ရေဓါတ်ပြန်ဖြည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ပေးမှုကို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အချိန်မီ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ရရှိနိုင်မှုသည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သေဆုံးမှုများကို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ကြိုတင်ကာကွယ်ပေးနိုင်သည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CTU/CTC သို့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လာရောက်ရန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နှေးပါက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သို့မဟုတ် လုံလောက်သော အရေးပေါ်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ကုသမှုခံယူရန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နှေးမှုများရှိပါက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သေဆုံးမှုများ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3193-2426-4D69-97B1-1985DDE9CB78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19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683DE9-FCCE-91A2-BAD1-6430B8CD4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92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21998"/>
            <a:ext cx="10859814" cy="65704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ပါဝင်သည</a:t>
            </a:r>
            <a:r>
              <a:rPr lang="en-US" sz="28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8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အကြောင်းအရာများ</a:t>
            </a:r>
            <a:endParaRPr lang="en-GB" sz="28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374C76-4C0C-4CBB-ABF5-57D0338921ED}"/>
              </a:ext>
            </a:extLst>
          </p:cNvPr>
          <p:cNvSpPr txBox="1"/>
          <p:nvPr/>
        </p:nvSpPr>
        <p:spPr>
          <a:xfrm>
            <a:off x="3746981" y="1894188"/>
            <a:ext cx="7951032" cy="40011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GB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သင်ကြားရသည</a:t>
            </a:r>
            <a:r>
              <a:rPr lang="en-GB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GB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ရည်ရွယ်ချက်များ</a:t>
            </a:r>
            <a:r>
              <a:rPr lang="en-GB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8C2A1A-2D85-4E98-8F24-C058551FD35B}"/>
              </a:ext>
            </a:extLst>
          </p:cNvPr>
          <p:cNvSpPr txBox="1"/>
          <p:nvPr/>
        </p:nvSpPr>
        <p:spPr>
          <a:xfrm>
            <a:off x="3746981" y="2494161"/>
            <a:ext cx="7951032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ပြုစုကုသခြင်း</a:t>
            </a:r>
            <a:endParaRPr lang="en-US" sz="2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746981" y="3072068"/>
            <a:ext cx="7951032" cy="40011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ပြုစုကုသရေးဌာနအမျိုးမျိုးကို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တည်ထောင်ခြင်း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16025-D4EA-4934-9C19-D7240F6CC227}"/>
              </a:ext>
            </a:extLst>
          </p:cNvPr>
          <p:cNvSpPr txBox="1"/>
          <p:nvPr/>
        </p:nvSpPr>
        <p:spPr>
          <a:xfrm>
            <a:off x="3746981" y="3670401"/>
            <a:ext cx="7951032" cy="830997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ကာလဝမ်းရောဂါပြုစုကုသရေးဌာနများတွင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ကူးစက်မှုကာကွယ်ရေးနှင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ထိန်းချုပ်ရေး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(IPC)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အခြေခံနည်းလမ်းများ</a:t>
            </a:r>
            <a:endParaRPr lang="en-US" sz="2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23B3B9-D213-47C8-A0C4-DD3A95C329D0}"/>
              </a:ext>
            </a:extLst>
          </p:cNvPr>
          <p:cNvSpPr txBox="1"/>
          <p:nvPr/>
        </p:nvSpPr>
        <p:spPr>
          <a:xfrm>
            <a:off x="3746981" y="4551511"/>
            <a:ext cx="7951032" cy="46166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45AAAC-A56D-4199-B74A-0AE713AD7960}"/>
              </a:ext>
            </a:extLst>
          </p:cNvPr>
          <p:cNvSpPr txBox="1"/>
          <p:nvPr/>
        </p:nvSpPr>
        <p:spPr>
          <a:xfrm>
            <a:off x="3746981" y="5072707"/>
            <a:ext cx="7951032" cy="461665"/>
          </a:xfrm>
          <a:prstGeom prst="rect">
            <a:avLst/>
          </a:prstGeom>
          <a:solidFill>
            <a:srgbClr val="7D116E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AE3A1E-6CAC-4E4C-9D93-803B5F813DA6}"/>
              </a:ext>
            </a:extLst>
          </p:cNvPr>
          <p:cNvSpPr txBox="1"/>
          <p:nvPr/>
        </p:nvSpPr>
        <p:spPr>
          <a:xfrm>
            <a:off x="3746981" y="5554310"/>
            <a:ext cx="7951032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96688" y="1377645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7248129" y="4315145"/>
            <a:ext cx="4943872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GB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ကျေးဇူးတင်ပါသည</a:t>
            </a:r>
            <a:r>
              <a:rPr lang="en-GB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fr-FR" sz="32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98A371-FCCA-480B-B2BD-5D4F725D9069}"/>
              </a:ext>
            </a:extLst>
          </p:cNvPr>
          <p:cNvSpPr/>
          <p:nvPr/>
        </p:nvSpPr>
        <p:spPr>
          <a:xfrm>
            <a:off x="576374" y="540748"/>
            <a:ext cx="11218637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သင်တန်းတက်ရောက်သူများသည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ကူးစက်မှုကာကွယ်ရေးနှင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ထိန်းချုပ်ရေး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(IPC)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နည်းလမ်းများအပါအဝင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ကာလဝမ်းရောဂါပြုစုကုသရေးဌာနများ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တည်ထောင်ခြင်းအကြောင်းကို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အခြေခံအားဖြင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နားလည်လာပါလိမ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4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sz="24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576374" y="586827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y-MM" sz="3200" b="1" dirty="0">
                <a:solidFill>
                  <a:schemeClr val="bg1"/>
                </a:solidFill>
                <a:latin typeface="Tw Cen MT" panose="020B0602020104020603" pitchFamily="34" charset="0"/>
              </a:rPr>
              <a:t>သင်ယူရေးရည်ရွယ်ချက်များ</a:t>
            </a:r>
            <a:endParaRPr lang="en-GB" sz="3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3BC67-E358-4384-AD7A-E88D347F9273}"/>
              </a:ext>
            </a:extLst>
          </p:cNvPr>
          <p:cNvSpPr txBox="1"/>
          <p:nvPr/>
        </p:nvSpPr>
        <p:spPr>
          <a:xfrm>
            <a:off x="1594867" y="1231109"/>
            <a:ext cx="9181653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en-GB" sz="2000" b="1" dirty="0" err="1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သင်တန်းတက်ရောက်သူများသည</a:t>
            </a:r>
            <a:r>
              <a:rPr lang="en-GB" sz="20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GB" sz="2000" b="1" dirty="0" err="1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အောက်ပါတို့ကို</a:t>
            </a:r>
            <a:r>
              <a:rPr lang="en-GB" sz="20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GB" sz="2000" b="1" dirty="0" err="1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နားလည်နိုင်စွမ်းရှိလာပါမည</a:t>
            </a:r>
            <a:r>
              <a:rPr lang="en-GB" sz="20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-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F6ACB9-5574-D7A7-DB45-7AF5BF8E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581149"/>
            <a:ext cx="10515600" cy="1191667"/>
          </a:xfrm>
        </p:spPr>
        <p:txBody>
          <a:bodyPr>
            <a:normAutofit/>
          </a:bodyPr>
          <a:lstStyle/>
          <a:p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ပြုစုကုသမှုကို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 မည်သည့်နေရာတွင် 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ပြုလုပ်ရမည်နည်း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?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ရေဓါတ်ဆုံးရှုံးမှု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လက္ခဏာမပြသည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-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နေအိမ်တွင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သို့မဟုတ်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(ORS)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</a:p>
          <a:p>
            <a:pPr>
              <a:lnSpc>
                <a:spcPct val="130000"/>
              </a:lnSpc>
            </a:pP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ရေဓါတ်ဆုံးရှုံးမှု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အနည်းငယ်ရှိနေသည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-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ပြုစုကုသရေးဌာတစ်ခုတွင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(ORS)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 </a:t>
            </a:r>
          </a:p>
          <a:p>
            <a:pPr>
              <a:lnSpc>
                <a:spcPct val="130000"/>
              </a:lnSpc>
            </a:pP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ရေဓါတ်ဆုံးရှုံးမှု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ပြင်းထန်လက္ခဏာပြနေသည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2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-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ပြုစုကုသရေးဌာနတစ်ခုတွင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အကြောဆေးသွင်းခြင်း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(IV)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6/14/23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ဆေးတိုက်ကုသရာ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 နေရာ (ORP)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ORPs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သံသယလူနာများအား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ရပ်ရွာအတွင်းတွင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ဓါတ်ဆားရည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(ORS)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တိုက်ခြင်းဖြင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ပြုစုကုသပေးသည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လူနာစီမံခန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ခွဲရေးဝန်ဆောင်မှုများမ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ှ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ထပ်ဆင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့်ဖြန့်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ထုတ်ဆောင်ရွက်ခြင်းဖြစ်သည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ရွေ့လျားဆေးခန်း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သို့မဟုတ်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ကျန်းမာရေးစောင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ရှောက်မှုဌာနတွင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ပေါင်းစည်းထားသည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်၊ အခြေခံ IPC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အမြဲအကောင်အထည်ဖော်သည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ရပ်ရွာအဆင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ကျန်းမာရေးလုပ်သားများအား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လူနာများအတွက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ကြိုတင်ပြင်ဆင်ခြင်း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ဖြန့်ဝေခြင်း၊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လူနာအားစစ်ဆေးခြင်းနှင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ကုသခြင်းတို့ကို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လေ့ကျင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သင်တန်းပေးထားပြီး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ယင်းလုပ်ငန်းများတွင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ပါဝင်ဆောင်ရွက်စေသည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ရေဓါတ်ဆုံးရှုံးမှု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အနည်းငယ်ရှိသည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ပြင်းထန်လူနာများကို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လွှ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ဲပြောင်းပေးသည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4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ကျန်းမာအောင်နေထိုင်ရေးအတွက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ပညာပေးသတင်းစကားများကို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ဖြန့်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ဝေသည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A30B8-EB77-4E0F-A42E-AE61905006A2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AA6A26-3E0B-BBDB-97AD-B0303C8AB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054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latin typeface="Pyidaungsu" panose="020B0502040204020203" pitchFamily="34" charset="0"/>
                <a:cs typeface="Pyidaungsu" panose="020B0502040204020203" pitchFamily="34" charset="0"/>
              </a:rPr>
              <a:t>ORP အတွက် </a:t>
            </a:r>
            <a:r>
              <a:rPr lang="en-US" sz="3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နေရာရွေးချယ်ခြင်း</a:t>
            </a:r>
            <a:r>
              <a:rPr lang="en-US" sz="36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ရောဂါဖြစ်ပွားနှုန်းမြင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့်သည့်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ဧရိယာများ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လူနာအရေအတွက်များပြားခြင်း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လူနာသေဆုံးနှုန်း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မြင့်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မားခြင်း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သို့မဟုတ်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ရပ်ရွာအတွင်းတွင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သေဆုံးမှုများစွာကို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သတင်းပို့ထားခြင်း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ပထဝီအနေအထား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စီးပွားရေး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သို့မဟုတ်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လူမှုရေး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အကြောင်းရင်းများကြောင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ကျန်းမာရေးစောင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ရှောက်မှုကို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လက်လှမ်းမီအသုံးပြုနိုင်မှု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နည်းပါးသည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ဧရိယာများ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ဒေသခံ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အာဏာပိုင်များက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ပါဝင်ဆောင်ရွက်ခြင်း</a:t>
            </a:r>
            <a:endParaRPr lang="en-US" sz="22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2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F5E6-720C-4899-A4A2-DDE8BF8E4A58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74A832-9ED3-7649-93A3-2201755C2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24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2696"/>
            <a:ext cx="10515600" cy="997992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အတွင်းလူနာ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ကုသရေးဌာနများ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 (CTUs/CTCs)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6557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ကုသရေးယူနစ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(CTU) နှင့်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ကုသရေးစင်တာ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(CTC)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နှစ်မျိုးလုံးသည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ရေဓါတ်အနည်းငယ်ဆုံးရှုံးသည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သောက်ဆေးဖြင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ကုသပေးခြင်း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)နှင့်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ပြင်းထန်လူနာများ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ထိုးဆေးဖြင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ကုသပေးခြင်း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 ကို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ကုသပေးရန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ဒီဇိုင်းရေးဆွဲထားသည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ကုသရေးယူနစ်များ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(CTUs) သည်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ကုသရေးစင်တာများ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(CTCs)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သေးငယ်သည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CTU တစ်ခု၏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ကုသပေးနိုင်စွမ်းမှာ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အခြေအနေနှင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လိုအပ်ချက်များအရ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အမျိုးမျိုးရှိနိုင်သည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CTUs နှင့် CTCs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လွတ်လပ်သော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အတွင်းလူနာကုသရေးဌာနများဖြစ်ကြသည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အထွေထွေဝန်ဆောင်မှုများ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အိမ်သာများ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ရေချိုးခန်းများ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စားဖိုဆောင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အဝတ်လ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ျှ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ော်ခန်း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ရင်ခွဲရုံ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စွန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ပစ်အမှိုက်ဧရိယာ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ပစ္စည်းများနှင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ရင်းမြစ်များ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ထောက်ပံ့ဖြည့်ဆည်းရေး၊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လျှ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ပ်စစ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်)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ကိုယ်ပိုင်ရှိကြသည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တစ်ရက်လ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ျှင် ၂၄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နာရီ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အချိန်ပြည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လည်ပတ်ဆောင်ရွက်သည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16155-797A-4D01-8568-C989A0A9D1F1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93CB0E-9782-E104-9C6A-1FFEE6BD3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6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9140"/>
            <a:ext cx="10515600" cy="1191668"/>
          </a:xfrm>
        </p:spPr>
        <p:txBody>
          <a:bodyPr>
            <a:normAutofit/>
          </a:bodyPr>
          <a:lstStyle/>
          <a:p>
            <a:r>
              <a:rPr lang="en-US" sz="3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နေရာနှင</a:t>
            </a:r>
            <a:r>
              <a:rPr lang="en-US" sz="3600" b="1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3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အဆောက်အဦရွေးချယ်ခြင်း</a:t>
            </a:r>
            <a:r>
              <a:rPr lang="en-US" sz="36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00808"/>
            <a:ext cx="10515600" cy="4824536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လက်ရှိ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ကျန်းမာရေးဌာန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ဆေးရုံ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/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ဆေးခန်း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)များ၏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ခြံဝင်းအတွင်းတွင်ဖြစ်ပါက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ပိုကောင်းသည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</a:p>
          <a:p>
            <a:pPr>
              <a:lnSpc>
                <a:spcPct val="120000"/>
              </a:lnSpc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ယင်းသို့မဖြစ်နိုင်ပါက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ကျန်းမာရေးဌာနနှင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နီးသည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အားကစားကွင်း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ရပ်ရွာခန်းမ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 ကို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အသုံးပြုပ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ါ သို့မဟုတ်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အဆောက်အဦအသစ်တည်ဆောက်ပ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ါ သို့မဟုတ်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ရွက်ဖျင်တဲများဖြင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နေရာပြုလုပ်ပ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ါ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။</a:t>
            </a:r>
            <a:endParaRPr lang="en-US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ကုသရေးနေရာသည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ရေရှိရာနေရာ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ရေထွက်စမ်း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ရေတွင်း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အဝီစိတွင်း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မြစ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ရေကန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်) မှ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အနည်းဆုံး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၃၀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မီတာ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ကွာဝေးရမည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20000"/>
              </a:lnSpc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အများပြည်သူနေရာများ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ဈေး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အိမ်ရာ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 မှ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အနည်းဆုံး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၁၀၀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မီတာ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ကွာဝေးရမည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သတ်မှတ်ချက်များ </a:t>
            </a:r>
          </a:p>
          <a:p>
            <a:pPr>
              <a:lnSpc>
                <a:spcPct val="120000"/>
              </a:lnSpc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ဖြစ်နိုင်သမ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ျှ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လူနာအရေအတွက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အများဆုံးကို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လက်ခံကုသနိုင်ရန်အတွက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အချက်အချာကျသော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နေရာတွင် တည်ရှိရမည် </a:t>
            </a:r>
          </a:p>
          <a:p>
            <a:pPr>
              <a:lnSpc>
                <a:spcPct val="120000"/>
              </a:lnSpc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အချိန်မရွေးသုံးနိုင်သော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လမ်းဖြင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သွားလာနိုင်ရမည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လူနာတင်ကားများနှင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ပစ္စည်းသယ်ကားများ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2E490-62DE-474F-A98C-A261BB88599D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96B91C-589D-6DFD-AD9D-C313B32E1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53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4704"/>
            <a:ext cx="10515600" cy="720080"/>
          </a:xfrm>
        </p:spPr>
        <p:txBody>
          <a:bodyPr>
            <a:noAutofit/>
          </a:bodyPr>
          <a:lstStyle/>
          <a:p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ကုသရေးဌာနတည်ထောင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သည့်အခါ</a:t>
            </a:r>
            <a:r>
              <a:rPr lang="en-US" sz="28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တိုင်း</a:t>
            </a:r>
            <a: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 - </a:t>
            </a:r>
            <a:br>
              <a:rPr lang="en-US" sz="2800" b="1" dirty="0">
                <a:latin typeface="Pyidaungsu" panose="020B0502040204020203" pitchFamily="34" charset="0"/>
                <a:cs typeface="Pyidaungsu" panose="020B0502040204020203" pitchFamily="34" charset="0"/>
              </a:rPr>
            </a:br>
            <a:endParaRPr lang="en-US" sz="28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မြေ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အားကစားရုံ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အများပြည်သူ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/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ပုဂ္ဂလိက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ပိုင်ဆိုင်မှု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နေရာအား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ပြုချက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ရယူပ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ါ။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ဒေသတွင်း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ဥပဒေသတ်မှတ်ချက်များကို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လိုက်နာပြီး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စာဖြင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ရေးသားထားသော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သဘောတူစာချုပ်ဖြစ်ရမည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အိမ်သာများ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ရေချိုးခန်းများနှင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စားဖိုဆောင်တို့ကို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ကုသရေးစင်တာ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(CTC)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တစ်ခုတည်းကသာ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အလုံးစုံ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အသုံးပြုရန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သီးသန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ထားပေးရမည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ရေဖြန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ဝေရေးအတွက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စစ်ဆေးပ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ါ (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အနီးတွင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အားကိုးရသော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/ လုံလောက်သော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စီးဆင်းရေရှိသည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ရေအရင်းအမြစ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မရှိ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ရပ်ရွာလူထုက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ရောဂါဖြစ်မည်ကို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ကြောက်ရွံ့သည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့်အတွက် CTC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တည်ထောင်မှုကို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ငြင်းဆိုကောင်း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ငြင်းဆိုနိုင်သည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ကျန်းမာရေးစောင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ရှောက်မှု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မြှင့်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တင်ပေးခြင်းက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ကူညီပေးနိုင်သည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ရပ်ရွာလူထုက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ကုသရေးဌာနတည်ထောင်မှုကို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သဘောတူ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၍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ဤဌာနကို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အသုံးပြုမည်ဖြစ်ကြောင်း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သေချာပါစေ</a:t>
            </a:r>
            <a:r>
              <a:rPr lang="en-US" sz="2200" dirty="0">
                <a:latin typeface="Pyidaungsu" panose="020B0502040204020203" pitchFamily="34" charset="0"/>
                <a:cs typeface="Pyidaungsu" panose="020B0502040204020203" pitchFamily="34" charset="0"/>
              </a:rPr>
              <a:t>။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3D3E-1C13-4744-B4A8-0DD31EF630D6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F6DBDA-5460-F9FF-0F51-190816D53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3983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B2D49E-5593-4771-A30E-A1B4F2BC7DF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d3f898-3e8b-42ad-9a14-fd6f53b88bc5"/>
    <ds:schemaRef ds:uri="bb4187f0-6ca0-4f19-8af5-1a190c64113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28318</TotalTime>
  <Words>5498</Words>
  <Application>Microsoft Macintosh PowerPoint</Application>
  <PresentationFormat>Widescreen</PresentationFormat>
  <Paragraphs>211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Calibri</vt:lpstr>
      <vt:lpstr>Calibri Light</vt:lpstr>
      <vt:lpstr>Pyidaungsu</vt:lpstr>
      <vt:lpstr>Tw Cen MT</vt:lpstr>
      <vt:lpstr>Wingdings</vt:lpstr>
      <vt:lpstr>master</vt:lpstr>
      <vt:lpstr>Theme2</vt:lpstr>
      <vt:lpstr>PowerPoint Presentation</vt:lpstr>
      <vt:lpstr>PowerPoint Presentation</vt:lpstr>
      <vt:lpstr>PowerPoint Presentation</vt:lpstr>
      <vt:lpstr>ပြုစုကုသမှုကို မည်သည့်နေရာတွင် ပြုလုပ်ရမည်နည်း? </vt:lpstr>
      <vt:lpstr>ဆေးတိုက်ကုသရာ နေရာ (ORP) </vt:lpstr>
      <vt:lpstr>ORP အတွက် နေရာရွေးချယ်ခြင်း </vt:lpstr>
      <vt:lpstr>အတွင်းလူနာ ကုသရေးဌာနများ (CTUs/CTCs)</vt:lpstr>
      <vt:lpstr>နေရာနှင့် အဆောက်အဦရွေးချယ်ခြင်း </vt:lpstr>
      <vt:lpstr>ကုသရေးဌာနတည်ထောင်သည့်အခါတိုင်း -  </vt:lpstr>
      <vt:lpstr>လိုအပ်သော ဧရိယာ</vt:lpstr>
      <vt:lpstr>CTC ၏ နေရာချထားမှုနှင့် ပုံစံ</vt:lpstr>
      <vt:lpstr>PowerPoint Presentation</vt:lpstr>
      <vt:lpstr>CTC/CTU ဝန်ထမ်းနှင့် ထောက်ပံ့ဖြည့်ဆည်းရေး</vt:lpstr>
      <vt:lpstr>CTC/CTU ၏ ဖွဲ့စည်းစီစဉ်မှု</vt:lpstr>
      <vt:lpstr>CTUs/CTCs များတွင် ရှိရမည့် အဓိကလုပ်ဆောင်ချက်များ </vt:lpstr>
      <vt:lpstr>IPC - ရောဂါကူးစက်နိုင်သည့် နည်းလမ်းများ</vt:lpstr>
      <vt:lpstr>IPC - ရောဂါကူးစက်နိုင်သည့် နည်းလမ်းများ</vt:lpstr>
      <vt:lpstr>ကွာဟချက်များနှင့် လုပ်ငန်းများကို သတ်မှတ်နိုင်ရန်အတွက် ကျန်းမာရေးဌာနများအား အကဲဖြတ်ခြင်း (WHO ၏ အကဲဖြတ်ပုံစံ)</vt:lpstr>
      <vt:lpstr>အဓိကသတင်းစကား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Shan Lay</cp:lastModifiedBy>
  <cp:revision>748</cp:revision>
  <cp:lastPrinted>2017-04-11T14:54:10Z</cp:lastPrinted>
  <dcterms:created xsi:type="dcterms:W3CDTF">2017-01-26T14:30:52Z</dcterms:created>
  <dcterms:modified xsi:type="dcterms:W3CDTF">2023-06-14T05:51:21Z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  <property fmtid="{D5CDD505-2E9C-101B-9397-08002B2CF9AE}" pid="4" name="MSIP_Label_2059aa38-f392-4105-be92-628035578272_Enabled">
    <vt:lpwstr>true</vt:lpwstr>
  </property>
  <property fmtid="{D5CDD505-2E9C-101B-9397-08002B2CF9AE}" pid="5" name="MSIP_Label_2059aa38-f392-4105-be92-628035578272_SetDate">
    <vt:lpwstr>2023-06-02T03:12:48Z</vt:lpwstr>
  </property>
  <property fmtid="{D5CDD505-2E9C-101B-9397-08002B2CF9AE}" pid="6" name="MSIP_Label_2059aa38-f392-4105-be92-628035578272_Method">
    <vt:lpwstr>Standard</vt:lpwstr>
  </property>
  <property fmtid="{D5CDD505-2E9C-101B-9397-08002B2CF9AE}" pid="7" name="MSIP_Label_2059aa38-f392-4105-be92-628035578272_Name">
    <vt:lpwstr>IOMLb0020IN123173</vt:lpwstr>
  </property>
  <property fmtid="{D5CDD505-2E9C-101B-9397-08002B2CF9AE}" pid="8" name="MSIP_Label_2059aa38-f392-4105-be92-628035578272_SiteId">
    <vt:lpwstr>1588262d-23fb-43b4-bd6e-bce49c8e6186</vt:lpwstr>
  </property>
  <property fmtid="{D5CDD505-2E9C-101B-9397-08002B2CF9AE}" pid="9" name="MSIP_Label_2059aa38-f392-4105-be92-628035578272_ActionId">
    <vt:lpwstr>cf838afc-4536-493f-9733-d62463f98310</vt:lpwstr>
  </property>
  <property fmtid="{D5CDD505-2E9C-101B-9397-08002B2CF9AE}" pid="10" name="MSIP_Label_2059aa38-f392-4105-be92-628035578272_ContentBits">
    <vt:lpwstr>0</vt:lpwstr>
  </property>
</Properties>
</file>