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13"/>
  </p:notesMasterIdLst>
  <p:sldIdLst>
    <p:sldId id="332" r:id="rId6"/>
    <p:sldId id="323" r:id="rId7"/>
    <p:sldId id="342" r:id="rId8"/>
    <p:sldId id="345" r:id="rId9"/>
    <p:sldId id="343" r:id="rId10"/>
    <p:sldId id="344" r:id="rId11"/>
    <p:sldId id="337" r:id="rId12"/>
  </p:sldIdLst>
  <p:sldSz cx="12192000" cy="6858000"/>
  <p:notesSz cx="6805613" cy="99393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OUMA, Benido" initials="I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000000"/>
    <a:srgbClr val="75A1D1"/>
    <a:srgbClr val="7D116E"/>
    <a:srgbClr val="200DAF"/>
    <a:srgbClr val="8E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51" autoAdjust="0"/>
    <p:restoredTop sz="93792" autoAdjust="0"/>
  </p:normalViewPr>
  <p:slideViewPr>
    <p:cSldViewPr>
      <p:cViewPr varScale="1">
        <p:scale>
          <a:sx n="123" d="100"/>
          <a:sy n="123" d="100"/>
        </p:scale>
        <p:origin x="232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20"/>
    </p:cViewPr>
  </p:sorterViewPr>
  <p:notesViewPr>
    <p:cSldViewPr>
      <p:cViewPr varScale="1">
        <p:scale>
          <a:sx n="45" d="100"/>
          <a:sy n="45" d="100"/>
        </p:scale>
        <p:origin x="22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r">
              <a:defRPr sz="1200"/>
            </a:lvl1pPr>
          </a:lstStyle>
          <a:p>
            <a:fld id="{44EF74B2-8C0E-4E6E-9AFC-9A9FF5522854}" type="datetimeFigureOut">
              <a:rPr lang="fr-FR" smtClean="0"/>
              <a:t>13/06/2023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2" tIns="47835" rIns="95672" bIns="4783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2" tIns="47835" rIns="95672" bIns="4783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r">
              <a:defRPr sz="1200"/>
            </a:lvl1pPr>
          </a:lstStyle>
          <a:p>
            <a:fld id="{490C4E37-AD95-4E4D-9370-6D58178A1D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1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7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5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0D6D01-EAB7-41B9-938B-EB132FF9F0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55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62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77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84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F98B-C2DC-4046-B774-4958680DA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92DC4-0CF3-4EB2-AEFD-D29FF04E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FF69-851C-4D6E-AE9C-6057CF9A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826D3-0308-46D4-B2CF-060FAC26A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7FF9F-1347-4578-9645-A71F6CBC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35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B7F52-8D77-46E0-995B-E670EAE9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1A82F-9071-4509-988E-475DCDF99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4B00F-3FA4-463F-9E7C-EED727A1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80BF-483B-442C-A44B-BF511921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4D00-D40F-4180-9F47-C875D87A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4417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B015-FCC7-43C2-82BB-69BAC281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723DD-78F7-4EE4-B261-C91829CF5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5C656-1CB3-4A2D-B3EC-4E21930D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EB75-861C-4BEF-88CC-96C6640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1EFDA-5497-4D4C-8EF6-3812AF7C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2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6B4-BF9D-4639-846F-34319DDF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9300-A245-43C3-A81C-39BB0DFC2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3DD36-5093-448F-9D18-4C1F4BBF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44860-C7BD-4339-B6C4-4D9382A8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40565-C587-46B8-A6AE-240CCCCF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0A8-953C-4286-85AF-4E6BF920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8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9341-94B4-4FA0-A594-BB86BBA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F724A-23FF-41A8-BA64-9760D6312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F3D9F-C5EC-4980-9522-1CC18D364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629468-B475-44ED-B03A-4A858899A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26735-C606-402F-BD2C-497EC21B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64F49-DD93-42BD-935F-F7E0D55B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9AA511-A0FD-49AC-8944-6A1B9CFD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244AE-2E2D-4F2B-B50B-0DD624CD7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2DD37-0231-477D-8F86-A954D9C5B5AD}"/>
              </a:ext>
            </a:extLst>
          </p:cNvPr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Image3">
            <a:extLst>
              <a:ext uri="{FF2B5EF4-FFF2-40B4-BE49-F238E27FC236}">
                <a16:creationId xmlns:a16="http://schemas.microsoft.com/office/drawing/2014/main" id="{DCC1F741-6F85-4FAF-BF06-EF71F2AAB5A6}"/>
              </a:ext>
            </a:extLst>
          </p:cNvPr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96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E8C2-03EE-4D4E-AAD6-874D1877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4CBB4-ECBF-4DC5-BCB7-A5BA210E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487FE-39D5-4C5A-AE16-BA3ED582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C8AE5-6FE8-4C49-8E12-87471FC00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20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A7EE3-DA78-45EC-A26A-146C9B28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D1054-56FC-414E-9596-27BD8DF0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40AC4-D3E3-4ECF-8D04-21EFA78D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721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502B-E6C3-4C6A-A383-AA3860DE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AE0E4-F104-4513-8F01-33B9FF724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1BD55-0B3A-44E1-9390-DC98A7101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4C712-BE7C-439D-8B57-9D459FC49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D4AEB-BE4F-4BC3-AB1E-C4E2F6B1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7A8B2-5A7D-4AE3-ACB3-7C52E646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55806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C3C0-6249-433F-8172-243A5E50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787BF-9FE0-49EF-9D7F-95876D536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79F68-F6C7-4675-B542-95CCAFE5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F8553-9FDF-4346-9136-63F2B0E4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EB2-6D4E-4442-A5FE-DCEF1A1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D37A9-5670-408D-88DD-49FA7E6E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018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F687-D063-4097-9262-283B804DF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4935A-993A-49F5-A0F9-8441EBC0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048F5-C687-4FE1-837E-C0B3366E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1B2F6-B3D6-40B0-8754-98BC4BF0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4F662-2DD2-48FC-9FC9-37E2C51D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0F9456-7DF5-4546-B6C6-1A1BD499CD17}"/>
              </a:ext>
            </a:extLst>
          </p:cNvPr>
          <p:cNvSpPr/>
          <p:nvPr userDrawn="1"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25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D731A-1C85-43ED-849D-C288C86F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3C883-505B-4468-B0FA-472E6BE09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2F56-7D38-4AB9-ABD4-0FB0A57E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3FF52-5C9D-4AED-AA6C-89ADEBB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507E62-9BCA-468A-8EBA-DA488989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8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296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11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9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7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5412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206" y="275017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6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6" y="2174175"/>
            <a:ext cx="5386489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3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3" y="2174175"/>
            <a:ext cx="5388300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34475" y="6165437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Image3"/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13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13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388039" indent="0">
              <a:buNone/>
              <a:defRPr sz="2500"/>
            </a:lvl2pPr>
            <a:lvl3pPr marL="776130" indent="0">
              <a:buNone/>
              <a:defRPr sz="2100"/>
            </a:lvl3pPr>
            <a:lvl4pPr marL="1164209" indent="0">
              <a:buNone/>
              <a:defRPr sz="1800"/>
            </a:lvl4pPr>
            <a:lvl5pPr marL="1552277" indent="0">
              <a:buNone/>
              <a:defRPr sz="1800"/>
            </a:lvl5pPr>
            <a:lvl6pPr marL="1940354" indent="0">
              <a:buNone/>
              <a:defRPr sz="1800"/>
            </a:lvl6pPr>
            <a:lvl7pPr marL="2328422" indent="0">
              <a:buNone/>
              <a:defRPr sz="1800"/>
            </a:lvl7pPr>
            <a:lvl8pPr marL="2716488" indent="0">
              <a:buNone/>
              <a:defRPr sz="1800"/>
            </a:lvl8pPr>
            <a:lvl9pPr marL="3104562" indent="0">
              <a:buNone/>
              <a:defRPr sz="18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699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59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72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97292" y="0"/>
            <a:ext cx="11011896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3" y="1380816"/>
            <a:ext cx="11055335" cy="42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4" y="6165304"/>
            <a:ext cx="7536157" cy="7200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39350" y="6414790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46509" r="50834" b="26746"/>
          <a:stretch/>
        </p:blipFill>
        <p:spPr>
          <a:xfrm>
            <a:off x="7536162" y="5949281"/>
            <a:ext cx="4655839" cy="920647"/>
          </a:xfrm>
          <a:prstGeom prst="rect">
            <a:avLst/>
          </a:prstGeom>
        </p:spPr>
      </p:pic>
      <p:sp>
        <p:nvSpPr>
          <p:cNvPr id="9" name="Title 7"/>
          <p:cNvSpPr txBox="1">
            <a:spLocks/>
          </p:cNvSpPr>
          <p:nvPr userDrawn="1"/>
        </p:nvSpPr>
        <p:spPr>
          <a:xfrm>
            <a:off x="606950" y="269029"/>
            <a:ext cx="11077055" cy="83818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/>
          <a:lstStyle>
            <a:lvl1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Calibri" panose="020F0502020204030204" pitchFamily="34" charset="0"/>
                <a:ea typeface="Calibri" pitchFamily="34" charset="0"/>
                <a:cs typeface="Calibri" panose="020F0502020204030204" pitchFamily="34" charset="0"/>
              </a:defRPr>
            </a:lvl1pPr>
            <a:lvl2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8803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776130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16420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552277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GB" sz="4000" kern="0" dirty="0">
              <a:latin typeface="+mj-lt"/>
            </a:endParaRPr>
          </a:p>
        </p:txBody>
      </p:sp>
      <p:pic>
        <p:nvPicPr>
          <p:cNvPr id="12" name="Image3"/>
          <p:cNvPicPr/>
          <p:nvPr userDrawn="1"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30885" y="6165305"/>
            <a:ext cx="1152128" cy="6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8803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776130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16420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552277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24497" indent="-324497" algn="l" defTabSz="880152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§"/>
        <a:defRPr sz="21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marL="774692" indent="-26634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18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2pPr>
      <a:lvl3pPr marL="1212730" indent="-25417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3pPr>
      <a:lvl4pPr marL="1607523" indent="-212266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4pPr>
      <a:lvl5pPr marL="1921176" indent="-132495" algn="r" defTabSz="880152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13599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01667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089733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477811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803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613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420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2277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0354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842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488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456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E7C0F58-DC40-43D2-810E-CDA41A229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D9FE68-CE90-4050-AE7A-82C347A296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7692" t="-4417" r="-925" b="9788"/>
          <a:stretch/>
        </p:blipFill>
        <p:spPr>
          <a:xfrm>
            <a:off x="-1" y="1042522"/>
            <a:ext cx="7072314" cy="5815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7FBC46-7578-4278-9BA4-D89423E80DA2}"/>
              </a:ext>
            </a:extLst>
          </p:cNvPr>
          <p:cNvSpPr/>
          <p:nvPr/>
        </p:nvSpPr>
        <p:spPr>
          <a:xfrm>
            <a:off x="493985" y="543055"/>
            <a:ext cx="11204027" cy="5903578"/>
          </a:xfrm>
          <a:prstGeom prst="rect">
            <a:avLst/>
          </a:prstGeom>
          <a:solidFill>
            <a:srgbClr val="FFFFFF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AB945-514E-4F6D-AE80-ACD0DC77F729}"/>
              </a:ext>
            </a:extLst>
          </p:cNvPr>
          <p:cNvSpPr/>
          <p:nvPr/>
        </p:nvSpPr>
        <p:spPr>
          <a:xfrm>
            <a:off x="0" y="0"/>
            <a:ext cx="56981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2EC4A8-7772-4767-9DAA-F1F9770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C80B5-1C59-477A-B746-32799F2EF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EC9A2-BDAA-418E-88A0-12B02E81E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D823-0DE5-43E6-AB41-238CAFDD4A97}" type="datetimeFigureOut">
              <a:rPr lang="en-US" smtClean="0"/>
              <a:pPr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3DB67-73EC-4DA0-923E-D9FA78182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65DEE-7864-45F3-AC66-A8E39AF0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CA11195C-1387-47A6-984D-765557D9C46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434" y="49423"/>
            <a:ext cx="1038578" cy="4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png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A78D10E-D16B-449B-B908-057310C75F56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A221911-C5EC-4C4E-807D-C73E922E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142" b="5371"/>
          <a:stretch/>
        </p:blipFill>
        <p:spPr>
          <a:xfrm>
            <a:off x="-1" y="1042522"/>
            <a:ext cx="7040911" cy="581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3D24B-3630-4706-929A-64E20FDEA3C3}"/>
              </a:ext>
            </a:extLst>
          </p:cNvPr>
          <p:cNvSpPr/>
          <p:nvPr/>
        </p:nvSpPr>
        <p:spPr>
          <a:xfrm>
            <a:off x="3429001" y="2177246"/>
            <a:ext cx="8763000" cy="2095950"/>
          </a:xfrm>
          <a:prstGeom prst="rect">
            <a:avLst/>
          </a:prstGeom>
          <a:solidFill>
            <a:srgbClr val="00B0F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CC35C35-86B6-4756-914A-EBADAD660EC5}"/>
              </a:ext>
            </a:extLst>
          </p:cNvPr>
          <p:cNvSpPr txBox="1">
            <a:spLocks/>
          </p:cNvSpPr>
          <p:nvPr/>
        </p:nvSpPr>
        <p:spPr>
          <a:xfrm>
            <a:off x="3143672" y="1772816"/>
            <a:ext cx="8696754" cy="3096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my-MM" sz="320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</a:t>
            </a:r>
            <a:r>
              <a:rPr lang="en-US" sz="3200">
                <a:latin typeface="Pyidaungsu" panose="020B0502040204020203" pitchFamily="34" charset="0"/>
                <a:cs typeface="Pyidaungsu" panose="020B0502040204020203" pitchFamily="34" charset="0"/>
              </a:rPr>
              <a:t>ရောဂ</a:t>
            </a: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ါအတွက</a:t>
            </a:r>
            <a:r>
              <a:rPr lang="en-US" sz="32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အသင</a:t>
            </a:r>
            <a:r>
              <a:rPr lang="en-US" sz="32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ပြင်ဆင်ရေး</a:t>
            </a:r>
            <a:r>
              <a:rPr lang="en-US" sz="3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သင်တန်း</a:t>
            </a:r>
            <a:endParaRPr lang="en-US" sz="32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လုပ်ငန်းဆောင်ရွက်နေသည</a:t>
            </a:r>
            <a:r>
              <a:rPr lang="en-US" sz="3200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</a:t>
            </a:r>
            <a:endParaRPr lang="en-US" sz="32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မိတ်ဖက်အဖွဲ့အစည်းများ</a:t>
            </a:r>
            <a:r>
              <a:rPr lang="en-US" sz="32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မြန်မာ</a:t>
            </a:r>
            <a:r>
              <a:rPr lang="my-MM" sz="3200" dirty="0">
                <a:latin typeface="Pyidaungsu" panose="020B0502040204020203" pitchFamily="34" charset="0"/>
                <a:cs typeface="Pyidaungsu" panose="020B0502040204020203" pitchFamily="34" charset="0"/>
              </a:rPr>
              <a:t>နိုင်ငံ</a:t>
            </a:r>
            <a:r>
              <a:rPr lang="en-US" sz="3200" dirty="0">
                <a:latin typeface="Pyidaungsu" panose="020B0502040204020203" pitchFamily="34" charset="0"/>
                <a:cs typeface="Pyidaungsu" panose="020B0502040204020203" pitchFamily="34" charset="0"/>
              </a:rPr>
              <a:t>  </a:t>
            </a:r>
            <a:endParaRPr lang="fr-FR" sz="32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54B0D8-44EB-FB64-E0ED-8C8B55F7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384" y="0"/>
            <a:ext cx="3133616" cy="14509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41598" y="5733256"/>
            <a:ext cx="209882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၂၀၂၃ </a:t>
            </a:r>
            <a:r>
              <a:rPr lang="en-US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မေ</a:t>
            </a:r>
            <a:r>
              <a:rPr lang="my-MM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လ</a:t>
            </a:r>
            <a:r>
              <a:rPr lang="en-US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၁၁-၁၂</a:t>
            </a:r>
          </a:p>
        </p:txBody>
      </p:sp>
    </p:spTree>
    <p:extLst>
      <p:ext uri="{BB962C8B-B14F-4D97-AF65-F5344CB8AC3E}">
        <p14:creationId xmlns:p14="http://schemas.microsoft.com/office/powerpoint/2010/main" val="791592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4756CC-498A-4454-A289-4D0A46F62DBE}"/>
              </a:ext>
            </a:extLst>
          </p:cNvPr>
          <p:cNvSpPr/>
          <p:nvPr/>
        </p:nvSpPr>
        <p:spPr>
          <a:xfrm>
            <a:off x="4200938" y="523726"/>
            <a:ext cx="7497075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AA54C2-9340-4D09-A6CA-1455DC2FD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3822" y="1473759"/>
            <a:ext cx="2374528" cy="46195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52B4D86-1228-42AE-8B6E-2595C368CA39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65600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ယေဘုယ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ျ 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ဦးတည်ချက</a:t>
            </a:r>
            <a:r>
              <a:rPr lang="en-US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endParaRPr lang="en-GB" sz="32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3D46C-9590-4CA4-8BE6-07220F90366A}"/>
              </a:ext>
            </a:extLst>
          </p:cNvPr>
          <p:cNvSpPr txBox="1"/>
          <p:nvPr/>
        </p:nvSpPr>
        <p:spPr>
          <a:xfrm>
            <a:off x="3575720" y="2348880"/>
            <a:ext cx="7951032" cy="281615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my-MM" sz="240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</a:t>
            </a:r>
            <a:r>
              <a:rPr lang="en-US" sz="2400">
                <a:latin typeface="Pyidaungsu" panose="020B0502040204020203" pitchFamily="34" charset="0"/>
                <a:cs typeface="Pyidaungsu" panose="020B0502040204020203" pitchFamily="34" charset="0"/>
              </a:rPr>
              <a:t>ရောဂ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ါ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 အသင့်ပြင်ဆင်ရေး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သင်တန်း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ယေဘုယျဦးတည်ချက်မှ</a:t>
            </a:r>
            <a:r>
              <a:rPr lang="en-US" sz="2400" err="1">
                <a:latin typeface="Pyidaungsu" panose="020B0502040204020203" pitchFamily="34" charset="0"/>
                <a:cs typeface="Pyidaungsu" panose="020B0502040204020203" pitchFamily="34" charset="0"/>
              </a:rPr>
              <a:t>ာ</a:t>
            </a:r>
            <a:r>
              <a:rPr lang="en-US" sz="240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240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</a:t>
            </a:r>
            <a:r>
              <a:rPr lang="en-US" sz="2400">
                <a:latin typeface="Pyidaungsu" panose="020B0502040204020203" pitchFamily="34" charset="0"/>
                <a:cs typeface="Pyidaungsu" panose="020B0502040204020203" pitchFamily="34" charset="0"/>
              </a:rPr>
              <a:t>ရောဂ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ါ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ဖြစ်ပွားလာပါက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လျှ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င်မြန်ထိရောက်စွာ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တု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ံ့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ပြန်နိုင်ရေ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းအတွက်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မြန်မာနိုင်ငံရှိ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ကျန်းမာရေးဆိုင်ရာ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မိတ်ဖက်အဖွဲ့အစည်းများ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၏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အသင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ပြင်ဆင်မှု</a:t>
            </a:r>
            <a:r>
              <a:rPr lang="my-MM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ကို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တိုးတက်ခိုင်မာလာစေရန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en-US" sz="24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ဖြစ်ပါသည</a:t>
            </a:r>
            <a:r>
              <a:rPr lang="en-US" sz="2400" dirty="0">
                <a:latin typeface="Pyidaungsu" panose="020B0502040204020203" pitchFamily="34" charset="0"/>
                <a:cs typeface="Pyidaungsu" panose="020B0502040204020203" pitchFamily="34" charset="0"/>
              </a:rPr>
              <a:t>်။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B5A63-959C-D315-6919-ADC94654B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3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5455FAD-CE9B-4289-9487-EB5B93EB1215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7140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သီးသန</a:t>
            </a:r>
            <a:r>
              <a:rPr lang="en-US" sz="2400" b="1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24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ရည်ရွယ်ချက်များ</a:t>
            </a:r>
            <a:endParaRPr lang="en-GB" sz="24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F6ACB9-5574-D7A7-DB45-7AF5BF8ED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37776" y="2336314"/>
            <a:ext cx="8043536" cy="914400"/>
          </a:xfrm>
          <a:prstGeom prst="rect">
            <a:avLst/>
          </a:prstGeom>
          <a:solidFill>
            <a:srgbClr val="FFC000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မိတ်ဖက်အဖွဲ့အစည်းများအကြား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ပူးပေါင်းဆောင်ရွက်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မှု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လွယ်ကူချောမွေ့စေရန် 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GTFCC cholera application 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နှင့် ၎င်း၏အသုံးပြုမှုကို အသိပညာပေးခြင်း</a:t>
            </a:r>
            <a:endParaRPr lang="en-US" sz="16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04704" y="3429000"/>
            <a:ext cx="8043536" cy="1361891"/>
          </a:xfrm>
          <a:prstGeom prst="rect">
            <a:avLst/>
          </a:prstGeom>
          <a:solidFill>
            <a:srgbClr val="FFC000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ရောဂါဆိုင်ရာ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ကြိုတင်ပြင်ဆင်မှုနှင့် တုံ့ပြန်မှုအတွက် အဓိကမဏ္ဍိုင်များ (ညှိနှိုင်းဆောင်ရွက်ခြင်း၊ စောင့်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ကြပ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ကြည့်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ရှု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ခြင်းနှင့် ဓာတ်ခွဲခန်း၊ 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ဖြစ်ရပ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စီမံခန့်ခွဲမှု၊ 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WASH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၊ ဖြစ်နိုင်ခြေအန္တရာယ်အား ဆက်သွယ်ရှင်းလင်း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နှင့် ရပ်ရွာ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နှင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ချိတ်ဆက်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ဆောင်ရွက်ခြင်း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၊ ကာကွယ်ဆေးထိုးခြင်းနှင့် ထောက်ပံ့ပို့ဆောင်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) အား 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ကျွမ်းဝင်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စေ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ခြင်း</a:t>
            </a:r>
            <a:endParaRPr lang="en-US" sz="16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37776" y="1338366"/>
            <a:ext cx="7992888" cy="914400"/>
          </a:xfrm>
          <a:prstGeom prst="rect">
            <a:avLst/>
          </a:prstGeom>
          <a:solidFill>
            <a:srgbClr val="FFC000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နေရပ်စွန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ခွာ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ရွှေ့ပြောင်း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သူများ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နေရပ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ပြန်လာ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သူများ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၊ နိုင်ငံမဲ့များနှင့် အကျပ်အတည်းဒဏ်ခံ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ပြည်သူများအကြ</a:t>
            </a:r>
            <a:r>
              <a:rPr lang="en-US" sz="160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ား</a:t>
            </a:r>
            <a:r>
              <a:rPr lang="en-US" sz="160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160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ါဖြစ်ပွားမှုများအတွက် ကြိုတင်ပြင်ဆင်မှုနှင့် တုံ့ပြန်မှုများတွင် ကျန်းမာရေးမိတ်ဖက်အဖွဲ့အစည်းများ၏ စွမ်းဆောင်ရည်ကို တည်ဆောက်ခြင်း</a:t>
            </a:r>
            <a:endParaRPr lang="en-US" sz="16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95600" y="5013176"/>
            <a:ext cx="7985712" cy="914400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ကာလဝမ်း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ရောဂါအတွက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 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ကြိုတင်ပြင်ဆင်မှုနှင့် 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အသင</a:t>
            </a:r>
            <a:r>
              <a:rPr lang="en-US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ပြင်ဆင်ထားရှိ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မှုများ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ဆိုင်ရာ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အတွေ့အကြုံများနှင့် </a:t>
            </a:r>
            <a:r>
              <a:rPr lang="en-US" sz="1600" dirty="0" err="1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ရရှိထားသော</a:t>
            </a:r>
            <a:r>
              <a:rPr lang="my-MM" sz="1600" dirty="0">
                <a:solidFill>
                  <a:schemeClr val="tx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သင်ခန်းစာများကို မျှဝေခြင်း</a:t>
            </a:r>
            <a:endParaRPr lang="en-US" sz="1600" dirty="0">
              <a:solidFill>
                <a:schemeClr val="tx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13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endParaRPr lang="en-US" dirty="0"/>
          </a:p>
          <a:p>
            <a:pPr>
              <a:lnSpc>
                <a:spcPct val="15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ကာလတို (၃ လ) -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ဆင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ကဲသင်တန်း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(Cascade Training)</a:t>
            </a:r>
          </a:p>
          <a:p>
            <a:pPr>
              <a:lnSpc>
                <a:spcPct val="15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သင်တန်းသားများသည် ဒေသ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အဆင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ကျန်းမာရေးမိတ်ဖက်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အဖွဲ့အစည်း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များကြား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ပို့ချသည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သင်တန်းအပြီး သုံးပတ်အ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တွင်း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ကာလဝမ်းရောဂါ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ကာကွယ်ရေးနှင့် ထိန်းချုပ်ရေးဆိုင်ရာ သင်တန်းများကို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ပို့ခ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ျ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ပေးနိုင်ရန် မျှော်လင့်ပါသည်။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အဆိုပါသင်တန်း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ပို့ချရန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မြို့နယ်အဆင့်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ထိ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လုပ်ပိုင်ခွင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ပေးထားပါသည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်။ 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သို့မှသာ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ရပ်ရွာလူထု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အနေဖြင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တက်ကြွစွာပါဝင်ကာ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မည်သို့မည်ပုံ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ကြိုတင်ခန့်မှန်း၊ ပြင်ဆင်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၊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တုံ့ပြန်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ကို သိရှိနိုင်စေ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ပါလိမ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့်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မည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သင်ထောက်ကူ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ပစ္စည်းများ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ရရှိအောင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en-US" dirty="0" err="1">
                <a:latin typeface="Pyidaungsu" panose="020B0502040204020203" pitchFamily="34" charset="0"/>
                <a:cs typeface="Pyidaungsu" panose="020B0502040204020203" pitchFamily="34" charset="0"/>
              </a:rPr>
              <a:t>ပံ့ပိုး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ပေးမည်ဖြစ်ပါသည်။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455FAD-CE9B-4289-9487-EB5B93EB1215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7140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latin typeface="Pyidaungsu" panose="020B0502040204020203" pitchFamily="34" charset="0"/>
                <a:cs typeface="Pyidaungsu" panose="020B0502040204020203" pitchFamily="34" charset="0"/>
              </a:rPr>
              <a:t>ဆ</a:t>
            </a:r>
            <a:r>
              <a:rPr lang="en-US" sz="3200" b="1" dirty="0" err="1">
                <a:latin typeface="Pyidaungsu" panose="020B0502040204020203" pitchFamily="34" charset="0"/>
                <a:cs typeface="Pyidaungsu" panose="020B0502040204020203" pitchFamily="34" charset="0"/>
              </a:rPr>
              <a:t>က်လက်လေ့လာသင်ကြားရေး</a:t>
            </a:r>
            <a:endParaRPr lang="en-GB" sz="3200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C71696-86D2-C716-928A-99554BC90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54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7368" y="494906"/>
            <a:ext cx="10441160" cy="71724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err="1">
                <a:latin typeface="Pyidaungsu" panose="020B0502040204020203" pitchFamily="34" charset="0"/>
                <a:cs typeface="Pyidaungsu" panose="020B0502040204020203" pitchFamily="34" charset="0"/>
              </a:rPr>
              <a:t>အစီအစဥ</a:t>
            </a:r>
            <a:r>
              <a:rPr lang="en-US" sz="2800" dirty="0"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6/13/23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756488"/>
              </p:ext>
            </p:extLst>
          </p:nvPr>
        </p:nvGraphicFramePr>
        <p:xfrm>
          <a:off x="551384" y="1212148"/>
          <a:ext cx="11146629" cy="531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5016">
                  <a:extLst>
                    <a:ext uri="{9D8B030D-6E8A-4147-A177-3AD203B41FA5}">
                      <a16:colId xmlns:a16="http://schemas.microsoft.com/office/drawing/2014/main" val="2497868586"/>
                    </a:ext>
                  </a:extLst>
                </a:gridCol>
                <a:gridCol w="4416757">
                  <a:extLst>
                    <a:ext uri="{9D8B030D-6E8A-4147-A177-3AD203B41FA5}">
                      <a16:colId xmlns:a16="http://schemas.microsoft.com/office/drawing/2014/main" val="2747047803"/>
                    </a:ext>
                  </a:extLst>
                </a:gridCol>
                <a:gridCol w="4754856">
                  <a:extLst>
                    <a:ext uri="{9D8B030D-6E8A-4147-A177-3AD203B41FA5}">
                      <a16:colId xmlns:a16="http://schemas.microsoft.com/office/drawing/2014/main" val="2864654981"/>
                    </a:ext>
                  </a:extLst>
                </a:gridCol>
              </a:tblGrid>
              <a:tr h="355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ပထမနေ</a:t>
                      </a:r>
                      <a:r>
                        <a:rPr lang="en-US" sz="12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့</a:t>
                      </a:r>
                      <a:r>
                        <a:rPr lang="en-GB" sz="12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/ </a:t>
                      </a:r>
                      <a:r>
                        <a:rPr lang="en-US" sz="12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အချိန</a:t>
                      </a:r>
                      <a:r>
                        <a:rPr lang="en-US" sz="12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</a:t>
                      </a:r>
                      <a:endParaRPr lang="en-US" sz="12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ခေါင်းစဥ်များ</a:t>
                      </a:r>
                      <a:r>
                        <a:rPr lang="en-US" sz="12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/</a:t>
                      </a:r>
                      <a:r>
                        <a:rPr lang="en-US" sz="12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လုပ်ငန်းများ</a:t>
                      </a:r>
                      <a:endParaRPr lang="en-US" sz="12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သင်တန်းပို့ချမည်သူများ</a:t>
                      </a:r>
                      <a:endParaRPr lang="en-US" sz="12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275480"/>
                  </a:ext>
                </a:extLst>
              </a:tr>
              <a:tr h="35534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9:10 - 9:30</a:t>
                      </a:r>
                      <a:r>
                        <a:rPr lang="en-US" sz="1400" baseline="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endParaRPr lang="en-US" sz="14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အလုပ်ရုံဆွေးနွေးပွဲ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မတိုင်မီစစ်ဆေးမှု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(Pre-test)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703963"/>
                  </a:ext>
                </a:extLst>
              </a:tr>
              <a:tr h="1333998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9:30- 10:15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(၂)- </a:t>
                      </a:r>
                      <a:r>
                        <a:rPr lang="my-MM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ရောဂ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အခြေအနေ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-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ဒေသအဆင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နှင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ကမ္ဘာ့အဆင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</a:t>
                      </a:r>
                      <a:endParaRPr lang="en-US" sz="14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Ms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Kate </a:t>
                      </a:r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Alberti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| Technical Officer, GTFCC Secretariat, WHO | Geneva</a:t>
                      </a:r>
                    </a:p>
                    <a:p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Manish KAKKAR | Medical Officer, High-thread Pathogen, WHO SEARO</a:t>
                      </a:r>
                    </a:p>
                    <a:p>
                      <a:endParaRPr lang="en-US" sz="14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8934928"/>
                  </a:ext>
                </a:extLst>
              </a:tr>
              <a:tr h="355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10:15- 10:30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နားနေချိန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92011"/>
                  </a:ext>
                </a:extLst>
              </a:tr>
              <a:tr h="14009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10:30- 11:30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(၃) -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စောင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ကြပ်ကြည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ရှုခြင်း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နှင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ဓာတ်ခွဲခန်း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ရောဂါဖြစ်ပွားမှုအား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သိရှိခြင်း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နှင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စုံစမ်းစစ်ဆေးခြင်း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ရောဂါဖြစ်ပွားမှုအား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အတည်ပြုခြင်း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Mya YEE MON | Professional Officer, Disease Surveillance &amp; Epidemiology, WHO | Myanmar</a:t>
                      </a:r>
                    </a:p>
                    <a:p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Zar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Zar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NAING | Professional Officer, Disease Surveillance &amp; Epidemiology, WHO | Myanmar</a:t>
                      </a:r>
                    </a:p>
                    <a:p>
                      <a:endParaRPr lang="en-US" sz="14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442398"/>
                  </a:ext>
                </a:extLst>
              </a:tr>
              <a:tr h="589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11:30- 12:45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(၄) -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တုံ့ပြန်မှုအား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စုစည်းစီစဥ်ခြင်း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1400" dirty="0"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Gabriel NOVELO | Team Lead, Emergency Response Management, WHO | Myanmar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2590710"/>
                  </a:ext>
                </a:extLst>
              </a:tr>
              <a:tr h="355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12:30 – 13:30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နေ့လယ်စာ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260398"/>
                  </a:ext>
                </a:extLst>
              </a:tr>
              <a:tr h="570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14:00 – 16:15</a:t>
                      </a:r>
                      <a:endParaRPr lang="en-US" sz="140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လစဥ</a:t>
                      </a: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 </a:t>
                      </a: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လုပ်ငန်းဆောင်ရွက်နေသည</a:t>
                      </a: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ကျန်းမာရေး</a:t>
                      </a: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မိတ်ဖက်အဖွဲ့အစည်း</a:t>
                      </a: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အုပ်စု</a:t>
                      </a: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အစည်းအဝေး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Pyidaungsu" panose="020B0502040204020203" pitchFamily="34" charset="0"/>
                        <a:cs typeface="Pyidaungsu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083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784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07368" y="365125"/>
            <a:ext cx="11305256" cy="75961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    Agenda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DF3CD-1B5E-4F33-A814-1661CAA3648A}" type="datetime1">
              <a:rPr lang="en-US" smtClean="0"/>
              <a:t>6/13/23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953609"/>
              </p:ext>
            </p:extLst>
          </p:nvPr>
        </p:nvGraphicFramePr>
        <p:xfrm>
          <a:off x="407369" y="528804"/>
          <a:ext cx="11305255" cy="6061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59">
                  <a:extLst>
                    <a:ext uri="{9D8B030D-6E8A-4147-A177-3AD203B41FA5}">
                      <a16:colId xmlns:a16="http://schemas.microsoft.com/office/drawing/2014/main" val="3354057420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2552589806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val="3209027846"/>
                    </a:ext>
                  </a:extLst>
                </a:gridCol>
              </a:tblGrid>
              <a:tr h="26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ဒုတိယနေ</a:t>
                      </a: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့/</a:t>
                      </a:r>
                      <a:r>
                        <a:rPr lang="en-US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အချိန</a:t>
                      </a: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ခေါင်းစဥ်များ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/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လုပ်ငန်းများ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သင်တန်းပို့ချမည်သူများ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1919999"/>
                  </a:ext>
                </a:extLst>
              </a:tr>
              <a:tr h="26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8</a:t>
                      </a: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:30 – 9:00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ပထမနေ့အပေ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ါ်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ပြန်လည်ဆွေးနွေးသုံးသပ်ခြင်း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4935529"/>
                  </a:ext>
                </a:extLst>
              </a:tr>
              <a:tr h="1334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9:00 – 10:15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(၅) -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ဖြစ်ရပ်စီမံခန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ခွဲမှု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Case Management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)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my-MM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ရောဂ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ကုသမှုပေးသည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နေရာများ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ကုသမှုပေးသည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နေရာများရှိ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ဖြစ်ရပ်စီမံခန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ခွဲမှု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 Joyce Bakker</a:t>
                      </a: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| Deputy Medical Coordinator, MSF - Holland | Myanmar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2880" algn="l"/>
                        </a:tabLst>
                      </a:pP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047497"/>
                  </a:ext>
                </a:extLst>
              </a:tr>
              <a:tr h="3902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10:15- 10:30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နားနေချိန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4026061"/>
                  </a:ext>
                </a:extLst>
              </a:tr>
              <a:tr h="660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10:15 – 11:15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(၆) - 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ဘေးအန္တရာယ်ဆိုင်ရာ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ဆက်သွယ်ရေး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၊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ရပ်ရွာအသိ</a:t>
                      </a:r>
                      <a:r>
                        <a:rPr lang="my-MM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ုင်းအဝိုင်း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နှင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my-MM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ချိတ်ဆက်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ဆောင်ရွက်ရေး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မသတ်မှတ်ရသေးပ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ါ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0647813"/>
                  </a:ext>
                </a:extLst>
              </a:tr>
              <a:tr h="895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11:15 – 12:30</a:t>
                      </a:r>
                      <a:endParaRPr lang="en-US" sz="140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(၇) -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ရပ်ရွာအသို</a:t>
                      </a:r>
                      <a:r>
                        <a:rPr lang="my-MM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င်းအဝိုင်း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အတွင်း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my-MM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ကာလဝမ်း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ရောဂ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ါ 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ပျံ့နှံ့မှုအား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လျှ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ော့ချခြင်း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Pyidaungsu" panose="020B0502040204020203" pitchFamily="34" charset="0"/>
                          <a:cs typeface="Pyidaungsu" panose="020B0502040204020203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 Min </a:t>
                      </a:r>
                      <a:r>
                        <a:rPr lang="en-GB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Ko</a:t>
                      </a: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GB" sz="14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Ko</a:t>
                      </a: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| WASH Officer, WASH in Emergencies- Partnerships, Grant Management &amp; Supply Tracking, UNICEF | Myanmar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4941704"/>
                  </a:ext>
                </a:extLst>
              </a:tr>
              <a:tr h="316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12:30 – 13:30</a:t>
                      </a:r>
                      <a:endParaRPr lang="en-US" sz="140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နေ့လယ်စာ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274320" algn="l"/>
                        </a:tabLst>
                      </a:pP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1010431"/>
                  </a:ext>
                </a:extLst>
              </a:tr>
              <a:tr h="971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13:30 – 15:30</a:t>
                      </a:r>
                      <a:endParaRPr lang="en-US" sz="140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(၈) -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ကြိုတင်ပြင်ဆင်မှု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နှင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အစီအစဥ်ချမှတ်ခြင်း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ဒေသအဆင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ကျန်းမာရေး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ညှိနှိုင်းရေးမှူးများ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၊ 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မြန်မာနိုင်ငံ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endParaRPr lang="en-US" sz="9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Thet HTET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Myikyina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– Northeast)</a:t>
                      </a:r>
                      <a:endParaRPr lang="en-US" sz="9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Theingi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MYINT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Sittwe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– 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Rakhine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)</a:t>
                      </a:r>
                      <a:endParaRPr lang="en-US" sz="9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Nant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Tin </a:t>
                      </a: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Tin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SHWE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Lashio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– Northeast)</a:t>
                      </a:r>
                      <a:endParaRPr lang="en-US" sz="9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Aung Phyo HEIN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Hakha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– Northwest)</a:t>
                      </a:r>
                      <a:endParaRPr lang="en-US" sz="9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 Nyan YEYINT PAING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Hpa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-A (n – Southeast) </a:t>
                      </a:r>
                      <a:endParaRPr lang="en-US" sz="9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Sann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WAI </a:t>
                      </a:r>
                      <a:r>
                        <a:rPr lang="en-US" sz="900" b="1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WAI</a:t>
                      </a:r>
                      <a:r>
                        <a:rPr lang="en-US" sz="9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LWIN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</a:t>
                      </a:r>
                      <a:r>
                        <a:rPr lang="en-US" sz="9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Tainggyi</a:t>
                      </a:r>
                      <a:r>
                        <a:rPr lang="en-US" sz="9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– Southeast)</a:t>
                      </a:r>
                      <a:endParaRPr lang="en-US" sz="9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729695"/>
                  </a:ext>
                </a:extLst>
              </a:tr>
              <a:tr h="435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15:30-16:00</a:t>
                      </a:r>
                      <a:endParaRPr lang="en-US" sz="140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အပိုင်း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(၉)-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အလုပ်ရုံဆွေးနွေးပွဲအပြီး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စစ်ဆေးမှု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/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အလုပ်ရုံဆွေးနွေးပွဲအပေ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ါ်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အကဲဖြတ်ခြင်း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544926"/>
                  </a:ext>
                </a:extLst>
              </a:tr>
              <a:tr h="3425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16:00 - 16:30</a:t>
                      </a:r>
                      <a:endParaRPr lang="en-US" sz="140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ရှေ့လုပ်ငန်းစဥ်များနှင</a:t>
                      </a:r>
                      <a:r>
                        <a:rPr lang="en-US" sz="1400" dirty="0">
                          <a:effectLst/>
                          <a:latin typeface="Pyidaungsu" panose="020B0502040204020203" pitchFamily="34" charset="0"/>
                          <a:ea typeface="Calibri" panose="020F0502020204030204" pitchFamily="34" charset="0"/>
                          <a:cs typeface="Pyidaungsu" panose="020B0502040204020203" pitchFamily="34" charset="0"/>
                        </a:rPr>
                        <a:t>့် </a:t>
                      </a:r>
                      <a:r>
                        <a:rPr lang="en-US" sz="1400" dirty="0" err="1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အလုပ်ရုံဆွေးနွေးပွဲ</a:t>
                      </a:r>
                      <a:r>
                        <a:rPr lang="my-MM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အား အဆုံးသတ်ခြင်း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Dr Ann Fortin</a:t>
                      </a:r>
                      <a:r>
                        <a:rPr lang="en-GB" sz="1400" dirty="0">
                          <a:effectLst/>
                          <a:latin typeface="Pyidaungsu" panose="020B0502040204020203" pitchFamily="34" charset="0"/>
                          <a:ea typeface="SimSun" panose="02010600030101010101" pitchFamily="2" charset="-122"/>
                          <a:cs typeface="Pyidaungsu" panose="020B0502040204020203" pitchFamily="34" charset="0"/>
                        </a:rPr>
                        <a:t>, Health Cluster Coordinator</a:t>
                      </a:r>
                      <a:endParaRPr lang="en-US" sz="1400" dirty="0">
                        <a:effectLst/>
                        <a:latin typeface="Pyidaungsu" panose="020B0502040204020203" pitchFamily="34" charset="0"/>
                        <a:ea typeface="Calibri" panose="020F0502020204030204" pitchFamily="34" charset="0"/>
                        <a:cs typeface="Pyidaungsu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343316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49AE09C1-82B0-14A7-B10C-9D818B3E0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32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7D0270-6A54-FE99-5975-01D19F646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015" y="39217"/>
            <a:ext cx="1100269" cy="509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7A280F-1E24-D101-F0F0-89BA8C113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48680"/>
            <a:ext cx="9075669" cy="5904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5A43A-A5AA-4C9B-A889-082958438003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FEB6B3A-6BB1-47E6-AB2D-6B88B4F48B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7142" b="5371"/>
          <a:stretch/>
        </p:blipFill>
        <p:spPr>
          <a:xfrm>
            <a:off x="-1" y="1772816"/>
            <a:ext cx="5375921" cy="5085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E5F400D1-740A-4AEB-94FC-D8CC81A8075B}"/>
              </a:ext>
            </a:extLst>
          </p:cNvPr>
          <p:cNvSpPr txBox="1">
            <a:spLocks/>
          </p:cNvSpPr>
          <p:nvPr/>
        </p:nvSpPr>
        <p:spPr>
          <a:xfrm>
            <a:off x="8979613" y="4315145"/>
            <a:ext cx="3212387" cy="1119884"/>
          </a:xfrm>
          <a:prstGeom prst="rect">
            <a:avLst/>
          </a:prstGeom>
          <a:solidFill>
            <a:srgbClr val="00AAFF"/>
          </a:solidFill>
          <a:ln>
            <a:noFill/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US" sz="2400" b="1" dirty="0" err="1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ကျေးဇူးတင်ပါသည</a:t>
            </a:r>
            <a:r>
              <a:rPr lang="en-US" sz="2400" b="1" dirty="0">
                <a:solidFill>
                  <a:schemeClr val="bg1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်</a:t>
            </a:r>
            <a:endParaRPr lang="fr-FR" sz="2400" b="1" dirty="0">
              <a:solidFill>
                <a:schemeClr val="bg1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7906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95C05C0-32AA-4106-A43B-E7ABE4AC95DF}" vid="{1DA72B17-23CB-4A3C-9A9F-F08CABB073E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187A331D3B124194B99999A5B547F1" ma:contentTypeVersion="13" ma:contentTypeDescription="Create a new document." ma:contentTypeScope="" ma:versionID="9c437e84cb2d27eff4032a0ffce17a33">
  <xsd:schema xmlns:xsd="http://www.w3.org/2001/XMLSchema" xmlns:xs="http://www.w3.org/2001/XMLSchema" xmlns:p="http://schemas.microsoft.com/office/2006/metadata/properties" xmlns:ns3="bb4187f0-6ca0-4f19-8af5-1a190c641134" xmlns:ns4="48d3f898-3e8b-42ad-9a14-fd6f53b88bc5" targetNamespace="http://schemas.microsoft.com/office/2006/metadata/properties" ma:root="true" ma:fieldsID="39da26dd486ffcc88886b35f1823dff5" ns3:_="" ns4:_="">
    <xsd:import namespace="bb4187f0-6ca0-4f19-8af5-1a190c641134"/>
    <xsd:import namespace="48d3f898-3e8b-42ad-9a14-fd6f53b88bc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187f0-6ca0-4f19-8af5-1a190c6411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f898-3e8b-42ad-9a14-fd6f53b88bc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E0FA12-1BC8-400F-BB22-ADADE2603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4187f0-6ca0-4f19-8af5-1a190c641134"/>
    <ds:schemaRef ds:uri="48d3f898-3e8b-42ad-9a14-fd6f53b88b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DB2D49E-5593-4771-A30E-A1B4F2BC7DFA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8d3f898-3e8b-42ad-9a14-fd6f53b88bc5"/>
    <ds:schemaRef ds:uri="bb4187f0-6ca0-4f19-8af5-1a190c64113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89C3B9-7EE0-4C11-8557-8361310CBB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25233</TotalTime>
  <Words>1818</Words>
  <Application>Microsoft Macintosh PowerPoint</Application>
  <PresentationFormat>Widescreen</PresentationFormat>
  <Paragraphs>92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Pyidaungsu</vt:lpstr>
      <vt:lpstr>Symbol</vt:lpstr>
      <vt:lpstr>Wingdings</vt:lpstr>
      <vt:lpstr>master</vt:lpstr>
      <vt:lpstr>Theme2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Agenda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WHO AFRO</dc:creator>
  <cp:lastModifiedBy>Shan Lay</cp:lastModifiedBy>
  <cp:revision>693</cp:revision>
  <cp:lastPrinted>2017-04-11T14:54:10Z</cp:lastPrinted>
  <dcterms:created xsi:type="dcterms:W3CDTF">2017-01-26T14:30:52Z</dcterms:created>
  <dcterms:modified xsi:type="dcterms:W3CDTF">2023-06-13T15:04:11Z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0x01010026187A331D3B124194B99999A5B547F1</vt:lpwstr>
  </property>
  <property fmtid="{D5CDD505-2E9C-101B-9397-08002B2CF9AE}" pid="4" name="MSIP_Label_2059aa38-f392-4105-be92-628035578272_Enabled">
    <vt:lpwstr>true</vt:lpwstr>
  </property>
  <property fmtid="{D5CDD505-2E9C-101B-9397-08002B2CF9AE}" pid="5" name="MSIP_Label_2059aa38-f392-4105-be92-628035578272_SetDate">
    <vt:lpwstr>2023-05-30T02:36:36Z</vt:lpwstr>
  </property>
  <property fmtid="{D5CDD505-2E9C-101B-9397-08002B2CF9AE}" pid="6" name="MSIP_Label_2059aa38-f392-4105-be92-628035578272_Method">
    <vt:lpwstr>Standard</vt:lpwstr>
  </property>
  <property fmtid="{D5CDD505-2E9C-101B-9397-08002B2CF9AE}" pid="7" name="MSIP_Label_2059aa38-f392-4105-be92-628035578272_Name">
    <vt:lpwstr>IOMLb0020IN123173</vt:lpwstr>
  </property>
  <property fmtid="{D5CDD505-2E9C-101B-9397-08002B2CF9AE}" pid="8" name="MSIP_Label_2059aa38-f392-4105-be92-628035578272_SiteId">
    <vt:lpwstr>1588262d-23fb-43b4-bd6e-bce49c8e6186</vt:lpwstr>
  </property>
  <property fmtid="{D5CDD505-2E9C-101B-9397-08002B2CF9AE}" pid="9" name="MSIP_Label_2059aa38-f392-4105-be92-628035578272_ActionId">
    <vt:lpwstr>c2c25d65-e85b-4e4a-84e0-aec333449001</vt:lpwstr>
  </property>
  <property fmtid="{D5CDD505-2E9C-101B-9397-08002B2CF9AE}" pid="10" name="MSIP_Label_2059aa38-f392-4105-be92-628035578272_ContentBits">
    <vt:lpwstr>0</vt:lpwstr>
  </property>
</Properties>
</file>