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6"/>
  </p:notesMasterIdLst>
  <p:sldIdLst>
    <p:sldId id="256" r:id="rId2"/>
    <p:sldId id="2147375921" r:id="rId3"/>
    <p:sldId id="2147375920" r:id="rId4"/>
    <p:sldId id="2147375919" r:id="rId5"/>
    <p:sldId id="2147375918" r:id="rId6"/>
    <p:sldId id="2147375917" r:id="rId7"/>
    <p:sldId id="2147375900" r:id="rId8"/>
    <p:sldId id="2147375895" r:id="rId9"/>
    <p:sldId id="2147375922" r:id="rId10"/>
    <p:sldId id="2147375914" r:id="rId11"/>
    <p:sldId id="2147375923" r:id="rId12"/>
    <p:sldId id="2147375899" r:id="rId13"/>
    <p:sldId id="2147375915" r:id="rId14"/>
    <p:sldId id="2147375916"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0976" autoAdjust="0"/>
  </p:normalViewPr>
  <p:slideViewPr>
    <p:cSldViewPr snapToGrid="0">
      <p:cViewPr varScale="1">
        <p:scale>
          <a:sx n="65" d="100"/>
          <a:sy n="65" d="100"/>
        </p:scale>
        <p:origin x="936" y="78"/>
      </p:cViewPr>
      <p:guideLst/>
    </p:cSldViewPr>
  </p:slideViewPr>
  <p:notesTextViewPr>
    <p:cViewPr>
      <p:scale>
        <a:sx n="1" d="1"/>
        <a:sy n="1" d="1"/>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pivotSource>
    <c:name>[Book1]Sheet1!PivotTable1</c:name>
    <c:fmtId val="6"/>
  </c:pivotSource>
  <c:chart>
    <c:title>
      <c:tx>
        <c:rich>
          <a:bodyPr rot="0" spcFirstLastPara="1" vertOverflow="ellipsis" vert="horz" wrap="square" anchor="ctr" anchorCtr="1"/>
          <a:lstStyle/>
          <a:p>
            <a:pPr>
              <a:defRPr sz="1200" b="1" i="0" u="none" strike="noStrike" kern="1200" spc="0" baseline="0">
                <a:solidFill>
                  <a:schemeClr val="tx1">
                    <a:lumMod val="65000"/>
                    <a:lumOff val="35000"/>
                  </a:schemeClr>
                </a:solidFill>
                <a:latin typeface="Arial Nova" panose="020B0504020202020204" pitchFamily="34" charset="0"/>
                <a:ea typeface="+mn-ea"/>
                <a:cs typeface="+mn-cs"/>
              </a:defRPr>
            </a:pPr>
            <a:r>
              <a:rPr lang="en-US" sz="1200" b="1">
                <a:latin typeface="Arial Nova" panose="020B0504020202020204" pitchFamily="34" charset="0"/>
              </a:rPr>
              <a:t>AWD/Cholera events in SEAR recorded in WHO's EIOS (January 2017-May 2023)</a:t>
            </a:r>
          </a:p>
        </c:rich>
      </c:tx>
      <c:overlay val="0"/>
      <c:spPr>
        <a:noFill/>
        <a:ln>
          <a:noFill/>
        </a:ln>
        <a:effectLst/>
      </c:spPr>
      <c:txPr>
        <a:bodyPr rot="0" spcFirstLastPara="1" vertOverflow="ellipsis" vert="horz" wrap="square" anchor="ctr" anchorCtr="1"/>
        <a:lstStyle/>
        <a:p>
          <a:pPr>
            <a:defRPr sz="1200" b="1" i="0" u="none" strike="noStrike" kern="1200" spc="0" baseline="0">
              <a:solidFill>
                <a:schemeClr val="tx1">
                  <a:lumMod val="65000"/>
                  <a:lumOff val="35000"/>
                </a:schemeClr>
              </a:solidFill>
              <a:latin typeface="Arial Nova" panose="020B0504020202020204" pitchFamily="34" charset="0"/>
              <a:ea typeface="+mn-ea"/>
              <a:cs typeface="+mn-cs"/>
            </a:defRPr>
          </a:pPr>
          <a:endParaRPr lang="en-US"/>
        </a:p>
      </c:txPr>
    </c:title>
    <c:autoTitleDeleted val="0"/>
    <c:pivotFmts>
      <c:pivotFmt>
        <c:idx val="0"/>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extLst>
        </c:dLbl>
      </c:pivotFmt>
      <c:pivotFmt>
        <c:idx val="1"/>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extLst>
        </c:dLbl>
      </c:pivotFmt>
      <c:pivotFmt>
        <c:idx val="2"/>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extLst>
        </c:dLbl>
      </c:pivotFmt>
      <c:pivotFmt>
        <c:idx val="3"/>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extLst>
        </c:dLbl>
      </c:pivotFmt>
      <c:pivotFmt>
        <c:idx val="4"/>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extLst>
        </c:dLbl>
      </c:pivotFmt>
      <c:pivotFmt>
        <c:idx val="5"/>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extLst>
        </c:dLbl>
      </c:pivotFmt>
      <c:pivotFmt>
        <c:idx val="6"/>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extLst>
        </c:dLbl>
      </c:pivotFmt>
      <c:pivotFmt>
        <c:idx val="7"/>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extLst>
        </c:dLbl>
      </c:pivotFmt>
      <c:pivotFmt>
        <c:idx val="8"/>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extLst>
        </c:dLbl>
      </c:pivotFmt>
      <c:pivotFmt>
        <c:idx val="9"/>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extLst>
        </c:dLbl>
      </c:pivotFmt>
      <c:pivotFmt>
        <c:idx val="10"/>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extLst>
        </c:dLbl>
      </c:pivotFmt>
      <c:pivotFmt>
        <c:idx val="11"/>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extLst>
        </c:dLbl>
      </c:pivotFmt>
      <c:pivotFmt>
        <c:idx val="12"/>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extLst>
        </c:dLbl>
      </c:pivotFmt>
      <c:pivotFmt>
        <c:idx val="13"/>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extLst>
        </c:dLbl>
      </c:pivotFmt>
      <c:pivotFmt>
        <c:idx val="14"/>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extLst>
        </c:dLbl>
      </c:pivotFmt>
      <c:pivotFmt>
        <c:idx val="15"/>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extLst>
        </c:dLbl>
      </c:pivotFmt>
      <c:pivotFmt>
        <c:idx val="16"/>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extLst>
        </c:dLbl>
      </c:pivotFmt>
      <c:pivotFmt>
        <c:idx val="17"/>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extLst>
        </c:dLbl>
      </c:pivotFmt>
    </c:pivotFmts>
    <c:plotArea>
      <c:layout/>
      <c:barChart>
        <c:barDir val="col"/>
        <c:grouping val="stacked"/>
        <c:varyColors val="0"/>
        <c:ser>
          <c:idx val="0"/>
          <c:order val="0"/>
          <c:tx>
            <c:strRef>
              <c:f>Sheet1!$F$6:$F$7</c:f>
              <c:strCache>
                <c:ptCount val="1"/>
                <c:pt idx="0">
                  <c:v>Bangladesh</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Sheet1!$E$8:$E$14</c:f>
              <c:strCache>
                <c:ptCount val="6"/>
                <c:pt idx="0">
                  <c:v>2017</c:v>
                </c:pt>
                <c:pt idx="1">
                  <c:v>2018</c:v>
                </c:pt>
                <c:pt idx="2">
                  <c:v>2019</c:v>
                </c:pt>
                <c:pt idx="3">
                  <c:v>2020</c:v>
                </c:pt>
                <c:pt idx="4">
                  <c:v>2021</c:v>
                </c:pt>
                <c:pt idx="5">
                  <c:v>2022</c:v>
                </c:pt>
              </c:strCache>
            </c:strRef>
          </c:cat>
          <c:val>
            <c:numRef>
              <c:f>Sheet1!$F$8:$F$14</c:f>
              <c:numCache>
                <c:formatCode>General</c:formatCode>
                <c:ptCount val="6"/>
                <c:pt idx="2">
                  <c:v>1</c:v>
                </c:pt>
                <c:pt idx="4">
                  <c:v>1</c:v>
                </c:pt>
                <c:pt idx="5">
                  <c:v>3</c:v>
                </c:pt>
              </c:numCache>
            </c:numRef>
          </c:val>
          <c:extLst>
            <c:ext xmlns:c16="http://schemas.microsoft.com/office/drawing/2014/chart" uri="{C3380CC4-5D6E-409C-BE32-E72D297353CC}">
              <c16:uniqueId val="{00000000-C7E2-44BA-B78D-5F12BE69501B}"/>
            </c:ext>
          </c:extLst>
        </c:ser>
        <c:ser>
          <c:idx val="1"/>
          <c:order val="1"/>
          <c:tx>
            <c:strRef>
              <c:f>Sheet1!$G$6:$G$7</c:f>
              <c:strCache>
                <c:ptCount val="1"/>
                <c:pt idx="0">
                  <c:v>India</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Sheet1!$E$8:$E$14</c:f>
              <c:strCache>
                <c:ptCount val="6"/>
                <c:pt idx="0">
                  <c:v>2017</c:v>
                </c:pt>
                <c:pt idx="1">
                  <c:v>2018</c:v>
                </c:pt>
                <c:pt idx="2">
                  <c:v>2019</c:v>
                </c:pt>
                <c:pt idx="3">
                  <c:v>2020</c:v>
                </c:pt>
                <c:pt idx="4">
                  <c:v>2021</c:v>
                </c:pt>
                <c:pt idx="5">
                  <c:v>2022</c:v>
                </c:pt>
              </c:strCache>
            </c:strRef>
          </c:cat>
          <c:val>
            <c:numRef>
              <c:f>Sheet1!$G$8:$G$14</c:f>
              <c:numCache>
                <c:formatCode>General</c:formatCode>
                <c:ptCount val="6"/>
                <c:pt idx="0">
                  <c:v>1</c:v>
                </c:pt>
                <c:pt idx="1">
                  <c:v>1</c:v>
                </c:pt>
                <c:pt idx="2">
                  <c:v>2</c:v>
                </c:pt>
                <c:pt idx="4">
                  <c:v>3</c:v>
                </c:pt>
                <c:pt idx="5">
                  <c:v>4</c:v>
                </c:pt>
              </c:numCache>
            </c:numRef>
          </c:val>
          <c:extLst>
            <c:ext xmlns:c16="http://schemas.microsoft.com/office/drawing/2014/chart" uri="{C3380CC4-5D6E-409C-BE32-E72D297353CC}">
              <c16:uniqueId val="{00000001-C7E2-44BA-B78D-5F12BE69501B}"/>
            </c:ext>
          </c:extLst>
        </c:ser>
        <c:ser>
          <c:idx val="2"/>
          <c:order val="2"/>
          <c:tx>
            <c:strRef>
              <c:f>Sheet1!$H$6:$H$7</c:f>
              <c:strCache>
                <c:ptCount val="1"/>
                <c:pt idx="0">
                  <c:v>Myanmar</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Sheet1!$E$8:$E$14</c:f>
              <c:strCache>
                <c:ptCount val="6"/>
                <c:pt idx="0">
                  <c:v>2017</c:v>
                </c:pt>
                <c:pt idx="1">
                  <c:v>2018</c:v>
                </c:pt>
                <c:pt idx="2">
                  <c:v>2019</c:v>
                </c:pt>
                <c:pt idx="3">
                  <c:v>2020</c:v>
                </c:pt>
                <c:pt idx="4">
                  <c:v>2021</c:v>
                </c:pt>
                <c:pt idx="5">
                  <c:v>2022</c:v>
                </c:pt>
              </c:strCache>
            </c:strRef>
          </c:cat>
          <c:val>
            <c:numRef>
              <c:f>Sheet1!$H$8:$H$14</c:f>
              <c:numCache>
                <c:formatCode>General</c:formatCode>
                <c:ptCount val="6"/>
                <c:pt idx="0">
                  <c:v>1</c:v>
                </c:pt>
              </c:numCache>
            </c:numRef>
          </c:val>
          <c:extLst>
            <c:ext xmlns:c16="http://schemas.microsoft.com/office/drawing/2014/chart" uri="{C3380CC4-5D6E-409C-BE32-E72D297353CC}">
              <c16:uniqueId val="{00000002-C7E2-44BA-B78D-5F12BE69501B}"/>
            </c:ext>
          </c:extLst>
        </c:ser>
        <c:ser>
          <c:idx val="3"/>
          <c:order val="3"/>
          <c:tx>
            <c:strRef>
              <c:f>Sheet1!$I$6:$I$7</c:f>
              <c:strCache>
                <c:ptCount val="1"/>
                <c:pt idx="0">
                  <c:v>Nepal</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Sheet1!$E$8:$E$14</c:f>
              <c:strCache>
                <c:ptCount val="6"/>
                <c:pt idx="0">
                  <c:v>2017</c:v>
                </c:pt>
                <c:pt idx="1">
                  <c:v>2018</c:v>
                </c:pt>
                <c:pt idx="2">
                  <c:v>2019</c:v>
                </c:pt>
                <c:pt idx="3">
                  <c:v>2020</c:v>
                </c:pt>
                <c:pt idx="4">
                  <c:v>2021</c:v>
                </c:pt>
                <c:pt idx="5">
                  <c:v>2022</c:v>
                </c:pt>
              </c:strCache>
            </c:strRef>
          </c:cat>
          <c:val>
            <c:numRef>
              <c:f>Sheet1!$I$8:$I$14</c:f>
              <c:numCache>
                <c:formatCode>General</c:formatCode>
                <c:ptCount val="6"/>
                <c:pt idx="0">
                  <c:v>2</c:v>
                </c:pt>
                <c:pt idx="4">
                  <c:v>1</c:v>
                </c:pt>
                <c:pt idx="5">
                  <c:v>1</c:v>
                </c:pt>
              </c:numCache>
            </c:numRef>
          </c:val>
          <c:extLst>
            <c:ext xmlns:c16="http://schemas.microsoft.com/office/drawing/2014/chart" uri="{C3380CC4-5D6E-409C-BE32-E72D297353CC}">
              <c16:uniqueId val="{00000003-C7E2-44BA-B78D-5F12BE69501B}"/>
            </c:ext>
          </c:extLst>
        </c:ser>
        <c:ser>
          <c:idx val="4"/>
          <c:order val="4"/>
          <c:tx>
            <c:strRef>
              <c:f>Sheet1!$J$6:$J$7</c:f>
              <c:strCache>
                <c:ptCount val="1"/>
                <c:pt idx="0">
                  <c:v>Thailand</c:v>
                </c:pt>
              </c:strCache>
            </c:strRef>
          </c:tx>
          <c:spPr>
            <a:solidFill>
              <a:schemeClr val="accent5"/>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Sheet1!$E$8:$E$14</c:f>
              <c:strCache>
                <c:ptCount val="6"/>
                <c:pt idx="0">
                  <c:v>2017</c:v>
                </c:pt>
                <c:pt idx="1">
                  <c:v>2018</c:v>
                </c:pt>
                <c:pt idx="2">
                  <c:v>2019</c:v>
                </c:pt>
                <c:pt idx="3">
                  <c:v>2020</c:v>
                </c:pt>
                <c:pt idx="4">
                  <c:v>2021</c:v>
                </c:pt>
                <c:pt idx="5">
                  <c:v>2022</c:v>
                </c:pt>
              </c:strCache>
            </c:strRef>
          </c:cat>
          <c:val>
            <c:numRef>
              <c:f>Sheet1!$J$8:$J$14</c:f>
              <c:numCache>
                <c:formatCode>General</c:formatCode>
                <c:ptCount val="6"/>
                <c:pt idx="0">
                  <c:v>1</c:v>
                </c:pt>
              </c:numCache>
            </c:numRef>
          </c:val>
          <c:extLst>
            <c:ext xmlns:c16="http://schemas.microsoft.com/office/drawing/2014/chart" uri="{C3380CC4-5D6E-409C-BE32-E72D297353CC}">
              <c16:uniqueId val="{00000004-C7E2-44BA-B78D-5F12BE69501B}"/>
            </c:ext>
          </c:extLst>
        </c:ser>
        <c:ser>
          <c:idx val="5"/>
          <c:order val="5"/>
          <c:tx>
            <c:strRef>
              <c:f>Sheet1!$K$6:$K$7</c:f>
              <c:strCache>
                <c:ptCount val="1"/>
                <c:pt idx="0">
                  <c:v>(blank)</c:v>
                </c:pt>
              </c:strCache>
            </c:strRef>
          </c:tx>
          <c:spPr>
            <a:solidFill>
              <a:schemeClr val="accent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Sheet1!$E$8:$E$14</c:f>
              <c:strCache>
                <c:ptCount val="6"/>
                <c:pt idx="0">
                  <c:v>2017</c:v>
                </c:pt>
                <c:pt idx="1">
                  <c:v>2018</c:v>
                </c:pt>
                <c:pt idx="2">
                  <c:v>2019</c:v>
                </c:pt>
                <c:pt idx="3">
                  <c:v>2020</c:v>
                </c:pt>
                <c:pt idx="4">
                  <c:v>2021</c:v>
                </c:pt>
                <c:pt idx="5">
                  <c:v>2022</c:v>
                </c:pt>
              </c:strCache>
            </c:strRef>
          </c:cat>
          <c:val>
            <c:numRef>
              <c:f>Sheet1!$K$8:$K$14</c:f>
              <c:numCache>
                <c:formatCode>General</c:formatCode>
                <c:ptCount val="6"/>
              </c:numCache>
            </c:numRef>
          </c:val>
          <c:extLst>
            <c:ext xmlns:c16="http://schemas.microsoft.com/office/drawing/2014/chart" uri="{C3380CC4-5D6E-409C-BE32-E72D297353CC}">
              <c16:uniqueId val="{00000005-C7E2-44BA-B78D-5F12BE69501B}"/>
            </c:ext>
          </c:extLst>
        </c:ser>
        <c:dLbls>
          <c:dLblPos val="ctr"/>
          <c:showLegendKey val="0"/>
          <c:showVal val="1"/>
          <c:showCatName val="0"/>
          <c:showSerName val="0"/>
          <c:showPercent val="0"/>
          <c:showBubbleSize val="0"/>
        </c:dLbls>
        <c:gapWidth val="150"/>
        <c:overlap val="100"/>
        <c:axId val="192897696"/>
        <c:axId val="192895728"/>
      </c:barChart>
      <c:catAx>
        <c:axId val="19289769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1" i="0" u="none" strike="noStrike" kern="1200" baseline="0">
                <a:solidFill>
                  <a:schemeClr val="tx1">
                    <a:lumMod val="65000"/>
                    <a:lumOff val="35000"/>
                  </a:schemeClr>
                </a:solidFill>
                <a:latin typeface="+mn-lt"/>
                <a:ea typeface="+mn-ea"/>
                <a:cs typeface="+mn-cs"/>
              </a:defRPr>
            </a:pPr>
            <a:endParaRPr lang="en-US"/>
          </a:p>
        </c:txPr>
        <c:crossAx val="192895728"/>
        <c:crosses val="autoZero"/>
        <c:auto val="1"/>
        <c:lblAlgn val="ctr"/>
        <c:lblOffset val="100"/>
        <c:noMultiLvlLbl val="0"/>
      </c:catAx>
      <c:valAx>
        <c:axId val="19289572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dirty="0"/>
                  <a:t>Number of outbreaks</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92897696"/>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extLst>
    <c:ext xmlns:c14="http://schemas.microsoft.com/office/drawing/2007/8/2/chart" uri="{781A3756-C4B2-4CAC-9D66-4F8BD8637D16}">
      <c14:pivotOptions>
        <c14:dropZoneFilter val="1"/>
        <c14:dropZoneCategories val="1"/>
        <c14:dropZoneData val="1"/>
        <c14:dropZoneSeries val="1"/>
        <c14:dropZonesVisible val="1"/>
      </c14:pivotOptions>
    </c:ext>
    <c:ext xmlns:c16="http://schemas.microsoft.com/office/drawing/2014/chart" uri="{E28EC0CA-F0BB-4C9C-879D-F8772B89E7AC}">
      <c16:pivotOptions16>
        <c16:showExpandCollapseFieldButtons val="1"/>
      </c16:pivotOptions16>
    </c:ext>
  </c:extLst>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536B158-5CF1-4E63-8384-619C3909F314}" type="doc">
      <dgm:prSet loTypeId="urn:microsoft.com/office/officeart/2005/8/layout/hList1" loCatId="list" qsTypeId="urn:microsoft.com/office/officeart/2005/8/quickstyle/simple1" qsCatId="simple" csTypeId="urn:microsoft.com/office/officeart/2005/8/colors/colorful5" csCatId="colorful" phldr="1"/>
      <dgm:spPr/>
      <dgm:t>
        <a:bodyPr/>
        <a:lstStyle/>
        <a:p>
          <a:endParaRPr lang="en-US"/>
        </a:p>
      </dgm:t>
    </dgm:pt>
    <dgm:pt modelId="{EEFC157F-81B3-4AA2-84C4-A84FC1CCA591}">
      <dgm:prSet phldrT="[Text]"/>
      <dgm:spPr/>
      <dgm:t>
        <a:bodyPr/>
        <a:lstStyle/>
        <a:p>
          <a:r>
            <a:rPr lang="en-US" b="1">
              <a:solidFill>
                <a:schemeClr val="tx1"/>
              </a:solidFill>
              <a:latin typeface="Arial Nova" panose="020B0504020202020204" pitchFamily="34" charset="0"/>
            </a:rPr>
            <a:t>Preparedness</a:t>
          </a:r>
          <a:r>
            <a:rPr lang="en-US">
              <a:latin typeface="Arial Nova" panose="020B0504020202020204" pitchFamily="34" charset="0"/>
            </a:rPr>
            <a:t> </a:t>
          </a:r>
          <a:endParaRPr lang="en-US" dirty="0">
            <a:latin typeface="Arial Nova" panose="020B0504020202020204" pitchFamily="34" charset="0"/>
          </a:endParaRPr>
        </a:p>
      </dgm:t>
    </dgm:pt>
    <dgm:pt modelId="{EE9B5B61-DD58-495C-A80E-BBB8F4538F04}" type="parTrans" cxnId="{48D8FFB0-B45C-437B-9AEE-980B79B0AFC3}">
      <dgm:prSet/>
      <dgm:spPr/>
      <dgm:t>
        <a:bodyPr/>
        <a:lstStyle/>
        <a:p>
          <a:endParaRPr lang="en-US">
            <a:latin typeface="Arial Nova" panose="020B0504020202020204" pitchFamily="34" charset="0"/>
          </a:endParaRPr>
        </a:p>
      </dgm:t>
    </dgm:pt>
    <dgm:pt modelId="{76B19CBA-7FA8-4503-AD17-3688A55411CE}" type="sibTrans" cxnId="{48D8FFB0-B45C-437B-9AEE-980B79B0AFC3}">
      <dgm:prSet/>
      <dgm:spPr/>
      <dgm:t>
        <a:bodyPr/>
        <a:lstStyle/>
        <a:p>
          <a:endParaRPr lang="en-US">
            <a:latin typeface="Arial Nova" panose="020B0504020202020204" pitchFamily="34" charset="0"/>
          </a:endParaRPr>
        </a:p>
      </dgm:t>
    </dgm:pt>
    <dgm:pt modelId="{591D99A4-B250-4C23-9477-DDD8D71A7ABB}">
      <dgm:prSet custT="1"/>
      <dgm:spPr/>
      <dgm:t>
        <a:bodyPr/>
        <a:lstStyle/>
        <a:p>
          <a:r>
            <a:rPr lang="en-US" sz="1600" b="1" kern="1200" dirty="0">
              <a:latin typeface="Arial Nova" panose="020B0504020202020204" pitchFamily="34" charset="0"/>
            </a:rPr>
            <a:t>Policies, strategies, National Plans</a:t>
          </a:r>
        </a:p>
      </dgm:t>
    </dgm:pt>
    <dgm:pt modelId="{AFF0E47C-F5EF-490B-A674-545F73683661}" type="parTrans" cxnId="{8936EDF9-5AEC-4A0C-8DA6-C84A687ED8BA}">
      <dgm:prSet/>
      <dgm:spPr/>
      <dgm:t>
        <a:bodyPr/>
        <a:lstStyle/>
        <a:p>
          <a:endParaRPr lang="en-US">
            <a:latin typeface="Arial Nova" panose="020B0504020202020204" pitchFamily="34" charset="0"/>
          </a:endParaRPr>
        </a:p>
      </dgm:t>
    </dgm:pt>
    <dgm:pt modelId="{867E8373-F43F-41AF-9CE6-908143E7C72C}" type="sibTrans" cxnId="{8936EDF9-5AEC-4A0C-8DA6-C84A687ED8BA}">
      <dgm:prSet/>
      <dgm:spPr/>
      <dgm:t>
        <a:bodyPr/>
        <a:lstStyle/>
        <a:p>
          <a:endParaRPr lang="en-US">
            <a:latin typeface="Arial Nova" panose="020B0504020202020204" pitchFamily="34" charset="0"/>
          </a:endParaRPr>
        </a:p>
      </dgm:t>
    </dgm:pt>
    <dgm:pt modelId="{E58EA4EC-7BFB-405F-8566-B508D07E80AB}">
      <dgm:prSet custT="1"/>
      <dgm:spPr/>
      <dgm:t>
        <a:bodyPr/>
        <a:lstStyle/>
        <a:p>
          <a:r>
            <a:rPr lang="en-US" sz="1600" kern="1200" dirty="0">
              <a:latin typeface="Arial Nova" panose="020B0504020202020204" pitchFamily="34" charset="0"/>
            </a:rPr>
            <a:t>Regional strategies and roadmaps to support development of evidence based national cholera control plans</a:t>
          </a:r>
        </a:p>
      </dgm:t>
    </dgm:pt>
    <dgm:pt modelId="{56CBD5CC-5D8F-4FE6-A55C-1DAE56CBF71B}" type="parTrans" cxnId="{0F72A5A8-DE5F-4D59-9BD6-E278E0762BB1}">
      <dgm:prSet/>
      <dgm:spPr/>
      <dgm:t>
        <a:bodyPr/>
        <a:lstStyle/>
        <a:p>
          <a:endParaRPr lang="en-US">
            <a:latin typeface="Arial Nova" panose="020B0504020202020204" pitchFamily="34" charset="0"/>
          </a:endParaRPr>
        </a:p>
      </dgm:t>
    </dgm:pt>
    <dgm:pt modelId="{D3DCEBA3-4CD2-4F1A-8C92-9DBB74238431}" type="sibTrans" cxnId="{0F72A5A8-DE5F-4D59-9BD6-E278E0762BB1}">
      <dgm:prSet/>
      <dgm:spPr/>
      <dgm:t>
        <a:bodyPr/>
        <a:lstStyle/>
        <a:p>
          <a:endParaRPr lang="en-US">
            <a:latin typeface="Arial Nova" panose="020B0504020202020204" pitchFamily="34" charset="0"/>
          </a:endParaRPr>
        </a:p>
      </dgm:t>
    </dgm:pt>
    <dgm:pt modelId="{C0D26882-2328-483D-A3C0-E305651EC31A}">
      <dgm:prSet custT="1"/>
      <dgm:spPr/>
      <dgm:t>
        <a:bodyPr/>
        <a:lstStyle/>
        <a:p>
          <a:r>
            <a:rPr lang="en-US" sz="1600" kern="1200" dirty="0">
              <a:latin typeface="Arial Nova" panose="020B0504020202020204" pitchFamily="34" charset="0"/>
            </a:rPr>
            <a:t>Technical support for rolling out and oversight of CCS and GTFCC CSPs</a:t>
          </a:r>
        </a:p>
      </dgm:t>
    </dgm:pt>
    <dgm:pt modelId="{0A53725C-DB8E-43C0-8751-D94B2FE8987A}" type="parTrans" cxnId="{AE112B61-6DA9-4B8C-AA2B-4F2487835DF0}">
      <dgm:prSet/>
      <dgm:spPr/>
      <dgm:t>
        <a:bodyPr/>
        <a:lstStyle/>
        <a:p>
          <a:endParaRPr lang="en-US">
            <a:latin typeface="Arial Nova" panose="020B0504020202020204" pitchFamily="34" charset="0"/>
          </a:endParaRPr>
        </a:p>
      </dgm:t>
    </dgm:pt>
    <dgm:pt modelId="{D4580BD7-E0E3-4008-BE7F-A5791501B5DF}" type="sibTrans" cxnId="{AE112B61-6DA9-4B8C-AA2B-4F2487835DF0}">
      <dgm:prSet/>
      <dgm:spPr/>
      <dgm:t>
        <a:bodyPr/>
        <a:lstStyle/>
        <a:p>
          <a:endParaRPr lang="en-US">
            <a:latin typeface="Arial Nova" panose="020B0504020202020204" pitchFamily="34" charset="0"/>
          </a:endParaRPr>
        </a:p>
      </dgm:t>
    </dgm:pt>
    <dgm:pt modelId="{13D14A14-DEB9-4F8E-B51D-E1B61D70A41F}">
      <dgm:prSet custT="1"/>
      <dgm:spPr/>
      <dgm:t>
        <a:bodyPr/>
        <a:lstStyle/>
        <a:p>
          <a:r>
            <a:rPr lang="en-US" sz="1600" kern="1200" dirty="0">
              <a:latin typeface="Arial Nova" panose="020B0504020202020204" pitchFamily="34" charset="0"/>
              <a:ea typeface="+mn-ea"/>
              <a:cs typeface="+mn-cs"/>
            </a:rPr>
            <a:t>Leverage</a:t>
          </a:r>
          <a:r>
            <a:rPr lang="en-US" sz="1600" kern="1200" dirty="0">
              <a:latin typeface="Arial Nova" panose="020B0504020202020204" pitchFamily="34" charset="0"/>
            </a:rPr>
            <a:t> </a:t>
          </a:r>
          <a:r>
            <a:rPr lang="en-US" sz="1600" b="1" kern="1200" dirty="0">
              <a:latin typeface="Arial Nova" panose="020B0504020202020204" pitchFamily="34" charset="0"/>
            </a:rPr>
            <a:t>IHR(2005)/JEE </a:t>
          </a:r>
          <a:r>
            <a:rPr lang="en-US" sz="1600" kern="1200" dirty="0">
              <a:latin typeface="Arial Nova" panose="020B0504020202020204" pitchFamily="34" charset="0"/>
            </a:rPr>
            <a:t>to improve core capacities</a:t>
          </a:r>
        </a:p>
      </dgm:t>
    </dgm:pt>
    <dgm:pt modelId="{44D03490-9619-473E-A9BF-CFF936269BDD}" type="parTrans" cxnId="{A8348715-C5B6-420E-BC56-22463C910217}">
      <dgm:prSet/>
      <dgm:spPr/>
      <dgm:t>
        <a:bodyPr/>
        <a:lstStyle/>
        <a:p>
          <a:endParaRPr lang="en-US">
            <a:latin typeface="Arial Nova" panose="020B0504020202020204" pitchFamily="34" charset="0"/>
          </a:endParaRPr>
        </a:p>
      </dgm:t>
    </dgm:pt>
    <dgm:pt modelId="{18744648-E4A4-4C04-98F4-18CB1ED2F3F6}" type="sibTrans" cxnId="{A8348715-C5B6-420E-BC56-22463C910217}">
      <dgm:prSet/>
      <dgm:spPr/>
      <dgm:t>
        <a:bodyPr/>
        <a:lstStyle/>
        <a:p>
          <a:endParaRPr lang="en-US">
            <a:latin typeface="Arial Nova" panose="020B0504020202020204" pitchFamily="34" charset="0"/>
          </a:endParaRPr>
        </a:p>
      </dgm:t>
    </dgm:pt>
    <dgm:pt modelId="{35DA3EDA-8BD2-4B4C-B088-CA5936E551AA}">
      <dgm:prSet/>
      <dgm:spPr/>
      <dgm:t>
        <a:bodyPr/>
        <a:lstStyle/>
        <a:p>
          <a:r>
            <a:rPr lang="en-US" b="1">
              <a:solidFill>
                <a:schemeClr val="tx1"/>
              </a:solidFill>
              <a:latin typeface="Arial Nova" panose="020B0504020202020204" pitchFamily="34" charset="0"/>
            </a:rPr>
            <a:t>Readiness</a:t>
          </a:r>
          <a:r>
            <a:rPr lang="en-US">
              <a:latin typeface="Arial Nova" panose="020B0504020202020204" pitchFamily="34" charset="0"/>
            </a:rPr>
            <a:t> </a:t>
          </a:r>
          <a:endParaRPr lang="en-US" dirty="0">
            <a:latin typeface="Arial Nova" panose="020B0504020202020204" pitchFamily="34" charset="0"/>
          </a:endParaRPr>
        </a:p>
      </dgm:t>
    </dgm:pt>
    <dgm:pt modelId="{9C10D1E9-0BB9-4465-8DBF-65C9AED06048}" type="parTrans" cxnId="{CF9D4DFA-ED9B-4E41-BA09-F1A51BF42A60}">
      <dgm:prSet/>
      <dgm:spPr/>
      <dgm:t>
        <a:bodyPr/>
        <a:lstStyle/>
        <a:p>
          <a:endParaRPr lang="en-US">
            <a:latin typeface="Arial Nova" panose="020B0504020202020204" pitchFamily="34" charset="0"/>
          </a:endParaRPr>
        </a:p>
      </dgm:t>
    </dgm:pt>
    <dgm:pt modelId="{25F061C6-4494-49CA-B629-D7BFEFD73C12}" type="sibTrans" cxnId="{CF9D4DFA-ED9B-4E41-BA09-F1A51BF42A60}">
      <dgm:prSet/>
      <dgm:spPr/>
      <dgm:t>
        <a:bodyPr/>
        <a:lstStyle/>
        <a:p>
          <a:endParaRPr lang="en-US">
            <a:latin typeface="Arial Nova" panose="020B0504020202020204" pitchFamily="34" charset="0"/>
          </a:endParaRPr>
        </a:p>
      </dgm:t>
    </dgm:pt>
    <dgm:pt modelId="{F95F5B9E-5D43-4486-9756-CAD3FF4B27CE}">
      <dgm:prSet/>
      <dgm:spPr/>
      <dgm:t>
        <a:bodyPr/>
        <a:lstStyle/>
        <a:p>
          <a:r>
            <a:rPr lang="en-US" b="1">
              <a:latin typeface="Arial Nova" panose="020B0504020202020204" pitchFamily="34" charset="0"/>
            </a:rPr>
            <a:t>Surveillance and lab capacity</a:t>
          </a:r>
          <a:endParaRPr lang="en-US" b="1" dirty="0">
            <a:latin typeface="Arial Nova" panose="020B0504020202020204" pitchFamily="34" charset="0"/>
          </a:endParaRPr>
        </a:p>
      </dgm:t>
    </dgm:pt>
    <dgm:pt modelId="{41E5AE01-CD9D-4B29-8907-6A2EB9A53CB3}" type="parTrans" cxnId="{3246B97B-06E8-41D2-BED8-7B7A907F32AB}">
      <dgm:prSet/>
      <dgm:spPr/>
      <dgm:t>
        <a:bodyPr/>
        <a:lstStyle/>
        <a:p>
          <a:endParaRPr lang="en-US">
            <a:latin typeface="Arial Nova" panose="020B0504020202020204" pitchFamily="34" charset="0"/>
          </a:endParaRPr>
        </a:p>
      </dgm:t>
    </dgm:pt>
    <dgm:pt modelId="{1DA3F642-4A38-4C0F-A196-C30596E7CB77}" type="sibTrans" cxnId="{3246B97B-06E8-41D2-BED8-7B7A907F32AB}">
      <dgm:prSet/>
      <dgm:spPr/>
      <dgm:t>
        <a:bodyPr/>
        <a:lstStyle/>
        <a:p>
          <a:endParaRPr lang="en-US">
            <a:latin typeface="Arial Nova" panose="020B0504020202020204" pitchFamily="34" charset="0"/>
          </a:endParaRPr>
        </a:p>
      </dgm:t>
    </dgm:pt>
    <dgm:pt modelId="{54A2B7B3-2D57-4BDB-9656-34C96CA179B2}">
      <dgm:prSet/>
      <dgm:spPr/>
      <dgm:t>
        <a:bodyPr/>
        <a:lstStyle/>
        <a:p>
          <a:r>
            <a:rPr lang="en-US" dirty="0">
              <a:latin typeface="Arial Nova" panose="020B0504020202020204" pitchFamily="34" charset="0"/>
            </a:rPr>
            <a:t>Event monitoring &amp; assessment</a:t>
          </a:r>
        </a:p>
      </dgm:t>
    </dgm:pt>
    <dgm:pt modelId="{51CE1DA9-EE57-42A4-A04D-80AE9D938302}" type="parTrans" cxnId="{BA68FC96-0369-4FBB-9354-9409746D6465}">
      <dgm:prSet/>
      <dgm:spPr/>
      <dgm:t>
        <a:bodyPr/>
        <a:lstStyle/>
        <a:p>
          <a:endParaRPr lang="en-US">
            <a:latin typeface="Arial Nova" panose="020B0504020202020204" pitchFamily="34" charset="0"/>
          </a:endParaRPr>
        </a:p>
      </dgm:t>
    </dgm:pt>
    <dgm:pt modelId="{CBEDB2EF-6361-46D9-92A2-32F478E6F6F8}" type="sibTrans" cxnId="{BA68FC96-0369-4FBB-9354-9409746D6465}">
      <dgm:prSet/>
      <dgm:spPr/>
      <dgm:t>
        <a:bodyPr/>
        <a:lstStyle/>
        <a:p>
          <a:endParaRPr lang="en-US">
            <a:latin typeface="Arial Nova" panose="020B0504020202020204" pitchFamily="34" charset="0"/>
          </a:endParaRPr>
        </a:p>
      </dgm:t>
    </dgm:pt>
    <dgm:pt modelId="{2DEDB0C2-E44E-4752-85B4-C23C1239BC6D}">
      <dgm:prSet/>
      <dgm:spPr/>
      <dgm:t>
        <a:bodyPr/>
        <a:lstStyle/>
        <a:p>
          <a:r>
            <a:rPr lang="en-US">
              <a:latin typeface="Arial Nova" panose="020B0504020202020204" pitchFamily="34" charset="0"/>
            </a:rPr>
            <a:t>Lab diagnostics support (referral support, lab trainings) </a:t>
          </a:r>
          <a:endParaRPr lang="en-US" dirty="0">
            <a:latin typeface="Arial Nova" panose="020B0504020202020204" pitchFamily="34" charset="0"/>
          </a:endParaRPr>
        </a:p>
      </dgm:t>
    </dgm:pt>
    <dgm:pt modelId="{AF2240F2-5357-49AD-824F-EF72545EA7AD}" type="parTrans" cxnId="{C1F89E15-116A-4BA4-B5FB-8DCA84BB9813}">
      <dgm:prSet/>
      <dgm:spPr/>
      <dgm:t>
        <a:bodyPr/>
        <a:lstStyle/>
        <a:p>
          <a:endParaRPr lang="en-US">
            <a:latin typeface="Arial Nova" panose="020B0504020202020204" pitchFamily="34" charset="0"/>
          </a:endParaRPr>
        </a:p>
      </dgm:t>
    </dgm:pt>
    <dgm:pt modelId="{BC541307-B735-4E42-88C7-7F43499A3F84}" type="sibTrans" cxnId="{C1F89E15-116A-4BA4-B5FB-8DCA84BB9813}">
      <dgm:prSet/>
      <dgm:spPr/>
      <dgm:t>
        <a:bodyPr/>
        <a:lstStyle/>
        <a:p>
          <a:endParaRPr lang="en-US">
            <a:latin typeface="Arial Nova" panose="020B0504020202020204" pitchFamily="34" charset="0"/>
          </a:endParaRPr>
        </a:p>
      </dgm:t>
    </dgm:pt>
    <dgm:pt modelId="{E47C50B8-1F97-4874-945D-98C5361FFDD4}">
      <dgm:prSet/>
      <dgm:spPr/>
      <dgm:t>
        <a:bodyPr/>
        <a:lstStyle/>
        <a:p>
          <a:r>
            <a:rPr lang="en-US" b="1">
              <a:latin typeface="Arial Nova" panose="020B0504020202020204" pitchFamily="34" charset="0"/>
            </a:rPr>
            <a:t>Stockpiling </a:t>
          </a:r>
          <a:r>
            <a:rPr lang="en-US">
              <a:latin typeface="Arial Nova" panose="020B0504020202020204" pitchFamily="34" charset="0"/>
            </a:rPr>
            <a:t>(diagnostics, patient care items)</a:t>
          </a:r>
          <a:endParaRPr lang="en-US" dirty="0">
            <a:latin typeface="Arial Nova" panose="020B0504020202020204" pitchFamily="34" charset="0"/>
          </a:endParaRPr>
        </a:p>
      </dgm:t>
    </dgm:pt>
    <dgm:pt modelId="{CB55EEA6-667A-4635-A9DA-3A92E0330040}" type="parTrans" cxnId="{88750599-252F-4BD5-B81B-81A14F39990D}">
      <dgm:prSet/>
      <dgm:spPr/>
      <dgm:t>
        <a:bodyPr/>
        <a:lstStyle/>
        <a:p>
          <a:endParaRPr lang="en-US">
            <a:latin typeface="Arial Nova" panose="020B0504020202020204" pitchFamily="34" charset="0"/>
          </a:endParaRPr>
        </a:p>
      </dgm:t>
    </dgm:pt>
    <dgm:pt modelId="{CB02EE7F-9236-4CCB-A973-D1485FB27194}" type="sibTrans" cxnId="{88750599-252F-4BD5-B81B-81A14F39990D}">
      <dgm:prSet/>
      <dgm:spPr/>
      <dgm:t>
        <a:bodyPr/>
        <a:lstStyle/>
        <a:p>
          <a:endParaRPr lang="en-US">
            <a:latin typeface="Arial Nova" panose="020B0504020202020204" pitchFamily="34" charset="0"/>
          </a:endParaRPr>
        </a:p>
      </dgm:t>
    </dgm:pt>
    <dgm:pt modelId="{585C228C-75A9-45C5-A44B-73CB1CF477E4}">
      <dgm:prSet/>
      <dgm:spPr/>
      <dgm:t>
        <a:bodyPr/>
        <a:lstStyle/>
        <a:p>
          <a:r>
            <a:rPr lang="en-US" i="0">
              <a:latin typeface="Arial Nova" panose="020B0504020202020204" pitchFamily="34" charset="0"/>
            </a:rPr>
            <a:t>Well trained, predictable and scalable surge teams, including clinical care</a:t>
          </a:r>
          <a:endParaRPr lang="en-US" i="0" dirty="0">
            <a:latin typeface="Arial Nova" panose="020B0504020202020204" pitchFamily="34" charset="0"/>
          </a:endParaRPr>
        </a:p>
      </dgm:t>
    </dgm:pt>
    <dgm:pt modelId="{C0038059-46FB-4015-9469-80A531AEAE32}" type="parTrans" cxnId="{19DE86B6-C52F-47EA-B122-AB108CF6A41E}">
      <dgm:prSet/>
      <dgm:spPr/>
      <dgm:t>
        <a:bodyPr/>
        <a:lstStyle/>
        <a:p>
          <a:endParaRPr lang="en-US">
            <a:latin typeface="Arial Nova" panose="020B0504020202020204" pitchFamily="34" charset="0"/>
          </a:endParaRPr>
        </a:p>
      </dgm:t>
    </dgm:pt>
    <dgm:pt modelId="{1A103D44-69BC-488B-9D98-346CFB84FDFA}" type="sibTrans" cxnId="{19DE86B6-C52F-47EA-B122-AB108CF6A41E}">
      <dgm:prSet/>
      <dgm:spPr/>
      <dgm:t>
        <a:bodyPr/>
        <a:lstStyle/>
        <a:p>
          <a:endParaRPr lang="en-US">
            <a:latin typeface="Arial Nova" panose="020B0504020202020204" pitchFamily="34" charset="0"/>
          </a:endParaRPr>
        </a:p>
      </dgm:t>
    </dgm:pt>
    <dgm:pt modelId="{5C391645-A826-462D-A784-CC1D7D5DEE64}">
      <dgm:prSet/>
      <dgm:spPr/>
      <dgm:t>
        <a:bodyPr/>
        <a:lstStyle/>
        <a:p>
          <a:r>
            <a:rPr lang="en-US" b="1">
              <a:solidFill>
                <a:schemeClr val="tx1"/>
              </a:solidFill>
              <a:latin typeface="Arial Nova" panose="020B0504020202020204" pitchFamily="34" charset="0"/>
            </a:rPr>
            <a:t>Response</a:t>
          </a:r>
          <a:r>
            <a:rPr lang="en-US">
              <a:latin typeface="Arial Nova" panose="020B0504020202020204" pitchFamily="34" charset="0"/>
            </a:rPr>
            <a:t> </a:t>
          </a:r>
          <a:endParaRPr lang="en-US" dirty="0">
            <a:latin typeface="Arial Nova" panose="020B0504020202020204" pitchFamily="34" charset="0"/>
          </a:endParaRPr>
        </a:p>
      </dgm:t>
    </dgm:pt>
    <dgm:pt modelId="{5E85FF1C-F2E7-4537-8806-247FF883D0C8}" type="parTrans" cxnId="{9A972509-31EE-4A07-86AE-0DE14A9BFAA7}">
      <dgm:prSet/>
      <dgm:spPr/>
      <dgm:t>
        <a:bodyPr/>
        <a:lstStyle/>
        <a:p>
          <a:endParaRPr lang="en-US">
            <a:latin typeface="Arial Nova" panose="020B0504020202020204" pitchFamily="34" charset="0"/>
          </a:endParaRPr>
        </a:p>
      </dgm:t>
    </dgm:pt>
    <dgm:pt modelId="{E07F8994-EAF3-4F3C-8BBA-0CC8EB69110A}" type="sibTrans" cxnId="{9A972509-31EE-4A07-86AE-0DE14A9BFAA7}">
      <dgm:prSet/>
      <dgm:spPr/>
      <dgm:t>
        <a:bodyPr/>
        <a:lstStyle/>
        <a:p>
          <a:endParaRPr lang="en-US">
            <a:latin typeface="Arial Nova" panose="020B0504020202020204" pitchFamily="34" charset="0"/>
          </a:endParaRPr>
        </a:p>
      </dgm:t>
    </dgm:pt>
    <dgm:pt modelId="{B8949356-D41B-4CAC-AC7E-F55384931687}">
      <dgm:prSet/>
      <dgm:spPr/>
      <dgm:t>
        <a:bodyPr/>
        <a:lstStyle/>
        <a:p>
          <a:r>
            <a:rPr lang="en-US" b="1" dirty="0">
              <a:latin typeface="Arial Nova" panose="020B0504020202020204" pitchFamily="34" charset="0"/>
            </a:rPr>
            <a:t>Emergency Coordination mechanisms</a:t>
          </a:r>
        </a:p>
      </dgm:t>
    </dgm:pt>
    <dgm:pt modelId="{70172224-8CD6-4DE1-B17C-34680CB813EB}" type="parTrans" cxnId="{D75E98A0-3A54-4261-B272-F9F1A514CDF3}">
      <dgm:prSet/>
      <dgm:spPr/>
      <dgm:t>
        <a:bodyPr/>
        <a:lstStyle/>
        <a:p>
          <a:endParaRPr lang="en-US">
            <a:latin typeface="Arial Nova" panose="020B0504020202020204" pitchFamily="34" charset="0"/>
          </a:endParaRPr>
        </a:p>
      </dgm:t>
    </dgm:pt>
    <dgm:pt modelId="{D6F15284-631B-4750-933B-7E7CE1ACCCF8}" type="sibTrans" cxnId="{D75E98A0-3A54-4261-B272-F9F1A514CDF3}">
      <dgm:prSet/>
      <dgm:spPr/>
      <dgm:t>
        <a:bodyPr/>
        <a:lstStyle/>
        <a:p>
          <a:endParaRPr lang="en-US">
            <a:latin typeface="Arial Nova" panose="020B0504020202020204" pitchFamily="34" charset="0"/>
          </a:endParaRPr>
        </a:p>
      </dgm:t>
    </dgm:pt>
    <dgm:pt modelId="{430ECAEB-2BF3-4B6D-8566-4AF0D8DBB063}">
      <dgm:prSet/>
      <dgm:spPr/>
      <dgm:t>
        <a:bodyPr/>
        <a:lstStyle/>
        <a:p>
          <a:r>
            <a:rPr lang="en-US">
              <a:latin typeface="Arial Nova" panose="020B0504020202020204" pitchFamily="34" charset="0"/>
            </a:rPr>
            <a:t>Health emergency leadership and coordination </a:t>
          </a:r>
          <a:endParaRPr lang="en-US" dirty="0">
            <a:latin typeface="Arial Nova" panose="020B0504020202020204" pitchFamily="34" charset="0"/>
          </a:endParaRPr>
        </a:p>
      </dgm:t>
    </dgm:pt>
    <dgm:pt modelId="{2ABD3B89-04B5-4542-9B2E-65F7278A9F6A}" type="parTrans" cxnId="{DC011263-E83D-40E2-8FEC-24B0E4E5D954}">
      <dgm:prSet/>
      <dgm:spPr/>
      <dgm:t>
        <a:bodyPr/>
        <a:lstStyle/>
        <a:p>
          <a:endParaRPr lang="en-US">
            <a:latin typeface="Arial Nova" panose="020B0504020202020204" pitchFamily="34" charset="0"/>
          </a:endParaRPr>
        </a:p>
      </dgm:t>
    </dgm:pt>
    <dgm:pt modelId="{EC73BCA0-6D12-49EB-9EA8-A5EC22A8F49A}" type="sibTrans" cxnId="{DC011263-E83D-40E2-8FEC-24B0E4E5D954}">
      <dgm:prSet/>
      <dgm:spPr/>
      <dgm:t>
        <a:bodyPr/>
        <a:lstStyle/>
        <a:p>
          <a:endParaRPr lang="en-US">
            <a:latin typeface="Arial Nova" panose="020B0504020202020204" pitchFamily="34" charset="0"/>
          </a:endParaRPr>
        </a:p>
      </dgm:t>
    </dgm:pt>
    <dgm:pt modelId="{1D05D106-284C-41A6-AA56-D25F86BB54EA}">
      <dgm:prSet/>
      <dgm:spPr/>
      <dgm:t>
        <a:bodyPr/>
        <a:lstStyle/>
        <a:p>
          <a:r>
            <a:rPr lang="en-US" b="1">
              <a:latin typeface="Arial Nova" panose="020B0504020202020204" pitchFamily="34" charset="0"/>
            </a:rPr>
            <a:t>Epidemiological support</a:t>
          </a:r>
          <a:endParaRPr lang="en-US" b="1" dirty="0">
            <a:latin typeface="Arial Nova" panose="020B0504020202020204" pitchFamily="34" charset="0"/>
          </a:endParaRPr>
        </a:p>
      </dgm:t>
    </dgm:pt>
    <dgm:pt modelId="{BA8A793D-C8E5-4476-A5BE-48D57A5EEE1D}" type="parTrans" cxnId="{238D83E4-5A25-4340-A752-3D166DB09400}">
      <dgm:prSet/>
      <dgm:spPr/>
      <dgm:t>
        <a:bodyPr/>
        <a:lstStyle/>
        <a:p>
          <a:endParaRPr lang="en-US">
            <a:latin typeface="Arial Nova" panose="020B0504020202020204" pitchFamily="34" charset="0"/>
          </a:endParaRPr>
        </a:p>
      </dgm:t>
    </dgm:pt>
    <dgm:pt modelId="{89199817-F538-4A0D-8FCF-A7A0C83F5E7D}" type="sibTrans" cxnId="{238D83E4-5A25-4340-A752-3D166DB09400}">
      <dgm:prSet/>
      <dgm:spPr/>
      <dgm:t>
        <a:bodyPr/>
        <a:lstStyle/>
        <a:p>
          <a:endParaRPr lang="en-US">
            <a:latin typeface="Arial Nova" panose="020B0504020202020204" pitchFamily="34" charset="0"/>
          </a:endParaRPr>
        </a:p>
      </dgm:t>
    </dgm:pt>
    <dgm:pt modelId="{D89913A6-B8C8-4A74-A846-260C966B0D50}">
      <dgm:prSet/>
      <dgm:spPr/>
      <dgm:t>
        <a:bodyPr/>
        <a:lstStyle/>
        <a:p>
          <a:r>
            <a:rPr lang="en-US" dirty="0">
              <a:latin typeface="Arial Nova" panose="020B0504020202020204" pitchFamily="34" charset="0"/>
            </a:rPr>
            <a:t>Information management, risk assessment &amp; outbreak response technical support &amp; monitoring</a:t>
          </a:r>
        </a:p>
      </dgm:t>
    </dgm:pt>
    <dgm:pt modelId="{745980EB-D100-4280-8F29-C148C2BCA100}" type="parTrans" cxnId="{078121A3-2CE7-4FD7-89B1-4A5AD2FF4BFD}">
      <dgm:prSet/>
      <dgm:spPr/>
      <dgm:t>
        <a:bodyPr/>
        <a:lstStyle/>
        <a:p>
          <a:endParaRPr lang="en-US">
            <a:latin typeface="Arial Nova" panose="020B0504020202020204" pitchFamily="34" charset="0"/>
          </a:endParaRPr>
        </a:p>
      </dgm:t>
    </dgm:pt>
    <dgm:pt modelId="{43F2201D-7E0C-4B62-9079-2BB00565427B}" type="sibTrans" cxnId="{078121A3-2CE7-4FD7-89B1-4A5AD2FF4BFD}">
      <dgm:prSet/>
      <dgm:spPr/>
      <dgm:t>
        <a:bodyPr/>
        <a:lstStyle/>
        <a:p>
          <a:endParaRPr lang="en-US">
            <a:latin typeface="Arial Nova" panose="020B0504020202020204" pitchFamily="34" charset="0"/>
          </a:endParaRPr>
        </a:p>
      </dgm:t>
    </dgm:pt>
    <dgm:pt modelId="{1C5F5D00-5574-45F8-9922-2314A7EB39A9}">
      <dgm:prSet/>
      <dgm:spPr/>
      <dgm:t>
        <a:bodyPr/>
        <a:lstStyle/>
        <a:p>
          <a:r>
            <a:rPr lang="en-US" b="1">
              <a:latin typeface="Arial Nova" panose="020B0504020202020204" pitchFamily="34" charset="0"/>
            </a:rPr>
            <a:t>Clinical management and IPC</a:t>
          </a:r>
          <a:endParaRPr lang="en-US" b="1" dirty="0">
            <a:latin typeface="Arial Nova" panose="020B0504020202020204" pitchFamily="34" charset="0"/>
          </a:endParaRPr>
        </a:p>
      </dgm:t>
    </dgm:pt>
    <dgm:pt modelId="{387AF882-ABE7-4246-BD8A-20E7F28F75C4}" type="parTrans" cxnId="{2B76DC39-1430-4BF1-A264-A7943F50ABD2}">
      <dgm:prSet/>
      <dgm:spPr/>
      <dgm:t>
        <a:bodyPr/>
        <a:lstStyle/>
        <a:p>
          <a:endParaRPr lang="en-US">
            <a:latin typeface="Arial Nova" panose="020B0504020202020204" pitchFamily="34" charset="0"/>
          </a:endParaRPr>
        </a:p>
      </dgm:t>
    </dgm:pt>
    <dgm:pt modelId="{1F093CF4-420A-48B8-B2DB-8ABA3162F2CF}" type="sibTrans" cxnId="{2B76DC39-1430-4BF1-A264-A7943F50ABD2}">
      <dgm:prSet/>
      <dgm:spPr/>
      <dgm:t>
        <a:bodyPr/>
        <a:lstStyle/>
        <a:p>
          <a:endParaRPr lang="en-US">
            <a:latin typeface="Arial Nova" panose="020B0504020202020204" pitchFamily="34" charset="0"/>
          </a:endParaRPr>
        </a:p>
      </dgm:t>
    </dgm:pt>
    <dgm:pt modelId="{40B0BD6B-4E74-414A-B5B6-5ACBE281C952}">
      <dgm:prSet/>
      <dgm:spPr/>
      <dgm:t>
        <a:bodyPr/>
        <a:lstStyle/>
        <a:p>
          <a:r>
            <a:rPr lang="en-US">
              <a:latin typeface="Arial Nova" panose="020B0504020202020204" pitchFamily="34" charset="0"/>
            </a:rPr>
            <a:t>Emergency Medical Teams</a:t>
          </a:r>
          <a:endParaRPr lang="en-US" dirty="0">
            <a:latin typeface="Arial Nova" panose="020B0504020202020204" pitchFamily="34" charset="0"/>
          </a:endParaRPr>
        </a:p>
      </dgm:t>
    </dgm:pt>
    <dgm:pt modelId="{3D8DE6D2-D3B7-4626-A687-ABAB192D1FA0}" type="parTrans" cxnId="{DF164211-425A-4FBB-9541-B9731F79E4B6}">
      <dgm:prSet/>
      <dgm:spPr/>
      <dgm:t>
        <a:bodyPr/>
        <a:lstStyle/>
        <a:p>
          <a:endParaRPr lang="en-US">
            <a:latin typeface="Arial Nova" panose="020B0504020202020204" pitchFamily="34" charset="0"/>
          </a:endParaRPr>
        </a:p>
      </dgm:t>
    </dgm:pt>
    <dgm:pt modelId="{C2C980A1-0F7A-4C39-8AA1-C5FCEFC09C28}" type="sibTrans" cxnId="{DF164211-425A-4FBB-9541-B9731F79E4B6}">
      <dgm:prSet/>
      <dgm:spPr/>
      <dgm:t>
        <a:bodyPr/>
        <a:lstStyle/>
        <a:p>
          <a:endParaRPr lang="en-US">
            <a:latin typeface="Arial Nova" panose="020B0504020202020204" pitchFamily="34" charset="0"/>
          </a:endParaRPr>
        </a:p>
      </dgm:t>
    </dgm:pt>
    <dgm:pt modelId="{16110F89-92E9-463F-8A07-C9F4977922F5}">
      <dgm:prSet/>
      <dgm:spPr/>
      <dgm:t>
        <a:bodyPr/>
        <a:lstStyle/>
        <a:p>
          <a:r>
            <a:rPr lang="en-US">
              <a:latin typeface="Arial Nova" panose="020B0504020202020204" pitchFamily="34" charset="0"/>
            </a:rPr>
            <a:t>Support for assessment, planning, monitoring implementation of OCV</a:t>
          </a:r>
          <a:endParaRPr lang="en-US" dirty="0">
            <a:latin typeface="Arial Nova" panose="020B0504020202020204" pitchFamily="34" charset="0"/>
          </a:endParaRPr>
        </a:p>
      </dgm:t>
    </dgm:pt>
    <dgm:pt modelId="{D1F81FFC-10F7-459D-A361-3986F807A169}" type="parTrans" cxnId="{91ECCC72-24B4-4B2F-A7C3-1E1DB45B10C8}">
      <dgm:prSet/>
      <dgm:spPr/>
      <dgm:t>
        <a:bodyPr/>
        <a:lstStyle/>
        <a:p>
          <a:endParaRPr lang="en-US">
            <a:latin typeface="Arial Nova" panose="020B0504020202020204" pitchFamily="34" charset="0"/>
          </a:endParaRPr>
        </a:p>
      </dgm:t>
    </dgm:pt>
    <dgm:pt modelId="{93305AD5-2ED6-49BF-8784-B33EA951D75A}" type="sibTrans" cxnId="{91ECCC72-24B4-4B2F-A7C3-1E1DB45B10C8}">
      <dgm:prSet/>
      <dgm:spPr/>
      <dgm:t>
        <a:bodyPr/>
        <a:lstStyle/>
        <a:p>
          <a:endParaRPr lang="en-US">
            <a:latin typeface="Arial Nova" panose="020B0504020202020204" pitchFamily="34" charset="0"/>
          </a:endParaRPr>
        </a:p>
      </dgm:t>
    </dgm:pt>
    <dgm:pt modelId="{27CBC0AB-EA39-4CC2-B417-5D26A5911D7D}">
      <dgm:prSet/>
      <dgm:spPr/>
      <dgm:t>
        <a:bodyPr/>
        <a:lstStyle/>
        <a:p>
          <a:r>
            <a:rPr lang="en-US" b="1">
              <a:latin typeface="Arial Nova" panose="020B0504020202020204" pitchFamily="34" charset="0"/>
            </a:rPr>
            <a:t>Risk Communication</a:t>
          </a:r>
          <a:endParaRPr lang="en-US" b="1" dirty="0">
            <a:latin typeface="Arial Nova" panose="020B0504020202020204" pitchFamily="34" charset="0"/>
          </a:endParaRPr>
        </a:p>
      </dgm:t>
    </dgm:pt>
    <dgm:pt modelId="{B9EE5480-624F-436C-A8C6-BF209E33A0B4}" type="parTrans" cxnId="{8C730AF1-68F3-4E3B-B601-5C992456D52F}">
      <dgm:prSet/>
      <dgm:spPr/>
      <dgm:t>
        <a:bodyPr/>
        <a:lstStyle/>
        <a:p>
          <a:endParaRPr lang="en-US">
            <a:latin typeface="Arial Nova" panose="020B0504020202020204" pitchFamily="34" charset="0"/>
          </a:endParaRPr>
        </a:p>
      </dgm:t>
    </dgm:pt>
    <dgm:pt modelId="{53178834-5E97-4B50-B0BB-C2864CD60355}" type="sibTrans" cxnId="{8C730AF1-68F3-4E3B-B601-5C992456D52F}">
      <dgm:prSet/>
      <dgm:spPr/>
      <dgm:t>
        <a:bodyPr/>
        <a:lstStyle/>
        <a:p>
          <a:endParaRPr lang="en-US">
            <a:latin typeface="Arial Nova" panose="020B0504020202020204" pitchFamily="34" charset="0"/>
          </a:endParaRPr>
        </a:p>
      </dgm:t>
    </dgm:pt>
    <dgm:pt modelId="{B58B8DA6-B196-4D15-BFE4-35032B692869}">
      <dgm:prSet/>
      <dgm:spPr/>
      <dgm:t>
        <a:bodyPr/>
        <a:lstStyle/>
        <a:p>
          <a:r>
            <a:rPr lang="en-US">
              <a:latin typeface="Arial Nova" panose="020B0504020202020204" pitchFamily="34" charset="0"/>
            </a:rPr>
            <a:t>Engaging communities</a:t>
          </a:r>
          <a:endParaRPr lang="en-US" dirty="0">
            <a:latin typeface="Arial Nova" panose="020B0504020202020204" pitchFamily="34" charset="0"/>
          </a:endParaRPr>
        </a:p>
      </dgm:t>
    </dgm:pt>
    <dgm:pt modelId="{48B72A24-E86D-47C5-B15F-906167C9C3A8}" type="parTrans" cxnId="{18FC8A0F-7EFC-4ADA-9224-4FB72F612E3F}">
      <dgm:prSet/>
      <dgm:spPr/>
      <dgm:t>
        <a:bodyPr/>
        <a:lstStyle/>
        <a:p>
          <a:endParaRPr lang="en-US">
            <a:latin typeface="Arial Nova" panose="020B0504020202020204" pitchFamily="34" charset="0"/>
          </a:endParaRPr>
        </a:p>
      </dgm:t>
    </dgm:pt>
    <dgm:pt modelId="{17E62AF8-B4DF-4569-B12B-BE3BC54E248F}" type="sibTrans" cxnId="{18FC8A0F-7EFC-4ADA-9224-4FB72F612E3F}">
      <dgm:prSet/>
      <dgm:spPr/>
      <dgm:t>
        <a:bodyPr/>
        <a:lstStyle/>
        <a:p>
          <a:endParaRPr lang="en-US">
            <a:latin typeface="Arial Nova" panose="020B0504020202020204" pitchFamily="34" charset="0"/>
          </a:endParaRPr>
        </a:p>
      </dgm:t>
    </dgm:pt>
    <dgm:pt modelId="{B0BE3C98-7616-435E-BAF1-FDF44FB50ED9}">
      <dgm:prSet/>
      <dgm:spPr/>
      <dgm:t>
        <a:bodyPr/>
        <a:lstStyle/>
        <a:p>
          <a:r>
            <a:rPr lang="en-US" b="1">
              <a:latin typeface="Arial Nova" panose="020B0504020202020204" pitchFamily="34" charset="0"/>
            </a:rPr>
            <a:t>Funding </a:t>
          </a:r>
          <a:endParaRPr lang="en-US" b="1" dirty="0">
            <a:latin typeface="Arial Nova" panose="020B0504020202020204" pitchFamily="34" charset="0"/>
          </a:endParaRPr>
        </a:p>
      </dgm:t>
    </dgm:pt>
    <dgm:pt modelId="{05D3BC54-F83A-44E6-BAC8-68CF57B36B11}" type="parTrans" cxnId="{D3DDD264-8DA0-4173-9E4F-6CEC15B770CA}">
      <dgm:prSet/>
      <dgm:spPr/>
      <dgm:t>
        <a:bodyPr/>
        <a:lstStyle/>
        <a:p>
          <a:endParaRPr lang="en-US">
            <a:latin typeface="Arial Nova" panose="020B0504020202020204" pitchFamily="34" charset="0"/>
          </a:endParaRPr>
        </a:p>
      </dgm:t>
    </dgm:pt>
    <dgm:pt modelId="{37522EE6-29ED-4131-BE04-1CA47F6964DF}" type="sibTrans" cxnId="{D3DDD264-8DA0-4173-9E4F-6CEC15B770CA}">
      <dgm:prSet/>
      <dgm:spPr/>
      <dgm:t>
        <a:bodyPr/>
        <a:lstStyle/>
        <a:p>
          <a:endParaRPr lang="en-US">
            <a:latin typeface="Arial Nova" panose="020B0504020202020204" pitchFamily="34" charset="0"/>
          </a:endParaRPr>
        </a:p>
      </dgm:t>
    </dgm:pt>
    <dgm:pt modelId="{5698C164-0B7C-4181-AC30-0EF9431D37A4}">
      <dgm:prSet/>
      <dgm:spPr/>
      <dgm:t>
        <a:bodyPr/>
        <a:lstStyle/>
        <a:p>
          <a:r>
            <a:rPr lang="en-US">
              <a:latin typeface="Arial Nova" panose="020B0504020202020204" pitchFamily="34" charset="0"/>
            </a:rPr>
            <a:t>Access to contingency finding </a:t>
          </a:r>
          <a:endParaRPr lang="en-US" dirty="0">
            <a:latin typeface="Arial Nova" panose="020B0504020202020204" pitchFamily="34" charset="0"/>
          </a:endParaRPr>
        </a:p>
      </dgm:t>
    </dgm:pt>
    <dgm:pt modelId="{7BB26F0E-8246-4088-B1B2-4EC77AB76FE1}" type="parTrans" cxnId="{49C2DB52-A537-409F-8C4E-EADA49543A20}">
      <dgm:prSet/>
      <dgm:spPr/>
      <dgm:t>
        <a:bodyPr/>
        <a:lstStyle/>
        <a:p>
          <a:endParaRPr lang="en-US">
            <a:latin typeface="Arial Nova" panose="020B0504020202020204" pitchFamily="34" charset="0"/>
          </a:endParaRPr>
        </a:p>
      </dgm:t>
    </dgm:pt>
    <dgm:pt modelId="{3BE41517-AB74-47ED-9534-322DD24289AD}" type="sibTrans" cxnId="{49C2DB52-A537-409F-8C4E-EADA49543A20}">
      <dgm:prSet/>
      <dgm:spPr/>
      <dgm:t>
        <a:bodyPr/>
        <a:lstStyle/>
        <a:p>
          <a:endParaRPr lang="en-US">
            <a:latin typeface="Arial Nova" panose="020B0504020202020204" pitchFamily="34" charset="0"/>
          </a:endParaRPr>
        </a:p>
      </dgm:t>
    </dgm:pt>
    <dgm:pt modelId="{A1CBF414-3704-46C9-A8CB-25434CC21910}">
      <dgm:prSet/>
      <dgm:spPr/>
      <dgm:t>
        <a:bodyPr/>
        <a:lstStyle/>
        <a:p>
          <a:r>
            <a:rPr lang="en-US" b="1">
              <a:latin typeface="Arial Nova" panose="020B0504020202020204" pitchFamily="34" charset="0"/>
            </a:rPr>
            <a:t>Risk Communication</a:t>
          </a:r>
          <a:endParaRPr lang="en-US" b="1" i="0" dirty="0">
            <a:latin typeface="Arial Nova" panose="020B0504020202020204" pitchFamily="34" charset="0"/>
          </a:endParaRPr>
        </a:p>
      </dgm:t>
    </dgm:pt>
    <dgm:pt modelId="{6CCEDA4F-6B99-458A-81D0-5A163CF5116F}" type="parTrans" cxnId="{E3FD92C1-1671-4DD6-9DD9-56D084081779}">
      <dgm:prSet/>
      <dgm:spPr/>
      <dgm:t>
        <a:bodyPr/>
        <a:lstStyle/>
        <a:p>
          <a:endParaRPr lang="en-US">
            <a:latin typeface="Arial Nova" panose="020B0504020202020204" pitchFamily="34" charset="0"/>
          </a:endParaRPr>
        </a:p>
      </dgm:t>
    </dgm:pt>
    <dgm:pt modelId="{A5AC9C39-DC93-467B-93D8-613C4C1889CA}" type="sibTrans" cxnId="{E3FD92C1-1671-4DD6-9DD9-56D084081779}">
      <dgm:prSet/>
      <dgm:spPr/>
      <dgm:t>
        <a:bodyPr/>
        <a:lstStyle/>
        <a:p>
          <a:endParaRPr lang="en-US">
            <a:latin typeface="Arial Nova" panose="020B0504020202020204" pitchFamily="34" charset="0"/>
          </a:endParaRPr>
        </a:p>
      </dgm:t>
    </dgm:pt>
    <dgm:pt modelId="{0AC2A90F-938D-4ADF-9F3B-2585F7CA0C00}">
      <dgm:prSet/>
      <dgm:spPr/>
      <dgm:t>
        <a:bodyPr/>
        <a:lstStyle/>
        <a:p>
          <a:r>
            <a:rPr lang="en-US">
              <a:latin typeface="Arial Nova" panose="020B0504020202020204" pitchFamily="34" charset="0"/>
            </a:rPr>
            <a:t>Engaging communities</a:t>
          </a:r>
          <a:endParaRPr lang="en-US" dirty="0">
            <a:latin typeface="Arial Nova" panose="020B0504020202020204" pitchFamily="34" charset="0"/>
          </a:endParaRPr>
        </a:p>
      </dgm:t>
    </dgm:pt>
    <dgm:pt modelId="{C52A909E-371B-4599-BB57-4DF8788A9B07}" type="parTrans" cxnId="{79AED14E-0280-4E42-B317-62FA92358764}">
      <dgm:prSet/>
      <dgm:spPr/>
      <dgm:t>
        <a:bodyPr/>
        <a:lstStyle/>
        <a:p>
          <a:endParaRPr lang="en-US">
            <a:latin typeface="Arial Nova" panose="020B0504020202020204" pitchFamily="34" charset="0"/>
          </a:endParaRPr>
        </a:p>
      </dgm:t>
    </dgm:pt>
    <dgm:pt modelId="{CA7330CB-3B22-4984-BE92-3E56680A9F3D}" type="sibTrans" cxnId="{79AED14E-0280-4E42-B317-62FA92358764}">
      <dgm:prSet/>
      <dgm:spPr/>
      <dgm:t>
        <a:bodyPr/>
        <a:lstStyle/>
        <a:p>
          <a:endParaRPr lang="en-US">
            <a:latin typeface="Arial Nova" panose="020B0504020202020204" pitchFamily="34" charset="0"/>
          </a:endParaRPr>
        </a:p>
      </dgm:t>
    </dgm:pt>
    <dgm:pt modelId="{7EA3C483-B5CF-49B9-A268-8CE404AEDE8D}">
      <dgm:prSet/>
      <dgm:spPr/>
      <dgm:t>
        <a:bodyPr/>
        <a:lstStyle/>
        <a:p>
          <a:r>
            <a:rPr lang="en-US">
              <a:latin typeface="Arial Nova" panose="020B0504020202020204" pitchFamily="34" charset="0"/>
            </a:rPr>
            <a:t>Strengthen </a:t>
          </a:r>
          <a:r>
            <a:rPr lang="en-US" b="1">
              <a:latin typeface="Arial Nova" panose="020B0504020202020204" pitchFamily="34" charset="0"/>
            </a:rPr>
            <a:t>cluster and inter-cluster coordination</a:t>
          </a:r>
          <a:endParaRPr lang="en-US" b="1" dirty="0">
            <a:latin typeface="Arial Nova" panose="020B0504020202020204" pitchFamily="34" charset="0"/>
          </a:endParaRPr>
        </a:p>
      </dgm:t>
    </dgm:pt>
    <dgm:pt modelId="{8DBD7350-7980-4FA4-87C6-836893950222}" type="parTrans" cxnId="{80EE50E8-3E1D-468A-9E14-A06C11F8CC77}">
      <dgm:prSet/>
      <dgm:spPr/>
      <dgm:t>
        <a:bodyPr/>
        <a:lstStyle/>
        <a:p>
          <a:endParaRPr lang="en-US">
            <a:latin typeface="Arial Nova" panose="020B0504020202020204" pitchFamily="34" charset="0"/>
          </a:endParaRPr>
        </a:p>
      </dgm:t>
    </dgm:pt>
    <dgm:pt modelId="{A9020A28-9202-49ED-9F78-381AE11494A9}" type="sibTrans" cxnId="{80EE50E8-3E1D-468A-9E14-A06C11F8CC77}">
      <dgm:prSet/>
      <dgm:spPr/>
      <dgm:t>
        <a:bodyPr/>
        <a:lstStyle/>
        <a:p>
          <a:endParaRPr lang="en-US">
            <a:latin typeface="Arial Nova" panose="020B0504020202020204" pitchFamily="34" charset="0"/>
          </a:endParaRPr>
        </a:p>
      </dgm:t>
    </dgm:pt>
    <dgm:pt modelId="{21BD1EC2-2B02-4B48-B00E-022C5055485E}">
      <dgm:prSet/>
      <dgm:spPr/>
      <dgm:t>
        <a:bodyPr/>
        <a:lstStyle/>
        <a:p>
          <a:r>
            <a:rPr lang="en-US" b="1">
              <a:latin typeface="Arial Nova" panose="020B0504020202020204" pitchFamily="34" charset="0"/>
            </a:rPr>
            <a:t>Rapid and surge response </a:t>
          </a:r>
          <a:r>
            <a:rPr lang="en-US">
              <a:latin typeface="Arial Nova" panose="020B0504020202020204" pitchFamily="34" charset="0"/>
            </a:rPr>
            <a:t>capacity</a:t>
          </a:r>
          <a:endParaRPr lang="en-US" dirty="0">
            <a:latin typeface="Arial Nova" panose="020B0504020202020204" pitchFamily="34" charset="0"/>
          </a:endParaRPr>
        </a:p>
      </dgm:t>
    </dgm:pt>
    <dgm:pt modelId="{05A8304C-7A6D-4CAC-8D1E-84217C945D35}" type="parTrans" cxnId="{204437A9-0AFA-4948-AABA-7B7906BF01D6}">
      <dgm:prSet/>
      <dgm:spPr/>
      <dgm:t>
        <a:bodyPr/>
        <a:lstStyle/>
        <a:p>
          <a:endParaRPr lang="en-US">
            <a:latin typeface="Arial Nova" panose="020B0504020202020204" pitchFamily="34" charset="0"/>
          </a:endParaRPr>
        </a:p>
      </dgm:t>
    </dgm:pt>
    <dgm:pt modelId="{3DE3CF42-41DE-4052-813D-DEA8E79515AB}" type="sibTrans" cxnId="{204437A9-0AFA-4948-AABA-7B7906BF01D6}">
      <dgm:prSet/>
      <dgm:spPr/>
      <dgm:t>
        <a:bodyPr/>
        <a:lstStyle/>
        <a:p>
          <a:endParaRPr lang="en-US">
            <a:latin typeface="Arial Nova" panose="020B0504020202020204" pitchFamily="34" charset="0"/>
          </a:endParaRPr>
        </a:p>
      </dgm:t>
    </dgm:pt>
    <dgm:pt modelId="{CBEDDB99-B820-4B62-9872-0F5C436AC913}" type="pres">
      <dgm:prSet presAssocID="{5536B158-5CF1-4E63-8384-619C3909F314}" presName="Name0" presStyleCnt="0">
        <dgm:presLayoutVars>
          <dgm:dir/>
          <dgm:animLvl val="lvl"/>
          <dgm:resizeHandles val="exact"/>
        </dgm:presLayoutVars>
      </dgm:prSet>
      <dgm:spPr/>
    </dgm:pt>
    <dgm:pt modelId="{166FA8B6-B0C2-4F4C-9C10-0DF9935D5402}" type="pres">
      <dgm:prSet presAssocID="{EEFC157F-81B3-4AA2-84C4-A84FC1CCA591}" presName="composite" presStyleCnt="0"/>
      <dgm:spPr/>
    </dgm:pt>
    <dgm:pt modelId="{04FF487F-4F60-4EEE-8601-A64CA435EEF5}" type="pres">
      <dgm:prSet presAssocID="{EEFC157F-81B3-4AA2-84C4-A84FC1CCA591}" presName="parTx" presStyleLbl="alignNode1" presStyleIdx="0" presStyleCnt="3">
        <dgm:presLayoutVars>
          <dgm:chMax val="0"/>
          <dgm:chPref val="0"/>
          <dgm:bulletEnabled val="1"/>
        </dgm:presLayoutVars>
      </dgm:prSet>
      <dgm:spPr/>
    </dgm:pt>
    <dgm:pt modelId="{85EE2FF9-38FA-4176-A7F9-BFCF365ED4AE}" type="pres">
      <dgm:prSet presAssocID="{EEFC157F-81B3-4AA2-84C4-A84FC1CCA591}" presName="desTx" presStyleLbl="alignAccFollowNode1" presStyleIdx="0" presStyleCnt="3">
        <dgm:presLayoutVars>
          <dgm:bulletEnabled val="1"/>
        </dgm:presLayoutVars>
      </dgm:prSet>
      <dgm:spPr/>
    </dgm:pt>
    <dgm:pt modelId="{9A0FAA00-F696-45F1-9D71-36B92395A48B}" type="pres">
      <dgm:prSet presAssocID="{76B19CBA-7FA8-4503-AD17-3688A55411CE}" presName="space" presStyleCnt="0"/>
      <dgm:spPr/>
    </dgm:pt>
    <dgm:pt modelId="{287EEC90-D6B4-442D-BACC-D5C56544DC21}" type="pres">
      <dgm:prSet presAssocID="{35DA3EDA-8BD2-4B4C-B088-CA5936E551AA}" presName="composite" presStyleCnt="0"/>
      <dgm:spPr/>
    </dgm:pt>
    <dgm:pt modelId="{92EAF322-8297-44D2-AE1F-BDBBF88EC38D}" type="pres">
      <dgm:prSet presAssocID="{35DA3EDA-8BD2-4B4C-B088-CA5936E551AA}" presName="parTx" presStyleLbl="alignNode1" presStyleIdx="1" presStyleCnt="3">
        <dgm:presLayoutVars>
          <dgm:chMax val="0"/>
          <dgm:chPref val="0"/>
          <dgm:bulletEnabled val="1"/>
        </dgm:presLayoutVars>
      </dgm:prSet>
      <dgm:spPr/>
    </dgm:pt>
    <dgm:pt modelId="{78DFDC1D-32B9-4ADE-9044-BC6738A4193D}" type="pres">
      <dgm:prSet presAssocID="{35DA3EDA-8BD2-4B4C-B088-CA5936E551AA}" presName="desTx" presStyleLbl="alignAccFollowNode1" presStyleIdx="1" presStyleCnt="3">
        <dgm:presLayoutVars>
          <dgm:bulletEnabled val="1"/>
        </dgm:presLayoutVars>
      </dgm:prSet>
      <dgm:spPr/>
    </dgm:pt>
    <dgm:pt modelId="{16A20DFA-4A11-47F6-BCBD-2A97680ADD7C}" type="pres">
      <dgm:prSet presAssocID="{25F061C6-4494-49CA-B629-D7BFEFD73C12}" presName="space" presStyleCnt="0"/>
      <dgm:spPr/>
    </dgm:pt>
    <dgm:pt modelId="{ADA9F4A3-9722-48E6-A06E-A1F3F7D715AD}" type="pres">
      <dgm:prSet presAssocID="{5C391645-A826-462D-A784-CC1D7D5DEE64}" presName="composite" presStyleCnt="0"/>
      <dgm:spPr/>
    </dgm:pt>
    <dgm:pt modelId="{A0942D47-7EE5-47BC-9AEF-40D80FC6DC83}" type="pres">
      <dgm:prSet presAssocID="{5C391645-A826-462D-A784-CC1D7D5DEE64}" presName="parTx" presStyleLbl="alignNode1" presStyleIdx="2" presStyleCnt="3">
        <dgm:presLayoutVars>
          <dgm:chMax val="0"/>
          <dgm:chPref val="0"/>
          <dgm:bulletEnabled val="1"/>
        </dgm:presLayoutVars>
      </dgm:prSet>
      <dgm:spPr/>
    </dgm:pt>
    <dgm:pt modelId="{E75CBE51-5E6B-4307-921D-BBA03A5498AC}" type="pres">
      <dgm:prSet presAssocID="{5C391645-A826-462D-A784-CC1D7D5DEE64}" presName="desTx" presStyleLbl="alignAccFollowNode1" presStyleIdx="2" presStyleCnt="3">
        <dgm:presLayoutVars>
          <dgm:bulletEnabled val="1"/>
        </dgm:presLayoutVars>
      </dgm:prSet>
      <dgm:spPr/>
    </dgm:pt>
  </dgm:ptLst>
  <dgm:cxnLst>
    <dgm:cxn modelId="{FCADF307-30CF-4EF8-AF45-8FC8C05F2AD9}" type="presOf" srcId="{21BD1EC2-2B02-4B48-B00E-022C5055485E}" destId="{78DFDC1D-32B9-4ADE-9044-BC6738A4193D}" srcOrd="0" destOrd="5" presId="urn:microsoft.com/office/officeart/2005/8/layout/hList1"/>
    <dgm:cxn modelId="{9A972509-31EE-4A07-86AE-0DE14A9BFAA7}" srcId="{5536B158-5CF1-4E63-8384-619C3909F314}" destId="{5C391645-A826-462D-A784-CC1D7D5DEE64}" srcOrd="2" destOrd="0" parTransId="{5E85FF1C-F2E7-4537-8806-247FF883D0C8}" sibTransId="{E07F8994-EAF3-4F3C-8BBA-0CC8EB69110A}"/>
    <dgm:cxn modelId="{18FC8A0F-7EFC-4ADA-9224-4FB72F612E3F}" srcId="{27CBC0AB-EA39-4CC2-B417-5D26A5911D7D}" destId="{B58B8DA6-B196-4D15-BFE4-35032B692869}" srcOrd="0" destOrd="0" parTransId="{48B72A24-E86D-47C5-B15F-906167C9C3A8}" sibTransId="{17E62AF8-B4DF-4569-B12B-BE3BC54E248F}"/>
    <dgm:cxn modelId="{DF164211-425A-4FBB-9541-B9731F79E4B6}" srcId="{1C5F5D00-5574-45F8-9922-2314A7EB39A9}" destId="{40B0BD6B-4E74-414A-B5B6-5ACBE281C952}" srcOrd="0" destOrd="0" parTransId="{3D8DE6D2-D3B7-4626-A687-ABAB192D1FA0}" sibTransId="{C2C980A1-0F7A-4C39-8AA1-C5FCEFC09C28}"/>
    <dgm:cxn modelId="{A8348715-C5B6-420E-BC56-22463C910217}" srcId="{EEFC157F-81B3-4AA2-84C4-A84FC1CCA591}" destId="{13D14A14-DEB9-4F8E-B51D-E1B61D70A41F}" srcOrd="1" destOrd="0" parTransId="{44D03490-9619-473E-A9BF-CFF936269BDD}" sibTransId="{18744648-E4A4-4C04-98F4-18CB1ED2F3F6}"/>
    <dgm:cxn modelId="{C1F89E15-116A-4BA4-B5FB-8DCA84BB9813}" srcId="{F95F5B9E-5D43-4486-9756-CAD3FF4B27CE}" destId="{2DEDB0C2-E44E-4752-85B4-C23C1239BC6D}" srcOrd="1" destOrd="0" parTransId="{AF2240F2-5357-49AD-824F-EF72545EA7AD}" sibTransId="{BC541307-B735-4E42-88C7-7F43499A3F84}"/>
    <dgm:cxn modelId="{43AF3717-41FB-4510-B16F-D26957E5B8D1}" type="presOf" srcId="{C0D26882-2328-483D-A3C0-E305651EC31A}" destId="{85EE2FF9-38FA-4176-A7F9-BFCF365ED4AE}" srcOrd="0" destOrd="2" presId="urn:microsoft.com/office/officeart/2005/8/layout/hList1"/>
    <dgm:cxn modelId="{D7B26819-6E3A-46D1-913C-35C4F98DE0D1}" type="presOf" srcId="{13D14A14-DEB9-4F8E-B51D-E1B61D70A41F}" destId="{85EE2FF9-38FA-4176-A7F9-BFCF365ED4AE}" srcOrd="0" destOrd="3" presId="urn:microsoft.com/office/officeart/2005/8/layout/hList1"/>
    <dgm:cxn modelId="{5401641E-EAFE-43B2-A111-772D4A4C50F9}" type="presOf" srcId="{585C228C-75A9-45C5-A44B-73CB1CF477E4}" destId="{78DFDC1D-32B9-4ADE-9044-BC6738A4193D}" srcOrd="0" destOrd="6" presId="urn:microsoft.com/office/officeart/2005/8/layout/hList1"/>
    <dgm:cxn modelId="{D06E2433-28B9-4477-A6F9-18E7C4173737}" type="presOf" srcId="{35DA3EDA-8BD2-4B4C-B088-CA5936E551AA}" destId="{92EAF322-8297-44D2-AE1F-BDBBF88EC38D}" srcOrd="0" destOrd="0" presId="urn:microsoft.com/office/officeart/2005/8/layout/hList1"/>
    <dgm:cxn modelId="{6D6B4736-878A-4A94-9639-FAEFE3EEC76A}" type="presOf" srcId="{F95F5B9E-5D43-4486-9756-CAD3FF4B27CE}" destId="{78DFDC1D-32B9-4ADE-9044-BC6738A4193D}" srcOrd="0" destOrd="1" presId="urn:microsoft.com/office/officeart/2005/8/layout/hList1"/>
    <dgm:cxn modelId="{2B76DC39-1430-4BF1-A264-A7943F50ABD2}" srcId="{5C391645-A826-462D-A784-CC1D7D5DEE64}" destId="{1C5F5D00-5574-45F8-9922-2314A7EB39A9}" srcOrd="2" destOrd="0" parTransId="{387AF882-ABE7-4246-BD8A-20E7F28F75C4}" sibTransId="{1F093CF4-420A-48B8-B2DB-8ABA3162F2CF}"/>
    <dgm:cxn modelId="{648EA140-3773-42E7-98CA-8050913A3D7A}" type="presOf" srcId="{5536B158-5CF1-4E63-8384-619C3909F314}" destId="{CBEDDB99-B820-4B62-9872-0F5C436AC913}" srcOrd="0" destOrd="0" presId="urn:microsoft.com/office/officeart/2005/8/layout/hList1"/>
    <dgm:cxn modelId="{AE112B61-6DA9-4B8C-AA2B-4F2487835DF0}" srcId="{591D99A4-B250-4C23-9477-DDD8D71A7ABB}" destId="{C0D26882-2328-483D-A3C0-E305651EC31A}" srcOrd="1" destOrd="0" parTransId="{0A53725C-DB8E-43C0-8751-D94B2FE8987A}" sibTransId="{D4580BD7-E0E3-4008-BE7F-A5791501B5DF}"/>
    <dgm:cxn modelId="{D715DF42-D62D-4A2C-8299-218B970DCAEF}" type="presOf" srcId="{2DEDB0C2-E44E-4752-85B4-C23C1239BC6D}" destId="{78DFDC1D-32B9-4ADE-9044-BC6738A4193D}" srcOrd="0" destOrd="3" presId="urn:microsoft.com/office/officeart/2005/8/layout/hList1"/>
    <dgm:cxn modelId="{DC011263-E83D-40E2-8FEC-24B0E4E5D954}" srcId="{B8949356-D41B-4CAC-AC7E-F55384931687}" destId="{430ECAEB-2BF3-4B6D-8566-4AF0D8DBB063}" srcOrd="0" destOrd="0" parTransId="{2ABD3B89-04B5-4542-9B2E-65F7278A9F6A}" sibTransId="{EC73BCA0-6D12-49EB-9EA8-A5EC22A8F49A}"/>
    <dgm:cxn modelId="{0C34B563-AC30-4088-B65D-426F7C4D495F}" type="presOf" srcId="{54A2B7B3-2D57-4BDB-9656-34C96CA179B2}" destId="{78DFDC1D-32B9-4ADE-9044-BC6738A4193D}" srcOrd="0" destOrd="2" presId="urn:microsoft.com/office/officeart/2005/8/layout/hList1"/>
    <dgm:cxn modelId="{75681864-6267-442F-8A1A-73319B003F05}" type="presOf" srcId="{D89913A6-B8C8-4A74-A846-260C966B0D50}" destId="{E75CBE51-5E6B-4307-921D-BBA03A5498AC}" srcOrd="0" destOrd="3" presId="urn:microsoft.com/office/officeart/2005/8/layout/hList1"/>
    <dgm:cxn modelId="{D3DDD264-8DA0-4173-9E4F-6CEC15B770CA}" srcId="{5C391645-A826-462D-A784-CC1D7D5DEE64}" destId="{B0BE3C98-7616-435E-BAF1-FDF44FB50ED9}" srcOrd="4" destOrd="0" parTransId="{05D3BC54-F83A-44E6-BAC8-68CF57B36B11}" sibTransId="{37522EE6-29ED-4131-BE04-1CA47F6964DF}"/>
    <dgm:cxn modelId="{1280AE45-0855-4BC8-BD22-8A7355166592}" type="presOf" srcId="{0AC2A90F-938D-4ADF-9F3B-2585F7CA0C00}" destId="{78DFDC1D-32B9-4ADE-9044-BC6738A4193D}" srcOrd="0" destOrd="8" presId="urn:microsoft.com/office/officeart/2005/8/layout/hList1"/>
    <dgm:cxn modelId="{D6364747-6E20-4BAF-97F4-586E9C96E7E7}" type="presOf" srcId="{E58EA4EC-7BFB-405F-8566-B508D07E80AB}" destId="{85EE2FF9-38FA-4176-A7F9-BFCF365ED4AE}" srcOrd="0" destOrd="1" presId="urn:microsoft.com/office/officeart/2005/8/layout/hList1"/>
    <dgm:cxn modelId="{38F36C4E-7802-4DDA-9D62-A80F2038C3D5}" type="presOf" srcId="{40B0BD6B-4E74-414A-B5B6-5ACBE281C952}" destId="{E75CBE51-5E6B-4307-921D-BBA03A5498AC}" srcOrd="0" destOrd="5" presId="urn:microsoft.com/office/officeart/2005/8/layout/hList1"/>
    <dgm:cxn modelId="{79AED14E-0280-4E42-B317-62FA92358764}" srcId="{A1CBF414-3704-46C9-A8CB-25434CC21910}" destId="{0AC2A90F-938D-4ADF-9F3B-2585F7CA0C00}" srcOrd="0" destOrd="0" parTransId="{C52A909E-371B-4599-BB57-4DF8788A9B07}" sibTransId="{CA7330CB-3B22-4984-BE92-3E56680A9F3D}"/>
    <dgm:cxn modelId="{91ECCC72-24B4-4B2F-A7C3-1E1DB45B10C8}" srcId="{1C5F5D00-5574-45F8-9922-2314A7EB39A9}" destId="{16110F89-92E9-463F-8A07-C9F4977922F5}" srcOrd="1" destOrd="0" parTransId="{D1F81FFC-10F7-459D-A361-3986F807A169}" sibTransId="{93305AD5-2ED6-49BF-8784-B33EA951D75A}"/>
    <dgm:cxn modelId="{49C2DB52-A537-409F-8C4E-EADA49543A20}" srcId="{B0BE3C98-7616-435E-BAF1-FDF44FB50ED9}" destId="{5698C164-0B7C-4181-AC30-0EF9431D37A4}" srcOrd="0" destOrd="0" parTransId="{7BB26F0E-8246-4088-B1B2-4EC77AB76FE1}" sibTransId="{3BE41517-AB74-47ED-9534-322DD24289AD}"/>
    <dgm:cxn modelId="{3246B97B-06E8-41D2-BED8-7B7A907F32AB}" srcId="{35DA3EDA-8BD2-4B4C-B088-CA5936E551AA}" destId="{F95F5B9E-5D43-4486-9756-CAD3FF4B27CE}" srcOrd="1" destOrd="0" parTransId="{41E5AE01-CD9D-4B29-8907-6A2EB9A53CB3}" sibTransId="{1DA3F642-4A38-4C0F-A196-C30596E7CB77}"/>
    <dgm:cxn modelId="{8BE48580-1A5D-499A-93E3-3C488369338D}" type="presOf" srcId="{5698C164-0B7C-4181-AC30-0EF9431D37A4}" destId="{E75CBE51-5E6B-4307-921D-BBA03A5498AC}" srcOrd="0" destOrd="10" presId="urn:microsoft.com/office/officeart/2005/8/layout/hList1"/>
    <dgm:cxn modelId="{250A1887-3DED-47A4-8B32-D20C420770CF}" type="presOf" srcId="{27CBC0AB-EA39-4CC2-B417-5D26A5911D7D}" destId="{E75CBE51-5E6B-4307-921D-BBA03A5498AC}" srcOrd="0" destOrd="7" presId="urn:microsoft.com/office/officeart/2005/8/layout/hList1"/>
    <dgm:cxn modelId="{CD637B94-5B9D-4653-AB18-938E99D209D0}" type="presOf" srcId="{E47C50B8-1F97-4874-945D-98C5361FFDD4}" destId="{78DFDC1D-32B9-4ADE-9044-BC6738A4193D}" srcOrd="0" destOrd="4" presId="urn:microsoft.com/office/officeart/2005/8/layout/hList1"/>
    <dgm:cxn modelId="{E8C34D96-E1E5-4B7A-9371-5543DD7722AB}" type="presOf" srcId="{1D05D106-284C-41A6-AA56-D25F86BB54EA}" destId="{E75CBE51-5E6B-4307-921D-BBA03A5498AC}" srcOrd="0" destOrd="2" presId="urn:microsoft.com/office/officeart/2005/8/layout/hList1"/>
    <dgm:cxn modelId="{BA68FC96-0369-4FBB-9354-9409746D6465}" srcId="{F95F5B9E-5D43-4486-9756-CAD3FF4B27CE}" destId="{54A2B7B3-2D57-4BDB-9656-34C96CA179B2}" srcOrd="0" destOrd="0" parTransId="{51CE1DA9-EE57-42A4-A04D-80AE9D938302}" sibTransId="{CBEDB2EF-6361-46D9-92A2-32F478E6F6F8}"/>
    <dgm:cxn modelId="{0C817197-F815-441B-AF72-6B695E73F52E}" type="presOf" srcId="{5C391645-A826-462D-A784-CC1D7D5DEE64}" destId="{A0942D47-7EE5-47BC-9AEF-40D80FC6DC83}" srcOrd="0" destOrd="0" presId="urn:microsoft.com/office/officeart/2005/8/layout/hList1"/>
    <dgm:cxn modelId="{88750599-252F-4BD5-B81B-81A14F39990D}" srcId="{35DA3EDA-8BD2-4B4C-B088-CA5936E551AA}" destId="{E47C50B8-1F97-4874-945D-98C5361FFDD4}" srcOrd="2" destOrd="0" parTransId="{CB55EEA6-667A-4635-A9DA-3A92E0330040}" sibTransId="{CB02EE7F-9236-4CCB-A973-D1485FB27194}"/>
    <dgm:cxn modelId="{D75E98A0-3A54-4261-B272-F9F1A514CDF3}" srcId="{5C391645-A826-462D-A784-CC1D7D5DEE64}" destId="{B8949356-D41B-4CAC-AC7E-F55384931687}" srcOrd="0" destOrd="0" parTransId="{70172224-8CD6-4DE1-B17C-34680CB813EB}" sibTransId="{D6F15284-631B-4750-933B-7E7CE1ACCCF8}"/>
    <dgm:cxn modelId="{078121A3-2CE7-4FD7-89B1-4A5AD2FF4BFD}" srcId="{1D05D106-284C-41A6-AA56-D25F86BB54EA}" destId="{D89913A6-B8C8-4A74-A846-260C966B0D50}" srcOrd="0" destOrd="0" parTransId="{745980EB-D100-4280-8F29-C148C2BCA100}" sibTransId="{43F2201D-7E0C-4B62-9079-2BB00565427B}"/>
    <dgm:cxn modelId="{9F6988A4-9104-4135-A7E5-E3FCD0EC32D9}" type="presOf" srcId="{430ECAEB-2BF3-4B6D-8566-4AF0D8DBB063}" destId="{E75CBE51-5E6B-4307-921D-BBA03A5498AC}" srcOrd="0" destOrd="1" presId="urn:microsoft.com/office/officeart/2005/8/layout/hList1"/>
    <dgm:cxn modelId="{0F72A5A8-DE5F-4D59-9BD6-E278E0762BB1}" srcId="{591D99A4-B250-4C23-9477-DDD8D71A7ABB}" destId="{E58EA4EC-7BFB-405F-8566-B508D07E80AB}" srcOrd="0" destOrd="0" parTransId="{56CBD5CC-5D8F-4FE6-A55C-1DAE56CBF71B}" sibTransId="{D3DCEBA3-4CD2-4F1A-8C92-9DBB74238431}"/>
    <dgm:cxn modelId="{204437A9-0AFA-4948-AABA-7B7906BF01D6}" srcId="{35DA3EDA-8BD2-4B4C-B088-CA5936E551AA}" destId="{21BD1EC2-2B02-4B48-B00E-022C5055485E}" srcOrd="3" destOrd="0" parTransId="{05A8304C-7A6D-4CAC-8D1E-84217C945D35}" sibTransId="{3DE3CF42-41DE-4052-813D-DEA8E79515AB}"/>
    <dgm:cxn modelId="{6FF1F1A9-0FAF-4571-AE28-7AB60C12F049}" type="presOf" srcId="{EEFC157F-81B3-4AA2-84C4-A84FC1CCA591}" destId="{04FF487F-4F60-4EEE-8601-A64CA435EEF5}" srcOrd="0" destOrd="0" presId="urn:microsoft.com/office/officeart/2005/8/layout/hList1"/>
    <dgm:cxn modelId="{AC7134AB-CFD9-47CD-9CB5-7873961EBBAC}" type="presOf" srcId="{1C5F5D00-5574-45F8-9922-2314A7EB39A9}" destId="{E75CBE51-5E6B-4307-921D-BBA03A5498AC}" srcOrd="0" destOrd="4" presId="urn:microsoft.com/office/officeart/2005/8/layout/hList1"/>
    <dgm:cxn modelId="{48D8FFB0-B45C-437B-9AEE-980B79B0AFC3}" srcId="{5536B158-5CF1-4E63-8384-619C3909F314}" destId="{EEFC157F-81B3-4AA2-84C4-A84FC1CCA591}" srcOrd="0" destOrd="0" parTransId="{EE9B5B61-DD58-495C-A80E-BBB8F4538F04}" sibTransId="{76B19CBA-7FA8-4503-AD17-3688A55411CE}"/>
    <dgm:cxn modelId="{19DE86B6-C52F-47EA-B122-AB108CF6A41E}" srcId="{21BD1EC2-2B02-4B48-B00E-022C5055485E}" destId="{585C228C-75A9-45C5-A44B-73CB1CF477E4}" srcOrd="0" destOrd="0" parTransId="{C0038059-46FB-4015-9469-80A531AEAE32}" sibTransId="{1A103D44-69BC-488B-9D98-346CFB84FDFA}"/>
    <dgm:cxn modelId="{61D193B7-2ECB-4A33-9EDD-3EDEEDBCDAA2}" type="presOf" srcId="{A1CBF414-3704-46C9-A8CB-25434CC21910}" destId="{78DFDC1D-32B9-4ADE-9044-BC6738A4193D}" srcOrd="0" destOrd="7" presId="urn:microsoft.com/office/officeart/2005/8/layout/hList1"/>
    <dgm:cxn modelId="{E3FD92C1-1671-4DD6-9DD9-56D084081779}" srcId="{35DA3EDA-8BD2-4B4C-B088-CA5936E551AA}" destId="{A1CBF414-3704-46C9-A8CB-25434CC21910}" srcOrd="4" destOrd="0" parTransId="{6CCEDA4F-6B99-458A-81D0-5A163CF5116F}" sibTransId="{A5AC9C39-DC93-467B-93D8-613C4C1889CA}"/>
    <dgm:cxn modelId="{E3B62BC5-0AF6-45F5-A794-C67B2171EEC5}" type="presOf" srcId="{591D99A4-B250-4C23-9477-DDD8D71A7ABB}" destId="{85EE2FF9-38FA-4176-A7F9-BFCF365ED4AE}" srcOrd="0" destOrd="0" presId="urn:microsoft.com/office/officeart/2005/8/layout/hList1"/>
    <dgm:cxn modelId="{D10659C7-FD4D-4515-85A6-550D3DEE4275}" type="presOf" srcId="{B8949356-D41B-4CAC-AC7E-F55384931687}" destId="{E75CBE51-5E6B-4307-921D-BBA03A5498AC}" srcOrd="0" destOrd="0" presId="urn:microsoft.com/office/officeart/2005/8/layout/hList1"/>
    <dgm:cxn modelId="{44065ECB-80BE-4DE1-B62A-91A75224A4DC}" type="presOf" srcId="{16110F89-92E9-463F-8A07-C9F4977922F5}" destId="{E75CBE51-5E6B-4307-921D-BBA03A5498AC}" srcOrd="0" destOrd="6" presId="urn:microsoft.com/office/officeart/2005/8/layout/hList1"/>
    <dgm:cxn modelId="{206E0FE2-C653-458D-81E6-89839A37CDEE}" type="presOf" srcId="{B0BE3C98-7616-435E-BAF1-FDF44FB50ED9}" destId="{E75CBE51-5E6B-4307-921D-BBA03A5498AC}" srcOrd="0" destOrd="9" presId="urn:microsoft.com/office/officeart/2005/8/layout/hList1"/>
    <dgm:cxn modelId="{238D83E4-5A25-4340-A752-3D166DB09400}" srcId="{5C391645-A826-462D-A784-CC1D7D5DEE64}" destId="{1D05D106-284C-41A6-AA56-D25F86BB54EA}" srcOrd="1" destOrd="0" parTransId="{BA8A793D-C8E5-4476-A5BE-48D57A5EEE1D}" sibTransId="{89199817-F538-4A0D-8FCF-A7A0C83F5E7D}"/>
    <dgm:cxn modelId="{80EE50E8-3E1D-468A-9E14-A06C11F8CC77}" srcId="{35DA3EDA-8BD2-4B4C-B088-CA5936E551AA}" destId="{7EA3C483-B5CF-49B9-A268-8CE404AEDE8D}" srcOrd="0" destOrd="0" parTransId="{8DBD7350-7980-4FA4-87C6-836893950222}" sibTransId="{A9020A28-9202-49ED-9F78-381AE11494A9}"/>
    <dgm:cxn modelId="{8C730AF1-68F3-4E3B-B601-5C992456D52F}" srcId="{5C391645-A826-462D-A784-CC1D7D5DEE64}" destId="{27CBC0AB-EA39-4CC2-B417-5D26A5911D7D}" srcOrd="3" destOrd="0" parTransId="{B9EE5480-624F-436C-A8C6-BF209E33A0B4}" sibTransId="{53178834-5E97-4B50-B0BB-C2864CD60355}"/>
    <dgm:cxn modelId="{8936EDF9-5AEC-4A0C-8DA6-C84A687ED8BA}" srcId="{EEFC157F-81B3-4AA2-84C4-A84FC1CCA591}" destId="{591D99A4-B250-4C23-9477-DDD8D71A7ABB}" srcOrd="0" destOrd="0" parTransId="{AFF0E47C-F5EF-490B-A674-545F73683661}" sibTransId="{867E8373-F43F-41AF-9CE6-908143E7C72C}"/>
    <dgm:cxn modelId="{CF9D4DFA-ED9B-4E41-BA09-F1A51BF42A60}" srcId="{5536B158-5CF1-4E63-8384-619C3909F314}" destId="{35DA3EDA-8BD2-4B4C-B088-CA5936E551AA}" srcOrd="1" destOrd="0" parTransId="{9C10D1E9-0BB9-4465-8DBF-65C9AED06048}" sibTransId="{25F061C6-4494-49CA-B629-D7BFEFD73C12}"/>
    <dgm:cxn modelId="{AEECC7FB-5D2D-4BCB-BC09-1D623B0544B4}" type="presOf" srcId="{B58B8DA6-B196-4D15-BFE4-35032B692869}" destId="{E75CBE51-5E6B-4307-921D-BBA03A5498AC}" srcOrd="0" destOrd="8" presId="urn:microsoft.com/office/officeart/2005/8/layout/hList1"/>
    <dgm:cxn modelId="{D317D4FF-053E-4A05-8F77-70ABED294045}" type="presOf" srcId="{7EA3C483-B5CF-49B9-A268-8CE404AEDE8D}" destId="{78DFDC1D-32B9-4ADE-9044-BC6738A4193D}" srcOrd="0" destOrd="0" presId="urn:microsoft.com/office/officeart/2005/8/layout/hList1"/>
    <dgm:cxn modelId="{D44D9D77-3527-4075-AFE6-504B63DC56AC}" type="presParOf" srcId="{CBEDDB99-B820-4B62-9872-0F5C436AC913}" destId="{166FA8B6-B0C2-4F4C-9C10-0DF9935D5402}" srcOrd="0" destOrd="0" presId="urn:microsoft.com/office/officeart/2005/8/layout/hList1"/>
    <dgm:cxn modelId="{80846836-F587-4ACC-A232-3970B5759D40}" type="presParOf" srcId="{166FA8B6-B0C2-4F4C-9C10-0DF9935D5402}" destId="{04FF487F-4F60-4EEE-8601-A64CA435EEF5}" srcOrd="0" destOrd="0" presId="urn:microsoft.com/office/officeart/2005/8/layout/hList1"/>
    <dgm:cxn modelId="{F69DA04B-617C-4196-A4D6-9DC43330373B}" type="presParOf" srcId="{166FA8B6-B0C2-4F4C-9C10-0DF9935D5402}" destId="{85EE2FF9-38FA-4176-A7F9-BFCF365ED4AE}" srcOrd="1" destOrd="0" presId="urn:microsoft.com/office/officeart/2005/8/layout/hList1"/>
    <dgm:cxn modelId="{10D7CA3F-0EBB-42BC-B93F-B2CDE9113D99}" type="presParOf" srcId="{CBEDDB99-B820-4B62-9872-0F5C436AC913}" destId="{9A0FAA00-F696-45F1-9D71-36B92395A48B}" srcOrd="1" destOrd="0" presId="urn:microsoft.com/office/officeart/2005/8/layout/hList1"/>
    <dgm:cxn modelId="{104F6358-D6E7-497C-81F1-3C4BB4A309F6}" type="presParOf" srcId="{CBEDDB99-B820-4B62-9872-0F5C436AC913}" destId="{287EEC90-D6B4-442D-BACC-D5C56544DC21}" srcOrd="2" destOrd="0" presId="urn:microsoft.com/office/officeart/2005/8/layout/hList1"/>
    <dgm:cxn modelId="{12454367-D636-4903-9562-766418D1301E}" type="presParOf" srcId="{287EEC90-D6B4-442D-BACC-D5C56544DC21}" destId="{92EAF322-8297-44D2-AE1F-BDBBF88EC38D}" srcOrd="0" destOrd="0" presId="urn:microsoft.com/office/officeart/2005/8/layout/hList1"/>
    <dgm:cxn modelId="{09BD5AEF-1733-496B-A9F9-BF99A4D5357E}" type="presParOf" srcId="{287EEC90-D6B4-442D-BACC-D5C56544DC21}" destId="{78DFDC1D-32B9-4ADE-9044-BC6738A4193D}" srcOrd="1" destOrd="0" presId="urn:microsoft.com/office/officeart/2005/8/layout/hList1"/>
    <dgm:cxn modelId="{98306844-4C6F-4804-8EE8-75FAA20984A2}" type="presParOf" srcId="{CBEDDB99-B820-4B62-9872-0F5C436AC913}" destId="{16A20DFA-4A11-47F6-BCBD-2A97680ADD7C}" srcOrd="3" destOrd="0" presId="urn:microsoft.com/office/officeart/2005/8/layout/hList1"/>
    <dgm:cxn modelId="{22AA1769-916C-4DA1-902D-C110148606E4}" type="presParOf" srcId="{CBEDDB99-B820-4B62-9872-0F5C436AC913}" destId="{ADA9F4A3-9722-48E6-A06E-A1F3F7D715AD}" srcOrd="4" destOrd="0" presId="urn:microsoft.com/office/officeart/2005/8/layout/hList1"/>
    <dgm:cxn modelId="{C9F78B28-36F4-440E-9476-8C9D7FE7CD30}" type="presParOf" srcId="{ADA9F4A3-9722-48E6-A06E-A1F3F7D715AD}" destId="{A0942D47-7EE5-47BC-9AEF-40D80FC6DC83}" srcOrd="0" destOrd="0" presId="urn:microsoft.com/office/officeart/2005/8/layout/hList1"/>
    <dgm:cxn modelId="{BFB5D45C-04E3-46EB-A315-E20E12FF010F}" type="presParOf" srcId="{ADA9F4A3-9722-48E6-A06E-A1F3F7D715AD}" destId="{E75CBE51-5E6B-4307-921D-BBA03A5498AC}"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42791D3-2A9F-4145-8830-AC49EB950D71}" type="doc">
      <dgm:prSet loTypeId="urn:microsoft.com/office/officeart/2005/8/layout/gear1" loCatId="cycle" qsTypeId="urn:microsoft.com/office/officeart/2005/8/quickstyle/simple4" qsCatId="simple" csTypeId="urn:microsoft.com/office/officeart/2005/8/colors/colorful2" csCatId="colorful" phldr="1"/>
      <dgm:spPr/>
    </dgm:pt>
    <dgm:pt modelId="{4321223F-F034-4C0D-B516-7426A944330E}">
      <dgm:prSet phldrT="[Text]"/>
      <dgm:spPr/>
      <dgm:t>
        <a:bodyPr/>
        <a:lstStyle/>
        <a:p>
          <a:r>
            <a:rPr lang="en-US" b="1" dirty="0"/>
            <a:t>Cholera specific activities</a:t>
          </a:r>
        </a:p>
      </dgm:t>
    </dgm:pt>
    <dgm:pt modelId="{3D9324A1-C837-474E-8B83-E7CCA696A784}" type="parTrans" cxnId="{98A1D10F-D17E-4FE2-9196-D8A111FE983A}">
      <dgm:prSet/>
      <dgm:spPr/>
      <dgm:t>
        <a:bodyPr/>
        <a:lstStyle/>
        <a:p>
          <a:endParaRPr lang="en-US" b="1"/>
        </a:p>
      </dgm:t>
    </dgm:pt>
    <dgm:pt modelId="{45D38165-9EC7-49AB-835F-5964DC9AE0E7}" type="sibTrans" cxnId="{98A1D10F-D17E-4FE2-9196-D8A111FE983A}">
      <dgm:prSet/>
      <dgm:spPr/>
      <dgm:t>
        <a:bodyPr/>
        <a:lstStyle/>
        <a:p>
          <a:endParaRPr lang="en-US" b="1"/>
        </a:p>
      </dgm:t>
    </dgm:pt>
    <dgm:pt modelId="{C0BE9430-69AF-484E-91CC-E4F3FBD86A00}">
      <dgm:prSet phldrT="[Text]"/>
      <dgm:spPr/>
      <dgm:t>
        <a:bodyPr/>
        <a:lstStyle/>
        <a:p>
          <a:r>
            <a:rPr lang="en-US" b="1"/>
            <a:t>Cholera Roadmap 2030</a:t>
          </a:r>
          <a:endParaRPr lang="en-US" b="1" dirty="0"/>
        </a:p>
      </dgm:t>
    </dgm:pt>
    <dgm:pt modelId="{9FC54620-7A57-4401-8CFA-EA46BCA60905}" type="parTrans" cxnId="{6DA6BD91-29D0-49ED-8EA6-E36FCA2F0EF3}">
      <dgm:prSet/>
      <dgm:spPr/>
      <dgm:t>
        <a:bodyPr/>
        <a:lstStyle/>
        <a:p>
          <a:endParaRPr lang="en-US"/>
        </a:p>
      </dgm:t>
    </dgm:pt>
    <dgm:pt modelId="{A80EB6BC-C316-4481-8563-1EE886076247}" type="sibTrans" cxnId="{6DA6BD91-29D0-49ED-8EA6-E36FCA2F0EF3}">
      <dgm:prSet/>
      <dgm:spPr/>
      <dgm:t>
        <a:bodyPr/>
        <a:lstStyle/>
        <a:p>
          <a:endParaRPr lang="en-US"/>
        </a:p>
      </dgm:t>
    </dgm:pt>
    <dgm:pt modelId="{0692B867-40EA-4F3B-A157-C609FF93703D}">
      <dgm:prSet phldrT="[Text]"/>
      <dgm:spPr/>
      <dgm:t>
        <a:bodyPr/>
        <a:lstStyle/>
        <a:p>
          <a:r>
            <a:rPr lang="en-US" b="1" dirty="0"/>
            <a:t>All hazards regional readiness framework </a:t>
          </a:r>
        </a:p>
      </dgm:t>
    </dgm:pt>
    <dgm:pt modelId="{47521586-A057-4E31-AF12-0B79D815374C}" type="parTrans" cxnId="{B2FECD04-4D55-4672-89E1-8EEAB3482696}">
      <dgm:prSet/>
      <dgm:spPr/>
      <dgm:t>
        <a:bodyPr/>
        <a:lstStyle/>
        <a:p>
          <a:endParaRPr lang="en-US"/>
        </a:p>
      </dgm:t>
    </dgm:pt>
    <dgm:pt modelId="{B4E90DFE-9D52-449A-80A2-4938F62A61EA}" type="sibTrans" cxnId="{B2FECD04-4D55-4672-89E1-8EEAB3482696}">
      <dgm:prSet/>
      <dgm:spPr/>
      <dgm:t>
        <a:bodyPr/>
        <a:lstStyle/>
        <a:p>
          <a:endParaRPr lang="en-US"/>
        </a:p>
      </dgm:t>
    </dgm:pt>
    <dgm:pt modelId="{718BF85D-24D0-467C-BD67-66FC7564AF52}" type="pres">
      <dgm:prSet presAssocID="{442791D3-2A9F-4145-8830-AC49EB950D71}" presName="composite" presStyleCnt="0">
        <dgm:presLayoutVars>
          <dgm:chMax val="3"/>
          <dgm:animLvl val="lvl"/>
          <dgm:resizeHandles val="exact"/>
        </dgm:presLayoutVars>
      </dgm:prSet>
      <dgm:spPr/>
    </dgm:pt>
    <dgm:pt modelId="{83028131-18A9-4AAC-B02D-939B7487D8CE}" type="pres">
      <dgm:prSet presAssocID="{4321223F-F034-4C0D-B516-7426A944330E}" presName="gear1" presStyleLbl="node1" presStyleIdx="0" presStyleCnt="3">
        <dgm:presLayoutVars>
          <dgm:chMax val="1"/>
          <dgm:bulletEnabled val="1"/>
        </dgm:presLayoutVars>
      </dgm:prSet>
      <dgm:spPr/>
    </dgm:pt>
    <dgm:pt modelId="{36C38DB6-7DDE-4331-827E-AE0888860B7B}" type="pres">
      <dgm:prSet presAssocID="{4321223F-F034-4C0D-B516-7426A944330E}" presName="gear1srcNode" presStyleLbl="node1" presStyleIdx="0" presStyleCnt="3"/>
      <dgm:spPr/>
    </dgm:pt>
    <dgm:pt modelId="{510B34F7-8F24-4C2B-A5F9-8CE0FDE5EAFE}" type="pres">
      <dgm:prSet presAssocID="{4321223F-F034-4C0D-B516-7426A944330E}" presName="gear1dstNode" presStyleLbl="node1" presStyleIdx="0" presStyleCnt="3"/>
      <dgm:spPr/>
    </dgm:pt>
    <dgm:pt modelId="{0B260737-E3FD-472A-BB42-81C1CD83291C}" type="pres">
      <dgm:prSet presAssocID="{C0BE9430-69AF-484E-91CC-E4F3FBD86A00}" presName="gear2" presStyleLbl="node1" presStyleIdx="1" presStyleCnt="3">
        <dgm:presLayoutVars>
          <dgm:chMax val="1"/>
          <dgm:bulletEnabled val="1"/>
        </dgm:presLayoutVars>
      </dgm:prSet>
      <dgm:spPr/>
    </dgm:pt>
    <dgm:pt modelId="{E4C84DD3-0F54-412A-9CF7-E3D5C9379DA0}" type="pres">
      <dgm:prSet presAssocID="{C0BE9430-69AF-484E-91CC-E4F3FBD86A00}" presName="gear2srcNode" presStyleLbl="node1" presStyleIdx="1" presStyleCnt="3"/>
      <dgm:spPr/>
    </dgm:pt>
    <dgm:pt modelId="{BA83396E-E3E5-48AC-AF8B-63C34BE86BFF}" type="pres">
      <dgm:prSet presAssocID="{C0BE9430-69AF-484E-91CC-E4F3FBD86A00}" presName="gear2dstNode" presStyleLbl="node1" presStyleIdx="1" presStyleCnt="3"/>
      <dgm:spPr/>
    </dgm:pt>
    <dgm:pt modelId="{D8AD1E55-819F-4826-B411-8708218735C2}" type="pres">
      <dgm:prSet presAssocID="{0692B867-40EA-4F3B-A157-C609FF93703D}" presName="gear3" presStyleLbl="node1" presStyleIdx="2" presStyleCnt="3"/>
      <dgm:spPr/>
    </dgm:pt>
    <dgm:pt modelId="{3CB5EF7C-E043-4E49-9733-ED386A47CDDB}" type="pres">
      <dgm:prSet presAssocID="{0692B867-40EA-4F3B-A157-C609FF93703D}" presName="gear3tx" presStyleLbl="node1" presStyleIdx="2" presStyleCnt="3">
        <dgm:presLayoutVars>
          <dgm:chMax val="1"/>
          <dgm:bulletEnabled val="1"/>
        </dgm:presLayoutVars>
      </dgm:prSet>
      <dgm:spPr/>
    </dgm:pt>
    <dgm:pt modelId="{D2B73A00-AA58-4E37-B864-ED0F0D8C24F9}" type="pres">
      <dgm:prSet presAssocID="{0692B867-40EA-4F3B-A157-C609FF93703D}" presName="gear3srcNode" presStyleLbl="node1" presStyleIdx="2" presStyleCnt="3"/>
      <dgm:spPr/>
    </dgm:pt>
    <dgm:pt modelId="{E8911DC7-41CB-4459-B984-984D0F24E8F0}" type="pres">
      <dgm:prSet presAssocID="{0692B867-40EA-4F3B-A157-C609FF93703D}" presName="gear3dstNode" presStyleLbl="node1" presStyleIdx="2" presStyleCnt="3"/>
      <dgm:spPr/>
    </dgm:pt>
    <dgm:pt modelId="{26AEDB31-A6A1-45E7-9549-70078323A799}" type="pres">
      <dgm:prSet presAssocID="{45D38165-9EC7-49AB-835F-5964DC9AE0E7}" presName="connector1" presStyleLbl="sibTrans2D1" presStyleIdx="0" presStyleCnt="3"/>
      <dgm:spPr/>
    </dgm:pt>
    <dgm:pt modelId="{15E16C94-3B2B-42DD-A6F5-EF43FF211EDA}" type="pres">
      <dgm:prSet presAssocID="{A80EB6BC-C316-4481-8563-1EE886076247}" presName="connector2" presStyleLbl="sibTrans2D1" presStyleIdx="1" presStyleCnt="3"/>
      <dgm:spPr/>
    </dgm:pt>
    <dgm:pt modelId="{AC7468B3-FAF7-42B2-899F-B1902620C654}" type="pres">
      <dgm:prSet presAssocID="{B4E90DFE-9D52-449A-80A2-4938F62A61EA}" presName="connector3" presStyleLbl="sibTrans2D1" presStyleIdx="2" presStyleCnt="3"/>
      <dgm:spPr/>
    </dgm:pt>
  </dgm:ptLst>
  <dgm:cxnLst>
    <dgm:cxn modelId="{B2FECD04-4D55-4672-89E1-8EEAB3482696}" srcId="{442791D3-2A9F-4145-8830-AC49EB950D71}" destId="{0692B867-40EA-4F3B-A157-C609FF93703D}" srcOrd="2" destOrd="0" parTransId="{47521586-A057-4E31-AF12-0B79D815374C}" sibTransId="{B4E90DFE-9D52-449A-80A2-4938F62A61EA}"/>
    <dgm:cxn modelId="{E5D2F40D-DDF3-4D54-868E-AC6873022DC8}" type="presOf" srcId="{442791D3-2A9F-4145-8830-AC49EB950D71}" destId="{718BF85D-24D0-467C-BD67-66FC7564AF52}" srcOrd="0" destOrd="0" presId="urn:microsoft.com/office/officeart/2005/8/layout/gear1"/>
    <dgm:cxn modelId="{98A1D10F-D17E-4FE2-9196-D8A111FE983A}" srcId="{442791D3-2A9F-4145-8830-AC49EB950D71}" destId="{4321223F-F034-4C0D-B516-7426A944330E}" srcOrd="0" destOrd="0" parTransId="{3D9324A1-C837-474E-8B83-E7CCA696A784}" sibTransId="{45D38165-9EC7-49AB-835F-5964DC9AE0E7}"/>
    <dgm:cxn modelId="{DCAF0024-D72E-446F-A5F4-DD30E66BD394}" type="presOf" srcId="{C0BE9430-69AF-484E-91CC-E4F3FBD86A00}" destId="{0B260737-E3FD-472A-BB42-81C1CD83291C}" srcOrd="0" destOrd="0" presId="urn:microsoft.com/office/officeart/2005/8/layout/gear1"/>
    <dgm:cxn modelId="{6C49B332-8CC5-4260-82F2-FE7F5DD4CBE7}" type="presOf" srcId="{B4E90DFE-9D52-449A-80A2-4938F62A61EA}" destId="{AC7468B3-FAF7-42B2-899F-B1902620C654}" srcOrd="0" destOrd="0" presId="urn:microsoft.com/office/officeart/2005/8/layout/gear1"/>
    <dgm:cxn modelId="{A665EE4B-AB22-4592-9E61-E518CE38C4BB}" type="presOf" srcId="{A80EB6BC-C316-4481-8563-1EE886076247}" destId="{15E16C94-3B2B-42DD-A6F5-EF43FF211EDA}" srcOrd="0" destOrd="0" presId="urn:microsoft.com/office/officeart/2005/8/layout/gear1"/>
    <dgm:cxn modelId="{5C31236C-D9E1-40EF-A452-F76FE0FF50BA}" type="presOf" srcId="{C0BE9430-69AF-484E-91CC-E4F3FBD86A00}" destId="{E4C84DD3-0F54-412A-9CF7-E3D5C9379DA0}" srcOrd="1" destOrd="0" presId="urn:microsoft.com/office/officeart/2005/8/layout/gear1"/>
    <dgm:cxn modelId="{FA5FE44F-4F7F-4874-9C5D-D0DD1CCD0DDE}" type="presOf" srcId="{45D38165-9EC7-49AB-835F-5964DC9AE0E7}" destId="{26AEDB31-A6A1-45E7-9549-70078323A799}" srcOrd="0" destOrd="0" presId="urn:microsoft.com/office/officeart/2005/8/layout/gear1"/>
    <dgm:cxn modelId="{BA0B4676-7447-4CD6-B716-0B888CC295A2}" type="presOf" srcId="{4321223F-F034-4C0D-B516-7426A944330E}" destId="{510B34F7-8F24-4C2B-A5F9-8CE0FDE5EAFE}" srcOrd="2" destOrd="0" presId="urn:microsoft.com/office/officeart/2005/8/layout/gear1"/>
    <dgm:cxn modelId="{DC52DB58-9A46-4A98-AB97-2D2536B8F4B6}" type="presOf" srcId="{0692B867-40EA-4F3B-A157-C609FF93703D}" destId="{D8AD1E55-819F-4826-B411-8708218735C2}" srcOrd="0" destOrd="0" presId="urn:microsoft.com/office/officeart/2005/8/layout/gear1"/>
    <dgm:cxn modelId="{6DA6BD91-29D0-49ED-8EA6-E36FCA2F0EF3}" srcId="{442791D3-2A9F-4145-8830-AC49EB950D71}" destId="{C0BE9430-69AF-484E-91CC-E4F3FBD86A00}" srcOrd="1" destOrd="0" parTransId="{9FC54620-7A57-4401-8CFA-EA46BCA60905}" sibTransId="{A80EB6BC-C316-4481-8563-1EE886076247}"/>
    <dgm:cxn modelId="{B5F9F293-E36F-4A71-8997-DD1936034736}" type="presOf" srcId="{0692B867-40EA-4F3B-A157-C609FF93703D}" destId="{E8911DC7-41CB-4459-B984-984D0F24E8F0}" srcOrd="3" destOrd="0" presId="urn:microsoft.com/office/officeart/2005/8/layout/gear1"/>
    <dgm:cxn modelId="{F739A59A-73F9-4FE4-83E6-6F8108A4963D}" type="presOf" srcId="{C0BE9430-69AF-484E-91CC-E4F3FBD86A00}" destId="{BA83396E-E3E5-48AC-AF8B-63C34BE86BFF}" srcOrd="2" destOrd="0" presId="urn:microsoft.com/office/officeart/2005/8/layout/gear1"/>
    <dgm:cxn modelId="{54BA20A7-3D4A-40B3-99CA-6A4BC0218167}" type="presOf" srcId="{0692B867-40EA-4F3B-A157-C609FF93703D}" destId="{3CB5EF7C-E043-4E49-9733-ED386A47CDDB}" srcOrd="1" destOrd="0" presId="urn:microsoft.com/office/officeart/2005/8/layout/gear1"/>
    <dgm:cxn modelId="{0CDA14AA-6680-4228-9209-9DB2CD8E05E8}" type="presOf" srcId="{0692B867-40EA-4F3B-A157-C609FF93703D}" destId="{D2B73A00-AA58-4E37-B864-ED0F0D8C24F9}" srcOrd="2" destOrd="0" presId="urn:microsoft.com/office/officeart/2005/8/layout/gear1"/>
    <dgm:cxn modelId="{EB2B08BC-FEA3-4477-B0E7-ADC7597BA20B}" type="presOf" srcId="{4321223F-F034-4C0D-B516-7426A944330E}" destId="{83028131-18A9-4AAC-B02D-939B7487D8CE}" srcOrd="0" destOrd="0" presId="urn:microsoft.com/office/officeart/2005/8/layout/gear1"/>
    <dgm:cxn modelId="{449FBFF6-D6DB-4990-86B3-10FA346C6DCA}" type="presOf" srcId="{4321223F-F034-4C0D-B516-7426A944330E}" destId="{36C38DB6-7DDE-4331-827E-AE0888860B7B}" srcOrd="1" destOrd="0" presId="urn:microsoft.com/office/officeart/2005/8/layout/gear1"/>
    <dgm:cxn modelId="{E7C76033-9717-4C0A-87F3-1FBB6D1E4A45}" type="presParOf" srcId="{718BF85D-24D0-467C-BD67-66FC7564AF52}" destId="{83028131-18A9-4AAC-B02D-939B7487D8CE}" srcOrd="0" destOrd="0" presId="urn:microsoft.com/office/officeart/2005/8/layout/gear1"/>
    <dgm:cxn modelId="{4AFE9458-ACE8-4B47-8600-6B7880A625BF}" type="presParOf" srcId="{718BF85D-24D0-467C-BD67-66FC7564AF52}" destId="{36C38DB6-7DDE-4331-827E-AE0888860B7B}" srcOrd="1" destOrd="0" presId="urn:microsoft.com/office/officeart/2005/8/layout/gear1"/>
    <dgm:cxn modelId="{3CD423D3-5AB0-45FC-9167-51BAD4945200}" type="presParOf" srcId="{718BF85D-24D0-467C-BD67-66FC7564AF52}" destId="{510B34F7-8F24-4C2B-A5F9-8CE0FDE5EAFE}" srcOrd="2" destOrd="0" presId="urn:microsoft.com/office/officeart/2005/8/layout/gear1"/>
    <dgm:cxn modelId="{48750208-8D89-4EC8-AFF7-9A6E0D9ACB74}" type="presParOf" srcId="{718BF85D-24D0-467C-BD67-66FC7564AF52}" destId="{0B260737-E3FD-472A-BB42-81C1CD83291C}" srcOrd="3" destOrd="0" presId="urn:microsoft.com/office/officeart/2005/8/layout/gear1"/>
    <dgm:cxn modelId="{30BFB1AA-5E3C-4D87-B3A6-9DF1E74383A6}" type="presParOf" srcId="{718BF85D-24D0-467C-BD67-66FC7564AF52}" destId="{E4C84DD3-0F54-412A-9CF7-E3D5C9379DA0}" srcOrd="4" destOrd="0" presId="urn:microsoft.com/office/officeart/2005/8/layout/gear1"/>
    <dgm:cxn modelId="{3E79DF62-41BB-436C-8594-CA9710112C28}" type="presParOf" srcId="{718BF85D-24D0-467C-BD67-66FC7564AF52}" destId="{BA83396E-E3E5-48AC-AF8B-63C34BE86BFF}" srcOrd="5" destOrd="0" presId="urn:microsoft.com/office/officeart/2005/8/layout/gear1"/>
    <dgm:cxn modelId="{A9EA939D-9036-45B9-AFED-A1DBCB82EC8C}" type="presParOf" srcId="{718BF85D-24D0-467C-BD67-66FC7564AF52}" destId="{D8AD1E55-819F-4826-B411-8708218735C2}" srcOrd="6" destOrd="0" presId="urn:microsoft.com/office/officeart/2005/8/layout/gear1"/>
    <dgm:cxn modelId="{655FD3F3-0384-475C-9C3F-73F20A9ABBCD}" type="presParOf" srcId="{718BF85D-24D0-467C-BD67-66FC7564AF52}" destId="{3CB5EF7C-E043-4E49-9733-ED386A47CDDB}" srcOrd="7" destOrd="0" presId="urn:microsoft.com/office/officeart/2005/8/layout/gear1"/>
    <dgm:cxn modelId="{5CE92B9B-22BF-46BD-A1F4-7C889E84FB0C}" type="presParOf" srcId="{718BF85D-24D0-467C-BD67-66FC7564AF52}" destId="{D2B73A00-AA58-4E37-B864-ED0F0D8C24F9}" srcOrd="8" destOrd="0" presId="urn:microsoft.com/office/officeart/2005/8/layout/gear1"/>
    <dgm:cxn modelId="{D81E1D66-AE7A-4E14-ACE7-ABCDF6296AD4}" type="presParOf" srcId="{718BF85D-24D0-467C-BD67-66FC7564AF52}" destId="{E8911DC7-41CB-4459-B984-984D0F24E8F0}" srcOrd="9" destOrd="0" presId="urn:microsoft.com/office/officeart/2005/8/layout/gear1"/>
    <dgm:cxn modelId="{78F85F6F-3DF2-4813-9A74-BCAC4B8E4B6B}" type="presParOf" srcId="{718BF85D-24D0-467C-BD67-66FC7564AF52}" destId="{26AEDB31-A6A1-45E7-9549-70078323A799}" srcOrd="10" destOrd="0" presId="urn:microsoft.com/office/officeart/2005/8/layout/gear1"/>
    <dgm:cxn modelId="{FE6B46EC-7852-4FAB-8BC5-2E13EB126D2B}" type="presParOf" srcId="{718BF85D-24D0-467C-BD67-66FC7564AF52}" destId="{15E16C94-3B2B-42DD-A6F5-EF43FF211EDA}" srcOrd="11" destOrd="0" presId="urn:microsoft.com/office/officeart/2005/8/layout/gear1"/>
    <dgm:cxn modelId="{1BC22153-4875-4046-BDD3-072CC29CA00A}" type="presParOf" srcId="{718BF85D-24D0-467C-BD67-66FC7564AF52}" destId="{AC7468B3-FAF7-42B2-899F-B1902620C654}" srcOrd="12" destOrd="0" presId="urn:microsoft.com/office/officeart/2005/8/layout/gear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FF487F-4F60-4EEE-8601-A64CA435EEF5}">
      <dsp:nvSpPr>
        <dsp:cNvPr id="0" name=""/>
        <dsp:cNvSpPr/>
      </dsp:nvSpPr>
      <dsp:spPr>
        <a:xfrm>
          <a:off x="3774" y="173914"/>
          <a:ext cx="3680535" cy="460800"/>
        </a:xfrm>
        <a:prstGeom prst="rect">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5024" rIns="113792" bIns="65024" numCol="1" spcCol="1270" anchor="ctr" anchorCtr="0">
          <a:noAutofit/>
        </a:bodyPr>
        <a:lstStyle/>
        <a:p>
          <a:pPr marL="0" lvl="0" indent="0" algn="ctr" defTabSz="711200">
            <a:lnSpc>
              <a:spcPct val="90000"/>
            </a:lnSpc>
            <a:spcBef>
              <a:spcPct val="0"/>
            </a:spcBef>
            <a:spcAft>
              <a:spcPct val="35000"/>
            </a:spcAft>
            <a:buNone/>
          </a:pPr>
          <a:r>
            <a:rPr lang="en-US" sz="1600" b="1" kern="1200">
              <a:solidFill>
                <a:schemeClr val="tx1"/>
              </a:solidFill>
              <a:latin typeface="Arial Nova" panose="020B0504020202020204" pitchFamily="34" charset="0"/>
            </a:rPr>
            <a:t>Preparedness</a:t>
          </a:r>
          <a:r>
            <a:rPr lang="en-US" sz="1600" kern="1200">
              <a:latin typeface="Arial Nova" panose="020B0504020202020204" pitchFamily="34" charset="0"/>
            </a:rPr>
            <a:t> </a:t>
          </a:r>
          <a:endParaRPr lang="en-US" sz="1600" kern="1200" dirty="0">
            <a:latin typeface="Arial Nova" panose="020B0504020202020204" pitchFamily="34" charset="0"/>
          </a:endParaRPr>
        </a:p>
      </dsp:txBody>
      <dsp:txXfrm>
        <a:off x="3774" y="173914"/>
        <a:ext cx="3680535" cy="460800"/>
      </dsp:txXfrm>
    </dsp:sp>
    <dsp:sp modelId="{85EE2FF9-38FA-4176-A7F9-BFCF365ED4AE}">
      <dsp:nvSpPr>
        <dsp:cNvPr id="0" name=""/>
        <dsp:cNvSpPr/>
      </dsp:nvSpPr>
      <dsp:spPr>
        <a:xfrm>
          <a:off x="3774" y="634714"/>
          <a:ext cx="3680535" cy="4233990"/>
        </a:xfrm>
        <a:prstGeom prst="rect">
          <a:avLst/>
        </a:prstGeom>
        <a:solidFill>
          <a:schemeClr val="accent5">
            <a:tint val="40000"/>
            <a:alpha val="90000"/>
            <a:hueOff val="0"/>
            <a:satOff val="0"/>
            <a:lumOff val="0"/>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lang="en-US" sz="1600" b="1" kern="1200" dirty="0">
              <a:latin typeface="Arial Nova" panose="020B0504020202020204" pitchFamily="34" charset="0"/>
            </a:rPr>
            <a:t>Policies, strategies, National Plans</a:t>
          </a:r>
        </a:p>
        <a:p>
          <a:pPr marL="342900" lvl="2" indent="-171450" algn="l" defTabSz="711200">
            <a:lnSpc>
              <a:spcPct val="90000"/>
            </a:lnSpc>
            <a:spcBef>
              <a:spcPct val="0"/>
            </a:spcBef>
            <a:spcAft>
              <a:spcPct val="15000"/>
            </a:spcAft>
            <a:buChar char="•"/>
          </a:pPr>
          <a:r>
            <a:rPr lang="en-US" sz="1600" kern="1200" dirty="0">
              <a:latin typeface="Arial Nova" panose="020B0504020202020204" pitchFamily="34" charset="0"/>
            </a:rPr>
            <a:t>Regional strategies and roadmaps to support development of evidence based national cholera control plans</a:t>
          </a:r>
        </a:p>
        <a:p>
          <a:pPr marL="342900" lvl="2" indent="-171450" algn="l" defTabSz="711200">
            <a:lnSpc>
              <a:spcPct val="90000"/>
            </a:lnSpc>
            <a:spcBef>
              <a:spcPct val="0"/>
            </a:spcBef>
            <a:spcAft>
              <a:spcPct val="15000"/>
            </a:spcAft>
            <a:buChar char="•"/>
          </a:pPr>
          <a:r>
            <a:rPr lang="en-US" sz="1600" kern="1200" dirty="0">
              <a:latin typeface="Arial Nova" panose="020B0504020202020204" pitchFamily="34" charset="0"/>
            </a:rPr>
            <a:t>Technical support for rolling out and oversight of CCS and GTFCC CSPs</a:t>
          </a:r>
        </a:p>
        <a:p>
          <a:pPr marL="171450" lvl="1" indent="-171450" algn="l" defTabSz="711200">
            <a:lnSpc>
              <a:spcPct val="90000"/>
            </a:lnSpc>
            <a:spcBef>
              <a:spcPct val="0"/>
            </a:spcBef>
            <a:spcAft>
              <a:spcPct val="15000"/>
            </a:spcAft>
            <a:buChar char="•"/>
          </a:pPr>
          <a:r>
            <a:rPr lang="en-US" sz="1600" kern="1200" dirty="0">
              <a:latin typeface="Arial Nova" panose="020B0504020202020204" pitchFamily="34" charset="0"/>
              <a:ea typeface="+mn-ea"/>
              <a:cs typeface="+mn-cs"/>
            </a:rPr>
            <a:t>Leverage</a:t>
          </a:r>
          <a:r>
            <a:rPr lang="en-US" sz="1600" kern="1200" dirty="0">
              <a:latin typeface="Arial Nova" panose="020B0504020202020204" pitchFamily="34" charset="0"/>
            </a:rPr>
            <a:t> </a:t>
          </a:r>
          <a:r>
            <a:rPr lang="en-US" sz="1600" b="1" kern="1200" dirty="0">
              <a:latin typeface="Arial Nova" panose="020B0504020202020204" pitchFamily="34" charset="0"/>
            </a:rPr>
            <a:t>IHR(2005)/JEE </a:t>
          </a:r>
          <a:r>
            <a:rPr lang="en-US" sz="1600" kern="1200" dirty="0">
              <a:latin typeface="Arial Nova" panose="020B0504020202020204" pitchFamily="34" charset="0"/>
            </a:rPr>
            <a:t>to improve core capacities</a:t>
          </a:r>
        </a:p>
      </dsp:txBody>
      <dsp:txXfrm>
        <a:off x="3774" y="634714"/>
        <a:ext cx="3680535" cy="4233990"/>
      </dsp:txXfrm>
    </dsp:sp>
    <dsp:sp modelId="{92EAF322-8297-44D2-AE1F-BDBBF88EC38D}">
      <dsp:nvSpPr>
        <dsp:cNvPr id="0" name=""/>
        <dsp:cNvSpPr/>
      </dsp:nvSpPr>
      <dsp:spPr>
        <a:xfrm>
          <a:off x="4199584" y="173914"/>
          <a:ext cx="3680535" cy="460800"/>
        </a:xfrm>
        <a:prstGeom prst="rect">
          <a:avLst/>
        </a:prstGeom>
        <a:solidFill>
          <a:schemeClr val="accent5">
            <a:hueOff val="-3676672"/>
            <a:satOff val="-5114"/>
            <a:lumOff val="-1961"/>
            <a:alphaOff val="0"/>
          </a:schemeClr>
        </a:solidFill>
        <a:ln w="12700" cap="flat" cmpd="sng" algn="ctr">
          <a:solidFill>
            <a:schemeClr val="accent5">
              <a:hueOff val="-3676672"/>
              <a:satOff val="-5114"/>
              <a:lumOff val="-1961"/>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5024" rIns="113792" bIns="65024" numCol="1" spcCol="1270" anchor="ctr" anchorCtr="0">
          <a:noAutofit/>
        </a:bodyPr>
        <a:lstStyle/>
        <a:p>
          <a:pPr marL="0" lvl="0" indent="0" algn="ctr" defTabSz="711200">
            <a:lnSpc>
              <a:spcPct val="90000"/>
            </a:lnSpc>
            <a:spcBef>
              <a:spcPct val="0"/>
            </a:spcBef>
            <a:spcAft>
              <a:spcPct val="35000"/>
            </a:spcAft>
            <a:buNone/>
          </a:pPr>
          <a:r>
            <a:rPr lang="en-US" sz="1600" b="1" kern="1200">
              <a:solidFill>
                <a:schemeClr val="tx1"/>
              </a:solidFill>
              <a:latin typeface="Arial Nova" panose="020B0504020202020204" pitchFamily="34" charset="0"/>
            </a:rPr>
            <a:t>Readiness</a:t>
          </a:r>
          <a:r>
            <a:rPr lang="en-US" sz="1600" kern="1200">
              <a:latin typeface="Arial Nova" panose="020B0504020202020204" pitchFamily="34" charset="0"/>
            </a:rPr>
            <a:t> </a:t>
          </a:r>
          <a:endParaRPr lang="en-US" sz="1600" kern="1200" dirty="0">
            <a:latin typeface="Arial Nova" panose="020B0504020202020204" pitchFamily="34" charset="0"/>
          </a:endParaRPr>
        </a:p>
      </dsp:txBody>
      <dsp:txXfrm>
        <a:off x="4199584" y="173914"/>
        <a:ext cx="3680535" cy="460800"/>
      </dsp:txXfrm>
    </dsp:sp>
    <dsp:sp modelId="{78DFDC1D-32B9-4ADE-9044-BC6738A4193D}">
      <dsp:nvSpPr>
        <dsp:cNvPr id="0" name=""/>
        <dsp:cNvSpPr/>
      </dsp:nvSpPr>
      <dsp:spPr>
        <a:xfrm>
          <a:off x="4199584" y="634714"/>
          <a:ext cx="3680535" cy="4233990"/>
        </a:xfrm>
        <a:prstGeom prst="rect">
          <a:avLst/>
        </a:prstGeom>
        <a:solidFill>
          <a:schemeClr val="accent5">
            <a:tint val="40000"/>
            <a:alpha val="90000"/>
            <a:hueOff val="-3695877"/>
            <a:satOff val="-6408"/>
            <a:lumOff val="-644"/>
            <a:alphaOff val="0"/>
          </a:schemeClr>
        </a:solidFill>
        <a:ln w="12700" cap="flat" cmpd="sng" algn="ctr">
          <a:solidFill>
            <a:schemeClr val="accent5">
              <a:tint val="40000"/>
              <a:alpha val="90000"/>
              <a:hueOff val="-3695877"/>
              <a:satOff val="-6408"/>
              <a:lumOff val="-644"/>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lang="en-US" sz="1600" kern="1200">
              <a:latin typeface="Arial Nova" panose="020B0504020202020204" pitchFamily="34" charset="0"/>
            </a:rPr>
            <a:t>Strengthen </a:t>
          </a:r>
          <a:r>
            <a:rPr lang="en-US" sz="1600" b="1" kern="1200">
              <a:latin typeface="Arial Nova" panose="020B0504020202020204" pitchFamily="34" charset="0"/>
            </a:rPr>
            <a:t>cluster and inter-cluster coordination</a:t>
          </a:r>
          <a:endParaRPr lang="en-US" sz="1600" b="1" kern="1200" dirty="0">
            <a:latin typeface="Arial Nova" panose="020B0504020202020204" pitchFamily="34" charset="0"/>
          </a:endParaRPr>
        </a:p>
        <a:p>
          <a:pPr marL="171450" lvl="1" indent="-171450" algn="l" defTabSz="711200">
            <a:lnSpc>
              <a:spcPct val="90000"/>
            </a:lnSpc>
            <a:spcBef>
              <a:spcPct val="0"/>
            </a:spcBef>
            <a:spcAft>
              <a:spcPct val="15000"/>
            </a:spcAft>
            <a:buChar char="•"/>
          </a:pPr>
          <a:r>
            <a:rPr lang="en-US" sz="1600" b="1" kern="1200">
              <a:latin typeface="Arial Nova" panose="020B0504020202020204" pitchFamily="34" charset="0"/>
            </a:rPr>
            <a:t>Surveillance and lab capacity</a:t>
          </a:r>
          <a:endParaRPr lang="en-US" sz="1600" b="1" kern="1200" dirty="0">
            <a:latin typeface="Arial Nova" panose="020B0504020202020204" pitchFamily="34" charset="0"/>
          </a:endParaRPr>
        </a:p>
        <a:p>
          <a:pPr marL="342900" lvl="2" indent="-171450" algn="l" defTabSz="711200">
            <a:lnSpc>
              <a:spcPct val="90000"/>
            </a:lnSpc>
            <a:spcBef>
              <a:spcPct val="0"/>
            </a:spcBef>
            <a:spcAft>
              <a:spcPct val="15000"/>
            </a:spcAft>
            <a:buChar char="•"/>
          </a:pPr>
          <a:r>
            <a:rPr lang="en-US" sz="1600" kern="1200" dirty="0">
              <a:latin typeface="Arial Nova" panose="020B0504020202020204" pitchFamily="34" charset="0"/>
            </a:rPr>
            <a:t>Event monitoring &amp; assessment</a:t>
          </a:r>
        </a:p>
        <a:p>
          <a:pPr marL="342900" lvl="2" indent="-171450" algn="l" defTabSz="711200">
            <a:lnSpc>
              <a:spcPct val="90000"/>
            </a:lnSpc>
            <a:spcBef>
              <a:spcPct val="0"/>
            </a:spcBef>
            <a:spcAft>
              <a:spcPct val="15000"/>
            </a:spcAft>
            <a:buChar char="•"/>
          </a:pPr>
          <a:r>
            <a:rPr lang="en-US" sz="1600" kern="1200">
              <a:latin typeface="Arial Nova" panose="020B0504020202020204" pitchFamily="34" charset="0"/>
            </a:rPr>
            <a:t>Lab diagnostics support (referral support, lab trainings) </a:t>
          </a:r>
          <a:endParaRPr lang="en-US" sz="1600" kern="1200" dirty="0">
            <a:latin typeface="Arial Nova" panose="020B0504020202020204" pitchFamily="34" charset="0"/>
          </a:endParaRPr>
        </a:p>
        <a:p>
          <a:pPr marL="171450" lvl="1" indent="-171450" algn="l" defTabSz="711200">
            <a:lnSpc>
              <a:spcPct val="90000"/>
            </a:lnSpc>
            <a:spcBef>
              <a:spcPct val="0"/>
            </a:spcBef>
            <a:spcAft>
              <a:spcPct val="15000"/>
            </a:spcAft>
            <a:buChar char="•"/>
          </a:pPr>
          <a:r>
            <a:rPr lang="en-US" sz="1600" b="1" kern="1200">
              <a:latin typeface="Arial Nova" panose="020B0504020202020204" pitchFamily="34" charset="0"/>
            </a:rPr>
            <a:t>Stockpiling </a:t>
          </a:r>
          <a:r>
            <a:rPr lang="en-US" sz="1600" kern="1200">
              <a:latin typeface="Arial Nova" panose="020B0504020202020204" pitchFamily="34" charset="0"/>
            </a:rPr>
            <a:t>(diagnostics, patient care items)</a:t>
          </a:r>
          <a:endParaRPr lang="en-US" sz="1600" kern="1200" dirty="0">
            <a:latin typeface="Arial Nova" panose="020B0504020202020204" pitchFamily="34" charset="0"/>
          </a:endParaRPr>
        </a:p>
        <a:p>
          <a:pPr marL="171450" lvl="1" indent="-171450" algn="l" defTabSz="711200">
            <a:lnSpc>
              <a:spcPct val="90000"/>
            </a:lnSpc>
            <a:spcBef>
              <a:spcPct val="0"/>
            </a:spcBef>
            <a:spcAft>
              <a:spcPct val="15000"/>
            </a:spcAft>
            <a:buChar char="•"/>
          </a:pPr>
          <a:r>
            <a:rPr lang="en-US" sz="1600" b="1" kern="1200">
              <a:latin typeface="Arial Nova" panose="020B0504020202020204" pitchFamily="34" charset="0"/>
            </a:rPr>
            <a:t>Rapid and surge response </a:t>
          </a:r>
          <a:r>
            <a:rPr lang="en-US" sz="1600" kern="1200">
              <a:latin typeface="Arial Nova" panose="020B0504020202020204" pitchFamily="34" charset="0"/>
            </a:rPr>
            <a:t>capacity</a:t>
          </a:r>
          <a:endParaRPr lang="en-US" sz="1600" kern="1200" dirty="0">
            <a:latin typeface="Arial Nova" panose="020B0504020202020204" pitchFamily="34" charset="0"/>
          </a:endParaRPr>
        </a:p>
        <a:p>
          <a:pPr marL="342900" lvl="2" indent="-171450" algn="l" defTabSz="711200">
            <a:lnSpc>
              <a:spcPct val="90000"/>
            </a:lnSpc>
            <a:spcBef>
              <a:spcPct val="0"/>
            </a:spcBef>
            <a:spcAft>
              <a:spcPct val="15000"/>
            </a:spcAft>
            <a:buChar char="•"/>
          </a:pPr>
          <a:r>
            <a:rPr lang="en-US" sz="1600" i="0" kern="1200">
              <a:latin typeface="Arial Nova" panose="020B0504020202020204" pitchFamily="34" charset="0"/>
            </a:rPr>
            <a:t>Well trained, predictable and scalable surge teams, including clinical care</a:t>
          </a:r>
          <a:endParaRPr lang="en-US" sz="1600" i="0" kern="1200" dirty="0">
            <a:latin typeface="Arial Nova" panose="020B0504020202020204" pitchFamily="34" charset="0"/>
          </a:endParaRPr>
        </a:p>
        <a:p>
          <a:pPr marL="171450" lvl="1" indent="-171450" algn="l" defTabSz="711200">
            <a:lnSpc>
              <a:spcPct val="90000"/>
            </a:lnSpc>
            <a:spcBef>
              <a:spcPct val="0"/>
            </a:spcBef>
            <a:spcAft>
              <a:spcPct val="15000"/>
            </a:spcAft>
            <a:buChar char="•"/>
          </a:pPr>
          <a:r>
            <a:rPr lang="en-US" sz="1600" b="1" kern="1200">
              <a:latin typeface="Arial Nova" panose="020B0504020202020204" pitchFamily="34" charset="0"/>
            </a:rPr>
            <a:t>Risk Communication</a:t>
          </a:r>
          <a:endParaRPr lang="en-US" sz="1600" b="1" i="0" kern="1200" dirty="0">
            <a:latin typeface="Arial Nova" panose="020B0504020202020204" pitchFamily="34" charset="0"/>
          </a:endParaRPr>
        </a:p>
        <a:p>
          <a:pPr marL="342900" lvl="2" indent="-171450" algn="l" defTabSz="711200">
            <a:lnSpc>
              <a:spcPct val="90000"/>
            </a:lnSpc>
            <a:spcBef>
              <a:spcPct val="0"/>
            </a:spcBef>
            <a:spcAft>
              <a:spcPct val="15000"/>
            </a:spcAft>
            <a:buChar char="•"/>
          </a:pPr>
          <a:r>
            <a:rPr lang="en-US" sz="1600" kern="1200">
              <a:latin typeface="Arial Nova" panose="020B0504020202020204" pitchFamily="34" charset="0"/>
            </a:rPr>
            <a:t>Engaging communities</a:t>
          </a:r>
          <a:endParaRPr lang="en-US" sz="1600" kern="1200" dirty="0">
            <a:latin typeface="Arial Nova" panose="020B0504020202020204" pitchFamily="34" charset="0"/>
          </a:endParaRPr>
        </a:p>
      </dsp:txBody>
      <dsp:txXfrm>
        <a:off x="4199584" y="634714"/>
        <a:ext cx="3680535" cy="4233990"/>
      </dsp:txXfrm>
    </dsp:sp>
    <dsp:sp modelId="{A0942D47-7EE5-47BC-9AEF-40D80FC6DC83}">
      <dsp:nvSpPr>
        <dsp:cNvPr id="0" name=""/>
        <dsp:cNvSpPr/>
      </dsp:nvSpPr>
      <dsp:spPr>
        <a:xfrm>
          <a:off x="8395394" y="173914"/>
          <a:ext cx="3680535" cy="460800"/>
        </a:xfrm>
        <a:prstGeom prst="rect">
          <a:avLst/>
        </a:prstGeom>
        <a:solidFill>
          <a:schemeClr val="accent5">
            <a:hueOff val="-7353344"/>
            <a:satOff val="-10228"/>
            <a:lumOff val="-3922"/>
            <a:alphaOff val="0"/>
          </a:schemeClr>
        </a:solidFill>
        <a:ln w="12700" cap="flat" cmpd="sng" algn="ctr">
          <a:solidFill>
            <a:schemeClr val="accent5">
              <a:hueOff val="-7353344"/>
              <a:satOff val="-10228"/>
              <a:lumOff val="-3922"/>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5024" rIns="113792" bIns="65024" numCol="1" spcCol="1270" anchor="ctr" anchorCtr="0">
          <a:noAutofit/>
        </a:bodyPr>
        <a:lstStyle/>
        <a:p>
          <a:pPr marL="0" lvl="0" indent="0" algn="ctr" defTabSz="711200">
            <a:lnSpc>
              <a:spcPct val="90000"/>
            </a:lnSpc>
            <a:spcBef>
              <a:spcPct val="0"/>
            </a:spcBef>
            <a:spcAft>
              <a:spcPct val="35000"/>
            </a:spcAft>
            <a:buNone/>
          </a:pPr>
          <a:r>
            <a:rPr lang="en-US" sz="1600" b="1" kern="1200">
              <a:solidFill>
                <a:schemeClr val="tx1"/>
              </a:solidFill>
              <a:latin typeface="Arial Nova" panose="020B0504020202020204" pitchFamily="34" charset="0"/>
            </a:rPr>
            <a:t>Response</a:t>
          </a:r>
          <a:r>
            <a:rPr lang="en-US" sz="1600" kern="1200">
              <a:latin typeface="Arial Nova" panose="020B0504020202020204" pitchFamily="34" charset="0"/>
            </a:rPr>
            <a:t> </a:t>
          </a:r>
          <a:endParaRPr lang="en-US" sz="1600" kern="1200" dirty="0">
            <a:latin typeface="Arial Nova" panose="020B0504020202020204" pitchFamily="34" charset="0"/>
          </a:endParaRPr>
        </a:p>
      </dsp:txBody>
      <dsp:txXfrm>
        <a:off x="8395394" y="173914"/>
        <a:ext cx="3680535" cy="460800"/>
      </dsp:txXfrm>
    </dsp:sp>
    <dsp:sp modelId="{E75CBE51-5E6B-4307-921D-BBA03A5498AC}">
      <dsp:nvSpPr>
        <dsp:cNvPr id="0" name=""/>
        <dsp:cNvSpPr/>
      </dsp:nvSpPr>
      <dsp:spPr>
        <a:xfrm>
          <a:off x="8395394" y="634714"/>
          <a:ext cx="3680535" cy="4233990"/>
        </a:xfrm>
        <a:prstGeom prst="rect">
          <a:avLst/>
        </a:prstGeom>
        <a:solidFill>
          <a:schemeClr val="accent5">
            <a:tint val="40000"/>
            <a:alpha val="90000"/>
            <a:hueOff val="-7391755"/>
            <a:satOff val="-12816"/>
            <a:lumOff val="-1289"/>
            <a:alphaOff val="0"/>
          </a:schemeClr>
        </a:solidFill>
        <a:ln w="12700" cap="flat" cmpd="sng" algn="ctr">
          <a:solidFill>
            <a:schemeClr val="accent5">
              <a:tint val="40000"/>
              <a:alpha val="90000"/>
              <a:hueOff val="-7391755"/>
              <a:satOff val="-12816"/>
              <a:lumOff val="-1289"/>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lang="en-US" sz="1600" b="1" kern="1200" dirty="0">
              <a:latin typeface="Arial Nova" panose="020B0504020202020204" pitchFamily="34" charset="0"/>
            </a:rPr>
            <a:t>Emergency Coordination mechanisms</a:t>
          </a:r>
        </a:p>
        <a:p>
          <a:pPr marL="342900" lvl="2" indent="-171450" algn="l" defTabSz="711200">
            <a:lnSpc>
              <a:spcPct val="90000"/>
            </a:lnSpc>
            <a:spcBef>
              <a:spcPct val="0"/>
            </a:spcBef>
            <a:spcAft>
              <a:spcPct val="15000"/>
            </a:spcAft>
            <a:buChar char="•"/>
          </a:pPr>
          <a:r>
            <a:rPr lang="en-US" sz="1600" kern="1200">
              <a:latin typeface="Arial Nova" panose="020B0504020202020204" pitchFamily="34" charset="0"/>
            </a:rPr>
            <a:t>Health emergency leadership and coordination </a:t>
          </a:r>
          <a:endParaRPr lang="en-US" sz="1600" kern="1200" dirty="0">
            <a:latin typeface="Arial Nova" panose="020B0504020202020204" pitchFamily="34" charset="0"/>
          </a:endParaRPr>
        </a:p>
        <a:p>
          <a:pPr marL="171450" lvl="1" indent="-171450" algn="l" defTabSz="711200">
            <a:lnSpc>
              <a:spcPct val="90000"/>
            </a:lnSpc>
            <a:spcBef>
              <a:spcPct val="0"/>
            </a:spcBef>
            <a:spcAft>
              <a:spcPct val="15000"/>
            </a:spcAft>
            <a:buChar char="•"/>
          </a:pPr>
          <a:r>
            <a:rPr lang="en-US" sz="1600" b="1" kern="1200">
              <a:latin typeface="Arial Nova" panose="020B0504020202020204" pitchFamily="34" charset="0"/>
            </a:rPr>
            <a:t>Epidemiological support</a:t>
          </a:r>
          <a:endParaRPr lang="en-US" sz="1600" b="1" kern="1200" dirty="0">
            <a:latin typeface="Arial Nova" panose="020B0504020202020204" pitchFamily="34" charset="0"/>
          </a:endParaRPr>
        </a:p>
        <a:p>
          <a:pPr marL="342900" lvl="2" indent="-171450" algn="l" defTabSz="711200">
            <a:lnSpc>
              <a:spcPct val="90000"/>
            </a:lnSpc>
            <a:spcBef>
              <a:spcPct val="0"/>
            </a:spcBef>
            <a:spcAft>
              <a:spcPct val="15000"/>
            </a:spcAft>
            <a:buChar char="•"/>
          </a:pPr>
          <a:r>
            <a:rPr lang="en-US" sz="1600" kern="1200" dirty="0">
              <a:latin typeface="Arial Nova" panose="020B0504020202020204" pitchFamily="34" charset="0"/>
            </a:rPr>
            <a:t>Information management, risk assessment &amp; outbreak response technical support &amp; monitoring</a:t>
          </a:r>
        </a:p>
        <a:p>
          <a:pPr marL="171450" lvl="1" indent="-171450" algn="l" defTabSz="711200">
            <a:lnSpc>
              <a:spcPct val="90000"/>
            </a:lnSpc>
            <a:spcBef>
              <a:spcPct val="0"/>
            </a:spcBef>
            <a:spcAft>
              <a:spcPct val="15000"/>
            </a:spcAft>
            <a:buChar char="•"/>
          </a:pPr>
          <a:r>
            <a:rPr lang="en-US" sz="1600" b="1" kern="1200">
              <a:latin typeface="Arial Nova" panose="020B0504020202020204" pitchFamily="34" charset="0"/>
            </a:rPr>
            <a:t>Clinical management and IPC</a:t>
          </a:r>
          <a:endParaRPr lang="en-US" sz="1600" b="1" kern="1200" dirty="0">
            <a:latin typeface="Arial Nova" panose="020B0504020202020204" pitchFamily="34" charset="0"/>
          </a:endParaRPr>
        </a:p>
        <a:p>
          <a:pPr marL="342900" lvl="2" indent="-171450" algn="l" defTabSz="711200">
            <a:lnSpc>
              <a:spcPct val="90000"/>
            </a:lnSpc>
            <a:spcBef>
              <a:spcPct val="0"/>
            </a:spcBef>
            <a:spcAft>
              <a:spcPct val="15000"/>
            </a:spcAft>
            <a:buChar char="•"/>
          </a:pPr>
          <a:r>
            <a:rPr lang="en-US" sz="1600" kern="1200">
              <a:latin typeface="Arial Nova" panose="020B0504020202020204" pitchFamily="34" charset="0"/>
            </a:rPr>
            <a:t>Emergency Medical Teams</a:t>
          </a:r>
          <a:endParaRPr lang="en-US" sz="1600" kern="1200" dirty="0">
            <a:latin typeface="Arial Nova" panose="020B0504020202020204" pitchFamily="34" charset="0"/>
          </a:endParaRPr>
        </a:p>
        <a:p>
          <a:pPr marL="342900" lvl="2" indent="-171450" algn="l" defTabSz="711200">
            <a:lnSpc>
              <a:spcPct val="90000"/>
            </a:lnSpc>
            <a:spcBef>
              <a:spcPct val="0"/>
            </a:spcBef>
            <a:spcAft>
              <a:spcPct val="15000"/>
            </a:spcAft>
            <a:buChar char="•"/>
          </a:pPr>
          <a:r>
            <a:rPr lang="en-US" sz="1600" kern="1200">
              <a:latin typeface="Arial Nova" panose="020B0504020202020204" pitchFamily="34" charset="0"/>
            </a:rPr>
            <a:t>Support for assessment, planning, monitoring implementation of OCV</a:t>
          </a:r>
          <a:endParaRPr lang="en-US" sz="1600" kern="1200" dirty="0">
            <a:latin typeface="Arial Nova" panose="020B0504020202020204" pitchFamily="34" charset="0"/>
          </a:endParaRPr>
        </a:p>
        <a:p>
          <a:pPr marL="171450" lvl="1" indent="-171450" algn="l" defTabSz="711200">
            <a:lnSpc>
              <a:spcPct val="90000"/>
            </a:lnSpc>
            <a:spcBef>
              <a:spcPct val="0"/>
            </a:spcBef>
            <a:spcAft>
              <a:spcPct val="15000"/>
            </a:spcAft>
            <a:buChar char="•"/>
          </a:pPr>
          <a:r>
            <a:rPr lang="en-US" sz="1600" b="1" kern="1200">
              <a:latin typeface="Arial Nova" panose="020B0504020202020204" pitchFamily="34" charset="0"/>
            </a:rPr>
            <a:t>Risk Communication</a:t>
          </a:r>
          <a:endParaRPr lang="en-US" sz="1600" b="1" kern="1200" dirty="0">
            <a:latin typeface="Arial Nova" panose="020B0504020202020204" pitchFamily="34" charset="0"/>
          </a:endParaRPr>
        </a:p>
        <a:p>
          <a:pPr marL="342900" lvl="2" indent="-171450" algn="l" defTabSz="711200">
            <a:lnSpc>
              <a:spcPct val="90000"/>
            </a:lnSpc>
            <a:spcBef>
              <a:spcPct val="0"/>
            </a:spcBef>
            <a:spcAft>
              <a:spcPct val="15000"/>
            </a:spcAft>
            <a:buChar char="•"/>
          </a:pPr>
          <a:r>
            <a:rPr lang="en-US" sz="1600" kern="1200">
              <a:latin typeface="Arial Nova" panose="020B0504020202020204" pitchFamily="34" charset="0"/>
            </a:rPr>
            <a:t>Engaging communities</a:t>
          </a:r>
          <a:endParaRPr lang="en-US" sz="1600" kern="1200" dirty="0">
            <a:latin typeface="Arial Nova" panose="020B0504020202020204" pitchFamily="34" charset="0"/>
          </a:endParaRPr>
        </a:p>
        <a:p>
          <a:pPr marL="171450" lvl="1" indent="-171450" algn="l" defTabSz="711200">
            <a:lnSpc>
              <a:spcPct val="90000"/>
            </a:lnSpc>
            <a:spcBef>
              <a:spcPct val="0"/>
            </a:spcBef>
            <a:spcAft>
              <a:spcPct val="15000"/>
            </a:spcAft>
            <a:buChar char="•"/>
          </a:pPr>
          <a:r>
            <a:rPr lang="en-US" sz="1600" b="1" kern="1200">
              <a:latin typeface="Arial Nova" panose="020B0504020202020204" pitchFamily="34" charset="0"/>
            </a:rPr>
            <a:t>Funding </a:t>
          </a:r>
          <a:endParaRPr lang="en-US" sz="1600" b="1" kern="1200" dirty="0">
            <a:latin typeface="Arial Nova" panose="020B0504020202020204" pitchFamily="34" charset="0"/>
          </a:endParaRPr>
        </a:p>
        <a:p>
          <a:pPr marL="342900" lvl="2" indent="-171450" algn="l" defTabSz="711200">
            <a:lnSpc>
              <a:spcPct val="90000"/>
            </a:lnSpc>
            <a:spcBef>
              <a:spcPct val="0"/>
            </a:spcBef>
            <a:spcAft>
              <a:spcPct val="15000"/>
            </a:spcAft>
            <a:buChar char="•"/>
          </a:pPr>
          <a:r>
            <a:rPr lang="en-US" sz="1600" kern="1200">
              <a:latin typeface="Arial Nova" panose="020B0504020202020204" pitchFamily="34" charset="0"/>
            </a:rPr>
            <a:t>Access to contingency finding </a:t>
          </a:r>
          <a:endParaRPr lang="en-US" sz="1600" kern="1200" dirty="0">
            <a:latin typeface="Arial Nova" panose="020B0504020202020204" pitchFamily="34" charset="0"/>
          </a:endParaRPr>
        </a:p>
      </dsp:txBody>
      <dsp:txXfrm>
        <a:off x="8395394" y="634714"/>
        <a:ext cx="3680535" cy="423399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3028131-18A9-4AAC-B02D-939B7487D8CE}">
      <dsp:nvSpPr>
        <dsp:cNvPr id="0" name=""/>
        <dsp:cNvSpPr/>
      </dsp:nvSpPr>
      <dsp:spPr>
        <a:xfrm>
          <a:off x="2980316" y="2060964"/>
          <a:ext cx="2518956" cy="2518956"/>
        </a:xfrm>
        <a:prstGeom prst="gear9">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b="1" kern="1200" dirty="0"/>
            <a:t>Cholera specific activities</a:t>
          </a:r>
        </a:p>
      </dsp:txBody>
      <dsp:txXfrm>
        <a:off x="3486738" y="2651017"/>
        <a:ext cx="1506112" cy="1294796"/>
      </dsp:txXfrm>
    </dsp:sp>
    <dsp:sp modelId="{0B260737-E3FD-472A-BB42-81C1CD83291C}">
      <dsp:nvSpPr>
        <dsp:cNvPr id="0" name=""/>
        <dsp:cNvSpPr/>
      </dsp:nvSpPr>
      <dsp:spPr>
        <a:xfrm>
          <a:off x="1514741" y="1465574"/>
          <a:ext cx="1831968" cy="1831968"/>
        </a:xfrm>
        <a:prstGeom prst="gear6">
          <a:avLst/>
        </a:prstGeom>
        <a:gradFill rotWithShape="0">
          <a:gsLst>
            <a:gs pos="0">
              <a:schemeClr val="accent2">
                <a:hueOff val="-727682"/>
                <a:satOff val="-41964"/>
                <a:lumOff val="4314"/>
                <a:alphaOff val="0"/>
                <a:satMod val="103000"/>
                <a:lumMod val="102000"/>
                <a:tint val="94000"/>
              </a:schemeClr>
            </a:gs>
            <a:gs pos="50000">
              <a:schemeClr val="accent2">
                <a:hueOff val="-727682"/>
                <a:satOff val="-41964"/>
                <a:lumOff val="4314"/>
                <a:alphaOff val="0"/>
                <a:satMod val="110000"/>
                <a:lumMod val="100000"/>
                <a:shade val="100000"/>
              </a:schemeClr>
            </a:gs>
            <a:gs pos="100000">
              <a:schemeClr val="accent2">
                <a:hueOff val="-727682"/>
                <a:satOff val="-41964"/>
                <a:lumOff val="4314"/>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b="1" kern="1200"/>
            <a:t>Cholera Roadmap 2030</a:t>
          </a:r>
          <a:endParaRPr lang="en-US" sz="1600" b="1" kern="1200" dirty="0"/>
        </a:p>
      </dsp:txBody>
      <dsp:txXfrm>
        <a:off x="1975944" y="1929565"/>
        <a:ext cx="909562" cy="903986"/>
      </dsp:txXfrm>
    </dsp:sp>
    <dsp:sp modelId="{D8AD1E55-819F-4826-B411-8708218735C2}">
      <dsp:nvSpPr>
        <dsp:cNvPr id="0" name=""/>
        <dsp:cNvSpPr/>
      </dsp:nvSpPr>
      <dsp:spPr>
        <a:xfrm rot="20700000">
          <a:off x="2540830" y="201703"/>
          <a:ext cx="1794954" cy="1794954"/>
        </a:xfrm>
        <a:prstGeom prst="gear6">
          <a:avLst/>
        </a:prstGeom>
        <a:gradFill rotWithShape="0">
          <a:gsLst>
            <a:gs pos="0">
              <a:schemeClr val="accent2">
                <a:hueOff val="-1455363"/>
                <a:satOff val="-83928"/>
                <a:lumOff val="8628"/>
                <a:alphaOff val="0"/>
                <a:satMod val="103000"/>
                <a:lumMod val="102000"/>
                <a:tint val="94000"/>
              </a:schemeClr>
            </a:gs>
            <a:gs pos="50000">
              <a:schemeClr val="accent2">
                <a:hueOff val="-1455363"/>
                <a:satOff val="-83928"/>
                <a:lumOff val="8628"/>
                <a:alphaOff val="0"/>
                <a:satMod val="110000"/>
                <a:lumMod val="100000"/>
                <a:shade val="100000"/>
              </a:schemeClr>
            </a:gs>
            <a:gs pos="100000">
              <a:schemeClr val="accent2">
                <a:hueOff val="-1455363"/>
                <a:satOff val="-83928"/>
                <a:lumOff val="8628"/>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b="1" kern="1200" dirty="0"/>
            <a:t>All hazards regional readiness framework </a:t>
          </a:r>
        </a:p>
      </dsp:txBody>
      <dsp:txXfrm rot="-20700000">
        <a:off x="2934516" y="595389"/>
        <a:ext cx="1007582" cy="1007582"/>
      </dsp:txXfrm>
    </dsp:sp>
    <dsp:sp modelId="{26AEDB31-A6A1-45E7-9549-70078323A799}">
      <dsp:nvSpPr>
        <dsp:cNvPr id="0" name=""/>
        <dsp:cNvSpPr/>
      </dsp:nvSpPr>
      <dsp:spPr>
        <a:xfrm>
          <a:off x="2790877" y="1678435"/>
          <a:ext cx="3224263" cy="3224263"/>
        </a:xfrm>
        <a:prstGeom prst="circularArrow">
          <a:avLst>
            <a:gd name="adj1" fmla="val 4687"/>
            <a:gd name="adj2" fmla="val 299029"/>
            <a:gd name="adj3" fmla="val 2524676"/>
            <a:gd name="adj4" fmla="val 15843064"/>
            <a:gd name="adj5" fmla="val 5469"/>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15E16C94-3B2B-42DD-A6F5-EF43FF211EDA}">
      <dsp:nvSpPr>
        <dsp:cNvPr id="0" name=""/>
        <dsp:cNvSpPr/>
      </dsp:nvSpPr>
      <dsp:spPr>
        <a:xfrm>
          <a:off x="1190303" y="1058574"/>
          <a:ext cx="2342629" cy="2342629"/>
        </a:xfrm>
        <a:prstGeom prst="leftCircularArrow">
          <a:avLst>
            <a:gd name="adj1" fmla="val 6452"/>
            <a:gd name="adj2" fmla="val 429999"/>
            <a:gd name="adj3" fmla="val 10489124"/>
            <a:gd name="adj4" fmla="val 14837806"/>
            <a:gd name="adj5" fmla="val 7527"/>
          </a:avLst>
        </a:prstGeom>
        <a:gradFill rotWithShape="0">
          <a:gsLst>
            <a:gs pos="0">
              <a:schemeClr val="accent2">
                <a:hueOff val="-727682"/>
                <a:satOff val="-41964"/>
                <a:lumOff val="4314"/>
                <a:alphaOff val="0"/>
                <a:satMod val="103000"/>
                <a:lumMod val="102000"/>
                <a:tint val="94000"/>
              </a:schemeClr>
            </a:gs>
            <a:gs pos="50000">
              <a:schemeClr val="accent2">
                <a:hueOff val="-727682"/>
                <a:satOff val="-41964"/>
                <a:lumOff val="4314"/>
                <a:alphaOff val="0"/>
                <a:satMod val="110000"/>
                <a:lumMod val="100000"/>
                <a:shade val="100000"/>
              </a:schemeClr>
            </a:gs>
            <a:gs pos="100000">
              <a:schemeClr val="accent2">
                <a:hueOff val="-727682"/>
                <a:satOff val="-41964"/>
                <a:lumOff val="4314"/>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AC7468B3-FAF7-42B2-899F-B1902620C654}">
      <dsp:nvSpPr>
        <dsp:cNvPr id="0" name=""/>
        <dsp:cNvSpPr/>
      </dsp:nvSpPr>
      <dsp:spPr>
        <a:xfrm>
          <a:off x="2125639" y="-193114"/>
          <a:ext cx="2525825" cy="2525825"/>
        </a:xfrm>
        <a:prstGeom prst="circularArrow">
          <a:avLst>
            <a:gd name="adj1" fmla="val 5984"/>
            <a:gd name="adj2" fmla="val 394124"/>
            <a:gd name="adj3" fmla="val 13313824"/>
            <a:gd name="adj4" fmla="val 10508221"/>
            <a:gd name="adj5" fmla="val 6981"/>
          </a:avLst>
        </a:prstGeom>
        <a:gradFill rotWithShape="0">
          <a:gsLst>
            <a:gs pos="0">
              <a:schemeClr val="accent2">
                <a:hueOff val="-1455363"/>
                <a:satOff val="-83928"/>
                <a:lumOff val="8628"/>
                <a:alphaOff val="0"/>
                <a:satMod val="103000"/>
                <a:lumMod val="102000"/>
                <a:tint val="94000"/>
              </a:schemeClr>
            </a:gs>
            <a:gs pos="50000">
              <a:schemeClr val="accent2">
                <a:hueOff val="-1455363"/>
                <a:satOff val="-83928"/>
                <a:lumOff val="8628"/>
                <a:alphaOff val="0"/>
                <a:satMod val="110000"/>
                <a:lumMod val="100000"/>
                <a:shade val="100000"/>
              </a:schemeClr>
            </a:gs>
            <a:gs pos="100000">
              <a:schemeClr val="accent2">
                <a:hueOff val="-1455363"/>
                <a:satOff val="-83928"/>
                <a:lumOff val="8628"/>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ADDD550-F754-44F8-A7CD-8B0539ADE1DD}" type="datetimeFigureOut">
              <a:rPr lang="en-US" smtClean="0"/>
              <a:t>5/17/2023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8542381-6B8C-4A96-AD6A-A5DB10E31DCC}" type="slidenum">
              <a:rPr lang="en-US" smtClean="0"/>
              <a:t>‹#›</a:t>
            </a:fld>
            <a:endParaRPr lang="en-US"/>
          </a:p>
        </p:txBody>
      </p:sp>
    </p:spTree>
    <p:extLst>
      <p:ext uri="{BB962C8B-B14F-4D97-AF65-F5344CB8AC3E}">
        <p14:creationId xmlns:p14="http://schemas.microsoft.com/office/powerpoint/2010/main" val="33075387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8542381-6B8C-4A96-AD6A-A5DB10E31DCC}" type="slidenum">
              <a:rPr lang="en-US" smtClean="0"/>
              <a:t>1</a:t>
            </a:fld>
            <a:endParaRPr lang="en-US"/>
          </a:p>
        </p:txBody>
      </p:sp>
    </p:spTree>
    <p:extLst>
      <p:ext uri="{BB962C8B-B14F-4D97-AF65-F5344CB8AC3E}">
        <p14:creationId xmlns:p14="http://schemas.microsoft.com/office/powerpoint/2010/main" val="6668091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B8542381-6B8C-4A96-AD6A-A5DB10E31DCC}" type="slidenum">
              <a:rPr lang="en-US" smtClean="0"/>
              <a:t>10</a:t>
            </a:fld>
            <a:endParaRPr lang="en-US"/>
          </a:p>
        </p:txBody>
      </p:sp>
    </p:spTree>
    <p:extLst>
      <p:ext uri="{BB962C8B-B14F-4D97-AF65-F5344CB8AC3E}">
        <p14:creationId xmlns:p14="http://schemas.microsoft.com/office/powerpoint/2010/main" val="36214165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8542381-6B8C-4A96-AD6A-A5DB10E31DCC}" type="slidenum">
              <a:rPr lang="en-US" smtClean="0"/>
              <a:t>11</a:t>
            </a:fld>
            <a:endParaRPr lang="en-US"/>
          </a:p>
        </p:txBody>
      </p:sp>
    </p:spTree>
    <p:extLst>
      <p:ext uri="{BB962C8B-B14F-4D97-AF65-F5344CB8AC3E}">
        <p14:creationId xmlns:p14="http://schemas.microsoft.com/office/powerpoint/2010/main" val="32196620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8542381-6B8C-4A96-AD6A-A5DB10E31DCC}" type="slidenum">
              <a:rPr lang="en-US" smtClean="0"/>
              <a:t>13</a:t>
            </a:fld>
            <a:endParaRPr lang="en-US"/>
          </a:p>
        </p:txBody>
      </p:sp>
    </p:spTree>
    <p:extLst>
      <p:ext uri="{BB962C8B-B14F-4D97-AF65-F5344CB8AC3E}">
        <p14:creationId xmlns:p14="http://schemas.microsoft.com/office/powerpoint/2010/main" val="39013040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B8542381-6B8C-4A96-AD6A-A5DB10E31DCC}" type="slidenum">
              <a:rPr lang="en-US" smtClean="0"/>
              <a:t>2</a:t>
            </a:fld>
            <a:endParaRPr lang="en-US"/>
          </a:p>
        </p:txBody>
      </p:sp>
    </p:spTree>
    <p:extLst>
      <p:ext uri="{BB962C8B-B14F-4D97-AF65-F5344CB8AC3E}">
        <p14:creationId xmlns:p14="http://schemas.microsoft.com/office/powerpoint/2010/main" val="34720676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8542381-6B8C-4A96-AD6A-A5DB10E31DCC}" type="slidenum">
              <a:rPr lang="en-US" smtClean="0"/>
              <a:t>3</a:t>
            </a:fld>
            <a:endParaRPr lang="en-US"/>
          </a:p>
        </p:txBody>
      </p:sp>
    </p:spTree>
    <p:extLst>
      <p:ext uri="{BB962C8B-B14F-4D97-AF65-F5344CB8AC3E}">
        <p14:creationId xmlns:p14="http://schemas.microsoft.com/office/powerpoint/2010/main" val="23894350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8542381-6B8C-4A96-AD6A-A5DB10E31DCC}" type="slidenum">
              <a:rPr lang="en-US" smtClean="0"/>
              <a:t>4</a:t>
            </a:fld>
            <a:endParaRPr lang="en-US"/>
          </a:p>
        </p:txBody>
      </p:sp>
    </p:spTree>
    <p:extLst>
      <p:ext uri="{BB962C8B-B14F-4D97-AF65-F5344CB8AC3E}">
        <p14:creationId xmlns:p14="http://schemas.microsoft.com/office/powerpoint/2010/main" val="32011244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8542381-6B8C-4A96-AD6A-A5DB10E31DCC}" type="slidenum">
              <a:rPr lang="en-US" smtClean="0"/>
              <a:t>5</a:t>
            </a:fld>
            <a:endParaRPr lang="en-US"/>
          </a:p>
        </p:txBody>
      </p:sp>
    </p:spTree>
    <p:extLst>
      <p:ext uri="{BB962C8B-B14F-4D97-AF65-F5344CB8AC3E}">
        <p14:creationId xmlns:p14="http://schemas.microsoft.com/office/powerpoint/2010/main" val="7114317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8542381-6B8C-4A96-AD6A-A5DB10E31DCC}" type="slidenum">
              <a:rPr lang="en-US" smtClean="0"/>
              <a:t>6</a:t>
            </a:fld>
            <a:endParaRPr lang="en-US"/>
          </a:p>
        </p:txBody>
      </p:sp>
    </p:spTree>
    <p:extLst>
      <p:ext uri="{BB962C8B-B14F-4D97-AF65-F5344CB8AC3E}">
        <p14:creationId xmlns:p14="http://schemas.microsoft.com/office/powerpoint/2010/main" val="408011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8542381-6B8C-4A96-AD6A-A5DB10E31DCC}" type="slidenum">
              <a:rPr lang="en-US" smtClean="0"/>
              <a:t>7</a:t>
            </a:fld>
            <a:endParaRPr lang="en-US"/>
          </a:p>
        </p:txBody>
      </p:sp>
    </p:spTree>
    <p:extLst>
      <p:ext uri="{BB962C8B-B14F-4D97-AF65-F5344CB8AC3E}">
        <p14:creationId xmlns:p14="http://schemas.microsoft.com/office/powerpoint/2010/main" val="6330895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2400" dirty="0"/>
          </a:p>
        </p:txBody>
      </p:sp>
      <p:sp>
        <p:nvSpPr>
          <p:cNvPr id="4" name="Slide Number Placeholder 3"/>
          <p:cNvSpPr>
            <a:spLocks noGrp="1"/>
          </p:cNvSpPr>
          <p:nvPr>
            <p:ph type="sldNum" sz="quarter" idx="5"/>
          </p:nvPr>
        </p:nvSpPr>
        <p:spPr/>
        <p:txBody>
          <a:bodyPr/>
          <a:lstStyle/>
          <a:p>
            <a:fld id="{B8542381-6B8C-4A96-AD6A-A5DB10E31DCC}" type="slidenum">
              <a:rPr lang="en-US" smtClean="0"/>
              <a:t>8</a:t>
            </a:fld>
            <a:endParaRPr lang="en-US"/>
          </a:p>
        </p:txBody>
      </p:sp>
    </p:spTree>
    <p:extLst>
      <p:ext uri="{BB962C8B-B14F-4D97-AF65-F5344CB8AC3E}">
        <p14:creationId xmlns:p14="http://schemas.microsoft.com/office/powerpoint/2010/main" val="42841864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8542381-6B8C-4A96-AD6A-A5DB10E31DCC}" type="slidenum">
              <a:rPr lang="en-US" smtClean="0"/>
              <a:t>9</a:t>
            </a:fld>
            <a:endParaRPr lang="en-US"/>
          </a:p>
        </p:txBody>
      </p:sp>
    </p:spTree>
    <p:extLst>
      <p:ext uri="{BB962C8B-B14F-4D97-AF65-F5344CB8AC3E}">
        <p14:creationId xmlns:p14="http://schemas.microsoft.com/office/powerpoint/2010/main" val="4518629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12_Objective">
    <p:spTree>
      <p:nvGrpSpPr>
        <p:cNvPr id="1" name=""/>
        <p:cNvGrpSpPr/>
        <p:nvPr/>
      </p:nvGrpSpPr>
      <p:grpSpPr>
        <a:xfrm>
          <a:off x="0" y="0"/>
          <a:ext cx="0" cy="0"/>
          <a:chOff x="0" y="0"/>
          <a:chExt cx="0" cy="0"/>
        </a:xfrm>
      </p:grpSpPr>
      <p:sp>
        <p:nvSpPr>
          <p:cNvPr id="4" name="Text Placeholder 29"/>
          <p:cNvSpPr>
            <a:spLocks noGrp="1"/>
          </p:cNvSpPr>
          <p:nvPr>
            <p:ph type="body" sz="quarter" idx="10"/>
          </p:nvPr>
        </p:nvSpPr>
        <p:spPr>
          <a:xfrm>
            <a:off x="133349" y="123825"/>
            <a:ext cx="11863579" cy="523875"/>
          </a:xfrm>
          <a:prstGeom prst="rect">
            <a:avLst/>
          </a:prstGeom>
        </p:spPr>
        <p:txBody>
          <a:bodyPr anchor="ctr" anchorCtr="0"/>
          <a:lstStyle>
            <a:lvl1pPr marL="0" indent="0" algn="l" defTabSz="914400" rtl="0" eaLnBrk="1" latinLnBrk="0" hangingPunct="1">
              <a:buNone/>
              <a:defRPr lang="en-US" sz="3200" b="1" kern="1200" dirty="0" smtClean="0">
                <a:solidFill>
                  <a:schemeClr val="bg1"/>
                </a:solidFill>
                <a:latin typeface="Arial Nova" panose="020B0504020202020204" pitchFamily="34" charset="0"/>
                <a:ea typeface="+mn-ea"/>
                <a:cs typeface="+mn-cs"/>
              </a:defRPr>
            </a:lvl1pPr>
            <a:lvl2pPr marL="0" algn="l" defTabSz="914400" rtl="0" eaLnBrk="1" latinLnBrk="0" hangingPunct="1">
              <a:defRPr lang="en-US" sz="3000" b="1" kern="1200" dirty="0" smtClean="0">
                <a:solidFill>
                  <a:schemeClr val="bg1"/>
                </a:solidFill>
                <a:latin typeface="Segoe Condensed" panose="020B0606040200020203" pitchFamily="34" charset="0"/>
                <a:ea typeface="+mn-ea"/>
                <a:cs typeface="+mn-cs"/>
              </a:defRPr>
            </a:lvl2pPr>
            <a:lvl3pPr marL="0" indent="0" algn="l" defTabSz="914400" rtl="0" eaLnBrk="1" latinLnBrk="0" hangingPunct="1">
              <a:buNone/>
              <a:defRPr lang="en-US" sz="3000" b="1" kern="1200" dirty="0" smtClean="0">
                <a:solidFill>
                  <a:schemeClr val="bg1"/>
                </a:solidFill>
                <a:latin typeface="Segoe Condensed" panose="020B0606040200020203" pitchFamily="34" charset="0"/>
                <a:ea typeface="+mn-ea"/>
                <a:cs typeface="+mn-cs"/>
              </a:defRPr>
            </a:lvl3pPr>
            <a:lvl4pPr marL="0" algn="l" defTabSz="914400" rtl="0" eaLnBrk="1" latinLnBrk="0" hangingPunct="1">
              <a:defRPr lang="en-US" sz="3000" b="1" kern="1200" dirty="0" smtClean="0">
                <a:solidFill>
                  <a:schemeClr val="bg1"/>
                </a:solidFill>
                <a:latin typeface="Segoe Condensed" panose="020B0606040200020203" pitchFamily="34" charset="0"/>
                <a:ea typeface="+mn-ea"/>
                <a:cs typeface="+mn-cs"/>
              </a:defRPr>
            </a:lvl4pPr>
            <a:lvl5pPr marL="0" algn="l" defTabSz="914400" rtl="0" eaLnBrk="1" latinLnBrk="0" hangingPunct="1">
              <a:defRPr lang="en-US" sz="3000" b="1" kern="1200" dirty="0">
                <a:solidFill>
                  <a:schemeClr val="bg1"/>
                </a:solidFill>
                <a:latin typeface="Segoe Condensed" panose="020B0606040200020203" pitchFamily="34" charset="0"/>
                <a:ea typeface="+mn-ea"/>
                <a:cs typeface="+mn-cs"/>
              </a:defRPr>
            </a:lvl5pPr>
          </a:lstStyle>
          <a:p>
            <a:pPr lvl="0"/>
            <a:r>
              <a:rPr lang="en-US" dirty="0"/>
              <a:t>Click to edit Master text styles</a:t>
            </a:r>
          </a:p>
        </p:txBody>
      </p:sp>
      <p:sp>
        <p:nvSpPr>
          <p:cNvPr id="7" name="Text Placeholder 10"/>
          <p:cNvSpPr>
            <a:spLocks noGrp="1"/>
          </p:cNvSpPr>
          <p:nvPr>
            <p:ph type="body" sz="quarter" idx="12"/>
          </p:nvPr>
        </p:nvSpPr>
        <p:spPr>
          <a:xfrm>
            <a:off x="160780" y="880323"/>
            <a:ext cx="11836148" cy="632034"/>
          </a:xfrm>
          <a:prstGeom prst="rect">
            <a:avLst/>
          </a:prstGeom>
        </p:spPr>
        <p:txBody>
          <a:bodyPr lIns="45720" rIns="45720" anchor="t" anchorCtr="0"/>
          <a:lstStyle>
            <a:lvl1pPr marL="0" indent="0" algn="l" defTabSz="914400" rtl="0" eaLnBrk="1" latinLnBrk="0" hangingPunct="1">
              <a:lnSpc>
                <a:spcPts val="3800"/>
              </a:lnSpc>
              <a:spcBef>
                <a:spcPct val="20000"/>
              </a:spcBef>
              <a:buFont typeface="Arial" panose="020B0604020202020204" pitchFamily="34" charset="0"/>
              <a:buNone/>
              <a:defRPr lang="en-US" sz="3600" b="0" kern="1200" dirty="0" smtClean="0">
                <a:solidFill>
                  <a:schemeClr val="bg1">
                    <a:lumMod val="50000"/>
                  </a:schemeClr>
                </a:solidFill>
                <a:latin typeface="Segoe Condensed" panose="020B0606040200020203" pitchFamily="34" charset="0"/>
                <a:ea typeface="+mj-ea"/>
                <a:cs typeface="+mj-cs"/>
              </a:defRPr>
            </a:lvl1pPr>
            <a:lvl2pPr>
              <a:defRPr sz="3600">
                <a:latin typeface="Segoe Condensed" panose="020B0606040200020203" pitchFamily="34" charset="0"/>
              </a:defRPr>
            </a:lvl2pPr>
            <a:lvl3pPr>
              <a:defRPr sz="3600">
                <a:latin typeface="Segoe Condensed" panose="020B0606040200020203" pitchFamily="34" charset="0"/>
              </a:defRPr>
            </a:lvl3pPr>
            <a:lvl4pPr>
              <a:defRPr sz="3600">
                <a:latin typeface="Segoe Condensed" panose="020B0606040200020203" pitchFamily="34" charset="0"/>
              </a:defRPr>
            </a:lvl4pPr>
            <a:lvl5pPr>
              <a:defRPr sz="3600">
                <a:latin typeface="Segoe Condensed" panose="020B0606040200020203" pitchFamily="34" charset="0"/>
              </a:defRPr>
            </a:lvl5pPr>
          </a:lstStyle>
          <a:p>
            <a:pPr marL="0" lvl="0" indent="0" algn="l" defTabSz="914400" rtl="0" eaLnBrk="1" latinLnBrk="0" hangingPunct="1">
              <a:lnSpc>
                <a:spcPts val="3800"/>
              </a:lnSpc>
              <a:spcBef>
                <a:spcPct val="20000"/>
              </a:spcBef>
              <a:buFont typeface="Arial" panose="020B0604020202020204" pitchFamily="34" charset="0"/>
              <a:buNone/>
            </a:pPr>
            <a:r>
              <a:rPr lang="en-US"/>
              <a:t>Click to edit Master text styles</a:t>
            </a:r>
          </a:p>
        </p:txBody>
      </p:sp>
    </p:spTree>
    <p:extLst>
      <p:ext uri="{BB962C8B-B14F-4D97-AF65-F5344CB8AC3E}">
        <p14:creationId xmlns:p14="http://schemas.microsoft.com/office/powerpoint/2010/main" val="3333798946"/>
      </p:ext>
    </p:extLst>
  </p:cSld>
  <p:clrMapOvr>
    <a:masterClrMapping/>
  </p:clrMapOvr>
  <p:extLst>
    <p:ext uri="{DCECCB84-F9BA-43D5-87BE-67443E8EF086}">
      <p15:sldGuideLst xmlns:p15="http://schemas.microsoft.com/office/powerpoint/2012/main">
        <p15:guide id="1" orient="horz" pos="600">
          <p15:clr>
            <a:srgbClr val="FBAE40"/>
          </p15:clr>
        </p15:guide>
        <p15:guide id="2" pos="144">
          <p15:clr>
            <a:srgbClr val="FBAE40"/>
          </p15:clr>
        </p15:guide>
        <p15:guide id="3" pos="7536">
          <p15:clr>
            <a:srgbClr val="FBAE40"/>
          </p15:clr>
        </p15:guide>
        <p15:guide id="4" orient="horz" pos="372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0_Objective">
    <p:spTree>
      <p:nvGrpSpPr>
        <p:cNvPr id="1" name=""/>
        <p:cNvGrpSpPr/>
        <p:nvPr/>
      </p:nvGrpSpPr>
      <p:grpSpPr>
        <a:xfrm>
          <a:off x="0" y="0"/>
          <a:ext cx="0" cy="0"/>
          <a:chOff x="0" y="0"/>
          <a:chExt cx="0" cy="0"/>
        </a:xfrm>
      </p:grpSpPr>
      <p:sp>
        <p:nvSpPr>
          <p:cNvPr id="4" name="Text Placeholder 29"/>
          <p:cNvSpPr>
            <a:spLocks noGrp="1"/>
          </p:cNvSpPr>
          <p:nvPr>
            <p:ph type="body" sz="quarter" idx="10"/>
          </p:nvPr>
        </p:nvSpPr>
        <p:spPr>
          <a:xfrm>
            <a:off x="133349" y="123825"/>
            <a:ext cx="11863579" cy="523875"/>
          </a:xfrm>
          <a:prstGeom prst="rect">
            <a:avLst/>
          </a:prstGeom>
        </p:spPr>
        <p:txBody>
          <a:bodyPr anchor="ctr" anchorCtr="0"/>
          <a:lstStyle>
            <a:lvl1pPr>
              <a:defRPr lang="en-US" sz="3200" b="1" smtClean="0">
                <a:solidFill>
                  <a:schemeClr val="bg1"/>
                </a:solidFill>
                <a:latin typeface="Arial Nova" panose="020B0504020202020204" pitchFamily="34" charset="0"/>
              </a:defRPr>
            </a:lvl1pPr>
          </a:lstStyle>
          <a:p>
            <a:pPr marL="0" lvl="0" indent="0">
              <a:buNone/>
            </a:pPr>
            <a:r>
              <a:rPr lang="en-US"/>
              <a:t>Click to edit Master text styles</a:t>
            </a:r>
          </a:p>
        </p:txBody>
      </p:sp>
    </p:spTree>
    <p:extLst>
      <p:ext uri="{BB962C8B-B14F-4D97-AF65-F5344CB8AC3E}">
        <p14:creationId xmlns:p14="http://schemas.microsoft.com/office/powerpoint/2010/main" val="1196310431"/>
      </p:ext>
    </p:extLst>
  </p:cSld>
  <p:clrMapOvr>
    <a:masterClrMapping/>
  </p:clrMapOvr>
  <p:extLst>
    <p:ext uri="{DCECCB84-F9BA-43D5-87BE-67443E8EF086}">
      <p15:sldGuideLst xmlns:p15="http://schemas.microsoft.com/office/powerpoint/2012/main">
        <p15:guide id="1" orient="horz" pos="600">
          <p15:clr>
            <a:srgbClr val="FBAE40"/>
          </p15:clr>
        </p15:guide>
        <p15:guide id="2" pos="144">
          <p15:clr>
            <a:srgbClr val="FBAE40"/>
          </p15:clr>
        </p15:guide>
        <p15:guide id="3" pos="7536">
          <p15:clr>
            <a:srgbClr val="FBAE40"/>
          </p15:clr>
        </p15:guide>
        <p15:guide id="4" orient="horz" pos="372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hank_you">
    <p:spTree>
      <p:nvGrpSpPr>
        <p:cNvPr id="1" name=""/>
        <p:cNvGrpSpPr/>
        <p:nvPr/>
      </p:nvGrpSpPr>
      <p:grpSpPr>
        <a:xfrm>
          <a:off x="0" y="0"/>
          <a:ext cx="0" cy="0"/>
          <a:chOff x="0" y="0"/>
          <a:chExt cx="0" cy="0"/>
        </a:xfrm>
      </p:grpSpPr>
    </p:spTree>
    <p:extLst>
      <p:ext uri="{BB962C8B-B14F-4D97-AF65-F5344CB8AC3E}">
        <p14:creationId xmlns:p14="http://schemas.microsoft.com/office/powerpoint/2010/main" val="37117456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cSld name="ชื่อเรื่องและเนื้อหา">
    <p:spTree>
      <p:nvGrpSpPr>
        <p:cNvPr id="1" name=""/>
        <p:cNvGrpSpPr/>
        <p:nvPr/>
      </p:nvGrpSpPr>
      <p:grpSpPr>
        <a:xfrm>
          <a:off x="0" y="0"/>
          <a:ext cx="0" cy="0"/>
          <a:chOff x="0" y="0"/>
          <a:chExt cx="0" cy="0"/>
        </a:xfrm>
      </p:grpSpPr>
    </p:spTree>
    <p:extLst>
      <p:ext uri="{BB962C8B-B14F-4D97-AF65-F5344CB8AC3E}">
        <p14:creationId xmlns:p14="http://schemas.microsoft.com/office/powerpoint/2010/main" val="9151951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BDF9536D-A021-59D2-24B7-D42A73EA8473}"/>
              </a:ext>
            </a:extLst>
          </p:cNvPr>
          <p:cNvSpPr>
            <a:spLocks noGrp="1"/>
          </p:cNvSpPr>
          <p:nvPr>
            <p:ph type="subTitle" idx="1"/>
          </p:nvPr>
        </p:nvSpPr>
        <p:spPr>
          <a:xfrm>
            <a:off x="1524000" y="3602038"/>
            <a:ext cx="9144000" cy="1655762"/>
          </a:xfrm>
        </p:spPr>
        <p:txBody>
          <a:bodyPr/>
          <a:lstStyle>
            <a:lvl1pPr marL="0" indent="0" algn="ctr">
              <a:buNone/>
              <a:defRPr sz="2400">
                <a:latin typeface="Arial Nova" panose="020B05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14771996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366096C-0148-851C-B845-AE0D48F870D6}"/>
              </a:ext>
            </a:extLst>
          </p:cNvPr>
          <p:cNvSpPr>
            <a:spLocks noGrp="1"/>
          </p:cNvSpPr>
          <p:nvPr>
            <p:ph idx="1"/>
          </p:nvPr>
        </p:nvSpPr>
        <p:spPr>
          <a:xfrm>
            <a:off x="838200" y="1847850"/>
            <a:ext cx="10515600" cy="4351338"/>
          </a:xfrm>
        </p:spPr>
        <p:txBody>
          <a:bodyPr/>
          <a:lstStyle>
            <a:lvl1pPr>
              <a:defRPr>
                <a:latin typeface="Arial Nova" panose="020B0504020202020204" pitchFamily="34" charset="0"/>
              </a:defRPr>
            </a:lvl1pPr>
            <a:lvl2pPr>
              <a:defRPr>
                <a:latin typeface="Arial Nova" panose="020B0504020202020204" pitchFamily="34" charset="0"/>
              </a:defRPr>
            </a:lvl2pPr>
            <a:lvl3pPr>
              <a:defRPr>
                <a:latin typeface="Arial Nova" panose="020B0504020202020204" pitchFamily="34" charset="0"/>
              </a:defRPr>
            </a:lvl3pPr>
            <a:lvl4pPr>
              <a:defRPr>
                <a:latin typeface="Arial Nova" panose="020B0504020202020204" pitchFamily="34" charset="0"/>
              </a:defRPr>
            </a:lvl4pPr>
            <a:lvl5pPr>
              <a:defRPr>
                <a:latin typeface="Arial Nova" panose="020B05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387621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Tree>
    <p:extLst>
      <p:ext uri="{BB962C8B-B14F-4D97-AF65-F5344CB8AC3E}">
        <p14:creationId xmlns:p14="http://schemas.microsoft.com/office/powerpoint/2010/main" val="14243064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EEA7E04-F164-C9BD-D5DB-F22C63B6861B}"/>
              </a:ext>
            </a:extLst>
          </p:cNvPr>
          <p:cNvSpPr>
            <a:spLocks noGrp="1"/>
          </p:cNvSpPr>
          <p:nvPr>
            <p:ph sz="half" idx="1"/>
          </p:nvPr>
        </p:nvSpPr>
        <p:spPr>
          <a:xfrm>
            <a:off x="838200" y="1825625"/>
            <a:ext cx="5181600" cy="4351338"/>
          </a:xfrm>
        </p:spPr>
        <p:txBody>
          <a:bodyPr/>
          <a:lstStyle>
            <a:lvl1pPr>
              <a:defRPr>
                <a:latin typeface="Arial Nova" panose="020B0504020202020204" pitchFamily="34" charset="0"/>
              </a:defRPr>
            </a:lvl1pPr>
            <a:lvl2pPr>
              <a:defRPr>
                <a:latin typeface="Arial Nova" panose="020B0504020202020204" pitchFamily="34" charset="0"/>
              </a:defRPr>
            </a:lvl2pPr>
            <a:lvl3pPr>
              <a:defRPr>
                <a:latin typeface="Arial Nova" panose="020B0504020202020204" pitchFamily="34" charset="0"/>
              </a:defRPr>
            </a:lvl3pPr>
            <a:lvl4pPr>
              <a:defRPr>
                <a:latin typeface="Arial Nova" panose="020B0504020202020204" pitchFamily="34" charset="0"/>
              </a:defRPr>
            </a:lvl4pPr>
            <a:lvl5pPr>
              <a:defRPr>
                <a:latin typeface="Arial Nova" panose="020B05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BB483F6-01B9-BF9C-B148-A276103925B7}"/>
              </a:ext>
            </a:extLst>
          </p:cNvPr>
          <p:cNvSpPr>
            <a:spLocks noGrp="1"/>
          </p:cNvSpPr>
          <p:nvPr>
            <p:ph sz="half" idx="2"/>
          </p:nvPr>
        </p:nvSpPr>
        <p:spPr>
          <a:xfrm>
            <a:off x="6172200" y="1825625"/>
            <a:ext cx="5181600" cy="4351338"/>
          </a:xfrm>
        </p:spPr>
        <p:txBody>
          <a:bodyPr/>
          <a:lstStyle>
            <a:lvl1pPr>
              <a:defRPr>
                <a:latin typeface="Arial Nova" panose="020B0504020202020204" pitchFamily="34" charset="0"/>
              </a:defRPr>
            </a:lvl1pPr>
            <a:lvl2pPr>
              <a:defRPr>
                <a:latin typeface="Arial Nova" panose="020B0504020202020204" pitchFamily="34" charset="0"/>
              </a:defRPr>
            </a:lvl2pPr>
            <a:lvl3pPr>
              <a:defRPr>
                <a:latin typeface="Arial Nova" panose="020B0504020202020204" pitchFamily="34" charset="0"/>
              </a:defRPr>
            </a:lvl3pPr>
            <a:lvl4pPr>
              <a:defRPr>
                <a:latin typeface="Arial Nova" panose="020B0504020202020204" pitchFamily="34" charset="0"/>
              </a:defRPr>
            </a:lvl4pPr>
            <a:lvl5pPr>
              <a:defRPr>
                <a:latin typeface="Arial Nova" panose="020B05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1398498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ection Header">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E5ED9A9-3C6C-CCD3-D32A-2229E007014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latin typeface="Arial Nova" panose="020B0504020202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30422524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e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10295818" y="6209108"/>
            <a:ext cx="1886657" cy="569706"/>
            <a:chOff x="5525840" y="3530278"/>
            <a:chExt cx="1886657" cy="569706"/>
          </a:xfrm>
        </p:grpSpPr>
        <p:sp>
          <p:nvSpPr>
            <p:cNvPr id="8" name="TextBox 7"/>
            <p:cNvSpPr txBox="1"/>
            <p:nvPr/>
          </p:nvSpPr>
          <p:spPr>
            <a:xfrm>
              <a:off x="5540240" y="3530278"/>
              <a:ext cx="1872257" cy="246221"/>
            </a:xfrm>
            <a:prstGeom prst="rect">
              <a:avLst/>
            </a:prstGeom>
            <a:noFill/>
          </p:spPr>
          <p:txBody>
            <a:bodyPr wrap="square" rtlCol="0">
              <a:spAutoFit/>
            </a:bodyPr>
            <a:lstStyle/>
            <a:p>
              <a:r>
                <a:rPr lang="en-GB" sz="1000" cap="all" dirty="0">
                  <a:solidFill>
                    <a:srgbClr val="1E7FB8"/>
                  </a:solidFill>
                  <a:latin typeface="Corbel" panose="020B0503020204020204" pitchFamily="34" charset="0"/>
                </a:rPr>
                <a:t>Health</a:t>
              </a:r>
            </a:p>
          </p:txBody>
        </p:sp>
        <p:grpSp>
          <p:nvGrpSpPr>
            <p:cNvPr id="9" name="Group 8"/>
            <p:cNvGrpSpPr/>
            <p:nvPr/>
          </p:nvGrpSpPr>
          <p:grpSpPr>
            <a:xfrm>
              <a:off x="5525840" y="3618320"/>
              <a:ext cx="1879457" cy="481664"/>
              <a:chOff x="5525840" y="3618320"/>
              <a:chExt cx="1879457" cy="481664"/>
            </a:xfrm>
          </p:grpSpPr>
          <p:sp>
            <p:nvSpPr>
              <p:cNvPr id="10" name="TextBox 9"/>
              <p:cNvSpPr txBox="1"/>
              <p:nvPr/>
            </p:nvSpPr>
            <p:spPr>
              <a:xfrm>
                <a:off x="6494240" y="3838374"/>
                <a:ext cx="889168" cy="261610"/>
              </a:xfrm>
              <a:prstGeom prst="rect">
                <a:avLst/>
              </a:prstGeom>
              <a:noFill/>
            </p:spPr>
            <p:txBody>
              <a:bodyPr wrap="square" rtlCol="0">
                <a:spAutoFit/>
              </a:bodyPr>
              <a:lstStyle/>
              <a:p>
                <a:r>
                  <a:rPr lang="en-GB" sz="1100" spc="-80" dirty="0">
                    <a:solidFill>
                      <a:srgbClr val="1E7FB8"/>
                    </a:solidFill>
                    <a:latin typeface="Corbel" panose="020B0503020204020204" pitchFamily="34" charset="0"/>
                  </a:rPr>
                  <a:t>programme</a:t>
                </a:r>
              </a:p>
            </p:txBody>
          </p:sp>
          <p:sp>
            <p:nvSpPr>
              <p:cNvPr id="11" name="TextBox 10"/>
              <p:cNvSpPr txBox="1"/>
              <p:nvPr/>
            </p:nvSpPr>
            <p:spPr>
              <a:xfrm>
                <a:off x="5525840" y="3618320"/>
                <a:ext cx="1879457" cy="400110"/>
              </a:xfrm>
              <a:prstGeom prst="rect">
                <a:avLst/>
              </a:prstGeom>
              <a:noFill/>
            </p:spPr>
            <p:txBody>
              <a:bodyPr wrap="square" rtlCol="0">
                <a:spAutoFit/>
              </a:bodyPr>
              <a:lstStyle/>
              <a:p>
                <a:r>
                  <a:rPr lang="en-GB" sz="2000" b="1" cap="all" spc="-80" dirty="0">
                    <a:solidFill>
                      <a:srgbClr val="1E7FB8"/>
                    </a:solidFill>
                    <a:latin typeface="Leelawadee" panose="020B0502040204020203" pitchFamily="34" charset="-34"/>
                    <a:ea typeface="Lato Heavy" panose="020F0502020204030203" pitchFamily="34" charset="0"/>
                    <a:cs typeface="Leelawadee" panose="020B0502040204020203" pitchFamily="34" charset="-34"/>
                  </a:rPr>
                  <a:t>emergencies</a:t>
                </a:r>
              </a:p>
            </p:txBody>
          </p:sp>
        </p:grpSp>
      </p:grpSp>
      <p:sp>
        <p:nvSpPr>
          <p:cNvPr id="13" name="Rectangle 12"/>
          <p:cNvSpPr/>
          <p:nvPr/>
        </p:nvSpPr>
        <p:spPr>
          <a:xfrm>
            <a:off x="0" y="6097030"/>
            <a:ext cx="12192000" cy="27432"/>
          </a:xfrm>
          <a:prstGeom prst="rect">
            <a:avLst/>
          </a:prstGeom>
          <a:solidFill>
            <a:srgbClr val="1E7F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17" name="Rectangle 16"/>
          <p:cNvSpPr/>
          <p:nvPr/>
        </p:nvSpPr>
        <p:spPr>
          <a:xfrm>
            <a:off x="0" y="0"/>
            <a:ext cx="12192000" cy="762000"/>
          </a:xfrm>
          <a:prstGeom prst="rect">
            <a:avLst/>
          </a:prstGeom>
          <a:solidFill>
            <a:srgbClr val="1E7F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pic>
        <p:nvPicPr>
          <p:cNvPr id="1027" name="Picture 3" descr="\\WIMS\SE\DEL21\Home\maybelm\Desktop\MARINA REFERENCE-2017\4_General Office Related\WHO-SEARO-EN-C (1).jp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376932" y="6135831"/>
            <a:ext cx="1595086" cy="6512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435199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9.png"/><Relationship Id="rId7" Type="http://schemas.openxmlformats.org/officeDocument/2006/relationships/diagramColors" Target="../diagrams/colors2.xml"/><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hyperlink" Target="https://apps.who.int/iris/handle/10665/362852" TargetMode="External"/><Relationship Id="rId2" Type="http://schemas.openxmlformats.org/officeDocument/2006/relationships/hyperlink" Target="https://www.gtfcc.org/wp-content/uploads/2020/09/ending-cholera-a-global-roadmap-to-2030.pdf" TargetMode="External"/><Relationship Id="rId1" Type="http://schemas.openxmlformats.org/officeDocument/2006/relationships/slideLayout" Target="../slideLayouts/slideLayout6.xml"/><Relationship Id="rId5" Type="http://schemas.openxmlformats.org/officeDocument/2006/relationships/hyperlink" Target="https://doi.org/10.3390/tropicalmed8030169" TargetMode="External"/><Relationship Id="rId4" Type="http://schemas.openxmlformats.org/officeDocument/2006/relationships/hyperlink" Target="https://doi.org/10.3390/ijerph19095738"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openxmlformats.org/officeDocument/2006/relationships/hyperlink" Target="https://pixabay.com/en/chart-graph-icon-red-stocks-up-1296049/"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chart" Target="../charts/chart1.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5.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7.xml"/><Relationship Id="rId1" Type="http://schemas.openxmlformats.org/officeDocument/2006/relationships/slideLayout" Target="../slideLayouts/slideLayout8.xml"/><Relationship Id="rId5" Type="http://schemas.openxmlformats.org/officeDocument/2006/relationships/hyperlink" Target="https://creativecommons.org/licenses/by-sa/3.0/" TargetMode="External"/><Relationship Id="rId4" Type="http://schemas.openxmlformats.org/officeDocument/2006/relationships/hyperlink" Target="https://en.wikipedia.org/wiki/WHO_Model_List_of_Essential_Medicines"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hyperlink" Target="https://weeblytutorials.com/web-analytic-tools/" TargetMode="Externa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9.xml"/><Relationship Id="rId1" Type="http://schemas.openxmlformats.org/officeDocument/2006/relationships/slideLayout" Target="../slideLayouts/slideLayout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0B29DA-A950-EDCC-09BB-1FF66B30820C}"/>
              </a:ext>
            </a:extLst>
          </p:cNvPr>
          <p:cNvSpPr>
            <a:spLocks noGrp="1"/>
          </p:cNvSpPr>
          <p:nvPr>
            <p:ph type="ctrTitle" idx="4294967295"/>
          </p:nvPr>
        </p:nvSpPr>
        <p:spPr>
          <a:xfrm>
            <a:off x="770965" y="1973179"/>
            <a:ext cx="10972800" cy="1536784"/>
          </a:xfrm>
        </p:spPr>
        <p:txBody>
          <a:bodyPr>
            <a:normAutofit/>
          </a:bodyPr>
          <a:lstStyle/>
          <a:p>
            <a:pPr algn="ctr"/>
            <a:r>
              <a:rPr lang="en-US" sz="4400" b="1" dirty="0">
                <a:latin typeface="Arial Nova" panose="020B0504020202020204" pitchFamily="34" charset="0"/>
              </a:rPr>
              <a:t>Cholera situation in </a:t>
            </a:r>
            <a:br>
              <a:rPr lang="en-US" sz="4400" b="1" dirty="0">
                <a:latin typeface="Arial Nova" panose="020B0504020202020204" pitchFamily="34" charset="0"/>
              </a:rPr>
            </a:br>
            <a:r>
              <a:rPr lang="en-US" sz="4400" b="1" dirty="0">
                <a:latin typeface="Arial Nova" panose="020B0504020202020204" pitchFamily="34" charset="0"/>
              </a:rPr>
              <a:t>WHO’s South-East Asia Region</a:t>
            </a:r>
          </a:p>
        </p:txBody>
      </p:sp>
      <p:sp>
        <p:nvSpPr>
          <p:cNvPr id="3" name="Subtitle 2">
            <a:extLst>
              <a:ext uri="{FF2B5EF4-FFF2-40B4-BE49-F238E27FC236}">
                <a16:creationId xmlns:a16="http://schemas.microsoft.com/office/drawing/2014/main" id="{A7081764-1291-F47C-7ABB-392A83F8080F}"/>
              </a:ext>
            </a:extLst>
          </p:cNvPr>
          <p:cNvSpPr>
            <a:spLocks noGrp="1"/>
          </p:cNvSpPr>
          <p:nvPr>
            <p:ph type="subTitle" idx="1"/>
          </p:nvPr>
        </p:nvSpPr>
        <p:spPr>
          <a:xfrm>
            <a:off x="1524000" y="3832692"/>
            <a:ext cx="9144000" cy="1655762"/>
          </a:xfrm>
        </p:spPr>
        <p:txBody>
          <a:bodyPr>
            <a:normAutofit fontScale="92500" lnSpcReduction="10000"/>
          </a:bodyPr>
          <a:lstStyle/>
          <a:p>
            <a:r>
              <a:rPr lang="en-US" sz="2800" dirty="0">
                <a:latin typeface="Arial Nova" panose="020B0504020202020204" pitchFamily="34" charset="0"/>
              </a:rPr>
              <a:t>MMR Operational Health Partners</a:t>
            </a:r>
            <a:br>
              <a:rPr lang="en-US" sz="2800" dirty="0">
                <a:latin typeface="Arial Nova" panose="020B0504020202020204" pitchFamily="34" charset="0"/>
              </a:rPr>
            </a:br>
            <a:r>
              <a:rPr lang="en-US" sz="2800" dirty="0">
                <a:latin typeface="Arial Nova" panose="020B0504020202020204" pitchFamily="34" charset="0"/>
              </a:rPr>
              <a:t> Cholera Readiness Training</a:t>
            </a:r>
          </a:p>
          <a:p>
            <a:r>
              <a:rPr lang="en-US" sz="2800" dirty="0">
                <a:latin typeface="Arial Nova" panose="020B0504020202020204" pitchFamily="34" charset="0"/>
              </a:rPr>
              <a:t>Manish Kakkar, WHO SEARO</a:t>
            </a:r>
          </a:p>
          <a:p>
            <a:r>
              <a:rPr lang="en-US" sz="2800" dirty="0">
                <a:latin typeface="Arial Nova" panose="020B0504020202020204" pitchFamily="34" charset="0"/>
              </a:rPr>
              <a:t>11-12 May, 2023</a:t>
            </a:r>
          </a:p>
        </p:txBody>
      </p:sp>
    </p:spTree>
    <p:extLst>
      <p:ext uri="{BB962C8B-B14F-4D97-AF65-F5344CB8AC3E}">
        <p14:creationId xmlns:p14="http://schemas.microsoft.com/office/powerpoint/2010/main" val="37228450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D7074B1-8D62-0E10-0E99-64F2636C944B}"/>
              </a:ext>
            </a:extLst>
          </p:cNvPr>
          <p:cNvSpPr>
            <a:spLocks noGrp="1"/>
          </p:cNvSpPr>
          <p:nvPr>
            <p:ph type="title" idx="4294967295"/>
          </p:nvPr>
        </p:nvSpPr>
        <p:spPr>
          <a:xfrm>
            <a:off x="421104" y="119825"/>
            <a:ext cx="10515600" cy="537955"/>
          </a:xfrm>
        </p:spPr>
        <p:txBody>
          <a:bodyPr>
            <a:noAutofit/>
          </a:bodyPr>
          <a:lstStyle/>
          <a:p>
            <a:r>
              <a:rPr lang="en-US" sz="3200" b="1" dirty="0">
                <a:solidFill>
                  <a:schemeClr val="bg1"/>
                </a:solidFill>
                <a:latin typeface="Arial Nova" panose="020B0504020202020204" pitchFamily="34" charset="0"/>
              </a:rPr>
              <a:t>Future directions – strengthening </a:t>
            </a:r>
            <a:r>
              <a:rPr lang="en-US" sz="3200" b="1" i="1" dirty="0">
                <a:solidFill>
                  <a:schemeClr val="bg1"/>
                </a:solidFill>
                <a:latin typeface="Arial Nova" panose="020B0504020202020204" pitchFamily="34" charset="0"/>
              </a:rPr>
              <a:t>readiness</a:t>
            </a:r>
          </a:p>
        </p:txBody>
      </p:sp>
      <p:pic>
        <p:nvPicPr>
          <p:cNvPr id="3" name="Picture 2">
            <a:extLst>
              <a:ext uri="{FF2B5EF4-FFF2-40B4-BE49-F238E27FC236}">
                <a16:creationId xmlns:a16="http://schemas.microsoft.com/office/drawing/2014/main" id="{DBF2FC7E-A664-3434-679E-F3059DBAC08B}"/>
              </a:ext>
            </a:extLst>
          </p:cNvPr>
          <p:cNvPicPr>
            <a:picLocks noChangeAspect="1"/>
          </p:cNvPicPr>
          <p:nvPr/>
        </p:nvPicPr>
        <p:blipFill rotWithShape="1">
          <a:blip r:embed="rId3"/>
          <a:srcRect t="15495" b="13782"/>
          <a:stretch/>
        </p:blipFill>
        <p:spPr>
          <a:xfrm>
            <a:off x="5877393" y="1088896"/>
            <a:ext cx="6166893" cy="2392468"/>
          </a:xfrm>
          <a:prstGeom prst="rect">
            <a:avLst/>
          </a:prstGeom>
        </p:spPr>
      </p:pic>
      <p:graphicFrame>
        <p:nvGraphicFramePr>
          <p:cNvPr id="10" name="Diagram 9">
            <a:extLst>
              <a:ext uri="{FF2B5EF4-FFF2-40B4-BE49-F238E27FC236}">
                <a16:creationId xmlns:a16="http://schemas.microsoft.com/office/drawing/2014/main" id="{C92459F4-5A41-23BD-C216-20AE9FFF2AAD}"/>
              </a:ext>
            </a:extLst>
          </p:cNvPr>
          <p:cNvGraphicFramePr/>
          <p:nvPr>
            <p:extLst>
              <p:ext uri="{D42A27DB-BD31-4B8C-83A1-F6EECF244321}">
                <p14:modId xmlns:p14="http://schemas.microsoft.com/office/powerpoint/2010/main" val="2051221845"/>
              </p:ext>
            </p:extLst>
          </p:nvPr>
        </p:nvGraphicFramePr>
        <p:xfrm>
          <a:off x="1509743" y="1042788"/>
          <a:ext cx="6418624" cy="457992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1" name="TextBox 10">
            <a:extLst>
              <a:ext uri="{FF2B5EF4-FFF2-40B4-BE49-F238E27FC236}">
                <a16:creationId xmlns:a16="http://schemas.microsoft.com/office/drawing/2014/main" id="{529F1748-6FDC-7089-CAB9-7298A9B11D08}"/>
              </a:ext>
            </a:extLst>
          </p:cNvPr>
          <p:cNvSpPr txBox="1"/>
          <p:nvPr/>
        </p:nvSpPr>
        <p:spPr>
          <a:xfrm>
            <a:off x="6689558" y="752633"/>
            <a:ext cx="4975953" cy="307777"/>
          </a:xfrm>
          <a:prstGeom prst="rect">
            <a:avLst/>
          </a:prstGeom>
          <a:noFill/>
        </p:spPr>
        <p:txBody>
          <a:bodyPr wrap="square" rtlCol="0">
            <a:spAutoFit/>
          </a:bodyPr>
          <a:lstStyle/>
          <a:p>
            <a:pPr algn="ctr"/>
            <a:r>
              <a:rPr lang="en-US" sz="1400" b="1" dirty="0">
                <a:latin typeface="Arial Nova" panose="020B0504020202020204" pitchFamily="34" charset="0"/>
              </a:rPr>
              <a:t>READINESS FRAMEWORK (draft)</a:t>
            </a:r>
          </a:p>
        </p:txBody>
      </p:sp>
      <p:sp>
        <p:nvSpPr>
          <p:cNvPr id="12" name="TextBox 11">
            <a:extLst>
              <a:ext uri="{FF2B5EF4-FFF2-40B4-BE49-F238E27FC236}">
                <a16:creationId xmlns:a16="http://schemas.microsoft.com/office/drawing/2014/main" id="{BE8DA8C8-1E42-6987-0BB4-B8ACE20E5168}"/>
              </a:ext>
            </a:extLst>
          </p:cNvPr>
          <p:cNvSpPr txBox="1"/>
          <p:nvPr/>
        </p:nvSpPr>
        <p:spPr>
          <a:xfrm>
            <a:off x="158298" y="4065608"/>
            <a:ext cx="3591881" cy="2062103"/>
          </a:xfrm>
          <a:prstGeom prst="rect">
            <a:avLst/>
          </a:prstGeom>
          <a:noFill/>
        </p:spPr>
        <p:txBody>
          <a:bodyPr wrap="square" rtlCol="0">
            <a:spAutoFit/>
          </a:bodyPr>
          <a:lstStyle/>
          <a:p>
            <a:r>
              <a:rPr lang="en-US" sz="1600" b="1" dirty="0">
                <a:latin typeface="Arial Nova" panose="020B0504020202020204" pitchFamily="34" charset="0"/>
              </a:rPr>
              <a:t>AXIS 1: </a:t>
            </a:r>
            <a:r>
              <a:rPr lang="en-US" sz="1600" dirty="0">
                <a:latin typeface="Arial Nova" panose="020B0504020202020204" pitchFamily="34" charset="0"/>
              </a:rPr>
              <a:t>Early detection and response to contain outbreaks </a:t>
            </a:r>
          </a:p>
          <a:p>
            <a:endParaRPr lang="en-US" sz="1600" b="1" dirty="0">
              <a:latin typeface="Arial Nova" panose="020B0504020202020204" pitchFamily="34" charset="0"/>
            </a:endParaRPr>
          </a:p>
          <a:p>
            <a:r>
              <a:rPr lang="en-US" sz="1600" b="1" dirty="0">
                <a:latin typeface="Arial Nova" panose="020B0504020202020204" pitchFamily="34" charset="0"/>
              </a:rPr>
              <a:t>AXIS 2: </a:t>
            </a:r>
            <a:r>
              <a:rPr lang="en-US" sz="1600" dirty="0">
                <a:latin typeface="Arial Nova" panose="020B0504020202020204" pitchFamily="34" charset="0"/>
              </a:rPr>
              <a:t>Multisectoral interventions in cholera hotspots</a:t>
            </a:r>
          </a:p>
          <a:p>
            <a:endParaRPr lang="en-US" sz="1600" b="1" dirty="0">
              <a:latin typeface="Arial Nova" panose="020B0504020202020204" pitchFamily="34" charset="0"/>
            </a:endParaRPr>
          </a:p>
          <a:p>
            <a:r>
              <a:rPr lang="en-US" sz="1600" b="1" dirty="0">
                <a:latin typeface="Arial Nova" panose="020B0504020202020204" pitchFamily="34" charset="0"/>
              </a:rPr>
              <a:t>AXIS 3: </a:t>
            </a:r>
            <a:r>
              <a:rPr lang="en-US" sz="1600" dirty="0">
                <a:latin typeface="Arial Nova" panose="020B0504020202020204" pitchFamily="34" charset="0"/>
              </a:rPr>
              <a:t>Effective coordination at country and global level</a:t>
            </a:r>
          </a:p>
        </p:txBody>
      </p:sp>
      <p:sp>
        <p:nvSpPr>
          <p:cNvPr id="2" name="Arrow: Right 1">
            <a:extLst>
              <a:ext uri="{FF2B5EF4-FFF2-40B4-BE49-F238E27FC236}">
                <a16:creationId xmlns:a16="http://schemas.microsoft.com/office/drawing/2014/main" id="{13024D99-8F5D-08EC-81D4-9398F92A72EC}"/>
              </a:ext>
            </a:extLst>
          </p:cNvPr>
          <p:cNvSpPr/>
          <p:nvPr/>
        </p:nvSpPr>
        <p:spPr>
          <a:xfrm rot="10800000">
            <a:off x="5858933" y="2001013"/>
            <a:ext cx="474133" cy="911286"/>
          </a:xfrm>
          <a:prstGeom prst="rightArrow">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A8C10792-77F2-316C-C6D2-4689AFC1B4E4}"/>
              </a:ext>
            </a:extLst>
          </p:cNvPr>
          <p:cNvSpPr/>
          <p:nvPr/>
        </p:nvSpPr>
        <p:spPr>
          <a:xfrm>
            <a:off x="3895442" y="4641017"/>
            <a:ext cx="474133" cy="911286"/>
          </a:xfrm>
          <a:prstGeom prst="rightArrow">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41691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8ACBCA-1F51-0AC6-20EB-EBE752634201}"/>
              </a:ext>
            </a:extLst>
          </p:cNvPr>
          <p:cNvSpPr>
            <a:spLocks noGrp="1"/>
          </p:cNvSpPr>
          <p:nvPr>
            <p:ph type="title" idx="4294967295"/>
          </p:nvPr>
        </p:nvSpPr>
        <p:spPr>
          <a:xfrm>
            <a:off x="545432" y="-8808"/>
            <a:ext cx="11857706" cy="698764"/>
          </a:xfrm>
        </p:spPr>
        <p:txBody>
          <a:bodyPr anchor="ctr">
            <a:noAutofit/>
          </a:bodyPr>
          <a:lstStyle/>
          <a:p>
            <a:r>
              <a:rPr lang="en-US" sz="3200" b="1" dirty="0">
                <a:solidFill>
                  <a:schemeClr val="bg1"/>
                </a:solidFill>
                <a:latin typeface="Arial Nova" panose="020B0504020202020204" pitchFamily="34" charset="0"/>
              </a:rPr>
              <a:t>Key messages</a:t>
            </a:r>
          </a:p>
        </p:txBody>
      </p:sp>
      <p:sp>
        <p:nvSpPr>
          <p:cNvPr id="13" name="Content Placeholder 2">
            <a:extLst>
              <a:ext uri="{FF2B5EF4-FFF2-40B4-BE49-F238E27FC236}">
                <a16:creationId xmlns:a16="http://schemas.microsoft.com/office/drawing/2014/main" id="{AEFDA36D-8F72-72BE-A7F6-D06A01173B9E}"/>
              </a:ext>
            </a:extLst>
          </p:cNvPr>
          <p:cNvSpPr txBox="1">
            <a:spLocks/>
          </p:cNvSpPr>
          <p:nvPr/>
        </p:nvSpPr>
        <p:spPr>
          <a:xfrm>
            <a:off x="338363" y="1106486"/>
            <a:ext cx="11211953" cy="5061557"/>
          </a:xfrm>
        </p:spPr>
        <p:txBody>
          <a:bodyPr>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Arial Nova" panose="020B0504020202020204" pitchFamily="34" charset="0"/>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buFont typeface="Arial" panose="020B0604020202020204" pitchFamily="34" charset="0"/>
              <a:buChar char="•"/>
            </a:pPr>
            <a:r>
              <a:rPr lang="en-US" sz="2200" dirty="0"/>
              <a:t>SEAR is endemic for cholera with high burden and high risk </a:t>
            </a:r>
          </a:p>
          <a:p>
            <a:pPr marL="342900" indent="-342900" algn="l">
              <a:buFont typeface="Arial" panose="020B0604020202020204" pitchFamily="34" charset="0"/>
              <a:buChar char="•"/>
            </a:pPr>
            <a:endParaRPr lang="en-US" sz="2200" dirty="0"/>
          </a:p>
          <a:p>
            <a:pPr marL="342900" indent="-342900" algn="l">
              <a:buFont typeface="Arial" panose="020B0604020202020204" pitchFamily="34" charset="0"/>
              <a:buChar char="•"/>
            </a:pPr>
            <a:r>
              <a:rPr lang="en-US" sz="2200" dirty="0"/>
              <a:t>Increasing number of outbreaks in recent years; demonstrates continuing vulnerability and risk</a:t>
            </a:r>
          </a:p>
          <a:p>
            <a:pPr marL="342900" indent="-342900" algn="l">
              <a:buFont typeface="Arial" panose="020B0604020202020204" pitchFamily="34" charset="0"/>
              <a:buChar char="•"/>
            </a:pPr>
            <a:endParaRPr lang="en-US" sz="2200" dirty="0"/>
          </a:p>
          <a:p>
            <a:pPr marL="342900" indent="-342900" algn="l">
              <a:buFont typeface="Arial" panose="020B0604020202020204" pitchFamily="34" charset="0"/>
              <a:buChar char="•"/>
            </a:pPr>
            <a:r>
              <a:rPr lang="en-US" sz="2200" dirty="0"/>
              <a:t>Policy and program landscape for cholera prevention and control in the region is a reflection of under recognition, under reporting and underestimation of cholera</a:t>
            </a:r>
          </a:p>
          <a:p>
            <a:pPr marL="342900" indent="-342900" algn="l">
              <a:buFont typeface="Arial" panose="020B0604020202020204" pitchFamily="34" charset="0"/>
              <a:buChar char="•"/>
            </a:pPr>
            <a:endParaRPr lang="en-US" sz="2200" dirty="0"/>
          </a:p>
          <a:p>
            <a:pPr marL="342900" indent="-342900" algn="l">
              <a:buFont typeface="Arial" panose="020B0604020202020204" pitchFamily="34" charset="0"/>
              <a:buChar char="•"/>
            </a:pPr>
            <a:r>
              <a:rPr lang="en-US" sz="2200" dirty="0"/>
              <a:t>New global health emergency architecture is well aligned to provide relevant context, framework and opportunity for rolling out cholera roadmap in the region</a:t>
            </a:r>
          </a:p>
        </p:txBody>
      </p:sp>
    </p:spTree>
    <p:extLst>
      <p:ext uri="{BB962C8B-B14F-4D97-AF65-F5344CB8AC3E}">
        <p14:creationId xmlns:p14="http://schemas.microsoft.com/office/powerpoint/2010/main" val="1901034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B46E21-7E24-545D-F4A2-BB001CF1D5C6}"/>
              </a:ext>
            </a:extLst>
          </p:cNvPr>
          <p:cNvSpPr>
            <a:spLocks noGrp="1"/>
          </p:cNvSpPr>
          <p:nvPr>
            <p:ph type="title" idx="4294967295"/>
          </p:nvPr>
        </p:nvSpPr>
        <p:spPr>
          <a:xfrm>
            <a:off x="831850" y="2775284"/>
            <a:ext cx="10515600" cy="1814179"/>
          </a:xfrm>
        </p:spPr>
        <p:txBody>
          <a:bodyPr/>
          <a:lstStyle/>
          <a:p>
            <a:r>
              <a:rPr lang="en-US" b="1" dirty="0">
                <a:latin typeface="Arial Nova" panose="020B0504020202020204" pitchFamily="34" charset="0"/>
              </a:rPr>
              <a:t>Thank you</a:t>
            </a:r>
          </a:p>
        </p:txBody>
      </p:sp>
    </p:spTree>
    <p:extLst>
      <p:ext uri="{BB962C8B-B14F-4D97-AF65-F5344CB8AC3E}">
        <p14:creationId xmlns:p14="http://schemas.microsoft.com/office/powerpoint/2010/main" val="40287034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4B08F49-C3E9-4F32-B095-158F1AF5F0E5}"/>
              </a:ext>
            </a:extLst>
          </p:cNvPr>
          <p:cNvSpPr>
            <a:spLocks noGrp="1"/>
          </p:cNvSpPr>
          <p:nvPr>
            <p:ph type="title" idx="4294967295"/>
          </p:nvPr>
        </p:nvSpPr>
        <p:spPr/>
        <p:txBody>
          <a:bodyPr/>
          <a:lstStyle/>
          <a:p>
            <a:endParaRPr lang="en-US" dirty="0"/>
          </a:p>
        </p:txBody>
      </p:sp>
      <p:sp>
        <p:nvSpPr>
          <p:cNvPr id="5" name="Content Placeholder 4">
            <a:extLst>
              <a:ext uri="{FF2B5EF4-FFF2-40B4-BE49-F238E27FC236}">
                <a16:creationId xmlns:a16="http://schemas.microsoft.com/office/drawing/2014/main" id="{5BF4E43D-67DC-340E-7E0B-501006F92E74}"/>
              </a:ext>
            </a:extLst>
          </p:cNvPr>
          <p:cNvSpPr>
            <a:spLocks noGrp="1"/>
          </p:cNvSpPr>
          <p:nvPr>
            <p:ph idx="1"/>
          </p:nvPr>
        </p:nvSpPr>
        <p:spPr/>
        <p:txBody>
          <a:bodyPr/>
          <a:lstStyle/>
          <a:p>
            <a:pPr marL="0" indent="0">
              <a:buNone/>
            </a:pPr>
            <a:r>
              <a:rPr lang="en-US" dirty="0"/>
              <a:t>Dr Manish Kakkar is working as Medical Officer (High Threat Pathogens) in the Infectious Hazards Management Unit, at Health Emergencies Department (WHE), WHO SEARO. He is the focal point for coordinating preparedness and response activities related to cholera between the different units of WHE and with other departments at WHO SEARO</a:t>
            </a:r>
          </a:p>
        </p:txBody>
      </p:sp>
      <p:sp>
        <p:nvSpPr>
          <p:cNvPr id="2" name="Title 3">
            <a:extLst>
              <a:ext uri="{FF2B5EF4-FFF2-40B4-BE49-F238E27FC236}">
                <a16:creationId xmlns:a16="http://schemas.microsoft.com/office/drawing/2014/main" id="{ADA31085-F25C-9EED-6F24-F3CB7B68B489}"/>
              </a:ext>
            </a:extLst>
          </p:cNvPr>
          <p:cNvSpPr txBox="1">
            <a:spLocks/>
          </p:cNvSpPr>
          <p:nvPr/>
        </p:nvSpPr>
        <p:spPr>
          <a:xfrm>
            <a:off x="421104" y="119825"/>
            <a:ext cx="10515600" cy="537955"/>
          </a:xfrm>
        </p:spPr>
        <p:txBody>
          <a:bodyPr>
            <a:noAutofit/>
          </a:bodyPr>
          <a:lstStyle>
            <a:lvl1pPr algn="l" defTabSz="914400" rtl="0" eaLnBrk="1" latinLnBrk="0" hangingPunct="1">
              <a:lnSpc>
                <a:spcPct val="90000"/>
              </a:lnSpc>
              <a:spcBef>
                <a:spcPct val="0"/>
              </a:spcBef>
              <a:buNone/>
              <a:defRPr sz="4400" kern="1200">
                <a:solidFill>
                  <a:schemeClr val="tx1"/>
                </a:solidFill>
                <a:latin typeface="Arial Nova" panose="020B0504020202020204" pitchFamily="34" charset="0"/>
                <a:ea typeface="+mj-ea"/>
                <a:cs typeface="+mj-cs"/>
              </a:defRPr>
            </a:lvl1pPr>
          </a:lstStyle>
          <a:p>
            <a:r>
              <a:rPr lang="en-US" sz="3200" b="1" dirty="0">
                <a:solidFill>
                  <a:schemeClr val="bg1"/>
                </a:solidFill>
              </a:rPr>
              <a:t>Short introduction</a:t>
            </a:r>
            <a:endParaRPr lang="en-US" sz="3200" b="1" i="1" dirty="0">
              <a:solidFill>
                <a:schemeClr val="bg1"/>
              </a:solidFill>
            </a:endParaRPr>
          </a:p>
        </p:txBody>
      </p:sp>
    </p:spTree>
    <p:extLst>
      <p:ext uri="{BB962C8B-B14F-4D97-AF65-F5344CB8AC3E}">
        <p14:creationId xmlns:p14="http://schemas.microsoft.com/office/powerpoint/2010/main" val="36267409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8431AF-2DD3-86D6-A524-4013907BBA11}"/>
              </a:ext>
            </a:extLst>
          </p:cNvPr>
          <p:cNvSpPr>
            <a:spLocks noGrp="1"/>
          </p:cNvSpPr>
          <p:nvPr>
            <p:ph type="title" idx="4294967295"/>
          </p:nvPr>
        </p:nvSpPr>
        <p:spPr/>
        <p:txBody>
          <a:bodyPr/>
          <a:lstStyle/>
          <a:p>
            <a:endParaRPr lang="en-US" dirty="0"/>
          </a:p>
        </p:txBody>
      </p:sp>
      <p:sp>
        <p:nvSpPr>
          <p:cNvPr id="3" name="Content Placeholder 2">
            <a:extLst>
              <a:ext uri="{FF2B5EF4-FFF2-40B4-BE49-F238E27FC236}">
                <a16:creationId xmlns:a16="http://schemas.microsoft.com/office/drawing/2014/main" id="{289B3043-C437-4B94-8119-80B26E857E0F}"/>
              </a:ext>
            </a:extLst>
          </p:cNvPr>
          <p:cNvSpPr>
            <a:spLocks noGrp="1"/>
          </p:cNvSpPr>
          <p:nvPr>
            <p:ph idx="1"/>
          </p:nvPr>
        </p:nvSpPr>
        <p:spPr>
          <a:xfrm>
            <a:off x="838199" y="1074821"/>
            <a:ext cx="10888579" cy="4888663"/>
          </a:xfrm>
        </p:spPr>
        <p:txBody>
          <a:bodyPr>
            <a:normAutofit fontScale="70000" lnSpcReduction="20000"/>
          </a:bodyPr>
          <a:lstStyle/>
          <a:p>
            <a:pPr>
              <a:lnSpc>
                <a:spcPct val="100000"/>
              </a:lnSpc>
            </a:pPr>
            <a:r>
              <a:rPr lang="en-US" dirty="0"/>
              <a:t>GTFCC. Ending cholera: a global roadmap. Available at </a:t>
            </a:r>
            <a:r>
              <a:rPr lang="en-US" dirty="0">
                <a:hlinkClick r:id="rId2"/>
              </a:rPr>
              <a:t>https://www.gtfcc.org/wp-content/uploads/2020/09/ending-cholera-a-global-roadmap-to-2030.pdf</a:t>
            </a:r>
            <a:r>
              <a:rPr lang="en-US" dirty="0"/>
              <a:t> </a:t>
            </a:r>
          </a:p>
          <a:p>
            <a:pPr>
              <a:lnSpc>
                <a:spcPct val="100000"/>
              </a:lnSpc>
            </a:pPr>
            <a:r>
              <a:rPr lang="en-US" dirty="0"/>
              <a:t>World Health Organization. (‎2022)‎. Weekly Epidemiological Record, 2022, vol. 97, 37‎‎, 453 - 464. World Health Organization. </a:t>
            </a:r>
            <a:r>
              <a:rPr lang="en-US" dirty="0">
                <a:hlinkClick r:id="rId3"/>
              </a:rPr>
              <a:t>https://apps.who.int/iris/handle/10665/362852</a:t>
            </a:r>
            <a:r>
              <a:rPr lang="en-US" dirty="0"/>
              <a:t> </a:t>
            </a:r>
          </a:p>
          <a:p>
            <a:pPr>
              <a:lnSpc>
                <a:spcPct val="100000"/>
              </a:lnSpc>
            </a:pPr>
            <a:r>
              <a:rPr lang="en-US" dirty="0"/>
              <a:t>Ali M, Nelson AR, Lopez AL &amp; Sack DA. Updated Global Burden of Cholera in Endemic Countries. </a:t>
            </a:r>
            <a:r>
              <a:rPr lang="en-US" dirty="0" err="1"/>
              <a:t>PLoS</a:t>
            </a:r>
            <a:r>
              <a:rPr lang="en-US" dirty="0"/>
              <a:t> </a:t>
            </a:r>
            <a:r>
              <a:rPr lang="en-US" dirty="0" err="1"/>
              <a:t>Negl</a:t>
            </a:r>
            <a:r>
              <a:rPr lang="en-US" dirty="0"/>
              <a:t> Trop Dis 2015,9(6)</a:t>
            </a:r>
          </a:p>
          <a:p>
            <a:pPr>
              <a:lnSpc>
                <a:spcPct val="100000"/>
              </a:lnSpc>
            </a:pPr>
            <a:r>
              <a:rPr lang="en-US" dirty="0"/>
              <a:t>Lopez AL et al. Cholera in selected countries in Asia. Vaccine. 2020 Feb 29;38 Suppl 1:A18-A24. </a:t>
            </a:r>
            <a:r>
              <a:rPr lang="en-US" dirty="0" err="1"/>
              <a:t>doi</a:t>
            </a:r>
            <a:r>
              <a:rPr lang="en-US" dirty="0"/>
              <a:t>: 10.1016/j.vaccine.2019.07.035. </a:t>
            </a:r>
            <a:r>
              <a:rPr lang="en-US" dirty="0" err="1"/>
              <a:t>Epub</a:t>
            </a:r>
            <a:r>
              <a:rPr lang="en-US" dirty="0"/>
              <a:t> 2019 Jul 17. PMID: 31326255.</a:t>
            </a:r>
          </a:p>
          <a:p>
            <a:pPr>
              <a:lnSpc>
                <a:spcPct val="100000"/>
              </a:lnSpc>
            </a:pPr>
            <a:r>
              <a:rPr lang="en-US" dirty="0" err="1"/>
              <a:t>Deen</a:t>
            </a:r>
            <a:r>
              <a:rPr lang="en-US" dirty="0"/>
              <a:t> J, </a:t>
            </a:r>
            <a:r>
              <a:rPr lang="en-US" dirty="0" err="1"/>
              <a:t>Mengel</a:t>
            </a:r>
            <a:r>
              <a:rPr lang="en-US" dirty="0"/>
              <a:t> MA, Clemens JD. Epidemiology of cholera. Vaccine. 2020 Feb 29;38 Suppl 1:A31-A40. </a:t>
            </a:r>
            <a:r>
              <a:rPr lang="en-US" dirty="0" err="1"/>
              <a:t>doi</a:t>
            </a:r>
            <a:r>
              <a:rPr lang="en-US" dirty="0"/>
              <a:t>: 10.1016/j.vaccine.2019.07.078. </a:t>
            </a:r>
            <a:r>
              <a:rPr lang="en-US" dirty="0" err="1"/>
              <a:t>Epub</a:t>
            </a:r>
            <a:r>
              <a:rPr lang="en-US" dirty="0"/>
              <a:t> 2019 Aug 5. PMID: 31395455.</a:t>
            </a:r>
          </a:p>
          <a:p>
            <a:pPr>
              <a:lnSpc>
                <a:spcPct val="100000"/>
              </a:lnSpc>
            </a:pPr>
            <a:r>
              <a:rPr lang="en-US" dirty="0" err="1"/>
              <a:t>Muzembo</a:t>
            </a:r>
            <a:r>
              <a:rPr lang="en-US" dirty="0"/>
              <a:t>, BA et al. Cholera Outbreaks in India, 2011–2020: A Systematic Review. Int. J. Environ. Res. Public Health 2022, 19, 5738. </a:t>
            </a:r>
            <a:r>
              <a:rPr lang="en-US" dirty="0">
                <a:hlinkClick r:id="rId4"/>
              </a:rPr>
              <a:t>https://doi.org/10.3390/ijerph19095738</a:t>
            </a:r>
            <a:endParaRPr lang="en-US" dirty="0"/>
          </a:p>
          <a:p>
            <a:pPr>
              <a:lnSpc>
                <a:spcPct val="100000"/>
              </a:lnSpc>
            </a:pPr>
            <a:r>
              <a:rPr lang="en-US" dirty="0"/>
              <a:t>Mahapatra T, et al. Cholera outbreaks in South and Southeast Asia: descriptive analysis, 2003-2012. </a:t>
            </a:r>
            <a:r>
              <a:rPr lang="en-US" dirty="0" err="1"/>
              <a:t>Jpn</a:t>
            </a:r>
            <a:r>
              <a:rPr lang="en-US" dirty="0"/>
              <a:t> J Infect Dis. 2014;67(3):145-56. </a:t>
            </a:r>
            <a:r>
              <a:rPr lang="en-US" dirty="0" err="1"/>
              <a:t>doi</a:t>
            </a:r>
            <a:r>
              <a:rPr lang="en-US" dirty="0"/>
              <a:t>: 10.7883/yoken.67.145. PMID: 24858602.</a:t>
            </a:r>
          </a:p>
          <a:p>
            <a:pPr>
              <a:lnSpc>
                <a:spcPct val="100000"/>
              </a:lnSpc>
            </a:pPr>
            <a:r>
              <a:rPr lang="en-US" dirty="0"/>
              <a:t>Ilic, I &amp; Ilic, M. Global Patterns of Trends in Cholera Mortality. Trop. Med. Infect. Dis. 2023, 8, 169. </a:t>
            </a:r>
            <a:r>
              <a:rPr lang="en-US" dirty="0">
                <a:hlinkClick r:id="rId5"/>
              </a:rPr>
              <a:t>https://doi.org/10.3390/tropicalmed8030169</a:t>
            </a:r>
            <a:endParaRPr lang="en-US" dirty="0"/>
          </a:p>
          <a:p>
            <a:pPr>
              <a:lnSpc>
                <a:spcPct val="100000"/>
              </a:lnSpc>
            </a:pPr>
            <a:endParaRPr lang="en-US" dirty="0"/>
          </a:p>
          <a:p>
            <a:pPr>
              <a:lnSpc>
                <a:spcPct val="100000"/>
              </a:lnSpc>
            </a:pPr>
            <a:endParaRPr lang="en-US" dirty="0"/>
          </a:p>
        </p:txBody>
      </p:sp>
      <p:sp>
        <p:nvSpPr>
          <p:cNvPr id="4" name="Title 3">
            <a:extLst>
              <a:ext uri="{FF2B5EF4-FFF2-40B4-BE49-F238E27FC236}">
                <a16:creationId xmlns:a16="http://schemas.microsoft.com/office/drawing/2014/main" id="{E9D0A83A-600D-1936-A855-3BD6294C1FA6}"/>
              </a:ext>
            </a:extLst>
          </p:cNvPr>
          <p:cNvSpPr txBox="1">
            <a:spLocks/>
          </p:cNvSpPr>
          <p:nvPr/>
        </p:nvSpPr>
        <p:spPr>
          <a:xfrm>
            <a:off x="421104" y="119825"/>
            <a:ext cx="10515600" cy="537955"/>
          </a:xfrm>
        </p:spPr>
        <p:txBody>
          <a:bodyPr>
            <a:noAutofit/>
          </a:bodyPr>
          <a:lstStyle>
            <a:lvl1pPr algn="l" defTabSz="914400" rtl="0" eaLnBrk="1" latinLnBrk="0" hangingPunct="1">
              <a:lnSpc>
                <a:spcPct val="90000"/>
              </a:lnSpc>
              <a:spcBef>
                <a:spcPct val="0"/>
              </a:spcBef>
              <a:buNone/>
              <a:defRPr sz="4400" kern="1200">
                <a:solidFill>
                  <a:schemeClr val="tx1"/>
                </a:solidFill>
                <a:latin typeface="Arial Nova" panose="020B0504020202020204" pitchFamily="34" charset="0"/>
                <a:ea typeface="+mj-ea"/>
                <a:cs typeface="+mj-cs"/>
              </a:defRPr>
            </a:lvl1pPr>
          </a:lstStyle>
          <a:p>
            <a:r>
              <a:rPr lang="en-US" sz="3200" b="1" dirty="0">
                <a:solidFill>
                  <a:schemeClr val="bg1"/>
                </a:solidFill>
              </a:rPr>
              <a:t>Key references</a:t>
            </a:r>
            <a:endParaRPr lang="en-US" sz="3200" b="1" i="1" dirty="0">
              <a:solidFill>
                <a:schemeClr val="bg1"/>
              </a:solidFill>
            </a:endParaRPr>
          </a:p>
        </p:txBody>
      </p:sp>
    </p:spTree>
    <p:extLst>
      <p:ext uri="{BB962C8B-B14F-4D97-AF65-F5344CB8AC3E}">
        <p14:creationId xmlns:p14="http://schemas.microsoft.com/office/powerpoint/2010/main" val="21201047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8ACBCA-1F51-0AC6-20EB-EBE752634201}"/>
              </a:ext>
            </a:extLst>
          </p:cNvPr>
          <p:cNvSpPr>
            <a:spLocks noGrp="1"/>
          </p:cNvSpPr>
          <p:nvPr>
            <p:ph type="title" idx="4294967295"/>
          </p:nvPr>
        </p:nvSpPr>
        <p:spPr>
          <a:xfrm>
            <a:off x="513346" y="-8808"/>
            <a:ext cx="11889791" cy="698764"/>
          </a:xfrm>
        </p:spPr>
        <p:txBody>
          <a:bodyPr anchor="ctr">
            <a:noAutofit/>
          </a:bodyPr>
          <a:lstStyle/>
          <a:p>
            <a:r>
              <a:rPr lang="en-US" sz="3200" b="1" dirty="0">
                <a:solidFill>
                  <a:schemeClr val="bg1"/>
                </a:solidFill>
                <a:latin typeface="Arial Nova" panose="020B0504020202020204" pitchFamily="34" charset="0"/>
              </a:rPr>
              <a:t>Learning objectives</a:t>
            </a:r>
          </a:p>
        </p:txBody>
      </p:sp>
      <p:sp>
        <p:nvSpPr>
          <p:cNvPr id="3" name="Content Placeholder 2">
            <a:extLst>
              <a:ext uri="{FF2B5EF4-FFF2-40B4-BE49-F238E27FC236}">
                <a16:creationId xmlns:a16="http://schemas.microsoft.com/office/drawing/2014/main" id="{9EBEB185-14BF-3C81-8617-9735480486EE}"/>
              </a:ext>
            </a:extLst>
          </p:cNvPr>
          <p:cNvSpPr txBox="1">
            <a:spLocks/>
          </p:cNvSpPr>
          <p:nvPr/>
        </p:nvSpPr>
        <p:spPr>
          <a:xfrm>
            <a:off x="385011" y="1442895"/>
            <a:ext cx="11678652" cy="4412473"/>
          </a:xfrm>
        </p:spPr>
        <p:txBody>
          <a:bodyPr>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Arial Nova" panose="020B0504020202020204" pitchFamily="34" charset="0"/>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sz="2800" dirty="0"/>
              <a:t>Participants will be able to</a:t>
            </a:r>
          </a:p>
          <a:p>
            <a:pPr marL="342900" indent="-342900" algn="l">
              <a:buFont typeface="Arial" panose="020B0604020202020204" pitchFamily="34" charset="0"/>
              <a:buChar char="•"/>
            </a:pPr>
            <a:r>
              <a:rPr lang="en-US" sz="2800" dirty="0"/>
              <a:t>Describe the status and recent trends of burden of cholera in WHO’s South-East Asia region</a:t>
            </a:r>
          </a:p>
          <a:p>
            <a:pPr marL="342900" indent="-342900" algn="l">
              <a:buFont typeface="Arial" panose="020B0604020202020204" pitchFamily="34" charset="0"/>
              <a:buChar char="•"/>
            </a:pPr>
            <a:r>
              <a:rPr lang="en-US" sz="2800" dirty="0"/>
              <a:t>Describe the status of cholera prevention and control in the region</a:t>
            </a:r>
          </a:p>
          <a:p>
            <a:pPr marL="342900" indent="-342900" algn="l">
              <a:buFont typeface="Arial" panose="020B0604020202020204" pitchFamily="34" charset="0"/>
              <a:buChar char="•"/>
            </a:pPr>
            <a:r>
              <a:rPr lang="en-US" sz="2800" dirty="0"/>
              <a:t>Describe WHO’s ongoing support and future plans to scale up readiness for response</a:t>
            </a:r>
          </a:p>
        </p:txBody>
      </p:sp>
    </p:spTree>
    <p:extLst>
      <p:ext uri="{BB962C8B-B14F-4D97-AF65-F5344CB8AC3E}">
        <p14:creationId xmlns:p14="http://schemas.microsoft.com/office/powerpoint/2010/main" val="25199570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80B2D93-9685-2012-2D5C-74E18D1E8C0D}"/>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9896158" y="169336"/>
            <a:ext cx="2295841" cy="2124686"/>
          </a:xfrm>
          <a:prstGeom prst="rect">
            <a:avLst/>
          </a:prstGeom>
          <a:effectLst>
            <a:softEdge rad="127000"/>
          </a:effectLst>
        </p:spPr>
      </p:pic>
      <p:sp>
        <p:nvSpPr>
          <p:cNvPr id="2" name="Title 1">
            <a:extLst>
              <a:ext uri="{FF2B5EF4-FFF2-40B4-BE49-F238E27FC236}">
                <a16:creationId xmlns:a16="http://schemas.microsoft.com/office/drawing/2014/main" id="{AF8ACBCA-1F51-0AC6-20EB-EBE752634201}"/>
              </a:ext>
            </a:extLst>
          </p:cNvPr>
          <p:cNvSpPr>
            <a:spLocks noGrp="1"/>
          </p:cNvSpPr>
          <p:nvPr>
            <p:ph type="title" idx="4294967295"/>
          </p:nvPr>
        </p:nvSpPr>
        <p:spPr>
          <a:xfrm>
            <a:off x="0" y="-8808"/>
            <a:ext cx="12403138" cy="698764"/>
          </a:xfrm>
        </p:spPr>
        <p:txBody>
          <a:bodyPr anchor="ctr">
            <a:noAutofit/>
          </a:bodyPr>
          <a:lstStyle/>
          <a:p>
            <a:r>
              <a:rPr lang="en-US" sz="3200" b="1" dirty="0">
                <a:solidFill>
                  <a:schemeClr val="bg1"/>
                </a:solidFill>
                <a:latin typeface="Arial Nova" panose="020B0504020202020204" pitchFamily="34" charset="0"/>
              </a:rPr>
              <a:t>Burden and trends of cholera in SEAR</a:t>
            </a:r>
          </a:p>
        </p:txBody>
      </p:sp>
      <p:sp>
        <p:nvSpPr>
          <p:cNvPr id="3" name="Content Placeholder 2">
            <a:extLst>
              <a:ext uri="{FF2B5EF4-FFF2-40B4-BE49-F238E27FC236}">
                <a16:creationId xmlns:a16="http://schemas.microsoft.com/office/drawing/2014/main" id="{9EBEB185-14BF-3C81-8617-9735480486EE}"/>
              </a:ext>
            </a:extLst>
          </p:cNvPr>
          <p:cNvSpPr txBox="1">
            <a:spLocks/>
          </p:cNvSpPr>
          <p:nvPr/>
        </p:nvSpPr>
        <p:spPr>
          <a:xfrm>
            <a:off x="385011" y="946483"/>
            <a:ext cx="11678652" cy="5245769"/>
          </a:xfrm>
        </p:spPr>
        <p:txBody>
          <a:bodyPr>
            <a:normAutofit fontScale="925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Arial Nova" panose="020B0504020202020204" pitchFamily="34" charset="0"/>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buFont typeface="Arial" panose="020B0604020202020204" pitchFamily="34" charset="0"/>
              <a:buChar char="•"/>
            </a:pPr>
            <a:r>
              <a:rPr lang="en-US" sz="2000" dirty="0"/>
              <a:t>SEAR is endemic for cholera; source of cholera pandemics; continues to be source in other continents</a:t>
            </a:r>
          </a:p>
          <a:p>
            <a:pPr marL="342900" indent="-342900" algn="l">
              <a:buFont typeface="Arial" panose="020B0604020202020204" pitchFamily="34" charset="0"/>
              <a:buChar char="•"/>
            </a:pPr>
            <a:endParaRPr lang="en-US" sz="2000" dirty="0"/>
          </a:p>
          <a:p>
            <a:pPr marL="342900" indent="-342900" algn="l">
              <a:buFont typeface="Arial" panose="020B0604020202020204" pitchFamily="34" charset="0"/>
              <a:buChar char="•"/>
            </a:pPr>
            <a:r>
              <a:rPr lang="en-US" sz="2000" dirty="0"/>
              <a:t>High burden; estimated 500,000–700,000 cholera cases annually; 10–30% of diarrhea cases in Bangladesh &amp; India due to cholera; estimated 450,000 hospitalized cholera cases &amp; 4500 deaths, annually (IEDCR, Bangladesh); India alone reported 565 outbreaks between 2011-2020; low CFR compared to other regions</a:t>
            </a:r>
          </a:p>
          <a:p>
            <a:pPr marL="342900" indent="-342900" algn="l">
              <a:buFont typeface="Arial" panose="020B0604020202020204" pitchFamily="34" charset="0"/>
              <a:buChar char="•"/>
            </a:pPr>
            <a:endParaRPr lang="en-US" sz="2000" dirty="0"/>
          </a:p>
          <a:p>
            <a:pPr marL="342900" indent="-342900" algn="l">
              <a:buFont typeface="Arial" panose="020B0604020202020204" pitchFamily="34" charset="0"/>
              <a:buChar char="•"/>
            </a:pPr>
            <a:r>
              <a:rPr lang="en-US" sz="2000" dirty="0"/>
              <a:t>Increasing number of outbreaks in recent years; demonstrates continuing vulnerability and risk; selective impact on poor, marginalized communities in the region</a:t>
            </a:r>
          </a:p>
          <a:p>
            <a:pPr marL="342900" indent="-342900" algn="l">
              <a:buFont typeface="Arial" panose="020B0604020202020204" pitchFamily="34" charset="0"/>
              <a:buChar char="•"/>
            </a:pPr>
            <a:endParaRPr lang="en-US" sz="2000" dirty="0"/>
          </a:p>
          <a:p>
            <a:pPr marL="342900" indent="-342900" algn="l">
              <a:buFont typeface="Arial" panose="020B0604020202020204" pitchFamily="34" charset="0"/>
              <a:buChar char="•"/>
            </a:pPr>
            <a:r>
              <a:rPr lang="en-US" sz="2000" dirty="0"/>
              <a:t>Risk factors for cholera: inadequate access to clean water &amp; sanitation, unplanned urbanization, high population density, FCV settings with fragile health systems; aggravating role of climate change</a:t>
            </a:r>
          </a:p>
          <a:p>
            <a:pPr marL="342900" indent="-342900" algn="l">
              <a:buFont typeface="Arial" panose="020B0604020202020204" pitchFamily="34" charset="0"/>
              <a:buChar char="•"/>
            </a:pPr>
            <a:endParaRPr lang="en-US" sz="2000" dirty="0"/>
          </a:p>
          <a:p>
            <a:pPr marL="342900" indent="-342900" algn="l">
              <a:buFont typeface="Arial" panose="020B0604020202020204" pitchFamily="34" charset="0"/>
              <a:buChar char="•"/>
            </a:pPr>
            <a:r>
              <a:rPr lang="en-US" sz="2000" dirty="0"/>
              <a:t>Following declaration of Global Grade 3 emergency for WHO response, Bangladesh and India categorized in “Active Outbreaks” phase</a:t>
            </a:r>
          </a:p>
        </p:txBody>
      </p:sp>
    </p:spTree>
    <p:extLst>
      <p:ext uri="{BB962C8B-B14F-4D97-AF65-F5344CB8AC3E}">
        <p14:creationId xmlns:p14="http://schemas.microsoft.com/office/powerpoint/2010/main" val="18050304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8ACBCA-1F51-0AC6-20EB-EBE752634201}"/>
              </a:ext>
            </a:extLst>
          </p:cNvPr>
          <p:cNvSpPr>
            <a:spLocks noGrp="1"/>
          </p:cNvSpPr>
          <p:nvPr>
            <p:ph type="title" idx="4294967295"/>
          </p:nvPr>
        </p:nvSpPr>
        <p:spPr>
          <a:xfrm>
            <a:off x="336884" y="-8808"/>
            <a:ext cx="12066254" cy="698764"/>
          </a:xfrm>
        </p:spPr>
        <p:txBody>
          <a:bodyPr anchor="ctr">
            <a:noAutofit/>
          </a:bodyPr>
          <a:lstStyle/>
          <a:p>
            <a:r>
              <a:rPr lang="en-US" sz="3200" b="1" dirty="0">
                <a:solidFill>
                  <a:schemeClr val="bg1"/>
                </a:solidFill>
                <a:latin typeface="Arial Nova" panose="020B0504020202020204" pitchFamily="34" charset="0"/>
              </a:rPr>
              <a:t>Burden and trends of cholera in SEAR</a:t>
            </a:r>
          </a:p>
        </p:txBody>
      </p:sp>
      <p:pic>
        <p:nvPicPr>
          <p:cNvPr id="8" name="Picture 7">
            <a:extLst>
              <a:ext uri="{FF2B5EF4-FFF2-40B4-BE49-F238E27FC236}">
                <a16:creationId xmlns:a16="http://schemas.microsoft.com/office/drawing/2014/main" id="{C5A05AE7-E986-5168-1565-AC22A145FC63}"/>
              </a:ext>
            </a:extLst>
          </p:cNvPr>
          <p:cNvPicPr>
            <a:picLocks noChangeAspect="1"/>
          </p:cNvPicPr>
          <p:nvPr/>
        </p:nvPicPr>
        <p:blipFill>
          <a:blip r:embed="rId3"/>
          <a:stretch>
            <a:fillRect/>
          </a:stretch>
        </p:blipFill>
        <p:spPr>
          <a:xfrm>
            <a:off x="838200" y="3792512"/>
            <a:ext cx="6949966" cy="2584780"/>
          </a:xfrm>
          <a:prstGeom prst="rect">
            <a:avLst/>
          </a:prstGeom>
          <a:ln>
            <a:solidFill>
              <a:schemeClr val="bg1">
                <a:lumMod val="85000"/>
              </a:schemeClr>
            </a:solidFill>
          </a:ln>
        </p:spPr>
      </p:pic>
      <p:sp>
        <p:nvSpPr>
          <p:cNvPr id="9" name="TextBox 8">
            <a:extLst>
              <a:ext uri="{FF2B5EF4-FFF2-40B4-BE49-F238E27FC236}">
                <a16:creationId xmlns:a16="http://schemas.microsoft.com/office/drawing/2014/main" id="{E29C4BA8-7098-3530-FFEA-3574E261E5E3}"/>
              </a:ext>
            </a:extLst>
          </p:cNvPr>
          <p:cNvSpPr txBox="1"/>
          <p:nvPr/>
        </p:nvSpPr>
        <p:spPr>
          <a:xfrm>
            <a:off x="1032641" y="3255035"/>
            <a:ext cx="6093372" cy="584775"/>
          </a:xfrm>
          <a:prstGeom prst="rect">
            <a:avLst/>
          </a:prstGeom>
          <a:noFill/>
        </p:spPr>
        <p:txBody>
          <a:bodyPr wrap="square">
            <a:spAutoFit/>
          </a:bodyPr>
          <a:lstStyle/>
          <a:p>
            <a:pPr algn="ctr"/>
            <a:r>
              <a:rPr lang="en-US" sz="1600" b="1" i="0" u="none" strike="noStrike" baseline="0" dirty="0">
                <a:solidFill>
                  <a:srgbClr val="000000"/>
                </a:solidFill>
                <a:latin typeface="Arial Nova" panose="020B0504020202020204" pitchFamily="34" charset="0"/>
              </a:rPr>
              <a:t>Mortality of cholera (global and by regions of World Health Organization), by sex, 2019</a:t>
            </a:r>
          </a:p>
        </p:txBody>
      </p:sp>
      <p:sp>
        <p:nvSpPr>
          <p:cNvPr id="10" name="TextBox 9">
            <a:extLst>
              <a:ext uri="{FF2B5EF4-FFF2-40B4-BE49-F238E27FC236}">
                <a16:creationId xmlns:a16="http://schemas.microsoft.com/office/drawing/2014/main" id="{54EA3D69-E3AB-5882-E421-7E8A78AFC2BB}"/>
              </a:ext>
            </a:extLst>
          </p:cNvPr>
          <p:cNvSpPr txBox="1"/>
          <p:nvPr/>
        </p:nvSpPr>
        <p:spPr>
          <a:xfrm>
            <a:off x="8145517" y="1008265"/>
            <a:ext cx="4046483" cy="5078313"/>
          </a:xfrm>
          <a:prstGeom prst="rect">
            <a:avLst/>
          </a:prstGeom>
          <a:noFill/>
        </p:spPr>
        <p:txBody>
          <a:bodyPr wrap="square" rtlCol="0">
            <a:spAutoFit/>
          </a:bodyPr>
          <a:lstStyle/>
          <a:p>
            <a:r>
              <a:rPr lang="en-US" b="1" dirty="0">
                <a:latin typeface="Arial Nova" panose="020B0504020202020204" pitchFamily="34" charset="0"/>
              </a:rPr>
              <a:t>Common causes of cholera outbreaks in SEAR</a:t>
            </a:r>
          </a:p>
          <a:p>
            <a:endParaRPr lang="en-US" b="1" dirty="0">
              <a:latin typeface="Arial Nova" panose="020B0504020202020204" pitchFamily="34" charset="0"/>
            </a:endParaRPr>
          </a:p>
          <a:p>
            <a:pPr marL="285750" indent="-285750">
              <a:buFont typeface="Arial" panose="020B0604020202020204" pitchFamily="34" charset="0"/>
              <a:buChar char="•"/>
            </a:pPr>
            <a:r>
              <a:rPr lang="en-US" dirty="0">
                <a:latin typeface="Arial Nova" panose="020B0504020202020204" pitchFamily="34" charset="0"/>
              </a:rPr>
              <a:t>handling of contaminated water from pond connected tube well </a:t>
            </a:r>
          </a:p>
          <a:p>
            <a:pPr marL="285750" indent="-285750">
              <a:buFont typeface="Arial" panose="020B0604020202020204" pitchFamily="34" charset="0"/>
              <a:buChar char="•"/>
            </a:pPr>
            <a:r>
              <a:rPr lang="en-US" dirty="0">
                <a:latin typeface="Arial Nova" panose="020B0504020202020204" pitchFamily="34" charset="0"/>
              </a:rPr>
              <a:t>disruption of water distribution system in affected areas</a:t>
            </a:r>
          </a:p>
          <a:p>
            <a:pPr marL="285750" indent="-285750">
              <a:buFont typeface="Arial" panose="020B0604020202020204" pitchFamily="34" charset="0"/>
              <a:buChar char="•"/>
            </a:pPr>
            <a:r>
              <a:rPr lang="en-US" dirty="0">
                <a:latin typeface="Arial Nova" panose="020B0504020202020204" pitchFamily="34" charset="0"/>
              </a:rPr>
              <a:t>poor drainage system and leaky pipelines</a:t>
            </a:r>
          </a:p>
          <a:p>
            <a:pPr marL="285750" indent="-285750">
              <a:buFont typeface="Arial" panose="020B0604020202020204" pitchFamily="34" charset="0"/>
              <a:buChar char="•"/>
            </a:pPr>
            <a:r>
              <a:rPr lang="en-US" dirty="0">
                <a:latin typeface="Arial Nova" panose="020B0504020202020204" pitchFamily="34" charset="0"/>
              </a:rPr>
              <a:t>contaminated sea food</a:t>
            </a:r>
          </a:p>
          <a:p>
            <a:pPr marL="285750" indent="-285750">
              <a:buFont typeface="Arial" panose="020B0604020202020204" pitchFamily="34" charset="0"/>
              <a:buChar char="•"/>
            </a:pPr>
            <a:endParaRPr lang="en-US" dirty="0">
              <a:latin typeface="Arial Nova" panose="020B0504020202020204" pitchFamily="34" charset="0"/>
            </a:endParaRPr>
          </a:p>
          <a:p>
            <a:r>
              <a:rPr lang="en-US" b="1" dirty="0">
                <a:latin typeface="Arial Nova" panose="020B0504020202020204" pitchFamily="34" charset="0"/>
              </a:rPr>
              <a:t>Control measures used</a:t>
            </a:r>
          </a:p>
          <a:p>
            <a:endParaRPr lang="en-US" b="1" dirty="0">
              <a:latin typeface="Arial Nova" panose="020B0504020202020204" pitchFamily="34" charset="0"/>
            </a:endParaRPr>
          </a:p>
          <a:p>
            <a:pPr marL="285750" indent="-285750">
              <a:buFont typeface="Arial" panose="020B0604020202020204" pitchFamily="34" charset="0"/>
              <a:buChar char="•"/>
            </a:pPr>
            <a:r>
              <a:rPr lang="en-US" dirty="0">
                <a:latin typeface="Arial Nova" panose="020B0504020202020204" pitchFamily="34" charset="0"/>
              </a:rPr>
              <a:t>Water chlorination treatment</a:t>
            </a:r>
          </a:p>
          <a:p>
            <a:pPr marL="285750" indent="-285750">
              <a:buFont typeface="Arial" panose="020B0604020202020204" pitchFamily="34" charset="0"/>
              <a:buChar char="•"/>
            </a:pPr>
            <a:r>
              <a:rPr lang="en-US" dirty="0">
                <a:latin typeface="Arial Nova" panose="020B0504020202020204" pitchFamily="34" charset="0"/>
              </a:rPr>
              <a:t>Provision of safe drinking water</a:t>
            </a:r>
          </a:p>
          <a:p>
            <a:pPr marL="285750" indent="-285750">
              <a:buFont typeface="Arial" panose="020B0604020202020204" pitchFamily="34" charset="0"/>
              <a:buChar char="•"/>
            </a:pPr>
            <a:r>
              <a:rPr lang="en-US" dirty="0">
                <a:latin typeface="Arial Nova" panose="020B0504020202020204" pitchFamily="34" charset="0"/>
              </a:rPr>
              <a:t>Discarding contaminated food</a:t>
            </a:r>
          </a:p>
          <a:p>
            <a:pPr marL="285750" indent="-285750">
              <a:buFont typeface="Arial" panose="020B0604020202020204" pitchFamily="34" charset="0"/>
              <a:buChar char="•"/>
            </a:pPr>
            <a:r>
              <a:rPr lang="en-US" dirty="0">
                <a:latin typeface="Arial Nova" panose="020B0504020202020204" pitchFamily="34" charset="0"/>
              </a:rPr>
              <a:t>Screening of food handlers</a:t>
            </a:r>
          </a:p>
          <a:p>
            <a:pPr marL="285750" indent="-285750">
              <a:buFont typeface="Arial" panose="020B0604020202020204" pitchFamily="34" charset="0"/>
              <a:buChar char="•"/>
            </a:pPr>
            <a:r>
              <a:rPr lang="en-US" dirty="0">
                <a:latin typeface="Arial Nova" panose="020B0504020202020204" pitchFamily="34" charset="0"/>
              </a:rPr>
              <a:t>Increasing public awareness</a:t>
            </a:r>
          </a:p>
        </p:txBody>
      </p:sp>
      <p:graphicFrame>
        <p:nvGraphicFramePr>
          <p:cNvPr id="11" name="Chart 10">
            <a:extLst>
              <a:ext uri="{FF2B5EF4-FFF2-40B4-BE49-F238E27FC236}">
                <a16:creationId xmlns:a16="http://schemas.microsoft.com/office/drawing/2014/main" id="{2E9C994C-6195-8182-14E2-A648AE83D574}"/>
              </a:ext>
            </a:extLst>
          </p:cNvPr>
          <p:cNvGraphicFramePr>
            <a:graphicFrameLocks/>
          </p:cNvGraphicFramePr>
          <p:nvPr>
            <p:extLst>
              <p:ext uri="{D42A27DB-BD31-4B8C-83A1-F6EECF244321}">
                <p14:modId xmlns:p14="http://schemas.microsoft.com/office/powerpoint/2010/main" val="144959005"/>
              </p:ext>
            </p:extLst>
          </p:nvPr>
        </p:nvGraphicFramePr>
        <p:xfrm>
          <a:off x="838200" y="869634"/>
          <a:ext cx="6949966" cy="2385401"/>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7573242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8ACBCA-1F51-0AC6-20EB-EBE752634201}"/>
              </a:ext>
            </a:extLst>
          </p:cNvPr>
          <p:cNvSpPr>
            <a:spLocks noGrp="1"/>
          </p:cNvSpPr>
          <p:nvPr>
            <p:ph type="title" idx="4294967295"/>
          </p:nvPr>
        </p:nvSpPr>
        <p:spPr>
          <a:xfrm>
            <a:off x="385010" y="-8808"/>
            <a:ext cx="12018127" cy="698764"/>
          </a:xfrm>
        </p:spPr>
        <p:txBody>
          <a:bodyPr anchor="ctr">
            <a:noAutofit/>
          </a:bodyPr>
          <a:lstStyle/>
          <a:p>
            <a:r>
              <a:rPr lang="en-US" sz="2800" b="1" dirty="0">
                <a:solidFill>
                  <a:schemeClr val="bg1"/>
                </a:solidFill>
                <a:latin typeface="Arial Nova" panose="020B0504020202020204" pitchFamily="34" charset="0"/>
              </a:rPr>
              <a:t>Cholera prevention and control: policy &amp; program frameworks</a:t>
            </a:r>
          </a:p>
        </p:txBody>
      </p:sp>
      <p:sp>
        <p:nvSpPr>
          <p:cNvPr id="3" name="Content Placeholder 2">
            <a:extLst>
              <a:ext uri="{FF2B5EF4-FFF2-40B4-BE49-F238E27FC236}">
                <a16:creationId xmlns:a16="http://schemas.microsoft.com/office/drawing/2014/main" id="{9EBEB185-14BF-3C81-8617-9735480486EE}"/>
              </a:ext>
            </a:extLst>
          </p:cNvPr>
          <p:cNvSpPr txBox="1">
            <a:spLocks/>
          </p:cNvSpPr>
          <p:nvPr/>
        </p:nvSpPr>
        <p:spPr>
          <a:xfrm>
            <a:off x="385011" y="1369594"/>
            <a:ext cx="6320589" cy="4351338"/>
          </a:xfrm>
        </p:spPr>
        <p:txBody>
          <a:bodyPr>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Arial Nova" panose="020B0504020202020204" pitchFamily="34" charset="0"/>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buFont typeface="Arial" panose="020B0604020202020204" pitchFamily="34" charset="0"/>
              <a:buChar char="•"/>
            </a:pPr>
            <a:r>
              <a:rPr lang="en-US" sz="2000" dirty="0"/>
              <a:t>Cholera prevention &amp; control part of broader programs such as Reproductive, Maternal, Newborn, Child and Adolescent Health; supported by disease surveillance &amp; outbreak response</a:t>
            </a:r>
          </a:p>
          <a:p>
            <a:pPr marL="342900" indent="-342900" algn="l">
              <a:buFont typeface="Arial" panose="020B0604020202020204" pitchFamily="34" charset="0"/>
              <a:buChar char="•"/>
            </a:pPr>
            <a:endParaRPr lang="en-US" sz="2000" dirty="0"/>
          </a:p>
          <a:p>
            <a:pPr marL="342900" indent="-342900" algn="l">
              <a:buFont typeface="Arial" panose="020B0604020202020204" pitchFamily="34" charset="0"/>
              <a:buChar char="•"/>
            </a:pPr>
            <a:r>
              <a:rPr lang="en-US" sz="2000" dirty="0"/>
              <a:t>Few countries have national cholera control plans and task forces (Myanmar, Nepal, Bangladesh, India); Bangladesh NCP (2019-2030) developed within the scope of GTFCC</a:t>
            </a:r>
          </a:p>
          <a:p>
            <a:pPr marL="342900" indent="-342900" algn="l">
              <a:buFont typeface="Arial" panose="020B0604020202020204" pitchFamily="34" charset="0"/>
              <a:buChar char="•"/>
            </a:pPr>
            <a:endParaRPr lang="en-US" sz="2000" dirty="0"/>
          </a:p>
          <a:p>
            <a:pPr marL="342900" indent="-342900" algn="l">
              <a:buFont typeface="Arial" panose="020B0604020202020204" pitchFamily="34" charset="0"/>
              <a:buChar char="•"/>
            </a:pPr>
            <a:r>
              <a:rPr lang="en-US" sz="2000" dirty="0"/>
              <a:t>Bangladesh first country targeted under GTFCC roadmap; recipient of support for Country Support Platform (CSP)</a:t>
            </a:r>
          </a:p>
        </p:txBody>
      </p:sp>
      <p:sp>
        <p:nvSpPr>
          <p:cNvPr id="4" name="TextBox 3">
            <a:extLst>
              <a:ext uri="{FF2B5EF4-FFF2-40B4-BE49-F238E27FC236}">
                <a16:creationId xmlns:a16="http://schemas.microsoft.com/office/drawing/2014/main" id="{587F682D-7D18-6059-9700-0F73BEE43694}"/>
              </a:ext>
            </a:extLst>
          </p:cNvPr>
          <p:cNvSpPr txBox="1"/>
          <p:nvPr/>
        </p:nvSpPr>
        <p:spPr>
          <a:xfrm>
            <a:off x="7291194" y="1115215"/>
            <a:ext cx="4747996" cy="2554545"/>
          </a:xfrm>
          <a:prstGeom prst="rect">
            <a:avLst/>
          </a:prstGeom>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wrap="square">
            <a:spAutoFit/>
          </a:bodyPr>
          <a:lstStyle/>
          <a:p>
            <a:pPr algn="ctr"/>
            <a:r>
              <a:rPr lang="en-US" sz="1600" b="1" i="0" u="none" strike="noStrike" baseline="0" dirty="0">
                <a:latin typeface="Arial Nova" panose="020B0504020202020204" pitchFamily="34" charset="0"/>
              </a:rPr>
              <a:t>Cholera prevention and control: Stakeholders in SEAR</a:t>
            </a:r>
          </a:p>
          <a:p>
            <a:pPr marL="285750" indent="-285750" algn="ctr">
              <a:buFont typeface="Arial" panose="020B0604020202020204" pitchFamily="34" charset="0"/>
              <a:buChar char="•"/>
            </a:pPr>
            <a:r>
              <a:rPr lang="en-US" sz="1600" i="0" u="none" strike="noStrike" baseline="0" dirty="0">
                <a:latin typeface="Arial Nova" panose="020B0504020202020204" pitchFamily="34" charset="0"/>
              </a:rPr>
              <a:t>Municipal agencies and departments of public health engineering</a:t>
            </a:r>
          </a:p>
          <a:p>
            <a:pPr marL="285750" indent="-285750" algn="ctr">
              <a:buFont typeface="Arial" panose="020B0604020202020204" pitchFamily="34" charset="0"/>
              <a:buChar char="•"/>
            </a:pPr>
            <a:r>
              <a:rPr lang="en-US" sz="1600" i="0" u="none" strike="noStrike" baseline="0" dirty="0">
                <a:latin typeface="Arial Nova" panose="020B0504020202020204" pitchFamily="34" charset="0"/>
              </a:rPr>
              <a:t>Ministry of Environment</a:t>
            </a:r>
          </a:p>
          <a:p>
            <a:pPr marL="285750" indent="-285750" algn="ctr">
              <a:buFont typeface="Arial" panose="020B0604020202020204" pitchFamily="34" charset="0"/>
              <a:buChar char="•"/>
            </a:pPr>
            <a:r>
              <a:rPr lang="en-US" sz="1600" i="0" u="none" strike="noStrike" baseline="0" dirty="0">
                <a:latin typeface="Arial Nova" panose="020B0504020202020204" pitchFamily="34" charset="0"/>
              </a:rPr>
              <a:t>WaSH sector, IFRC, </a:t>
            </a:r>
            <a:r>
              <a:rPr lang="en-US" sz="1600" i="0" u="none" strike="noStrike" baseline="0" dirty="0" err="1">
                <a:latin typeface="Arial Nova" panose="020B0504020202020204" pitchFamily="34" charset="0"/>
              </a:rPr>
              <a:t>iNGO</a:t>
            </a:r>
            <a:r>
              <a:rPr lang="en-US" sz="1600" i="0" u="none" strike="noStrike" baseline="0" dirty="0">
                <a:latin typeface="Arial Nova" panose="020B0504020202020204" pitchFamily="34" charset="0"/>
              </a:rPr>
              <a:t> (e.g. Water AID), and other partners (e.g. UNICEF, UNDP, UNRC, CDC, MSF, ECHO project)</a:t>
            </a:r>
          </a:p>
          <a:p>
            <a:pPr marL="285750" indent="-285750" algn="ctr">
              <a:buFont typeface="Arial" panose="020B0604020202020204" pitchFamily="34" charset="0"/>
              <a:buChar char="•"/>
            </a:pPr>
            <a:r>
              <a:rPr lang="en-US" sz="1600" i="0" u="none" strike="noStrike" baseline="0" dirty="0">
                <a:latin typeface="Arial Nova" panose="020B0504020202020204" pitchFamily="34" charset="0"/>
              </a:rPr>
              <a:t>WHO CCs, research institutions and academia (e.g. ICDDR,B, NICED)</a:t>
            </a:r>
          </a:p>
        </p:txBody>
      </p:sp>
      <p:pic>
        <p:nvPicPr>
          <p:cNvPr id="5" name="Picture 2" descr="Introduction to the Cholera Country Support Platform (CSP)">
            <a:extLst>
              <a:ext uri="{FF2B5EF4-FFF2-40B4-BE49-F238E27FC236}">
                <a16:creationId xmlns:a16="http://schemas.microsoft.com/office/drawing/2014/main" id="{A4EE5769-6863-779A-C7CF-BF51D727B87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37735" y="3693408"/>
            <a:ext cx="2857500" cy="16002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F87B44AB-607B-A02C-A615-01F346C46CB3}"/>
              </a:ext>
            </a:extLst>
          </p:cNvPr>
          <p:cNvPicPr>
            <a:picLocks noChangeAspect="1"/>
          </p:cNvPicPr>
          <p:nvPr/>
        </p:nvPicPr>
        <p:blipFill>
          <a:blip r:embed="rId4"/>
          <a:stretch>
            <a:fillRect/>
          </a:stretch>
        </p:blipFill>
        <p:spPr>
          <a:xfrm rot="21120086">
            <a:off x="9193276" y="4057320"/>
            <a:ext cx="2819400" cy="20193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6425448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8ACBCA-1F51-0AC6-20EB-EBE752634201}"/>
              </a:ext>
            </a:extLst>
          </p:cNvPr>
          <p:cNvSpPr>
            <a:spLocks noGrp="1"/>
          </p:cNvSpPr>
          <p:nvPr>
            <p:ph type="title" idx="4294967295"/>
          </p:nvPr>
        </p:nvSpPr>
        <p:spPr>
          <a:xfrm>
            <a:off x="338362" y="-8808"/>
            <a:ext cx="12064775" cy="698764"/>
          </a:xfrm>
        </p:spPr>
        <p:txBody>
          <a:bodyPr anchor="ctr">
            <a:noAutofit/>
          </a:bodyPr>
          <a:lstStyle/>
          <a:p>
            <a:r>
              <a:rPr lang="en-US" sz="2400" b="1" dirty="0">
                <a:solidFill>
                  <a:schemeClr val="bg1"/>
                </a:solidFill>
                <a:latin typeface="Arial Nova" panose="020B0504020202020204" pitchFamily="34" charset="0"/>
              </a:rPr>
              <a:t>Cholera prevention and control: surveillance, detection and outbreak response</a:t>
            </a:r>
          </a:p>
        </p:txBody>
      </p:sp>
      <p:sp>
        <p:nvSpPr>
          <p:cNvPr id="13" name="Content Placeholder 2">
            <a:extLst>
              <a:ext uri="{FF2B5EF4-FFF2-40B4-BE49-F238E27FC236}">
                <a16:creationId xmlns:a16="http://schemas.microsoft.com/office/drawing/2014/main" id="{AEFDA36D-8F72-72BE-A7F6-D06A01173B9E}"/>
              </a:ext>
            </a:extLst>
          </p:cNvPr>
          <p:cNvSpPr txBox="1">
            <a:spLocks/>
          </p:cNvSpPr>
          <p:nvPr/>
        </p:nvSpPr>
        <p:spPr>
          <a:xfrm>
            <a:off x="338363" y="807228"/>
            <a:ext cx="8037541" cy="5360816"/>
          </a:xfrm>
        </p:spPr>
        <p:txBody>
          <a:bodyPr>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Arial Nova" panose="020B0504020202020204" pitchFamily="34" charset="0"/>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buFont typeface="Arial" panose="020B0604020202020204" pitchFamily="34" charset="0"/>
              <a:buChar char="•"/>
            </a:pPr>
            <a:r>
              <a:rPr lang="en-US" sz="2000" dirty="0"/>
              <a:t>Health facility based surveillance (sentinel) of acute watery diarrhea (AWD) including Early Warning and Reporting System; syndromic surveillance for AWD (fixed proportion of AWD cases in surveillance settings) and Event Based Surveillance (EBS)</a:t>
            </a:r>
          </a:p>
          <a:p>
            <a:pPr marL="342900" indent="-342900" algn="l">
              <a:buFont typeface="Arial" panose="020B0604020202020204" pitchFamily="34" charset="0"/>
              <a:buChar char="•"/>
            </a:pPr>
            <a:endParaRPr lang="en-US" sz="2000" dirty="0"/>
          </a:p>
          <a:p>
            <a:pPr marL="342900" indent="-342900" algn="l">
              <a:buFont typeface="Arial" panose="020B0604020202020204" pitchFamily="34" charset="0"/>
              <a:buChar char="•"/>
            </a:pPr>
            <a:r>
              <a:rPr lang="en-US" sz="2000" dirty="0"/>
              <a:t>Supported by Community Based Surveillance by village level volunteers, food and environmental surveillance and additional periodic or one-off initiatives</a:t>
            </a:r>
          </a:p>
          <a:p>
            <a:pPr marL="342900" indent="-342900" algn="l">
              <a:buFont typeface="Arial" panose="020B0604020202020204" pitchFamily="34" charset="0"/>
              <a:buChar char="•"/>
            </a:pPr>
            <a:endParaRPr lang="en-US" sz="2000" dirty="0"/>
          </a:p>
          <a:p>
            <a:pPr marL="342900" indent="-342900" algn="l">
              <a:buFont typeface="Arial" panose="020B0604020202020204" pitchFamily="34" charset="0"/>
              <a:buChar char="•"/>
            </a:pPr>
            <a:r>
              <a:rPr lang="en-US" sz="2000" dirty="0"/>
              <a:t>Culture used for lab confirmation; RDTs in surveillance settings; PCR in research settings; Culture not widely available at sub national level</a:t>
            </a:r>
          </a:p>
          <a:p>
            <a:pPr marL="342900" indent="-342900" algn="l">
              <a:buFont typeface="Arial" panose="020B0604020202020204" pitchFamily="34" charset="0"/>
              <a:buChar char="•"/>
            </a:pPr>
            <a:endParaRPr lang="en-US" sz="2000" dirty="0"/>
          </a:p>
          <a:p>
            <a:pPr marL="342900" indent="-342900" algn="l">
              <a:buFont typeface="Arial" panose="020B0604020202020204" pitchFamily="34" charset="0"/>
              <a:buChar char="•"/>
            </a:pPr>
            <a:r>
              <a:rPr lang="en-US" sz="2000" dirty="0"/>
              <a:t>Outbreak response: rapid response teams existing at sub national level supported by WaSH related stakeholders (municipal agencies; Ministries of Environment; partners in WaSH cluster etc.) </a:t>
            </a:r>
          </a:p>
        </p:txBody>
      </p:sp>
      <p:pic>
        <p:nvPicPr>
          <p:cNvPr id="14" name="Picture 13">
            <a:extLst>
              <a:ext uri="{FF2B5EF4-FFF2-40B4-BE49-F238E27FC236}">
                <a16:creationId xmlns:a16="http://schemas.microsoft.com/office/drawing/2014/main" id="{CD14229E-9260-34C9-5C96-9868F006DCFC}"/>
              </a:ext>
            </a:extLst>
          </p:cNvPr>
          <p:cNvPicPr>
            <a:picLocks noChangeAspect="1"/>
          </p:cNvPicPr>
          <p:nvPr/>
        </p:nvPicPr>
        <p:blipFill>
          <a:blip r:embed="rId3"/>
          <a:stretch>
            <a:fillRect/>
          </a:stretch>
        </p:blipFill>
        <p:spPr>
          <a:xfrm>
            <a:off x="8375904" y="1106487"/>
            <a:ext cx="3477733" cy="464502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3865692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8ACBCA-1F51-0AC6-20EB-EBE752634201}"/>
              </a:ext>
            </a:extLst>
          </p:cNvPr>
          <p:cNvSpPr>
            <a:spLocks noGrp="1"/>
          </p:cNvSpPr>
          <p:nvPr>
            <p:ph type="title" idx="4294967295"/>
          </p:nvPr>
        </p:nvSpPr>
        <p:spPr>
          <a:xfrm>
            <a:off x="336884" y="82424"/>
            <a:ext cx="11999204" cy="671556"/>
          </a:xfrm>
        </p:spPr>
        <p:txBody>
          <a:bodyPr>
            <a:noAutofit/>
          </a:bodyPr>
          <a:lstStyle/>
          <a:p>
            <a:r>
              <a:rPr lang="en-US" sz="2800" b="1" dirty="0">
                <a:solidFill>
                  <a:schemeClr val="bg1"/>
                </a:solidFill>
                <a:latin typeface="Arial Nova" panose="020B0504020202020204" pitchFamily="34" charset="0"/>
              </a:rPr>
              <a:t>Cholera prevention &amp; control: use of oral cholera vaccine (OCV)</a:t>
            </a:r>
          </a:p>
        </p:txBody>
      </p:sp>
      <p:sp>
        <p:nvSpPr>
          <p:cNvPr id="3" name="Content Placeholder 2">
            <a:extLst>
              <a:ext uri="{FF2B5EF4-FFF2-40B4-BE49-F238E27FC236}">
                <a16:creationId xmlns:a16="http://schemas.microsoft.com/office/drawing/2014/main" id="{50624A3C-EB24-B6B3-46E8-E188D74D8B2B}"/>
              </a:ext>
            </a:extLst>
          </p:cNvPr>
          <p:cNvSpPr>
            <a:spLocks noGrp="1"/>
          </p:cNvSpPr>
          <p:nvPr>
            <p:ph sz="half" idx="1"/>
          </p:nvPr>
        </p:nvSpPr>
        <p:spPr>
          <a:xfrm>
            <a:off x="605447" y="1576250"/>
            <a:ext cx="4672406" cy="4351338"/>
          </a:xfrm>
        </p:spPr>
        <p:txBody>
          <a:bodyPr>
            <a:normAutofit fontScale="92500" lnSpcReduction="10000"/>
          </a:bodyPr>
          <a:lstStyle/>
          <a:p>
            <a:r>
              <a:rPr lang="en-US" sz="2200" dirty="0"/>
              <a:t>Mainly reactive in response to cholera outbreaks (Bangladesh &amp; Nepal) and complementary strategy </a:t>
            </a:r>
          </a:p>
          <a:p>
            <a:endParaRPr lang="en-US" sz="2200" dirty="0"/>
          </a:p>
          <a:p>
            <a:r>
              <a:rPr lang="en-US" sz="2200" dirty="0"/>
              <a:t>Preventive strategy deployed in FCV setting (CXB) and non-FCV high risk settings (Kathmandu valley)</a:t>
            </a:r>
          </a:p>
          <a:p>
            <a:endParaRPr lang="en-US" sz="2200" dirty="0"/>
          </a:p>
          <a:p>
            <a:r>
              <a:rPr lang="en-US" sz="2200" dirty="0"/>
              <a:t>Coordinated through WHO country office, WHO regional office, GTFCC and International Coordinating Group (ICG); WHO emergency department coordinates and Immunization Division implements</a:t>
            </a:r>
          </a:p>
          <a:p>
            <a:pPr lvl="1"/>
            <a:endParaRPr lang="en-GB" sz="2200" dirty="0"/>
          </a:p>
          <a:p>
            <a:pPr lvl="1"/>
            <a:endParaRPr lang="en-US" sz="2200" dirty="0"/>
          </a:p>
          <a:p>
            <a:endParaRPr lang="en-US" sz="2200" dirty="0"/>
          </a:p>
        </p:txBody>
      </p:sp>
      <p:sp>
        <p:nvSpPr>
          <p:cNvPr id="4" name="Content Placeholder 3">
            <a:extLst>
              <a:ext uri="{FF2B5EF4-FFF2-40B4-BE49-F238E27FC236}">
                <a16:creationId xmlns:a16="http://schemas.microsoft.com/office/drawing/2014/main" id="{1C5148DC-9A68-9772-4792-CB1555022EA8}"/>
              </a:ext>
            </a:extLst>
          </p:cNvPr>
          <p:cNvSpPr>
            <a:spLocks noGrp="1"/>
          </p:cNvSpPr>
          <p:nvPr>
            <p:ph sz="half" idx="2"/>
          </p:nvPr>
        </p:nvSpPr>
        <p:spPr>
          <a:xfrm>
            <a:off x="5277853" y="1576250"/>
            <a:ext cx="4560111" cy="4351338"/>
          </a:xfrm>
        </p:spPr>
        <p:txBody>
          <a:bodyPr>
            <a:normAutofit fontScale="92500" lnSpcReduction="10000"/>
          </a:bodyPr>
          <a:lstStyle/>
          <a:p>
            <a:r>
              <a:rPr lang="en-US" sz="2200" dirty="0"/>
              <a:t>Recent OCV campaigns</a:t>
            </a:r>
          </a:p>
          <a:p>
            <a:pPr lvl="1"/>
            <a:r>
              <a:rPr lang="en-US" sz="2000" dirty="0"/>
              <a:t>Bangladesh</a:t>
            </a:r>
            <a:r>
              <a:rPr lang="en-US" dirty="0"/>
              <a:t> </a:t>
            </a:r>
          </a:p>
          <a:p>
            <a:pPr lvl="2"/>
            <a:r>
              <a:rPr lang="en-US" dirty="0"/>
              <a:t>2020: camps and host community in Cox’s Bazar</a:t>
            </a:r>
          </a:p>
          <a:p>
            <a:pPr lvl="2"/>
            <a:r>
              <a:rPr lang="en-US" dirty="0"/>
              <a:t>2021: camps and host community in Cox-Bazar</a:t>
            </a:r>
          </a:p>
          <a:p>
            <a:pPr lvl="2"/>
            <a:r>
              <a:rPr lang="en-US" dirty="0"/>
              <a:t>2022: </a:t>
            </a:r>
            <a:r>
              <a:rPr lang="en-GB" dirty="0"/>
              <a:t>Dhaka</a:t>
            </a:r>
          </a:p>
          <a:p>
            <a:pPr lvl="1"/>
            <a:r>
              <a:rPr lang="en-GB" sz="2000" dirty="0"/>
              <a:t>Nepal</a:t>
            </a:r>
          </a:p>
          <a:p>
            <a:pPr lvl="2"/>
            <a:r>
              <a:rPr lang="en-US" dirty="0"/>
              <a:t>2021-2022: 10 municipalities of Kapilvastu district in Lumbini province</a:t>
            </a:r>
          </a:p>
          <a:p>
            <a:pPr lvl="2"/>
            <a:r>
              <a:rPr lang="en-US" dirty="0"/>
              <a:t>2023: Kathmandu valley (planned)</a:t>
            </a:r>
          </a:p>
          <a:p>
            <a:endParaRPr lang="en-US" dirty="0"/>
          </a:p>
        </p:txBody>
      </p:sp>
      <p:pic>
        <p:nvPicPr>
          <p:cNvPr id="6" name="Picture 5">
            <a:extLst>
              <a:ext uri="{FF2B5EF4-FFF2-40B4-BE49-F238E27FC236}">
                <a16:creationId xmlns:a16="http://schemas.microsoft.com/office/drawing/2014/main" id="{43B32A7C-0AE7-C80C-E6F7-5C5A2142BDF6}"/>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9642920" y="838057"/>
            <a:ext cx="2549080" cy="1911810"/>
          </a:xfrm>
          <a:prstGeom prst="rect">
            <a:avLst/>
          </a:prstGeom>
        </p:spPr>
      </p:pic>
      <p:sp>
        <p:nvSpPr>
          <p:cNvPr id="7" name="TextBox 6">
            <a:extLst>
              <a:ext uri="{FF2B5EF4-FFF2-40B4-BE49-F238E27FC236}">
                <a16:creationId xmlns:a16="http://schemas.microsoft.com/office/drawing/2014/main" id="{A9FB91AD-4DA7-8687-C713-A85029CD2352}"/>
              </a:ext>
            </a:extLst>
          </p:cNvPr>
          <p:cNvSpPr txBox="1"/>
          <p:nvPr/>
        </p:nvSpPr>
        <p:spPr>
          <a:xfrm>
            <a:off x="9642920" y="2833944"/>
            <a:ext cx="2549080" cy="369332"/>
          </a:xfrm>
          <a:prstGeom prst="rect">
            <a:avLst/>
          </a:prstGeom>
          <a:noFill/>
        </p:spPr>
        <p:txBody>
          <a:bodyPr wrap="square" rtlCol="0">
            <a:spAutoFit/>
          </a:bodyPr>
          <a:lstStyle/>
          <a:p>
            <a:pPr algn="ctr"/>
            <a:r>
              <a:rPr lang="en-US" sz="900" dirty="0">
                <a:hlinkClick r:id="rId4" tooltip="https://en.wikipedia.org/wiki/WHO_Model_List_of_Essential_Medicines"/>
              </a:rPr>
              <a:t>This Photo</a:t>
            </a:r>
            <a:r>
              <a:rPr lang="en-US" sz="900" dirty="0"/>
              <a:t> by Unknown Author is licensed under </a:t>
            </a:r>
            <a:r>
              <a:rPr lang="en-US" sz="900" dirty="0">
                <a:hlinkClick r:id="rId5" tooltip="https://creativecommons.org/licenses/by-sa/3.0/"/>
              </a:rPr>
              <a:t>CC BY-SA</a:t>
            </a:r>
            <a:endParaRPr lang="en-US" sz="900" dirty="0"/>
          </a:p>
        </p:txBody>
      </p:sp>
    </p:spTree>
    <p:extLst>
      <p:ext uri="{BB962C8B-B14F-4D97-AF65-F5344CB8AC3E}">
        <p14:creationId xmlns:p14="http://schemas.microsoft.com/office/powerpoint/2010/main" val="13393537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6F78078-BFFA-AD9C-BF2B-01550BD2BB76}"/>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5192111" y="5118180"/>
            <a:ext cx="2158655" cy="1653531"/>
          </a:xfrm>
          <a:prstGeom prst="rect">
            <a:avLst/>
          </a:prstGeom>
        </p:spPr>
      </p:pic>
      <p:sp>
        <p:nvSpPr>
          <p:cNvPr id="2" name="Title 1">
            <a:extLst>
              <a:ext uri="{FF2B5EF4-FFF2-40B4-BE49-F238E27FC236}">
                <a16:creationId xmlns:a16="http://schemas.microsoft.com/office/drawing/2014/main" id="{AF8ACBCA-1F51-0AC6-20EB-EBE752634201}"/>
              </a:ext>
            </a:extLst>
          </p:cNvPr>
          <p:cNvSpPr>
            <a:spLocks noGrp="1"/>
          </p:cNvSpPr>
          <p:nvPr>
            <p:ph type="title" idx="4294967295"/>
          </p:nvPr>
        </p:nvSpPr>
        <p:spPr>
          <a:xfrm>
            <a:off x="417095" y="86289"/>
            <a:ext cx="10021821" cy="741780"/>
          </a:xfrm>
        </p:spPr>
        <p:txBody>
          <a:bodyPr>
            <a:normAutofit/>
          </a:bodyPr>
          <a:lstStyle/>
          <a:p>
            <a:r>
              <a:rPr lang="en-US" sz="3200" b="1" dirty="0">
                <a:solidFill>
                  <a:schemeClr val="bg1"/>
                </a:solidFill>
                <a:latin typeface="Arial Nova" panose="020B0504020202020204" pitchFamily="34" charset="0"/>
              </a:rPr>
              <a:t>Cholera prevention and control: challenges</a:t>
            </a:r>
          </a:p>
        </p:txBody>
      </p:sp>
      <p:sp>
        <p:nvSpPr>
          <p:cNvPr id="3" name="Content Placeholder 2">
            <a:extLst>
              <a:ext uri="{FF2B5EF4-FFF2-40B4-BE49-F238E27FC236}">
                <a16:creationId xmlns:a16="http://schemas.microsoft.com/office/drawing/2014/main" id="{50624A3C-EB24-B6B3-46E8-E188D74D8B2B}"/>
              </a:ext>
            </a:extLst>
          </p:cNvPr>
          <p:cNvSpPr>
            <a:spLocks noGrp="1"/>
          </p:cNvSpPr>
          <p:nvPr>
            <p:ph idx="1"/>
          </p:nvPr>
        </p:nvSpPr>
        <p:spPr>
          <a:xfrm>
            <a:off x="215153" y="1099697"/>
            <a:ext cx="6674377" cy="4839822"/>
          </a:xfrm>
        </p:spPr>
        <p:txBody>
          <a:bodyPr>
            <a:normAutofit fontScale="92500" lnSpcReduction="20000"/>
          </a:bodyPr>
          <a:lstStyle/>
          <a:p>
            <a:pPr>
              <a:lnSpc>
                <a:spcPct val="100000"/>
              </a:lnSpc>
            </a:pPr>
            <a:r>
              <a:rPr lang="en-US" sz="2200" dirty="0"/>
              <a:t>Policy and strategy</a:t>
            </a:r>
          </a:p>
          <a:p>
            <a:pPr lvl="1">
              <a:lnSpc>
                <a:spcPct val="100000"/>
              </a:lnSpc>
            </a:pPr>
            <a:r>
              <a:rPr lang="en-US" sz="2000" dirty="0"/>
              <a:t>National plans for cholera and political commitment</a:t>
            </a:r>
          </a:p>
          <a:p>
            <a:pPr lvl="1">
              <a:lnSpc>
                <a:spcPct val="100000"/>
              </a:lnSpc>
            </a:pPr>
            <a:r>
              <a:rPr lang="en-US" sz="2000" dirty="0"/>
              <a:t>Economic, social and political disincentives</a:t>
            </a:r>
          </a:p>
          <a:p>
            <a:pPr lvl="1">
              <a:lnSpc>
                <a:spcPct val="100000"/>
              </a:lnSpc>
            </a:pPr>
            <a:r>
              <a:rPr lang="en-US" sz="2000" dirty="0"/>
              <a:t>Limited estimates of burden and understanding of risk factors to inform evidence to policy</a:t>
            </a:r>
          </a:p>
          <a:p>
            <a:pPr>
              <a:lnSpc>
                <a:spcPct val="100000"/>
              </a:lnSpc>
            </a:pPr>
            <a:endParaRPr lang="en-US" sz="2000" dirty="0"/>
          </a:p>
          <a:p>
            <a:pPr>
              <a:lnSpc>
                <a:spcPct val="100000"/>
              </a:lnSpc>
            </a:pPr>
            <a:r>
              <a:rPr lang="en-US" sz="2000" dirty="0"/>
              <a:t>Surveillance</a:t>
            </a:r>
          </a:p>
          <a:p>
            <a:pPr lvl="1">
              <a:lnSpc>
                <a:spcPct val="100000"/>
              </a:lnSpc>
            </a:pPr>
            <a:r>
              <a:rPr lang="en-US" sz="2000" dirty="0"/>
              <a:t>Underreporting &amp; underestimation; only lab confirmed cholera cases reported; Bangladesh reported 477 cases and India did not report to WHO in 2021; CFR &lt;1%</a:t>
            </a:r>
          </a:p>
          <a:p>
            <a:pPr lvl="1">
              <a:lnSpc>
                <a:spcPct val="100000"/>
              </a:lnSpc>
            </a:pPr>
            <a:endParaRPr lang="en-US" sz="2000" dirty="0"/>
          </a:p>
          <a:p>
            <a:pPr lvl="1">
              <a:lnSpc>
                <a:spcPct val="100000"/>
              </a:lnSpc>
            </a:pPr>
            <a:r>
              <a:rPr lang="en-US" sz="2000" dirty="0"/>
              <a:t>EWARS, EBS, CBS need strengthening</a:t>
            </a:r>
          </a:p>
          <a:p>
            <a:pPr>
              <a:lnSpc>
                <a:spcPct val="100000"/>
              </a:lnSpc>
            </a:pPr>
            <a:endParaRPr lang="en-US" sz="2000" dirty="0"/>
          </a:p>
          <a:p>
            <a:pPr>
              <a:lnSpc>
                <a:spcPct val="100000"/>
              </a:lnSpc>
            </a:pPr>
            <a:r>
              <a:rPr lang="en-US" sz="2000" dirty="0"/>
              <a:t>Laboratory capacity for confirmatory diagnosis</a:t>
            </a:r>
          </a:p>
          <a:p>
            <a:pPr lvl="1">
              <a:lnSpc>
                <a:spcPct val="100000"/>
              </a:lnSpc>
            </a:pPr>
            <a:r>
              <a:rPr lang="en-US" sz="2000" dirty="0"/>
              <a:t>Limited sub national capacity</a:t>
            </a:r>
          </a:p>
        </p:txBody>
      </p:sp>
      <p:sp>
        <p:nvSpPr>
          <p:cNvPr id="9" name="Content Placeholder 2">
            <a:extLst>
              <a:ext uri="{FF2B5EF4-FFF2-40B4-BE49-F238E27FC236}">
                <a16:creationId xmlns:a16="http://schemas.microsoft.com/office/drawing/2014/main" id="{A981BBA3-7E90-AB81-452C-5F9FE2199272}"/>
              </a:ext>
            </a:extLst>
          </p:cNvPr>
          <p:cNvSpPr txBox="1">
            <a:spLocks/>
          </p:cNvSpPr>
          <p:nvPr/>
        </p:nvSpPr>
        <p:spPr>
          <a:xfrm>
            <a:off x="6999890" y="1100817"/>
            <a:ext cx="5192110" cy="4351338"/>
          </a:xfrm>
          <a:prstGeom prst="rect">
            <a:avLst/>
          </a:prstGeom>
        </p:spPr>
        <p:txBody>
          <a:bodyPr vert="horz" lIns="91440" tIns="45720" rIns="91440" bIns="45720" rtlCol="0">
            <a:normAutofit/>
          </a:bodyPr>
          <a:lstStyle>
            <a:lvl1pPr marL="228600" indent="-228600">
              <a:lnSpc>
                <a:spcPct val="90000"/>
              </a:lnSpc>
              <a:spcBef>
                <a:spcPts val="1000"/>
              </a:spcBef>
              <a:buFont typeface="Arial" panose="020B0604020202020204" pitchFamily="34" charset="0"/>
              <a:buChar char="•"/>
              <a:defRPr sz="2200">
                <a:latin typeface="Arial Nova" panose="020B0504020202020204" pitchFamily="34" charset="0"/>
              </a:defRPr>
            </a:lvl1pPr>
            <a:lvl2pPr marL="685800" lvl="1" indent="-228600">
              <a:lnSpc>
                <a:spcPct val="90000"/>
              </a:lnSpc>
              <a:spcBef>
                <a:spcPts val="500"/>
              </a:spcBef>
              <a:buFont typeface="Arial" panose="020B0604020202020204" pitchFamily="34" charset="0"/>
              <a:buChar char="•"/>
              <a:defRPr sz="2000">
                <a:latin typeface="Arial Nova" panose="020B0504020202020204" pitchFamily="34" charset="0"/>
              </a:defRPr>
            </a:lvl2pPr>
            <a:lvl3pPr marL="1143000" indent="-228600">
              <a:lnSpc>
                <a:spcPct val="90000"/>
              </a:lnSpc>
              <a:spcBef>
                <a:spcPts val="500"/>
              </a:spcBef>
              <a:buFont typeface="Arial" panose="020B0604020202020204" pitchFamily="34" charset="0"/>
              <a:buChar char="•"/>
              <a:defRPr sz="2000">
                <a:latin typeface="Arial Nova" panose="020B0504020202020204" pitchFamily="34" charset="0"/>
              </a:defRPr>
            </a:lvl3pPr>
            <a:lvl4pPr marL="1600200" indent="-228600">
              <a:lnSpc>
                <a:spcPct val="90000"/>
              </a:lnSpc>
              <a:spcBef>
                <a:spcPts val="500"/>
              </a:spcBef>
              <a:buFont typeface="Arial" panose="020B0604020202020204" pitchFamily="34" charset="0"/>
              <a:buChar char="•"/>
              <a:defRPr>
                <a:latin typeface="Arial Nova" panose="020B0504020202020204" pitchFamily="34" charset="0"/>
              </a:defRPr>
            </a:lvl4pPr>
            <a:lvl5pPr marL="2057400" indent="-228600">
              <a:lnSpc>
                <a:spcPct val="90000"/>
              </a:lnSpc>
              <a:spcBef>
                <a:spcPts val="500"/>
              </a:spcBef>
              <a:buFont typeface="Arial" panose="020B0604020202020204" pitchFamily="34" charset="0"/>
              <a:buChar char="•"/>
              <a:defRPr>
                <a:latin typeface="Arial Nova" panose="020B0504020202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lnSpc>
                <a:spcPct val="80000"/>
              </a:lnSpc>
            </a:pPr>
            <a:r>
              <a:rPr lang="en-US" sz="2000" dirty="0"/>
              <a:t>Multi sectoral coordination</a:t>
            </a:r>
          </a:p>
          <a:p>
            <a:pPr lvl="1">
              <a:lnSpc>
                <a:spcPct val="80000"/>
              </a:lnSpc>
            </a:pPr>
            <a:r>
              <a:rPr lang="en-US" sz="1900" dirty="0"/>
              <a:t>Limited and unsystematic in peace time</a:t>
            </a:r>
          </a:p>
          <a:p>
            <a:pPr>
              <a:lnSpc>
                <a:spcPct val="80000"/>
              </a:lnSpc>
            </a:pPr>
            <a:endParaRPr lang="en-US" sz="2000" dirty="0"/>
          </a:p>
          <a:p>
            <a:pPr>
              <a:lnSpc>
                <a:spcPct val="80000"/>
              </a:lnSpc>
            </a:pPr>
            <a:r>
              <a:rPr lang="en-US" sz="2000" dirty="0"/>
              <a:t>Human resources and funding</a:t>
            </a:r>
          </a:p>
          <a:p>
            <a:pPr lvl="1">
              <a:lnSpc>
                <a:spcPct val="80000"/>
              </a:lnSpc>
            </a:pPr>
            <a:r>
              <a:rPr lang="en-US" sz="1900" dirty="0"/>
              <a:t>Frequent turnover; affects capacity/reporting </a:t>
            </a:r>
          </a:p>
          <a:p>
            <a:pPr lvl="1">
              <a:lnSpc>
                <a:spcPct val="80000"/>
              </a:lnSpc>
            </a:pPr>
            <a:r>
              <a:rPr lang="en-US" sz="1900" dirty="0"/>
              <a:t>Limited funding to sustain surveillance sites</a:t>
            </a:r>
          </a:p>
          <a:p>
            <a:pPr>
              <a:lnSpc>
                <a:spcPct val="80000"/>
              </a:lnSpc>
            </a:pPr>
            <a:endParaRPr lang="en-US" sz="1900" dirty="0"/>
          </a:p>
          <a:p>
            <a:pPr>
              <a:lnSpc>
                <a:spcPct val="80000"/>
              </a:lnSpc>
            </a:pPr>
            <a:r>
              <a:rPr lang="en-US" sz="2000" dirty="0"/>
              <a:t>Federal structure with variable sub-national capacity and implementation</a:t>
            </a:r>
          </a:p>
          <a:p>
            <a:pPr>
              <a:lnSpc>
                <a:spcPct val="80000"/>
              </a:lnSpc>
            </a:pPr>
            <a:endParaRPr lang="en-US" sz="2000" dirty="0"/>
          </a:p>
          <a:p>
            <a:pPr>
              <a:lnSpc>
                <a:spcPct val="80000"/>
              </a:lnSpc>
            </a:pPr>
            <a:r>
              <a:rPr lang="en-US" sz="2000" dirty="0"/>
              <a:t>Shortage in global OCV stockpile</a:t>
            </a:r>
          </a:p>
          <a:p>
            <a:pPr>
              <a:lnSpc>
                <a:spcPct val="80000"/>
              </a:lnSpc>
            </a:pPr>
            <a:endParaRPr lang="en-US" sz="1800" dirty="0"/>
          </a:p>
          <a:p>
            <a:pPr>
              <a:lnSpc>
                <a:spcPct val="80000"/>
              </a:lnSpc>
            </a:pPr>
            <a:endParaRPr lang="en-US" sz="2000" dirty="0"/>
          </a:p>
        </p:txBody>
      </p:sp>
    </p:spTree>
    <p:extLst>
      <p:ext uri="{BB962C8B-B14F-4D97-AF65-F5344CB8AC3E}">
        <p14:creationId xmlns:p14="http://schemas.microsoft.com/office/powerpoint/2010/main" val="38513162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8ACBCA-1F51-0AC6-20EB-EBE752634201}"/>
              </a:ext>
            </a:extLst>
          </p:cNvPr>
          <p:cNvSpPr>
            <a:spLocks noGrp="1"/>
          </p:cNvSpPr>
          <p:nvPr>
            <p:ph type="title" idx="4294967295"/>
          </p:nvPr>
        </p:nvSpPr>
        <p:spPr>
          <a:xfrm>
            <a:off x="323434" y="-8808"/>
            <a:ext cx="12079704" cy="698764"/>
          </a:xfrm>
        </p:spPr>
        <p:txBody>
          <a:bodyPr anchor="ctr">
            <a:noAutofit/>
          </a:bodyPr>
          <a:lstStyle/>
          <a:p>
            <a:r>
              <a:rPr lang="en-US" sz="3200" b="1" dirty="0">
                <a:solidFill>
                  <a:schemeClr val="bg1"/>
                </a:solidFill>
                <a:latin typeface="Arial Nova" panose="020B0504020202020204" pitchFamily="34" charset="0"/>
              </a:rPr>
              <a:t>Cholera prevention and control: WHO support in SEAR</a:t>
            </a:r>
          </a:p>
        </p:txBody>
      </p:sp>
      <p:graphicFrame>
        <p:nvGraphicFramePr>
          <p:cNvPr id="3" name="Diagram 2">
            <a:extLst>
              <a:ext uri="{FF2B5EF4-FFF2-40B4-BE49-F238E27FC236}">
                <a16:creationId xmlns:a16="http://schemas.microsoft.com/office/drawing/2014/main" id="{3DABDC5A-234E-C5F8-880A-5D0D937FD9A8}"/>
              </a:ext>
            </a:extLst>
          </p:cNvPr>
          <p:cNvGraphicFramePr/>
          <p:nvPr>
            <p:extLst>
              <p:ext uri="{D42A27DB-BD31-4B8C-83A1-F6EECF244321}">
                <p14:modId xmlns:p14="http://schemas.microsoft.com/office/powerpoint/2010/main" val="3015540842"/>
              </p:ext>
            </p:extLst>
          </p:nvPr>
        </p:nvGraphicFramePr>
        <p:xfrm>
          <a:off x="56147" y="1092172"/>
          <a:ext cx="12079705" cy="50426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822217878"/>
      </p:ext>
    </p:extLst>
  </p:cSld>
  <p:clrMapOvr>
    <a:masterClrMapping/>
  </p:clrMapOvr>
</p:sld>
</file>

<file path=ppt/theme/theme1.xml><?xml version="1.0" encoding="utf-8"?>
<a:theme xmlns:a="http://schemas.openxmlformats.org/drawingml/2006/main" name="Theme1_WHE SEARO">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heme1_WHE SEARO" id="{6CB8116D-D910-4190-8612-D10808BB6E07}" vid="{999E9E83-F8DF-4F6A-8B9A-5414E455841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Theme1_WHE SEARO</Template>
  <TotalTime>17264</TotalTime>
  <Words>1506</Words>
  <Application>Microsoft Office PowerPoint</Application>
  <PresentationFormat>Widescreen</PresentationFormat>
  <Paragraphs>165</Paragraphs>
  <Slides>14</Slides>
  <Notes>12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14</vt:i4>
      </vt:variant>
    </vt:vector>
  </HeadingPairs>
  <TitlesOfParts>
    <vt:vector size="22" baseType="lpstr">
      <vt:lpstr>Arial</vt:lpstr>
      <vt:lpstr>Arial Nova</vt:lpstr>
      <vt:lpstr>Calibri</vt:lpstr>
      <vt:lpstr>Calibri Light</vt:lpstr>
      <vt:lpstr>Corbel</vt:lpstr>
      <vt:lpstr>Leelawadee</vt:lpstr>
      <vt:lpstr>Segoe Condensed</vt:lpstr>
      <vt:lpstr>Theme1_WHE SEARO</vt:lpstr>
      <vt:lpstr>Cholera situation in  WHO’s South-East Asia Region</vt:lpstr>
      <vt:lpstr>Learning objectives</vt:lpstr>
      <vt:lpstr>Burden and trends of cholera in SEAR</vt:lpstr>
      <vt:lpstr>Burden and trends of cholera in SEAR</vt:lpstr>
      <vt:lpstr>Cholera prevention and control: policy &amp; program frameworks</vt:lpstr>
      <vt:lpstr>Cholera prevention and control: surveillance, detection and outbreak response</vt:lpstr>
      <vt:lpstr>Cholera prevention &amp; control: use of oral cholera vaccine (OCV)</vt:lpstr>
      <vt:lpstr>Cholera prevention and control: challenges</vt:lpstr>
      <vt:lpstr>Cholera prevention and control: WHO support in SEAR</vt:lpstr>
      <vt:lpstr>Future directions – strengthening readiness</vt:lpstr>
      <vt:lpstr>Key messages</vt:lpstr>
      <vt:lpstr>Thank you</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GTFCC Surveillance and laboratory group</dc:title>
  <dc:creator>KAKKAR, Manish</dc:creator>
  <cp:lastModifiedBy>FORTIN, Ann</cp:lastModifiedBy>
  <cp:revision>72</cp:revision>
  <dcterms:created xsi:type="dcterms:W3CDTF">2023-04-12T08:18:13Z</dcterms:created>
  <dcterms:modified xsi:type="dcterms:W3CDTF">2023-05-17T06:58:57Z</dcterms:modified>
</cp:coreProperties>
</file>