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15"/>
  </p:notesMasterIdLst>
  <p:sldIdLst>
    <p:sldId id="332" r:id="rId6"/>
    <p:sldId id="323" r:id="rId7"/>
    <p:sldId id="343" r:id="rId8"/>
    <p:sldId id="348" r:id="rId9"/>
    <p:sldId id="344" r:id="rId10"/>
    <p:sldId id="346" r:id="rId11"/>
    <p:sldId id="347" r:id="rId12"/>
    <p:sldId id="911" r:id="rId13"/>
    <p:sldId id="337" r:id="rId14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200DAF"/>
    <a:srgbClr val="7D116E"/>
    <a:srgbClr val="75A1D1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63" autoAdjust="0"/>
    <p:restoredTop sz="93792" autoAdjust="0"/>
  </p:normalViewPr>
  <p:slideViewPr>
    <p:cSldViewPr>
      <p:cViewPr varScale="1">
        <p:scale>
          <a:sx n="72" d="100"/>
          <a:sy n="72" d="100"/>
        </p:scale>
        <p:origin x="69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RTIN, Ann" userId="67ee80a2-00fa-4ab3-af94-874441746f34" providerId="ADAL" clId="{0E1F0AA1-307E-42A5-A5D0-72FA56B5C152}"/>
    <pc:docChg chg="custSel modSld">
      <pc:chgData name="FORTIN, Ann" userId="67ee80a2-00fa-4ab3-af94-874441746f34" providerId="ADAL" clId="{0E1F0AA1-307E-42A5-A5D0-72FA56B5C152}" dt="2023-05-11T01:27:22.448" v="5" actId="27636"/>
      <pc:docMkLst>
        <pc:docMk/>
      </pc:docMkLst>
      <pc:sldChg chg="modSp mod">
        <pc:chgData name="FORTIN, Ann" userId="67ee80a2-00fa-4ab3-af94-874441746f34" providerId="ADAL" clId="{0E1F0AA1-307E-42A5-A5D0-72FA56B5C152}" dt="2023-05-11T01:27:22.448" v="5" actId="27636"/>
        <pc:sldMkLst>
          <pc:docMk/>
          <pc:sldMk cId="791592476" sldId="332"/>
        </pc:sldMkLst>
        <pc:spChg chg="mod">
          <ac:chgData name="FORTIN, Ann" userId="67ee80a2-00fa-4ab3-af94-874441746f34" providerId="ADAL" clId="{0E1F0AA1-307E-42A5-A5D0-72FA56B5C152}" dt="2023-05-11T01:27:22.448" v="5" actId="27636"/>
          <ac:spMkLst>
            <pc:docMk/>
            <pc:sldMk cId="791592476" sldId="332"/>
            <ac:spMk id="11" creationId="{1CC35C35-86B6-4756-914A-EBADAD660EC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11/05/2023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tfcc.org/wp-content/uploads/2019/10/gtfcc-ending-cholera-a-global-roadmap-to-2030.pdf" TargetMode="External"/><Relationship Id="rId13" Type="http://schemas.openxmlformats.org/officeDocument/2006/relationships/image" Target="../media/image7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hyperlink" Target="https://www.gtfcc.org/wp-content/uploads/2020/04/gtfcc-mettre-fin-au-cholera-feuille-de-route-mondiale-pour-2030.pdf" TargetMode="External"/><Relationship Id="rId1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780576" y="2551198"/>
            <a:ext cx="8059850" cy="13480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rPr>
              <a:t>Session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w Cen MT" panose="020B0602020104020603" pitchFamily="34" charset="0"/>
              </a:rPr>
              <a:t>2: Global Update</a:t>
            </a:r>
            <a:endParaRPr lang="fr-FR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w Cen MT" panose="020B06020201040206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400" y="0"/>
            <a:ext cx="2495600" cy="6206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793CB4D-9CF9-4870-9C72-584F5DC34F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" y="-16565"/>
            <a:ext cx="3427715" cy="743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68E2CC-0094-4B51-A577-92816AE4F6EE}"/>
              </a:ext>
            </a:extLst>
          </p:cNvPr>
          <p:cNvSpPr txBox="1"/>
          <p:nvPr/>
        </p:nvSpPr>
        <p:spPr>
          <a:xfrm>
            <a:off x="6782782" y="4901015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Kate Alberti</a:t>
            </a:r>
          </a:p>
          <a:p>
            <a:r>
              <a:rPr lang="en-US" dirty="0"/>
              <a:t>GTFCC Secretariat</a:t>
            </a:r>
          </a:p>
          <a:p>
            <a:r>
              <a:rPr lang="en-US" dirty="0"/>
              <a:t>WHO Cholera Programme - Geneva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64BD04-CC5A-47F6-A7D4-D74146DCCE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50497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latin typeface="Tw Cen MT" panose="020B0602020104020603" pitchFamily="34" charset="0"/>
              </a:rPr>
              <a:t>Outline of presentation</a:t>
            </a:r>
            <a:endParaRPr lang="en-GB" sz="32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374C76-4C0C-4CBB-ABF5-57D0338921ED}"/>
              </a:ext>
            </a:extLst>
          </p:cNvPr>
          <p:cNvSpPr txBox="1"/>
          <p:nvPr/>
        </p:nvSpPr>
        <p:spPr>
          <a:xfrm>
            <a:off x="3746981" y="1844824"/>
            <a:ext cx="7951032" cy="461665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GB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Learning objectives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8C2A1A-2D85-4E98-8F24-C058551FD35B}"/>
              </a:ext>
            </a:extLst>
          </p:cNvPr>
          <p:cNvSpPr txBox="1"/>
          <p:nvPr/>
        </p:nvSpPr>
        <p:spPr>
          <a:xfrm>
            <a:off x="3746981" y="2444797"/>
            <a:ext cx="7951032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Overview of the global cholera situation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746981" y="3022704"/>
            <a:ext cx="7951032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Overview of global factors </a:t>
            </a:r>
            <a:r>
              <a:rPr lang="en-US" sz="2400" b="1" dirty="0" err="1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favouring</a:t>
            </a:r>
            <a:r>
              <a:rPr lang="en-US" sz="2400" b="1" dirty="0">
                <a:solidFill>
                  <a:schemeClr val="bg1"/>
                </a:solidFill>
                <a:latin typeface="Tw Cen MT" panose="020B0602020104020603" pitchFamily="34" charset="0"/>
                <a:cs typeface="Calibri" panose="020F0502020204030204" pitchFamily="34" charset="0"/>
              </a:rPr>
              <a:t> cholera transmission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A16025-D4EA-4934-9C19-D7240F6CC227}"/>
              </a:ext>
            </a:extLst>
          </p:cNvPr>
          <p:cNvSpPr txBox="1"/>
          <p:nvPr/>
        </p:nvSpPr>
        <p:spPr>
          <a:xfrm>
            <a:off x="3746981" y="3621037"/>
            <a:ext cx="7951032" cy="46166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b="1" dirty="0">
                <a:latin typeface="Tw Cen MT" panose="020B0602020104020603" pitchFamily="34" charset="0"/>
                <a:cs typeface="Calibri" panose="020F0502020204030204" pitchFamily="34" charset="0"/>
              </a:rPr>
              <a:t>Introduce the Global Task Force on Cholera Control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23B3B9-D213-47C8-A0C4-DD3A95C329D0}"/>
              </a:ext>
            </a:extLst>
          </p:cNvPr>
          <p:cNvSpPr txBox="1"/>
          <p:nvPr/>
        </p:nvSpPr>
        <p:spPr>
          <a:xfrm>
            <a:off x="3746981" y="4205299"/>
            <a:ext cx="7951032" cy="46166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45AAAC-A56D-4199-B74A-0AE713AD7960}"/>
              </a:ext>
            </a:extLst>
          </p:cNvPr>
          <p:cNvSpPr txBox="1"/>
          <p:nvPr/>
        </p:nvSpPr>
        <p:spPr>
          <a:xfrm>
            <a:off x="3746981" y="4768886"/>
            <a:ext cx="7951032" cy="461665"/>
          </a:xfrm>
          <a:prstGeom prst="rect">
            <a:avLst/>
          </a:prstGeom>
          <a:solidFill>
            <a:srgbClr val="7D116E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AE3A1E-6CAC-4E4C-9D93-803B5F813DA6}"/>
              </a:ext>
            </a:extLst>
          </p:cNvPr>
          <p:cNvSpPr txBox="1"/>
          <p:nvPr/>
        </p:nvSpPr>
        <p:spPr>
          <a:xfrm>
            <a:off x="3746981" y="5299853"/>
            <a:ext cx="7951032" cy="46166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endParaRPr lang="en-US" sz="2400" b="1" dirty="0">
              <a:solidFill>
                <a:schemeClr val="bg1"/>
              </a:solidFill>
              <a:latin typeface="Tw Cen MT" panose="020B0602020104020603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CC7AE6-7C9D-4EB9-BFFB-2F801A4D2C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A5D1C2-37ED-4475-9865-7DF09D14E7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B408E036-35C2-4F7C-90C1-E823E29BD5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71534" y="4149080"/>
            <a:ext cx="10515600" cy="2852737"/>
          </a:xfrm>
          <a:prstGeom prst="rect">
            <a:avLst/>
          </a:prstGeom>
          <a:ln w="12700">
            <a:noFill/>
          </a:ln>
        </p:spPr>
        <p:txBody>
          <a:bodyPr lIns="0" tIns="0" rIns="0" bIns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0000"/>
              </a:buClr>
              <a:buSzPct val="120000"/>
              <a:buFont typeface="Arial" panose="020B0604020202020204" pitchFamily="34" charset="0"/>
              <a:buNone/>
              <a:tabLst/>
              <a:defRPr/>
            </a:pP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20000"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</a:t>
            </a:r>
            <a:r>
              <a:rPr lang="en-GB" sz="2800" b="1" dirty="0" err="1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sease</a:t>
            </a:r>
            <a:r>
              <a:rPr lang="en-GB" sz="2800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of inequity, marker of poverty and a lack of development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buNone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Cholera affects the world’s poorest and most vulnerable people</a:t>
            </a: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Cases under-reported (average 2017-2021 </a:t>
            </a:r>
            <a:r>
              <a:rPr lang="en-US" sz="2400" dirty="0">
                <a:solidFill>
                  <a:prstClr val="black"/>
                </a:solidFill>
                <a:cs typeface="Arial" panose="020B0604020202020204" pitchFamily="34" charset="0"/>
              </a:rPr>
              <a:t>:~ 110,000 cases,  2,200 deaths/year</a:t>
            </a: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Modelled estimates</a:t>
            </a: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~ 	3 million cholera cases per year</a:t>
            </a: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~ 	</a:t>
            </a:r>
            <a:r>
              <a:rPr kumimoji="0" lang="en-GB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100,000 deaths from cholera per year</a:t>
            </a: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Despite limits, years of reduction of morbidity and mortality</a:t>
            </a: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Since 2021 increase in reported cholera cases and deaths</a:t>
            </a:r>
          </a:p>
          <a:p>
            <a:pPr marL="800100" lvl="2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2021 global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CFR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1.9%</a:t>
            </a:r>
          </a:p>
          <a:p>
            <a:pPr marL="800100" lvl="2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2021 African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CFR 2.9%</a:t>
            </a:r>
          </a:p>
          <a:p>
            <a:pPr marL="177800" lvl="1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None/>
              <a:tabLst>
                <a:tab pos="357188" algn="l"/>
              </a:tabLst>
            </a:pPr>
            <a:endParaRPr lang="en-US" sz="2400" dirty="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defRPr/>
            </a:pP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1" indent="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ct val="120000"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EAD68E9-7FF2-420D-A253-70E2D9AB9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2C061F8-CB89-4B29-8536-38A2E9AE0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4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429C46-FE65-4DCE-AF4E-84519135A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895" y="1628800"/>
            <a:ext cx="5142784" cy="38503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9E2DC2E-604D-4C17-9BA4-0207051B752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5" y="1628801"/>
            <a:ext cx="5151331" cy="38503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0E2C17-D3EF-400D-BB48-800EDF3019BD}"/>
              </a:ext>
            </a:extLst>
          </p:cNvPr>
          <p:cNvSpPr txBox="1"/>
          <p:nvPr/>
        </p:nvSpPr>
        <p:spPr>
          <a:xfrm>
            <a:off x="695401" y="932289"/>
            <a:ext cx="10873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Meiryo" panose="020B0400000000000000" pitchFamily="34" charset="-128"/>
                <a:cs typeface="Calibri" panose="020F0502020204030204" pitchFamily="34" charset="0"/>
              </a:rPr>
              <a:t>Global cholera cases and deaths reported to the World Health Organization 2000-2021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38C325-5A0B-4C24-B221-11D7B8D228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CFE9B6-01D4-40AF-868F-A389C63C98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3528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8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490C78-0CFE-4FEC-8C3B-1CC3F514BAA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" t="13136" r="4535" b="2765"/>
          <a:stretch>
            <a:fillRect/>
          </a:stretch>
        </p:blipFill>
        <p:spPr>
          <a:xfrm>
            <a:off x="1415480" y="1076455"/>
            <a:ext cx="8871168" cy="51595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D71723-0463-436A-BA59-472A163583DE}"/>
              </a:ext>
            </a:extLst>
          </p:cNvPr>
          <p:cNvSpPr txBox="1"/>
          <p:nvPr/>
        </p:nvSpPr>
        <p:spPr>
          <a:xfrm>
            <a:off x="1199456" y="586827"/>
            <a:ext cx="9577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pc="-30" dirty="0">
                <a:solidFill>
                  <a:srgbClr val="004C8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Meiryo" panose="020B0400000000000000" pitchFamily="34" charset="-128"/>
                <a:cs typeface="Calibri" panose="020F0502020204030204" pitchFamily="34" charset="0"/>
              </a:rPr>
              <a:t>Global situation of active epidemics of cholera and acute watery diarrhea as of 15 April 2023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25ED4BC-E567-4AF5-9D39-C55D62760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B009C4B-6C15-46F6-A56F-2CD57DA38B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5550" y="6430962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79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8B68B3D7-AE19-43C6-9859-B0DBE0B0BFB0}"/>
              </a:ext>
            </a:extLst>
          </p:cNvPr>
          <p:cNvSpPr txBox="1">
            <a:spLocks/>
          </p:cNvSpPr>
          <p:nvPr/>
        </p:nvSpPr>
        <p:spPr>
          <a:xfrm>
            <a:off x="1055440" y="1844824"/>
            <a:ext cx="8136904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Calibri "/>
              </a:rPr>
              <a:t>Poverty and conflict leading to mass population displacement and lack of or destruction of infrastructure are major triggers of cholera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Calibri "/>
              </a:rPr>
              <a:t> Climate change is a growing threat 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Calibri "/>
              </a:rPr>
              <a:t> Climate events including cyclones / floods and drought can also limit access to clean water and lead to population displacement </a:t>
            </a:r>
          </a:p>
          <a:p>
            <a:endParaRPr lang="en-US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10DDB2-3E76-4590-9498-A5F96FE53599}"/>
              </a:ext>
            </a:extLst>
          </p:cNvPr>
          <p:cNvSpPr txBox="1"/>
          <p:nvPr/>
        </p:nvSpPr>
        <p:spPr>
          <a:xfrm>
            <a:off x="1163452" y="1014243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Major factors contributing to cholera transmission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7DE920-962F-4EF2-BDE1-444CFC91E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C5E489-05F7-4EAC-81BA-8249C2A75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76975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76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7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B01EF3-5A1A-40F5-9361-F6090381DAC7}"/>
              </a:ext>
            </a:extLst>
          </p:cNvPr>
          <p:cNvSpPr txBox="1"/>
          <p:nvPr/>
        </p:nvSpPr>
        <p:spPr>
          <a:xfrm>
            <a:off x="532586" y="1134036"/>
            <a:ext cx="9433048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Multiple other disease outbreaks including </a:t>
            </a:r>
            <a:r>
              <a:rPr lang="en-US" sz="2200" dirty="0" err="1"/>
              <a:t>Mpox</a:t>
            </a:r>
            <a:r>
              <a:rPr lang="en-US" sz="2200" dirty="0"/>
              <a:t>, wild polio, measles, COVID-19 pandemic, etc. 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Limited and strained resources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Shortage of medical commodities including cholera kits and Oral Cholera Vaccine (OCV)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Poor sanitation and unreliable water supplies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Increased cross-border movements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F67011-EE8D-4239-8C68-61BB9EAC1E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11624" cy="5597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E5AD20-0120-42AC-A8DD-F548B54D33E6}"/>
              </a:ext>
            </a:extLst>
          </p:cNvPr>
          <p:cNvSpPr txBox="1"/>
          <p:nvPr/>
        </p:nvSpPr>
        <p:spPr>
          <a:xfrm>
            <a:off x="1199456" y="962293"/>
            <a:ext cx="78488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Cholera is happening in the context of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767811-C09A-4E60-AA68-64940DEB7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550" y="6248399"/>
            <a:ext cx="207645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9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6479B-DB70-4B2E-A490-3BE3C926CFB8}"/>
              </a:ext>
            </a:extLst>
          </p:cNvPr>
          <p:cNvSpPr txBox="1">
            <a:spLocks/>
          </p:cNvSpPr>
          <p:nvPr/>
        </p:nvSpPr>
        <p:spPr>
          <a:xfrm>
            <a:off x="1363850" y="1325106"/>
            <a:ext cx="5494149" cy="4320149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Segoe Condensed" panose="020B0606040200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GTFCC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&gt; 50 institutions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WHO, UNICEF IFRC…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MSF, GOARN</a:t>
            </a:r>
          </a:p>
          <a:p>
            <a:pPr marL="182563" indent="-182563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Initial target (2017)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47 countries 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GB" sz="1800" u="sng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Objective 2030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Reduce cholera deaths by 90%</a:t>
            </a:r>
          </a:p>
          <a:p>
            <a:pPr marL="182563" indent="-182563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</a:pPr>
            <a:r>
              <a:rPr lang="en-US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uncontrolled outbreaks in fragile settings 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Eliminate transmission in 20 countries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Country driven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implementation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Early </a:t>
            </a:r>
            <a:r>
              <a:rPr kumimoji="0" lang="en-GB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detection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&amp; </a:t>
            </a:r>
            <a:r>
              <a:rPr kumimoji="0" lang="en-GB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response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outbreaks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Multi-sectoral in </a:t>
            </a: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cholera hotspots</a:t>
            </a:r>
          </a:p>
          <a:p>
            <a:pPr marL="182563" marR="0" lvl="0" indent="-182563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Partnership as country support mechanism</a:t>
            </a:r>
          </a:p>
          <a:p>
            <a:pPr marL="355600" marR="0" lvl="0" indent="-17780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 technical axis + coordination </a:t>
            </a: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A60DEA-EB66-427F-911C-1876D9112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600450" cy="628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6EE5E3-C2E4-4545-8240-E6E01F8E3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197" y="2582105"/>
            <a:ext cx="580377" cy="580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906317-A899-4B85-A6A5-7BCBED38D9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373"/>
          <a:stretch/>
        </p:blipFill>
        <p:spPr>
          <a:xfrm>
            <a:off x="457771" y="3818721"/>
            <a:ext cx="580377" cy="5803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D484E8-8234-4030-B6E5-654112F39B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310" y="4894399"/>
            <a:ext cx="580377" cy="5803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EEAD59-FAE8-4C87-B84C-60546C62F0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914" r="9168" b="6824"/>
          <a:stretch/>
        </p:blipFill>
        <p:spPr>
          <a:xfrm>
            <a:off x="415331" y="1296351"/>
            <a:ext cx="580378" cy="6295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206A101-FAF9-48CF-A7FA-F7D977FAF4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85078" y="3312190"/>
            <a:ext cx="4431542" cy="281400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867CBA2-F327-4A24-9F20-1B32DC8552EE}"/>
              </a:ext>
            </a:extLst>
          </p:cNvPr>
          <p:cNvSpPr txBox="1"/>
          <p:nvPr/>
        </p:nvSpPr>
        <p:spPr>
          <a:xfrm>
            <a:off x="9434078" y="1064460"/>
            <a:ext cx="12191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244976B-29B0-4849-AF0D-B1BEF8CAE62D}"/>
              </a:ext>
            </a:extLst>
          </p:cNvPr>
          <p:cNvSpPr txBox="1"/>
          <p:nvPr/>
        </p:nvSpPr>
        <p:spPr>
          <a:xfrm>
            <a:off x="1292488" y="5723626"/>
            <a:ext cx="650168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900" dirty="0">
                <a:latin typeface="+mn-lt"/>
                <a:hlinkClick r:id="rId8"/>
              </a:rPr>
              <a:t>https://www.gtfcc.org/wp-content/uploads/2019/10/gtfcc-ending-cholera-a-global-roadmap-to-2030.pdf</a:t>
            </a:r>
            <a:r>
              <a:rPr lang="en-GB" sz="900" dirty="0">
                <a:latin typeface="+mn-lt"/>
              </a:rPr>
              <a:t>   </a:t>
            </a:r>
          </a:p>
          <a:p>
            <a:r>
              <a:rPr lang="en-GB" sz="900" dirty="0">
                <a:latin typeface="+mn-lt"/>
                <a:hlinkClick r:id="rId9"/>
              </a:rPr>
              <a:t>https://www.gtfcc.org/wp-content/uploads/2020/04/gtfcc-mettre-fin-au-cholera-feuille-de-route-mondiale-pour-2030.pdf</a:t>
            </a:r>
            <a:r>
              <a:rPr lang="en-GB" sz="900" dirty="0">
                <a:latin typeface="+mn-lt"/>
              </a:rPr>
              <a:t> 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F13B9F0-58D5-4EB1-B4B5-3BA161F4EBDD}"/>
              </a:ext>
            </a:extLst>
          </p:cNvPr>
          <p:cNvSpPr/>
          <p:nvPr/>
        </p:nvSpPr>
        <p:spPr>
          <a:xfrm>
            <a:off x="5162227" y="5126470"/>
            <a:ext cx="1867546" cy="116236"/>
          </a:xfrm>
          <a:prstGeom prst="rightArrow">
            <a:avLst/>
          </a:prstGeom>
          <a:solidFill>
            <a:srgbClr val="109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1BD92F3-5917-4206-B9CA-C0A731E274B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8253" y="6389537"/>
            <a:ext cx="1323253" cy="409382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42EBDFE-59DD-4913-87DA-B3387A58DF38}"/>
              </a:ext>
            </a:extLst>
          </p:cNvPr>
          <p:cNvCxnSpPr>
            <a:cxnSpLocks/>
          </p:cNvCxnSpPr>
          <p:nvPr/>
        </p:nvCxnSpPr>
        <p:spPr>
          <a:xfrm>
            <a:off x="76200" y="6352886"/>
            <a:ext cx="12059299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B70FFE0C-E56E-4ECD-8010-0D59E6B0FFC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439" y="6411917"/>
            <a:ext cx="1132654" cy="345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4C04DD-BC0C-451A-9806-0D281B5073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88299" y="663697"/>
            <a:ext cx="2061725" cy="2899487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30E8200F-9E20-460C-BDC4-A7F1A7742492}"/>
              </a:ext>
            </a:extLst>
          </p:cNvPr>
          <p:cNvSpPr txBox="1">
            <a:spLocks/>
          </p:cNvSpPr>
          <p:nvPr/>
        </p:nvSpPr>
        <p:spPr>
          <a:xfrm>
            <a:off x="838750" y="749915"/>
            <a:ext cx="6841425" cy="41647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Segoe Condensed" panose="020B0606040200020203" pitchFamily="34" charset="0"/>
                <a:ea typeface="+mj-ea"/>
                <a:cs typeface="+mj-cs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60000"/>
                    <a:lumOff val="40000"/>
                  </a:srgbClr>
                </a:solidFill>
                <a:effectLst/>
                <a:uLnTx/>
                <a:uFillTx/>
                <a:latin typeface="Avenir Next Condensed"/>
                <a:ea typeface="+mj-ea"/>
                <a:cs typeface="+mj-cs"/>
              </a:rPr>
              <a:t> 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venir Next Condensed"/>
                <a:ea typeface="+mj-ea"/>
                <a:cs typeface="+mj-cs"/>
              </a:rPr>
              <a:t>ENDING CHOLERA </a:t>
            </a:r>
            <a:r>
              <a:rPr kumimoji="0" 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venir Next Condensed Demi Bold"/>
                <a:ea typeface="+mj-ea"/>
                <a:cs typeface="+mj-cs"/>
              </a:rPr>
              <a:t>A GLOBAL ROADMAP TO 2030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Condensed" panose="020B0606040200020203" pitchFamily="34" charset="0"/>
              <a:ea typeface="+mj-ea"/>
              <a:cs typeface="+mj-cs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B642101-B5E5-4056-9E78-F4B4D79C3D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09779" y="0"/>
            <a:ext cx="1482221" cy="5868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427137-2306-44CA-AFA4-69DEB14221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63868" y="6332479"/>
            <a:ext cx="1882923" cy="52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684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1" y="1772816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8979613" y="4315145"/>
            <a:ext cx="3212387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GB" sz="6000" b="1" dirty="0">
                <a:solidFill>
                  <a:schemeClr val="bg1"/>
                </a:solidFill>
                <a:latin typeface="Tw Cen MT" panose="020B0602020104020603" pitchFamily="34" charset="0"/>
              </a:rPr>
              <a:t>Thank you</a:t>
            </a:r>
            <a:endParaRPr lang="fr-FR" sz="6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DB2D49E-5593-4771-A30E-A1B4F2BC7DF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25005</TotalTime>
  <Words>376</Words>
  <Application>Microsoft Office PowerPoint</Application>
  <PresentationFormat>Widescreen</PresentationFormat>
  <Paragraphs>69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Arial Narrow</vt:lpstr>
      <vt:lpstr>Avenir Next Condensed</vt:lpstr>
      <vt:lpstr>Avenir Next Condensed Demi Bold</vt:lpstr>
      <vt:lpstr>Calibri</vt:lpstr>
      <vt:lpstr>Calibri </vt:lpstr>
      <vt:lpstr>Calibri Light</vt:lpstr>
      <vt:lpstr>Segoe Condensed</vt:lpstr>
      <vt:lpstr>Tw Cen MT</vt:lpstr>
      <vt:lpstr>Wingdings</vt:lpstr>
      <vt:lpstr>master</vt:lpstr>
      <vt:lpstr>Theme2</vt:lpstr>
      <vt:lpstr>PowerPoint Presentation</vt:lpstr>
      <vt:lpstr>PowerPoint Presentation</vt:lpstr>
      <vt:lpstr> Disease of inequity, marker of poverty and a lack of development    Cholera affects the world’s poorest and most vulnerable people Cases under-reported (average 2017-2021 :~ 110,000 cases,  2,200 deaths/year Modelled estimates ~  3 million cholera cases per year ~  100,000 deaths from cholera per year  Despite limits, years of reduction of morbidity and mortality Since 2021 increase in reported cholera cases and deaths 2021 global CFR 1.9% 2021 African CFR 2.9%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FORTIN, Ann</cp:lastModifiedBy>
  <cp:revision>683</cp:revision>
  <cp:lastPrinted>2017-04-11T14:54:10Z</cp:lastPrinted>
  <dcterms:created xsi:type="dcterms:W3CDTF">2017-01-26T14:30:52Z</dcterms:created>
  <dcterms:modified xsi:type="dcterms:W3CDTF">2023-05-11T01:27:28Z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</Properties>
</file>