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3.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Lst>
  <p:notesMasterIdLst>
    <p:notesMasterId r:id="rId36"/>
  </p:notesMasterIdLst>
  <p:sldIdLst>
    <p:sldId id="332" r:id="rId6"/>
    <p:sldId id="323" r:id="rId7"/>
    <p:sldId id="343" r:id="rId8"/>
    <p:sldId id="349" r:id="rId9"/>
    <p:sldId id="345" r:id="rId10"/>
    <p:sldId id="347" r:id="rId11"/>
    <p:sldId id="354" r:id="rId12"/>
    <p:sldId id="357" r:id="rId13"/>
    <p:sldId id="350" r:id="rId14"/>
    <p:sldId id="352" r:id="rId15"/>
    <p:sldId id="356" r:id="rId16"/>
    <p:sldId id="358" r:id="rId17"/>
    <p:sldId id="346" r:id="rId18"/>
    <p:sldId id="351" r:id="rId19"/>
    <p:sldId id="370" r:id="rId20"/>
    <p:sldId id="371" r:id="rId21"/>
    <p:sldId id="355" r:id="rId22"/>
    <p:sldId id="360" r:id="rId23"/>
    <p:sldId id="359" r:id="rId24"/>
    <p:sldId id="361" r:id="rId25"/>
    <p:sldId id="362" r:id="rId26"/>
    <p:sldId id="369" r:id="rId27"/>
    <p:sldId id="364" r:id="rId28"/>
    <p:sldId id="372" r:id="rId29"/>
    <p:sldId id="373" r:id="rId30"/>
    <p:sldId id="374" r:id="rId31"/>
    <p:sldId id="365" r:id="rId32"/>
    <p:sldId id="366" r:id="rId33"/>
    <p:sldId id="367" r:id="rId34"/>
    <p:sldId id="337" r:id="rId35"/>
  </p:sldIdLst>
  <p:sldSz cx="12192000" cy="6858000"/>
  <p:notesSz cx="6805613" cy="99393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POUMA, Benido" initials="IB" lastIdx="3" clrIdx="0"/>
  <p:cmAuthor id="2" name="ALBERTI, Kathryn" initials="AK" lastIdx="12" clrIdx="1">
    <p:extLst>
      <p:ext uri="{19B8F6BF-5375-455C-9EA6-DF929625EA0E}">
        <p15:presenceInfo xmlns:p15="http://schemas.microsoft.com/office/powerpoint/2012/main" userId="S::albertik@who.int::b6ab0193-bb89-4217-858a-2e968de9a5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116E"/>
    <a:srgbClr val="75A1D1"/>
    <a:srgbClr val="200DAF"/>
    <a:srgbClr val="8E16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83AE52-5659-4971-A85D-1D8B99DE8FE7}" v="3" dt="2023-05-10T17:37:05.6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85" autoAdjust="0"/>
    <p:restoredTop sz="84961" autoAdjust="0"/>
  </p:normalViewPr>
  <p:slideViewPr>
    <p:cSldViewPr>
      <p:cViewPr varScale="1">
        <p:scale>
          <a:sx n="61" d="100"/>
          <a:sy n="61" d="100"/>
        </p:scale>
        <p:origin x="636" y="72"/>
      </p:cViewPr>
      <p:guideLst>
        <p:guide orient="horz" pos="2160"/>
        <p:guide pos="3840"/>
      </p:guideLst>
    </p:cSldViewPr>
  </p:slideViewPr>
  <p:outlineViewPr>
    <p:cViewPr>
      <p:scale>
        <a:sx n="33" d="100"/>
        <a:sy n="33" d="100"/>
      </p:scale>
      <p:origin x="0" y="-38368"/>
    </p:cViewPr>
  </p:outlineViewPr>
  <p:notesTextViewPr>
    <p:cViewPr>
      <p:scale>
        <a:sx n="3" d="2"/>
        <a:sy n="3" d="2"/>
      </p:scale>
      <p:origin x="0" y="0"/>
    </p:cViewPr>
  </p:notesTextViewPr>
  <p:sorterViewPr>
    <p:cViewPr>
      <p:scale>
        <a:sx n="170" d="100"/>
        <a:sy n="170" d="100"/>
      </p:scale>
      <p:origin x="0" y="-12220"/>
    </p:cViewPr>
  </p:sorterViewPr>
  <p:notesViewPr>
    <p:cSldViewPr>
      <p:cViewPr varScale="1">
        <p:scale>
          <a:sx n="45" d="100"/>
          <a:sy n="45" d="100"/>
        </p:scale>
        <p:origin x="22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ORTIN, Ann" userId="67ee80a2-00fa-4ab3-af94-874441746f34" providerId="ADAL" clId="{8383AE52-5659-4971-A85D-1D8B99DE8FE7}"/>
    <pc:docChg chg="custSel modSld">
      <pc:chgData name="FORTIN, Ann" userId="67ee80a2-00fa-4ab3-af94-874441746f34" providerId="ADAL" clId="{8383AE52-5659-4971-A85D-1D8B99DE8FE7}" dt="2023-05-10T17:37:05.688" v="4"/>
      <pc:docMkLst>
        <pc:docMk/>
      </pc:docMkLst>
      <pc:sldChg chg="modSp mod">
        <pc:chgData name="FORTIN, Ann" userId="67ee80a2-00fa-4ab3-af94-874441746f34" providerId="ADAL" clId="{8383AE52-5659-4971-A85D-1D8B99DE8FE7}" dt="2023-05-10T17:36:51.628" v="2" actId="27636"/>
        <pc:sldMkLst>
          <pc:docMk/>
          <pc:sldMk cId="2954079060" sldId="337"/>
        </pc:sldMkLst>
        <pc:spChg chg="mod">
          <ac:chgData name="FORTIN, Ann" userId="67ee80a2-00fa-4ab3-af94-874441746f34" providerId="ADAL" clId="{8383AE52-5659-4971-A85D-1D8B99DE8FE7}" dt="2023-05-10T17:36:51.628" v="2" actId="27636"/>
          <ac:spMkLst>
            <pc:docMk/>
            <pc:sldMk cId="2954079060" sldId="337"/>
            <ac:spMk id="5" creationId="{E5F400D1-740A-4AEB-94FC-D8CC81A8075B}"/>
          </ac:spMkLst>
        </pc:spChg>
      </pc:sldChg>
      <pc:sldChg chg="modSp mod">
        <pc:chgData name="FORTIN, Ann" userId="67ee80a2-00fa-4ab3-af94-874441746f34" providerId="ADAL" clId="{8383AE52-5659-4971-A85D-1D8B99DE8FE7}" dt="2023-05-10T17:36:44.124" v="0" actId="14100"/>
        <pc:sldMkLst>
          <pc:docMk/>
          <pc:sldMk cId="3086208430" sldId="364"/>
        </pc:sldMkLst>
        <pc:picChg chg="mod">
          <ac:chgData name="FORTIN, Ann" userId="67ee80a2-00fa-4ab3-af94-874441746f34" providerId="ADAL" clId="{8383AE52-5659-4971-A85D-1D8B99DE8FE7}" dt="2023-05-10T17:36:44.124" v="0" actId="14100"/>
          <ac:picMkLst>
            <pc:docMk/>
            <pc:sldMk cId="3086208430" sldId="364"/>
            <ac:picMk id="8" creationId="{00000000-0000-0000-0000-000000000000}"/>
          </ac:picMkLst>
        </pc:picChg>
      </pc:sldChg>
      <pc:sldChg chg="addSp modSp">
        <pc:chgData name="FORTIN, Ann" userId="67ee80a2-00fa-4ab3-af94-874441746f34" providerId="ADAL" clId="{8383AE52-5659-4971-A85D-1D8B99DE8FE7}" dt="2023-05-10T17:36:51.591" v="1"/>
        <pc:sldMkLst>
          <pc:docMk/>
          <pc:sldMk cId="3289218627" sldId="372"/>
        </pc:sldMkLst>
        <pc:picChg chg="add mod">
          <ac:chgData name="FORTIN, Ann" userId="67ee80a2-00fa-4ab3-af94-874441746f34" providerId="ADAL" clId="{8383AE52-5659-4971-A85D-1D8B99DE8FE7}" dt="2023-05-10T17:36:51.591" v="1"/>
          <ac:picMkLst>
            <pc:docMk/>
            <pc:sldMk cId="3289218627" sldId="372"/>
            <ac:picMk id="3" creationId="{ABB27810-D320-5177-F4F9-8FE10AE6AA10}"/>
          </ac:picMkLst>
        </pc:picChg>
      </pc:sldChg>
      <pc:sldChg chg="addSp modSp">
        <pc:chgData name="FORTIN, Ann" userId="67ee80a2-00fa-4ab3-af94-874441746f34" providerId="ADAL" clId="{8383AE52-5659-4971-A85D-1D8B99DE8FE7}" dt="2023-05-10T17:36:56.124" v="3"/>
        <pc:sldMkLst>
          <pc:docMk/>
          <pc:sldMk cId="1522030663" sldId="373"/>
        </pc:sldMkLst>
        <pc:picChg chg="add mod">
          <ac:chgData name="FORTIN, Ann" userId="67ee80a2-00fa-4ab3-af94-874441746f34" providerId="ADAL" clId="{8383AE52-5659-4971-A85D-1D8B99DE8FE7}" dt="2023-05-10T17:36:56.124" v="3"/>
          <ac:picMkLst>
            <pc:docMk/>
            <pc:sldMk cId="1522030663" sldId="373"/>
            <ac:picMk id="2" creationId="{ECA86649-7178-A14F-2960-4A183794E747}"/>
          </ac:picMkLst>
        </pc:picChg>
      </pc:sldChg>
      <pc:sldChg chg="addSp modSp">
        <pc:chgData name="FORTIN, Ann" userId="67ee80a2-00fa-4ab3-af94-874441746f34" providerId="ADAL" clId="{8383AE52-5659-4971-A85D-1D8B99DE8FE7}" dt="2023-05-10T17:37:05.688" v="4"/>
        <pc:sldMkLst>
          <pc:docMk/>
          <pc:sldMk cId="2108542826" sldId="374"/>
        </pc:sldMkLst>
        <pc:picChg chg="add mod">
          <ac:chgData name="FORTIN, Ann" userId="67ee80a2-00fa-4ab3-af94-874441746f34" providerId="ADAL" clId="{8383AE52-5659-4971-A85D-1D8B99DE8FE7}" dt="2023-05-10T17:37:05.688" v="4"/>
          <ac:picMkLst>
            <pc:docMk/>
            <pc:sldMk cId="2108542826" sldId="374"/>
            <ac:picMk id="3" creationId="{1FDBC95D-1884-6F05-0942-3E878E26839E}"/>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3-05-07T18:34:00.718" idx="2">
    <p:pos x="10" y="10"/>
    <p:text>No dehydration: Plan A Oral rehydration - compensating ongoing losses by giving ORS after each loose stool until diarrhoea stops</p:text>
    <p:extLst>
      <p:ext uri="{C676402C-5697-4E1C-873F-D02D1690AC5C}">
        <p15:threadingInfo xmlns:p15="http://schemas.microsoft.com/office/powerpoint/2012/main" timeZoneBias="-120"/>
      </p:ext>
    </p:extLst>
  </p:cm>
  <p:cm authorId="2" dt="2023-05-07T18:36:33.699" idx="4">
    <p:pos x="282" y="282"/>
    <p:text>I recommend mentionning that some signs of rehydration mean that the patient has already lost 5% of their body weight and severe dehydration means the patient has already lost 10% of their body weight.  IN the past I have found this helps clinicans better understand the volume of fluid necessary for treatment.  My experience is that clinicians with little experienc of cholera may be hesitant to give the necessary volumes in the expected time period.  I have no experience in Myanmar so don't know if this is the case there.</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3-05-07T18:46:52.074" idx="6">
    <p:pos x="10" y="10"/>
    <p:text>I recommend doing an exercise with the GTFCC cholera app here.  eg. ask everyone to look up how much ORS for a 8nyear old girl with no signs of dehydration.</p:text>
    <p:extLst>
      <p:ext uri="{C676402C-5697-4E1C-873F-D02D1690AC5C}">
        <p15:threadingInfo xmlns:p15="http://schemas.microsoft.com/office/powerpoint/2012/main"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3-05-07T19:26:38.236" idx="12">
    <p:pos x="10" y="10"/>
    <p:text>I recommend doing an exercise with the GTFCC app here.  Eg. fluide necessary for an adult male 33 years 65 kg.</p:text>
    <p:extLst>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6967"/>
          </a:xfrm>
          <a:prstGeom prst="rect">
            <a:avLst/>
          </a:prstGeom>
        </p:spPr>
        <p:txBody>
          <a:bodyPr vert="horz" lIns="95672" tIns="47835" rIns="95672" bIns="47835"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6967"/>
          </a:xfrm>
          <a:prstGeom prst="rect">
            <a:avLst/>
          </a:prstGeom>
        </p:spPr>
        <p:txBody>
          <a:bodyPr vert="horz" lIns="95672" tIns="47835" rIns="95672" bIns="47835" rtlCol="0"/>
          <a:lstStyle>
            <a:lvl1pPr algn="r">
              <a:defRPr sz="1200"/>
            </a:lvl1pPr>
          </a:lstStyle>
          <a:p>
            <a:fld id="{44EF74B2-8C0E-4E6E-9AFC-9A9FF5522854}" type="datetimeFigureOut">
              <a:rPr lang="fr-FR" smtClean="0"/>
              <a:t>11/05/2023</a:t>
            </a:fld>
            <a:endParaRPr lang="fr-FR"/>
          </a:p>
        </p:txBody>
      </p:sp>
      <p:sp>
        <p:nvSpPr>
          <p:cNvPr id="4" name="Espace réservé de l'image des diapositives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5672" tIns="47835" rIns="95672" bIns="47835" rtlCol="0" anchor="ctr"/>
          <a:lstStyle/>
          <a:p>
            <a:endParaRPr lang="fr-FR"/>
          </a:p>
        </p:txBody>
      </p:sp>
      <p:sp>
        <p:nvSpPr>
          <p:cNvPr id="5" name="Espace réservé des commentaires 4"/>
          <p:cNvSpPr>
            <a:spLocks noGrp="1"/>
          </p:cNvSpPr>
          <p:nvPr>
            <p:ph type="body" sz="quarter" idx="3"/>
          </p:nvPr>
        </p:nvSpPr>
        <p:spPr>
          <a:xfrm>
            <a:off x="680562" y="4721186"/>
            <a:ext cx="5444490" cy="4472702"/>
          </a:xfrm>
          <a:prstGeom prst="rect">
            <a:avLst/>
          </a:prstGeom>
        </p:spPr>
        <p:txBody>
          <a:bodyPr vert="horz" lIns="95672" tIns="47835" rIns="95672" bIns="47835"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0646"/>
            <a:ext cx="2949099" cy="496967"/>
          </a:xfrm>
          <a:prstGeom prst="rect">
            <a:avLst/>
          </a:prstGeom>
        </p:spPr>
        <p:txBody>
          <a:bodyPr vert="horz" lIns="95672" tIns="47835" rIns="95672" bIns="47835"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0646"/>
            <a:ext cx="2949099" cy="496967"/>
          </a:xfrm>
          <a:prstGeom prst="rect">
            <a:avLst/>
          </a:prstGeom>
        </p:spPr>
        <p:txBody>
          <a:bodyPr vert="horz" lIns="95672" tIns="47835" rIns="95672" bIns="47835" rtlCol="0" anchor="b"/>
          <a:lstStyle>
            <a:lvl1pPr algn="r">
              <a:defRPr sz="1200"/>
            </a:lvl1pPr>
          </a:lstStyle>
          <a:p>
            <a:fld id="{490C4E37-AD95-4E4D-9370-6D58178A1DC8}" type="slidenum">
              <a:rPr lang="fr-FR" smtClean="0"/>
              <a:t>‹#›</a:t>
            </a:fld>
            <a:endParaRPr lang="fr-FR"/>
          </a:p>
        </p:txBody>
      </p:sp>
    </p:spTree>
    <p:extLst>
      <p:ext uri="{BB962C8B-B14F-4D97-AF65-F5344CB8AC3E}">
        <p14:creationId xmlns:p14="http://schemas.microsoft.com/office/powerpoint/2010/main" val="2412190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2</a:t>
            </a:fld>
            <a:endParaRPr lang="en-GB" dirty="0">
              <a:solidFill>
                <a:prstClr val="black"/>
              </a:solidFill>
            </a:endParaRPr>
          </a:p>
        </p:txBody>
      </p:sp>
    </p:spTree>
    <p:extLst>
      <p:ext uri="{BB962C8B-B14F-4D97-AF65-F5344CB8AC3E}">
        <p14:creationId xmlns:p14="http://schemas.microsoft.com/office/powerpoint/2010/main" val="2543176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volume of clean water needed is marked on the sachet.</a:t>
            </a:r>
          </a:p>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21</a:t>
            </a:fld>
            <a:endParaRPr lang="fr-FR"/>
          </a:p>
        </p:txBody>
      </p:sp>
    </p:spTree>
    <p:extLst>
      <p:ext uri="{BB962C8B-B14F-4D97-AF65-F5344CB8AC3E}">
        <p14:creationId xmlns:p14="http://schemas.microsoft.com/office/powerpoint/2010/main" val="2830412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a:t>ResoMal</a:t>
            </a:r>
            <a:r>
              <a:rPr lang="en-US" baseline="0" dirty="0"/>
              <a:t> rehydration solution used in SAM, its sodium content is not sufficient to replace that lost in cholera.</a:t>
            </a:r>
          </a:p>
          <a:p>
            <a:r>
              <a:rPr lang="en-US" baseline="0" dirty="0"/>
              <a:t>Protocol: Fluids in Plan B and C more or less half amount fluids. Using RL and glucose 5% in IV fluid. 15ml/kg over 1 hour</a:t>
            </a:r>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23</a:t>
            </a:fld>
            <a:endParaRPr lang="fr-FR"/>
          </a:p>
        </p:txBody>
      </p:sp>
    </p:spTree>
    <p:extLst>
      <p:ext uri="{BB962C8B-B14F-4D97-AF65-F5344CB8AC3E}">
        <p14:creationId xmlns:p14="http://schemas.microsoft.com/office/powerpoint/2010/main" val="2142281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52.5ML 4 x </a:t>
            </a:r>
          </a:p>
          <a:p>
            <a:r>
              <a:rPr lang="en-US" dirty="0"/>
              <a:t>Then 105 ml over</a:t>
            </a:r>
            <a:r>
              <a:rPr lang="en-US" baseline="0" dirty="0"/>
              <a:t> 6 hours?? </a:t>
            </a:r>
            <a:endParaRPr lang="en-US" dirty="0"/>
          </a:p>
          <a:p>
            <a:r>
              <a:rPr lang="en-US" dirty="0"/>
              <a:t>Glucose</a:t>
            </a:r>
            <a:r>
              <a:rPr lang="en-US" baseline="0" dirty="0"/>
              <a:t> monitoring </a:t>
            </a:r>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25</a:t>
            </a:fld>
            <a:endParaRPr lang="fr-FR"/>
          </a:p>
        </p:txBody>
      </p:sp>
    </p:spTree>
    <p:extLst>
      <p:ext uri="{BB962C8B-B14F-4D97-AF65-F5344CB8AC3E}">
        <p14:creationId xmlns:p14="http://schemas.microsoft.com/office/powerpoint/2010/main" val="2523094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26</a:t>
            </a:fld>
            <a:endParaRPr lang="fr-FR"/>
          </a:p>
        </p:txBody>
      </p:sp>
    </p:spTree>
    <p:extLst>
      <p:ext uri="{BB962C8B-B14F-4D97-AF65-F5344CB8AC3E}">
        <p14:creationId xmlns:p14="http://schemas.microsoft.com/office/powerpoint/2010/main" val="2163837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 given to all pregnant woman regardless status</a:t>
            </a:r>
            <a:r>
              <a:rPr lang="en-US" baseline="0" dirty="0"/>
              <a:t> of dehydration </a:t>
            </a:r>
          </a:p>
          <a:p>
            <a:endParaRPr lang="en-US" baseline="0" dirty="0"/>
          </a:p>
          <a:p>
            <a:r>
              <a:rPr lang="en-US" dirty="0"/>
              <a:t>Dehydration can be difficult to assess in 2nd and 3rd trimester of pregnancy, resulting in an underestimate of the severity of dehydration. Assessment is done as</a:t>
            </a:r>
            <a:r>
              <a:rPr lang="en-US" baseline="0" dirty="0"/>
              <a:t> non pregnant patients </a:t>
            </a:r>
          </a:p>
          <a:p>
            <a:endParaRPr lang="en-US" baseline="0" dirty="0"/>
          </a:p>
          <a:p>
            <a:r>
              <a:rPr lang="en-US" baseline="0" dirty="0"/>
              <a:t>Life threatening situation for pregnant woman (pre eclampsia, pre term </a:t>
            </a:r>
            <a:r>
              <a:rPr lang="en-US" baseline="0" dirty="0" err="1"/>
              <a:t>labour</a:t>
            </a:r>
            <a:r>
              <a:rPr lang="en-US" baseline="0" dirty="0"/>
              <a:t>-&gt; Refer to maternity ward</a:t>
            </a:r>
          </a:p>
          <a:p>
            <a:r>
              <a:rPr lang="en-US" baseline="0" dirty="0"/>
              <a:t>Separate area in CTU/ CTC for Pregnant woman U5 and SAM  </a:t>
            </a:r>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27</a:t>
            </a:fld>
            <a:endParaRPr lang="fr-FR"/>
          </a:p>
        </p:txBody>
      </p:sp>
    </p:spTree>
    <p:extLst>
      <p:ext uri="{BB962C8B-B14F-4D97-AF65-F5344CB8AC3E}">
        <p14:creationId xmlns:p14="http://schemas.microsoft.com/office/powerpoint/2010/main" val="4229120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t>Health message for patients and family</a:t>
            </a:r>
            <a:r>
              <a:rPr lang="en-US" sz="800" baseline="0" dirty="0"/>
              <a:t> members for household level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t>Wash your hands with safe water and soap, including after using a </a:t>
            </a:r>
            <a:r>
              <a:rPr lang="en-US" sz="800" dirty="0">
                <a:solidFill>
                  <a:srgbClr val="FF0000"/>
                </a:solidFill>
              </a:rPr>
              <a:t>toilet</a:t>
            </a:r>
            <a:r>
              <a:rPr lang="en-US" sz="800" dirty="0"/>
              <a:t> or handling a </a:t>
            </a:r>
            <a:r>
              <a:rPr lang="en-US" sz="800" dirty="0">
                <a:solidFill>
                  <a:srgbClr val="FF0000"/>
                </a:solidFill>
              </a:rPr>
              <a:t>child’s </a:t>
            </a:r>
            <a:r>
              <a:rPr lang="en-US" sz="800" dirty="0" err="1">
                <a:solidFill>
                  <a:srgbClr val="FF0000"/>
                </a:solidFill>
              </a:rPr>
              <a:t>faeces</a:t>
            </a:r>
            <a:r>
              <a:rPr lang="en-US" sz="800" dirty="0">
                <a:solidFill>
                  <a:srgbClr val="FF0000"/>
                </a:solidFill>
              </a:rPr>
              <a:t> </a:t>
            </a:r>
            <a:r>
              <a:rPr lang="en-US" sz="800" dirty="0"/>
              <a:t>and before preparing </a:t>
            </a:r>
            <a:r>
              <a:rPr lang="en-US" sz="800" dirty="0">
                <a:solidFill>
                  <a:srgbClr val="FF0000"/>
                </a:solidFill>
              </a:rPr>
              <a:t>and eating </a:t>
            </a:r>
            <a:r>
              <a:rPr lang="en-US" sz="800" dirty="0"/>
              <a:t>food. If caring for a patient, always wash your hands before and after providing care, (such as clothes, linens) or after touching any bodily fluids.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dirty="0"/>
              <a:t>with 0.2% chlorine solution. If chlorine is not available, patients’ bedding and clothing can be disinfected by stirring for 5 minutes in boiling water and drying in direct sunlight, or by washing </a:t>
            </a:r>
            <a:r>
              <a:rPr lang="en-US" dirty="0"/>
              <a:t>with soap and drying thoroughly in direct sunlight.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29</a:t>
            </a:fld>
            <a:endParaRPr lang="fr-FR"/>
          </a:p>
        </p:txBody>
      </p:sp>
    </p:spTree>
    <p:extLst>
      <p:ext uri="{BB962C8B-B14F-4D97-AF65-F5344CB8AC3E}">
        <p14:creationId xmlns:p14="http://schemas.microsoft.com/office/powerpoint/2010/main" val="1102170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30</a:t>
            </a:fld>
            <a:endParaRPr lang="en-GB" dirty="0">
              <a:solidFill>
                <a:prstClr val="black"/>
              </a:solidFill>
            </a:endParaRPr>
          </a:p>
        </p:txBody>
      </p:sp>
    </p:spTree>
    <p:extLst>
      <p:ext uri="{BB962C8B-B14F-4D97-AF65-F5344CB8AC3E}">
        <p14:creationId xmlns:p14="http://schemas.microsoft.com/office/powerpoint/2010/main" val="886776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Although the blood type O does not affect the risk of being infected with Vibrio </a:t>
            </a:r>
            <a:r>
              <a:rPr lang="en-US" dirty="0" err="1"/>
              <a:t>cholerae</a:t>
            </a:r>
            <a:r>
              <a:rPr lang="en-US" dirty="0"/>
              <a:t>, it has impact on disease severity. For example, when cholera was introduced into Peru in 1991, individuals with blood type O were eight times more likely to be hospitalized with severe cholera</a:t>
            </a:r>
          </a:p>
        </p:txBody>
      </p:sp>
      <p:sp>
        <p:nvSpPr>
          <p:cNvPr id="4" name="Slide Number Placeholder 3"/>
          <p:cNvSpPr>
            <a:spLocks noGrp="1"/>
          </p:cNvSpPr>
          <p:nvPr>
            <p:ph type="sldNum" sz="quarter" idx="10"/>
          </p:nvPr>
        </p:nvSpPr>
        <p:spPr/>
        <p:txBody>
          <a:bodyPr/>
          <a:lstStyle/>
          <a:p>
            <a:fld id="{490C4E37-AD95-4E4D-9370-6D58178A1DC8}" type="slidenum">
              <a:rPr lang="fr-FR" smtClean="0"/>
              <a:t>4</a:t>
            </a:fld>
            <a:endParaRPr lang="fr-FR"/>
          </a:p>
        </p:txBody>
      </p:sp>
    </p:spTree>
    <p:extLst>
      <p:ext uri="{BB962C8B-B14F-4D97-AF65-F5344CB8AC3E}">
        <p14:creationId xmlns:p14="http://schemas.microsoft.com/office/powerpoint/2010/main" val="1288909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Sunken</a:t>
            </a:r>
            <a:r>
              <a:rPr lang="en-US" baseline="0" dirty="0"/>
              <a:t> eyes; can be a normal feature for some children, check with the parents.</a:t>
            </a:r>
          </a:p>
          <a:p>
            <a:r>
              <a:rPr lang="en-US" baseline="0" dirty="0"/>
              <a:t>Slow skin pinch is no measure for elderly, they have a reduced </a:t>
            </a:r>
            <a:r>
              <a:rPr lang="en-US" dirty="0"/>
              <a:t>skin elasticity.</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Thirsty and drink eagerly, not always a good indicator elderly may not feel thirsty, check if they can drink.  </a:t>
            </a:r>
          </a:p>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6</a:t>
            </a:fld>
            <a:endParaRPr lang="fr-FR"/>
          </a:p>
        </p:txBody>
      </p:sp>
    </p:spTree>
    <p:extLst>
      <p:ext uri="{BB962C8B-B14F-4D97-AF65-F5344CB8AC3E}">
        <p14:creationId xmlns:p14="http://schemas.microsoft.com/office/powerpoint/2010/main" val="1157092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for observation (ORP/ CTC/CTU to ensure the patient tolerate ORS -&gt; not vomiting </a:t>
            </a:r>
          </a:p>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9</a:t>
            </a:fld>
            <a:endParaRPr lang="fr-FR"/>
          </a:p>
        </p:txBody>
      </p:sp>
    </p:spTree>
    <p:extLst>
      <p:ext uri="{BB962C8B-B14F-4D97-AF65-F5344CB8AC3E}">
        <p14:creationId xmlns:p14="http://schemas.microsoft.com/office/powerpoint/2010/main" val="1424581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Minor, but severe </a:t>
            </a:r>
            <a:r>
              <a:rPr lang="en-US" dirty="0" err="1"/>
              <a:t>diarrhoea</a:t>
            </a:r>
            <a:r>
              <a:rPr lang="en-US" dirty="0"/>
              <a:t> or vomiting - (high purging) - if </a:t>
            </a:r>
            <a:r>
              <a:rPr lang="en-US" dirty="0" err="1"/>
              <a:t>diarrhoea</a:t>
            </a:r>
            <a:r>
              <a:rPr lang="en-US" dirty="0"/>
              <a:t> volumes are too high for the patients to drink enough ORS to compensate for ongoing losses.</a:t>
            </a:r>
          </a:p>
        </p:txBody>
      </p:sp>
      <p:sp>
        <p:nvSpPr>
          <p:cNvPr id="4" name="Slide Number Placeholder 3"/>
          <p:cNvSpPr>
            <a:spLocks noGrp="1"/>
          </p:cNvSpPr>
          <p:nvPr>
            <p:ph type="sldNum" sz="quarter" idx="10"/>
          </p:nvPr>
        </p:nvSpPr>
        <p:spPr/>
        <p:txBody>
          <a:bodyPr/>
          <a:lstStyle/>
          <a:p>
            <a:fld id="{490C4E37-AD95-4E4D-9370-6D58178A1DC8}" type="slidenum">
              <a:rPr lang="fr-FR" smtClean="0"/>
              <a:t>12</a:t>
            </a:fld>
            <a:endParaRPr lang="fr-FR"/>
          </a:p>
        </p:txBody>
      </p:sp>
    </p:spTree>
    <p:extLst>
      <p:ext uri="{BB962C8B-B14F-4D97-AF65-F5344CB8AC3E}">
        <p14:creationId xmlns:p14="http://schemas.microsoft.com/office/powerpoint/2010/main" val="1013661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800" dirty="0"/>
              <a:t>Additional signs for Under 5 year old </a:t>
            </a:r>
          </a:p>
          <a:p>
            <a:r>
              <a:rPr lang="en-US" sz="800" dirty="0"/>
              <a:t>(cold hands and feet) AND a capillary refill</a:t>
            </a:r>
          </a:p>
          <a:p>
            <a:r>
              <a:rPr lang="en-US" sz="800" dirty="0"/>
              <a:t>time &gt; 3 seconds.</a:t>
            </a:r>
          </a:p>
          <a:p>
            <a:r>
              <a:rPr lang="en-US" sz="800" dirty="0"/>
              <a:t>Heart rate (HR) outside the normal range for age</a:t>
            </a:r>
          </a:p>
          <a:p>
            <a:r>
              <a:rPr lang="en-US" sz="800" dirty="0"/>
              <a:t>Respiratory rate (RR) outside the normal range for age</a:t>
            </a:r>
          </a:p>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13</a:t>
            </a:fld>
            <a:endParaRPr lang="fr-FR"/>
          </a:p>
        </p:txBody>
      </p:sp>
    </p:spTree>
    <p:extLst>
      <p:ext uri="{BB962C8B-B14F-4D97-AF65-F5344CB8AC3E}">
        <p14:creationId xmlns:p14="http://schemas.microsoft.com/office/powerpoint/2010/main" val="26258113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RL 2000 ml in 30 minutes</a:t>
            </a:r>
          </a:p>
          <a:p>
            <a:r>
              <a:rPr lang="en-US" dirty="0"/>
              <a:t>RL 4600ml in 2.5 hour</a:t>
            </a:r>
          </a:p>
        </p:txBody>
      </p:sp>
      <p:sp>
        <p:nvSpPr>
          <p:cNvPr id="4" name="Slide Number Placeholder 3"/>
          <p:cNvSpPr>
            <a:spLocks noGrp="1"/>
          </p:cNvSpPr>
          <p:nvPr>
            <p:ph type="sldNum" sz="quarter" idx="10"/>
          </p:nvPr>
        </p:nvSpPr>
        <p:spPr/>
        <p:txBody>
          <a:bodyPr/>
          <a:lstStyle/>
          <a:p>
            <a:fld id="{490C4E37-AD95-4E4D-9370-6D58178A1DC8}" type="slidenum">
              <a:rPr lang="fr-FR" smtClean="0"/>
              <a:t>15</a:t>
            </a:fld>
            <a:endParaRPr lang="fr-FR"/>
          </a:p>
        </p:txBody>
      </p:sp>
    </p:spTree>
    <p:extLst>
      <p:ext uri="{BB962C8B-B14F-4D97-AF65-F5344CB8AC3E}">
        <p14:creationId xmlns:p14="http://schemas.microsoft.com/office/powerpoint/2010/main" val="4213579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Treatment failure:</a:t>
            </a:r>
            <a:r>
              <a:rPr lang="en-US" baseline="0" dirty="0"/>
              <a:t> </a:t>
            </a:r>
            <a:r>
              <a:rPr lang="en-US" dirty="0"/>
              <a:t>(the patient is still dehydrated after completing the initial 4 hours of rehydration therapy), regardless of the degree of dehydration; and</a:t>
            </a:r>
          </a:p>
          <a:p>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18</a:t>
            </a:fld>
            <a:endParaRPr lang="fr-FR"/>
          </a:p>
        </p:txBody>
      </p:sp>
    </p:spTree>
    <p:extLst>
      <p:ext uri="{BB962C8B-B14F-4D97-AF65-F5344CB8AC3E}">
        <p14:creationId xmlns:p14="http://schemas.microsoft.com/office/powerpoint/2010/main" val="1809205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 zinc</a:t>
            </a:r>
            <a:r>
              <a:rPr lang="en-US" baseline="0" dirty="0"/>
              <a:t> immediately </a:t>
            </a:r>
          </a:p>
          <a:p>
            <a:r>
              <a:rPr lang="en-US" baseline="0" dirty="0"/>
              <a:t>SAM = severe acute malnutrition -&gt;Therapeutic food contained zinc</a:t>
            </a:r>
            <a:endParaRPr lang="en-US" dirty="0"/>
          </a:p>
        </p:txBody>
      </p:sp>
      <p:sp>
        <p:nvSpPr>
          <p:cNvPr id="4" name="Slide Number Placeholder 3"/>
          <p:cNvSpPr>
            <a:spLocks noGrp="1"/>
          </p:cNvSpPr>
          <p:nvPr>
            <p:ph type="sldNum" sz="quarter" idx="10"/>
          </p:nvPr>
        </p:nvSpPr>
        <p:spPr/>
        <p:txBody>
          <a:bodyPr/>
          <a:lstStyle/>
          <a:p>
            <a:fld id="{490C4E37-AD95-4E4D-9370-6D58178A1DC8}" type="slidenum">
              <a:rPr lang="fr-FR" smtClean="0"/>
              <a:t>20</a:t>
            </a:fld>
            <a:endParaRPr lang="fr-FR"/>
          </a:p>
        </p:txBody>
      </p:sp>
    </p:spTree>
    <p:extLst>
      <p:ext uri="{BB962C8B-B14F-4D97-AF65-F5344CB8AC3E}">
        <p14:creationId xmlns:p14="http://schemas.microsoft.com/office/powerpoint/2010/main" val="3641359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847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6F98B-C2DC-4046-B774-4958680DAF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D92DC4-0CF3-4EB2-AEFD-D29FF04E63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13FF69-851C-4D6E-AE9C-6057CF9A1176}"/>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D36826D3-0308-46D4-B2CF-060FAC26AD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7FF9F-1347-4578-9645-A71F6CBCD3D4}"/>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7977635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B7F52-8D77-46E0-995B-E670EAE957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41A82F-9071-4509-988E-475DCDF996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F4B00F-3FA4-463F-9E7C-EED727A104B3}"/>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E10580BF-483B-442C-A44B-BF5119212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B14D00-D40F-4180-9F47-C875D87AEB4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777044172"/>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7B015-FCC7-43C2-82BB-69BAC28188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8723DD-78F7-4EE4-B261-C91829CF59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25C656-1CB3-4A2D-B3EC-4E21930DB322}"/>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15A4EB75-861C-4BEF-88CC-96C66408E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1EFDA-5497-4D4C-8EF6-3812AF7C62B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1728652934"/>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2A6B4-BF9D-4639-846F-34319DDF11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419300-A245-43C3-A81C-39BB0DFC23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A3DD36-5093-448F-9D18-4C1F4BBF47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A44860-C7BD-4339-B6C4-4D9382A8C4EB}"/>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6" name="Footer Placeholder 5">
            <a:extLst>
              <a:ext uri="{FF2B5EF4-FFF2-40B4-BE49-F238E27FC236}">
                <a16:creationId xmlns:a16="http://schemas.microsoft.com/office/drawing/2014/main" id="{32140565-C587-46B8-A6AE-240CCCCF35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0DD0A8-953C-4286-85AF-4E6BF920F3CB}"/>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52788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49341-94B4-4FA0-A594-BB86BBA4B9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3F724A-23FF-41A8-BA64-9760D63123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EF3D9F-C5EC-4980-9522-1CC18D364B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629468-B475-44ED-B03A-4A858899A6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C26735-C606-402F-BD2C-497EC21B41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F64F49-DD93-42BD-935F-F7E0D55BA517}"/>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8" name="Footer Placeholder 7">
            <a:extLst>
              <a:ext uri="{FF2B5EF4-FFF2-40B4-BE49-F238E27FC236}">
                <a16:creationId xmlns:a16="http://schemas.microsoft.com/office/drawing/2014/main" id="{639AA511-A0FD-49AC-8944-6A1B9CFD2A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4244AE-2E2D-4F2B-B50B-0DD624CD7223}"/>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
        <p:nvSpPr>
          <p:cNvPr id="10" name="Rectangle 9">
            <a:extLst>
              <a:ext uri="{FF2B5EF4-FFF2-40B4-BE49-F238E27FC236}">
                <a16:creationId xmlns:a16="http://schemas.microsoft.com/office/drawing/2014/main" id="{DB92DD37-0231-477D-8F86-A954D9C5B5AD}"/>
              </a:ext>
            </a:extLst>
          </p:cNvPr>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pic>
        <p:nvPicPr>
          <p:cNvPr id="11" name="Image3">
            <a:extLst>
              <a:ext uri="{FF2B5EF4-FFF2-40B4-BE49-F238E27FC236}">
                <a16:creationId xmlns:a16="http://schemas.microsoft.com/office/drawing/2014/main" id="{DCC1F741-6F85-4FAF-BF06-EF71F2AAB5A6}"/>
              </a:ext>
            </a:extLst>
          </p:cNvPr>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1265096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E8C2-03EE-4D4E-AAD6-874D187734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34CBB4-ECBF-4DC5-BCB7-A5BA210E8F6A}"/>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4" name="Footer Placeholder 3">
            <a:extLst>
              <a:ext uri="{FF2B5EF4-FFF2-40B4-BE49-F238E27FC236}">
                <a16:creationId xmlns:a16="http://schemas.microsoft.com/office/drawing/2014/main" id="{49C487FE-39D5-4C5A-AE16-BA3ED582EA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EC8AE5-6FE8-4C49-8E12-87471FC00E76}"/>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40733207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AA7EE3-DA78-45EC-A26A-146C9B28B81C}"/>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3" name="Footer Placeholder 2">
            <a:extLst>
              <a:ext uri="{FF2B5EF4-FFF2-40B4-BE49-F238E27FC236}">
                <a16:creationId xmlns:a16="http://schemas.microsoft.com/office/drawing/2014/main" id="{A33D1054-56FC-414E-9596-27BD8DF0E9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340AC4-D3E3-4ECF-8D04-21EFA78DB0B5}"/>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177637210"/>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502B-E6C3-4C6A-A383-AA3860DE4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3AE0E4-F104-4513-8F01-33B9FF724E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01BD55-0B3A-44E1-9390-DC98A7101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84C712-BE7C-439D-8B57-9D459FC495BA}"/>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6" name="Footer Placeholder 5">
            <a:extLst>
              <a:ext uri="{FF2B5EF4-FFF2-40B4-BE49-F238E27FC236}">
                <a16:creationId xmlns:a16="http://schemas.microsoft.com/office/drawing/2014/main" id="{33FD4AEB-BE4F-4BC3-AB1E-C4E2F6B187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37A8B2-5A7D-4AE3-ACB3-7C52E646B68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572255806"/>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7C3C0-6249-433F-8172-243A5E5069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1787BF-9FE0-49EF-9D7F-95876D536D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6479F68-F6C7-4675-B542-95CCAFE5F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5F8553-9FDF-4346-9136-63F2B0E4C7D3}"/>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6" name="Footer Placeholder 5">
            <a:extLst>
              <a:ext uri="{FF2B5EF4-FFF2-40B4-BE49-F238E27FC236}">
                <a16:creationId xmlns:a16="http://schemas.microsoft.com/office/drawing/2014/main" id="{651BEEB2-6D4E-4442-A5FE-DCEF1A1ED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37A9-5670-408D-88DD-49FA7E6E9FCD}"/>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31987018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1F687-D063-4097-9262-283B804DFBC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24935A-993A-49F5-A0F9-8441EBC06C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048F5-C687-4FE1-837E-C0B3366E6C45}"/>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8E41B2F6-B3D6-40B0-8754-98BC4BF050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D4F662-2DD2-48FC-9FC9-37E2C51D6FFD}"/>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22009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Rectangle 5">
            <a:extLst>
              <a:ext uri="{FF2B5EF4-FFF2-40B4-BE49-F238E27FC236}">
                <a16:creationId xmlns:a16="http://schemas.microsoft.com/office/drawing/2014/main" id="{7A0F9456-7DF5-4546-B6C6-1A1BD499CD17}"/>
              </a:ext>
            </a:extLst>
          </p:cNvPr>
          <p:cNvSpPr/>
          <p:nvPr userDrawn="1"/>
        </p:nvSpPr>
        <p:spPr bwMode="auto">
          <a:xfrm>
            <a:off x="0" y="0"/>
            <a:ext cx="12192000" cy="112474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20257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731A-1C85-43ED-849D-C288C86F01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A3C883-505B-4468-B0FA-472E6BE095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2F56-7D38-4AB9-ABD4-0FB0A57E009A}"/>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75B3FF52-5C9D-4AED-AA6C-89ADEBB7A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507E62-9BCA-468A-8EBA-DA4889895786}"/>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339104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dirty="0"/>
              <a:t>Click to edit Master title style</a:t>
            </a:r>
            <a:endParaRPr lang="en-GB" dirty="0"/>
          </a:p>
        </p:txBody>
      </p:sp>
    </p:spTree>
    <p:extLst>
      <p:ext uri="{BB962C8B-B14F-4D97-AF65-F5344CB8AC3E}">
        <p14:creationId xmlns:p14="http://schemas.microsoft.com/office/powerpoint/2010/main" val="90028987"/>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29628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dirty="0"/>
              <a:t>Click to edit Master title style</a:t>
            </a:r>
            <a:endParaRPr lang="en-GB" dirty="0"/>
          </a:p>
        </p:txBody>
      </p:sp>
    </p:spTree>
    <p:extLst>
      <p:ext uri="{BB962C8B-B14F-4D97-AF65-F5344CB8AC3E}">
        <p14:creationId xmlns:p14="http://schemas.microsoft.com/office/powerpoint/2010/main" val="173911969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129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90057"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6204601"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55412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0206" y="275017"/>
            <a:ext cx="10972076"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66" y="1534880"/>
            <a:ext cx="5386489"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dirty="0"/>
              <a:t>Click to edit Master text styles</a:t>
            </a:r>
          </a:p>
        </p:txBody>
      </p:sp>
      <p:sp>
        <p:nvSpPr>
          <p:cNvPr id="4" name="Content Placeholder 3"/>
          <p:cNvSpPr>
            <a:spLocks noGrp="1"/>
          </p:cNvSpPr>
          <p:nvPr>
            <p:ph sz="half" idx="2"/>
          </p:nvPr>
        </p:nvSpPr>
        <p:spPr>
          <a:xfrm>
            <a:off x="609966" y="2174175"/>
            <a:ext cx="5386489"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3"/>
          </p:nvPr>
        </p:nvSpPr>
        <p:spPr>
          <a:xfrm>
            <a:off x="6193743" y="1534880"/>
            <a:ext cx="5388300"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43" y="2174175"/>
            <a:ext cx="5388300"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6"/>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9" name="Slide Number Placeholder 3"/>
          <p:cNvSpPr>
            <a:spLocks noGrp="1"/>
          </p:cNvSpPr>
          <p:nvPr>
            <p:ph type="sldNum" sz="quarter" idx="11"/>
          </p:nvPr>
        </p:nvSpPr>
        <p:spPr>
          <a:xfrm>
            <a:off x="234475" y="6165437"/>
            <a:ext cx="547077"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0" name="Image3"/>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3525827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13" y="4800456"/>
            <a:ext cx="7315924"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2389413" y="613376"/>
            <a:ext cx="7315924"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endParaRPr lang="en-US" noProof="0"/>
          </a:p>
        </p:txBody>
      </p:sp>
    </p:spTree>
    <p:extLst>
      <p:ext uri="{BB962C8B-B14F-4D97-AF65-F5344CB8AC3E}">
        <p14:creationId xmlns:p14="http://schemas.microsoft.com/office/powerpoint/2010/main" val="4196998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9595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0728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tif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image" Target="../media/image6.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5.svg"/><Relationship Id="rId2" Type="http://schemas.openxmlformats.org/officeDocument/2006/relationships/slideLayout" Target="../slideLayouts/slideLayout11.xml"/><Relationship Id="rId16" Type="http://schemas.openxmlformats.org/officeDocument/2006/relationships/image" Target="../media/image4.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3.jpe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597292" y="0"/>
            <a:ext cx="11011896"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dirty="0"/>
              <a:t>Click to edit Master title style</a:t>
            </a:r>
          </a:p>
        </p:txBody>
      </p:sp>
      <p:sp>
        <p:nvSpPr>
          <p:cNvPr id="1027" name="Rectangle 4"/>
          <p:cNvSpPr>
            <a:spLocks noGrp="1" noChangeArrowheads="1"/>
          </p:cNvSpPr>
          <p:nvPr>
            <p:ph type="body" idx="1"/>
          </p:nvPr>
        </p:nvSpPr>
        <p:spPr bwMode="auto">
          <a:xfrm>
            <a:off x="590053" y="1380816"/>
            <a:ext cx="11055335"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userDrawn="1"/>
        </p:nvSpPr>
        <p:spPr bwMode="auto">
          <a:xfrm>
            <a:off x="4" y="6165304"/>
            <a:ext cx="7536157" cy="7200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1" name="Slide Number Placeholder 3"/>
          <p:cNvSpPr>
            <a:spLocks noGrp="1"/>
          </p:cNvSpPr>
          <p:nvPr>
            <p:ph type="sldNum" sz="quarter" idx="4"/>
          </p:nvPr>
        </p:nvSpPr>
        <p:spPr>
          <a:xfrm>
            <a:off x="239350" y="6414790"/>
            <a:ext cx="547077"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2" name="Picture 1"/>
          <p:cNvPicPr>
            <a:picLocks noChangeAspect="1"/>
          </p:cNvPicPr>
          <p:nvPr/>
        </p:nvPicPr>
        <p:blipFill rotWithShape="1">
          <a:blip r:embed="rId11" cstate="print">
            <a:extLst>
              <a:ext uri="{28A0092B-C50C-407E-A947-70E740481C1C}">
                <a14:useLocalDpi xmlns:a14="http://schemas.microsoft.com/office/drawing/2010/main" val="0"/>
              </a:ext>
            </a:extLst>
          </a:blip>
          <a:srcRect l="3229" t="46509" r="50834" b="26746"/>
          <a:stretch/>
        </p:blipFill>
        <p:spPr>
          <a:xfrm>
            <a:off x="7536162" y="5949281"/>
            <a:ext cx="4655839" cy="920647"/>
          </a:xfrm>
          <a:prstGeom prst="rect">
            <a:avLst/>
          </a:prstGeom>
        </p:spPr>
      </p:pic>
      <p:sp>
        <p:nvSpPr>
          <p:cNvPr id="9" name="Title 7"/>
          <p:cNvSpPr txBox="1">
            <a:spLocks/>
          </p:cNvSpPr>
          <p:nvPr userDrawn="1"/>
        </p:nvSpPr>
        <p:spPr>
          <a:xfrm>
            <a:off x="606950" y="269029"/>
            <a:ext cx="11077055" cy="838183"/>
          </a:xfrm>
          <a:prstGeom prst="rect">
            <a:avLst/>
          </a:prstGeom>
          <a:solidFill>
            <a:schemeClr val="bg2">
              <a:lumMod val="50000"/>
            </a:schemeClr>
          </a:solidFill>
          <a:ln>
            <a:solidFill>
              <a:schemeClr val="accent3">
                <a:lumMod val="40000"/>
                <a:lumOff val="60000"/>
              </a:schemeClr>
            </a:solidFill>
          </a:ln>
        </p:spPr>
        <p:txBody>
          <a:bodyPr/>
          <a:lst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endParaRPr lang="en-GB" sz="4000" kern="0" dirty="0">
              <a:latin typeface="+mj-lt"/>
            </a:endParaRPr>
          </a:p>
        </p:txBody>
      </p:sp>
      <p:pic>
        <p:nvPicPr>
          <p:cNvPr id="12" name="Image3"/>
          <p:cNvPicPr/>
          <p:nvPr userDrawn="1"/>
        </p:nvPicPr>
        <p:blipFill>
          <a:blip r:embed="rId12">
            <a:lum/>
            <a:alphaModFix/>
          </a:blip>
          <a:srcRect/>
          <a:stretch>
            <a:fillRect/>
          </a:stretch>
        </p:blipFill>
        <p:spPr>
          <a:xfrm>
            <a:off x="30885" y="6165305"/>
            <a:ext cx="1152128" cy="675926"/>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hdr="0"/>
  <p:txStyles>
    <p:title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chemeClr val="tx1"/>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chemeClr val="tx1"/>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7E7C0F58-DC40-43D2-810E-CDA41A229ED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11" name="Graphic 10">
            <a:extLst>
              <a:ext uri="{FF2B5EF4-FFF2-40B4-BE49-F238E27FC236}">
                <a16:creationId xmlns:a16="http://schemas.microsoft.com/office/drawing/2014/main" id="{37D9FE68-CE90-4050-AE7A-82C347A29615}"/>
              </a:ext>
            </a:extLst>
          </p:cNvPr>
          <p:cNvPicPr>
            <a:picLocks noChangeAspect="1"/>
          </p:cNvPicPr>
          <p:nvPr/>
        </p:nvPicPr>
        <p:blipFill rotWithShape="1">
          <a:blip r:embed="rId16">
            <a:extLst>
              <a:ext uri="{96DAC541-7B7A-43D3-8B79-37D633B846F1}">
                <asvg:svgBlip xmlns:asvg="http://schemas.microsoft.com/office/drawing/2016/SVG/main" r:embed="rId17"/>
              </a:ext>
            </a:extLst>
          </a:blip>
          <a:srcRect l="17692" t="-4417" r="-925" b="9788"/>
          <a:stretch/>
        </p:blipFill>
        <p:spPr>
          <a:xfrm>
            <a:off x="-1" y="1042522"/>
            <a:ext cx="7072314" cy="5815478"/>
          </a:xfrm>
          <a:prstGeom prst="rect">
            <a:avLst/>
          </a:prstGeom>
        </p:spPr>
      </p:pic>
      <p:sp>
        <p:nvSpPr>
          <p:cNvPr id="12" name="Rectangle 11">
            <a:extLst>
              <a:ext uri="{FF2B5EF4-FFF2-40B4-BE49-F238E27FC236}">
                <a16:creationId xmlns:a16="http://schemas.microsoft.com/office/drawing/2014/main" id="{267FBC46-7578-4278-9BA4-D89423E80DA2}"/>
              </a:ext>
            </a:extLst>
          </p:cNvPr>
          <p:cNvSpPr/>
          <p:nvPr/>
        </p:nvSpPr>
        <p:spPr>
          <a:xfrm>
            <a:off x="493985" y="543055"/>
            <a:ext cx="11204027" cy="5903578"/>
          </a:xfrm>
          <a:prstGeom prst="rect">
            <a:avLst/>
          </a:prstGeom>
          <a:solidFill>
            <a:srgbClr val="FFFFFF">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1AB945-514E-4F6D-AE80-ACD0DC77F729}"/>
              </a:ext>
            </a:extLst>
          </p:cNvPr>
          <p:cNvSpPr/>
          <p:nvPr/>
        </p:nvSpPr>
        <p:spPr>
          <a:xfrm>
            <a:off x="0" y="0"/>
            <a:ext cx="56981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B2EC4A8-7772-4767-9DAA-F1F9770F37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C80B5-1C59-477A-B746-32799F2EFA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8EC9A2-BDAA-418E-88A0-12B02E81E3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D2B3DB67-73EC-4DA0-923E-D9FA78182D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F865DEE-7864-45F3-AC66-A8E39AF05F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7" name="Picture 16" descr="Text&#10;&#10;Description automatically generated with medium confidence">
            <a:extLst>
              <a:ext uri="{FF2B5EF4-FFF2-40B4-BE49-F238E27FC236}">
                <a16:creationId xmlns:a16="http://schemas.microsoft.com/office/drawing/2014/main" id="{CA11195C-1387-47A6-984D-765557D9C465}"/>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59434" y="49423"/>
            <a:ext cx="1038578" cy="426163"/>
          </a:xfrm>
          <a:prstGeom prst="rect">
            <a:avLst/>
          </a:prstGeom>
        </p:spPr>
      </p:pic>
    </p:spTree>
    <p:extLst>
      <p:ext uri="{BB962C8B-B14F-4D97-AF65-F5344CB8AC3E}">
        <p14:creationId xmlns:p14="http://schemas.microsoft.com/office/powerpoint/2010/main" val="38584214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jpeg"/><Relationship Id="rId1" Type="http://schemas.openxmlformats.org/officeDocument/2006/relationships/slideLayout" Target="../slideLayouts/slideLayout11.xml"/><Relationship Id="rId4" Type="http://schemas.openxmlformats.org/officeDocument/2006/relationships/comments" Target="../comments/commen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7.png"/><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comments" Target="../comments/commen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A78D10E-D16B-449B-B908-057310C75F56}"/>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CA221911-C5EC-4C4E-807D-C73E922E174B}"/>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7142" b="5371"/>
          <a:stretch/>
        </p:blipFill>
        <p:spPr>
          <a:xfrm>
            <a:off x="-1" y="1042522"/>
            <a:ext cx="7040911" cy="5815478"/>
          </a:xfrm>
          <a:prstGeom prst="rect">
            <a:avLst/>
          </a:prstGeom>
        </p:spPr>
      </p:pic>
      <p:sp>
        <p:nvSpPr>
          <p:cNvPr id="10" name="Rectangle 9">
            <a:extLst>
              <a:ext uri="{FF2B5EF4-FFF2-40B4-BE49-F238E27FC236}">
                <a16:creationId xmlns:a16="http://schemas.microsoft.com/office/drawing/2014/main" id="{E323D24B-3630-4706-929A-64E20FDEA3C3}"/>
              </a:ext>
            </a:extLst>
          </p:cNvPr>
          <p:cNvSpPr/>
          <p:nvPr/>
        </p:nvSpPr>
        <p:spPr>
          <a:xfrm>
            <a:off x="3093078" y="2276872"/>
            <a:ext cx="8763000" cy="2095950"/>
          </a:xfrm>
          <a:prstGeom prst="rect">
            <a:avLst/>
          </a:prstGeom>
          <a:solidFill>
            <a:srgbClr val="00B0F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le 2">
            <a:extLst>
              <a:ext uri="{FF2B5EF4-FFF2-40B4-BE49-F238E27FC236}">
                <a16:creationId xmlns:a16="http://schemas.microsoft.com/office/drawing/2014/main" id="{1CC35C35-86B6-4756-914A-EBADAD660EC5}"/>
              </a:ext>
            </a:extLst>
          </p:cNvPr>
          <p:cNvSpPr txBox="1">
            <a:spLocks/>
          </p:cNvSpPr>
          <p:nvPr/>
        </p:nvSpPr>
        <p:spPr>
          <a:xfrm>
            <a:off x="3780576" y="2551198"/>
            <a:ext cx="8059850" cy="1348045"/>
          </a:xfrm>
          <a:prstGeom prst="rect">
            <a:avLst/>
          </a:prstGeom>
        </p:spPr>
        <p:txBody>
          <a:bodyPr vert="horz" lIns="91440" tIns="45720" rIns="91440" bIns="45720" rtlCol="0" anchor="ctr">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80000"/>
              </a:lnSpc>
            </a:pPr>
            <a:r>
              <a:rPr lang="en-US" b="1" dirty="0">
                <a:solidFill>
                  <a:schemeClr val="bg1"/>
                </a:solidFill>
                <a:effectLst>
                  <a:outerShdw blurRad="38100" dist="38100" dir="2700000" algn="tl">
                    <a:srgbClr val="000000">
                      <a:alpha val="43137"/>
                    </a:srgbClr>
                  </a:outerShdw>
                </a:effectLst>
                <a:latin typeface="Tw Cen MT" panose="020B0602020104020603" pitchFamily="34" charset="0"/>
              </a:rPr>
              <a:t>5. Case management</a:t>
            </a:r>
          </a:p>
          <a:p>
            <a:pPr algn="ctr">
              <a:lnSpc>
                <a:spcPct val="80000"/>
              </a:lnSpc>
            </a:pPr>
            <a:r>
              <a:rPr lang="en-US" sz="4900" b="1" dirty="0">
                <a:solidFill>
                  <a:schemeClr val="bg1"/>
                </a:solidFill>
                <a:effectLst>
                  <a:outerShdw blurRad="38100" dist="38100" dir="2700000" algn="tl">
                    <a:srgbClr val="000000">
                      <a:alpha val="43137"/>
                    </a:srgbClr>
                  </a:outerShdw>
                </a:effectLst>
                <a:latin typeface="Tw Cen MT" panose="020B0602020104020603" pitchFamily="34" charset="0"/>
              </a:rPr>
              <a:t>Cholera</a:t>
            </a:r>
            <a:r>
              <a:rPr lang="en-US" b="1" dirty="0">
                <a:solidFill>
                  <a:schemeClr val="bg1"/>
                </a:solidFill>
                <a:effectLst>
                  <a:outerShdw blurRad="38100" dist="38100" dir="2700000" algn="tl">
                    <a:srgbClr val="000000">
                      <a:alpha val="43137"/>
                    </a:srgbClr>
                  </a:outerShdw>
                </a:effectLst>
                <a:latin typeface="Tw Cen MT" panose="020B0602020104020603" pitchFamily="34" charset="0"/>
              </a:rPr>
              <a:t> </a:t>
            </a:r>
            <a:endParaRPr lang="fr-FR" sz="6000" b="1"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pic>
        <p:nvPicPr>
          <p:cNvPr id="2" name="Picture 1">
            <a:extLst>
              <a:ext uri="{FF2B5EF4-FFF2-40B4-BE49-F238E27FC236}">
                <a16:creationId xmlns:a16="http://schemas.microsoft.com/office/drawing/2014/main" id="{AE54B0D8-44EB-FB64-E0ED-8C8B55F7CCB5}"/>
              </a:ext>
            </a:extLst>
          </p:cNvPr>
          <p:cNvPicPr>
            <a:picLocks noChangeAspect="1"/>
          </p:cNvPicPr>
          <p:nvPr/>
        </p:nvPicPr>
        <p:blipFill>
          <a:blip r:embed="rId4"/>
          <a:stretch>
            <a:fillRect/>
          </a:stretch>
        </p:blipFill>
        <p:spPr>
          <a:xfrm>
            <a:off x="9058384" y="0"/>
            <a:ext cx="3133616" cy="1450974"/>
          </a:xfrm>
          <a:prstGeom prst="rect">
            <a:avLst/>
          </a:prstGeom>
        </p:spPr>
      </p:pic>
    </p:spTree>
    <p:extLst>
      <p:ext uri="{BB962C8B-B14F-4D97-AF65-F5344CB8AC3E}">
        <p14:creationId xmlns:p14="http://schemas.microsoft.com/office/powerpoint/2010/main" val="79159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10250667" y="4229900"/>
            <a:ext cx="1747105" cy="2509355"/>
          </a:xfrm>
          <a:prstGeom prst="rect">
            <a:avLst/>
          </a:prstGeom>
        </p:spPr>
      </p:pic>
      <p:pic>
        <p:nvPicPr>
          <p:cNvPr id="13" name="Picture 12"/>
          <p:cNvPicPr>
            <a:picLocks noChangeAspect="1"/>
          </p:cNvPicPr>
          <p:nvPr/>
        </p:nvPicPr>
        <p:blipFill>
          <a:blip r:embed="rId3"/>
          <a:stretch>
            <a:fillRect/>
          </a:stretch>
        </p:blipFill>
        <p:spPr>
          <a:xfrm>
            <a:off x="0" y="6001419"/>
            <a:ext cx="1415480" cy="856581"/>
          </a:xfrm>
          <a:prstGeom prst="rect">
            <a:avLst/>
          </a:prstGeom>
        </p:spPr>
      </p:pic>
      <p:sp>
        <p:nvSpPr>
          <p:cNvPr id="2" name="Title 1"/>
          <p:cNvSpPr>
            <a:spLocks noGrp="1"/>
          </p:cNvSpPr>
          <p:nvPr>
            <p:ph type="title"/>
          </p:nvPr>
        </p:nvSpPr>
        <p:spPr>
          <a:xfrm>
            <a:off x="836984" y="365125"/>
            <a:ext cx="10515600" cy="1325563"/>
          </a:xfrm>
          <a:noFill/>
        </p:spPr>
        <p:txBody>
          <a:bodyPr/>
          <a:lstStyle/>
          <a:p>
            <a:r>
              <a:rPr lang="en-US" dirty="0"/>
              <a:t>Assess for signs of dehydration </a:t>
            </a:r>
          </a:p>
        </p:txBody>
      </p:sp>
      <p:sp>
        <p:nvSpPr>
          <p:cNvPr id="7" name="Text Placeholder 6"/>
          <p:cNvSpPr>
            <a:spLocks noGrp="1"/>
          </p:cNvSpPr>
          <p:nvPr>
            <p:ph type="body" idx="1"/>
          </p:nvPr>
        </p:nvSpPr>
        <p:spPr>
          <a:xfrm>
            <a:off x="804263" y="1400969"/>
            <a:ext cx="5157787" cy="823912"/>
          </a:xfrm>
        </p:spPr>
        <p:txBody>
          <a:bodyPr/>
          <a:lstStyle/>
          <a:p>
            <a:r>
              <a:rPr lang="en-US" dirty="0"/>
              <a:t>No danger sign present</a:t>
            </a:r>
          </a:p>
        </p:txBody>
      </p:sp>
      <p:sp>
        <p:nvSpPr>
          <p:cNvPr id="8" name="Content Placeholder 7"/>
          <p:cNvSpPr>
            <a:spLocks noGrp="1"/>
          </p:cNvSpPr>
          <p:nvPr>
            <p:ph sz="half" idx="2"/>
          </p:nvPr>
        </p:nvSpPr>
        <p:spPr>
          <a:xfrm>
            <a:off x="836984" y="2353792"/>
            <a:ext cx="5160591" cy="3719438"/>
          </a:xfrm>
        </p:spPr>
        <p:txBody>
          <a:bodyPr/>
          <a:lstStyle/>
          <a:p>
            <a:r>
              <a:rPr lang="en-US" dirty="0"/>
              <a:t>Lethargic or unconscious</a:t>
            </a:r>
          </a:p>
          <a:p>
            <a:r>
              <a:rPr lang="en-US" dirty="0"/>
              <a:t>Absent or weak pulse</a:t>
            </a:r>
          </a:p>
          <a:p>
            <a:r>
              <a:rPr lang="en-US" dirty="0"/>
              <a:t>Respiratory distress</a:t>
            </a:r>
          </a:p>
        </p:txBody>
      </p:sp>
      <p:sp>
        <p:nvSpPr>
          <p:cNvPr id="9" name="Text Placeholder 8"/>
          <p:cNvSpPr>
            <a:spLocks noGrp="1"/>
          </p:cNvSpPr>
          <p:nvPr>
            <p:ph type="body" sz="quarter" idx="3"/>
          </p:nvPr>
        </p:nvSpPr>
        <p:spPr>
          <a:xfrm>
            <a:off x="6172200" y="1423789"/>
            <a:ext cx="5183188" cy="823912"/>
          </a:xfrm>
        </p:spPr>
        <p:txBody>
          <a:bodyPr/>
          <a:lstStyle/>
          <a:p>
            <a:r>
              <a:rPr lang="en-US" dirty="0">
                <a:solidFill>
                  <a:srgbClr val="FF0000"/>
                </a:solidFill>
              </a:rPr>
              <a:t>At least 2 signs of dehydration </a:t>
            </a:r>
          </a:p>
        </p:txBody>
      </p:sp>
      <p:sp>
        <p:nvSpPr>
          <p:cNvPr id="10" name="Content Placeholder 9"/>
          <p:cNvSpPr>
            <a:spLocks noGrp="1"/>
          </p:cNvSpPr>
          <p:nvPr>
            <p:ph sz="quarter" idx="4"/>
          </p:nvPr>
        </p:nvSpPr>
        <p:spPr>
          <a:xfrm>
            <a:off x="6177516" y="2353792"/>
            <a:ext cx="5183188" cy="3684588"/>
          </a:xfrm>
        </p:spPr>
        <p:txBody>
          <a:bodyPr/>
          <a:lstStyle/>
          <a:p>
            <a:r>
              <a:rPr lang="en-US" dirty="0"/>
              <a:t>Irritable or restless</a:t>
            </a:r>
          </a:p>
          <a:p>
            <a:r>
              <a:rPr lang="en-US" dirty="0"/>
              <a:t>Sunken eyes</a:t>
            </a:r>
          </a:p>
          <a:p>
            <a:r>
              <a:rPr lang="en-US" dirty="0"/>
              <a:t>Rapid pulse</a:t>
            </a:r>
          </a:p>
          <a:p>
            <a:r>
              <a:rPr lang="en-US" dirty="0"/>
              <a:t>Thirsty (drinks eagerly)</a:t>
            </a:r>
          </a:p>
          <a:p>
            <a:r>
              <a:rPr lang="en-US" dirty="0"/>
              <a:t>Skin pinch goes back slowly</a:t>
            </a:r>
          </a:p>
        </p:txBody>
      </p:sp>
      <p:sp>
        <p:nvSpPr>
          <p:cNvPr id="4" name="Date Placeholder 3"/>
          <p:cNvSpPr>
            <a:spLocks noGrp="1"/>
          </p:cNvSpPr>
          <p:nvPr>
            <p:ph type="dt" sz="half" idx="10"/>
          </p:nvPr>
        </p:nvSpPr>
        <p:spPr>
          <a:xfrm>
            <a:off x="2667000" y="5106988"/>
            <a:ext cx="2743200" cy="365125"/>
          </a:xfrm>
        </p:spPr>
        <p:txBody>
          <a:bodyPr/>
          <a:lstStyle/>
          <a:p>
            <a:fld id="{927F1BCF-163A-4417-A82E-20EB93D8BDE6}"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10</a:t>
            </a:fld>
            <a:endParaRPr lang="en-US" dirty="0">
              <a:solidFill>
                <a:prstClr val="white"/>
              </a:solidFill>
            </a:endParaRPr>
          </a:p>
        </p:txBody>
      </p:sp>
      <p:pic>
        <p:nvPicPr>
          <p:cNvPr id="11" name="Picture 10"/>
          <p:cNvPicPr>
            <a:picLocks noChangeAspect="1"/>
          </p:cNvPicPr>
          <p:nvPr/>
        </p:nvPicPr>
        <p:blipFill>
          <a:blip r:embed="rId4"/>
          <a:stretch>
            <a:fillRect/>
          </a:stretch>
        </p:blipFill>
        <p:spPr>
          <a:xfrm>
            <a:off x="438143" y="4145756"/>
            <a:ext cx="5132431" cy="2319859"/>
          </a:xfrm>
          <a:prstGeom prst="rect">
            <a:avLst/>
          </a:prstGeom>
        </p:spPr>
      </p:pic>
      <p:pic>
        <p:nvPicPr>
          <p:cNvPr id="12" name="Picture 11"/>
          <p:cNvPicPr>
            <a:picLocks noChangeAspect="1"/>
          </p:cNvPicPr>
          <p:nvPr/>
        </p:nvPicPr>
        <p:blipFill>
          <a:blip r:embed="rId3"/>
          <a:stretch>
            <a:fillRect/>
          </a:stretch>
        </p:blipFill>
        <p:spPr>
          <a:xfrm>
            <a:off x="10416480" y="10195"/>
            <a:ext cx="1415480" cy="682501"/>
          </a:xfrm>
          <a:prstGeom prst="rect">
            <a:avLst/>
          </a:prstGeom>
        </p:spPr>
      </p:pic>
      <p:sp>
        <p:nvSpPr>
          <p:cNvPr id="14" name="Content Placeholder 2">
            <a:extLst>
              <a:ext uri="{FF2B5EF4-FFF2-40B4-BE49-F238E27FC236}">
                <a16:creationId xmlns:a16="http://schemas.microsoft.com/office/drawing/2014/main" id="{986993BC-CE77-48AC-B2B2-53654B1EB6A3}"/>
              </a:ext>
            </a:extLst>
          </p:cNvPr>
          <p:cNvSpPr txBox="1">
            <a:spLocks/>
          </p:cNvSpPr>
          <p:nvPr/>
        </p:nvSpPr>
        <p:spPr>
          <a:xfrm>
            <a:off x="824625" y="1474925"/>
            <a:ext cx="5157787"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Some signs of dehydration </a:t>
            </a:r>
          </a:p>
          <a:p>
            <a:endParaRPr lang="en-US" dirty="0"/>
          </a:p>
        </p:txBody>
      </p:sp>
    </p:spTree>
    <p:extLst>
      <p:ext uri="{BB962C8B-B14F-4D97-AF65-F5344CB8AC3E}">
        <p14:creationId xmlns:p14="http://schemas.microsoft.com/office/powerpoint/2010/main" val="26901633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838200" y="1212079"/>
            <a:ext cx="10515600" cy="478609"/>
          </a:xfrm>
        </p:spPr>
        <p:txBody>
          <a:bodyPr>
            <a:normAutofit fontScale="90000"/>
          </a:bodyPr>
          <a:lstStyle/>
          <a:p>
            <a:r>
              <a:rPr lang="en-US" dirty="0"/>
              <a:t>Plan B. Oral rehydration for patients with some dehydration</a:t>
            </a:r>
            <a:br>
              <a:rPr lang="en-US" dirty="0"/>
            </a:br>
            <a:endParaRPr lang="en-US" dirty="0"/>
          </a:p>
        </p:txBody>
      </p:sp>
      <p:sp>
        <p:nvSpPr>
          <p:cNvPr id="16" name="Content Placeholder 15"/>
          <p:cNvSpPr>
            <a:spLocks noGrp="1"/>
          </p:cNvSpPr>
          <p:nvPr>
            <p:ph idx="1"/>
          </p:nvPr>
        </p:nvSpPr>
        <p:spPr>
          <a:xfrm>
            <a:off x="838200" y="2132855"/>
            <a:ext cx="10515600" cy="4044107"/>
          </a:xfrm>
        </p:spPr>
        <p:txBody>
          <a:bodyPr/>
          <a:lstStyle/>
          <a:p>
            <a:r>
              <a:rPr lang="en-US" dirty="0"/>
              <a:t>75 ml/kg in the first 4 hours </a:t>
            </a:r>
          </a:p>
          <a:p>
            <a:pPr marL="0" indent="0">
              <a:buNone/>
            </a:pPr>
            <a:r>
              <a:rPr lang="en-US" dirty="0"/>
              <a:t>   AND</a:t>
            </a:r>
          </a:p>
          <a:p>
            <a:r>
              <a:rPr lang="en-US" dirty="0"/>
              <a:t>Replace the fluid loose (vomiting/ diarrhea with </a:t>
            </a:r>
          </a:p>
          <a:p>
            <a:pPr lvl="1"/>
            <a:r>
              <a:rPr lang="en-US" dirty="0"/>
              <a:t>&lt; 2 years old 50 ml ORS</a:t>
            </a:r>
          </a:p>
          <a:p>
            <a:pPr lvl="1"/>
            <a:r>
              <a:rPr lang="en-US" dirty="0"/>
              <a:t>&gt; 2 years old 100 ml ORS</a:t>
            </a:r>
          </a:p>
          <a:p>
            <a:endParaRPr lang="en-US" dirty="0"/>
          </a:p>
          <a:p>
            <a:endParaRPr lang="en-US" dirty="0"/>
          </a:p>
          <a:p>
            <a:endParaRPr lang="en-US" dirty="0"/>
          </a:p>
        </p:txBody>
      </p:sp>
      <p:sp>
        <p:nvSpPr>
          <p:cNvPr id="7" name="Date Placeholder 6"/>
          <p:cNvSpPr>
            <a:spLocks noGrp="1"/>
          </p:cNvSpPr>
          <p:nvPr>
            <p:ph type="dt" sz="half" idx="10"/>
          </p:nvPr>
        </p:nvSpPr>
        <p:spPr/>
        <p:txBody>
          <a:bodyPr/>
          <a:lstStyle/>
          <a:p>
            <a:fld id="{8540779E-19BC-4E30-9786-535C7E21774E}" type="datetime1">
              <a:rPr lang="en-US" smtClean="0"/>
              <a:t>5/11/2023</a:t>
            </a:fld>
            <a:endParaRPr lang="en-US"/>
          </a:p>
        </p:txBody>
      </p:sp>
      <p:sp>
        <p:nvSpPr>
          <p:cNvPr id="8" name="Footer Placeholder 7"/>
          <p:cNvSpPr>
            <a:spLocks noGrp="1"/>
          </p:cNvSpPr>
          <p:nvPr>
            <p:ph type="ftr" sz="quarter" idx="11"/>
          </p:nvPr>
        </p:nvSpPr>
        <p:spPr>
          <a:xfrm>
            <a:off x="4038600" y="6021289"/>
            <a:ext cx="4114800" cy="406226"/>
          </a:xfrm>
        </p:spPr>
        <p:txBody>
          <a:bodyPr/>
          <a:lstStyle/>
          <a:p>
            <a:endParaRPr lang="en-US" dirty="0"/>
          </a:p>
        </p:txBody>
      </p:sp>
      <p:sp>
        <p:nvSpPr>
          <p:cNvPr id="9" name="Slide Number Placeholder 8"/>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11</a:t>
            </a:fld>
            <a:endParaRPr lang="en-US" dirty="0">
              <a:solidFill>
                <a:prstClr val="white"/>
              </a:solidFill>
            </a:endParaRPr>
          </a:p>
        </p:txBody>
      </p:sp>
      <p:pic>
        <p:nvPicPr>
          <p:cNvPr id="19" name="Picture 18"/>
          <p:cNvPicPr>
            <a:picLocks noChangeAspect="1"/>
          </p:cNvPicPr>
          <p:nvPr/>
        </p:nvPicPr>
        <p:blipFill>
          <a:blip r:embed="rId2"/>
          <a:stretch>
            <a:fillRect/>
          </a:stretch>
        </p:blipFill>
        <p:spPr>
          <a:xfrm>
            <a:off x="10411854" y="98338"/>
            <a:ext cx="1268078" cy="585267"/>
          </a:xfrm>
          <a:prstGeom prst="rect">
            <a:avLst/>
          </a:prstGeom>
        </p:spPr>
      </p:pic>
    </p:spTree>
    <p:extLst>
      <p:ext uri="{BB962C8B-B14F-4D97-AF65-F5344CB8AC3E}">
        <p14:creationId xmlns:p14="http://schemas.microsoft.com/office/powerpoint/2010/main" val="3412484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838200" y="764704"/>
            <a:ext cx="10515600" cy="925984"/>
          </a:xfrm>
        </p:spPr>
        <p:txBody>
          <a:bodyPr>
            <a:normAutofit fontScale="90000"/>
          </a:bodyPr>
          <a:lstStyle/>
          <a:p>
            <a:r>
              <a:rPr lang="en-US" dirty="0"/>
              <a:t>Plan B. Oral rehydration for patients with some dehydration</a:t>
            </a:r>
          </a:p>
        </p:txBody>
      </p:sp>
      <p:sp>
        <p:nvSpPr>
          <p:cNvPr id="11" name="Content Placeholder 10"/>
          <p:cNvSpPr>
            <a:spLocks noGrp="1"/>
          </p:cNvSpPr>
          <p:nvPr>
            <p:ph idx="1"/>
          </p:nvPr>
        </p:nvSpPr>
        <p:spPr>
          <a:xfrm>
            <a:off x="838200" y="2060848"/>
            <a:ext cx="10515600" cy="4176464"/>
          </a:xfrm>
        </p:spPr>
        <p:txBody>
          <a:bodyPr/>
          <a:lstStyle/>
          <a:p>
            <a:r>
              <a:rPr lang="en-US" dirty="0"/>
              <a:t>Patient with some dehydration, should be admitted and require close monitoring for 4 hours for observation. </a:t>
            </a:r>
          </a:p>
          <a:p>
            <a:r>
              <a:rPr lang="en-US" dirty="0"/>
              <a:t>When severe vomiting or patient is not able to drink, or if at any time signs of severe dehydration appear, then shift immediately to treatment plan C.</a:t>
            </a:r>
          </a:p>
          <a:p>
            <a:r>
              <a:rPr lang="en-US" dirty="0"/>
              <a:t>If there are still signs of some dehydration after the first 4 hours, repeat treatment plan B for 4 hours and reassess.</a:t>
            </a:r>
          </a:p>
          <a:p>
            <a:r>
              <a:rPr lang="en-US" dirty="0"/>
              <a:t>If there are no signs of dehydration after completion of the first 4 hours, continue with Plan A.  </a:t>
            </a:r>
          </a:p>
        </p:txBody>
      </p:sp>
      <p:sp>
        <p:nvSpPr>
          <p:cNvPr id="7" name="Date Placeholder 6"/>
          <p:cNvSpPr>
            <a:spLocks noGrp="1"/>
          </p:cNvSpPr>
          <p:nvPr>
            <p:ph type="dt" sz="half" idx="10"/>
          </p:nvPr>
        </p:nvSpPr>
        <p:spPr/>
        <p:txBody>
          <a:bodyPr/>
          <a:lstStyle/>
          <a:p>
            <a:fld id="{F9C557DF-766E-413A-8C17-AC70196B83AD}" type="datetime1">
              <a:rPr lang="en-US" smtClean="0"/>
              <a:t>5/11/2023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12</a:t>
            </a:fld>
            <a:endParaRPr lang="en-US" dirty="0">
              <a:solidFill>
                <a:prstClr val="white"/>
              </a:solidFill>
            </a:endParaRPr>
          </a:p>
        </p:txBody>
      </p:sp>
      <p:pic>
        <p:nvPicPr>
          <p:cNvPr id="12" name="Picture 11"/>
          <p:cNvPicPr>
            <a:picLocks noChangeAspect="1"/>
          </p:cNvPicPr>
          <p:nvPr/>
        </p:nvPicPr>
        <p:blipFill>
          <a:blip r:embed="rId3"/>
          <a:stretch>
            <a:fillRect/>
          </a:stretch>
        </p:blipFill>
        <p:spPr>
          <a:xfrm>
            <a:off x="10560496" y="60399"/>
            <a:ext cx="1268078" cy="585267"/>
          </a:xfrm>
          <a:prstGeom prst="rect">
            <a:avLst/>
          </a:prstGeom>
        </p:spPr>
      </p:pic>
    </p:spTree>
    <p:extLst>
      <p:ext uri="{BB962C8B-B14F-4D97-AF65-F5344CB8AC3E}">
        <p14:creationId xmlns:p14="http://schemas.microsoft.com/office/powerpoint/2010/main" val="11151042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a:fillRect/>
          </a:stretch>
        </p:blipFill>
        <p:spPr>
          <a:xfrm>
            <a:off x="7464152" y="3788183"/>
            <a:ext cx="4328932" cy="2899458"/>
          </a:xfrm>
          <a:prstGeom prst="rect">
            <a:avLst/>
          </a:prstGeom>
        </p:spPr>
      </p:pic>
      <p:sp>
        <p:nvSpPr>
          <p:cNvPr id="2" name="Title 1"/>
          <p:cNvSpPr>
            <a:spLocks noGrp="1"/>
          </p:cNvSpPr>
          <p:nvPr>
            <p:ph type="title"/>
          </p:nvPr>
        </p:nvSpPr>
        <p:spPr>
          <a:xfrm>
            <a:off x="839788" y="365126"/>
            <a:ext cx="10515600" cy="988982"/>
          </a:xfrm>
        </p:spPr>
        <p:txBody>
          <a:bodyPr>
            <a:normAutofit/>
          </a:bodyPr>
          <a:lstStyle/>
          <a:p>
            <a:r>
              <a:rPr lang="en-US" sz="4000" dirty="0"/>
              <a:t>Assess for signs of dehydration </a:t>
            </a:r>
          </a:p>
        </p:txBody>
      </p:sp>
      <p:sp>
        <p:nvSpPr>
          <p:cNvPr id="7" name="Content Placeholder 6"/>
          <p:cNvSpPr>
            <a:spLocks noGrp="1"/>
          </p:cNvSpPr>
          <p:nvPr>
            <p:ph type="body" idx="1"/>
          </p:nvPr>
        </p:nvSpPr>
        <p:spPr>
          <a:xfrm>
            <a:off x="761690" y="1819108"/>
            <a:ext cx="5155329" cy="457814"/>
          </a:xfrm>
        </p:spPr>
        <p:txBody>
          <a:bodyPr>
            <a:normAutofit/>
          </a:bodyPr>
          <a:lstStyle/>
          <a:p>
            <a:r>
              <a:rPr lang="en-US" dirty="0">
                <a:solidFill>
                  <a:srgbClr val="FF0000"/>
                </a:solidFill>
              </a:rPr>
              <a:t> 1 or more danger signs:</a:t>
            </a:r>
          </a:p>
        </p:txBody>
      </p:sp>
      <p:sp>
        <p:nvSpPr>
          <p:cNvPr id="10" name="Content Placeholder 9"/>
          <p:cNvSpPr>
            <a:spLocks noGrp="1"/>
          </p:cNvSpPr>
          <p:nvPr>
            <p:ph sz="half" idx="2"/>
          </p:nvPr>
        </p:nvSpPr>
        <p:spPr>
          <a:xfrm>
            <a:off x="614844" y="2510544"/>
            <a:ext cx="5302175" cy="4177097"/>
          </a:xfrm>
        </p:spPr>
        <p:txBody>
          <a:bodyPr/>
          <a:lstStyle/>
          <a:p>
            <a:r>
              <a:rPr lang="en-US" dirty="0"/>
              <a:t>Loss of consciousness (coma) or decreased level of consciousness (lethargy)</a:t>
            </a:r>
          </a:p>
          <a:p>
            <a:r>
              <a:rPr lang="en-US" dirty="0"/>
              <a:t>Absent pulse or weak pulse difficult to palpate</a:t>
            </a:r>
          </a:p>
          <a:p>
            <a:r>
              <a:rPr lang="en-US" dirty="0"/>
              <a:t>Very rapid breathing or gasping or cyanosis</a:t>
            </a:r>
          </a:p>
          <a:p>
            <a:endParaRPr lang="en-US" dirty="0"/>
          </a:p>
        </p:txBody>
      </p:sp>
      <p:sp>
        <p:nvSpPr>
          <p:cNvPr id="11" name="Text Placeholder 10"/>
          <p:cNvSpPr>
            <a:spLocks noGrp="1"/>
          </p:cNvSpPr>
          <p:nvPr>
            <p:ph type="body" sz="quarter" idx="3"/>
          </p:nvPr>
        </p:nvSpPr>
        <p:spPr>
          <a:xfrm>
            <a:off x="6103224" y="1767897"/>
            <a:ext cx="5183188" cy="823912"/>
          </a:xfrm>
        </p:spPr>
        <p:txBody>
          <a:bodyPr/>
          <a:lstStyle/>
          <a:p>
            <a:r>
              <a:rPr lang="en-US" dirty="0">
                <a:solidFill>
                  <a:srgbClr val="FF0000"/>
                </a:solidFill>
              </a:rPr>
              <a:t>Or at least 2 or more Signs of dehydration:</a:t>
            </a:r>
          </a:p>
        </p:txBody>
      </p:sp>
      <p:sp>
        <p:nvSpPr>
          <p:cNvPr id="12" name="Content Placeholder 11"/>
          <p:cNvSpPr>
            <a:spLocks noGrp="1"/>
          </p:cNvSpPr>
          <p:nvPr>
            <p:ph sz="quarter" idx="4"/>
          </p:nvPr>
        </p:nvSpPr>
        <p:spPr>
          <a:xfrm>
            <a:off x="6096000" y="2475020"/>
            <a:ext cx="5119577" cy="2273000"/>
          </a:xfrm>
        </p:spPr>
        <p:txBody>
          <a:bodyPr/>
          <a:lstStyle/>
          <a:p>
            <a:r>
              <a:rPr lang="en-US" dirty="0"/>
              <a:t>Not able to drink or drink poorly</a:t>
            </a:r>
          </a:p>
          <a:p>
            <a:r>
              <a:rPr lang="en-US" dirty="0"/>
              <a:t>Skin pinch goes back very slowly</a:t>
            </a:r>
          </a:p>
          <a:p>
            <a:r>
              <a:rPr lang="en-US" dirty="0"/>
              <a:t>Sunken eyes</a:t>
            </a:r>
          </a:p>
        </p:txBody>
      </p:sp>
      <p:sp>
        <p:nvSpPr>
          <p:cNvPr id="4" name="Date Placeholder 3"/>
          <p:cNvSpPr>
            <a:spLocks noGrp="1"/>
          </p:cNvSpPr>
          <p:nvPr>
            <p:ph type="dt" sz="half" idx="10"/>
          </p:nvPr>
        </p:nvSpPr>
        <p:spPr/>
        <p:txBody>
          <a:bodyPr/>
          <a:lstStyle/>
          <a:p>
            <a:fld id="{CFFE0ED0-960E-4FB0-B7E5-2C392BCE76A6}"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13</a:t>
            </a:fld>
            <a:endParaRPr lang="en-US" dirty="0">
              <a:solidFill>
                <a:prstClr val="white"/>
              </a:solidFill>
            </a:endParaRPr>
          </a:p>
        </p:txBody>
      </p:sp>
      <p:pic>
        <p:nvPicPr>
          <p:cNvPr id="13" name="Picture 12"/>
          <p:cNvPicPr>
            <a:picLocks noChangeAspect="1"/>
          </p:cNvPicPr>
          <p:nvPr/>
        </p:nvPicPr>
        <p:blipFill>
          <a:blip r:embed="rId4"/>
          <a:stretch>
            <a:fillRect/>
          </a:stretch>
        </p:blipFill>
        <p:spPr>
          <a:xfrm>
            <a:off x="10411854" y="98338"/>
            <a:ext cx="1268078" cy="585267"/>
          </a:xfrm>
          <a:prstGeom prst="rect">
            <a:avLst/>
          </a:prstGeom>
        </p:spPr>
      </p:pic>
      <p:pic>
        <p:nvPicPr>
          <p:cNvPr id="14" name="Picture 13"/>
          <p:cNvPicPr>
            <a:picLocks noChangeAspect="1"/>
          </p:cNvPicPr>
          <p:nvPr/>
        </p:nvPicPr>
        <p:blipFill>
          <a:blip r:embed="rId4"/>
          <a:stretch>
            <a:fillRect/>
          </a:stretch>
        </p:blipFill>
        <p:spPr>
          <a:xfrm>
            <a:off x="0" y="6001419"/>
            <a:ext cx="1415480" cy="856581"/>
          </a:xfrm>
          <a:prstGeom prst="rect">
            <a:avLst/>
          </a:prstGeom>
        </p:spPr>
      </p:pic>
      <p:sp>
        <p:nvSpPr>
          <p:cNvPr id="15" name="Text Placeholder 6">
            <a:extLst>
              <a:ext uri="{FF2B5EF4-FFF2-40B4-BE49-F238E27FC236}">
                <a16:creationId xmlns:a16="http://schemas.microsoft.com/office/drawing/2014/main" id="{2C1AAEB2-3E06-4F50-9495-D948D82915CD}"/>
              </a:ext>
            </a:extLst>
          </p:cNvPr>
          <p:cNvSpPr txBox="1">
            <a:spLocks/>
          </p:cNvSpPr>
          <p:nvPr/>
        </p:nvSpPr>
        <p:spPr>
          <a:xfrm>
            <a:off x="842708" y="792628"/>
            <a:ext cx="5157787" cy="82391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Severe dehydration / Shock</a:t>
            </a:r>
          </a:p>
        </p:txBody>
      </p:sp>
    </p:spTree>
    <p:extLst>
      <p:ext uri="{BB962C8B-B14F-4D97-AF65-F5344CB8AC3E}">
        <p14:creationId xmlns:p14="http://schemas.microsoft.com/office/powerpoint/2010/main" val="2056901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Plan C for patients with Severe dehydration</a:t>
            </a:r>
          </a:p>
        </p:txBody>
      </p:sp>
      <p:sp>
        <p:nvSpPr>
          <p:cNvPr id="11" name="Content Placeholder 10"/>
          <p:cNvSpPr>
            <a:spLocks noGrp="1"/>
          </p:cNvSpPr>
          <p:nvPr>
            <p:ph idx="1"/>
          </p:nvPr>
        </p:nvSpPr>
        <p:spPr/>
        <p:txBody>
          <a:bodyPr/>
          <a:lstStyle/>
          <a:p>
            <a:endParaRPr lang="en-US" dirty="0"/>
          </a:p>
          <a:p>
            <a:endParaRPr lang="en-US" dirty="0"/>
          </a:p>
        </p:txBody>
      </p:sp>
      <p:sp>
        <p:nvSpPr>
          <p:cNvPr id="7" name="Date Placeholder 6"/>
          <p:cNvSpPr>
            <a:spLocks noGrp="1"/>
          </p:cNvSpPr>
          <p:nvPr>
            <p:ph type="dt" sz="half" idx="10"/>
          </p:nvPr>
        </p:nvSpPr>
        <p:spPr/>
        <p:txBody>
          <a:bodyPr/>
          <a:lstStyle/>
          <a:p>
            <a:fld id="{800EB19E-5734-483F-96FA-03F19E2FBC4C}" type="datetime1">
              <a:rPr lang="en-US" smtClean="0"/>
              <a:t>5/11/2023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14</a:t>
            </a:fld>
            <a:endParaRPr lang="en-US" dirty="0">
              <a:solidFill>
                <a:prstClr val="white"/>
              </a:solidFill>
            </a:endParaRPr>
          </a:p>
        </p:txBody>
      </p:sp>
      <p:pic>
        <p:nvPicPr>
          <p:cNvPr id="12" name="Picture 11" descr="Table&#10;&#10;Description automatically generated">
            <a:extLst>
              <a:ext uri="{FF2B5EF4-FFF2-40B4-BE49-F238E27FC236}">
                <a16:creationId xmlns:a16="http://schemas.microsoft.com/office/drawing/2014/main" id="{17635AEB-7664-4045-BD9A-58C49AA97D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447" y="2204864"/>
            <a:ext cx="9208877" cy="3814724"/>
          </a:xfrm>
          <a:prstGeom prst="rect">
            <a:avLst/>
          </a:prstGeom>
        </p:spPr>
      </p:pic>
      <p:pic>
        <p:nvPicPr>
          <p:cNvPr id="13" name="Picture 12"/>
          <p:cNvPicPr>
            <a:picLocks noChangeAspect="1"/>
          </p:cNvPicPr>
          <p:nvPr/>
        </p:nvPicPr>
        <p:blipFill>
          <a:blip r:embed="rId3"/>
          <a:stretch>
            <a:fillRect/>
          </a:stretch>
        </p:blipFill>
        <p:spPr>
          <a:xfrm>
            <a:off x="10560496" y="60399"/>
            <a:ext cx="1268078" cy="585267"/>
          </a:xfrm>
          <a:prstGeom prst="rect">
            <a:avLst/>
          </a:prstGeom>
        </p:spPr>
      </p:pic>
    </p:spTree>
    <p:extLst>
      <p:ext uri="{BB962C8B-B14F-4D97-AF65-F5344CB8AC3E}">
        <p14:creationId xmlns:p14="http://schemas.microsoft.com/office/powerpoint/2010/main" val="2383369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GTFCC app exercise, Case Presentation </a:t>
            </a:r>
          </a:p>
        </p:txBody>
      </p:sp>
      <p:sp>
        <p:nvSpPr>
          <p:cNvPr id="3" name="Content Placeholder 2"/>
          <p:cNvSpPr>
            <a:spLocks noGrp="1"/>
          </p:cNvSpPr>
          <p:nvPr>
            <p:ph sz="half" idx="1"/>
          </p:nvPr>
        </p:nvSpPr>
        <p:spPr>
          <a:xfrm>
            <a:off x="838200" y="1690688"/>
            <a:ext cx="5181600" cy="4486275"/>
          </a:xfrm>
        </p:spPr>
        <p:txBody>
          <a:bodyPr>
            <a:normAutofit/>
          </a:bodyPr>
          <a:lstStyle/>
          <a:p>
            <a:r>
              <a:rPr lang="en-US" dirty="0"/>
              <a:t>Tin win, Male 33 years old </a:t>
            </a:r>
          </a:p>
          <a:p>
            <a:r>
              <a:rPr lang="en-US" dirty="0"/>
              <a:t>65 KG</a:t>
            </a:r>
          </a:p>
          <a:p>
            <a:r>
              <a:rPr lang="en-US" dirty="0"/>
              <a:t>Temp 37.2, </a:t>
            </a:r>
          </a:p>
          <a:p>
            <a:r>
              <a:rPr lang="en-US" dirty="0"/>
              <a:t>Respiratory rate: 33 p/min. Vomits</a:t>
            </a:r>
          </a:p>
          <a:p>
            <a:r>
              <a:rPr lang="en-US" dirty="0"/>
              <a:t>No Allergies, </a:t>
            </a:r>
          </a:p>
          <a:p>
            <a:endParaRPr lang="en-US" dirty="0"/>
          </a:p>
          <a:p>
            <a:endParaRPr lang="en-US" dirty="0"/>
          </a:p>
          <a:p>
            <a:endParaRPr lang="en-US" dirty="0"/>
          </a:p>
          <a:p>
            <a:endParaRPr lang="en-US" dirty="0"/>
          </a:p>
        </p:txBody>
      </p:sp>
      <p:sp>
        <p:nvSpPr>
          <p:cNvPr id="10" name="Content Placeholder 9"/>
          <p:cNvSpPr>
            <a:spLocks noGrp="1"/>
          </p:cNvSpPr>
          <p:nvPr>
            <p:ph sz="half" idx="2"/>
          </p:nvPr>
        </p:nvSpPr>
        <p:spPr>
          <a:xfrm>
            <a:off x="6172200" y="1690688"/>
            <a:ext cx="5181600" cy="4486275"/>
          </a:xfrm>
        </p:spPr>
        <p:txBody>
          <a:bodyPr>
            <a:normAutofit/>
          </a:bodyPr>
          <a:lstStyle/>
          <a:p>
            <a:r>
              <a:rPr lang="en-US" u="sng" dirty="0"/>
              <a:t>Symptoms:</a:t>
            </a:r>
          </a:p>
          <a:p>
            <a:r>
              <a:rPr lang="en-US" dirty="0"/>
              <a:t>Lethargic, sunken </a:t>
            </a:r>
          </a:p>
          <a:p>
            <a:r>
              <a:rPr lang="en-US" dirty="0"/>
              <a:t>eyes, </a:t>
            </a:r>
          </a:p>
          <a:p>
            <a:r>
              <a:rPr lang="en-US" dirty="0"/>
              <a:t>Not able to drink </a:t>
            </a:r>
          </a:p>
          <a:p>
            <a:r>
              <a:rPr lang="en-US" dirty="0"/>
              <a:t>Skin pinch 2-3 sec.</a:t>
            </a:r>
          </a:p>
          <a:p>
            <a:endParaRPr lang="en-US" dirty="0"/>
          </a:p>
        </p:txBody>
      </p:sp>
      <p:sp>
        <p:nvSpPr>
          <p:cNvPr id="4" name="Date Placeholder 3"/>
          <p:cNvSpPr>
            <a:spLocks noGrp="1"/>
          </p:cNvSpPr>
          <p:nvPr>
            <p:ph type="dt" sz="half" idx="10"/>
          </p:nvPr>
        </p:nvSpPr>
        <p:spPr/>
        <p:txBody>
          <a:bodyPr/>
          <a:lstStyle/>
          <a:p>
            <a:fld id="{A0C75386-2AC5-47FC-A36E-84458FEF7E9C}"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15</a:t>
            </a:fld>
            <a:endParaRPr lang="en-US" dirty="0">
              <a:solidFill>
                <a:prstClr val="white"/>
              </a:solidFill>
            </a:endParaRPr>
          </a:p>
        </p:txBody>
      </p:sp>
      <p:pic>
        <p:nvPicPr>
          <p:cNvPr id="11" name="Picture 10"/>
          <p:cNvPicPr>
            <a:picLocks noChangeAspect="1"/>
          </p:cNvPicPr>
          <p:nvPr/>
        </p:nvPicPr>
        <p:blipFill>
          <a:blip r:embed="rId3"/>
          <a:stretch>
            <a:fillRect/>
          </a:stretch>
        </p:blipFill>
        <p:spPr>
          <a:xfrm>
            <a:off x="10560496" y="60399"/>
            <a:ext cx="1268078" cy="585267"/>
          </a:xfrm>
          <a:prstGeom prst="rect">
            <a:avLst/>
          </a:prstGeom>
        </p:spPr>
      </p:pic>
    </p:spTree>
    <p:extLst>
      <p:ext uri="{BB962C8B-B14F-4D97-AF65-F5344CB8AC3E}">
        <p14:creationId xmlns:p14="http://schemas.microsoft.com/office/powerpoint/2010/main" val="1091683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4704"/>
            <a:ext cx="10515600" cy="925984"/>
          </a:xfrm>
        </p:spPr>
        <p:txBody>
          <a:bodyPr>
            <a:normAutofit fontScale="90000"/>
          </a:bodyPr>
          <a:lstStyle/>
          <a:p>
            <a:r>
              <a:rPr lang="en-US" dirty="0"/>
              <a:t>Rehydration and Treatment: </a:t>
            </a:r>
            <a:r>
              <a:rPr lang="en-US" dirty="0">
                <a:solidFill>
                  <a:srgbClr val="FF0000"/>
                </a:solidFill>
              </a:rPr>
              <a:t>Severe Dehydration  </a:t>
            </a:r>
          </a:p>
        </p:txBody>
      </p:sp>
      <p:sp>
        <p:nvSpPr>
          <p:cNvPr id="3" name="Content Placeholder 2"/>
          <p:cNvSpPr>
            <a:spLocks noGrp="1"/>
          </p:cNvSpPr>
          <p:nvPr>
            <p:ph idx="1"/>
          </p:nvPr>
        </p:nvSpPr>
        <p:spPr/>
        <p:txBody>
          <a:bodyPr/>
          <a:lstStyle/>
          <a:p>
            <a:r>
              <a:rPr lang="en-US" dirty="0"/>
              <a:t>How much fluid would you give him in the first period: </a:t>
            </a:r>
            <a:r>
              <a:rPr lang="en-US" dirty="0">
                <a:solidFill>
                  <a:srgbClr val="FF0000"/>
                </a:solidFill>
              </a:rPr>
              <a:t>2000 ml in 30 minutes</a:t>
            </a:r>
          </a:p>
          <a:p>
            <a:r>
              <a:rPr lang="en-US" dirty="0"/>
              <a:t>How much fluid would you give him in the second period: </a:t>
            </a:r>
            <a:r>
              <a:rPr lang="en-US" dirty="0">
                <a:solidFill>
                  <a:srgbClr val="FF0000"/>
                </a:solidFill>
              </a:rPr>
              <a:t>4600ml in 2.5 Hour</a:t>
            </a:r>
          </a:p>
          <a:p>
            <a:endParaRPr lang="en-US" dirty="0"/>
          </a:p>
          <a:p>
            <a:r>
              <a:rPr lang="en-US" dirty="0"/>
              <a:t>Replace each fluid loss (stool/ vomit) with 100ml ORS</a:t>
            </a:r>
          </a:p>
          <a:p>
            <a:pPr marL="0" indent="0">
              <a:buNone/>
            </a:pPr>
            <a:endParaRPr lang="en-US" dirty="0"/>
          </a:p>
          <a:p>
            <a:pPr marL="0" indent="0">
              <a:buNone/>
            </a:pPr>
            <a:r>
              <a:rPr lang="en-US" dirty="0"/>
              <a:t>Antibiotics:</a:t>
            </a:r>
          </a:p>
          <a:p>
            <a:pPr marL="0" indent="0">
              <a:buNone/>
            </a:pPr>
            <a:r>
              <a:rPr lang="en-US" dirty="0"/>
              <a:t>Doxycycline 300mg Single dose </a:t>
            </a:r>
          </a:p>
          <a:p>
            <a:endParaRPr lang="en-US" dirty="0"/>
          </a:p>
        </p:txBody>
      </p:sp>
      <p:sp>
        <p:nvSpPr>
          <p:cNvPr id="4" name="Date Placeholder 3"/>
          <p:cNvSpPr>
            <a:spLocks noGrp="1"/>
          </p:cNvSpPr>
          <p:nvPr>
            <p:ph type="dt" sz="half" idx="10"/>
          </p:nvPr>
        </p:nvSpPr>
        <p:spPr/>
        <p:txBody>
          <a:bodyPr/>
          <a:lstStyle/>
          <a:p>
            <a:fld id="{39B408F4-4F48-4062-A399-E510AD575C6D}"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16</a:t>
            </a:fld>
            <a:endParaRPr lang="en-US" dirty="0">
              <a:solidFill>
                <a:prstClr val="white"/>
              </a:solidFill>
            </a:endParaRPr>
          </a:p>
        </p:txBody>
      </p:sp>
      <p:pic>
        <p:nvPicPr>
          <p:cNvPr id="7" name="Picture 6"/>
          <p:cNvPicPr>
            <a:picLocks noChangeAspect="1"/>
          </p:cNvPicPr>
          <p:nvPr/>
        </p:nvPicPr>
        <p:blipFill>
          <a:blip r:embed="rId2"/>
          <a:stretch>
            <a:fillRect/>
          </a:stretch>
        </p:blipFill>
        <p:spPr>
          <a:xfrm>
            <a:off x="10560496" y="60399"/>
            <a:ext cx="1268078" cy="585267"/>
          </a:xfrm>
          <a:prstGeom prst="rect">
            <a:avLst/>
          </a:prstGeom>
        </p:spPr>
      </p:pic>
    </p:spTree>
    <p:extLst>
      <p:ext uri="{BB962C8B-B14F-4D97-AF65-F5344CB8AC3E}">
        <p14:creationId xmlns:p14="http://schemas.microsoft.com/office/powerpoint/2010/main" val="466287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 C for patients with Severe dehydration</a:t>
            </a:r>
          </a:p>
        </p:txBody>
      </p:sp>
      <p:sp>
        <p:nvSpPr>
          <p:cNvPr id="3" name="Content Placeholder 2"/>
          <p:cNvSpPr>
            <a:spLocks noGrp="1"/>
          </p:cNvSpPr>
          <p:nvPr>
            <p:ph idx="1"/>
          </p:nvPr>
        </p:nvSpPr>
        <p:spPr>
          <a:xfrm>
            <a:off x="838200" y="1690688"/>
            <a:ext cx="10515600" cy="4486275"/>
          </a:xfrm>
        </p:spPr>
        <p:txBody>
          <a:bodyPr>
            <a:normAutofit lnSpcReduction="10000"/>
          </a:bodyPr>
          <a:lstStyle/>
          <a:p>
            <a:r>
              <a:rPr lang="en-US" dirty="0"/>
              <a:t>Reassess the patient every 15-30 minutes</a:t>
            </a:r>
          </a:p>
          <a:p>
            <a:r>
              <a:rPr lang="en-US" dirty="0"/>
              <a:t>More than one IV line may be necessary </a:t>
            </a:r>
          </a:p>
          <a:p>
            <a:r>
              <a:rPr lang="en-US" dirty="0"/>
              <a:t>When IV rehydration is not possible, and the patient cannot drink ORS. Consider nasogastric tube. Switch to IV rehydration as soon as possible. Do not use nasogastric tubes for patients who are vomiting.</a:t>
            </a:r>
          </a:p>
          <a:p>
            <a:r>
              <a:rPr lang="en-US" dirty="0"/>
              <a:t>Intra-osseous may be used if staff are trained and necessary supplies are available.</a:t>
            </a:r>
          </a:p>
          <a:p>
            <a:r>
              <a:rPr lang="en-US" dirty="0"/>
              <a:t>Encouraged the patient to drink ORS </a:t>
            </a:r>
          </a:p>
          <a:p>
            <a:r>
              <a:rPr lang="en-US" dirty="0"/>
              <a:t>Monitor fluid output and replace ORS if not possible to drink IV  </a:t>
            </a:r>
          </a:p>
          <a:p>
            <a:r>
              <a:rPr lang="en-US" dirty="0"/>
              <a:t>Full reassessment after completion and switch to plan B or A </a:t>
            </a:r>
          </a:p>
        </p:txBody>
      </p:sp>
      <p:sp>
        <p:nvSpPr>
          <p:cNvPr id="4" name="Date Placeholder 3"/>
          <p:cNvSpPr>
            <a:spLocks noGrp="1"/>
          </p:cNvSpPr>
          <p:nvPr>
            <p:ph type="dt" sz="half" idx="10"/>
          </p:nvPr>
        </p:nvSpPr>
        <p:spPr/>
        <p:txBody>
          <a:bodyPr/>
          <a:lstStyle/>
          <a:p>
            <a:fld id="{CD2AA7F6-6B1F-4B06-9D5F-01016292CFC1}"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17</a:t>
            </a:fld>
            <a:endParaRPr lang="en-US" dirty="0">
              <a:solidFill>
                <a:prstClr val="white"/>
              </a:solidFill>
            </a:endParaRPr>
          </a:p>
        </p:txBody>
      </p:sp>
      <p:pic>
        <p:nvPicPr>
          <p:cNvPr id="7" name="Picture 6"/>
          <p:cNvPicPr>
            <a:picLocks noChangeAspect="1"/>
          </p:cNvPicPr>
          <p:nvPr/>
        </p:nvPicPr>
        <p:blipFill>
          <a:blip r:embed="rId2"/>
          <a:stretch>
            <a:fillRect/>
          </a:stretch>
        </p:blipFill>
        <p:spPr>
          <a:xfrm>
            <a:off x="10488488" y="61876"/>
            <a:ext cx="1415480" cy="856581"/>
          </a:xfrm>
          <a:prstGeom prst="rect">
            <a:avLst/>
          </a:prstGeom>
        </p:spPr>
      </p:pic>
    </p:spTree>
    <p:extLst>
      <p:ext uri="{BB962C8B-B14F-4D97-AF65-F5344CB8AC3E}">
        <p14:creationId xmlns:p14="http://schemas.microsoft.com/office/powerpoint/2010/main" val="1769475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Antibiotic treatment </a:t>
            </a:r>
          </a:p>
        </p:txBody>
      </p:sp>
      <p:sp>
        <p:nvSpPr>
          <p:cNvPr id="3" name="Content Placeholder 2"/>
          <p:cNvSpPr>
            <a:spLocks noGrp="1"/>
          </p:cNvSpPr>
          <p:nvPr>
            <p:ph idx="1"/>
          </p:nvPr>
        </p:nvSpPr>
        <p:spPr>
          <a:xfrm>
            <a:off x="838200" y="1690688"/>
            <a:ext cx="10515600" cy="4486275"/>
          </a:xfrm>
        </p:spPr>
        <p:txBody>
          <a:bodyPr>
            <a:normAutofit lnSpcReduction="10000"/>
          </a:bodyPr>
          <a:lstStyle/>
          <a:p>
            <a:r>
              <a:rPr lang="en-US" dirty="0"/>
              <a:t>Can reduce the volume and duration of diarrhea and the period of </a:t>
            </a:r>
            <a:r>
              <a:rPr lang="en-US" i="1" dirty="0"/>
              <a:t>V. cholerae </a:t>
            </a:r>
            <a:r>
              <a:rPr lang="en-US" dirty="0"/>
              <a:t>shedding.</a:t>
            </a:r>
          </a:p>
          <a:p>
            <a:pPr marL="0" indent="0">
              <a:buNone/>
            </a:pPr>
            <a:r>
              <a:rPr lang="en-US" dirty="0"/>
              <a:t>Is indicated for:</a:t>
            </a:r>
          </a:p>
          <a:p>
            <a:r>
              <a:rPr lang="en-US" dirty="0"/>
              <a:t>All patients hospitalized with severe dehydration</a:t>
            </a:r>
          </a:p>
          <a:p>
            <a:r>
              <a:rPr lang="en-US" dirty="0"/>
              <a:t>Patients with high purging (at least one stool per hour during the first 4 hours of treatment) or treatment failure </a:t>
            </a:r>
          </a:p>
          <a:p>
            <a:r>
              <a:rPr lang="en-US" dirty="0"/>
              <a:t>Patients with coexisting comorbidities: SAM, HIV also pregnancy regardless of the degree of dehydration.</a:t>
            </a:r>
          </a:p>
          <a:p>
            <a:r>
              <a:rPr lang="en-US" dirty="0"/>
              <a:t>Give the Antibiotics as soon as the patient is able to take oral medication </a:t>
            </a:r>
          </a:p>
        </p:txBody>
      </p:sp>
      <p:sp>
        <p:nvSpPr>
          <p:cNvPr id="4" name="Date Placeholder 3"/>
          <p:cNvSpPr>
            <a:spLocks noGrp="1"/>
          </p:cNvSpPr>
          <p:nvPr>
            <p:ph type="dt" sz="half" idx="10"/>
          </p:nvPr>
        </p:nvSpPr>
        <p:spPr/>
        <p:txBody>
          <a:bodyPr/>
          <a:lstStyle/>
          <a:p>
            <a:fld id="{7ECCA8E8-2C02-461E-862E-E24F318CC90D}"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18</a:t>
            </a:fld>
            <a:endParaRPr lang="en-US" dirty="0">
              <a:solidFill>
                <a:prstClr val="white"/>
              </a:solidFill>
            </a:endParaRPr>
          </a:p>
        </p:txBody>
      </p:sp>
      <p:pic>
        <p:nvPicPr>
          <p:cNvPr id="7" name="Picture 6"/>
          <p:cNvPicPr>
            <a:picLocks noChangeAspect="1"/>
          </p:cNvPicPr>
          <p:nvPr/>
        </p:nvPicPr>
        <p:blipFill>
          <a:blip r:embed="rId3"/>
          <a:stretch>
            <a:fillRect/>
          </a:stretch>
        </p:blipFill>
        <p:spPr>
          <a:xfrm>
            <a:off x="10488488" y="11473"/>
            <a:ext cx="1415480" cy="856581"/>
          </a:xfrm>
          <a:prstGeom prst="rect">
            <a:avLst/>
          </a:prstGeom>
        </p:spPr>
      </p:pic>
    </p:spTree>
    <p:extLst>
      <p:ext uri="{BB962C8B-B14F-4D97-AF65-F5344CB8AC3E}">
        <p14:creationId xmlns:p14="http://schemas.microsoft.com/office/powerpoint/2010/main" val="2805386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Antibiotic treatment </a:t>
            </a:r>
          </a:p>
        </p:txBody>
      </p:sp>
      <p:sp>
        <p:nvSpPr>
          <p:cNvPr id="4" name="Date Placeholder 3"/>
          <p:cNvSpPr>
            <a:spLocks noGrp="1"/>
          </p:cNvSpPr>
          <p:nvPr>
            <p:ph type="dt" sz="half" idx="10"/>
          </p:nvPr>
        </p:nvSpPr>
        <p:spPr/>
        <p:txBody>
          <a:bodyPr/>
          <a:lstStyle/>
          <a:p>
            <a:fld id="{4160B258-EC25-452D-AFBF-8CDACADD3C0B}"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19</a:t>
            </a:fld>
            <a:endParaRPr lang="en-US" dirty="0">
              <a:solidFill>
                <a:prstClr val="white"/>
              </a:solidFill>
            </a:endParaRPr>
          </a:p>
        </p:txBody>
      </p:sp>
      <p:pic>
        <p:nvPicPr>
          <p:cNvPr id="7" name="Picture 6"/>
          <p:cNvPicPr>
            <a:picLocks noChangeAspect="1"/>
          </p:cNvPicPr>
          <p:nvPr/>
        </p:nvPicPr>
        <p:blipFill>
          <a:blip r:embed="rId2"/>
          <a:stretch>
            <a:fillRect/>
          </a:stretch>
        </p:blipFill>
        <p:spPr>
          <a:xfrm>
            <a:off x="767408" y="2348880"/>
            <a:ext cx="8496944" cy="3933284"/>
          </a:xfrm>
          <a:prstGeom prst="rect">
            <a:avLst/>
          </a:prstGeom>
        </p:spPr>
      </p:pic>
      <p:pic>
        <p:nvPicPr>
          <p:cNvPr id="8" name="Picture 7"/>
          <p:cNvPicPr>
            <a:picLocks noChangeAspect="1"/>
          </p:cNvPicPr>
          <p:nvPr/>
        </p:nvPicPr>
        <p:blipFill>
          <a:blip r:embed="rId3"/>
          <a:stretch>
            <a:fillRect/>
          </a:stretch>
        </p:blipFill>
        <p:spPr>
          <a:xfrm>
            <a:off x="10416480" y="7586"/>
            <a:ext cx="1415480" cy="856581"/>
          </a:xfrm>
          <a:prstGeom prst="rect">
            <a:avLst/>
          </a:prstGeom>
        </p:spPr>
      </p:pic>
    </p:spTree>
    <p:extLst>
      <p:ext uri="{BB962C8B-B14F-4D97-AF65-F5344CB8AC3E}">
        <p14:creationId xmlns:p14="http://schemas.microsoft.com/office/powerpoint/2010/main" val="1700775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4756CC-498A-4454-A289-4D0A46F62DBE}"/>
              </a:ext>
            </a:extLst>
          </p:cNvPr>
          <p:cNvSpPr/>
          <p:nvPr/>
        </p:nvSpPr>
        <p:spPr>
          <a:xfrm>
            <a:off x="2855639" y="831738"/>
            <a:ext cx="8842373"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a:extLst>
              <a:ext uri="{FF2B5EF4-FFF2-40B4-BE49-F238E27FC236}">
                <a16:creationId xmlns:a16="http://schemas.microsoft.com/office/drawing/2014/main" id="{79AA54C2-9340-4D09-A6CA-1455DC2FD8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3822" y="1473759"/>
            <a:ext cx="2374528" cy="4619537"/>
          </a:xfrm>
          <a:prstGeom prst="rect">
            <a:avLst/>
          </a:prstGeom>
        </p:spPr>
      </p:pic>
      <p:sp>
        <p:nvSpPr>
          <p:cNvPr id="9" name="Title 1">
            <a:extLst>
              <a:ext uri="{FF2B5EF4-FFF2-40B4-BE49-F238E27FC236}">
                <a16:creationId xmlns:a16="http://schemas.microsoft.com/office/drawing/2014/main" id="{952B4D86-1228-42AE-8B6E-2595C368CA39}"/>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latin typeface="Tw Cen MT" panose="020B0602020104020603" pitchFamily="34" charset="0"/>
              </a:rPr>
              <a:t>Learning objectives</a:t>
            </a:r>
            <a:endParaRPr lang="en-GB" sz="3200" b="1" dirty="0">
              <a:latin typeface="Tw Cen MT" panose="020B0602020104020603" pitchFamily="34" charset="0"/>
            </a:endParaRPr>
          </a:p>
        </p:txBody>
      </p:sp>
      <p:sp>
        <p:nvSpPr>
          <p:cNvPr id="13" name="TextBox 12">
            <a:extLst>
              <a:ext uri="{FF2B5EF4-FFF2-40B4-BE49-F238E27FC236}">
                <a16:creationId xmlns:a16="http://schemas.microsoft.com/office/drawing/2014/main" id="{768C2A1A-2D85-4E98-8F24-C058551FD35B}"/>
              </a:ext>
            </a:extLst>
          </p:cNvPr>
          <p:cNvSpPr txBox="1"/>
          <p:nvPr/>
        </p:nvSpPr>
        <p:spPr>
          <a:xfrm>
            <a:off x="3248350" y="1307933"/>
            <a:ext cx="7951032" cy="1200329"/>
          </a:xfrm>
          <a:prstGeom prst="rect">
            <a:avLst/>
          </a:prstGeom>
          <a:solidFill>
            <a:schemeClr val="accent1"/>
          </a:solidFill>
        </p:spPr>
        <p:txBody>
          <a:bodyPr wrap="square">
            <a:spAutoFit/>
          </a:bodyPr>
          <a:lstStyle/>
          <a:p>
            <a:pPr>
              <a:spcBef>
                <a:spcPts val="600"/>
              </a:spcBef>
            </a:pPr>
            <a:r>
              <a:rPr lang="en-US" sz="2400" dirty="0">
                <a:latin typeface="Tw Cen MT" panose="020B0602020104020603" pitchFamily="34" charset="0"/>
                <a:cs typeface="Calibri" panose="020F0502020204030204" pitchFamily="34" charset="0"/>
              </a:rPr>
              <a:t>Increase knowledge of healthcare workers and other stakeholders to effectively manage cholera cases and reduce mortality and morbidity</a:t>
            </a:r>
          </a:p>
        </p:txBody>
      </p:sp>
      <p:sp>
        <p:nvSpPr>
          <p:cNvPr id="14" name="TextBox 13">
            <a:extLst>
              <a:ext uri="{FF2B5EF4-FFF2-40B4-BE49-F238E27FC236}">
                <a16:creationId xmlns:a16="http://schemas.microsoft.com/office/drawing/2014/main" id="{F7C3D46C-9590-4CA4-8BE6-07220F90366A}"/>
              </a:ext>
            </a:extLst>
          </p:cNvPr>
          <p:cNvSpPr txBox="1"/>
          <p:nvPr/>
        </p:nvSpPr>
        <p:spPr>
          <a:xfrm>
            <a:off x="3301310" y="5239522"/>
            <a:ext cx="7951032" cy="461665"/>
          </a:xfrm>
          <a:prstGeom prst="rect">
            <a:avLst/>
          </a:prstGeom>
          <a:solidFill>
            <a:schemeClr val="accent2"/>
          </a:solidFill>
        </p:spPr>
        <p:txBody>
          <a:bodyPr wrap="square">
            <a:spAutoFit/>
          </a:bodyPr>
          <a:lstStyle/>
          <a:p>
            <a:pPr>
              <a:spcBef>
                <a:spcPts val="600"/>
              </a:spcBef>
            </a:pPr>
            <a:r>
              <a:rPr lang="en-US" sz="2400" dirty="0">
                <a:latin typeface="Tw Cen MT" panose="020B0602020104020603" pitchFamily="34" charset="0"/>
                <a:cs typeface="Calibri" panose="020F0502020204030204" pitchFamily="34" charset="0"/>
              </a:rPr>
              <a:t>Practice and calculation treatment plan  </a:t>
            </a:r>
          </a:p>
        </p:txBody>
      </p:sp>
      <p:sp>
        <p:nvSpPr>
          <p:cNvPr id="16" name="TextBox 15">
            <a:extLst>
              <a:ext uri="{FF2B5EF4-FFF2-40B4-BE49-F238E27FC236}">
                <a16:creationId xmlns:a16="http://schemas.microsoft.com/office/drawing/2014/main" id="{6AA16025-D4EA-4934-9C19-D7240F6CC227}"/>
              </a:ext>
            </a:extLst>
          </p:cNvPr>
          <p:cNvSpPr txBox="1"/>
          <p:nvPr/>
        </p:nvSpPr>
        <p:spPr>
          <a:xfrm>
            <a:off x="3301310" y="3466241"/>
            <a:ext cx="7951032" cy="461665"/>
          </a:xfrm>
          <a:prstGeom prst="rect">
            <a:avLst/>
          </a:prstGeom>
          <a:solidFill>
            <a:schemeClr val="accent4"/>
          </a:solidFill>
        </p:spPr>
        <p:txBody>
          <a:bodyPr wrap="square">
            <a:spAutoFit/>
          </a:bodyPr>
          <a:lstStyle/>
          <a:p>
            <a:pPr>
              <a:spcBef>
                <a:spcPts val="600"/>
              </a:spcBef>
            </a:pPr>
            <a:r>
              <a:rPr lang="en-US" sz="2400" dirty="0">
                <a:latin typeface="Tw Cen MT" panose="020B0602020104020603" pitchFamily="34" charset="0"/>
                <a:cs typeface="Calibri" panose="020F0502020204030204" pitchFamily="34" charset="0"/>
              </a:rPr>
              <a:t>Elements of the therapy </a:t>
            </a:r>
          </a:p>
        </p:txBody>
      </p:sp>
      <p:sp>
        <p:nvSpPr>
          <p:cNvPr id="18" name="TextBox 17">
            <a:extLst>
              <a:ext uri="{FF2B5EF4-FFF2-40B4-BE49-F238E27FC236}">
                <a16:creationId xmlns:a16="http://schemas.microsoft.com/office/drawing/2014/main" id="{E023B3B9-D213-47C8-A0C4-DD3A95C329D0}"/>
              </a:ext>
            </a:extLst>
          </p:cNvPr>
          <p:cNvSpPr txBox="1"/>
          <p:nvPr/>
        </p:nvSpPr>
        <p:spPr>
          <a:xfrm>
            <a:off x="3301310" y="4653136"/>
            <a:ext cx="7951032" cy="461665"/>
          </a:xfrm>
          <a:prstGeom prst="rect">
            <a:avLst/>
          </a:prstGeom>
          <a:solidFill>
            <a:schemeClr val="accent6"/>
          </a:solidFill>
        </p:spPr>
        <p:txBody>
          <a:bodyPr wrap="square">
            <a:spAutoFit/>
          </a:bodyPr>
          <a:lstStyle/>
          <a:p>
            <a:pPr>
              <a:spcBef>
                <a:spcPts val="600"/>
              </a:spcBef>
            </a:pPr>
            <a:r>
              <a:rPr lang="en-US" sz="2400" dirty="0">
                <a:latin typeface="Tw Cen MT" panose="020B0602020104020603" pitchFamily="34" charset="0"/>
                <a:cs typeface="Calibri" panose="020F0502020204030204" pitchFamily="34" charset="0"/>
              </a:rPr>
              <a:t>Rehydration treatment plan </a:t>
            </a:r>
          </a:p>
        </p:txBody>
      </p:sp>
      <p:sp>
        <p:nvSpPr>
          <p:cNvPr id="20" name="TextBox 19">
            <a:extLst>
              <a:ext uri="{FF2B5EF4-FFF2-40B4-BE49-F238E27FC236}">
                <a16:creationId xmlns:a16="http://schemas.microsoft.com/office/drawing/2014/main" id="{8345AAAC-A56D-4199-B74A-0AE713AD7960}"/>
              </a:ext>
            </a:extLst>
          </p:cNvPr>
          <p:cNvSpPr txBox="1"/>
          <p:nvPr/>
        </p:nvSpPr>
        <p:spPr>
          <a:xfrm>
            <a:off x="3301310" y="4047455"/>
            <a:ext cx="7951032" cy="461665"/>
          </a:xfrm>
          <a:prstGeom prst="rect">
            <a:avLst/>
          </a:prstGeom>
          <a:solidFill>
            <a:srgbClr val="7D116E"/>
          </a:solidFill>
        </p:spPr>
        <p:txBody>
          <a:bodyPr wrap="square">
            <a:spAutoFit/>
          </a:bodyPr>
          <a:lstStyle/>
          <a:p>
            <a:pPr>
              <a:spcBef>
                <a:spcPts val="600"/>
              </a:spcBef>
            </a:pPr>
            <a:r>
              <a:rPr lang="en-US" sz="2400" dirty="0">
                <a:latin typeface="Tw Cen MT" panose="020B0602020104020603" pitchFamily="34" charset="0"/>
                <a:cs typeface="Calibri" panose="020F0502020204030204" pitchFamily="34" charset="0"/>
              </a:rPr>
              <a:t>Assessment dehydration status </a:t>
            </a:r>
          </a:p>
        </p:txBody>
      </p:sp>
      <p:pic>
        <p:nvPicPr>
          <p:cNvPr id="3" name="Picture 2">
            <a:extLst>
              <a:ext uri="{FF2B5EF4-FFF2-40B4-BE49-F238E27FC236}">
                <a16:creationId xmlns:a16="http://schemas.microsoft.com/office/drawing/2014/main" id="{03DB5A63-959C-D315-6919-ADC94654B1BC}"/>
              </a:ext>
            </a:extLst>
          </p:cNvPr>
          <p:cNvPicPr>
            <a:picLocks noChangeAspect="1"/>
          </p:cNvPicPr>
          <p:nvPr/>
        </p:nvPicPr>
        <p:blipFill>
          <a:blip r:embed="rId5"/>
          <a:stretch>
            <a:fillRect/>
          </a:stretch>
        </p:blipFill>
        <p:spPr>
          <a:xfrm>
            <a:off x="10560497" y="2"/>
            <a:ext cx="1224135" cy="523724"/>
          </a:xfrm>
          <a:prstGeom prst="rect">
            <a:avLst/>
          </a:prstGeom>
        </p:spPr>
      </p:pic>
    </p:spTree>
    <p:extLst>
      <p:ext uri="{BB962C8B-B14F-4D97-AF65-F5344CB8AC3E}">
        <p14:creationId xmlns:p14="http://schemas.microsoft.com/office/powerpoint/2010/main" val="3516543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Zinc supplementation for Children </a:t>
            </a:r>
          </a:p>
        </p:txBody>
      </p:sp>
      <p:sp>
        <p:nvSpPr>
          <p:cNvPr id="3" name="Content Placeholder 2"/>
          <p:cNvSpPr>
            <a:spLocks noGrp="1"/>
          </p:cNvSpPr>
          <p:nvPr>
            <p:ph idx="1"/>
          </p:nvPr>
        </p:nvSpPr>
        <p:spPr>
          <a:xfrm>
            <a:off x="596215" y="2276872"/>
            <a:ext cx="10515600" cy="4351338"/>
          </a:xfrm>
        </p:spPr>
        <p:txBody>
          <a:bodyPr>
            <a:normAutofit/>
          </a:bodyPr>
          <a:lstStyle/>
          <a:p>
            <a:r>
              <a:rPr lang="en-US" dirty="0"/>
              <a:t>Zinc reduces diarrhea volume and duration</a:t>
            </a:r>
          </a:p>
          <a:p>
            <a:r>
              <a:rPr lang="en-US" dirty="0"/>
              <a:t>Children aged 6 months to 5 years with watery diarrhea (regardless of the cause or degree of dehydration) </a:t>
            </a:r>
          </a:p>
          <a:p>
            <a:r>
              <a:rPr lang="en-US" dirty="0"/>
              <a:t>Dose 20 mg </a:t>
            </a:r>
            <a:r>
              <a:rPr lang="en-US" dirty="0" err="1"/>
              <a:t>p.o.</a:t>
            </a:r>
            <a:r>
              <a:rPr lang="en-US" dirty="0"/>
              <a:t> for 10 days</a:t>
            </a:r>
          </a:p>
          <a:p>
            <a:r>
              <a:rPr lang="en-US" dirty="0"/>
              <a:t>Antibiotics should be administered 2 hours before zinc or 4–6 hours after zinc. (May reduce absorption)</a:t>
            </a:r>
          </a:p>
          <a:p>
            <a:r>
              <a:rPr lang="en-US" dirty="0"/>
              <a:t>SAM receiving therapeutic food do not require zinc supplementation</a:t>
            </a:r>
          </a:p>
        </p:txBody>
      </p:sp>
      <p:sp>
        <p:nvSpPr>
          <p:cNvPr id="4" name="Date Placeholder 3"/>
          <p:cNvSpPr>
            <a:spLocks noGrp="1"/>
          </p:cNvSpPr>
          <p:nvPr>
            <p:ph type="dt" sz="half" idx="10"/>
          </p:nvPr>
        </p:nvSpPr>
        <p:spPr/>
        <p:txBody>
          <a:bodyPr/>
          <a:lstStyle/>
          <a:p>
            <a:fld id="{93007166-67CD-41A3-9DD2-08F4F0969FAB}"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20</a:t>
            </a:fld>
            <a:endParaRPr lang="en-US" dirty="0">
              <a:solidFill>
                <a:prstClr val="white"/>
              </a:solidFill>
            </a:endParaRPr>
          </a:p>
        </p:txBody>
      </p:sp>
      <p:pic>
        <p:nvPicPr>
          <p:cNvPr id="7" name="Picture 6"/>
          <p:cNvPicPr>
            <a:picLocks noChangeAspect="1"/>
          </p:cNvPicPr>
          <p:nvPr/>
        </p:nvPicPr>
        <p:blipFill>
          <a:blip r:embed="rId3"/>
          <a:stretch>
            <a:fillRect/>
          </a:stretch>
        </p:blipFill>
        <p:spPr>
          <a:xfrm>
            <a:off x="10416480" y="7586"/>
            <a:ext cx="1415480" cy="856581"/>
          </a:xfrm>
          <a:prstGeom prst="rect">
            <a:avLst/>
          </a:prstGeom>
        </p:spPr>
      </p:pic>
    </p:spTree>
    <p:extLst>
      <p:ext uri="{BB962C8B-B14F-4D97-AF65-F5344CB8AC3E}">
        <p14:creationId xmlns:p14="http://schemas.microsoft.com/office/powerpoint/2010/main" val="42711443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8713964" y="3481720"/>
            <a:ext cx="3097036" cy="3200677"/>
          </a:xfrm>
          <a:prstGeom prst="rect">
            <a:avLst/>
          </a:prstGeom>
        </p:spPr>
      </p:pic>
      <p:sp>
        <p:nvSpPr>
          <p:cNvPr id="2" name="Title 1"/>
          <p:cNvSpPr>
            <a:spLocks noGrp="1"/>
          </p:cNvSpPr>
          <p:nvPr>
            <p:ph type="title"/>
          </p:nvPr>
        </p:nvSpPr>
        <p:spPr/>
        <p:txBody>
          <a:bodyPr/>
          <a:lstStyle/>
          <a:p>
            <a:r>
              <a:rPr lang="en-US" dirty="0"/>
              <a:t>ORS preparation </a:t>
            </a:r>
          </a:p>
        </p:txBody>
      </p:sp>
      <p:sp>
        <p:nvSpPr>
          <p:cNvPr id="3" name="Content Placeholder 2"/>
          <p:cNvSpPr>
            <a:spLocks noGrp="1"/>
          </p:cNvSpPr>
          <p:nvPr>
            <p:ph idx="1"/>
          </p:nvPr>
        </p:nvSpPr>
        <p:spPr/>
        <p:txBody>
          <a:bodyPr/>
          <a:lstStyle/>
          <a:p>
            <a:r>
              <a:rPr lang="en-US" dirty="0"/>
              <a:t>Contains: sodium chloride (3.5 g), potassium chloride (1.5 g) and glucose monohydrate (22 g) for 1L water</a:t>
            </a:r>
          </a:p>
          <a:p>
            <a:r>
              <a:rPr lang="en-US" dirty="0"/>
              <a:t>ORS must be prepared with safe water treated with appropriate methods </a:t>
            </a:r>
          </a:p>
          <a:p>
            <a:r>
              <a:rPr lang="en-US" dirty="0"/>
              <a:t>ORS should be prepared daily and do not store for more                    than 12 hours at room temperature, or 24 hours                   refrigerated.</a:t>
            </a:r>
          </a:p>
          <a:p>
            <a:r>
              <a:rPr lang="en-US" dirty="0"/>
              <a:t>Ready-made sachets containing salts and minerals are               available for preparing ORS. </a:t>
            </a:r>
          </a:p>
        </p:txBody>
      </p:sp>
      <p:sp>
        <p:nvSpPr>
          <p:cNvPr id="4" name="Date Placeholder 3"/>
          <p:cNvSpPr>
            <a:spLocks noGrp="1"/>
          </p:cNvSpPr>
          <p:nvPr>
            <p:ph type="dt" sz="half" idx="10"/>
          </p:nvPr>
        </p:nvSpPr>
        <p:spPr/>
        <p:txBody>
          <a:bodyPr/>
          <a:lstStyle/>
          <a:p>
            <a:fld id="{7ECB48C5-F6E3-4904-A013-28A1A1817B3A}"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21</a:t>
            </a:fld>
            <a:endParaRPr lang="en-US" dirty="0">
              <a:solidFill>
                <a:prstClr val="white"/>
              </a:solidFill>
            </a:endParaRPr>
          </a:p>
        </p:txBody>
      </p:sp>
      <p:pic>
        <p:nvPicPr>
          <p:cNvPr id="8" name="Picture 7"/>
          <p:cNvPicPr>
            <a:picLocks noChangeAspect="1"/>
          </p:cNvPicPr>
          <p:nvPr/>
        </p:nvPicPr>
        <p:blipFill>
          <a:blip r:embed="rId4"/>
          <a:stretch>
            <a:fillRect/>
          </a:stretch>
        </p:blipFill>
        <p:spPr>
          <a:xfrm>
            <a:off x="10416480" y="7586"/>
            <a:ext cx="1415480" cy="856581"/>
          </a:xfrm>
          <a:prstGeom prst="rect">
            <a:avLst/>
          </a:prstGeom>
        </p:spPr>
      </p:pic>
    </p:spTree>
    <p:extLst>
      <p:ext uri="{BB962C8B-B14F-4D97-AF65-F5344CB8AC3E}">
        <p14:creationId xmlns:p14="http://schemas.microsoft.com/office/powerpoint/2010/main" val="2580276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lstStyle/>
          <a:p>
            <a:r>
              <a:rPr lang="en-US" dirty="0"/>
              <a:t>Children with severe acute malnutrition (SAM) </a:t>
            </a:r>
          </a:p>
        </p:txBody>
      </p:sp>
      <p:sp>
        <p:nvSpPr>
          <p:cNvPr id="3" name="Content Placeholder 2"/>
          <p:cNvSpPr>
            <a:spLocks noGrp="1"/>
          </p:cNvSpPr>
          <p:nvPr>
            <p:ph idx="1"/>
          </p:nvPr>
        </p:nvSpPr>
        <p:spPr>
          <a:xfrm>
            <a:off x="838200" y="2005012"/>
            <a:ext cx="10515600" cy="4351338"/>
          </a:xfrm>
        </p:spPr>
        <p:txBody>
          <a:bodyPr/>
          <a:lstStyle/>
          <a:p>
            <a:r>
              <a:rPr lang="en-US" dirty="0"/>
              <a:t>Children with SAM and cholera are at risk of complications and death.</a:t>
            </a:r>
          </a:p>
          <a:p>
            <a:r>
              <a:rPr lang="en-US" dirty="0"/>
              <a:t>Always refer children with SAM and suspected cholera for immediate treatment to a cholera treatment center </a:t>
            </a:r>
          </a:p>
          <a:p>
            <a:r>
              <a:rPr lang="en-US" dirty="0"/>
              <a:t>Signs of dehydration may be present without being dehydrated (Slow skin pinch, sunken eyes)</a:t>
            </a:r>
          </a:p>
          <a:p>
            <a:r>
              <a:rPr lang="en-US" dirty="0"/>
              <a:t>Children with SAM are particular prone to hypoglycemia and hypothermia </a:t>
            </a:r>
          </a:p>
          <a:p>
            <a:endParaRPr lang="en-US" dirty="0"/>
          </a:p>
        </p:txBody>
      </p:sp>
      <p:sp>
        <p:nvSpPr>
          <p:cNvPr id="4" name="Date Placeholder 3"/>
          <p:cNvSpPr>
            <a:spLocks noGrp="1"/>
          </p:cNvSpPr>
          <p:nvPr>
            <p:ph type="dt" sz="half" idx="10"/>
          </p:nvPr>
        </p:nvSpPr>
        <p:spPr/>
        <p:txBody>
          <a:bodyPr/>
          <a:lstStyle/>
          <a:p>
            <a:fld id="{D3BFBEC0-2C5A-4B5A-8F94-AFE5D37DFBB0}"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22</a:t>
            </a:fld>
            <a:endParaRPr lang="en-US" dirty="0">
              <a:solidFill>
                <a:prstClr val="white"/>
              </a:solidFill>
            </a:endParaRPr>
          </a:p>
        </p:txBody>
      </p:sp>
      <p:pic>
        <p:nvPicPr>
          <p:cNvPr id="7" name="Picture 6"/>
          <p:cNvPicPr>
            <a:picLocks noChangeAspect="1"/>
          </p:cNvPicPr>
          <p:nvPr/>
        </p:nvPicPr>
        <p:blipFill>
          <a:blip r:embed="rId2"/>
          <a:stretch>
            <a:fillRect/>
          </a:stretch>
        </p:blipFill>
        <p:spPr>
          <a:xfrm>
            <a:off x="10344472" y="22570"/>
            <a:ext cx="1415480" cy="685109"/>
          </a:xfrm>
          <a:prstGeom prst="rect">
            <a:avLst/>
          </a:prstGeom>
        </p:spPr>
      </p:pic>
    </p:spTree>
    <p:extLst>
      <p:ext uri="{BB962C8B-B14F-4D97-AF65-F5344CB8AC3E}">
        <p14:creationId xmlns:p14="http://schemas.microsoft.com/office/powerpoint/2010/main" val="3764491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Treatment (Severe) dehydration in SAM</a:t>
            </a:r>
          </a:p>
        </p:txBody>
      </p:sp>
      <p:sp>
        <p:nvSpPr>
          <p:cNvPr id="3" name="Content Placeholder 2"/>
          <p:cNvSpPr>
            <a:spLocks noGrp="1"/>
          </p:cNvSpPr>
          <p:nvPr>
            <p:ph idx="1"/>
          </p:nvPr>
        </p:nvSpPr>
        <p:spPr>
          <a:xfrm>
            <a:off x="838200" y="1914689"/>
            <a:ext cx="10515600" cy="4262274"/>
          </a:xfrm>
        </p:spPr>
        <p:txBody>
          <a:bodyPr>
            <a:normAutofit/>
          </a:bodyPr>
          <a:lstStyle/>
          <a:p>
            <a:r>
              <a:rPr lang="en-US" dirty="0"/>
              <a:t>Treatment: follow rehydration protocol for SAM children</a:t>
            </a:r>
          </a:p>
          <a:p>
            <a:r>
              <a:rPr lang="en-US" dirty="0"/>
              <a:t>Use of standard low-osmolarity ORS and not </a:t>
            </a:r>
            <a:r>
              <a:rPr lang="en-US" dirty="0" err="1"/>
              <a:t>ReSomal</a:t>
            </a:r>
            <a:r>
              <a:rPr lang="en-US" dirty="0"/>
              <a:t> </a:t>
            </a:r>
          </a:p>
          <a:p>
            <a:r>
              <a:rPr lang="en-US" dirty="0"/>
              <a:t>Plan B and C requires close monitoring of signs of over hydration</a:t>
            </a:r>
          </a:p>
          <a:p>
            <a:r>
              <a:rPr lang="en-US" dirty="0"/>
              <a:t>Early initiating therapeutic milk (F75) </a:t>
            </a:r>
          </a:p>
          <a:p>
            <a:r>
              <a:rPr lang="en-US" dirty="0"/>
              <a:t>Breastfeeding and therapeutic milk should continue throughout rehydration</a:t>
            </a:r>
          </a:p>
          <a:p>
            <a:r>
              <a:rPr lang="en-US" dirty="0"/>
              <a:t>When treated with therapeutic milk no Zinc supplementation needed</a:t>
            </a:r>
          </a:p>
          <a:p>
            <a:endParaRPr lang="en-US" dirty="0"/>
          </a:p>
          <a:p>
            <a:endParaRPr lang="en-US" dirty="0"/>
          </a:p>
          <a:p>
            <a:endParaRPr lang="en-US" dirty="0"/>
          </a:p>
        </p:txBody>
      </p:sp>
      <p:sp>
        <p:nvSpPr>
          <p:cNvPr id="4" name="Date Placeholder 3"/>
          <p:cNvSpPr>
            <a:spLocks noGrp="1"/>
          </p:cNvSpPr>
          <p:nvPr>
            <p:ph type="dt" sz="half" idx="10"/>
          </p:nvPr>
        </p:nvSpPr>
        <p:spPr/>
        <p:txBody>
          <a:bodyPr/>
          <a:lstStyle/>
          <a:p>
            <a:fld id="{B3BA60BF-B8BE-463F-BA59-7B78F6569ADC}"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23</a:t>
            </a:fld>
            <a:endParaRPr lang="en-US" dirty="0">
              <a:solidFill>
                <a:prstClr val="white"/>
              </a:solidFill>
            </a:endParaRPr>
          </a:p>
        </p:txBody>
      </p:sp>
      <p:pic>
        <p:nvPicPr>
          <p:cNvPr id="8" name="Picture 7"/>
          <p:cNvPicPr>
            <a:picLocks noChangeAspect="1"/>
          </p:cNvPicPr>
          <p:nvPr/>
        </p:nvPicPr>
        <p:blipFill>
          <a:blip r:embed="rId3"/>
          <a:stretch>
            <a:fillRect/>
          </a:stretch>
        </p:blipFill>
        <p:spPr>
          <a:xfrm>
            <a:off x="10416480" y="7587"/>
            <a:ext cx="1415480" cy="673450"/>
          </a:xfrm>
          <a:prstGeom prst="rect">
            <a:avLst/>
          </a:prstGeom>
        </p:spPr>
      </p:pic>
    </p:spTree>
    <p:extLst>
      <p:ext uri="{BB962C8B-B14F-4D97-AF65-F5344CB8AC3E}">
        <p14:creationId xmlns:p14="http://schemas.microsoft.com/office/powerpoint/2010/main" val="30862084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GTFCC app exercise, Case Presentation </a:t>
            </a:r>
          </a:p>
        </p:txBody>
      </p:sp>
      <p:sp>
        <p:nvSpPr>
          <p:cNvPr id="7" name="Content Placeholder 6"/>
          <p:cNvSpPr>
            <a:spLocks noGrp="1"/>
          </p:cNvSpPr>
          <p:nvPr>
            <p:ph sz="half" idx="1"/>
          </p:nvPr>
        </p:nvSpPr>
        <p:spPr>
          <a:xfrm>
            <a:off x="838200" y="1628800"/>
            <a:ext cx="5181600" cy="4548163"/>
          </a:xfrm>
        </p:spPr>
        <p:txBody>
          <a:bodyPr/>
          <a:lstStyle/>
          <a:p>
            <a:r>
              <a:rPr lang="en-US" dirty="0"/>
              <a:t>Sue, Female 3 Years old </a:t>
            </a:r>
          </a:p>
          <a:p>
            <a:r>
              <a:rPr lang="en-US" dirty="0"/>
              <a:t>Weight: 10.5 KG</a:t>
            </a:r>
          </a:p>
          <a:p>
            <a:r>
              <a:rPr lang="en-US" dirty="0"/>
              <a:t>Length: 88</a:t>
            </a:r>
          </a:p>
          <a:p>
            <a:r>
              <a:rPr lang="en-US" dirty="0" err="1"/>
              <a:t>Muac</a:t>
            </a:r>
            <a:r>
              <a:rPr lang="en-US" dirty="0"/>
              <a:t>: 10.2 CM</a:t>
            </a:r>
          </a:p>
        </p:txBody>
      </p:sp>
      <p:sp>
        <p:nvSpPr>
          <p:cNvPr id="8" name="Content Placeholder 7"/>
          <p:cNvSpPr>
            <a:spLocks noGrp="1"/>
          </p:cNvSpPr>
          <p:nvPr>
            <p:ph sz="half" idx="2"/>
          </p:nvPr>
        </p:nvSpPr>
        <p:spPr>
          <a:xfrm>
            <a:off x="6172200" y="1628800"/>
            <a:ext cx="5181600" cy="4548163"/>
          </a:xfrm>
        </p:spPr>
        <p:txBody>
          <a:bodyPr/>
          <a:lstStyle/>
          <a:p>
            <a:r>
              <a:rPr lang="en-US" dirty="0"/>
              <a:t>Symptoms:</a:t>
            </a:r>
          </a:p>
          <a:p>
            <a:r>
              <a:rPr lang="en-US" dirty="0"/>
              <a:t>Irritable, lots of crying </a:t>
            </a:r>
          </a:p>
          <a:p>
            <a:r>
              <a:rPr lang="en-US" dirty="0"/>
              <a:t>Pulse rate is fast </a:t>
            </a:r>
          </a:p>
          <a:p>
            <a:r>
              <a:rPr lang="en-US" dirty="0"/>
              <a:t>Drinks lots and don’t want to stop drinking </a:t>
            </a:r>
          </a:p>
        </p:txBody>
      </p:sp>
      <p:sp>
        <p:nvSpPr>
          <p:cNvPr id="4" name="Date Placeholder 3"/>
          <p:cNvSpPr>
            <a:spLocks noGrp="1"/>
          </p:cNvSpPr>
          <p:nvPr>
            <p:ph type="dt" sz="half" idx="10"/>
          </p:nvPr>
        </p:nvSpPr>
        <p:spPr/>
        <p:txBody>
          <a:bodyPr/>
          <a:lstStyle/>
          <a:p>
            <a:fld id="{5A494E95-D147-499B-A92F-AFDB638F2EC5}"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24</a:t>
            </a:fld>
            <a:endParaRPr lang="en-US" dirty="0">
              <a:solidFill>
                <a:prstClr val="white"/>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3224" y="4151873"/>
            <a:ext cx="3177952" cy="2114783"/>
          </a:xfrm>
          <a:prstGeom prst="rect">
            <a:avLst/>
          </a:prstGeom>
        </p:spPr>
      </p:pic>
      <p:pic>
        <p:nvPicPr>
          <p:cNvPr id="3" name="Picture 2">
            <a:extLst>
              <a:ext uri="{FF2B5EF4-FFF2-40B4-BE49-F238E27FC236}">
                <a16:creationId xmlns:a16="http://schemas.microsoft.com/office/drawing/2014/main" id="{ABB27810-D320-5177-F4F9-8FE10AE6AA10}"/>
              </a:ext>
            </a:extLst>
          </p:cNvPr>
          <p:cNvPicPr>
            <a:picLocks noChangeAspect="1"/>
          </p:cNvPicPr>
          <p:nvPr/>
        </p:nvPicPr>
        <p:blipFill>
          <a:blip r:embed="rId3"/>
          <a:stretch>
            <a:fillRect/>
          </a:stretch>
        </p:blipFill>
        <p:spPr>
          <a:xfrm>
            <a:off x="10416480" y="7587"/>
            <a:ext cx="1415480" cy="673450"/>
          </a:xfrm>
          <a:prstGeom prst="rect">
            <a:avLst/>
          </a:prstGeom>
        </p:spPr>
      </p:pic>
    </p:spTree>
    <p:extLst>
      <p:ext uri="{BB962C8B-B14F-4D97-AF65-F5344CB8AC3E}">
        <p14:creationId xmlns:p14="http://schemas.microsoft.com/office/powerpoint/2010/main" val="32892186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773575" y="779240"/>
            <a:ext cx="10515600" cy="526157"/>
          </a:xfrm>
        </p:spPr>
        <p:txBody>
          <a:bodyPr>
            <a:noAutofit/>
          </a:bodyPr>
          <a:lstStyle/>
          <a:p>
            <a:r>
              <a:rPr lang="en-US" sz="3600" dirty="0"/>
              <a:t>Rehydration and treatment, </a:t>
            </a:r>
            <a:r>
              <a:rPr lang="en-US" sz="3600" dirty="0">
                <a:solidFill>
                  <a:srgbClr val="FF0000"/>
                </a:solidFill>
              </a:rPr>
              <a:t>Some dehydration</a:t>
            </a:r>
            <a:endParaRPr lang="en-US" sz="3600" dirty="0"/>
          </a:p>
        </p:txBody>
      </p:sp>
      <p:sp>
        <p:nvSpPr>
          <p:cNvPr id="9" name="Content Placeholder 8"/>
          <p:cNvSpPr>
            <a:spLocks noGrp="1"/>
          </p:cNvSpPr>
          <p:nvPr>
            <p:ph idx="1"/>
          </p:nvPr>
        </p:nvSpPr>
        <p:spPr>
          <a:xfrm>
            <a:off x="838200" y="1700808"/>
            <a:ext cx="10515600" cy="4476155"/>
          </a:xfrm>
        </p:spPr>
        <p:txBody>
          <a:bodyPr>
            <a:normAutofit fontScale="92500" lnSpcReduction="20000"/>
          </a:bodyPr>
          <a:lstStyle/>
          <a:p>
            <a:r>
              <a:rPr lang="en-US" dirty="0"/>
              <a:t>Step 1: 5 ml/kg over 30 minutes, for the first 2 hours (repeat 4x) (Oral/ NG)</a:t>
            </a:r>
          </a:p>
          <a:p>
            <a:pPr marL="0" indent="0">
              <a:buNone/>
            </a:pPr>
            <a:r>
              <a:rPr lang="en-US" dirty="0">
                <a:solidFill>
                  <a:srgbClr val="FF0000"/>
                </a:solidFill>
              </a:rPr>
              <a:t>Assess every 30 minutes for signs of over hydration  </a:t>
            </a:r>
          </a:p>
          <a:p>
            <a:r>
              <a:rPr lang="en-US" dirty="0"/>
              <a:t>Step 2: 5-10 ml/kg/hour (alternate hours with F75 therapeutic milk) for 10 hours</a:t>
            </a:r>
          </a:p>
          <a:p>
            <a:pPr marL="0" indent="0">
              <a:buNone/>
            </a:pPr>
            <a:r>
              <a:rPr lang="en-US" dirty="0">
                <a:solidFill>
                  <a:srgbClr val="FF0000"/>
                </a:solidFill>
              </a:rPr>
              <a:t>Assess hourly -&gt; no signs of dehydration step down to Plan A</a:t>
            </a:r>
          </a:p>
          <a:p>
            <a:endParaRPr lang="en-US" dirty="0"/>
          </a:p>
          <a:p>
            <a:r>
              <a:rPr lang="en-US" dirty="0"/>
              <a:t>Always replace each fluid loss (stool/ vomit) with 100 ml ORS</a:t>
            </a:r>
          </a:p>
          <a:p>
            <a:pPr marL="0" indent="0">
              <a:buNone/>
            </a:pPr>
            <a:endParaRPr lang="en-US" dirty="0"/>
          </a:p>
          <a:p>
            <a:pPr marL="0" indent="0">
              <a:buNone/>
            </a:pPr>
            <a:endParaRPr lang="en-US" dirty="0"/>
          </a:p>
          <a:p>
            <a:pPr marL="0" indent="0">
              <a:buNone/>
            </a:pPr>
            <a:r>
              <a:rPr lang="en-US" dirty="0"/>
              <a:t>Antibiotics:</a:t>
            </a:r>
          </a:p>
          <a:p>
            <a:pPr marL="0" indent="0">
              <a:buNone/>
            </a:pPr>
            <a:r>
              <a:rPr lang="en-US" dirty="0"/>
              <a:t>Doxycycline 2-4 mg/kg (Po Single dose) </a:t>
            </a:r>
          </a:p>
          <a:p>
            <a:endParaRPr lang="en-US" dirty="0"/>
          </a:p>
        </p:txBody>
      </p:sp>
      <p:sp>
        <p:nvSpPr>
          <p:cNvPr id="5" name="Date Placeholder 4"/>
          <p:cNvSpPr>
            <a:spLocks noGrp="1"/>
          </p:cNvSpPr>
          <p:nvPr>
            <p:ph type="dt" sz="half" idx="10"/>
          </p:nvPr>
        </p:nvSpPr>
        <p:spPr/>
        <p:txBody>
          <a:bodyPr/>
          <a:lstStyle/>
          <a:p>
            <a:fld id="{573934E0-E1A1-4C1F-9FB3-CE805F72B7CD}" type="datetime1">
              <a:rPr lang="en-US" smtClean="0"/>
              <a:t>5/11/2023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094FBA-26BF-4F1F-AA2C-E80224848586}" type="slidenum">
              <a:rPr lang="en-US" smtClean="0"/>
              <a:pPr/>
              <a:t>25</a:t>
            </a:fld>
            <a:endParaRPr lang="en-US"/>
          </a:p>
        </p:txBody>
      </p:sp>
      <p:pic>
        <p:nvPicPr>
          <p:cNvPr id="2" name="Picture 1">
            <a:extLst>
              <a:ext uri="{FF2B5EF4-FFF2-40B4-BE49-F238E27FC236}">
                <a16:creationId xmlns:a16="http://schemas.microsoft.com/office/drawing/2014/main" id="{ECA86649-7178-A14F-2960-4A183794E747}"/>
              </a:ext>
            </a:extLst>
          </p:cNvPr>
          <p:cNvPicPr>
            <a:picLocks noChangeAspect="1"/>
          </p:cNvPicPr>
          <p:nvPr/>
        </p:nvPicPr>
        <p:blipFill>
          <a:blip r:embed="rId3"/>
          <a:stretch>
            <a:fillRect/>
          </a:stretch>
        </p:blipFill>
        <p:spPr>
          <a:xfrm>
            <a:off x="10416480" y="7587"/>
            <a:ext cx="1415480" cy="673450"/>
          </a:xfrm>
          <a:prstGeom prst="rect">
            <a:avLst/>
          </a:prstGeom>
        </p:spPr>
      </p:pic>
    </p:spTree>
    <p:extLst>
      <p:ext uri="{BB962C8B-B14F-4D97-AF65-F5344CB8AC3E}">
        <p14:creationId xmlns:p14="http://schemas.microsoft.com/office/powerpoint/2010/main" val="1522030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36712"/>
            <a:ext cx="10515600" cy="853976"/>
          </a:xfrm>
        </p:spPr>
        <p:txBody>
          <a:bodyPr>
            <a:normAutofit fontScale="90000"/>
          </a:bodyPr>
          <a:lstStyle/>
          <a:p>
            <a:r>
              <a:rPr lang="en-US" dirty="0">
                <a:solidFill>
                  <a:srgbClr val="FF0000"/>
                </a:solidFill>
              </a:rPr>
              <a:t>Signs of over hydration: </a:t>
            </a:r>
            <a:br>
              <a:rPr lang="en-US" dirty="0">
                <a:solidFill>
                  <a:srgbClr val="FF0000"/>
                </a:solidFill>
              </a:rPr>
            </a:br>
            <a:endParaRPr lang="en-US" dirty="0"/>
          </a:p>
        </p:txBody>
      </p:sp>
      <p:sp>
        <p:nvSpPr>
          <p:cNvPr id="8" name="Content Placeholder 7"/>
          <p:cNvSpPr>
            <a:spLocks noGrp="1"/>
          </p:cNvSpPr>
          <p:nvPr>
            <p:ph sz="half" idx="2"/>
          </p:nvPr>
        </p:nvSpPr>
        <p:spPr>
          <a:xfrm>
            <a:off x="838200" y="1690688"/>
            <a:ext cx="10515600" cy="4486275"/>
          </a:xfrm>
        </p:spPr>
        <p:txBody>
          <a:bodyPr/>
          <a:lstStyle/>
          <a:p>
            <a:r>
              <a:rPr lang="en-US" dirty="0"/>
              <a:t>Increase Respiratory rate</a:t>
            </a:r>
          </a:p>
          <a:p>
            <a:r>
              <a:rPr lang="en-US" dirty="0"/>
              <a:t>Enlarge jugular veins</a:t>
            </a:r>
          </a:p>
          <a:p>
            <a:r>
              <a:rPr lang="en-US" dirty="0"/>
              <a:t>Increase </a:t>
            </a:r>
            <a:r>
              <a:rPr lang="en-US" dirty="0" err="1"/>
              <a:t>oedema</a:t>
            </a:r>
            <a:r>
              <a:rPr lang="en-US" dirty="0"/>
              <a:t> (eyelids) </a:t>
            </a:r>
          </a:p>
          <a:p>
            <a:r>
              <a:rPr lang="en-US" dirty="0"/>
              <a:t>Weight exceed the target weight</a:t>
            </a:r>
          </a:p>
          <a:p>
            <a:endParaRPr lang="en-US" dirty="0"/>
          </a:p>
          <a:p>
            <a:r>
              <a:rPr lang="en-US" dirty="0"/>
              <a:t>Stop ORS-&gt; Continue Therapeutic milk and breastfeeding  </a:t>
            </a:r>
          </a:p>
        </p:txBody>
      </p:sp>
      <p:sp>
        <p:nvSpPr>
          <p:cNvPr id="4" name="Date Placeholder 3"/>
          <p:cNvSpPr>
            <a:spLocks noGrp="1"/>
          </p:cNvSpPr>
          <p:nvPr>
            <p:ph type="dt" sz="half" idx="10"/>
          </p:nvPr>
        </p:nvSpPr>
        <p:spPr/>
        <p:txBody>
          <a:bodyPr/>
          <a:lstStyle/>
          <a:p>
            <a:fld id="{774EF593-7407-4517-8EA3-E191BA36266D}"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26</a:t>
            </a:fld>
            <a:endParaRPr lang="en-US" dirty="0">
              <a:solidFill>
                <a:prstClr val="white"/>
              </a:solidFill>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5500" y="3941949"/>
            <a:ext cx="1866900" cy="2447925"/>
          </a:xfrm>
          <a:prstGeom prst="rect">
            <a:avLst/>
          </a:prstGeom>
        </p:spPr>
      </p:pic>
      <p:pic>
        <p:nvPicPr>
          <p:cNvPr id="3" name="Picture 2">
            <a:extLst>
              <a:ext uri="{FF2B5EF4-FFF2-40B4-BE49-F238E27FC236}">
                <a16:creationId xmlns:a16="http://schemas.microsoft.com/office/drawing/2014/main" id="{1FDBC95D-1884-6F05-0942-3E878E26839E}"/>
              </a:ext>
            </a:extLst>
          </p:cNvPr>
          <p:cNvPicPr>
            <a:picLocks noChangeAspect="1"/>
          </p:cNvPicPr>
          <p:nvPr/>
        </p:nvPicPr>
        <p:blipFill>
          <a:blip r:embed="rId4"/>
          <a:stretch>
            <a:fillRect/>
          </a:stretch>
        </p:blipFill>
        <p:spPr>
          <a:xfrm>
            <a:off x="10416480" y="7587"/>
            <a:ext cx="1415480" cy="673450"/>
          </a:xfrm>
          <a:prstGeom prst="rect">
            <a:avLst/>
          </a:prstGeom>
        </p:spPr>
      </p:pic>
    </p:spTree>
    <p:extLst>
      <p:ext uri="{BB962C8B-B14F-4D97-AF65-F5344CB8AC3E}">
        <p14:creationId xmlns:p14="http://schemas.microsoft.com/office/powerpoint/2010/main" val="21085428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91667"/>
          </a:xfrm>
        </p:spPr>
        <p:txBody>
          <a:bodyPr>
            <a:normAutofit fontScale="90000"/>
          </a:bodyPr>
          <a:lstStyle/>
          <a:p>
            <a:r>
              <a:rPr lang="en-US" dirty="0"/>
              <a:t>Assessment and treatment for pregnant woman</a:t>
            </a:r>
          </a:p>
        </p:txBody>
      </p:sp>
      <p:sp>
        <p:nvSpPr>
          <p:cNvPr id="3" name="Content Placeholder 2"/>
          <p:cNvSpPr>
            <a:spLocks noGrp="1"/>
          </p:cNvSpPr>
          <p:nvPr>
            <p:ph idx="1"/>
          </p:nvPr>
        </p:nvSpPr>
        <p:spPr>
          <a:xfrm>
            <a:off x="838200" y="1690688"/>
            <a:ext cx="10515600" cy="4665662"/>
          </a:xfrm>
        </p:spPr>
        <p:txBody>
          <a:bodyPr>
            <a:normAutofit/>
          </a:bodyPr>
          <a:lstStyle/>
          <a:p>
            <a:r>
              <a:rPr lang="en-US" dirty="0"/>
              <a:t>Dehydration can be difficult to assess in 2nd and 3rd trimester of pregnancy</a:t>
            </a:r>
          </a:p>
          <a:p>
            <a:r>
              <a:rPr lang="en-US" dirty="0"/>
              <a:t>Systolic blood pressure &lt; 90 -&gt;  give bolus Ringer lactate 30 ml/kg, repeat if needed (ensure uterine blood flow) </a:t>
            </a:r>
          </a:p>
          <a:p>
            <a:r>
              <a:rPr lang="en-US" dirty="0"/>
              <a:t>High risk of loosing the fetus, depends on the level of dehydration</a:t>
            </a:r>
          </a:p>
          <a:p>
            <a:r>
              <a:rPr lang="en-US" dirty="0"/>
              <a:t>Always start Antibiotic treatment for pregnant woman with Cholera</a:t>
            </a:r>
          </a:p>
          <a:p>
            <a:r>
              <a:rPr lang="en-US" dirty="0"/>
              <a:t>OCV is considered to be safe and recommended if being used as part of overall control strategy</a:t>
            </a:r>
          </a:p>
          <a:p>
            <a:r>
              <a:rPr lang="en-US" dirty="0"/>
              <a:t> Ensure privacy for pregnant woman in CTC/CTU specially during </a:t>
            </a:r>
            <a:r>
              <a:rPr lang="en-US" dirty="0" err="1"/>
              <a:t>labour</a:t>
            </a:r>
            <a:endParaRPr lang="en-US" dirty="0"/>
          </a:p>
          <a:p>
            <a:endParaRPr lang="en-US" dirty="0"/>
          </a:p>
        </p:txBody>
      </p:sp>
      <p:sp>
        <p:nvSpPr>
          <p:cNvPr id="4" name="Date Placeholder 3"/>
          <p:cNvSpPr>
            <a:spLocks noGrp="1"/>
          </p:cNvSpPr>
          <p:nvPr>
            <p:ph type="dt" sz="half" idx="10"/>
          </p:nvPr>
        </p:nvSpPr>
        <p:spPr/>
        <p:txBody>
          <a:bodyPr/>
          <a:lstStyle/>
          <a:p>
            <a:fld id="{417CBEBB-376C-4A86-A935-C3E109FF4EBA}"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27</a:t>
            </a:fld>
            <a:endParaRPr lang="en-US" dirty="0">
              <a:solidFill>
                <a:prstClr val="white"/>
              </a:solidFill>
            </a:endParaRPr>
          </a:p>
        </p:txBody>
      </p:sp>
      <p:pic>
        <p:nvPicPr>
          <p:cNvPr id="7" name="Picture 6"/>
          <p:cNvPicPr>
            <a:picLocks noChangeAspect="1"/>
          </p:cNvPicPr>
          <p:nvPr/>
        </p:nvPicPr>
        <p:blipFill>
          <a:blip r:embed="rId3"/>
          <a:stretch>
            <a:fillRect/>
          </a:stretch>
        </p:blipFill>
        <p:spPr>
          <a:xfrm>
            <a:off x="10416480" y="7587"/>
            <a:ext cx="1415480" cy="685110"/>
          </a:xfrm>
          <a:prstGeom prst="rect">
            <a:avLst/>
          </a:prstGeom>
        </p:spPr>
      </p:pic>
    </p:spTree>
    <p:extLst>
      <p:ext uri="{BB962C8B-B14F-4D97-AF65-F5344CB8AC3E}">
        <p14:creationId xmlns:p14="http://schemas.microsoft.com/office/powerpoint/2010/main" val="19626225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Discharge and health and hygiene education</a:t>
            </a:r>
          </a:p>
        </p:txBody>
      </p:sp>
      <p:sp>
        <p:nvSpPr>
          <p:cNvPr id="3" name="Content Placeholder 2"/>
          <p:cNvSpPr>
            <a:spLocks noGrp="1"/>
          </p:cNvSpPr>
          <p:nvPr>
            <p:ph idx="1"/>
          </p:nvPr>
        </p:nvSpPr>
        <p:spPr>
          <a:xfrm>
            <a:off x="617480" y="1844824"/>
            <a:ext cx="10515600" cy="4482600"/>
          </a:xfrm>
        </p:spPr>
        <p:txBody>
          <a:bodyPr/>
          <a:lstStyle/>
          <a:p>
            <a:pPr marL="0" indent="0">
              <a:buNone/>
            </a:pPr>
            <a:r>
              <a:rPr lang="en-US" dirty="0"/>
              <a:t>Consider patient discharge if: </a:t>
            </a:r>
          </a:p>
          <a:p>
            <a:pPr marL="0" indent="0">
              <a:buNone/>
            </a:pPr>
            <a:endParaRPr lang="en-US" dirty="0"/>
          </a:p>
          <a:p>
            <a:r>
              <a:rPr lang="en-US" dirty="0"/>
              <a:t>There are no signs of dehydration</a:t>
            </a:r>
          </a:p>
          <a:p>
            <a:r>
              <a:rPr lang="en-US" dirty="0"/>
              <a:t>The patient is able to take ORS without vomiting</a:t>
            </a:r>
          </a:p>
          <a:p>
            <a:r>
              <a:rPr lang="en-US" dirty="0"/>
              <a:t>The patients does not pass watery stools for at least 4 hours</a:t>
            </a:r>
          </a:p>
          <a:p>
            <a:r>
              <a:rPr lang="en-US" dirty="0"/>
              <a:t>The patient can walk without assistance </a:t>
            </a:r>
          </a:p>
          <a:p>
            <a:r>
              <a:rPr lang="en-US" dirty="0"/>
              <a:t>The patient passes urine</a:t>
            </a:r>
          </a:p>
        </p:txBody>
      </p:sp>
      <p:sp>
        <p:nvSpPr>
          <p:cNvPr id="4" name="Date Placeholder 3"/>
          <p:cNvSpPr>
            <a:spLocks noGrp="1"/>
          </p:cNvSpPr>
          <p:nvPr>
            <p:ph type="dt" sz="half" idx="10"/>
          </p:nvPr>
        </p:nvSpPr>
        <p:spPr/>
        <p:txBody>
          <a:bodyPr/>
          <a:lstStyle/>
          <a:p>
            <a:fld id="{FFB83368-E57D-435B-BB5E-9C4D85078022}"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28</a:t>
            </a:fld>
            <a:endParaRPr lang="en-US" dirty="0">
              <a:solidFill>
                <a:prstClr val="white"/>
              </a:solidFill>
            </a:endParaRPr>
          </a:p>
        </p:txBody>
      </p:sp>
      <p:pic>
        <p:nvPicPr>
          <p:cNvPr id="7" name="Picture 6"/>
          <p:cNvPicPr>
            <a:picLocks noChangeAspect="1"/>
          </p:cNvPicPr>
          <p:nvPr/>
        </p:nvPicPr>
        <p:blipFill>
          <a:blip r:embed="rId2"/>
          <a:stretch>
            <a:fillRect/>
          </a:stretch>
        </p:blipFill>
        <p:spPr>
          <a:xfrm>
            <a:off x="10416480" y="7586"/>
            <a:ext cx="1415480" cy="856581"/>
          </a:xfrm>
          <a:prstGeom prst="rect">
            <a:avLst/>
          </a:prstGeom>
        </p:spPr>
      </p:pic>
    </p:spTree>
    <p:extLst>
      <p:ext uri="{BB962C8B-B14F-4D97-AF65-F5344CB8AC3E}">
        <p14:creationId xmlns:p14="http://schemas.microsoft.com/office/powerpoint/2010/main" val="8558480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1385"/>
            <a:ext cx="10515600" cy="1325563"/>
          </a:xfrm>
        </p:spPr>
        <p:txBody>
          <a:bodyPr/>
          <a:lstStyle/>
          <a:p>
            <a:r>
              <a:rPr lang="en-US" dirty="0"/>
              <a:t>Hygiene education </a:t>
            </a:r>
          </a:p>
        </p:txBody>
      </p:sp>
      <p:sp>
        <p:nvSpPr>
          <p:cNvPr id="3" name="Content Placeholder 2"/>
          <p:cNvSpPr>
            <a:spLocks noGrp="1"/>
          </p:cNvSpPr>
          <p:nvPr>
            <p:ph idx="1"/>
          </p:nvPr>
        </p:nvSpPr>
        <p:spPr>
          <a:xfrm>
            <a:off x="838200" y="1340768"/>
            <a:ext cx="10515600" cy="5015582"/>
          </a:xfrm>
        </p:spPr>
        <p:txBody>
          <a:bodyPr>
            <a:normAutofit fontScale="92500" lnSpcReduction="10000"/>
          </a:bodyPr>
          <a:lstStyle/>
          <a:p>
            <a:r>
              <a:rPr lang="en-US" dirty="0"/>
              <a:t>Provide ORS and explain the preparation process</a:t>
            </a:r>
          </a:p>
          <a:p>
            <a:r>
              <a:rPr lang="en-US" dirty="0"/>
              <a:t>Explain to drink and use safe water</a:t>
            </a:r>
          </a:p>
          <a:p>
            <a:r>
              <a:rPr lang="en-US" dirty="0"/>
              <a:t>Provide handwashing instructions </a:t>
            </a:r>
          </a:p>
          <a:p>
            <a:r>
              <a:rPr lang="en-US" dirty="0"/>
              <a:t>Explain to cook food well and eat it while it is still hot</a:t>
            </a:r>
          </a:p>
          <a:p>
            <a:r>
              <a:rPr lang="en-US" dirty="0"/>
              <a:t>Explain to remove and wash any bedding or clothing that have had contact with diarrhea  </a:t>
            </a:r>
          </a:p>
          <a:p>
            <a:r>
              <a:rPr lang="en-US" dirty="0"/>
              <a:t>Inform to administer ORS and seek medical care, when a family member gets acute watery diarrhea.</a:t>
            </a:r>
          </a:p>
          <a:p>
            <a:r>
              <a:rPr lang="en-US" dirty="0"/>
              <a:t>Do not serve food to a person not from the same household, while caring for persons who are ill with cholera. </a:t>
            </a:r>
          </a:p>
          <a:p>
            <a:r>
              <a:rPr lang="en-US" dirty="0"/>
              <a:t>If the sick individual wants company, visitors may be allowed; nevertheless, follow the recommended hand hygiene practices.</a:t>
            </a:r>
          </a:p>
        </p:txBody>
      </p:sp>
      <p:sp>
        <p:nvSpPr>
          <p:cNvPr id="4" name="Date Placeholder 3"/>
          <p:cNvSpPr>
            <a:spLocks noGrp="1"/>
          </p:cNvSpPr>
          <p:nvPr>
            <p:ph type="dt" sz="half" idx="10"/>
          </p:nvPr>
        </p:nvSpPr>
        <p:spPr/>
        <p:txBody>
          <a:bodyPr/>
          <a:lstStyle/>
          <a:p>
            <a:fld id="{08A9BB17-E269-455C-AF0F-C81351775220}"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29</a:t>
            </a:fld>
            <a:endParaRPr lang="en-US" dirty="0">
              <a:solidFill>
                <a:prstClr val="white"/>
              </a:solidFill>
            </a:endParaRPr>
          </a:p>
        </p:txBody>
      </p:sp>
      <p:pic>
        <p:nvPicPr>
          <p:cNvPr id="7" name="Picture 6"/>
          <p:cNvPicPr>
            <a:picLocks noChangeAspect="1"/>
          </p:cNvPicPr>
          <p:nvPr/>
        </p:nvPicPr>
        <p:blipFill>
          <a:blip r:embed="rId3"/>
          <a:stretch>
            <a:fillRect/>
          </a:stretch>
        </p:blipFill>
        <p:spPr>
          <a:xfrm>
            <a:off x="10416480" y="7586"/>
            <a:ext cx="1415480" cy="856581"/>
          </a:xfrm>
          <a:prstGeom prst="rect">
            <a:avLst/>
          </a:prstGeom>
        </p:spPr>
      </p:pic>
    </p:spTree>
    <p:extLst>
      <p:ext uri="{BB962C8B-B14F-4D97-AF65-F5344CB8AC3E}">
        <p14:creationId xmlns:p14="http://schemas.microsoft.com/office/powerpoint/2010/main" val="4187327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Definition of a clinical case</a:t>
            </a:r>
          </a:p>
        </p:txBody>
      </p:sp>
      <p:sp>
        <p:nvSpPr>
          <p:cNvPr id="9" name="Content Placeholder 8"/>
          <p:cNvSpPr>
            <a:spLocks noGrp="1"/>
          </p:cNvSpPr>
          <p:nvPr>
            <p:ph idx="1"/>
          </p:nvPr>
        </p:nvSpPr>
        <p:spPr>
          <a:xfrm>
            <a:off x="838200" y="1484784"/>
            <a:ext cx="10515600" cy="4692179"/>
          </a:xfrm>
        </p:spPr>
        <p:txBody>
          <a:bodyPr>
            <a:normAutofit fontScale="92500" lnSpcReduction="20000"/>
          </a:bodyPr>
          <a:lstStyle/>
          <a:p>
            <a:pPr marL="0" indent="0">
              <a:buNone/>
            </a:pPr>
            <a:r>
              <a:rPr lang="en-US" u="sng" dirty="0"/>
              <a:t>WHO definition </a:t>
            </a:r>
          </a:p>
          <a:p>
            <a:r>
              <a:rPr lang="en-US" dirty="0"/>
              <a:t>In areas where a cholera outbreak has </a:t>
            </a:r>
            <a:r>
              <a:rPr lang="en-US" dirty="0">
                <a:solidFill>
                  <a:srgbClr val="FF0000"/>
                </a:solidFill>
              </a:rPr>
              <a:t>not been declared</a:t>
            </a:r>
            <a:r>
              <a:rPr lang="en-US" dirty="0"/>
              <a:t>: any patient &gt;2 years presenting with acute watery diarrhea and severe dehydration or dying from acute watery diarrhea.</a:t>
            </a:r>
          </a:p>
          <a:p>
            <a:r>
              <a:rPr lang="en-US" dirty="0"/>
              <a:t>In areas where a cholera outbreak </a:t>
            </a:r>
            <a:r>
              <a:rPr lang="en-US" dirty="0">
                <a:solidFill>
                  <a:srgbClr val="FF0000"/>
                </a:solidFill>
              </a:rPr>
              <a:t>is declared</a:t>
            </a:r>
            <a:r>
              <a:rPr lang="en-US" dirty="0"/>
              <a:t>: any person presenting with or dying from acute watery diarrhea.</a:t>
            </a:r>
          </a:p>
          <a:p>
            <a:pPr marL="0" indent="0">
              <a:buNone/>
            </a:pPr>
            <a:r>
              <a:rPr lang="en-US" u="sng" dirty="0"/>
              <a:t>Myanmar MOH Definition: </a:t>
            </a:r>
          </a:p>
          <a:p>
            <a:r>
              <a:rPr lang="en-US" dirty="0"/>
              <a:t>Any person 5 years or older with severe dehydration or death caused by acute </a:t>
            </a:r>
            <a:r>
              <a:rPr lang="en-US" dirty="0" err="1"/>
              <a:t>diarrhoea</a:t>
            </a:r>
            <a:r>
              <a:rPr lang="en-US" dirty="0"/>
              <a:t> (three or more abnormally loose or fluid stools in the past 24 hours).</a:t>
            </a:r>
          </a:p>
          <a:p>
            <a:r>
              <a:rPr lang="en-US" dirty="0">
                <a:solidFill>
                  <a:srgbClr val="FF0000"/>
                </a:solidFill>
              </a:rPr>
              <a:t>During a cholera epidemic</a:t>
            </a:r>
            <a:r>
              <a:rPr lang="en-US" dirty="0"/>
              <a:t>, any person 2 years or older with acute </a:t>
            </a:r>
            <a:r>
              <a:rPr lang="en-US" dirty="0" err="1"/>
              <a:t>diarrhoea</a:t>
            </a:r>
            <a:r>
              <a:rPr lang="en-US" dirty="0"/>
              <a:t> (three or more abnormally loose or fluid stools in the past 24 hours), with or without dehydration</a:t>
            </a:r>
          </a:p>
          <a:p>
            <a:pPr marL="0" indent="0">
              <a:buNone/>
            </a:pPr>
            <a:endParaRPr lang="en-US" dirty="0"/>
          </a:p>
          <a:p>
            <a:endParaRPr lang="en-US" dirty="0"/>
          </a:p>
          <a:p>
            <a:endParaRPr lang="en-US" dirty="0"/>
          </a:p>
          <a:p>
            <a:pPr marL="0" indent="0">
              <a:buNone/>
            </a:pPr>
            <a:endParaRPr lang="en-US" dirty="0"/>
          </a:p>
          <a:p>
            <a:endParaRPr lang="en-US" dirty="0"/>
          </a:p>
        </p:txBody>
      </p:sp>
      <p:sp>
        <p:nvSpPr>
          <p:cNvPr id="4" name="Date Placeholder 3">
            <a:extLst>
              <a:ext uri="{FF2B5EF4-FFF2-40B4-BE49-F238E27FC236}">
                <a16:creationId xmlns:a16="http://schemas.microsoft.com/office/drawing/2014/main" id="{239547BB-3431-2E19-C146-270CDF0D3174}"/>
              </a:ext>
            </a:extLst>
          </p:cNvPr>
          <p:cNvSpPr>
            <a:spLocks noGrp="1"/>
          </p:cNvSpPr>
          <p:nvPr>
            <p:ph type="dt" sz="half" idx="10"/>
          </p:nvPr>
        </p:nvSpPr>
        <p:spPr/>
        <p:txBody>
          <a:bodyPr/>
          <a:lstStyle/>
          <a:p>
            <a:fld id="{A5085822-DEBB-4B52-BC80-8272319F7F82}" type="datetime1">
              <a:rPr lang="en-US" smtClean="0"/>
              <a:t>5/11/2023</a:t>
            </a:fld>
            <a:endParaRPr lang="en-US"/>
          </a:p>
        </p:txBody>
      </p:sp>
      <p:sp>
        <p:nvSpPr>
          <p:cNvPr id="5" name="Footer Placeholder 4">
            <a:extLst>
              <a:ext uri="{FF2B5EF4-FFF2-40B4-BE49-F238E27FC236}">
                <a16:creationId xmlns:a16="http://schemas.microsoft.com/office/drawing/2014/main" id="{D85DAF88-751F-B4C6-B7AE-F82DD9A13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D3B0F7-DD4E-53FB-B85A-D5F0C65DD65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3</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30664" y="0"/>
            <a:ext cx="1267349" cy="586827"/>
          </a:xfrm>
          <a:prstGeom prst="rect">
            <a:avLst/>
          </a:prstGeom>
        </p:spPr>
      </p:pic>
    </p:spTree>
    <p:extLst>
      <p:ext uri="{BB962C8B-B14F-4D97-AF65-F5344CB8AC3E}">
        <p14:creationId xmlns:p14="http://schemas.microsoft.com/office/powerpoint/2010/main" val="22577844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37D0270-6A54-FE99-5975-01D19F646024}"/>
              </a:ext>
            </a:extLst>
          </p:cNvPr>
          <p:cNvPicPr>
            <a:picLocks noChangeAspect="1"/>
          </p:cNvPicPr>
          <p:nvPr/>
        </p:nvPicPr>
        <p:blipFill>
          <a:blip r:embed="rId3"/>
          <a:stretch>
            <a:fillRect/>
          </a:stretch>
        </p:blipFill>
        <p:spPr>
          <a:xfrm>
            <a:off x="10615015" y="39217"/>
            <a:ext cx="1100269" cy="509463"/>
          </a:xfrm>
          <a:prstGeom prst="rect">
            <a:avLst/>
          </a:prstGeom>
        </p:spPr>
      </p:pic>
      <p:pic>
        <p:nvPicPr>
          <p:cNvPr id="8" name="Picture 7">
            <a:extLst>
              <a:ext uri="{FF2B5EF4-FFF2-40B4-BE49-F238E27FC236}">
                <a16:creationId xmlns:a16="http://schemas.microsoft.com/office/drawing/2014/main" id="{A17A280F-1E24-D101-F0F0-89BA8C1136F8}"/>
              </a:ext>
            </a:extLst>
          </p:cNvPr>
          <p:cNvPicPr>
            <a:picLocks noChangeAspect="1"/>
          </p:cNvPicPr>
          <p:nvPr/>
        </p:nvPicPr>
        <p:blipFill>
          <a:blip r:embed="rId4"/>
          <a:stretch>
            <a:fillRect/>
          </a:stretch>
        </p:blipFill>
        <p:spPr>
          <a:xfrm>
            <a:off x="2639616" y="548680"/>
            <a:ext cx="9075669" cy="5904656"/>
          </a:xfrm>
          <a:prstGeom prst="rect">
            <a:avLst/>
          </a:prstGeom>
        </p:spPr>
      </p:pic>
      <p:sp>
        <p:nvSpPr>
          <p:cNvPr id="4" name="Rectangle 3">
            <a:extLst>
              <a:ext uri="{FF2B5EF4-FFF2-40B4-BE49-F238E27FC236}">
                <a16:creationId xmlns:a16="http://schemas.microsoft.com/office/drawing/2014/main" id="{0565A43A-A5AA-4C9B-A889-082958438003}"/>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FEB6B3A-6BB1-47E6-AB2D-6B88B4F48B16}"/>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l="17142" b="5371"/>
          <a:stretch/>
        </p:blipFill>
        <p:spPr>
          <a:xfrm>
            <a:off x="-1" y="1772816"/>
            <a:ext cx="5375921" cy="5085184"/>
          </a:xfrm>
          <a:prstGeom prst="rect">
            <a:avLst/>
          </a:prstGeom>
        </p:spPr>
      </p:pic>
      <p:sp>
        <p:nvSpPr>
          <p:cNvPr id="5" name="Title 2">
            <a:extLst>
              <a:ext uri="{FF2B5EF4-FFF2-40B4-BE49-F238E27FC236}">
                <a16:creationId xmlns:a16="http://schemas.microsoft.com/office/drawing/2014/main" id="{E5F400D1-740A-4AEB-94FC-D8CC81A8075B}"/>
              </a:ext>
            </a:extLst>
          </p:cNvPr>
          <p:cNvSpPr txBox="1">
            <a:spLocks/>
          </p:cNvSpPr>
          <p:nvPr/>
        </p:nvSpPr>
        <p:spPr>
          <a:xfrm>
            <a:off x="8979613" y="4315145"/>
            <a:ext cx="3212387" cy="1119884"/>
          </a:xfrm>
          <a:prstGeom prst="rect">
            <a:avLst/>
          </a:prstGeom>
          <a:solidFill>
            <a:srgbClr val="00AAFF"/>
          </a:solidFill>
          <a:ln>
            <a:noFill/>
          </a:ln>
        </p:spPr>
        <p:txBody>
          <a:bodyPr vert="horz" lIns="91440" tIns="45720" rIns="91440" bIns="45720" rtlCol="0" anchor="ctr">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80000"/>
              </a:lnSpc>
            </a:pPr>
            <a:r>
              <a:rPr lang="en-GB" sz="6000" b="1" dirty="0">
                <a:solidFill>
                  <a:schemeClr val="bg1"/>
                </a:solidFill>
                <a:latin typeface="Tw Cen MT" panose="020B0602020104020603" pitchFamily="34" charset="0"/>
              </a:rPr>
              <a:t>Thank you</a:t>
            </a:r>
            <a:endParaRPr lang="fr-FR" sz="6000" b="1" dirty="0">
              <a:solidFill>
                <a:schemeClr val="bg1"/>
              </a:solidFill>
              <a:latin typeface="Tw Cen MT" panose="020B0602020104020603" pitchFamily="34" charset="0"/>
            </a:endParaRPr>
          </a:p>
        </p:txBody>
      </p:sp>
    </p:spTree>
    <p:extLst>
      <p:ext uri="{BB962C8B-B14F-4D97-AF65-F5344CB8AC3E}">
        <p14:creationId xmlns:p14="http://schemas.microsoft.com/office/powerpoint/2010/main" val="2954079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08720"/>
            <a:ext cx="10515600" cy="5268243"/>
          </a:xfrm>
        </p:spPr>
        <p:txBody>
          <a:bodyPr>
            <a:normAutofit lnSpcReduction="10000"/>
          </a:bodyPr>
          <a:lstStyle/>
          <a:p>
            <a:r>
              <a:rPr lang="en-US" dirty="0"/>
              <a:t>Among symptomatic patients, approximately 20% will develop profuse watery diarrhea that leads to severe dehydration and death if not treated. </a:t>
            </a:r>
          </a:p>
          <a:p>
            <a:endParaRPr lang="en-US" dirty="0"/>
          </a:p>
          <a:p>
            <a:r>
              <a:rPr lang="en-US" dirty="0">
                <a:solidFill>
                  <a:srgbClr val="FF0000"/>
                </a:solidFill>
              </a:rPr>
              <a:t>Severity of illness correlates with:</a:t>
            </a:r>
          </a:p>
          <a:p>
            <a:r>
              <a:rPr lang="en-US" dirty="0"/>
              <a:t>The number of </a:t>
            </a:r>
            <a:r>
              <a:rPr lang="en-US" i="1" dirty="0"/>
              <a:t>V. cholerae </a:t>
            </a:r>
            <a:r>
              <a:rPr lang="en-US" dirty="0"/>
              <a:t>bacteria ingested, </a:t>
            </a:r>
          </a:p>
          <a:p>
            <a:r>
              <a:rPr lang="en-US" dirty="0"/>
              <a:t>Lack of immunity, malnutrition, no breast feeding for infants which contributes to passive immunity</a:t>
            </a:r>
          </a:p>
          <a:p>
            <a:r>
              <a:rPr lang="en-US" dirty="0"/>
              <a:t>Reduced ability to produce gastric acid (which neutralizes the pathogen)</a:t>
            </a:r>
          </a:p>
          <a:p>
            <a:r>
              <a:rPr lang="en-US" dirty="0"/>
              <a:t>Having blood group O </a:t>
            </a:r>
          </a:p>
          <a:p>
            <a:r>
              <a:rPr lang="en-US" dirty="0"/>
              <a:t>Vaccination </a:t>
            </a:r>
          </a:p>
          <a:p>
            <a:endParaRPr lang="en-US" dirty="0"/>
          </a:p>
        </p:txBody>
      </p:sp>
      <p:sp>
        <p:nvSpPr>
          <p:cNvPr id="4" name="Date Placeholder 3"/>
          <p:cNvSpPr>
            <a:spLocks noGrp="1"/>
          </p:cNvSpPr>
          <p:nvPr>
            <p:ph type="dt" sz="half" idx="10"/>
          </p:nvPr>
        </p:nvSpPr>
        <p:spPr/>
        <p:txBody>
          <a:bodyPr/>
          <a:lstStyle/>
          <a:p>
            <a:fld id="{F5F7818F-7DF4-4BAE-A88C-AC745FD7069B}"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4</a:t>
            </a:fld>
            <a:endParaRPr lang="en-US" dirty="0">
              <a:solidFill>
                <a:prstClr val="white"/>
              </a:solidFill>
            </a:endParaRPr>
          </a:p>
        </p:txBody>
      </p:sp>
      <p:pic>
        <p:nvPicPr>
          <p:cNvPr id="7" name="Picture 6"/>
          <p:cNvPicPr>
            <a:picLocks noChangeAspect="1"/>
          </p:cNvPicPr>
          <p:nvPr/>
        </p:nvPicPr>
        <p:blipFill>
          <a:blip r:embed="rId3"/>
          <a:stretch>
            <a:fillRect/>
          </a:stretch>
        </p:blipFill>
        <p:spPr>
          <a:xfrm>
            <a:off x="10488488" y="0"/>
            <a:ext cx="1268078" cy="585267"/>
          </a:xfrm>
          <a:prstGeom prst="rect">
            <a:avLst/>
          </a:prstGeom>
        </p:spPr>
      </p:pic>
    </p:spTree>
    <p:extLst>
      <p:ext uri="{BB962C8B-B14F-4D97-AF65-F5344CB8AC3E}">
        <p14:creationId xmlns:p14="http://schemas.microsoft.com/office/powerpoint/2010/main" val="2388567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Elements of therapy </a:t>
            </a:r>
          </a:p>
        </p:txBody>
      </p:sp>
      <p:sp>
        <p:nvSpPr>
          <p:cNvPr id="3" name="Content Placeholder 2"/>
          <p:cNvSpPr>
            <a:spLocks noGrp="1"/>
          </p:cNvSpPr>
          <p:nvPr>
            <p:ph idx="1"/>
          </p:nvPr>
        </p:nvSpPr>
        <p:spPr/>
        <p:txBody>
          <a:bodyPr/>
          <a:lstStyle/>
          <a:p>
            <a:pPr marL="514350" indent="-514350">
              <a:buAutoNum type="arabicPeriod"/>
            </a:pPr>
            <a:r>
              <a:rPr lang="en-US" dirty="0"/>
              <a:t>The first priority is to correct or prevent dehydration with the appropriate rehydration fluids.</a:t>
            </a:r>
          </a:p>
          <a:p>
            <a:pPr marL="514350" indent="-514350">
              <a:buAutoNum type="arabicPeriod"/>
            </a:pPr>
            <a:r>
              <a:rPr lang="en-US" dirty="0"/>
              <a:t>Complementary therapies (antibiotic, zinc sulfate) are useful to reduce the duration and severity of diarrhea but do not replace fluid therapy, which remains indispensable.</a:t>
            </a:r>
          </a:p>
          <a:p>
            <a:pPr marL="514350" indent="-514350">
              <a:buAutoNum type="arabicPeriod"/>
            </a:pPr>
            <a:r>
              <a:rPr lang="en-US" dirty="0"/>
              <a:t>Cholera is associated with some degree of emesis, anorexia and malabsorption which can all impact on nutritional status, especially in children. Once the patient is capable of oral intake, feeding </a:t>
            </a:r>
            <a:r>
              <a:rPr lang="en-US" dirty="0">
                <a:solidFill>
                  <a:srgbClr val="FF0000"/>
                </a:solidFill>
              </a:rPr>
              <a:t>with usual local foods</a:t>
            </a:r>
            <a:r>
              <a:rPr lang="en-US" dirty="0"/>
              <a:t> should resume (usually 3 to 4 hours after starting rehydration).</a:t>
            </a:r>
          </a:p>
          <a:p>
            <a:endParaRPr lang="en-US" dirty="0"/>
          </a:p>
        </p:txBody>
      </p:sp>
      <p:sp>
        <p:nvSpPr>
          <p:cNvPr id="4" name="Date Placeholder 3"/>
          <p:cNvSpPr>
            <a:spLocks noGrp="1"/>
          </p:cNvSpPr>
          <p:nvPr>
            <p:ph type="dt" sz="half" idx="10"/>
          </p:nvPr>
        </p:nvSpPr>
        <p:spPr/>
        <p:txBody>
          <a:bodyPr/>
          <a:lstStyle/>
          <a:p>
            <a:fld id="{BC3B4B3A-637F-449E-9B2C-7FFA3BE0B81B}"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5</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560496" y="77268"/>
            <a:ext cx="1267349" cy="586827"/>
          </a:xfrm>
          <a:prstGeom prst="rect">
            <a:avLst/>
          </a:prstGeom>
        </p:spPr>
      </p:pic>
    </p:spTree>
    <p:extLst>
      <p:ext uri="{BB962C8B-B14F-4D97-AF65-F5344CB8AC3E}">
        <p14:creationId xmlns:p14="http://schemas.microsoft.com/office/powerpoint/2010/main" val="871282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Degree of dehydration </a:t>
            </a:r>
          </a:p>
        </p:txBody>
      </p:sp>
      <p:sp>
        <p:nvSpPr>
          <p:cNvPr id="4" name="Date Placeholder 3"/>
          <p:cNvSpPr>
            <a:spLocks noGrp="1"/>
          </p:cNvSpPr>
          <p:nvPr>
            <p:ph type="dt" sz="half" idx="10"/>
          </p:nvPr>
        </p:nvSpPr>
        <p:spPr/>
        <p:txBody>
          <a:bodyPr/>
          <a:lstStyle/>
          <a:p>
            <a:fld id="{B79F94DE-B3E5-43A5-A3B1-4A023777AA26}" type="datetime1">
              <a:rPr lang="en-US" smtClean="0"/>
              <a:t>5/11/2023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6</a:t>
            </a:fld>
            <a:endParaRPr lang="en-US" dirty="0">
              <a:solidFill>
                <a:prstClr val="white"/>
              </a:solidFill>
            </a:endParaRPr>
          </a:p>
        </p:txBody>
      </p:sp>
      <p:pic>
        <p:nvPicPr>
          <p:cNvPr id="7" name="Content Placeholder 3" descr="Chart, treemap chart&#10;&#10;Description automatically generated">
            <a:extLst>
              <a:ext uri="{FF2B5EF4-FFF2-40B4-BE49-F238E27FC236}">
                <a16:creationId xmlns:a16="http://schemas.microsoft.com/office/drawing/2014/main" id="{BC4646DA-38AB-FB4E-BB2E-E130DF93688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1424" y="1690688"/>
            <a:ext cx="8208911" cy="4486275"/>
          </a:xfrm>
          <a:prstGeom prst="rect">
            <a:avLst/>
          </a:prstGeom>
        </p:spPr>
      </p:pic>
      <p:pic>
        <p:nvPicPr>
          <p:cNvPr id="8" name="Picture 7">
            <a:extLst>
              <a:ext uri="{FF2B5EF4-FFF2-40B4-BE49-F238E27FC236}">
                <a16:creationId xmlns:a16="http://schemas.microsoft.com/office/drawing/2014/main" id="{D1D0A2C1-A579-43C2-32BF-8D09459588E7}"/>
              </a:ext>
            </a:extLst>
          </p:cNvPr>
          <p:cNvPicPr>
            <a:picLocks noChangeAspect="1"/>
          </p:cNvPicPr>
          <p:nvPr/>
        </p:nvPicPr>
        <p:blipFill>
          <a:blip r:embed="rId4"/>
          <a:stretch>
            <a:fillRect/>
          </a:stretch>
        </p:blipFill>
        <p:spPr>
          <a:xfrm>
            <a:off x="10488488" y="71711"/>
            <a:ext cx="1267349" cy="586827"/>
          </a:xfrm>
          <a:prstGeom prst="rect">
            <a:avLst/>
          </a:prstGeom>
        </p:spPr>
      </p:pic>
    </p:spTree>
    <p:extLst>
      <p:ext uri="{BB962C8B-B14F-4D97-AF65-F5344CB8AC3E}">
        <p14:creationId xmlns:p14="http://schemas.microsoft.com/office/powerpoint/2010/main" val="3933484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Rehydration Treatment plan </a:t>
            </a:r>
          </a:p>
        </p:txBody>
      </p:sp>
      <p:sp>
        <p:nvSpPr>
          <p:cNvPr id="3" name="Content Placeholder 2"/>
          <p:cNvSpPr>
            <a:spLocks noGrp="1"/>
          </p:cNvSpPr>
          <p:nvPr>
            <p:ph idx="1"/>
          </p:nvPr>
        </p:nvSpPr>
        <p:spPr/>
        <p:txBody>
          <a:bodyPr/>
          <a:lstStyle/>
          <a:p>
            <a:r>
              <a:rPr lang="en-US" dirty="0"/>
              <a:t>The treatment is based on the level of dehydration </a:t>
            </a:r>
          </a:p>
          <a:p>
            <a:pPr marL="0" indent="0">
              <a:buNone/>
            </a:pPr>
            <a:endParaRPr lang="en-US" dirty="0"/>
          </a:p>
          <a:p>
            <a:r>
              <a:rPr lang="en-US" dirty="0"/>
              <a:t>No dehydration: </a:t>
            </a:r>
            <a:r>
              <a:rPr lang="en-US" u="sng" dirty="0"/>
              <a:t>Plan A Oral ORS </a:t>
            </a:r>
            <a:r>
              <a:rPr lang="en-US" dirty="0"/>
              <a:t>compensation for ongoing glosses by giving ORS after each loose </a:t>
            </a:r>
          </a:p>
          <a:p>
            <a:r>
              <a:rPr lang="en-US" dirty="0"/>
              <a:t>Some dehydration: </a:t>
            </a:r>
            <a:r>
              <a:rPr lang="en-US" u="sng" dirty="0"/>
              <a:t>Plan B Oral rehydration </a:t>
            </a:r>
            <a:r>
              <a:rPr lang="en-US" dirty="0"/>
              <a:t>with ORS and Compensation ongoing losses for each loose stool </a:t>
            </a:r>
          </a:p>
          <a:p>
            <a:r>
              <a:rPr lang="en-US" dirty="0"/>
              <a:t>Severe dehydration: </a:t>
            </a:r>
            <a:r>
              <a:rPr lang="en-US" u="sng" dirty="0"/>
              <a:t>Plan C Intravenous rehydration </a:t>
            </a:r>
            <a:r>
              <a:rPr lang="en-US" dirty="0"/>
              <a:t>and Compensation for ongoing losses</a:t>
            </a:r>
          </a:p>
          <a:p>
            <a:pPr marL="0" indent="0">
              <a:buNone/>
            </a:pPr>
            <a:endParaRPr lang="en-US" dirty="0"/>
          </a:p>
        </p:txBody>
      </p:sp>
      <p:sp>
        <p:nvSpPr>
          <p:cNvPr id="4" name="Date Placeholder 3"/>
          <p:cNvSpPr>
            <a:spLocks noGrp="1"/>
          </p:cNvSpPr>
          <p:nvPr>
            <p:ph type="dt" sz="half" idx="10"/>
          </p:nvPr>
        </p:nvSpPr>
        <p:spPr/>
        <p:txBody>
          <a:bodyPr/>
          <a:lstStyle/>
          <a:p>
            <a:fld id="{7D1511D8-0383-4370-9D6E-8324F0A2FEC3}" type="datetime1">
              <a:rPr lang="en-US" smtClean="0"/>
              <a:t>5/11/2023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7</a:t>
            </a:fld>
            <a:endParaRPr lang="en-US" dirty="0">
              <a:solidFill>
                <a:prstClr val="white"/>
              </a:solidFill>
            </a:endParaRPr>
          </a:p>
        </p:txBody>
      </p:sp>
      <p:pic>
        <p:nvPicPr>
          <p:cNvPr id="7" name="Picture 6">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16480" y="71711"/>
            <a:ext cx="1267349" cy="586827"/>
          </a:xfrm>
          <a:prstGeom prst="rect">
            <a:avLst/>
          </a:prstGeom>
        </p:spPr>
      </p:pic>
    </p:spTree>
    <p:extLst>
      <p:ext uri="{BB962C8B-B14F-4D97-AF65-F5344CB8AC3E}">
        <p14:creationId xmlns:p14="http://schemas.microsoft.com/office/powerpoint/2010/main" val="1580361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 for signs of dehydration </a:t>
            </a:r>
          </a:p>
        </p:txBody>
      </p:sp>
      <p:sp>
        <p:nvSpPr>
          <p:cNvPr id="3" name="Content Placeholder 2"/>
          <p:cNvSpPr>
            <a:spLocks noGrp="1"/>
          </p:cNvSpPr>
          <p:nvPr>
            <p:ph type="body" idx="1"/>
          </p:nvPr>
        </p:nvSpPr>
        <p:spPr/>
        <p:txBody>
          <a:bodyPr>
            <a:normAutofit/>
          </a:bodyPr>
          <a:lstStyle/>
          <a:p>
            <a:r>
              <a:rPr lang="en-US" dirty="0">
                <a:solidFill>
                  <a:srgbClr val="FF0000"/>
                </a:solidFill>
              </a:rPr>
              <a:t>No sign of Dehydration </a:t>
            </a:r>
          </a:p>
          <a:p>
            <a:pPr marL="0" indent="0">
              <a:buNone/>
            </a:pPr>
            <a:endParaRPr lang="en-US" dirty="0"/>
          </a:p>
        </p:txBody>
      </p:sp>
      <p:sp>
        <p:nvSpPr>
          <p:cNvPr id="7" name="Content Placeholder 6"/>
          <p:cNvSpPr>
            <a:spLocks noGrp="1"/>
          </p:cNvSpPr>
          <p:nvPr>
            <p:ph sz="half" idx="2"/>
          </p:nvPr>
        </p:nvSpPr>
        <p:spPr>
          <a:xfrm>
            <a:off x="767408" y="2200213"/>
            <a:ext cx="5157787" cy="3684588"/>
          </a:xfrm>
        </p:spPr>
        <p:txBody>
          <a:bodyPr/>
          <a:lstStyle/>
          <a:p>
            <a:r>
              <a:rPr lang="en-US" dirty="0"/>
              <a:t>Awake and alert</a:t>
            </a:r>
          </a:p>
          <a:p>
            <a:r>
              <a:rPr lang="en-US" dirty="0"/>
              <a:t>Normal pulse</a:t>
            </a:r>
          </a:p>
          <a:p>
            <a:r>
              <a:rPr lang="en-US" dirty="0"/>
              <a:t>Normal thirst</a:t>
            </a:r>
          </a:p>
          <a:p>
            <a:r>
              <a:rPr lang="en-US" dirty="0"/>
              <a:t>Eyes not sunken</a:t>
            </a:r>
          </a:p>
          <a:p>
            <a:r>
              <a:rPr lang="en-US" dirty="0"/>
              <a:t>Skin pinch normal (disappears immediately)</a:t>
            </a:r>
          </a:p>
          <a:p>
            <a:endParaRPr lang="en-US" dirty="0"/>
          </a:p>
        </p:txBody>
      </p:sp>
      <p:sp>
        <p:nvSpPr>
          <p:cNvPr id="4" name="Date Placeholder 3"/>
          <p:cNvSpPr>
            <a:spLocks noGrp="1"/>
          </p:cNvSpPr>
          <p:nvPr>
            <p:ph type="dt" sz="half" idx="10"/>
          </p:nvPr>
        </p:nvSpPr>
        <p:spPr/>
        <p:txBody>
          <a:bodyPr/>
          <a:lstStyle/>
          <a:p>
            <a:fld id="{49392797-7D7C-4359-BF5C-BDC830642E0E}" type="datetime1">
              <a:rPr lang="en-US" smtClean="0"/>
              <a:t>5/11/2023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8</a:t>
            </a:fld>
            <a:endParaRPr lang="en-US" dirty="0">
              <a:solidFill>
                <a:prstClr val="white"/>
              </a:solidFill>
            </a:endParaRPr>
          </a:p>
        </p:txBody>
      </p:sp>
      <p:pic>
        <p:nvPicPr>
          <p:cNvPr id="10" name="Picture 9">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10488488" y="71711"/>
            <a:ext cx="1267349" cy="586827"/>
          </a:xfrm>
          <a:prstGeom prst="rect">
            <a:avLst/>
          </a:prstGeom>
        </p:spPr>
      </p:pic>
      <p:pic>
        <p:nvPicPr>
          <p:cNvPr id="11" name="Picture 10">
            <a:extLst>
              <a:ext uri="{FF2B5EF4-FFF2-40B4-BE49-F238E27FC236}">
                <a16:creationId xmlns:a16="http://schemas.microsoft.com/office/drawing/2014/main" id="{D1D0A2C1-A579-43C2-32BF-8D09459588E7}"/>
              </a:ext>
            </a:extLst>
          </p:cNvPr>
          <p:cNvPicPr>
            <a:picLocks noChangeAspect="1"/>
          </p:cNvPicPr>
          <p:nvPr/>
        </p:nvPicPr>
        <p:blipFill>
          <a:blip r:embed="rId2"/>
          <a:stretch>
            <a:fillRect/>
          </a:stretch>
        </p:blipFill>
        <p:spPr>
          <a:xfrm>
            <a:off x="0" y="6021288"/>
            <a:ext cx="1807016" cy="836712"/>
          </a:xfrm>
          <a:prstGeom prst="rect">
            <a:avLst/>
          </a:prstGeom>
        </p:spPr>
      </p:pic>
      <p:sp>
        <p:nvSpPr>
          <p:cNvPr id="12" name="Right Arrow 11"/>
          <p:cNvSpPr/>
          <p:nvPr/>
        </p:nvSpPr>
        <p:spPr>
          <a:xfrm>
            <a:off x="5606796" y="278180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548134" y="2459609"/>
            <a:ext cx="216024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No dehydration </a:t>
            </a:r>
          </a:p>
        </p:txBody>
      </p:sp>
      <p:pic>
        <p:nvPicPr>
          <p:cNvPr id="14" name="Picture 13"/>
          <p:cNvPicPr>
            <a:picLocks noChangeAspect="1"/>
          </p:cNvPicPr>
          <p:nvPr/>
        </p:nvPicPr>
        <p:blipFill>
          <a:blip r:embed="rId3"/>
          <a:stretch>
            <a:fillRect/>
          </a:stretch>
        </p:blipFill>
        <p:spPr>
          <a:xfrm>
            <a:off x="7402912" y="3501008"/>
            <a:ext cx="4352925" cy="3171825"/>
          </a:xfrm>
          <a:prstGeom prst="rect">
            <a:avLst/>
          </a:prstGeom>
        </p:spPr>
      </p:pic>
    </p:spTree>
    <p:extLst>
      <p:ext uri="{BB962C8B-B14F-4D97-AF65-F5344CB8AC3E}">
        <p14:creationId xmlns:p14="http://schemas.microsoft.com/office/powerpoint/2010/main" val="17822084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500063"/>
            <a:ext cx="11090448" cy="1146176"/>
          </a:xfrm>
        </p:spPr>
        <p:txBody>
          <a:bodyPr/>
          <a:lstStyle/>
          <a:p>
            <a:r>
              <a:rPr lang="en-US" dirty="0"/>
              <a:t>Plan A. Oral ORS for patient with no dehydration </a:t>
            </a:r>
          </a:p>
        </p:txBody>
      </p:sp>
      <p:sp>
        <p:nvSpPr>
          <p:cNvPr id="4" name="Date Placeholder 3"/>
          <p:cNvSpPr>
            <a:spLocks noGrp="1"/>
          </p:cNvSpPr>
          <p:nvPr>
            <p:ph type="dt" sz="half" idx="10"/>
          </p:nvPr>
        </p:nvSpPr>
        <p:spPr/>
        <p:txBody>
          <a:bodyPr/>
          <a:lstStyle/>
          <a:p>
            <a:fld id="{6DDB1BB6-B601-4377-A863-DBCC682490BC}" type="datetime1">
              <a:rPr lang="en-US" smtClean="0"/>
              <a:t>5/11/2023</a:t>
            </a:fld>
            <a:endParaRPr lang="en-US"/>
          </a:p>
        </p:txBody>
      </p:sp>
      <p:sp>
        <p:nvSpPr>
          <p:cNvPr id="6" name="Slide Number Placeholder 5"/>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9</a:t>
            </a:fld>
            <a:endParaRPr lang="en-US" dirty="0">
              <a:solidFill>
                <a:prstClr val="white"/>
              </a:solidFill>
            </a:endParaRPr>
          </a:p>
        </p:txBody>
      </p:sp>
      <p:sp>
        <p:nvSpPr>
          <p:cNvPr id="10" name="Content Placeholder 9"/>
          <p:cNvSpPr>
            <a:spLocks noGrp="1"/>
          </p:cNvSpPr>
          <p:nvPr>
            <p:ph idx="1"/>
          </p:nvPr>
        </p:nvSpPr>
        <p:spPr>
          <a:xfrm>
            <a:off x="818704" y="1469430"/>
            <a:ext cx="10515600" cy="4896544"/>
          </a:xfrm>
        </p:spPr>
        <p:txBody>
          <a:bodyPr>
            <a:normAutofit lnSpcReduction="10000"/>
          </a:bodyPr>
          <a:lstStyle/>
          <a:p>
            <a:r>
              <a:rPr lang="en-US" dirty="0"/>
              <a:t>Treat with oral ORS after each loose stool, until the diarrhea stops</a:t>
            </a:r>
          </a:p>
          <a:p>
            <a:endParaRPr lang="en-US" dirty="0"/>
          </a:p>
          <a:p>
            <a:endParaRPr lang="en-US" dirty="0"/>
          </a:p>
          <a:p>
            <a:endParaRPr lang="en-US" dirty="0"/>
          </a:p>
          <a:p>
            <a:endParaRPr lang="en-US" dirty="0"/>
          </a:p>
          <a:p>
            <a:endParaRPr lang="en-US" dirty="0"/>
          </a:p>
          <a:p>
            <a:endParaRPr lang="en-US" dirty="0"/>
          </a:p>
          <a:p>
            <a:pPr marL="0" indent="0">
              <a:buNone/>
            </a:pPr>
            <a:endParaRPr lang="en-US" dirty="0"/>
          </a:p>
          <a:p>
            <a:r>
              <a:rPr lang="en-US" dirty="0"/>
              <a:t>Keep the patient for observation for 2–4 hours before sending patients home and provide clear instructions and hygiene messages </a:t>
            </a:r>
          </a:p>
          <a:p>
            <a:endParaRPr lang="en-US" dirty="0"/>
          </a:p>
        </p:txBody>
      </p:sp>
      <p:pic>
        <p:nvPicPr>
          <p:cNvPr id="11" name="Picture 10"/>
          <p:cNvPicPr>
            <a:picLocks noChangeAspect="1"/>
          </p:cNvPicPr>
          <p:nvPr/>
        </p:nvPicPr>
        <p:blipFill>
          <a:blip r:embed="rId3"/>
          <a:stretch>
            <a:fillRect/>
          </a:stretch>
        </p:blipFill>
        <p:spPr>
          <a:xfrm>
            <a:off x="983432" y="2400552"/>
            <a:ext cx="6768752" cy="2515415"/>
          </a:xfrm>
          <a:prstGeom prst="rect">
            <a:avLst/>
          </a:prstGeom>
        </p:spPr>
      </p:pic>
      <p:pic>
        <p:nvPicPr>
          <p:cNvPr id="12" name="Picture 11"/>
          <p:cNvPicPr>
            <a:picLocks noChangeAspect="1"/>
          </p:cNvPicPr>
          <p:nvPr/>
        </p:nvPicPr>
        <p:blipFill>
          <a:blip r:embed="rId4"/>
          <a:stretch>
            <a:fillRect/>
          </a:stretch>
        </p:blipFill>
        <p:spPr>
          <a:xfrm>
            <a:off x="10411854" y="98338"/>
            <a:ext cx="1268078" cy="585267"/>
          </a:xfrm>
          <a:prstGeom prst="rect">
            <a:avLst/>
          </a:prstGeom>
        </p:spPr>
      </p:pic>
    </p:spTree>
    <p:extLst>
      <p:ext uri="{BB962C8B-B14F-4D97-AF65-F5344CB8AC3E}">
        <p14:creationId xmlns:p14="http://schemas.microsoft.com/office/powerpoint/2010/main" val="3851757974"/>
      </p:ext>
    </p:extLst>
  </p:cSld>
  <p:clrMapOvr>
    <a:masterClrMapping/>
  </p:clrMapOvr>
</p:sld>
</file>

<file path=ppt/theme/theme1.xml><?xml version="1.0" encoding="utf-8"?>
<a:theme xmlns:a="http://schemas.openxmlformats.org/drawingml/2006/main" name="master">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095C05C0-32AA-4106-A43B-E7ABE4AC95DF}" vid="{1DA72B17-23CB-4A3C-9A9F-F08CABB073E9}"/>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187A331D3B124194B99999A5B547F1" ma:contentTypeVersion="13" ma:contentTypeDescription="Create a new document." ma:contentTypeScope="" ma:versionID="9c437e84cb2d27eff4032a0ffce17a33">
  <xsd:schema xmlns:xsd="http://www.w3.org/2001/XMLSchema" xmlns:xs="http://www.w3.org/2001/XMLSchema" xmlns:p="http://schemas.microsoft.com/office/2006/metadata/properties" xmlns:ns3="bb4187f0-6ca0-4f19-8af5-1a190c641134" xmlns:ns4="48d3f898-3e8b-42ad-9a14-fd6f53b88bc5" targetNamespace="http://schemas.microsoft.com/office/2006/metadata/properties" ma:root="true" ma:fieldsID="39da26dd486ffcc88886b35f1823dff5" ns3:_="" ns4:_="">
    <xsd:import namespace="bb4187f0-6ca0-4f19-8af5-1a190c641134"/>
    <xsd:import namespace="48d3f898-3e8b-42ad-9a14-fd6f53b88bc5"/>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4187f0-6ca0-4f19-8af5-1a190c6411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d3f898-3e8b-42ad-9a14-fd6f53b88bc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B2D49E-5593-4771-A30E-A1B4F2BC7DFA}">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48d3f898-3e8b-42ad-9a14-fd6f53b88bc5"/>
    <ds:schemaRef ds:uri="http://purl.org/dc/elements/1.1/"/>
    <ds:schemaRef ds:uri="bb4187f0-6ca0-4f19-8af5-1a190c641134"/>
    <ds:schemaRef ds:uri="http://www.w3.org/XML/1998/namespace"/>
    <ds:schemaRef ds:uri="http://purl.org/dc/dcmitype/"/>
  </ds:schemaRefs>
</ds:datastoreItem>
</file>

<file path=customXml/itemProps2.xml><?xml version="1.0" encoding="utf-8"?>
<ds:datastoreItem xmlns:ds="http://schemas.openxmlformats.org/officeDocument/2006/customXml" ds:itemID="{8789C3B9-7EE0-4C11-8557-8361310CBB37}">
  <ds:schemaRefs>
    <ds:schemaRef ds:uri="http://schemas.microsoft.com/sharepoint/v3/contenttype/forms"/>
  </ds:schemaRefs>
</ds:datastoreItem>
</file>

<file path=customXml/itemProps3.xml><?xml version="1.0" encoding="utf-8"?>
<ds:datastoreItem xmlns:ds="http://schemas.openxmlformats.org/officeDocument/2006/customXml" ds:itemID="{62E0FA12-1BC8-400F-BB22-ADADE26033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4187f0-6ca0-4f19-8af5-1a190c641134"/>
    <ds:schemaRef ds:uri="48d3f898-3e8b-42ad-9a14-fd6f53b88b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28706</TotalTime>
  <Words>2289</Words>
  <Application>Microsoft Office PowerPoint</Application>
  <PresentationFormat>Widescreen</PresentationFormat>
  <Paragraphs>306</Paragraphs>
  <Slides>30</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30</vt:i4>
      </vt:variant>
    </vt:vector>
  </HeadingPairs>
  <TitlesOfParts>
    <vt:vector size="38" baseType="lpstr">
      <vt:lpstr>Arial</vt:lpstr>
      <vt:lpstr>Arial Narrow</vt:lpstr>
      <vt:lpstr>Calibri</vt:lpstr>
      <vt:lpstr>Calibri Light</vt:lpstr>
      <vt:lpstr>Tw Cen MT</vt:lpstr>
      <vt:lpstr>Wingdings</vt:lpstr>
      <vt:lpstr>master</vt:lpstr>
      <vt:lpstr>Theme2</vt:lpstr>
      <vt:lpstr>PowerPoint Presentation</vt:lpstr>
      <vt:lpstr>PowerPoint Presentation</vt:lpstr>
      <vt:lpstr>Definition of a clinical case</vt:lpstr>
      <vt:lpstr>PowerPoint Presentation</vt:lpstr>
      <vt:lpstr>Elements of therapy </vt:lpstr>
      <vt:lpstr>Degree of dehydration </vt:lpstr>
      <vt:lpstr>Rehydration Treatment plan </vt:lpstr>
      <vt:lpstr>Assess for signs of dehydration </vt:lpstr>
      <vt:lpstr>Plan A. Oral ORS for patient with no dehydration </vt:lpstr>
      <vt:lpstr>Assess for signs of dehydration </vt:lpstr>
      <vt:lpstr>Plan B. Oral rehydration for patients with some dehydration </vt:lpstr>
      <vt:lpstr>Plan B. Oral rehydration for patients with some dehydration</vt:lpstr>
      <vt:lpstr>Assess for signs of dehydration </vt:lpstr>
      <vt:lpstr>Plan C for patients with Severe dehydration</vt:lpstr>
      <vt:lpstr>GTFCC app exercise, Case Presentation </vt:lpstr>
      <vt:lpstr>Rehydration and Treatment: Severe Dehydration  </vt:lpstr>
      <vt:lpstr>Plan C for patients with Severe dehydration</vt:lpstr>
      <vt:lpstr>Antibiotic treatment </vt:lpstr>
      <vt:lpstr>Antibiotic treatment </vt:lpstr>
      <vt:lpstr>Zinc supplementation for Children </vt:lpstr>
      <vt:lpstr>ORS preparation </vt:lpstr>
      <vt:lpstr>Children with severe acute malnutrition (SAM) </vt:lpstr>
      <vt:lpstr>Treatment (Severe) dehydration in SAM</vt:lpstr>
      <vt:lpstr>GTFCC app exercise, Case Presentation </vt:lpstr>
      <vt:lpstr>Rehydration and treatment, Some dehydration</vt:lpstr>
      <vt:lpstr>Signs of over hydration:  </vt:lpstr>
      <vt:lpstr>Assessment and treatment for pregnant woman</vt:lpstr>
      <vt:lpstr>Discharge and health and hygiene education</vt:lpstr>
      <vt:lpstr>Hygiene education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Assessment</dc:title>
  <dc:creator>WHO AFRO</dc:creator>
  <cp:lastModifiedBy>FORTIN, Ann</cp:lastModifiedBy>
  <cp:revision>756</cp:revision>
  <cp:lastPrinted>2017-04-11T14:54:10Z</cp:lastPrinted>
  <dcterms:created xsi:type="dcterms:W3CDTF">2017-01-26T14:30:52Z</dcterms:created>
  <dcterms:modified xsi:type="dcterms:W3CDTF">2023-05-10T17:37:11Z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0x01010026187A331D3B124194B99999A5B547F1</vt:lpwstr>
  </property>
</Properties>
</file>