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1" r:id="rId2"/>
  </p:sldMasterIdLst>
  <p:sldIdLst>
    <p:sldId id="257" r:id="rId3"/>
    <p:sldId id="354" r:id="rId4"/>
    <p:sldId id="355" r:id="rId5"/>
    <p:sldId id="356" r:id="rId6"/>
    <p:sldId id="357" r:id="rId7"/>
    <p:sldId id="360" r:id="rId8"/>
    <p:sldId id="358" r:id="rId9"/>
    <p:sldId id="359" r:id="rId10"/>
    <p:sldId id="361" r:id="rId11"/>
    <p:sldId id="362" r:id="rId12"/>
    <p:sldId id="368" r:id="rId13"/>
    <p:sldId id="363" r:id="rId14"/>
    <p:sldId id="364" r:id="rId15"/>
    <p:sldId id="365" r:id="rId16"/>
    <p:sldId id="366" r:id="rId17"/>
    <p:sldId id="367" r:id="rId18"/>
    <p:sldId id="369" r:id="rId19"/>
    <p:sldId id="370" r:id="rId20"/>
    <p:sldId id="371" r:id="rId21"/>
    <p:sldId id="372" r:id="rId22"/>
    <p:sldId id="373" r:id="rId23"/>
    <p:sldId id="375"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F2D6488-79CE-4DC6-84EA-BF5EC9225DC2}" v="21" dt="2023-05-11T02:57:12.89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8"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Rectangle 8"/>
          <p:cNvSpPr/>
          <p:nvPr userDrawn="1"/>
        </p:nvSpPr>
        <p:spPr>
          <a:xfrm>
            <a:off x="0" y="-99392"/>
            <a:ext cx="12192000" cy="136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solidFill>
                <a:schemeClr val="bg1">
                  <a:lumMod val="75000"/>
                </a:schemeClr>
              </a:solidFill>
            </a:endParaRPr>
          </a:p>
        </p:txBody>
      </p:sp>
      <p:sp>
        <p:nvSpPr>
          <p:cNvPr id="2" name="Title 1"/>
          <p:cNvSpPr>
            <a:spLocks noGrp="1"/>
          </p:cNvSpPr>
          <p:nvPr>
            <p:ph type="ctrTitle" hasCustomPrompt="1"/>
          </p:nvPr>
        </p:nvSpPr>
        <p:spPr>
          <a:xfrm>
            <a:off x="1828800" y="1844825"/>
            <a:ext cx="10363200" cy="1470025"/>
          </a:xfrm>
        </p:spPr>
        <p:txBody>
          <a:bodyPr/>
          <a:lstStyle>
            <a:lvl1pPr algn="l">
              <a:defRPr>
                <a:solidFill>
                  <a:schemeClr val="bg1"/>
                </a:solidFill>
                <a:effectLst>
                  <a:outerShdw blurRad="38100" dist="38100" dir="2700000" algn="tl">
                    <a:srgbClr val="000000">
                      <a:alpha val="43137"/>
                    </a:srgbClr>
                  </a:outerShdw>
                </a:effectLst>
              </a:defRPr>
            </a:lvl1pPr>
          </a:lstStyle>
          <a:p>
            <a:r>
              <a:rPr lang="en-US" dirty="0"/>
              <a:t>Health Coordination In Humanitarian crises</a:t>
            </a:r>
            <a:endParaRPr lang="en-GB" dirty="0"/>
          </a:p>
        </p:txBody>
      </p:sp>
      <p:sp>
        <p:nvSpPr>
          <p:cNvPr id="3" name="Subtitle 2"/>
          <p:cNvSpPr>
            <a:spLocks noGrp="1"/>
          </p:cNvSpPr>
          <p:nvPr>
            <p:ph type="subTitle" idx="1"/>
          </p:nvPr>
        </p:nvSpPr>
        <p:spPr>
          <a:xfrm>
            <a:off x="1828800" y="2962189"/>
            <a:ext cx="8534400" cy="792088"/>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lstStyle/>
          <a:p>
            <a:fld id="{72E375D5-DD51-4DDF-87E6-FA82A457ECD1}" type="slidenum">
              <a:rPr lang="en-GB" smtClean="0"/>
              <a:t>‹#›</a:t>
            </a:fld>
            <a:endParaRPr lang="en-GB" dirty="0"/>
          </a:p>
        </p:txBody>
      </p:sp>
      <p:sp>
        <p:nvSpPr>
          <p:cNvPr id="10" name="Rectangle 9"/>
          <p:cNvSpPr/>
          <p:nvPr userDrawn="1"/>
        </p:nvSpPr>
        <p:spPr>
          <a:xfrm>
            <a:off x="0" y="5489848"/>
            <a:ext cx="12192000" cy="136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solidFill>
                <a:schemeClr val="bg1">
                  <a:lumMod val="75000"/>
                </a:schemeClr>
              </a:solidFill>
            </a:endParaRPr>
          </a:p>
        </p:txBody>
      </p:sp>
    </p:spTree>
    <p:extLst>
      <p:ext uri="{BB962C8B-B14F-4D97-AF65-F5344CB8AC3E}">
        <p14:creationId xmlns:p14="http://schemas.microsoft.com/office/powerpoint/2010/main" val="1657533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8880000" y="36001"/>
            <a:ext cx="2844800" cy="365125"/>
          </a:xfrm>
          <a:prstGeom prst="rect">
            <a:avLst/>
          </a:prstGeom>
        </p:spPr>
        <p:txBody>
          <a:bodyPr/>
          <a:lstStyle/>
          <a:p>
            <a:fld id="{74063736-2571-49AC-91D1-36E59EA8FC81}" type="datetime4">
              <a:rPr lang="en-GB" smtClean="0"/>
              <a:t>16 May 2023</a:t>
            </a:fld>
            <a:endParaRPr lang="en-GB" dirty="0"/>
          </a:p>
        </p:txBody>
      </p:sp>
      <p:sp>
        <p:nvSpPr>
          <p:cNvPr id="6" name="Slide Number Placeholder 5"/>
          <p:cNvSpPr>
            <a:spLocks noGrp="1"/>
          </p:cNvSpPr>
          <p:nvPr>
            <p:ph type="sldNum" sz="quarter" idx="12"/>
          </p:nvPr>
        </p:nvSpPr>
        <p:spPr/>
        <p:txBody>
          <a:bodyPr/>
          <a:lstStyle/>
          <a:p>
            <a:fld id="{72E375D5-DD51-4DDF-87E6-FA82A457ECD1}" type="slidenum">
              <a:rPr lang="en-GB" smtClean="0"/>
              <a:t>‹#›</a:t>
            </a:fld>
            <a:endParaRPr lang="en-GB"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55840" y="6042226"/>
            <a:ext cx="2496277" cy="815774"/>
          </a:xfrm>
          <a:prstGeom prst="rect">
            <a:avLst/>
          </a:prstGeom>
        </p:spPr>
      </p:pic>
    </p:spTree>
    <p:extLst>
      <p:ext uri="{BB962C8B-B14F-4D97-AF65-F5344CB8AC3E}">
        <p14:creationId xmlns:p14="http://schemas.microsoft.com/office/powerpoint/2010/main" val="35849888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Rectangle 8"/>
          <p:cNvSpPr/>
          <p:nvPr userDrawn="1"/>
        </p:nvSpPr>
        <p:spPr>
          <a:xfrm>
            <a:off x="0" y="-99392"/>
            <a:ext cx="12192000" cy="136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solidFill>
                <a:schemeClr val="bg1">
                  <a:lumMod val="75000"/>
                </a:schemeClr>
              </a:solidFill>
            </a:endParaRPr>
          </a:p>
        </p:txBody>
      </p:sp>
      <p:sp>
        <p:nvSpPr>
          <p:cNvPr id="2" name="Title 1"/>
          <p:cNvSpPr>
            <a:spLocks noGrp="1"/>
          </p:cNvSpPr>
          <p:nvPr>
            <p:ph type="ctrTitle" hasCustomPrompt="1"/>
          </p:nvPr>
        </p:nvSpPr>
        <p:spPr>
          <a:xfrm>
            <a:off x="1828800" y="1844825"/>
            <a:ext cx="10363200" cy="1470025"/>
          </a:xfrm>
        </p:spPr>
        <p:txBody>
          <a:bodyPr/>
          <a:lstStyle>
            <a:lvl1pPr algn="l">
              <a:defRPr>
                <a:solidFill>
                  <a:schemeClr val="bg1"/>
                </a:solidFill>
                <a:effectLst>
                  <a:outerShdw blurRad="38100" dist="38100" dir="2700000" algn="tl">
                    <a:srgbClr val="000000">
                      <a:alpha val="43137"/>
                    </a:srgbClr>
                  </a:outerShdw>
                </a:effectLst>
              </a:defRPr>
            </a:lvl1pPr>
          </a:lstStyle>
          <a:p>
            <a:r>
              <a:rPr lang="en-US" dirty="0"/>
              <a:t>Health Coordination In Humanitarian crises</a:t>
            </a:r>
            <a:endParaRPr lang="en-GB" dirty="0"/>
          </a:p>
        </p:txBody>
      </p:sp>
      <p:sp>
        <p:nvSpPr>
          <p:cNvPr id="3" name="Subtitle 2"/>
          <p:cNvSpPr>
            <a:spLocks noGrp="1"/>
          </p:cNvSpPr>
          <p:nvPr>
            <p:ph type="subTitle" idx="1"/>
          </p:nvPr>
        </p:nvSpPr>
        <p:spPr>
          <a:xfrm>
            <a:off x="1828800" y="2962189"/>
            <a:ext cx="8534400" cy="792088"/>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lstStyle/>
          <a:p>
            <a:fld id="{72E375D5-DD51-4DDF-87E6-FA82A457ECD1}" type="slidenum">
              <a:rPr lang="en-GB" smtClean="0"/>
              <a:t>‹#›</a:t>
            </a:fld>
            <a:endParaRPr lang="en-GB" dirty="0"/>
          </a:p>
        </p:txBody>
      </p:sp>
      <p:sp>
        <p:nvSpPr>
          <p:cNvPr id="10" name="Rectangle 9"/>
          <p:cNvSpPr/>
          <p:nvPr userDrawn="1"/>
        </p:nvSpPr>
        <p:spPr>
          <a:xfrm>
            <a:off x="0" y="5489848"/>
            <a:ext cx="12192000" cy="136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solidFill>
                <a:schemeClr val="bg1">
                  <a:lumMod val="75000"/>
                </a:schemeClr>
              </a:solidFill>
            </a:endParaRPr>
          </a:p>
        </p:txBody>
      </p:sp>
    </p:spTree>
    <p:extLst>
      <p:ext uri="{BB962C8B-B14F-4D97-AF65-F5344CB8AC3E}">
        <p14:creationId xmlns:p14="http://schemas.microsoft.com/office/powerpoint/2010/main" val="39150277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Health Coordination In Humanitarian crises</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8880309" y="44624"/>
            <a:ext cx="2844800" cy="365125"/>
          </a:xfrm>
          <a:prstGeom prst="rect">
            <a:avLst/>
          </a:prstGeom>
        </p:spPr>
        <p:txBody>
          <a:bodyPr/>
          <a:lstStyle/>
          <a:p>
            <a:fld id="{FDF3167B-FAB2-4064-BC20-4CA053C862DA}" type="datetime4">
              <a:rPr lang="en-GB" smtClean="0"/>
              <a:t>16 May 2023</a:t>
            </a:fld>
            <a:endParaRPr lang="en-GB" dirty="0"/>
          </a:p>
        </p:txBody>
      </p:sp>
      <p:sp>
        <p:nvSpPr>
          <p:cNvPr id="6" name="Slide Number Placeholder 5"/>
          <p:cNvSpPr>
            <a:spLocks noGrp="1"/>
          </p:cNvSpPr>
          <p:nvPr>
            <p:ph type="sldNum" sz="quarter" idx="12"/>
          </p:nvPr>
        </p:nvSpPr>
        <p:spPr/>
        <p:txBody>
          <a:bodyPr/>
          <a:lstStyle/>
          <a:p>
            <a:fld id="{72E375D5-DD51-4DDF-87E6-FA82A457ECD1}" type="slidenum">
              <a:rPr lang="en-GB" smtClean="0"/>
              <a:t>‹#›</a:t>
            </a:fld>
            <a:endParaRPr lang="en-GB" dirty="0"/>
          </a:p>
        </p:txBody>
      </p:sp>
    </p:spTree>
    <p:extLst>
      <p:ext uri="{BB962C8B-B14F-4D97-AF65-F5344CB8AC3E}">
        <p14:creationId xmlns:p14="http://schemas.microsoft.com/office/powerpoint/2010/main" val="17432037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63084" y="4406901"/>
            <a:ext cx="10363200" cy="1362075"/>
          </a:xfrm>
        </p:spPr>
        <p:txBody>
          <a:bodyPr anchor="t"/>
          <a:lstStyle>
            <a:lvl1pPr algn="l">
              <a:defRPr sz="4000" b="1" cap="all">
                <a:solidFill>
                  <a:srgbClr val="0070C0"/>
                </a:solidFill>
              </a:defRPr>
            </a:lvl1pPr>
          </a:lstStyle>
          <a:p>
            <a:r>
              <a:rPr lang="en-US" dirty="0"/>
              <a:t>Health Coordination In Humanitarian crises</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72E375D5-DD51-4DDF-87E6-FA82A457ECD1}" type="slidenum">
              <a:rPr lang="en-GB" smtClean="0"/>
              <a:t>‹#›</a:t>
            </a:fld>
            <a:endParaRPr lang="en-GB" dirty="0"/>
          </a:p>
        </p:txBody>
      </p:sp>
    </p:spTree>
    <p:extLst>
      <p:ext uri="{BB962C8B-B14F-4D97-AF65-F5344CB8AC3E}">
        <p14:creationId xmlns:p14="http://schemas.microsoft.com/office/powerpoint/2010/main" val="20748638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Health Coordination In Humanitarian crises</a:t>
            </a:r>
            <a:endParaRPr lang="en-GB" dirty="0"/>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8880000" y="36001"/>
            <a:ext cx="2844800" cy="365125"/>
          </a:xfrm>
          <a:prstGeom prst="rect">
            <a:avLst/>
          </a:prstGeom>
        </p:spPr>
        <p:txBody>
          <a:bodyPr/>
          <a:lstStyle/>
          <a:p>
            <a:fld id="{3E5938DE-CE11-43F2-A1EE-D4C7DEBEA006}" type="datetime4">
              <a:rPr lang="en-GB" smtClean="0"/>
              <a:t>16 May 2023</a:t>
            </a:fld>
            <a:endParaRPr lang="en-GB" dirty="0"/>
          </a:p>
        </p:txBody>
      </p:sp>
      <p:sp>
        <p:nvSpPr>
          <p:cNvPr id="7" name="Slide Number Placeholder 6"/>
          <p:cNvSpPr>
            <a:spLocks noGrp="1"/>
          </p:cNvSpPr>
          <p:nvPr>
            <p:ph type="sldNum" sz="quarter" idx="12"/>
          </p:nvPr>
        </p:nvSpPr>
        <p:spPr/>
        <p:txBody>
          <a:bodyPr/>
          <a:lstStyle/>
          <a:p>
            <a:fld id="{72E375D5-DD51-4DDF-87E6-FA82A457ECD1}" type="slidenum">
              <a:rPr lang="en-GB" smtClean="0"/>
              <a:t>‹#›</a:t>
            </a:fld>
            <a:endParaRPr lang="en-GB" dirty="0"/>
          </a:p>
        </p:txBody>
      </p:sp>
    </p:spTree>
    <p:extLst>
      <p:ext uri="{BB962C8B-B14F-4D97-AF65-F5344CB8AC3E}">
        <p14:creationId xmlns:p14="http://schemas.microsoft.com/office/powerpoint/2010/main" val="32916994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solidFill>
                  <a:srgbClr val="0070C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solidFill>
                  <a:srgbClr val="0070C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8880000" y="36001"/>
            <a:ext cx="2844800" cy="365125"/>
          </a:xfrm>
          <a:prstGeom prst="rect">
            <a:avLst/>
          </a:prstGeom>
        </p:spPr>
        <p:txBody>
          <a:bodyPr/>
          <a:lstStyle/>
          <a:p>
            <a:fld id="{2A15CA5A-B3F3-457B-AA8F-DC09651D03AC}" type="datetime4">
              <a:rPr lang="en-GB" smtClean="0"/>
              <a:t>16 May 2023</a:t>
            </a:fld>
            <a:endParaRPr lang="en-GB" dirty="0"/>
          </a:p>
        </p:txBody>
      </p:sp>
      <p:sp>
        <p:nvSpPr>
          <p:cNvPr id="9" name="Slide Number Placeholder 8"/>
          <p:cNvSpPr>
            <a:spLocks noGrp="1"/>
          </p:cNvSpPr>
          <p:nvPr>
            <p:ph type="sldNum" sz="quarter" idx="12"/>
          </p:nvPr>
        </p:nvSpPr>
        <p:spPr/>
        <p:txBody>
          <a:bodyPr/>
          <a:lstStyle/>
          <a:p>
            <a:fld id="{72E375D5-DD51-4DDF-87E6-FA82A457ECD1}" type="slidenum">
              <a:rPr lang="en-GB" smtClean="0"/>
              <a:t>‹#›</a:t>
            </a:fld>
            <a:endParaRPr lang="en-GB" dirty="0"/>
          </a:p>
        </p:txBody>
      </p:sp>
    </p:spTree>
    <p:extLst>
      <p:ext uri="{BB962C8B-B14F-4D97-AF65-F5344CB8AC3E}">
        <p14:creationId xmlns:p14="http://schemas.microsoft.com/office/powerpoint/2010/main" val="15178924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3392" y="116632"/>
            <a:ext cx="10972800" cy="1143000"/>
          </a:xfrm>
        </p:spPr>
        <p:txBody>
          <a:bodyPr>
            <a:normAutofit/>
          </a:bodyPr>
          <a:lstStyle>
            <a:lvl1pPr algn="ctr">
              <a:defRPr sz="3600"/>
            </a:lvl1pPr>
          </a:lstStyle>
          <a:p>
            <a:r>
              <a:rPr lang="en-US" dirty="0"/>
              <a:t>Health Coordination in Humanitarian Crises</a:t>
            </a:r>
            <a:endParaRPr lang="en-GB" dirty="0"/>
          </a:p>
        </p:txBody>
      </p:sp>
      <p:sp>
        <p:nvSpPr>
          <p:cNvPr id="3" name="Date Placeholder 2"/>
          <p:cNvSpPr>
            <a:spLocks noGrp="1"/>
          </p:cNvSpPr>
          <p:nvPr>
            <p:ph type="dt" sz="half" idx="10"/>
          </p:nvPr>
        </p:nvSpPr>
        <p:spPr>
          <a:xfrm>
            <a:off x="8880000" y="36001"/>
            <a:ext cx="2844800" cy="365125"/>
          </a:xfrm>
          <a:prstGeom prst="rect">
            <a:avLst/>
          </a:prstGeom>
        </p:spPr>
        <p:txBody>
          <a:bodyPr/>
          <a:lstStyle/>
          <a:p>
            <a:fld id="{941BC9E8-5C3C-4750-A92E-8BCDB9B31434}" type="datetime4">
              <a:rPr lang="en-GB" smtClean="0"/>
              <a:t>16 May 2023</a:t>
            </a:fld>
            <a:endParaRPr lang="en-GB" dirty="0"/>
          </a:p>
        </p:txBody>
      </p:sp>
      <p:sp>
        <p:nvSpPr>
          <p:cNvPr id="5" name="Slide Number Placeholder 4"/>
          <p:cNvSpPr>
            <a:spLocks noGrp="1"/>
          </p:cNvSpPr>
          <p:nvPr>
            <p:ph type="sldNum" sz="quarter" idx="12"/>
          </p:nvPr>
        </p:nvSpPr>
        <p:spPr/>
        <p:txBody>
          <a:bodyPr/>
          <a:lstStyle/>
          <a:p>
            <a:fld id="{72E375D5-DD51-4DDF-87E6-FA82A457ECD1}" type="slidenum">
              <a:rPr lang="en-GB" smtClean="0"/>
              <a:t>‹#›</a:t>
            </a:fld>
            <a:endParaRPr lang="en-GB"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55840" y="6042226"/>
            <a:ext cx="2496277" cy="815774"/>
          </a:xfrm>
          <a:prstGeom prst="rect">
            <a:avLst/>
          </a:prstGeom>
        </p:spPr>
      </p:pic>
    </p:spTree>
    <p:extLst>
      <p:ext uri="{BB962C8B-B14F-4D97-AF65-F5344CB8AC3E}">
        <p14:creationId xmlns:p14="http://schemas.microsoft.com/office/powerpoint/2010/main" val="15833743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880000" y="36001"/>
            <a:ext cx="2844800" cy="365125"/>
          </a:xfrm>
          <a:prstGeom prst="rect">
            <a:avLst/>
          </a:prstGeom>
        </p:spPr>
        <p:txBody>
          <a:bodyPr/>
          <a:lstStyle/>
          <a:p>
            <a:fld id="{3744C38A-CC3A-43E1-BF47-CC4E68F6ED37}" type="datetime4">
              <a:rPr lang="en-GB" smtClean="0"/>
              <a:t>16 May 2023</a:t>
            </a:fld>
            <a:endParaRPr lang="en-GB" dirty="0"/>
          </a:p>
        </p:txBody>
      </p:sp>
      <p:sp>
        <p:nvSpPr>
          <p:cNvPr id="4" name="Slide Number Placeholder 3"/>
          <p:cNvSpPr>
            <a:spLocks noGrp="1"/>
          </p:cNvSpPr>
          <p:nvPr>
            <p:ph type="sldNum" sz="quarter" idx="12"/>
          </p:nvPr>
        </p:nvSpPr>
        <p:spPr/>
        <p:txBody>
          <a:bodyPr/>
          <a:lstStyle/>
          <a:p>
            <a:fld id="{72E375D5-DD51-4DDF-87E6-FA82A457ECD1}" type="slidenum">
              <a:rPr lang="en-GB" smtClean="0"/>
              <a:t>‹#›</a:t>
            </a:fld>
            <a:endParaRPr lang="en-GB"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55840" y="6042226"/>
            <a:ext cx="2496277" cy="815774"/>
          </a:xfrm>
          <a:prstGeom prst="rect">
            <a:avLst/>
          </a:prstGeom>
        </p:spPr>
      </p:pic>
    </p:spTree>
    <p:extLst>
      <p:ext uri="{BB962C8B-B14F-4D97-AF65-F5344CB8AC3E}">
        <p14:creationId xmlns:p14="http://schemas.microsoft.com/office/powerpoint/2010/main" val="41762583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10959008" cy="779686"/>
          </a:xfrm>
        </p:spPr>
        <p:txBody>
          <a:bodyPr anchor="b"/>
          <a:lstStyle>
            <a:lvl1pPr algn="l">
              <a:defRPr sz="2000" b="1">
                <a:solidFill>
                  <a:schemeClr val="bg1"/>
                </a:solidFill>
              </a:defRPr>
            </a:lvl1pPr>
          </a:lstStyle>
          <a:p>
            <a:r>
              <a:rPr lang="en-US"/>
              <a:t>Click to edit Master title style</a:t>
            </a:r>
            <a:endParaRPr lang="en-GB"/>
          </a:p>
        </p:txBody>
      </p:sp>
      <p:sp>
        <p:nvSpPr>
          <p:cNvPr id="3" name="Content Placeholder 2"/>
          <p:cNvSpPr>
            <a:spLocks noGrp="1"/>
          </p:cNvSpPr>
          <p:nvPr>
            <p:ph idx="1"/>
          </p:nvPr>
        </p:nvSpPr>
        <p:spPr>
          <a:xfrm>
            <a:off x="4766733" y="1268760"/>
            <a:ext cx="6815667" cy="485740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268760"/>
            <a:ext cx="4011084" cy="485740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8880000" y="36001"/>
            <a:ext cx="2844800" cy="365125"/>
          </a:xfrm>
          <a:prstGeom prst="rect">
            <a:avLst/>
          </a:prstGeom>
        </p:spPr>
        <p:txBody>
          <a:bodyPr/>
          <a:lstStyle/>
          <a:p>
            <a:fld id="{916047E8-DF3C-428A-AAE6-FDED3553341D}" type="datetime4">
              <a:rPr lang="en-GB" smtClean="0"/>
              <a:t>16 May 2023</a:t>
            </a:fld>
            <a:endParaRPr lang="en-GB" dirty="0"/>
          </a:p>
        </p:txBody>
      </p:sp>
      <p:sp>
        <p:nvSpPr>
          <p:cNvPr id="7" name="Slide Number Placeholder 6"/>
          <p:cNvSpPr>
            <a:spLocks noGrp="1"/>
          </p:cNvSpPr>
          <p:nvPr>
            <p:ph type="sldNum" sz="quarter" idx="12"/>
          </p:nvPr>
        </p:nvSpPr>
        <p:spPr/>
        <p:txBody>
          <a:bodyPr/>
          <a:lstStyle/>
          <a:p>
            <a:fld id="{72E375D5-DD51-4DDF-87E6-FA82A457ECD1}"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55840" y="6042226"/>
            <a:ext cx="2496277" cy="815774"/>
          </a:xfrm>
          <a:prstGeom prst="rect">
            <a:avLst/>
          </a:prstGeom>
        </p:spPr>
      </p:pic>
    </p:spTree>
    <p:extLst>
      <p:ext uri="{BB962C8B-B14F-4D97-AF65-F5344CB8AC3E}">
        <p14:creationId xmlns:p14="http://schemas.microsoft.com/office/powerpoint/2010/main" val="4939427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solidFill>
                  <a:srgbClr val="0070C0"/>
                </a:solidFill>
              </a:defRPr>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2389717" y="5367338"/>
            <a:ext cx="7315200" cy="58194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8880000" y="36001"/>
            <a:ext cx="2844800" cy="365125"/>
          </a:xfrm>
          <a:prstGeom prst="rect">
            <a:avLst/>
          </a:prstGeom>
        </p:spPr>
        <p:txBody>
          <a:bodyPr/>
          <a:lstStyle/>
          <a:p>
            <a:fld id="{20B5C5CC-369C-430B-83F5-EF5E2936E47B}" type="datetime4">
              <a:rPr lang="en-GB" smtClean="0"/>
              <a:t>16 May 2023</a:t>
            </a:fld>
            <a:endParaRPr lang="en-GB" dirty="0"/>
          </a:p>
        </p:txBody>
      </p:sp>
      <p:sp>
        <p:nvSpPr>
          <p:cNvPr id="7" name="Slide Number Placeholder 6"/>
          <p:cNvSpPr>
            <a:spLocks noGrp="1"/>
          </p:cNvSpPr>
          <p:nvPr>
            <p:ph type="sldNum" sz="quarter" idx="12"/>
          </p:nvPr>
        </p:nvSpPr>
        <p:spPr/>
        <p:txBody>
          <a:bodyPr/>
          <a:lstStyle/>
          <a:p>
            <a:fld id="{72E375D5-DD51-4DDF-87E6-FA82A457ECD1}"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55840" y="6042226"/>
            <a:ext cx="2496277" cy="815774"/>
          </a:xfrm>
          <a:prstGeom prst="rect">
            <a:avLst/>
          </a:prstGeom>
        </p:spPr>
      </p:pic>
    </p:spTree>
    <p:extLst>
      <p:ext uri="{BB962C8B-B14F-4D97-AF65-F5344CB8AC3E}">
        <p14:creationId xmlns:p14="http://schemas.microsoft.com/office/powerpoint/2010/main" val="3657338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Health Coordination In Humanitarian crises</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8880309" y="44624"/>
            <a:ext cx="2844800" cy="365125"/>
          </a:xfrm>
          <a:prstGeom prst="rect">
            <a:avLst/>
          </a:prstGeom>
        </p:spPr>
        <p:txBody>
          <a:bodyPr/>
          <a:lstStyle/>
          <a:p>
            <a:fld id="{FDF3167B-FAB2-4064-BC20-4CA053C862DA}" type="datetime4">
              <a:rPr lang="en-GB" smtClean="0"/>
              <a:t>16 May 2023</a:t>
            </a:fld>
            <a:endParaRPr lang="en-GB" dirty="0"/>
          </a:p>
        </p:txBody>
      </p:sp>
      <p:sp>
        <p:nvSpPr>
          <p:cNvPr id="6" name="Slide Number Placeholder 5"/>
          <p:cNvSpPr>
            <a:spLocks noGrp="1"/>
          </p:cNvSpPr>
          <p:nvPr>
            <p:ph type="sldNum" sz="quarter" idx="12"/>
          </p:nvPr>
        </p:nvSpPr>
        <p:spPr/>
        <p:txBody>
          <a:bodyPr/>
          <a:lstStyle/>
          <a:p>
            <a:fld id="{72E375D5-DD51-4DDF-87E6-FA82A457ECD1}" type="slidenum">
              <a:rPr lang="en-GB" smtClean="0"/>
              <a:t>‹#›</a:t>
            </a:fld>
            <a:endParaRPr lang="en-GB" dirty="0"/>
          </a:p>
        </p:txBody>
      </p:sp>
    </p:spTree>
    <p:extLst>
      <p:ext uri="{BB962C8B-B14F-4D97-AF65-F5344CB8AC3E}">
        <p14:creationId xmlns:p14="http://schemas.microsoft.com/office/powerpoint/2010/main" val="14521813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8880000" y="36001"/>
            <a:ext cx="2844800" cy="365125"/>
          </a:xfrm>
          <a:prstGeom prst="rect">
            <a:avLst/>
          </a:prstGeom>
        </p:spPr>
        <p:txBody>
          <a:bodyPr/>
          <a:lstStyle/>
          <a:p>
            <a:fld id="{74063736-2571-49AC-91D1-36E59EA8FC81}" type="datetime4">
              <a:rPr lang="en-GB" smtClean="0"/>
              <a:t>16 May 2023</a:t>
            </a:fld>
            <a:endParaRPr lang="en-GB" dirty="0"/>
          </a:p>
        </p:txBody>
      </p:sp>
      <p:sp>
        <p:nvSpPr>
          <p:cNvPr id="6" name="Slide Number Placeholder 5"/>
          <p:cNvSpPr>
            <a:spLocks noGrp="1"/>
          </p:cNvSpPr>
          <p:nvPr>
            <p:ph type="sldNum" sz="quarter" idx="12"/>
          </p:nvPr>
        </p:nvSpPr>
        <p:spPr/>
        <p:txBody>
          <a:bodyPr/>
          <a:lstStyle/>
          <a:p>
            <a:fld id="{72E375D5-DD51-4DDF-87E6-FA82A457ECD1}" type="slidenum">
              <a:rPr lang="en-GB" smtClean="0"/>
              <a:t>‹#›</a:t>
            </a:fld>
            <a:endParaRPr lang="en-GB"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55840" y="6042226"/>
            <a:ext cx="2496277" cy="815774"/>
          </a:xfrm>
          <a:prstGeom prst="rect">
            <a:avLst/>
          </a:prstGeom>
        </p:spPr>
      </p:pic>
    </p:spTree>
    <p:extLst>
      <p:ext uri="{BB962C8B-B14F-4D97-AF65-F5344CB8AC3E}">
        <p14:creationId xmlns:p14="http://schemas.microsoft.com/office/powerpoint/2010/main" val="2815762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63084" y="4406901"/>
            <a:ext cx="10363200" cy="1362075"/>
          </a:xfrm>
        </p:spPr>
        <p:txBody>
          <a:bodyPr anchor="t"/>
          <a:lstStyle>
            <a:lvl1pPr algn="l">
              <a:defRPr sz="4000" b="1" cap="all">
                <a:solidFill>
                  <a:srgbClr val="0070C0"/>
                </a:solidFill>
              </a:defRPr>
            </a:lvl1pPr>
          </a:lstStyle>
          <a:p>
            <a:r>
              <a:rPr lang="en-US" dirty="0"/>
              <a:t>Health Coordination In Humanitarian crises</a:t>
            </a:r>
            <a:endParaRPr lang="en-GB"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72E375D5-DD51-4DDF-87E6-FA82A457ECD1}" type="slidenum">
              <a:rPr lang="en-GB" smtClean="0"/>
              <a:t>‹#›</a:t>
            </a:fld>
            <a:endParaRPr lang="en-GB" dirty="0"/>
          </a:p>
        </p:txBody>
      </p:sp>
    </p:spTree>
    <p:extLst>
      <p:ext uri="{BB962C8B-B14F-4D97-AF65-F5344CB8AC3E}">
        <p14:creationId xmlns:p14="http://schemas.microsoft.com/office/powerpoint/2010/main" val="3541174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Health Coordination In Humanitarian crises</a:t>
            </a:r>
            <a:endParaRPr lang="en-GB" dirty="0"/>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8880000" y="36001"/>
            <a:ext cx="2844800" cy="365125"/>
          </a:xfrm>
          <a:prstGeom prst="rect">
            <a:avLst/>
          </a:prstGeom>
        </p:spPr>
        <p:txBody>
          <a:bodyPr/>
          <a:lstStyle/>
          <a:p>
            <a:fld id="{3E5938DE-CE11-43F2-A1EE-D4C7DEBEA006}" type="datetime4">
              <a:rPr lang="en-GB" smtClean="0"/>
              <a:t>16 May 2023</a:t>
            </a:fld>
            <a:endParaRPr lang="en-GB" dirty="0"/>
          </a:p>
        </p:txBody>
      </p:sp>
      <p:sp>
        <p:nvSpPr>
          <p:cNvPr id="7" name="Slide Number Placeholder 6"/>
          <p:cNvSpPr>
            <a:spLocks noGrp="1"/>
          </p:cNvSpPr>
          <p:nvPr>
            <p:ph type="sldNum" sz="quarter" idx="12"/>
          </p:nvPr>
        </p:nvSpPr>
        <p:spPr/>
        <p:txBody>
          <a:bodyPr/>
          <a:lstStyle/>
          <a:p>
            <a:fld id="{72E375D5-DD51-4DDF-87E6-FA82A457ECD1}" type="slidenum">
              <a:rPr lang="en-GB" smtClean="0"/>
              <a:t>‹#›</a:t>
            </a:fld>
            <a:endParaRPr lang="en-GB" dirty="0"/>
          </a:p>
        </p:txBody>
      </p:sp>
    </p:spTree>
    <p:extLst>
      <p:ext uri="{BB962C8B-B14F-4D97-AF65-F5344CB8AC3E}">
        <p14:creationId xmlns:p14="http://schemas.microsoft.com/office/powerpoint/2010/main" val="10842431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solidFill>
                  <a:srgbClr val="0070C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solidFill>
                  <a:srgbClr val="0070C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8880000" y="36001"/>
            <a:ext cx="2844800" cy="365125"/>
          </a:xfrm>
          <a:prstGeom prst="rect">
            <a:avLst/>
          </a:prstGeom>
        </p:spPr>
        <p:txBody>
          <a:bodyPr/>
          <a:lstStyle/>
          <a:p>
            <a:fld id="{2A15CA5A-B3F3-457B-AA8F-DC09651D03AC}" type="datetime4">
              <a:rPr lang="en-GB" smtClean="0"/>
              <a:t>16 May 2023</a:t>
            </a:fld>
            <a:endParaRPr lang="en-GB" dirty="0"/>
          </a:p>
        </p:txBody>
      </p:sp>
      <p:sp>
        <p:nvSpPr>
          <p:cNvPr id="9" name="Slide Number Placeholder 8"/>
          <p:cNvSpPr>
            <a:spLocks noGrp="1"/>
          </p:cNvSpPr>
          <p:nvPr>
            <p:ph type="sldNum" sz="quarter" idx="12"/>
          </p:nvPr>
        </p:nvSpPr>
        <p:spPr/>
        <p:txBody>
          <a:bodyPr/>
          <a:lstStyle/>
          <a:p>
            <a:fld id="{72E375D5-DD51-4DDF-87E6-FA82A457ECD1}" type="slidenum">
              <a:rPr lang="en-GB" smtClean="0"/>
              <a:t>‹#›</a:t>
            </a:fld>
            <a:endParaRPr lang="en-GB" dirty="0"/>
          </a:p>
        </p:txBody>
      </p:sp>
    </p:spTree>
    <p:extLst>
      <p:ext uri="{BB962C8B-B14F-4D97-AF65-F5344CB8AC3E}">
        <p14:creationId xmlns:p14="http://schemas.microsoft.com/office/powerpoint/2010/main" val="389089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3392" y="116632"/>
            <a:ext cx="10972800" cy="1143000"/>
          </a:xfrm>
        </p:spPr>
        <p:txBody>
          <a:bodyPr>
            <a:normAutofit/>
          </a:bodyPr>
          <a:lstStyle>
            <a:lvl1pPr algn="ctr">
              <a:defRPr sz="3600"/>
            </a:lvl1pPr>
          </a:lstStyle>
          <a:p>
            <a:r>
              <a:rPr lang="en-US" dirty="0"/>
              <a:t>Health Coordination in Humanitarian Crises</a:t>
            </a:r>
            <a:endParaRPr lang="en-GB" dirty="0"/>
          </a:p>
        </p:txBody>
      </p:sp>
      <p:sp>
        <p:nvSpPr>
          <p:cNvPr id="3" name="Date Placeholder 2"/>
          <p:cNvSpPr>
            <a:spLocks noGrp="1"/>
          </p:cNvSpPr>
          <p:nvPr>
            <p:ph type="dt" sz="half" idx="10"/>
          </p:nvPr>
        </p:nvSpPr>
        <p:spPr>
          <a:xfrm>
            <a:off x="8880000" y="36001"/>
            <a:ext cx="2844800" cy="365125"/>
          </a:xfrm>
          <a:prstGeom prst="rect">
            <a:avLst/>
          </a:prstGeom>
        </p:spPr>
        <p:txBody>
          <a:bodyPr/>
          <a:lstStyle/>
          <a:p>
            <a:fld id="{941BC9E8-5C3C-4750-A92E-8BCDB9B31434}" type="datetime4">
              <a:rPr lang="en-GB" smtClean="0"/>
              <a:t>16 May 2023</a:t>
            </a:fld>
            <a:endParaRPr lang="en-GB" dirty="0"/>
          </a:p>
        </p:txBody>
      </p:sp>
      <p:sp>
        <p:nvSpPr>
          <p:cNvPr id="5" name="Slide Number Placeholder 4"/>
          <p:cNvSpPr>
            <a:spLocks noGrp="1"/>
          </p:cNvSpPr>
          <p:nvPr>
            <p:ph type="sldNum" sz="quarter" idx="12"/>
          </p:nvPr>
        </p:nvSpPr>
        <p:spPr/>
        <p:txBody>
          <a:bodyPr/>
          <a:lstStyle/>
          <a:p>
            <a:fld id="{72E375D5-DD51-4DDF-87E6-FA82A457ECD1}" type="slidenum">
              <a:rPr lang="en-GB" smtClean="0"/>
              <a:t>‹#›</a:t>
            </a:fld>
            <a:endParaRPr lang="en-GB"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55840" y="6042226"/>
            <a:ext cx="2496277" cy="815774"/>
          </a:xfrm>
          <a:prstGeom prst="rect">
            <a:avLst/>
          </a:prstGeom>
        </p:spPr>
      </p:pic>
    </p:spTree>
    <p:extLst>
      <p:ext uri="{BB962C8B-B14F-4D97-AF65-F5344CB8AC3E}">
        <p14:creationId xmlns:p14="http://schemas.microsoft.com/office/powerpoint/2010/main" val="2092321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880000" y="36001"/>
            <a:ext cx="2844800" cy="365125"/>
          </a:xfrm>
          <a:prstGeom prst="rect">
            <a:avLst/>
          </a:prstGeom>
        </p:spPr>
        <p:txBody>
          <a:bodyPr/>
          <a:lstStyle/>
          <a:p>
            <a:fld id="{3744C38A-CC3A-43E1-BF47-CC4E68F6ED37}" type="datetime4">
              <a:rPr lang="en-GB" smtClean="0"/>
              <a:t>16 May 2023</a:t>
            </a:fld>
            <a:endParaRPr lang="en-GB" dirty="0"/>
          </a:p>
        </p:txBody>
      </p:sp>
      <p:sp>
        <p:nvSpPr>
          <p:cNvPr id="4" name="Slide Number Placeholder 3"/>
          <p:cNvSpPr>
            <a:spLocks noGrp="1"/>
          </p:cNvSpPr>
          <p:nvPr>
            <p:ph type="sldNum" sz="quarter" idx="12"/>
          </p:nvPr>
        </p:nvSpPr>
        <p:spPr/>
        <p:txBody>
          <a:bodyPr/>
          <a:lstStyle/>
          <a:p>
            <a:fld id="{72E375D5-DD51-4DDF-87E6-FA82A457ECD1}" type="slidenum">
              <a:rPr lang="en-GB" smtClean="0"/>
              <a:t>‹#›</a:t>
            </a:fld>
            <a:endParaRPr lang="en-GB"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55840" y="6042226"/>
            <a:ext cx="2496277" cy="815774"/>
          </a:xfrm>
          <a:prstGeom prst="rect">
            <a:avLst/>
          </a:prstGeom>
        </p:spPr>
      </p:pic>
    </p:spTree>
    <p:extLst>
      <p:ext uri="{BB962C8B-B14F-4D97-AF65-F5344CB8AC3E}">
        <p14:creationId xmlns:p14="http://schemas.microsoft.com/office/powerpoint/2010/main" val="238693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10959008" cy="779686"/>
          </a:xfrm>
        </p:spPr>
        <p:txBody>
          <a:bodyPr anchor="b"/>
          <a:lstStyle>
            <a:lvl1pPr algn="l">
              <a:defRPr sz="2000" b="1">
                <a:solidFill>
                  <a:schemeClr val="bg1"/>
                </a:solidFill>
              </a:defRPr>
            </a:lvl1pPr>
          </a:lstStyle>
          <a:p>
            <a:r>
              <a:rPr lang="en-US"/>
              <a:t>Click to edit Master title style</a:t>
            </a:r>
            <a:endParaRPr lang="en-GB"/>
          </a:p>
        </p:txBody>
      </p:sp>
      <p:sp>
        <p:nvSpPr>
          <p:cNvPr id="3" name="Content Placeholder 2"/>
          <p:cNvSpPr>
            <a:spLocks noGrp="1"/>
          </p:cNvSpPr>
          <p:nvPr>
            <p:ph idx="1"/>
          </p:nvPr>
        </p:nvSpPr>
        <p:spPr>
          <a:xfrm>
            <a:off x="4766733" y="1268760"/>
            <a:ext cx="6815667" cy="485740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268760"/>
            <a:ext cx="4011084" cy="485740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8880000" y="36001"/>
            <a:ext cx="2844800" cy="365125"/>
          </a:xfrm>
          <a:prstGeom prst="rect">
            <a:avLst/>
          </a:prstGeom>
        </p:spPr>
        <p:txBody>
          <a:bodyPr/>
          <a:lstStyle/>
          <a:p>
            <a:fld id="{916047E8-DF3C-428A-AAE6-FDED3553341D}" type="datetime4">
              <a:rPr lang="en-GB" smtClean="0"/>
              <a:t>16 May 2023</a:t>
            </a:fld>
            <a:endParaRPr lang="en-GB" dirty="0"/>
          </a:p>
        </p:txBody>
      </p:sp>
      <p:sp>
        <p:nvSpPr>
          <p:cNvPr id="7" name="Slide Number Placeholder 6"/>
          <p:cNvSpPr>
            <a:spLocks noGrp="1"/>
          </p:cNvSpPr>
          <p:nvPr>
            <p:ph type="sldNum" sz="quarter" idx="12"/>
          </p:nvPr>
        </p:nvSpPr>
        <p:spPr/>
        <p:txBody>
          <a:bodyPr/>
          <a:lstStyle/>
          <a:p>
            <a:fld id="{72E375D5-DD51-4DDF-87E6-FA82A457ECD1}"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55840" y="6042226"/>
            <a:ext cx="2496277" cy="815774"/>
          </a:xfrm>
          <a:prstGeom prst="rect">
            <a:avLst/>
          </a:prstGeom>
        </p:spPr>
      </p:pic>
    </p:spTree>
    <p:extLst>
      <p:ext uri="{BB962C8B-B14F-4D97-AF65-F5344CB8AC3E}">
        <p14:creationId xmlns:p14="http://schemas.microsoft.com/office/powerpoint/2010/main" val="563754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solidFill>
                  <a:srgbClr val="0070C0"/>
                </a:solidFill>
              </a:defRPr>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2389717" y="5367338"/>
            <a:ext cx="7315200" cy="58194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8880000" y="36001"/>
            <a:ext cx="2844800" cy="365125"/>
          </a:xfrm>
          <a:prstGeom prst="rect">
            <a:avLst/>
          </a:prstGeom>
        </p:spPr>
        <p:txBody>
          <a:bodyPr/>
          <a:lstStyle/>
          <a:p>
            <a:fld id="{20B5C5CC-369C-430B-83F5-EF5E2936E47B}" type="datetime4">
              <a:rPr lang="en-GB" smtClean="0"/>
              <a:t>16 May 2023</a:t>
            </a:fld>
            <a:endParaRPr lang="en-GB" dirty="0"/>
          </a:p>
        </p:txBody>
      </p:sp>
      <p:sp>
        <p:nvSpPr>
          <p:cNvPr id="7" name="Slide Number Placeholder 6"/>
          <p:cNvSpPr>
            <a:spLocks noGrp="1"/>
          </p:cNvSpPr>
          <p:nvPr>
            <p:ph type="sldNum" sz="quarter" idx="12"/>
          </p:nvPr>
        </p:nvSpPr>
        <p:spPr/>
        <p:txBody>
          <a:bodyPr/>
          <a:lstStyle/>
          <a:p>
            <a:fld id="{72E375D5-DD51-4DDF-87E6-FA82A457ECD1}"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55840" y="6042226"/>
            <a:ext cx="2496277" cy="815774"/>
          </a:xfrm>
          <a:prstGeom prst="rect">
            <a:avLst/>
          </a:prstGeom>
        </p:spPr>
      </p:pic>
    </p:spTree>
    <p:extLst>
      <p:ext uri="{BB962C8B-B14F-4D97-AF65-F5344CB8AC3E}">
        <p14:creationId xmlns:p14="http://schemas.microsoft.com/office/powerpoint/2010/main" val="3360321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NUL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2.pn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jpe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819819" y="6021289"/>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E375D5-DD51-4DDF-87E6-FA82A457ECD1}" type="slidenum">
              <a:rPr lang="en-GB" smtClean="0"/>
              <a:t>‹#›</a:t>
            </a:fld>
            <a:endParaRPr lang="en-GB" dirty="0"/>
          </a:p>
        </p:txBody>
      </p:sp>
      <p:sp>
        <p:nvSpPr>
          <p:cNvPr id="7" name="Rectangle 6"/>
          <p:cNvSpPr/>
          <p:nvPr userDrawn="1"/>
        </p:nvSpPr>
        <p:spPr>
          <a:xfrm>
            <a:off x="-12288" y="-27384"/>
            <a:ext cx="12192000" cy="1196817"/>
          </a:xfrm>
          <a:prstGeom prst="rect">
            <a:avLst/>
          </a:prstGeom>
          <a:solidFill>
            <a:srgbClr val="1E7F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grpSp>
        <p:nvGrpSpPr>
          <p:cNvPr id="9" name="Group 8"/>
          <p:cNvGrpSpPr/>
          <p:nvPr userDrawn="1"/>
        </p:nvGrpSpPr>
        <p:grpSpPr>
          <a:xfrm>
            <a:off x="9066230" y="6150623"/>
            <a:ext cx="2515543" cy="569706"/>
            <a:chOff x="5525840" y="3530278"/>
            <a:chExt cx="1886657" cy="569706"/>
          </a:xfrm>
        </p:grpSpPr>
        <p:sp>
          <p:nvSpPr>
            <p:cNvPr id="10" name="TextBox 9"/>
            <p:cNvSpPr txBox="1"/>
            <p:nvPr userDrawn="1"/>
          </p:nvSpPr>
          <p:spPr>
            <a:xfrm>
              <a:off x="5540240" y="3530278"/>
              <a:ext cx="1872257" cy="246221"/>
            </a:xfrm>
            <a:prstGeom prst="rect">
              <a:avLst/>
            </a:prstGeom>
            <a:noFill/>
          </p:spPr>
          <p:txBody>
            <a:bodyPr wrap="square" rtlCol="0">
              <a:spAutoFit/>
            </a:bodyPr>
            <a:lstStyle/>
            <a:p>
              <a:r>
                <a:rPr lang="en-GB" sz="1000" cap="all" baseline="0" dirty="0">
                  <a:solidFill>
                    <a:srgbClr val="1E7FB8"/>
                  </a:solidFill>
                  <a:latin typeface="Corbel" panose="020B0503020204020204" pitchFamily="34" charset="0"/>
                </a:rPr>
                <a:t>Health</a:t>
              </a:r>
            </a:p>
          </p:txBody>
        </p:sp>
        <p:grpSp>
          <p:nvGrpSpPr>
            <p:cNvPr id="11" name="Group 10"/>
            <p:cNvGrpSpPr/>
            <p:nvPr userDrawn="1"/>
          </p:nvGrpSpPr>
          <p:grpSpPr>
            <a:xfrm>
              <a:off x="5525840" y="3618320"/>
              <a:ext cx="1879457" cy="481664"/>
              <a:chOff x="5525840" y="3618320"/>
              <a:chExt cx="1879457" cy="481664"/>
            </a:xfrm>
          </p:grpSpPr>
          <p:sp>
            <p:nvSpPr>
              <p:cNvPr id="12" name="TextBox 11"/>
              <p:cNvSpPr txBox="1"/>
              <p:nvPr userDrawn="1"/>
            </p:nvSpPr>
            <p:spPr>
              <a:xfrm>
                <a:off x="6494240" y="3838374"/>
                <a:ext cx="889168" cy="261610"/>
              </a:xfrm>
              <a:prstGeom prst="rect">
                <a:avLst/>
              </a:prstGeom>
              <a:noFill/>
            </p:spPr>
            <p:txBody>
              <a:bodyPr wrap="square" rtlCol="0">
                <a:spAutoFit/>
              </a:bodyPr>
              <a:lstStyle/>
              <a:p>
                <a:r>
                  <a:rPr lang="en-GB" sz="1100" cap="none" spc="-80" dirty="0">
                    <a:solidFill>
                      <a:srgbClr val="1E7FB8"/>
                    </a:solidFill>
                    <a:latin typeface="Corbel" panose="020B0503020204020204" pitchFamily="34" charset="0"/>
                  </a:rPr>
                  <a:t>programme</a:t>
                </a:r>
              </a:p>
            </p:txBody>
          </p:sp>
          <p:sp>
            <p:nvSpPr>
              <p:cNvPr id="13" name="TextBox 12"/>
              <p:cNvSpPr txBox="1"/>
              <p:nvPr userDrawn="1"/>
            </p:nvSpPr>
            <p:spPr>
              <a:xfrm>
                <a:off x="5525840" y="3618320"/>
                <a:ext cx="1879457" cy="400110"/>
              </a:xfrm>
              <a:prstGeom prst="rect">
                <a:avLst/>
              </a:prstGeom>
              <a:noFill/>
            </p:spPr>
            <p:txBody>
              <a:bodyPr wrap="square" rtlCol="0">
                <a:spAutoFit/>
              </a:bodyPr>
              <a:lstStyle/>
              <a:p>
                <a:r>
                  <a:rPr lang="en-GB" sz="2000" b="1" cap="all" spc="-80" dirty="0">
                    <a:solidFill>
                      <a:srgbClr val="1E7FB8"/>
                    </a:solidFill>
                    <a:latin typeface="Leelawadee" panose="020B0502040204020203" pitchFamily="34" charset="-34"/>
                    <a:ea typeface="Lato Heavy" panose="020F0502020204030203" pitchFamily="34" charset="0"/>
                    <a:cs typeface="Leelawadee" panose="020B0502040204020203" pitchFamily="34" charset="-34"/>
                  </a:rPr>
                  <a:t>emergencies</a:t>
                </a:r>
              </a:p>
            </p:txBody>
          </p:sp>
        </p:grpSp>
      </p:grpSp>
      <p:pic>
        <p:nvPicPr>
          <p:cNvPr id="14" name="Picture 13"/>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623393" y="6108272"/>
            <a:ext cx="2754284" cy="633097"/>
          </a:xfrm>
          <a:prstGeom prst="rect">
            <a:avLst/>
          </a:prstGeom>
        </p:spPr>
      </p:pic>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Health Coordination In Humanitarian crises</a:t>
            </a:r>
            <a:endParaRPr lang="en-GB" dirty="0"/>
          </a:p>
        </p:txBody>
      </p:sp>
      <p:cxnSp>
        <p:nvCxnSpPr>
          <p:cNvPr id="16" name="Straight Connector 15"/>
          <p:cNvCxnSpPr/>
          <p:nvPr userDrawn="1"/>
        </p:nvCxnSpPr>
        <p:spPr>
          <a:xfrm>
            <a:off x="-12288" y="6021288"/>
            <a:ext cx="12204288"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8" name="Date Placeholder 17"/>
          <p:cNvSpPr>
            <a:spLocks noGrp="1"/>
          </p:cNvSpPr>
          <p:nvPr>
            <p:ph type="dt" sz="half" idx="2"/>
          </p:nvPr>
        </p:nvSpPr>
        <p:spPr>
          <a:xfrm>
            <a:off x="8880000" y="36001"/>
            <a:ext cx="2844800" cy="365125"/>
          </a:xfrm>
          <a:prstGeom prst="rect">
            <a:avLst/>
          </a:prstGeom>
        </p:spPr>
        <p:txBody>
          <a:bodyPr vert="horz" lIns="91440" tIns="45720" rIns="91440" bIns="45720" rtlCol="0" anchor="ctr"/>
          <a:lstStyle>
            <a:lvl1pPr algn="r">
              <a:defRPr sz="1200">
                <a:solidFill>
                  <a:schemeClr val="bg1"/>
                </a:solidFill>
                <a:latin typeface="Segoe Condensed" panose="020B0606040200020203" pitchFamily="34" charset="0"/>
              </a:defRPr>
            </a:lvl1pPr>
          </a:lstStyle>
          <a:p>
            <a:fld id="{D0E4CC02-274F-49DB-A9AF-7C2A340E6BF4}" type="datetime4">
              <a:rPr lang="en-GB" smtClean="0"/>
              <a:t>16 May 2023</a:t>
            </a:fld>
            <a:endParaRPr lang="en-GB" dirty="0"/>
          </a:p>
        </p:txBody>
      </p:sp>
      <p:pic>
        <p:nvPicPr>
          <p:cNvPr id="15" name="Picture 14"/>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655840" y="6042226"/>
            <a:ext cx="2496277" cy="815774"/>
          </a:xfrm>
          <a:prstGeom prst="rect">
            <a:avLst/>
          </a:prstGeom>
        </p:spPr>
      </p:pic>
    </p:spTree>
    <p:extLst>
      <p:ext uri="{BB962C8B-B14F-4D97-AF65-F5344CB8AC3E}">
        <p14:creationId xmlns:p14="http://schemas.microsoft.com/office/powerpoint/2010/main" val="3287807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sldNum="0" hdr="0" ftr="0"/>
  <p:txStyles>
    <p:titleStyle>
      <a:lvl1pPr algn="ctr" defTabSz="914400" rtl="0" eaLnBrk="1" latinLnBrk="0" hangingPunct="1">
        <a:spcBef>
          <a:spcPct val="0"/>
        </a:spcBef>
        <a:buNone/>
        <a:defRPr sz="3600" b="1" kern="1200" baseline="0">
          <a:solidFill>
            <a:schemeClr val="bg1"/>
          </a:solidFill>
          <a:latin typeface="Segoe Condensed" panose="020B0606040200020203"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b="1" kern="1200">
          <a:solidFill>
            <a:schemeClr val="tx1">
              <a:lumMod val="50000"/>
              <a:lumOff val="50000"/>
            </a:schemeClr>
          </a:solidFill>
          <a:latin typeface="Segoe Condensed" panose="020B0606040200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b="1" kern="1200">
          <a:solidFill>
            <a:schemeClr val="tx1">
              <a:lumMod val="50000"/>
              <a:lumOff val="50000"/>
            </a:schemeClr>
          </a:solidFill>
          <a:latin typeface="Segoe Condensed" panose="020B0606040200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b="1" kern="1200">
          <a:solidFill>
            <a:schemeClr val="tx1">
              <a:lumMod val="50000"/>
              <a:lumOff val="50000"/>
            </a:schemeClr>
          </a:solidFill>
          <a:latin typeface="Segoe Condensed" panose="020B0606040200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b="1" kern="1200">
          <a:solidFill>
            <a:schemeClr val="tx1">
              <a:lumMod val="50000"/>
              <a:lumOff val="50000"/>
            </a:schemeClr>
          </a:solidFill>
          <a:latin typeface="Segoe Condensed" panose="020B0606040200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b="1" kern="1200">
          <a:solidFill>
            <a:schemeClr val="tx1">
              <a:lumMod val="50000"/>
              <a:lumOff val="50000"/>
            </a:schemeClr>
          </a:solidFill>
          <a:latin typeface="Segoe Condensed" panose="020B0606040200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819819" y="6021289"/>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E375D5-DD51-4DDF-87E6-FA82A457ECD1}" type="slidenum">
              <a:rPr lang="en-GB" smtClean="0"/>
              <a:t>‹#›</a:t>
            </a:fld>
            <a:endParaRPr lang="en-GB" dirty="0"/>
          </a:p>
        </p:txBody>
      </p:sp>
      <p:sp>
        <p:nvSpPr>
          <p:cNvPr id="7" name="Rectangle 6"/>
          <p:cNvSpPr/>
          <p:nvPr userDrawn="1"/>
        </p:nvSpPr>
        <p:spPr>
          <a:xfrm>
            <a:off x="-12288" y="-27384"/>
            <a:ext cx="12192000" cy="1196817"/>
          </a:xfrm>
          <a:prstGeom prst="rect">
            <a:avLst/>
          </a:prstGeom>
          <a:solidFill>
            <a:srgbClr val="1E7F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grpSp>
        <p:nvGrpSpPr>
          <p:cNvPr id="9" name="Group 8"/>
          <p:cNvGrpSpPr/>
          <p:nvPr userDrawn="1"/>
        </p:nvGrpSpPr>
        <p:grpSpPr>
          <a:xfrm>
            <a:off x="9066230" y="6150623"/>
            <a:ext cx="2515543" cy="569706"/>
            <a:chOff x="5525840" y="3530278"/>
            <a:chExt cx="1886657" cy="569706"/>
          </a:xfrm>
        </p:grpSpPr>
        <p:sp>
          <p:nvSpPr>
            <p:cNvPr id="10" name="TextBox 9"/>
            <p:cNvSpPr txBox="1"/>
            <p:nvPr userDrawn="1"/>
          </p:nvSpPr>
          <p:spPr>
            <a:xfrm>
              <a:off x="5540240" y="3530278"/>
              <a:ext cx="1872257" cy="246221"/>
            </a:xfrm>
            <a:prstGeom prst="rect">
              <a:avLst/>
            </a:prstGeom>
            <a:noFill/>
          </p:spPr>
          <p:txBody>
            <a:bodyPr wrap="square" rtlCol="0">
              <a:spAutoFit/>
            </a:bodyPr>
            <a:lstStyle/>
            <a:p>
              <a:r>
                <a:rPr lang="en-GB" sz="1000" cap="all" baseline="0" dirty="0">
                  <a:solidFill>
                    <a:srgbClr val="1E7FB8"/>
                  </a:solidFill>
                  <a:latin typeface="Corbel" panose="020B0503020204020204" pitchFamily="34" charset="0"/>
                </a:rPr>
                <a:t>Health</a:t>
              </a:r>
            </a:p>
          </p:txBody>
        </p:sp>
        <p:grpSp>
          <p:nvGrpSpPr>
            <p:cNvPr id="11" name="Group 10"/>
            <p:cNvGrpSpPr/>
            <p:nvPr userDrawn="1"/>
          </p:nvGrpSpPr>
          <p:grpSpPr>
            <a:xfrm>
              <a:off x="5525840" y="3618320"/>
              <a:ext cx="1879457" cy="481664"/>
              <a:chOff x="5525840" y="3618320"/>
              <a:chExt cx="1879457" cy="481664"/>
            </a:xfrm>
          </p:grpSpPr>
          <p:sp>
            <p:nvSpPr>
              <p:cNvPr id="12" name="TextBox 11"/>
              <p:cNvSpPr txBox="1"/>
              <p:nvPr userDrawn="1"/>
            </p:nvSpPr>
            <p:spPr>
              <a:xfrm>
                <a:off x="6494240" y="3838374"/>
                <a:ext cx="889168" cy="261610"/>
              </a:xfrm>
              <a:prstGeom prst="rect">
                <a:avLst/>
              </a:prstGeom>
              <a:noFill/>
            </p:spPr>
            <p:txBody>
              <a:bodyPr wrap="square" rtlCol="0">
                <a:spAutoFit/>
              </a:bodyPr>
              <a:lstStyle/>
              <a:p>
                <a:r>
                  <a:rPr lang="en-GB" sz="1100" cap="none" spc="-80" dirty="0">
                    <a:solidFill>
                      <a:srgbClr val="1E7FB8"/>
                    </a:solidFill>
                    <a:latin typeface="Corbel" panose="020B0503020204020204" pitchFamily="34" charset="0"/>
                  </a:rPr>
                  <a:t>programme</a:t>
                </a:r>
              </a:p>
            </p:txBody>
          </p:sp>
          <p:sp>
            <p:nvSpPr>
              <p:cNvPr id="13" name="TextBox 12"/>
              <p:cNvSpPr txBox="1"/>
              <p:nvPr userDrawn="1"/>
            </p:nvSpPr>
            <p:spPr>
              <a:xfrm>
                <a:off x="5525840" y="3618320"/>
                <a:ext cx="1879457" cy="400110"/>
              </a:xfrm>
              <a:prstGeom prst="rect">
                <a:avLst/>
              </a:prstGeom>
              <a:noFill/>
            </p:spPr>
            <p:txBody>
              <a:bodyPr wrap="square" rtlCol="0">
                <a:spAutoFit/>
              </a:bodyPr>
              <a:lstStyle/>
              <a:p>
                <a:r>
                  <a:rPr lang="en-GB" sz="2000" b="1" cap="all" spc="-80" dirty="0">
                    <a:solidFill>
                      <a:srgbClr val="1E7FB8"/>
                    </a:solidFill>
                    <a:latin typeface="Leelawadee" panose="020B0502040204020203" pitchFamily="34" charset="-34"/>
                    <a:ea typeface="Lato Heavy" panose="020F0502020204030203" pitchFamily="34" charset="0"/>
                    <a:cs typeface="Leelawadee" panose="020B0502040204020203" pitchFamily="34" charset="-34"/>
                  </a:rPr>
                  <a:t>emergencies</a:t>
                </a:r>
              </a:p>
            </p:txBody>
          </p:sp>
        </p:grpSp>
      </p:grpSp>
      <p:pic>
        <p:nvPicPr>
          <p:cNvPr id="14" name="Picture 13"/>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623393" y="6108272"/>
            <a:ext cx="2754284" cy="633097"/>
          </a:xfrm>
          <a:prstGeom prst="rect">
            <a:avLst/>
          </a:prstGeom>
        </p:spPr>
      </p:pic>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Health Coordination In Humanitarian crises</a:t>
            </a:r>
            <a:endParaRPr lang="en-GB" dirty="0"/>
          </a:p>
        </p:txBody>
      </p:sp>
      <p:cxnSp>
        <p:nvCxnSpPr>
          <p:cNvPr id="16" name="Straight Connector 15"/>
          <p:cNvCxnSpPr/>
          <p:nvPr userDrawn="1"/>
        </p:nvCxnSpPr>
        <p:spPr>
          <a:xfrm>
            <a:off x="-12288" y="6021288"/>
            <a:ext cx="12204288"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8" name="Date Placeholder 17"/>
          <p:cNvSpPr>
            <a:spLocks noGrp="1"/>
          </p:cNvSpPr>
          <p:nvPr>
            <p:ph type="dt" sz="half" idx="2"/>
          </p:nvPr>
        </p:nvSpPr>
        <p:spPr>
          <a:xfrm>
            <a:off x="8880000" y="36001"/>
            <a:ext cx="2844800" cy="365125"/>
          </a:xfrm>
          <a:prstGeom prst="rect">
            <a:avLst/>
          </a:prstGeom>
        </p:spPr>
        <p:txBody>
          <a:bodyPr vert="horz" lIns="91440" tIns="45720" rIns="91440" bIns="45720" rtlCol="0" anchor="ctr"/>
          <a:lstStyle>
            <a:lvl1pPr algn="r">
              <a:defRPr sz="1200">
                <a:solidFill>
                  <a:schemeClr val="bg1"/>
                </a:solidFill>
                <a:latin typeface="Segoe Condensed" panose="020B0606040200020203" pitchFamily="34" charset="0"/>
              </a:defRPr>
            </a:lvl1pPr>
          </a:lstStyle>
          <a:p>
            <a:fld id="{D0E4CC02-274F-49DB-A9AF-7C2A340E6BF4}" type="datetime4">
              <a:rPr lang="en-GB" smtClean="0"/>
              <a:t>16 May 2023</a:t>
            </a:fld>
            <a:endParaRPr lang="en-GB" dirty="0"/>
          </a:p>
        </p:txBody>
      </p:sp>
      <p:pic>
        <p:nvPicPr>
          <p:cNvPr id="15" name="Picture 1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655840" y="6042226"/>
            <a:ext cx="2496277" cy="815774"/>
          </a:xfrm>
          <a:prstGeom prst="rect">
            <a:avLst/>
          </a:prstGeom>
        </p:spPr>
      </p:pic>
    </p:spTree>
    <p:extLst>
      <p:ext uri="{BB962C8B-B14F-4D97-AF65-F5344CB8AC3E}">
        <p14:creationId xmlns:p14="http://schemas.microsoft.com/office/powerpoint/2010/main" val="1451846564"/>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Lst>
  <p:hf sldNum="0" hdr="0" ftr="0"/>
  <p:txStyles>
    <p:titleStyle>
      <a:lvl1pPr algn="ctr" defTabSz="914400" rtl="0" eaLnBrk="1" latinLnBrk="0" hangingPunct="1">
        <a:spcBef>
          <a:spcPct val="0"/>
        </a:spcBef>
        <a:buNone/>
        <a:defRPr sz="3600" b="1" kern="1200" baseline="0">
          <a:solidFill>
            <a:schemeClr val="bg1"/>
          </a:solidFill>
          <a:latin typeface="Segoe Condensed" panose="020B0606040200020203"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b="1" kern="1200">
          <a:solidFill>
            <a:schemeClr val="tx1">
              <a:lumMod val="50000"/>
              <a:lumOff val="50000"/>
            </a:schemeClr>
          </a:solidFill>
          <a:latin typeface="Segoe Condensed" panose="020B0606040200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b="1" kern="1200">
          <a:solidFill>
            <a:schemeClr val="tx1">
              <a:lumMod val="50000"/>
              <a:lumOff val="50000"/>
            </a:schemeClr>
          </a:solidFill>
          <a:latin typeface="Segoe Condensed" panose="020B0606040200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b="1" kern="1200">
          <a:solidFill>
            <a:schemeClr val="tx1">
              <a:lumMod val="50000"/>
              <a:lumOff val="50000"/>
            </a:schemeClr>
          </a:solidFill>
          <a:latin typeface="Segoe Condensed" panose="020B0606040200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b="1" kern="1200">
          <a:solidFill>
            <a:schemeClr val="tx1">
              <a:lumMod val="50000"/>
              <a:lumOff val="50000"/>
            </a:schemeClr>
          </a:solidFill>
          <a:latin typeface="Segoe Condensed" panose="020B0606040200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b="1" kern="1200">
          <a:solidFill>
            <a:schemeClr val="tx1">
              <a:lumMod val="50000"/>
              <a:lumOff val="50000"/>
            </a:schemeClr>
          </a:solidFill>
          <a:latin typeface="Segoe Condensed" panose="020B0606040200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AE22D3C-2DE9-4483-9F9E-72C44C5199BE}"/>
              </a:ext>
            </a:extLst>
          </p:cNvPr>
          <p:cNvPicPr>
            <a:picLocks noChangeAspect="1"/>
          </p:cNvPicPr>
          <p:nvPr/>
        </p:nvPicPr>
        <p:blipFill>
          <a:blip r:embed="rId2"/>
          <a:stretch>
            <a:fillRect/>
          </a:stretch>
        </p:blipFill>
        <p:spPr>
          <a:xfrm>
            <a:off x="1478172" y="0"/>
            <a:ext cx="9000327" cy="5991646"/>
          </a:xfrm>
          <a:prstGeom prst="rect">
            <a:avLst/>
          </a:prstGeom>
        </p:spPr>
      </p:pic>
      <p:sp>
        <p:nvSpPr>
          <p:cNvPr id="13" name="Rectangle 12"/>
          <p:cNvSpPr/>
          <p:nvPr/>
        </p:nvSpPr>
        <p:spPr>
          <a:xfrm>
            <a:off x="0" y="5949280"/>
            <a:ext cx="12192000" cy="908720"/>
          </a:xfrm>
          <a:prstGeom prst="rect">
            <a:avLst/>
          </a:prstGeom>
          <a:solidFill>
            <a:srgbClr val="1E7F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latin typeface="Calibri"/>
            </a:endParaRPr>
          </a:p>
        </p:txBody>
      </p:sp>
      <p:grpSp>
        <p:nvGrpSpPr>
          <p:cNvPr id="7" name="Group 6"/>
          <p:cNvGrpSpPr/>
          <p:nvPr/>
        </p:nvGrpSpPr>
        <p:grpSpPr>
          <a:xfrm>
            <a:off x="8400257" y="6073200"/>
            <a:ext cx="1886657" cy="569706"/>
            <a:chOff x="5525840" y="3530278"/>
            <a:chExt cx="1886657" cy="569706"/>
          </a:xfrm>
        </p:grpSpPr>
        <p:sp>
          <p:nvSpPr>
            <p:cNvPr id="8" name="TextBox 7"/>
            <p:cNvSpPr txBox="1"/>
            <p:nvPr userDrawn="1"/>
          </p:nvSpPr>
          <p:spPr>
            <a:xfrm>
              <a:off x="5540240" y="3530278"/>
              <a:ext cx="1872257" cy="246221"/>
            </a:xfrm>
            <a:prstGeom prst="rect">
              <a:avLst/>
            </a:prstGeom>
            <a:noFill/>
          </p:spPr>
          <p:txBody>
            <a:bodyPr wrap="square" rtlCol="0">
              <a:spAutoFit/>
            </a:bodyPr>
            <a:lstStyle/>
            <a:p>
              <a:r>
                <a:rPr lang="en-GB" sz="1000" cap="all" dirty="0">
                  <a:solidFill>
                    <a:prstClr val="white"/>
                  </a:solidFill>
                  <a:latin typeface="Corbel" panose="020B0503020204020204" pitchFamily="34" charset="0"/>
                </a:rPr>
                <a:t>Health</a:t>
              </a:r>
            </a:p>
          </p:txBody>
        </p:sp>
        <p:grpSp>
          <p:nvGrpSpPr>
            <p:cNvPr id="9" name="Group 8"/>
            <p:cNvGrpSpPr/>
            <p:nvPr userDrawn="1"/>
          </p:nvGrpSpPr>
          <p:grpSpPr>
            <a:xfrm>
              <a:off x="5525840" y="3618320"/>
              <a:ext cx="1879457" cy="481664"/>
              <a:chOff x="5525840" y="3618320"/>
              <a:chExt cx="1879457" cy="481664"/>
            </a:xfrm>
          </p:grpSpPr>
          <p:sp>
            <p:nvSpPr>
              <p:cNvPr id="10" name="TextBox 9"/>
              <p:cNvSpPr txBox="1"/>
              <p:nvPr userDrawn="1"/>
            </p:nvSpPr>
            <p:spPr>
              <a:xfrm>
                <a:off x="6494240" y="3838374"/>
                <a:ext cx="889168" cy="261610"/>
              </a:xfrm>
              <a:prstGeom prst="rect">
                <a:avLst/>
              </a:prstGeom>
              <a:noFill/>
            </p:spPr>
            <p:txBody>
              <a:bodyPr wrap="square" rtlCol="0">
                <a:spAutoFit/>
              </a:bodyPr>
              <a:lstStyle/>
              <a:p>
                <a:r>
                  <a:rPr lang="en-GB" sz="1100" spc="-80" dirty="0">
                    <a:solidFill>
                      <a:prstClr val="white"/>
                    </a:solidFill>
                    <a:latin typeface="Corbel" panose="020B0503020204020204" pitchFamily="34" charset="0"/>
                  </a:rPr>
                  <a:t>programme</a:t>
                </a:r>
              </a:p>
            </p:txBody>
          </p:sp>
          <p:sp>
            <p:nvSpPr>
              <p:cNvPr id="11" name="TextBox 10"/>
              <p:cNvSpPr txBox="1"/>
              <p:nvPr userDrawn="1"/>
            </p:nvSpPr>
            <p:spPr>
              <a:xfrm>
                <a:off x="5525840" y="3618320"/>
                <a:ext cx="1879457" cy="400110"/>
              </a:xfrm>
              <a:prstGeom prst="rect">
                <a:avLst/>
              </a:prstGeom>
              <a:noFill/>
            </p:spPr>
            <p:txBody>
              <a:bodyPr wrap="square" rtlCol="0">
                <a:spAutoFit/>
              </a:bodyPr>
              <a:lstStyle/>
              <a:p>
                <a:r>
                  <a:rPr lang="en-GB" sz="2000" b="1" cap="all" spc="-80" dirty="0">
                    <a:solidFill>
                      <a:prstClr val="white"/>
                    </a:solidFill>
                    <a:latin typeface="Leelawadee" panose="020B0502040204020203" pitchFamily="34" charset="-34"/>
                    <a:ea typeface="Lato Heavy" panose="020F0502020204030203" pitchFamily="34" charset="0"/>
                    <a:cs typeface="Leelawadee" panose="020B0502040204020203" pitchFamily="34" charset="-34"/>
                  </a:rPr>
                  <a:t>emergencies</a:t>
                </a:r>
              </a:p>
            </p:txBody>
          </p:sp>
        </p:grpSp>
      </p:grpSp>
      <p:sp>
        <p:nvSpPr>
          <p:cNvPr id="19" name="Rectangle 18"/>
          <p:cNvSpPr/>
          <p:nvPr/>
        </p:nvSpPr>
        <p:spPr>
          <a:xfrm>
            <a:off x="0" y="2361811"/>
            <a:ext cx="10668000" cy="1457820"/>
          </a:xfrm>
          <a:prstGeom prst="rect">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latin typeface="Calibri"/>
            </a:endParaRPr>
          </a:p>
        </p:txBody>
      </p:sp>
      <p:sp>
        <p:nvSpPr>
          <p:cNvPr id="20" name="Title 1"/>
          <p:cNvSpPr txBox="1">
            <a:spLocks/>
          </p:cNvSpPr>
          <p:nvPr/>
        </p:nvSpPr>
        <p:spPr>
          <a:xfrm>
            <a:off x="2356048" y="2276873"/>
            <a:ext cx="7772400" cy="147002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400" b="1" kern="1200">
                <a:solidFill>
                  <a:schemeClr val="bg1"/>
                </a:solidFill>
                <a:latin typeface="Segoe Condensed" panose="020B0606040200020203" pitchFamily="34" charset="0"/>
                <a:ea typeface="+mj-ea"/>
                <a:cs typeface="+mj-cs"/>
              </a:defRPr>
            </a:lvl1pPr>
          </a:lstStyle>
          <a:p>
            <a:endParaRPr lang="en-GB" sz="4000" dirty="0">
              <a:solidFill>
                <a:srgbClr val="1E7FB8"/>
              </a:solidFill>
            </a:endParaRPr>
          </a:p>
        </p:txBody>
      </p:sp>
      <p:sp>
        <p:nvSpPr>
          <p:cNvPr id="14" name="Rectangle 13"/>
          <p:cNvSpPr/>
          <p:nvPr/>
        </p:nvSpPr>
        <p:spPr>
          <a:xfrm>
            <a:off x="1631505" y="2361812"/>
            <a:ext cx="8935599" cy="707886"/>
          </a:xfrm>
          <a:prstGeom prst="rect">
            <a:avLst/>
          </a:prstGeom>
        </p:spPr>
        <p:txBody>
          <a:bodyPr wrap="square">
            <a:spAutoFit/>
          </a:bodyPr>
          <a:lstStyle/>
          <a:p>
            <a:pPr algn="ctr"/>
            <a:r>
              <a:rPr lang="en-GB" sz="4000" b="1" dirty="0">
                <a:solidFill>
                  <a:srgbClr val="1E7FB8"/>
                </a:solidFill>
                <a:latin typeface="Segoe Condensed" panose="020B0606040200020203" pitchFamily="34" charset="0"/>
              </a:rPr>
              <a:t>Session 4: Organization of Cholera Response</a:t>
            </a:r>
          </a:p>
        </p:txBody>
      </p:sp>
      <p:sp>
        <p:nvSpPr>
          <p:cNvPr id="5" name="TextBox 4"/>
          <p:cNvSpPr txBox="1"/>
          <p:nvPr/>
        </p:nvSpPr>
        <p:spPr>
          <a:xfrm>
            <a:off x="1991544" y="1438831"/>
            <a:ext cx="7855196" cy="707886"/>
          </a:xfrm>
          <a:prstGeom prst="rect">
            <a:avLst/>
          </a:prstGeom>
          <a:noFill/>
        </p:spPr>
        <p:txBody>
          <a:bodyPr wrap="square" rtlCol="0">
            <a:spAutoFit/>
          </a:bodyPr>
          <a:lstStyle/>
          <a:p>
            <a:r>
              <a:rPr lang="en-GB" sz="4000" dirty="0">
                <a:solidFill>
                  <a:srgbClr val="9CF50B"/>
                </a:solidFill>
                <a:latin typeface="Calibri"/>
              </a:rPr>
              <a:t>	</a:t>
            </a:r>
          </a:p>
        </p:txBody>
      </p:sp>
      <p:sp>
        <p:nvSpPr>
          <p:cNvPr id="6" name="TextBox 5"/>
          <p:cNvSpPr txBox="1"/>
          <p:nvPr/>
        </p:nvSpPr>
        <p:spPr>
          <a:xfrm>
            <a:off x="4514348" y="5014615"/>
            <a:ext cx="6083341" cy="707886"/>
          </a:xfrm>
          <a:prstGeom prst="rect">
            <a:avLst/>
          </a:prstGeom>
          <a:noFill/>
        </p:spPr>
        <p:txBody>
          <a:bodyPr wrap="square" rtlCol="0">
            <a:spAutoFit/>
          </a:bodyPr>
          <a:lstStyle/>
          <a:p>
            <a:r>
              <a:rPr lang="en-GB" sz="2000" b="1" dirty="0">
                <a:solidFill>
                  <a:prstClr val="white"/>
                </a:solidFill>
                <a:latin typeface="Segoe Condensed" panose="020B0606040200020203" pitchFamily="34" charset="0"/>
              </a:rPr>
              <a:t>Dr Gabriel NOVELO</a:t>
            </a:r>
            <a:br>
              <a:rPr lang="en-GB" sz="2000" b="1" dirty="0">
                <a:solidFill>
                  <a:prstClr val="white"/>
                </a:solidFill>
                <a:latin typeface="Segoe Condensed" panose="020B0606040200020203" pitchFamily="34" charset="0"/>
              </a:rPr>
            </a:br>
            <a:r>
              <a:rPr lang="en-GB" sz="2000" b="1" dirty="0">
                <a:solidFill>
                  <a:prstClr val="white"/>
                </a:solidFill>
                <a:latin typeface="Segoe Condensed" panose="020B0606040200020203" pitchFamily="34" charset="0"/>
              </a:rPr>
              <a:t>Emergencies Programme Team Lead</a:t>
            </a:r>
          </a:p>
        </p:txBody>
      </p:sp>
      <p:pic>
        <p:nvPicPr>
          <p:cNvPr id="4" name="Picture 3">
            <a:extLst>
              <a:ext uri="{FF2B5EF4-FFF2-40B4-BE49-F238E27FC236}">
                <a16:creationId xmlns:a16="http://schemas.microsoft.com/office/drawing/2014/main" id="{2FFDF8A2-395B-468A-B267-6923A9B2A2CD}"/>
              </a:ext>
            </a:extLst>
          </p:cNvPr>
          <p:cNvPicPr>
            <a:picLocks noChangeAspect="1"/>
          </p:cNvPicPr>
          <p:nvPr/>
        </p:nvPicPr>
        <p:blipFill>
          <a:blip r:embed="rId3"/>
          <a:stretch>
            <a:fillRect/>
          </a:stretch>
        </p:blipFill>
        <p:spPr>
          <a:xfrm>
            <a:off x="5184468" y="5878332"/>
            <a:ext cx="2371550" cy="1005927"/>
          </a:xfrm>
          <a:prstGeom prst="rect">
            <a:avLst/>
          </a:prstGeom>
        </p:spPr>
      </p:pic>
      <p:pic>
        <p:nvPicPr>
          <p:cNvPr id="12" name="Picture 11">
            <a:extLst>
              <a:ext uri="{FF2B5EF4-FFF2-40B4-BE49-F238E27FC236}">
                <a16:creationId xmlns:a16="http://schemas.microsoft.com/office/drawing/2014/main" id="{8F6379A3-5F23-4F05-8487-92D6AE985B86}"/>
              </a:ext>
            </a:extLst>
          </p:cNvPr>
          <p:cNvPicPr>
            <a:picLocks noChangeAspect="1"/>
          </p:cNvPicPr>
          <p:nvPr/>
        </p:nvPicPr>
        <p:blipFill>
          <a:blip r:embed="rId4"/>
          <a:stretch>
            <a:fillRect/>
          </a:stretch>
        </p:blipFill>
        <p:spPr>
          <a:xfrm>
            <a:off x="1478172" y="6104282"/>
            <a:ext cx="2103302" cy="640135"/>
          </a:xfrm>
          <a:prstGeom prst="rect">
            <a:avLst/>
          </a:prstGeom>
        </p:spPr>
      </p:pic>
    </p:spTree>
    <p:extLst>
      <p:ext uri="{BB962C8B-B14F-4D97-AF65-F5344CB8AC3E}">
        <p14:creationId xmlns:p14="http://schemas.microsoft.com/office/powerpoint/2010/main" val="26276689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9302C-C064-402A-B2B6-0F72C32BF717}"/>
              </a:ext>
            </a:extLst>
          </p:cNvPr>
          <p:cNvSpPr>
            <a:spLocks noGrp="1"/>
          </p:cNvSpPr>
          <p:nvPr>
            <p:ph type="title"/>
          </p:nvPr>
        </p:nvSpPr>
        <p:spPr>
          <a:xfrm>
            <a:off x="609600" y="44624"/>
            <a:ext cx="10972800" cy="1143000"/>
          </a:xfrm>
        </p:spPr>
        <p:txBody>
          <a:bodyPr/>
          <a:lstStyle/>
          <a:p>
            <a:r>
              <a:rPr lang="en-US" dirty="0"/>
              <a:t>Social mobilization and community engagement</a:t>
            </a:r>
          </a:p>
        </p:txBody>
      </p:sp>
      <p:sp>
        <p:nvSpPr>
          <p:cNvPr id="3" name="Content Placeholder 2">
            <a:extLst>
              <a:ext uri="{FF2B5EF4-FFF2-40B4-BE49-F238E27FC236}">
                <a16:creationId xmlns:a16="http://schemas.microsoft.com/office/drawing/2014/main" id="{48B296EF-BE67-4816-96F4-BEEEBBA8E85F}"/>
              </a:ext>
            </a:extLst>
          </p:cNvPr>
          <p:cNvSpPr>
            <a:spLocks noGrp="1"/>
          </p:cNvSpPr>
          <p:nvPr>
            <p:ph idx="1"/>
          </p:nvPr>
        </p:nvSpPr>
        <p:spPr>
          <a:xfrm>
            <a:off x="402672" y="1202306"/>
            <a:ext cx="11484528" cy="4753877"/>
          </a:xfrm>
        </p:spPr>
        <p:txBody>
          <a:bodyPr>
            <a:normAutofit fontScale="70000" lnSpcReduction="20000"/>
          </a:bodyPr>
          <a:lstStyle/>
          <a:p>
            <a:r>
              <a:rPr lang="en-US" dirty="0"/>
              <a:t>Investigate hygiene and sanitation infrastructure available in the area, including access to and use of these services.  </a:t>
            </a:r>
          </a:p>
          <a:p>
            <a:endParaRPr lang="en-US" dirty="0"/>
          </a:p>
          <a:p>
            <a:r>
              <a:rPr lang="en-US" dirty="0"/>
              <a:t>Identify at-risk populations and prioritize areas for rapid intervention.</a:t>
            </a:r>
          </a:p>
          <a:p>
            <a:endParaRPr lang="en-US" dirty="0"/>
          </a:p>
          <a:p>
            <a:r>
              <a:rPr lang="en-US" dirty="0"/>
              <a:t>Engage the community to transmit health promotion and cholera prevention messages and to promote early treatment for </a:t>
            </a:r>
            <a:r>
              <a:rPr lang="en-US" dirty="0" err="1"/>
              <a:t>diarrhoea</a:t>
            </a:r>
            <a:r>
              <a:rPr lang="en-US" dirty="0"/>
              <a:t>.</a:t>
            </a:r>
          </a:p>
          <a:p>
            <a:endParaRPr lang="en-US" dirty="0"/>
          </a:p>
          <a:p>
            <a:r>
              <a:rPr lang="en-US" dirty="0"/>
              <a:t>Messages should focus on recognizing symptoms of cholera and how it is transmitted, encouraging early treatment-seeking </a:t>
            </a:r>
            <a:r>
              <a:rPr lang="en-US" dirty="0" err="1"/>
              <a:t>behaviour</a:t>
            </a:r>
            <a:r>
              <a:rPr lang="en-US" dirty="0"/>
              <a:t> and increasing awareness of prevention practices and strategies.</a:t>
            </a:r>
          </a:p>
          <a:p>
            <a:endParaRPr lang="en-US" dirty="0"/>
          </a:p>
          <a:p>
            <a:r>
              <a:rPr lang="en-US" dirty="0"/>
              <a:t>Focus messaging over time to address main risks and gaps (identified through field investigations and case-control or knowledge, attitudes and practices [KAP] studies), with positive actions that can be taken (such as increasing household water chlorination, bringing sick people to the clinic immediately, improving handwashing and preparing food safely).</a:t>
            </a:r>
          </a:p>
        </p:txBody>
      </p:sp>
      <p:sp>
        <p:nvSpPr>
          <p:cNvPr id="4" name="Date Placeholder 3">
            <a:extLst>
              <a:ext uri="{FF2B5EF4-FFF2-40B4-BE49-F238E27FC236}">
                <a16:creationId xmlns:a16="http://schemas.microsoft.com/office/drawing/2014/main" id="{791BF0E2-53D0-44A2-9113-0C254177902A}"/>
              </a:ext>
            </a:extLst>
          </p:cNvPr>
          <p:cNvSpPr>
            <a:spLocks noGrp="1"/>
          </p:cNvSpPr>
          <p:nvPr>
            <p:ph type="dt" sz="half" idx="10"/>
          </p:nvPr>
        </p:nvSpPr>
        <p:spPr/>
        <p:txBody>
          <a:bodyPr/>
          <a:lstStyle/>
          <a:p>
            <a:fld id="{FDF3167B-FAB2-4064-BC20-4CA053C862DA}" type="datetime4">
              <a:rPr lang="en-GB" smtClean="0"/>
              <a:t>16 May 2023</a:t>
            </a:fld>
            <a:endParaRPr lang="en-GB" dirty="0"/>
          </a:p>
        </p:txBody>
      </p:sp>
    </p:spTree>
    <p:extLst>
      <p:ext uri="{BB962C8B-B14F-4D97-AF65-F5344CB8AC3E}">
        <p14:creationId xmlns:p14="http://schemas.microsoft.com/office/powerpoint/2010/main" val="6368631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68390E-0380-4861-82E0-43013FFC7090}"/>
              </a:ext>
            </a:extLst>
          </p:cNvPr>
          <p:cNvSpPr>
            <a:spLocks noGrp="1"/>
          </p:cNvSpPr>
          <p:nvPr>
            <p:ph type="title"/>
          </p:nvPr>
        </p:nvSpPr>
        <p:spPr/>
        <p:txBody>
          <a:bodyPr/>
          <a:lstStyle/>
          <a:p>
            <a:r>
              <a:rPr kumimoji="0" lang="en-US" sz="3600" b="1" i="0" u="none" strike="noStrike" kern="1200" cap="none" spc="0" normalizeH="0" baseline="0" noProof="0" dirty="0">
                <a:ln>
                  <a:noFill/>
                </a:ln>
                <a:solidFill>
                  <a:prstClr val="white"/>
                </a:solidFill>
                <a:effectLst/>
                <a:uLnTx/>
                <a:uFillTx/>
                <a:latin typeface="Segoe Condensed" panose="020B0606040200020203" pitchFamily="34" charset="0"/>
                <a:ea typeface="+mj-ea"/>
                <a:cs typeface="+mj-cs"/>
              </a:rPr>
              <a:t>Key  steps to control a cholera outbreak</a:t>
            </a:r>
            <a:endParaRPr lang="en-US" dirty="0"/>
          </a:p>
        </p:txBody>
      </p:sp>
      <p:sp>
        <p:nvSpPr>
          <p:cNvPr id="6" name="Content Placeholder 5">
            <a:extLst>
              <a:ext uri="{FF2B5EF4-FFF2-40B4-BE49-F238E27FC236}">
                <a16:creationId xmlns:a16="http://schemas.microsoft.com/office/drawing/2014/main" id="{EA0D5D4F-F452-4B64-A6DB-A2FBDB6669F6}"/>
              </a:ext>
            </a:extLst>
          </p:cNvPr>
          <p:cNvSpPr>
            <a:spLocks noGrp="1"/>
          </p:cNvSpPr>
          <p:nvPr>
            <p:ph idx="1"/>
          </p:nvPr>
        </p:nvSpPr>
        <p:spPr>
          <a:xfrm>
            <a:off x="609599" y="1166018"/>
            <a:ext cx="11115509" cy="4681109"/>
          </a:xfrm>
        </p:spPr>
        <p:txBody>
          <a:bodyPr/>
          <a:lstStyle/>
          <a:p>
            <a:pPr marL="514350" indent="-514350">
              <a:buFont typeface="+mj-lt"/>
              <a:buAutoNum type="arabicPeriod"/>
            </a:pPr>
            <a:r>
              <a:rPr lang="en-US" dirty="0">
                <a:solidFill>
                  <a:schemeClr val="accent6">
                    <a:lumMod val="75000"/>
                  </a:schemeClr>
                </a:solidFill>
              </a:rPr>
              <a:t>Activate the cholera coordination committee</a:t>
            </a:r>
          </a:p>
          <a:p>
            <a:pPr marL="514350" indent="-514350">
              <a:buFont typeface="+mj-lt"/>
              <a:buAutoNum type="arabicPeriod"/>
            </a:pPr>
            <a:endParaRPr lang="en-US" dirty="0">
              <a:solidFill>
                <a:schemeClr val="accent6">
                  <a:lumMod val="75000"/>
                </a:schemeClr>
              </a:solidFill>
            </a:endParaRPr>
          </a:p>
          <a:p>
            <a:pPr marL="514350" indent="-514350">
              <a:buFont typeface="+mj-lt"/>
              <a:buAutoNum type="arabicPeriod"/>
            </a:pPr>
            <a:endParaRPr lang="en-US" dirty="0">
              <a:solidFill>
                <a:schemeClr val="accent6">
                  <a:lumMod val="75000"/>
                </a:schemeClr>
              </a:solidFill>
            </a:endParaRPr>
          </a:p>
          <a:p>
            <a:pPr marL="514350" indent="-514350">
              <a:buFont typeface="+mj-lt"/>
              <a:buAutoNum type="arabicPeriod"/>
            </a:pPr>
            <a:r>
              <a:rPr lang="en-US" dirty="0">
                <a:solidFill>
                  <a:schemeClr val="accent6">
                    <a:lumMod val="75000"/>
                  </a:schemeClr>
                </a:solidFill>
              </a:rPr>
              <a:t>Develop a cholera response plan and a preparedness for areas at risk</a:t>
            </a:r>
          </a:p>
          <a:p>
            <a:pPr marL="514350" indent="-514350">
              <a:buFont typeface="+mj-lt"/>
              <a:buAutoNum type="arabicPeriod"/>
            </a:pPr>
            <a:endParaRPr lang="en-US" dirty="0">
              <a:solidFill>
                <a:schemeClr val="accent6">
                  <a:lumMod val="75000"/>
                </a:schemeClr>
              </a:solidFill>
            </a:endParaRPr>
          </a:p>
          <a:p>
            <a:pPr marL="514350" indent="-514350">
              <a:buFont typeface="+mj-lt"/>
              <a:buAutoNum type="arabicPeriod"/>
            </a:pPr>
            <a:endParaRPr lang="en-US" dirty="0">
              <a:solidFill>
                <a:schemeClr val="accent6">
                  <a:lumMod val="75000"/>
                </a:schemeClr>
              </a:solidFill>
            </a:endParaRPr>
          </a:p>
          <a:p>
            <a:pPr marL="514350" indent="-514350">
              <a:buFont typeface="+mj-lt"/>
              <a:buAutoNum type="arabicPeriod"/>
            </a:pPr>
            <a:r>
              <a:rPr lang="en-US" dirty="0">
                <a:solidFill>
                  <a:schemeClr val="accent6">
                    <a:lumMod val="75000"/>
                  </a:schemeClr>
                </a:solidFill>
              </a:rPr>
              <a:t>Implement control measures</a:t>
            </a:r>
          </a:p>
          <a:p>
            <a:pPr marL="0" indent="0">
              <a:buNone/>
            </a:pPr>
            <a:endParaRPr lang="en-US" dirty="0">
              <a:solidFill>
                <a:schemeClr val="accent6">
                  <a:lumMod val="75000"/>
                </a:schemeClr>
              </a:solidFill>
            </a:endParaRPr>
          </a:p>
          <a:p>
            <a:endParaRPr lang="en-US" dirty="0"/>
          </a:p>
        </p:txBody>
      </p:sp>
      <p:sp>
        <p:nvSpPr>
          <p:cNvPr id="4" name="Date Placeholder 3">
            <a:extLst>
              <a:ext uri="{FF2B5EF4-FFF2-40B4-BE49-F238E27FC236}">
                <a16:creationId xmlns:a16="http://schemas.microsoft.com/office/drawing/2014/main" id="{B424ED36-534E-41C2-9569-F6D52D51A472}"/>
              </a:ext>
            </a:extLst>
          </p:cNvPr>
          <p:cNvSpPr>
            <a:spLocks noGrp="1"/>
          </p:cNvSpPr>
          <p:nvPr>
            <p:ph type="dt" sz="half" idx="10"/>
          </p:nvPr>
        </p:nvSpPr>
        <p:spPr/>
        <p:txBody>
          <a:bodyPr/>
          <a:lstStyle/>
          <a:p>
            <a:fld id="{FDF3167B-FAB2-4064-BC20-4CA053C862DA}" type="datetime4">
              <a:rPr lang="en-GB" smtClean="0"/>
              <a:t>16 May 2023</a:t>
            </a:fld>
            <a:endParaRPr lang="en-GB" dirty="0"/>
          </a:p>
        </p:txBody>
      </p:sp>
    </p:spTree>
    <p:extLst>
      <p:ext uri="{BB962C8B-B14F-4D97-AF65-F5344CB8AC3E}">
        <p14:creationId xmlns:p14="http://schemas.microsoft.com/office/powerpoint/2010/main" val="9554478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6F5A8-B7B2-4745-959D-84D13A885AC8}"/>
              </a:ext>
            </a:extLst>
          </p:cNvPr>
          <p:cNvSpPr>
            <a:spLocks noGrp="1"/>
          </p:cNvSpPr>
          <p:nvPr>
            <p:ph type="title"/>
          </p:nvPr>
        </p:nvSpPr>
        <p:spPr/>
        <p:txBody>
          <a:bodyPr>
            <a:normAutofit fontScale="90000"/>
          </a:bodyPr>
          <a:lstStyle/>
          <a:p>
            <a:r>
              <a:rPr lang="en-US" dirty="0"/>
              <a:t>1- Activate the cholera coordination committee</a:t>
            </a:r>
            <a:br>
              <a:rPr lang="en-US" dirty="0"/>
            </a:br>
            <a:endParaRPr lang="en-US" dirty="0"/>
          </a:p>
        </p:txBody>
      </p:sp>
      <p:sp>
        <p:nvSpPr>
          <p:cNvPr id="3" name="Content Placeholder 2">
            <a:extLst>
              <a:ext uri="{FF2B5EF4-FFF2-40B4-BE49-F238E27FC236}">
                <a16:creationId xmlns:a16="http://schemas.microsoft.com/office/drawing/2014/main" id="{37935EF1-F474-46F2-B213-59B4578A350B}"/>
              </a:ext>
            </a:extLst>
          </p:cNvPr>
          <p:cNvSpPr>
            <a:spLocks noGrp="1"/>
          </p:cNvSpPr>
          <p:nvPr>
            <p:ph idx="1"/>
          </p:nvPr>
        </p:nvSpPr>
        <p:spPr>
          <a:xfrm>
            <a:off x="520117" y="1166070"/>
            <a:ext cx="11283193" cy="4960095"/>
          </a:xfrm>
        </p:spPr>
        <p:txBody>
          <a:bodyPr>
            <a:normAutofit fontScale="85000" lnSpcReduction="20000"/>
          </a:bodyPr>
          <a:lstStyle/>
          <a:p>
            <a:pPr marL="914400" lvl="1" indent="-514350"/>
            <a:r>
              <a:rPr lang="en-US" dirty="0"/>
              <a:t>Create a multidisciplinary cholera coordination committee for coordination between relevant sectors (such as </a:t>
            </a:r>
            <a:r>
              <a:rPr lang="en-US" dirty="0" err="1"/>
              <a:t>WaSH</a:t>
            </a:r>
            <a:r>
              <a:rPr lang="en-US" dirty="0"/>
              <a:t>, education, communication, hygiene promotion) with representatives from relevant ministries and local authorities, international agencies, NGOs, and others as appropriate.</a:t>
            </a:r>
          </a:p>
          <a:p>
            <a:pPr marL="914400" lvl="1" indent="-514350"/>
            <a:endParaRPr lang="en-US" dirty="0"/>
          </a:p>
          <a:p>
            <a:pPr marL="914400" lvl="1" indent="-514350"/>
            <a:r>
              <a:rPr lang="en-US" dirty="0"/>
              <a:t>Clearly establish the lead organization or institution of the committee. It is usually led by the Ministry of Health in the country</a:t>
            </a:r>
          </a:p>
          <a:p>
            <a:pPr marL="400050" lvl="1" indent="0">
              <a:buNone/>
            </a:pPr>
            <a:endParaRPr lang="en-US" dirty="0"/>
          </a:p>
          <a:p>
            <a:pPr marL="914400" lvl="1" indent="-514350"/>
            <a:r>
              <a:rPr lang="en-US" dirty="0"/>
              <a:t>Assess the need for subnational coordination structures, depending on the extent and magnitude of the outbreak, the size of the country and its health service structure, similar committees may be created at subnational or more peripheral levels. </a:t>
            </a:r>
          </a:p>
          <a:p>
            <a:pPr marL="400050" lvl="1" indent="0">
              <a:buNone/>
            </a:pPr>
            <a:endParaRPr lang="en-US" dirty="0"/>
          </a:p>
          <a:p>
            <a:pPr marL="914400" lvl="1" indent="-514350"/>
            <a:r>
              <a:rPr lang="en-US" dirty="0"/>
              <a:t>The cholera coordination committee should meet frequently during the outbreak period (at least once or twice a week, and even daily in the initial phases) and should be action-oriented based on the context and progress of the outbreak</a:t>
            </a:r>
          </a:p>
          <a:p>
            <a:pPr marL="914400" lvl="1" indent="-514350"/>
            <a:endParaRPr lang="en-US" dirty="0"/>
          </a:p>
        </p:txBody>
      </p:sp>
      <p:sp>
        <p:nvSpPr>
          <p:cNvPr id="4" name="Date Placeholder 3">
            <a:extLst>
              <a:ext uri="{FF2B5EF4-FFF2-40B4-BE49-F238E27FC236}">
                <a16:creationId xmlns:a16="http://schemas.microsoft.com/office/drawing/2014/main" id="{47681847-FFBB-44D3-AE3C-1F60DB293456}"/>
              </a:ext>
            </a:extLst>
          </p:cNvPr>
          <p:cNvSpPr>
            <a:spLocks noGrp="1"/>
          </p:cNvSpPr>
          <p:nvPr>
            <p:ph type="dt" sz="half" idx="10"/>
          </p:nvPr>
        </p:nvSpPr>
        <p:spPr/>
        <p:txBody>
          <a:bodyPr/>
          <a:lstStyle/>
          <a:p>
            <a:fld id="{FDF3167B-FAB2-4064-BC20-4CA053C862DA}" type="datetime4">
              <a:rPr lang="en-GB" smtClean="0"/>
              <a:t>16 May 2023</a:t>
            </a:fld>
            <a:endParaRPr lang="en-GB" dirty="0"/>
          </a:p>
        </p:txBody>
      </p:sp>
    </p:spTree>
    <p:extLst>
      <p:ext uri="{BB962C8B-B14F-4D97-AF65-F5344CB8AC3E}">
        <p14:creationId xmlns:p14="http://schemas.microsoft.com/office/powerpoint/2010/main" val="21597024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D3AEC-7CC5-4485-84A6-1D14B74FEC6F}"/>
              </a:ext>
            </a:extLst>
          </p:cNvPr>
          <p:cNvSpPr>
            <a:spLocks noGrp="1"/>
          </p:cNvSpPr>
          <p:nvPr>
            <p:ph type="title"/>
          </p:nvPr>
        </p:nvSpPr>
        <p:spPr>
          <a:xfrm>
            <a:off x="609600" y="274638"/>
            <a:ext cx="10908484" cy="891433"/>
          </a:xfrm>
        </p:spPr>
        <p:txBody>
          <a:bodyPr>
            <a:normAutofit fontScale="90000"/>
          </a:bodyPr>
          <a:lstStyle/>
          <a:p>
            <a:r>
              <a:rPr lang="en-US" dirty="0"/>
              <a:t>Main Functions of the cholera coordination committee</a:t>
            </a:r>
            <a:br>
              <a:rPr lang="en-US" dirty="0"/>
            </a:br>
            <a:endParaRPr lang="en-US" dirty="0"/>
          </a:p>
        </p:txBody>
      </p:sp>
      <p:sp>
        <p:nvSpPr>
          <p:cNvPr id="3" name="Content Placeholder 2">
            <a:extLst>
              <a:ext uri="{FF2B5EF4-FFF2-40B4-BE49-F238E27FC236}">
                <a16:creationId xmlns:a16="http://schemas.microsoft.com/office/drawing/2014/main" id="{D521921F-674D-4B4D-8603-0CEA9CB1FDC4}"/>
              </a:ext>
            </a:extLst>
          </p:cNvPr>
          <p:cNvSpPr>
            <a:spLocks noGrp="1"/>
          </p:cNvSpPr>
          <p:nvPr>
            <p:ph idx="1"/>
          </p:nvPr>
        </p:nvSpPr>
        <p:spPr>
          <a:xfrm>
            <a:off x="609599" y="1166071"/>
            <a:ext cx="11115509" cy="4840446"/>
          </a:xfrm>
        </p:spPr>
        <p:txBody>
          <a:bodyPr>
            <a:normAutofit fontScale="92500" lnSpcReduction="10000"/>
          </a:bodyPr>
          <a:lstStyle/>
          <a:p>
            <a:r>
              <a:rPr lang="en-US" dirty="0"/>
              <a:t>This committee provides strategic direction, including the rapid and efficient development, execution and monitoring of the outbreak response plan, as well as implementation and monitoring of activities.</a:t>
            </a:r>
          </a:p>
          <a:p>
            <a:endParaRPr lang="en-US" dirty="0"/>
          </a:p>
          <a:p>
            <a:r>
              <a:rPr lang="en-US" dirty="0"/>
              <a:t>Estimate the potential amplitude of the outbreak and the expected number of cases based on risk assessment and available epidemiological data</a:t>
            </a:r>
          </a:p>
          <a:p>
            <a:endParaRPr lang="en-US" dirty="0"/>
          </a:p>
          <a:p>
            <a:r>
              <a:rPr lang="en-US" dirty="0"/>
              <a:t>Establish cholera treatment facilities in the affected areas to ensure prompt access to treatment</a:t>
            </a:r>
          </a:p>
          <a:p>
            <a:endParaRPr lang="en-US" dirty="0"/>
          </a:p>
          <a:p>
            <a:endParaRPr lang="en-US" dirty="0"/>
          </a:p>
        </p:txBody>
      </p:sp>
      <p:sp>
        <p:nvSpPr>
          <p:cNvPr id="4" name="Date Placeholder 3">
            <a:extLst>
              <a:ext uri="{FF2B5EF4-FFF2-40B4-BE49-F238E27FC236}">
                <a16:creationId xmlns:a16="http://schemas.microsoft.com/office/drawing/2014/main" id="{C50E8AB6-CAEA-4F64-97F6-5F5F8A290F68}"/>
              </a:ext>
            </a:extLst>
          </p:cNvPr>
          <p:cNvSpPr>
            <a:spLocks noGrp="1"/>
          </p:cNvSpPr>
          <p:nvPr>
            <p:ph type="dt" sz="half" idx="10"/>
          </p:nvPr>
        </p:nvSpPr>
        <p:spPr/>
        <p:txBody>
          <a:bodyPr/>
          <a:lstStyle/>
          <a:p>
            <a:fld id="{FDF3167B-FAB2-4064-BC20-4CA053C862DA}" type="datetime4">
              <a:rPr lang="en-GB" smtClean="0"/>
              <a:t>16 May 2023</a:t>
            </a:fld>
            <a:endParaRPr lang="en-GB" dirty="0"/>
          </a:p>
        </p:txBody>
      </p:sp>
    </p:spTree>
    <p:extLst>
      <p:ext uri="{BB962C8B-B14F-4D97-AF65-F5344CB8AC3E}">
        <p14:creationId xmlns:p14="http://schemas.microsoft.com/office/powerpoint/2010/main" val="24564638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90A8D-2D11-4762-AD77-EA6520A11240}"/>
              </a:ext>
            </a:extLst>
          </p:cNvPr>
          <p:cNvSpPr>
            <a:spLocks noGrp="1"/>
          </p:cNvSpPr>
          <p:nvPr>
            <p:ph type="title"/>
          </p:nvPr>
        </p:nvSpPr>
        <p:spPr>
          <a:xfrm>
            <a:off x="609600" y="160335"/>
            <a:ext cx="10972800" cy="1143000"/>
          </a:xfrm>
        </p:spPr>
        <p:txBody>
          <a:bodyPr/>
          <a:lstStyle/>
          <a:p>
            <a:r>
              <a:rPr lang="en-US" sz="3200" dirty="0"/>
              <a:t>Main Functions of the cholera coordination committee…</a:t>
            </a:r>
            <a:r>
              <a:rPr lang="en-US" sz="3200" dirty="0" err="1"/>
              <a:t>cont</a:t>
            </a:r>
            <a:endParaRPr lang="en-US" sz="3200" dirty="0"/>
          </a:p>
        </p:txBody>
      </p:sp>
      <p:sp>
        <p:nvSpPr>
          <p:cNvPr id="3" name="Content Placeholder 2">
            <a:extLst>
              <a:ext uri="{FF2B5EF4-FFF2-40B4-BE49-F238E27FC236}">
                <a16:creationId xmlns:a16="http://schemas.microsoft.com/office/drawing/2014/main" id="{F9341927-2592-4834-AD18-18FACA976612}"/>
              </a:ext>
            </a:extLst>
          </p:cNvPr>
          <p:cNvSpPr>
            <a:spLocks noGrp="1"/>
          </p:cNvSpPr>
          <p:nvPr>
            <p:ph idx="1"/>
          </p:nvPr>
        </p:nvSpPr>
        <p:spPr>
          <a:xfrm>
            <a:off x="609600" y="1166071"/>
            <a:ext cx="10972800" cy="4823668"/>
          </a:xfrm>
        </p:spPr>
        <p:txBody>
          <a:bodyPr>
            <a:normAutofit fontScale="92500"/>
          </a:bodyPr>
          <a:lstStyle/>
          <a:p>
            <a:r>
              <a:rPr lang="en-US" dirty="0"/>
              <a:t>Provide health-care professionals with approved case management protocols.</a:t>
            </a:r>
          </a:p>
          <a:p>
            <a:endParaRPr lang="en-US" dirty="0"/>
          </a:p>
          <a:p>
            <a:r>
              <a:rPr lang="en-US" dirty="0"/>
              <a:t>Procure and distribute necessary supplies in a timely manner to avoid any shortages, regularly update needs for resources, including personnel and supplies;</a:t>
            </a:r>
          </a:p>
          <a:p>
            <a:endParaRPr lang="en-US" dirty="0"/>
          </a:p>
          <a:p>
            <a:r>
              <a:rPr lang="en-US" dirty="0"/>
              <a:t>Coordinate all partners involved in the response to avoid duplication and overlaps, and to maximize overall response efficiency and effectiveness</a:t>
            </a:r>
          </a:p>
          <a:p>
            <a:endParaRPr lang="en-US" dirty="0"/>
          </a:p>
        </p:txBody>
      </p:sp>
      <p:sp>
        <p:nvSpPr>
          <p:cNvPr id="4" name="Date Placeholder 3">
            <a:extLst>
              <a:ext uri="{FF2B5EF4-FFF2-40B4-BE49-F238E27FC236}">
                <a16:creationId xmlns:a16="http://schemas.microsoft.com/office/drawing/2014/main" id="{2E3AB6C4-6AD0-49E2-BA81-05ED5582D237}"/>
              </a:ext>
            </a:extLst>
          </p:cNvPr>
          <p:cNvSpPr>
            <a:spLocks noGrp="1"/>
          </p:cNvSpPr>
          <p:nvPr>
            <p:ph type="dt" sz="half" idx="10"/>
          </p:nvPr>
        </p:nvSpPr>
        <p:spPr/>
        <p:txBody>
          <a:bodyPr/>
          <a:lstStyle/>
          <a:p>
            <a:fld id="{FDF3167B-FAB2-4064-BC20-4CA053C862DA}" type="datetime4">
              <a:rPr lang="en-GB" smtClean="0"/>
              <a:t>16 May 2023</a:t>
            </a:fld>
            <a:endParaRPr lang="en-GB" dirty="0"/>
          </a:p>
        </p:txBody>
      </p:sp>
    </p:spTree>
    <p:extLst>
      <p:ext uri="{BB962C8B-B14F-4D97-AF65-F5344CB8AC3E}">
        <p14:creationId xmlns:p14="http://schemas.microsoft.com/office/powerpoint/2010/main" val="28761813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5560E-2DA2-439A-BFFF-BC5F5E951965}"/>
              </a:ext>
            </a:extLst>
          </p:cNvPr>
          <p:cNvSpPr>
            <a:spLocks noGrp="1"/>
          </p:cNvSpPr>
          <p:nvPr>
            <p:ph type="title"/>
          </p:nvPr>
        </p:nvSpPr>
        <p:spPr>
          <a:xfrm>
            <a:off x="609600" y="274638"/>
            <a:ext cx="10972800" cy="866265"/>
          </a:xfrm>
        </p:spPr>
        <p:txBody>
          <a:bodyPr/>
          <a:lstStyle/>
          <a:p>
            <a:r>
              <a:rPr kumimoji="0" lang="en-US" sz="3600" b="1" i="0" u="none" strike="noStrike" kern="1200" cap="none" spc="0" normalizeH="0" baseline="0" noProof="0" dirty="0">
                <a:ln>
                  <a:noFill/>
                </a:ln>
                <a:solidFill>
                  <a:prstClr val="white"/>
                </a:solidFill>
                <a:effectLst/>
                <a:uLnTx/>
                <a:uFillTx/>
                <a:latin typeface="Segoe Condensed" panose="020B0606040200020203" pitchFamily="34" charset="0"/>
                <a:ea typeface="+mj-ea"/>
                <a:cs typeface="+mj-cs"/>
              </a:rPr>
              <a:t>Main Functions of the cholera coordination committee…</a:t>
            </a:r>
            <a:r>
              <a:rPr kumimoji="0" lang="en-US" sz="3600" b="1" i="0" u="none" strike="noStrike" kern="1200" cap="none" spc="0" normalizeH="0" baseline="0" noProof="0" dirty="0" err="1">
                <a:ln>
                  <a:noFill/>
                </a:ln>
                <a:solidFill>
                  <a:prstClr val="white"/>
                </a:solidFill>
                <a:effectLst/>
                <a:uLnTx/>
                <a:uFillTx/>
                <a:latin typeface="Segoe Condensed" panose="020B0606040200020203" pitchFamily="34" charset="0"/>
                <a:ea typeface="+mj-ea"/>
                <a:cs typeface="+mj-cs"/>
              </a:rPr>
              <a:t>cont</a:t>
            </a:r>
            <a:endParaRPr lang="en-US" dirty="0"/>
          </a:p>
        </p:txBody>
      </p:sp>
      <p:sp>
        <p:nvSpPr>
          <p:cNvPr id="3" name="Content Placeholder 2">
            <a:extLst>
              <a:ext uri="{FF2B5EF4-FFF2-40B4-BE49-F238E27FC236}">
                <a16:creationId xmlns:a16="http://schemas.microsoft.com/office/drawing/2014/main" id="{716E7A4C-5920-4658-BCBC-66BBB3048769}"/>
              </a:ext>
            </a:extLst>
          </p:cNvPr>
          <p:cNvSpPr>
            <a:spLocks noGrp="1"/>
          </p:cNvSpPr>
          <p:nvPr>
            <p:ph idx="1"/>
          </p:nvPr>
        </p:nvSpPr>
        <p:spPr>
          <a:xfrm>
            <a:off x="679508" y="1140904"/>
            <a:ext cx="10972800" cy="4865614"/>
          </a:xfrm>
        </p:spPr>
        <p:txBody>
          <a:bodyPr>
            <a:normAutofit fontScale="92500"/>
          </a:bodyPr>
          <a:lstStyle/>
          <a:p>
            <a:r>
              <a:rPr lang="en-US" dirty="0"/>
              <a:t>Coordinate all partners involved in the response to avoid duplication and overlaps, and to maximize overall response efficiency and effectiveness</a:t>
            </a:r>
          </a:p>
          <a:p>
            <a:pPr marL="0" indent="0">
              <a:buNone/>
            </a:pPr>
            <a:endParaRPr lang="en-US" dirty="0"/>
          </a:p>
          <a:p>
            <a:r>
              <a:rPr lang="en-US" dirty="0"/>
              <a:t>Develop or update a multisectoral cholera response plan as rapidly as possible.</a:t>
            </a:r>
          </a:p>
          <a:p>
            <a:endParaRPr lang="en-US" dirty="0"/>
          </a:p>
          <a:p>
            <a:r>
              <a:rPr lang="en-US" dirty="0"/>
              <a:t>Organize regular briefings and meetings and provide regular, concise and updated information on the epidemiological situation and on the effectiveness of the outbreak response</a:t>
            </a:r>
          </a:p>
        </p:txBody>
      </p:sp>
      <p:sp>
        <p:nvSpPr>
          <p:cNvPr id="4" name="Date Placeholder 3">
            <a:extLst>
              <a:ext uri="{FF2B5EF4-FFF2-40B4-BE49-F238E27FC236}">
                <a16:creationId xmlns:a16="http://schemas.microsoft.com/office/drawing/2014/main" id="{7F4816CF-BB60-4CDF-AEC9-A80A13C5B356}"/>
              </a:ext>
            </a:extLst>
          </p:cNvPr>
          <p:cNvSpPr>
            <a:spLocks noGrp="1"/>
          </p:cNvSpPr>
          <p:nvPr>
            <p:ph type="dt" sz="half" idx="10"/>
          </p:nvPr>
        </p:nvSpPr>
        <p:spPr/>
        <p:txBody>
          <a:bodyPr/>
          <a:lstStyle/>
          <a:p>
            <a:fld id="{FDF3167B-FAB2-4064-BC20-4CA053C862DA}" type="datetime4">
              <a:rPr lang="en-GB" smtClean="0"/>
              <a:t>16 May 2023</a:t>
            </a:fld>
            <a:endParaRPr lang="en-GB" dirty="0"/>
          </a:p>
        </p:txBody>
      </p:sp>
    </p:spTree>
    <p:extLst>
      <p:ext uri="{BB962C8B-B14F-4D97-AF65-F5344CB8AC3E}">
        <p14:creationId xmlns:p14="http://schemas.microsoft.com/office/powerpoint/2010/main" val="20718871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329D058-AAD0-4F4D-836A-4C94D90EB9AE}"/>
              </a:ext>
            </a:extLst>
          </p:cNvPr>
          <p:cNvSpPr>
            <a:spLocks noGrp="1"/>
          </p:cNvSpPr>
          <p:nvPr>
            <p:ph idx="1"/>
          </p:nvPr>
        </p:nvSpPr>
        <p:spPr>
          <a:xfrm>
            <a:off x="570451" y="1182849"/>
            <a:ext cx="11543252" cy="4823668"/>
          </a:xfrm>
        </p:spPr>
        <p:txBody>
          <a:bodyPr>
            <a:normAutofit/>
          </a:bodyPr>
          <a:lstStyle/>
          <a:p>
            <a:pPr>
              <a:defRPr/>
            </a:pPr>
            <a:r>
              <a:rPr lang="en-US" dirty="0"/>
              <a:t>Develop an integrated and multisectoral cholera response plan</a:t>
            </a:r>
          </a:p>
          <a:p>
            <a:pPr marL="0" lvl="0" indent="0">
              <a:buNone/>
              <a:defRPr/>
            </a:pPr>
            <a:r>
              <a:rPr lang="en-US" dirty="0"/>
              <a:t>based on risk and needs assessments.</a:t>
            </a:r>
          </a:p>
          <a:p>
            <a:pPr marL="0" lvl="0" indent="0">
              <a:buNone/>
              <a:defRPr/>
            </a:pPr>
            <a:endParaRPr lang="en-US" dirty="0"/>
          </a:p>
          <a:p>
            <a:pPr marL="0" lvl="0" indent="0">
              <a:buNone/>
              <a:defRPr/>
            </a:pPr>
            <a:r>
              <a:rPr lang="en-US" dirty="0"/>
              <a:t>• Objectives:</a:t>
            </a:r>
          </a:p>
          <a:p>
            <a:pPr marL="0" lvl="0" indent="0">
              <a:buNone/>
              <a:defRPr/>
            </a:pPr>
            <a:r>
              <a:rPr lang="en-US" dirty="0"/>
              <a:t>a) reduce the mortality due to cholera.</a:t>
            </a:r>
          </a:p>
          <a:p>
            <a:pPr marL="0" lvl="0" indent="0">
              <a:buNone/>
              <a:defRPr/>
            </a:pPr>
            <a:r>
              <a:rPr lang="en-US" dirty="0"/>
              <a:t>b) reduce transmission of the disease in affected areas.</a:t>
            </a:r>
          </a:p>
          <a:p>
            <a:pPr marL="0" lvl="0" indent="0">
              <a:buNone/>
              <a:defRPr/>
            </a:pPr>
            <a:r>
              <a:rPr lang="en-US" dirty="0"/>
              <a:t>c) prevent and/or minimize the risk of introduction of the outbreak</a:t>
            </a:r>
          </a:p>
          <a:p>
            <a:pPr marL="0" lvl="0" indent="0">
              <a:buNone/>
              <a:defRPr/>
            </a:pPr>
            <a:r>
              <a:rPr lang="en-US" dirty="0"/>
              <a:t>to other high-risk areas.</a:t>
            </a:r>
          </a:p>
        </p:txBody>
      </p:sp>
      <p:sp>
        <p:nvSpPr>
          <p:cNvPr id="4" name="Date Placeholder 3">
            <a:extLst>
              <a:ext uri="{FF2B5EF4-FFF2-40B4-BE49-F238E27FC236}">
                <a16:creationId xmlns:a16="http://schemas.microsoft.com/office/drawing/2014/main" id="{7E5B1A4C-4576-4400-98CD-D410702F201A}"/>
              </a:ext>
            </a:extLst>
          </p:cNvPr>
          <p:cNvSpPr>
            <a:spLocks noGrp="1"/>
          </p:cNvSpPr>
          <p:nvPr>
            <p:ph type="dt" sz="half" idx="10"/>
          </p:nvPr>
        </p:nvSpPr>
        <p:spPr/>
        <p:txBody>
          <a:bodyPr/>
          <a:lstStyle/>
          <a:p>
            <a:fld id="{FDF3167B-FAB2-4064-BC20-4CA053C862DA}" type="datetime4">
              <a:rPr lang="en-GB" smtClean="0"/>
              <a:t>16 May 2023</a:t>
            </a:fld>
            <a:endParaRPr lang="en-GB" dirty="0"/>
          </a:p>
        </p:txBody>
      </p:sp>
      <p:sp>
        <p:nvSpPr>
          <p:cNvPr id="5" name="Title 1">
            <a:extLst>
              <a:ext uri="{FF2B5EF4-FFF2-40B4-BE49-F238E27FC236}">
                <a16:creationId xmlns:a16="http://schemas.microsoft.com/office/drawing/2014/main" id="{58272DC6-72E3-4E75-AF4C-EE4B570EE2B0}"/>
              </a:ext>
            </a:extLst>
          </p:cNvPr>
          <p:cNvSpPr>
            <a:spLocks noGrp="1"/>
          </p:cNvSpPr>
          <p:nvPr>
            <p:ph type="title"/>
          </p:nvPr>
        </p:nvSpPr>
        <p:spPr>
          <a:xfrm>
            <a:off x="609600" y="274638"/>
            <a:ext cx="10972800" cy="866265"/>
          </a:xfrm>
        </p:spPr>
        <p:txBody>
          <a:bodyPr>
            <a:normAutofit fontScale="90000"/>
          </a:bodyPr>
          <a:lstStyle/>
          <a:p>
            <a:r>
              <a:rPr kumimoji="0" lang="en-US" sz="3600" b="1" i="0" u="none" strike="noStrike" kern="1200" cap="none" spc="0" normalizeH="0" baseline="0" noProof="0" dirty="0">
                <a:ln>
                  <a:noFill/>
                </a:ln>
                <a:solidFill>
                  <a:prstClr val="white"/>
                </a:solidFill>
                <a:effectLst/>
                <a:uLnTx/>
                <a:uFillTx/>
                <a:latin typeface="Segoe Condensed" panose="020B0606040200020203" pitchFamily="34" charset="0"/>
                <a:ea typeface="+mj-ea"/>
                <a:cs typeface="+mj-cs"/>
              </a:rPr>
              <a:t>2- Develop a cholera preparedness and response plan for areas at risk</a:t>
            </a:r>
          </a:p>
        </p:txBody>
      </p:sp>
    </p:spTree>
    <p:extLst>
      <p:ext uri="{BB962C8B-B14F-4D97-AF65-F5344CB8AC3E}">
        <p14:creationId xmlns:p14="http://schemas.microsoft.com/office/powerpoint/2010/main" val="20663629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46E14-17E1-4AFD-AC66-768096A8DEB7}"/>
              </a:ext>
            </a:extLst>
          </p:cNvPr>
          <p:cNvSpPr>
            <a:spLocks noGrp="1"/>
          </p:cNvSpPr>
          <p:nvPr>
            <p:ph type="title"/>
          </p:nvPr>
        </p:nvSpPr>
        <p:spPr/>
        <p:txBody>
          <a:bodyPr/>
          <a:lstStyle/>
          <a:p>
            <a:r>
              <a:rPr lang="en-US" dirty="0"/>
              <a:t>Develop a cholera preparedness and response plan… </a:t>
            </a:r>
            <a:r>
              <a:rPr lang="en-US" dirty="0" err="1"/>
              <a:t>comt</a:t>
            </a:r>
            <a:endParaRPr lang="en-US" dirty="0"/>
          </a:p>
        </p:txBody>
      </p:sp>
      <p:sp>
        <p:nvSpPr>
          <p:cNvPr id="3" name="Content Placeholder 2">
            <a:extLst>
              <a:ext uri="{FF2B5EF4-FFF2-40B4-BE49-F238E27FC236}">
                <a16:creationId xmlns:a16="http://schemas.microsoft.com/office/drawing/2014/main" id="{31A2B5BA-5969-436A-BE18-DDA7D5E4E4C5}"/>
              </a:ext>
            </a:extLst>
          </p:cNvPr>
          <p:cNvSpPr>
            <a:spLocks noGrp="1"/>
          </p:cNvSpPr>
          <p:nvPr>
            <p:ph idx="1"/>
          </p:nvPr>
        </p:nvSpPr>
        <p:spPr>
          <a:xfrm>
            <a:off x="609600" y="1342187"/>
            <a:ext cx="11115509" cy="4790165"/>
          </a:xfrm>
        </p:spPr>
        <p:txBody>
          <a:bodyPr>
            <a:normAutofit/>
          </a:bodyPr>
          <a:lstStyle/>
          <a:p>
            <a:r>
              <a:rPr lang="en-US" dirty="0"/>
              <a:t>The cholera response plan should include sections on coordination, early warning and surveillance, case management and IPC measures, </a:t>
            </a:r>
            <a:r>
              <a:rPr lang="en-US" dirty="0" err="1"/>
              <a:t>WaSH</a:t>
            </a:r>
            <a:r>
              <a:rPr lang="en-US" dirty="0"/>
              <a:t>, OCV, risk communication and community engagement, essential supplies and logistics, measures to prevent spread into </a:t>
            </a:r>
            <a:r>
              <a:rPr lang="en-US" dirty="0" err="1"/>
              <a:t>neighbouring</a:t>
            </a:r>
            <a:r>
              <a:rPr lang="en-US" dirty="0"/>
              <a:t> areas and countries, and budget.</a:t>
            </a:r>
          </a:p>
          <a:p>
            <a:endParaRPr lang="en-US" dirty="0"/>
          </a:p>
          <a:p>
            <a:r>
              <a:rPr lang="en-US" dirty="0"/>
              <a:t>Each section should have clear activities and indicators for monitoring and evaluation.</a:t>
            </a:r>
          </a:p>
        </p:txBody>
      </p:sp>
      <p:sp>
        <p:nvSpPr>
          <p:cNvPr id="4" name="Date Placeholder 3">
            <a:extLst>
              <a:ext uri="{FF2B5EF4-FFF2-40B4-BE49-F238E27FC236}">
                <a16:creationId xmlns:a16="http://schemas.microsoft.com/office/drawing/2014/main" id="{BF72D0A2-1819-413C-979C-83AD23D56BDA}"/>
              </a:ext>
            </a:extLst>
          </p:cNvPr>
          <p:cNvSpPr>
            <a:spLocks noGrp="1"/>
          </p:cNvSpPr>
          <p:nvPr>
            <p:ph type="dt" sz="half" idx="10"/>
          </p:nvPr>
        </p:nvSpPr>
        <p:spPr/>
        <p:txBody>
          <a:bodyPr/>
          <a:lstStyle/>
          <a:p>
            <a:fld id="{FDF3167B-FAB2-4064-BC20-4CA053C862DA}" type="datetime4">
              <a:rPr lang="en-GB" smtClean="0"/>
              <a:t>16 May 2023</a:t>
            </a:fld>
            <a:endParaRPr lang="en-GB" dirty="0"/>
          </a:p>
        </p:txBody>
      </p:sp>
    </p:spTree>
    <p:extLst>
      <p:ext uri="{BB962C8B-B14F-4D97-AF65-F5344CB8AC3E}">
        <p14:creationId xmlns:p14="http://schemas.microsoft.com/office/powerpoint/2010/main" val="1463954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91E1D-50DA-4413-9E4C-2BEA9A4D6355}"/>
              </a:ext>
            </a:extLst>
          </p:cNvPr>
          <p:cNvSpPr>
            <a:spLocks noGrp="1"/>
          </p:cNvSpPr>
          <p:nvPr>
            <p:ph type="title"/>
          </p:nvPr>
        </p:nvSpPr>
        <p:spPr/>
        <p:txBody>
          <a:bodyPr/>
          <a:lstStyle/>
          <a:p>
            <a:r>
              <a:rPr lang="en-US" dirty="0"/>
              <a:t>3- Implement control measures</a:t>
            </a:r>
          </a:p>
        </p:txBody>
      </p:sp>
      <p:sp>
        <p:nvSpPr>
          <p:cNvPr id="3" name="Content Placeholder 2">
            <a:extLst>
              <a:ext uri="{FF2B5EF4-FFF2-40B4-BE49-F238E27FC236}">
                <a16:creationId xmlns:a16="http://schemas.microsoft.com/office/drawing/2014/main" id="{EA399F70-E06E-421E-8F8B-551E4A2B2188}"/>
              </a:ext>
            </a:extLst>
          </p:cNvPr>
          <p:cNvSpPr>
            <a:spLocks noGrp="1"/>
          </p:cNvSpPr>
          <p:nvPr>
            <p:ph idx="1"/>
          </p:nvPr>
        </p:nvSpPr>
        <p:spPr/>
        <p:txBody>
          <a:bodyPr/>
          <a:lstStyle/>
          <a:p>
            <a:r>
              <a:rPr lang="en-US" dirty="0"/>
              <a:t>Control measures should be implemented rapidly, as soon as there is an indication of a cholera outbreak. </a:t>
            </a:r>
          </a:p>
          <a:p>
            <a:endParaRPr lang="en-US" dirty="0"/>
          </a:p>
          <a:p>
            <a:r>
              <a:rPr lang="en-US" dirty="0"/>
              <a:t>Control measures focus on reducing mortality and limiting the spread of the disease</a:t>
            </a:r>
          </a:p>
        </p:txBody>
      </p:sp>
      <p:sp>
        <p:nvSpPr>
          <p:cNvPr id="4" name="Date Placeholder 3">
            <a:extLst>
              <a:ext uri="{FF2B5EF4-FFF2-40B4-BE49-F238E27FC236}">
                <a16:creationId xmlns:a16="http://schemas.microsoft.com/office/drawing/2014/main" id="{447EE835-44D0-4B42-9D6F-153249BFAECD}"/>
              </a:ext>
            </a:extLst>
          </p:cNvPr>
          <p:cNvSpPr>
            <a:spLocks noGrp="1"/>
          </p:cNvSpPr>
          <p:nvPr>
            <p:ph type="dt" sz="half" idx="10"/>
          </p:nvPr>
        </p:nvSpPr>
        <p:spPr/>
        <p:txBody>
          <a:bodyPr/>
          <a:lstStyle/>
          <a:p>
            <a:fld id="{FDF3167B-FAB2-4064-BC20-4CA053C862DA}" type="datetime4">
              <a:rPr lang="en-GB" smtClean="0"/>
              <a:t>16 May 2023</a:t>
            </a:fld>
            <a:endParaRPr lang="en-GB" dirty="0"/>
          </a:p>
        </p:txBody>
      </p:sp>
    </p:spTree>
    <p:extLst>
      <p:ext uri="{BB962C8B-B14F-4D97-AF65-F5344CB8AC3E}">
        <p14:creationId xmlns:p14="http://schemas.microsoft.com/office/powerpoint/2010/main" val="21736255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B593E-629A-4F1D-AA7B-44CDBC1FEAA4}"/>
              </a:ext>
            </a:extLst>
          </p:cNvPr>
          <p:cNvSpPr>
            <a:spLocks noGrp="1"/>
          </p:cNvSpPr>
          <p:nvPr>
            <p:ph type="title"/>
          </p:nvPr>
        </p:nvSpPr>
        <p:spPr/>
        <p:txBody>
          <a:bodyPr/>
          <a:lstStyle/>
          <a:p>
            <a:r>
              <a:rPr lang="en-US" dirty="0"/>
              <a:t>Key actions to reduce mortality include:</a:t>
            </a:r>
          </a:p>
        </p:txBody>
      </p:sp>
      <p:sp>
        <p:nvSpPr>
          <p:cNvPr id="3" name="Content Placeholder 2">
            <a:extLst>
              <a:ext uri="{FF2B5EF4-FFF2-40B4-BE49-F238E27FC236}">
                <a16:creationId xmlns:a16="http://schemas.microsoft.com/office/drawing/2014/main" id="{73607B76-F18E-451E-AF47-7F80AEE20B80}"/>
              </a:ext>
            </a:extLst>
          </p:cNvPr>
          <p:cNvSpPr>
            <a:spLocks noGrp="1"/>
          </p:cNvSpPr>
          <p:nvPr>
            <p:ph idx="1"/>
          </p:nvPr>
        </p:nvSpPr>
        <p:spPr>
          <a:xfrm>
            <a:off x="494949" y="1149293"/>
            <a:ext cx="11450973" cy="4976872"/>
          </a:xfrm>
        </p:spPr>
        <p:txBody>
          <a:bodyPr>
            <a:normAutofit fontScale="85000" lnSpcReduction="10000"/>
          </a:bodyPr>
          <a:lstStyle/>
          <a:p>
            <a:pPr>
              <a:buFont typeface="Wingdings" panose="05000000000000000000" pitchFamily="2" charset="2"/>
              <a:buChar char="q"/>
            </a:pPr>
            <a:r>
              <a:rPr lang="en-US" b="0" dirty="0"/>
              <a:t>Set up decentralized cholera treatment facilities (CTUs/CTCs) and oral rehydration points (ORPs) for rapid access to treatment.</a:t>
            </a:r>
          </a:p>
          <a:p>
            <a:pPr>
              <a:buFont typeface="Wingdings" panose="05000000000000000000" pitchFamily="2" charset="2"/>
              <a:buChar char="q"/>
            </a:pPr>
            <a:r>
              <a:rPr lang="en-US" b="0" dirty="0"/>
              <a:t>Distribute ORS in the community and to households. Explain how to prepare and administer the ORS.</a:t>
            </a:r>
          </a:p>
          <a:p>
            <a:pPr>
              <a:buFont typeface="Wingdings" panose="05000000000000000000" pitchFamily="2" charset="2"/>
              <a:buChar char="q"/>
            </a:pPr>
            <a:r>
              <a:rPr lang="en-US" b="0" dirty="0"/>
              <a:t>Employ early detection, triage and transfer of severe cases for IV fluid treatment.</a:t>
            </a:r>
          </a:p>
          <a:p>
            <a:pPr>
              <a:buFont typeface="Wingdings" panose="05000000000000000000" pitchFamily="2" charset="2"/>
              <a:buChar char="q"/>
            </a:pPr>
            <a:r>
              <a:rPr lang="en-US" b="0" dirty="0"/>
              <a:t>Train health professionals using standard case management protocols and IPC measures.</a:t>
            </a:r>
          </a:p>
          <a:p>
            <a:pPr>
              <a:buFont typeface="Wingdings" panose="05000000000000000000" pitchFamily="2" charset="2"/>
              <a:buChar char="q"/>
            </a:pPr>
            <a:r>
              <a:rPr lang="en-US" b="0" dirty="0"/>
              <a:t>Distribute validated treatment protocols to health facilities and CTUs/ CTCs.</a:t>
            </a:r>
          </a:p>
          <a:p>
            <a:pPr>
              <a:buFont typeface="Wingdings" panose="05000000000000000000" pitchFamily="2" charset="2"/>
              <a:buChar char="q"/>
            </a:pPr>
            <a:r>
              <a:rPr lang="en-US" b="0" dirty="0"/>
              <a:t>Estimate supplies; procure and distribute needed supplies to avoid any shortage.</a:t>
            </a:r>
          </a:p>
          <a:p>
            <a:pPr>
              <a:buFont typeface="Wingdings" panose="05000000000000000000" pitchFamily="2" charset="2"/>
              <a:buChar char="q"/>
            </a:pPr>
            <a:r>
              <a:rPr lang="en-US" b="0" dirty="0"/>
              <a:t>Inform the public about what people should do if someone is ill with </a:t>
            </a:r>
            <a:r>
              <a:rPr lang="en-US" b="0" dirty="0" err="1"/>
              <a:t>diarrhoea</a:t>
            </a:r>
            <a:r>
              <a:rPr lang="en-US" b="0" dirty="0"/>
              <a:t>; include instructions about rehydration with ORS at home or on the way to a treatment facility and how and where to seek immediate treatment.</a:t>
            </a:r>
          </a:p>
        </p:txBody>
      </p:sp>
      <p:sp>
        <p:nvSpPr>
          <p:cNvPr id="4" name="Date Placeholder 3">
            <a:extLst>
              <a:ext uri="{FF2B5EF4-FFF2-40B4-BE49-F238E27FC236}">
                <a16:creationId xmlns:a16="http://schemas.microsoft.com/office/drawing/2014/main" id="{AE460327-E3AC-44F6-8231-C7DB72EEDABA}"/>
              </a:ext>
            </a:extLst>
          </p:cNvPr>
          <p:cNvSpPr>
            <a:spLocks noGrp="1"/>
          </p:cNvSpPr>
          <p:nvPr>
            <p:ph type="dt" sz="half" idx="10"/>
          </p:nvPr>
        </p:nvSpPr>
        <p:spPr/>
        <p:txBody>
          <a:bodyPr/>
          <a:lstStyle/>
          <a:p>
            <a:fld id="{FDF3167B-FAB2-4064-BC20-4CA053C862DA}" type="datetime4">
              <a:rPr lang="en-GB" smtClean="0"/>
              <a:t>16 May 2023</a:t>
            </a:fld>
            <a:endParaRPr lang="en-GB" dirty="0"/>
          </a:p>
        </p:txBody>
      </p:sp>
    </p:spTree>
    <p:extLst>
      <p:ext uri="{BB962C8B-B14F-4D97-AF65-F5344CB8AC3E}">
        <p14:creationId xmlns:p14="http://schemas.microsoft.com/office/powerpoint/2010/main" val="18656676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55504-4E50-4B47-B25F-8FAF8CF423F2}"/>
              </a:ext>
            </a:extLst>
          </p:cNvPr>
          <p:cNvSpPr>
            <a:spLocks noGrp="1"/>
          </p:cNvSpPr>
          <p:nvPr>
            <p:ph type="title"/>
          </p:nvPr>
        </p:nvSpPr>
        <p:spPr/>
        <p:txBody>
          <a:bodyPr>
            <a:normAutofit/>
          </a:bodyPr>
          <a:lstStyle/>
          <a:p>
            <a:r>
              <a:rPr lang="en-US" sz="6600" dirty="0"/>
              <a:t>OUTLINE</a:t>
            </a:r>
          </a:p>
        </p:txBody>
      </p:sp>
      <p:sp>
        <p:nvSpPr>
          <p:cNvPr id="3" name="Date Placeholder 2">
            <a:extLst>
              <a:ext uri="{FF2B5EF4-FFF2-40B4-BE49-F238E27FC236}">
                <a16:creationId xmlns:a16="http://schemas.microsoft.com/office/drawing/2014/main" id="{4E579233-0C89-4550-870D-2EB7A2CBE6A1}"/>
              </a:ext>
            </a:extLst>
          </p:cNvPr>
          <p:cNvSpPr>
            <a:spLocks noGrp="1"/>
          </p:cNvSpPr>
          <p:nvPr>
            <p:ph type="dt" sz="half" idx="10"/>
          </p:nvPr>
        </p:nvSpPr>
        <p:spPr/>
        <p:txBody>
          <a:bodyPr/>
          <a:lstStyle/>
          <a:p>
            <a:fld id="{941BC9E8-5C3C-4750-A92E-8BCDB9B31434}" type="datetime4">
              <a:rPr lang="en-GB">
                <a:solidFill>
                  <a:prstClr val="white"/>
                </a:solidFill>
              </a:rPr>
              <a:pPr/>
              <a:t>16 May 2023</a:t>
            </a:fld>
            <a:endParaRPr lang="en-GB" dirty="0">
              <a:solidFill>
                <a:prstClr val="white"/>
              </a:solidFill>
            </a:endParaRPr>
          </a:p>
        </p:txBody>
      </p:sp>
      <p:sp>
        <p:nvSpPr>
          <p:cNvPr id="4" name="Content Placeholder 4">
            <a:extLst>
              <a:ext uri="{FF2B5EF4-FFF2-40B4-BE49-F238E27FC236}">
                <a16:creationId xmlns:a16="http://schemas.microsoft.com/office/drawing/2014/main" id="{3439C855-98E5-4007-B647-54F508882D32}"/>
              </a:ext>
            </a:extLst>
          </p:cNvPr>
          <p:cNvSpPr txBox="1">
            <a:spLocks/>
          </p:cNvSpPr>
          <p:nvPr/>
        </p:nvSpPr>
        <p:spPr>
          <a:xfrm>
            <a:off x="623392" y="1340263"/>
            <a:ext cx="10972800" cy="4525963"/>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b="1" kern="1200">
                <a:solidFill>
                  <a:schemeClr val="tx1">
                    <a:lumMod val="50000"/>
                    <a:lumOff val="50000"/>
                  </a:schemeClr>
                </a:solidFill>
                <a:latin typeface="Segoe Condensed" panose="020B0606040200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b="1" kern="1200">
                <a:solidFill>
                  <a:schemeClr val="tx1">
                    <a:lumMod val="50000"/>
                    <a:lumOff val="50000"/>
                  </a:schemeClr>
                </a:solidFill>
                <a:latin typeface="Segoe Condensed" panose="020B0606040200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b="1" kern="1200">
                <a:solidFill>
                  <a:schemeClr val="tx1">
                    <a:lumMod val="50000"/>
                    <a:lumOff val="50000"/>
                  </a:schemeClr>
                </a:solidFill>
                <a:latin typeface="Segoe Condensed" panose="020B0606040200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b="1" kern="1200">
                <a:solidFill>
                  <a:schemeClr val="tx1">
                    <a:lumMod val="50000"/>
                    <a:lumOff val="50000"/>
                  </a:schemeClr>
                </a:solidFill>
                <a:latin typeface="Segoe Condensed" panose="020B0606040200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b="1" kern="1200">
                <a:solidFill>
                  <a:schemeClr val="tx1">
                    <a:lumMod val="50000"/>
                    <a:lumOff val="50000"/>
                  </a:schemeClr>
                </a:solidFill>
                <a:latin typeface="Segoe Condensed" panose="020B0606040200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4000"/>
              <a:t>Objectives:</a:t>
            </a:r>
          </a:p>
          <a:p>
            <a:pPr lvl="1"/>
            <a:r>
              <a:rPr lang="en-US" sz="4000"/>
              <a:t>Discuss the multi sectoral aspects of a Cholera outbreak response</a:t>
            </a:r>
          </a:p>
          <a:p>
            <a:pPr lvl="1"/>
            <a:r>
              <a:rPr lang="en-US" sz="4000"/>
              <a:t>Describe the first steps to be taken to control a cholera outbreak</a:t>
            </a:r>
            <a:endParaRPr lang="en-US" sz="4000" dirty="0"/>
          </a:p>
        </p:txBody>
      </p:sp>
    </p:spTree>
    <p:extLst>
      <p:ext uri="{BB962C8B-B14F-4D97-AF65-F5344CB8AC3E}">
        <p14:creationId xmlns:p14="http://schemas.microsoft.com/office/powerpoint/2010/main" val="20522217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6CD4B5-66C3-40E1-8F43-85F5E6EE819E}"/>
              </a:ext>
            </a:extLst>
          </p:cNvPr>
          <p:cNvSpPr>
            <a:spLocks noGrp="1"/>
          </p:cNvSpPr>
          <p:nvPr>
            <p:ph type="title"/>
          </p:nvPr>
        </p:nvSpPr>
        <p:spPr/>
        <p:txBody>
          <a:bodyPr/>
          <a:lstStyle/>
          <a:p>
            <a:r>
              <a:rPr lang="en-US" sz="3600" b="1" i="0" u="none" strike="noStrike" baseline="0" dirty="0">
                <a:latin typeface="AvenirNextCondensed-DemiBold"/>
              </a:rPr>
              <a:t>Key actions to reduce the spread of the disease:</a:t>
            </a:r>
            <a:endParaRPr lang="en-US" dirty="0"/>
          </a:p>
        </p:txBody>
      </p:sp>
      <p:sp>
        <p:nvSpPr>
          <p:cNvPr id="3" name="Content Placeholder 2">
            <a:extLst>
              <a:ext uri="{FF2B5EF4-FFF2-40B4-BE49-F238E27FC236}">
                <a16:creationId xmlns:a16="http://schemas.microsoft.com/office/drawing/2014/main" id="{BCABE635-7F17-46B4-9489-8DF87E2090A0}"/>
              </a:ext>
            </a:extLst>
          </p:cNvPr>
          <p:cNvSpPr>
            <a:spLocks noGrp="1"/>
          </p:cNvSpPr>
          <p:nvPr>
            <p:ph idx="1"/>
          </p:nvPr>
        </p:nvSpPr>
        <p:spPr>
          <a:xfrm>
            <a:off x="503339" y="1266739"/>
            <a:ext cx="11358694" cy="4840446"/>
          </a:xfrm>
        </p:spPr>
        <p:txBody>
          <a:bodyPr>
            <a:normAutofit fontScale="85000" lnSpcReduction="20000"/>
          </a:bodyPr>
          <a:lstStyle/>
          <a:p>
            <a:r>
              <a:rPr lang="en-US" dirty="0"/>
              <a:t>Identify possible sources of contamination and main transmission routes to target interventions.</a:t>
            </a:r>
          </a:p>
          <a:p>
            <a:endParaRPr lang="en-US" dirty="0"/>
          </a:p>
          <a:p>
            <a:r>
              <a:rPr lang="en-US" dirty="0"/>
              <a:t>Provide safe water in sufficient quantity and improve sanitation and safe excreta disposal and management.</a:t>
            </a:r>
          </a:p>
          <a:p>
            <a:endParaRPr lang="en-US" dirty="0"/>
          </a:p>
          <a:p>
            <a:r>
              <a:rPr lang="en-US" dirty="0"/>
              <a:t>Monitor water sources regularly for free chlorine levels and report findings to coordination committee; emphasize gaps in chlorination.</a:t>
            </a:r>
          </a:p>
          <a:p>
            <a:endParaRPr lang="en-US" dirty="0"/>
          </a:p>
          <a:p>
            <a:r>
              <a:rPr lang="en-US" dirty="0"/>
              <a:t>Identify gaps and promote hygienic conditions and practices (such as handwashing, household water treatment and storage, safe preparation of food, safe burials) and report findings to the coordination committee for immediate action.</a:t>
            </a:r>
          </a:p>
        </p:txBody>
      </p:sp>
      <p:sp>
        <p:nvSpPr>
          <p:cNvPr id="4" name="Date Placeholder 3">
            <a:extLst>
              <a:ext uri="{FF2B5EF4-FFF2-40B4-BE49-F238E27FC236}">
                <a16:creationId xmlns:a16="http://schemas.microsoft.com/office/drawing/2014/main" id="{5F08F624-0829-4B0A-A0DE-13E7D2A64CFE}"/>
              </a:ext>
            </a:extLst>
          </p:cNvPr>
          <p:cNvSpPr>
            <a:spLocks noGrp="1"/>
          </p:cNvSpPr>
          <p:nvPr>
            <p:ph type="dt" sz="half" idx="10"/>
          </p:nvPr>
        </p:nvSpPr>
        <p:spPr/>
        <p:txBody>
          <a:bodyPr/>
          <a:lstStyle/>
          <a:p>
            <a:fld id="{FDF3167B-FAB2-4064-BC20-4CA053C862DA}" type="datetime4">
              <a:rPr lang="en-GB" smtClean="0"/>
              <a:t>16 May 2023</a:t>
            </a:fld>
            <a:endParaRPr lang="en-GB" dirty="0"/>
          </a:p>
        </p:txBody>
      </p:sp>
    </p:spTree>
    <p:extLst>
      <p:ext uri="{BB962C8B-B14F-4D97-AF65-F5344CB8AC3E}">
        <p14:creationId xmlns:p14="http://schemas.microsoft.com/office/powerpoint/2010/main" val="10809393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C279D2-2DD4-460E-AF07-E61A6E08900E}"/>
              </a:ext>
            </a:extLst>
          </p:cNvPr>
          <p:cNvSpPr>
            <a:spLocks noGrp="1"/>
          </p:cNvSpPr>
          <p:nvPr>
            <p:ph type="title"/>
          </p:nvPr>
        </p:nvSpPr>
        <p:spPr/>
        <p:txBody>
          <a:bodyPr/>
          <a:lstStyle/>
          <a:p>
            <a:r>
              <a:rPr kumimoji="0" lang="en-US" sz="3600" b="1" i="0" u="none" strike="noStrike" kern="1200" cap="none" spc="0" normalizeH="0" baseline="0" noProof="0" dirty="0">
                <a:ln>
                  <a:noFill/>
                </a:ln>
                <a:solidFill>
                  <a:prstClr val="white"/>
                </a:solidFill>
                <a:effectLst/>
                <a:uLnTx/>
                <a:uFillTx/>
                <a:latin typeface="AvenirNextCondensed-DemiBold"/>
                <a:ea typeface="+mj-ea"/>
                <a:cs typeface="+mj-cs"/>
              </a:rPr>
              <a:t>Key actions to reduce the spread of the disease.. </a:t>
            </a:r>
            <a:r>
              <a:rPr kumimoji="0" lang="en-US" sz="3600" b="1" i="0" u="none" strike="noStrike" kern="1200" cap="none" spc="0" normalizeH="0" baseline="0" noProof="0" dirty="0" err="1">
                <a:ln>
                  <a:noFill/>
                </a:ln>
                <a:solidFill>
                  <a:prstClr val="white"/>
                </a:solidFill>
                <a:effectLst/>
                <a:uLnTx/>
                <a:uFillTx/>
                <a:latin typeface="AvenirNextCondensed-DemiBold"/>
                <a:ea typeface="+mj-ea"/>
                <a:cs typeface="+mj-cs"/>
              </a:rPr>
              <a:t>cont</a:t>
            </a:r>
            <a:endParaRPr lang="en-US" dirty="0"/>
          </a:p>
        </p:txBody>
      </p:sp>
      <p:sp>
        <p:nvSpPr>
          <p:cNvPr id="3" name="Content Placeholder 2">
            <a:extLst>
              <a:ext uri="{FF2B5EF4-FFF2-40B4-BE49-F238E27FC236}">
                <a16:creationId xmlns:a16="http://schemas.microsoft.com/office/drawing/2014/main" id="{B92580FC-253A-490C-A77B-E5CA32C97263}"/>
              </a:ext>
            </a:extLst>
          </p:cNvPr>
          <p:cNvSpPr>
            <a:spLocks noGrp="1"/>
          </p:cNvSpPr>
          <p:nvPr>
            <p:ph idx="1"/>
          </p:nvPr>
        </p:nvSpPr>
        <p:spPr>
          <a:xfrm>
            <a:off x="436228" y="1325461"/>
            <a:ext cx="11146172" cy="4800703"/>
          </a:xfrm>
        </p:spPr>
        <p:txBody>
          <a:bodyPr>
            <a:normAutofit fontScale="70000" lnSpcReduction="20000"/>
          </a:bodyPr>
          <a:lstStyle/>
          <a:p>
            <a:pPr marL="0" indent="0">
              <a:buNone/>
            </a:pPr>
            <a:r>
              <a:rPr lang="en-US" dirty="0"/>
              <a:t>— Strengthen IPC measures and </a:t>
            </a:r>
            <a:r>
              <a:rPr lang="en-US" dirty="0" err="1"/>
              <a:t>WaSH</a:t>
            </a:r>
            <a:r>
              <a:rPr lang="en-US" dirty="0"/>
              <a:t> at CTUs/CTCs.</a:t>
            </a:r>
          </a:p>
          <a:p>
            <a:pPr marL="0" indent="0">
              <a:buNone/>
            </a:pPr>
            <a:endParaRPr lang="en-US" dirty="0"/>
          </a:p>
          <a:p>
            <a:pPr marL="0" indent="0">
              <a:buNone/>
            </a:pPr>
            <a:r>
              <a:rPr lang="en-US" dirty="0"/>
              <a:t>— Strengthen epidemiological and laboratory capacity for surveillance.</a:t>
            </a:r>
          </a:p>
          <a:p>
            <a:pPr marL="0" indent="0">
              <a:buNone/>
            </a:pPr>
            <a:endParaRPr lang="en-US" dirty="0"/>
          </a:p>
          <a:p>
            <a:pPr marL="0" indent="0">
              <a:buNone/>
            </a:pPr>
            <a:r>
              <a:rPr lang="en-US" dirty="0"/>
              <a:t>— Conduct epidemiological studies (such as KAP and case-control studies) to identify risks and gaps.</a:t>
            </a:r>
          </a:p>
          <a:p>
            <a:pPr marL="0" indent="0">
              <a:buNone/>
            </a:pPr>
            <a:endParaRPr lang="en-US" dirty="0"/>
          </a:p>
          <a:p>
            <a:pPr marL="0" indent="0">
              <a:buNone/>
            </a:pPr>
            <a:r>
              <a:rPr lang="en-US" dirty="0"/>
              <a:t>— Communicate often to the public through appropriate means (including press releases, TV, radio, social media) and strengthen community engagement.</a:t>
            </a:r>
          </a:p>
          <a:p>
            <a:pPr marL="0" indent="0">
              <a:buNone/>
            </a:pPr>
            <a:endParaRPr lang="en-US" dirty="0"/>
          </a:p>
          <a:p>
            <a:pPr marL="0" indent="0">
              <a:buNone/>
            </a:pPr>
            <a:r>
              <a:rPr lang="en-US" dirty="0"/>
              <a:t>— Conduct GIS mapping of cases, water sources and other features to identify regions of high disease burden or emerging areas of high transmission to target interventions.</a:t>
            </a:r>
          </a:p>
          <a:p>
            <a:pPr marL="0" indent="0">
              <a:buNone/>
            </a:pPr>
            <a:endParaRPr lang="en-US" dirty="0"/>
          </a:p>
          <a:p>
            <a:pPr marL="0" indent="0">
              <a:buNone/>
            </a:pPr>
            <a:r>
              <a:rPr lang="en-US" dirty="0"/>
              <a:t>— Include oral cholera vaccine (OCV) as part of the multisectoral interventions to control cholera.</a:t>
            </a:r>
          </a:p>
        </p:txBody>
      </p:sp>
      <p:sp>
        <p:nvSpPr>
          <p:cNvPr id="4" name="Date Placeholder 3">
            <a:extLst>
              <a:ext uri="{FF2B5EF4-FFF2-40B4-BE49-F238E27FC236}">
                <a16:creationId xmlns:a16="http://schemas.microsoft.com/office/drawing/2014/main" id="{E2BD5CB2-1F68-4FA9-B9FC-D8848783C00F}"/>
              </a:ext>
            </a:extLst>
          </p:cNvPr>
          <p:cNvSpPr>
            <a:spLocks noGrp="1"/>
          </p:cNvSpPr>
          <p:nvPr>
            <p:ph type="dt" sz="half" idx="10"/>
          </p:nvPr>
        </p:nvSpPr>
        <p:spPr/>
        <p:txBody>
          <a:bodyPr/>
          <a:lstStyle/>
          <a:p>
            <a:fld id="{FDF3167B-FAB2-4064-BC20-4CA053C862DA}" type="datetime4">
              <a:rPr lang="en-GB" smtClean="0"/>
              <a:t>16 May 2023</a:t>
            </a:fld>
            <a:endParaRPr lang="en-GB" dirty="0"/>
          </a:p>
        </p:txBody>
      </p:sp>
    </p:spTree>
    <p:extLst>
      <p:ext uri="{BB962C8B-B14F-4D97-AF65-F5344CB8AC3E}">
        <p14:creationId xmlns:p14="http://schemas.microsoft.com/office/powerpoint/2010/main" val="37685862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41F94-810B-44A5-8FA2-AB5A33940C66}"/>
              </a:ext>
            </a:extLst>
          </p:cNvPr>
          <p:cNvSpPr>
            <a:spLocks noGrp="1"/>
          </p:cNvSpPr>
          <p:nvPr>
            <p:ph type="title"/>
          </p:nvPr>
        </p:nvSpPr>
        <p:spPr/>
        <p:txBody>
          <a:bodyPr/>
          <a:lstStyle/>
          <a:p>
            <a:r>
              <a:rPr lang="en-US" dirty="0"/>
              <a:t>Thank you for your attention</a:t>
            </a:r>
          </a:p>
        </p:txBody>
      </p:sp>
      <p:pic>
        <p:nvPicPr>
          <p:cNvPr id="5" name="Content Placeholder 4">
            <a:extLst>
              <a:ext uri="{FF2B5EF4-FFF2-40B4-BE49-F238E27FC236}">
                <a16:creationId xmlns:a16="http://schemas.microsoft.com/office/drawing/2014/main" id="{5402A9DD-8420-488E-AB33-150DCB819885}"/>
              </a:ext>
            </a:extLst>
          </p:cNvPr>
          <p:cNvPicPr>
            <a:picLocks noGrp="1" noChangeAspect="1"/>
          </p:cNvPicPr>
          <p:nvPr>
            <p:ph idx="1"/>
          </p:nvPr>
        </p:nvPicPr>
        <p:blipFill>
          <a:blip r:embed="rId2"/>
          <a:stretch>
            <a:fillRect/>
          </a:stretch>
        </p:blipFill>
        <p:spPr>
          <a:xfrm>
            <a:off x="2477666" y="1417638"/>
            <a:ext cx="7236667" cy="4525963"/>
          </a:xfrm>
          <a:prstGeom prst="rect">
            <a:avLst/>
          </a:prstGeom>
        </p:spPr>
      </p:pic>
      <p:sp>
        <p:nvSpPr>
          <p:cNvPr id="4" name="Date Placeholder 3">
            <a:extLst>
              <a:ext uri="{FF2B5EF4-FFF2-40B4-BE49-F238E27FC236}">
                <a16:creationId xmlns:a16="http://schemas.microsoft.com/office/drawing/2014/main" id="{2A639C61-6DC1-48FC-AE95-C703BF70EE63}"/>
              </a:ext>
            </a:extLst>
          </p:cNvPr>
          <p:cNvSpPr>
            <a:spLocks noGrp="1"/>
          </p:cNvSpPr>
          <p:nvPr>
            <p:ph type="dt" sz="half" idx="10"/>
          </p:nvPr>
        </p:nvSpPr>
        <p:spPr/>
        <p:txBody>
          <a:bodyPr/>
          <a:lstStyle/>
          <a:p>
            <a:fld id="{FDF3167B-FAB2-4064-BC20-4CA053C862DA}" type="datetime4">
              <a:rPr lang="en-GB" smtClean="0"/>
              <a:t>16 May 2023</a:t>
            </a:fld>
            <a:endParaRPr lang="en-GB" dirty="0"/>
          </a:p>
        </p:txBody>
      </p:sp>
    </p:spTree>
    <p:extLst>
      <p:ext uri="{BB962C8B-B14F-4D97-AF65-F5344CB8AC3E}">
        <p14:creationId xmlns:p14="http://schemas.microsoft.com/office/powerpoint/2010/main" val="3510358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8BC68B9-48F9-4CB9-B9EB-228D242FA883}"/>
              </a:ext>
            </a:extLst>
          </p:cNvPr>
          <p:cNvSpPr>
            <a:spLocks noGrp="1"/>
          </p:cNvSpPr>
          <p:nvPr>
            <p:ph type="title"/>
          </p:nvPr>
        </p:nvSpPr>
        <p:spPr/>
        <p:txBody>
          <a:bodyPr/>
          <a:lstStyle/>
          <a:p>
            <a:r>
              <a:rPr lang="en-US" dirty="0"/>
              <a:t>Sectors to be included in a multisectoral response</a:t>
            </a:r>
          </a:p>
        </p:txBody>
      </p:sp>
      <p:sp>
        <p:nvSpPr>
          <p:cNvPr id="3" name="Date Placeholder 2">
            <a:extLst>
              <a:ext uri="{FF2B5EF4-FFF2-40B4-BE49-F238E27FC236}">
                <a16:creationId xmlns:a16="http://schemas.microsoft.com/office/drawing/2014/main" id="{F94CFBE1-1299-48D5-BE28-A93FBC044C78}"/>
              </a:ext>
            </a:extLst>
          </p:cNvPr>
          <p:cNvSpPr>
            <a:spLocks noGrp="1"/>
          </p:cNvSpPr>
          <p:nvPr>
            <p:ph type="dt" sz="half" idx="10"/>
          </p:nvPr>
        </p:nvSpPr>
        <p:spPr/>
        <p:txBody>
          <a:bodyPr/>
          <a:lstStyle/>
          <a:p>
            <a:fld id="{941BC9E8-5C3C-4750-A92E-8BCDB9B31434}" type="datetime4">
              <a:rPr lang="en-GB" smtClean="0"/>
              <a:t>16 May 2023</a:t>
            </a:fld>
            <a:endParaRPr lang="en-GB" dirty="0"/>
          </a:p>
        </p:txBody>
      </p:sp>
      <p:sp>
        <p:nvSpPr>
          <p:cNvPr id="6" name="Content Placeholder 4">
            <a:extLst>
              <a:ext uri="{FF2B5EF4-FFF2-40B4-BE49-F238E27FC236}">
                <a16:creationId xmlns:a16="http://schemas.microsoft.com/office/drawing/2014/main" id="{84D22ED7-A34E-4733-B1A5-257C94C0916F}"/>
              </a:ext>
            </a:extLst>
          </p:cNvPr>
          <p:cNvSpPr>
            <a:spLocks noGrp="1"/>
          </p:cNvSpPr>
          <p:nvPr>
            <p:ph idx="1"/>
          </p:nvPr>
        </p:nvSpPr>
        <p:spPr>
          <a:xfrm>
            <a:off x="609600" y="1290484"/>
            <a:ext cx="10972800" cy="4525963"/>
          </a:xfrm>
        </p:spPr>
        <p:txBody>
          <a:bodyPr/>
          <a:lstStyle/>
          <a:p>
            <a:r>
              <a:rPr lang="en-US" dirty="0"/>
              <a:t>Coordination</a:t>
            </a:r>
          </a:p>
          <a:p>
            <a:r>
              <a:rPr lang="en-US" dirty="0"/>
              <a:t>Surveillance and Epidemiology</a:t>
            </a:r>
          </a:p>
          <a:p>
            <a:r>
              <a:rPr lang="en-US" dirty="0"/>
              <a:t>WASH</a:t>
            </a:r>
          </a:p>
          <a:p>
            <a:r>
              <a:rPr lang="en-US" dirty="0"/>
              <a:t>Case management</a:t>
            </a:r>
          </a:p>
          <a:p>
            <a:pPr lvl="1"/>
            <a:r>
              <a:rPr lang="en-US" dirty="0"/>
              <a:t>OCV</a:t>
            </a:r>
          </a:p>
          <a:p>
            <a:r>
              <a:rPr lang="en-US" dirty="0"/>
              <a:t>Social Mobilization and community engagement</a:t>
            </a:r>
          </a:p>
        </p:txBody>
      </p:sp>
    </p:spTree>
    <p:extLst>
      <p:ext uri="{BB962C8B-B14F-4D97-AF65-F5344CB8AC3E}">
        <p14:creationId xmlns:p14="http://schemas.microsoft.com/office/powerpoint/2010/main" val="3976257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20337-0C15-4D89-A6CA-B676ED5FA1A4}"/>
              </a:ext>
            </a:extLst>
          </p:cNvPr>
          <p:cNvSpPr>
            <a:spLocks noGrp="1"/>
          </p:cNvSpPr>
          <p:nvPr>
            <p:ph type="title"/>
          </p:nvPr>
        </p:nvSpPr>
        <p:spPr/>
        <p:txBody>
          <a:bodyPr/>
          <a:lstStyle/>
          <a:p>
            <a:r>
              <a:rPr lang="en-US" dirty="0"/>
              <a:t>Coordination</a:t>
            </a:r>
          </a:p>
        </p:txBody>
      </p:sp>
      <p:sp>
        <p:nvSpPr>
          <p:cNvPr id="3" name="Content Placeholder 2">
            <a:extLst>
              <a:ext uri="{FF2B5EF4-FFF2-40B4-BE49-F238E27FC236}">
                <a16:creationId xmlns:a16="http://schemas.microsoft.com/office/drawing/2014/main" id="{0E0A8AEB-8F0F-436F-B1B6-FBB9CD0387FB}"/>
              </a:ext>
            </a:extLst>
          </p:cNvPr>
          <p:cNvSpPr>
            <a:spLocks noGrp="1"/>
          </p:cNvSpPr>
          <p:nvPr>
            <p:ph idx="1"/>
          </p:nvPr>
        </p:nvSpPr>
        <p:spPr>
          <a:xfrm>
            <a:off x="609600" y="1166018"/>
            <a:ext cx="10972800" cy="4525963"/>
          </a:xfrm>
        </p:spPr>
        <p:txBody>
          <a:bodyPr>
            <a:normAutofit/>
          </a:bodyPr>
          <a:lstStyle/>
          <a:p>
            <a:pPr algn="l"/>
            <a:r>
              <a:rPr lang="en-US" sz="3600" b="0" i="0" u="none" strike="noStrike" baseline="0" dirty="0">
                <a:latin typeface="AvenirNextCondensed-Regular"/>
              </a:rPr>
              <a:t>Cholera Coordination Committee: </a:t>
            </a:r>
          </a:p>
          <a:p>
            <a:pPr lvl="1"/>
            <a:r>
              <a:rPr lang="en-US" sz="2400" b="0" i="0" u="none" strike="noStrike" baseline="0" dirty="0">
                <a:latin typeface="AvenirNextCondensed-Regular"/>
              </a:rPr>
              <a:t>Activate or establish a cholera coordination committee or task force that meets regularly to coordinate the response, identify challenges and mobilize resources to address those challenges. </a:t>
            </a:r>
          </a:p>
          <a:p>
            <a:pPr lvl="1"/>
            <a:r>
              <a:rPr lang="en-US" sz="2400" b="0" i="0" u="none" strike="noStrike" baseline="0" dirty="0">
                <a:latin typeface="AvenirNextCondensed-Regular"/>
              </a:rPr>
              <a:t>This committee is composed of relevant government institutions, agencies and local authorities, and national and international partners and NGOs.</a:t>
            </a:r>
          </a:p>
          <a:p>
            <a:pPr marL="457200" lvl="1" indent="0">
              <a:buNone/>
            </a:pPr>
            <a:endParaRPr lang="en-US" sz="2400" b="0" i="0" u="none" strike="noStrike" baseline="0" dirty="0">
              <a:latin typeface="AvenirNextCondensed-Regular"/>
            </a:endParaRPr>
          </a:p>
          <a:p>
            <a:pPr lvl="1"/>
            <a:r>
              <a:rPr lang="en-US" sz="2400" b="0" i="0" u="none" strike="noStrike" baseline="0" dirty="0">
                <a:latin typeface="AvenirNextCondensed-Regular"/>
              </a:rPr>
              <a:t>This committee receives timely information and publishes and distributes daily updates and weekly situation reports that cover indicators on surveillance and epidemiology, </a:t>
            </a:r>
            <a:r>
              <a:rPr lang="en-US" sz="2400" b="0" i="0" u="none" strike="noStrike" baseline="0" dirty="0" err="1">
                <a:latin typeface="AvenirNextCondensed-Regular"/>
              </a:rPr>
              <a:t>WaSH</a:t>
            </a:r>
            <a:r>
              <a:rPr lang="en-US" sz="2400" b="0" i="0" u="none" strike="noStrike" baseline="0" dirty="0">
                <a:latin typeface="AvenirNextCondensed-Regular"/>
              </a:rPr>
              <a:t>, social mobilization, logistics and case management.</a:t>
            </a:r>
          </a:p>
          <a:p>
            <a:pPr lvl="1"/>
            <a:endParaRPr lang="en-US" sz="2400" b="0" i="0" u="none" strike="noStrike" baseline="0" dirty="0">
              <a:latin typeface="AvenirNextCondensed-Regular"/>
            </a:endParaRPr>
          </a:p>
          <a:p>
            <a:pPr algn="l"/>
            <a:endParaRPr lang="en-US" sz="3600" b="0" i="0" u="none" strike="noStrike" baseline="0" dirty="0">
              <a:latin typeface="AvenirNextCondensed-Regular"/>
            </a:endParaRPr>
          </a:p>
        </p:txBody>
      </p:sp>
      <p:sp>
        <p:nvSpPr>
          <p:cNvPr id="4" name="Date Placeholder 3">
            <a:extLst>
              <a:ext uri="{FF2B5EF4-FFF2-40B4-BE49-F238E27FC236}">
                <a16:creationId xmlns:a16="http://schemas.microsoft.com/office/drawing/2014/main" id="{B6485ADA-16E7-4860-AEC9-5F20F30068D9}"/>
              </a:ext>
            </a:extLst>
          </p:cNvPr>
          <p:cNvSpPr>
            <a:spLocks noGrp="1"/>
          </p:cNvSpPr>
          <p:nvPr>
            <p:ph type="dt" sz="half" idx="10"/>
          </p:nvPr>
        </p:nvSpPr>
        <p:spPr/>
        <p:txBody>
          <a:bodyPr/>
          <a:lstStyle/>
          <a:p>
            <a:fld id="{FDF3167B-FAB2-4064-BC20-4CA053C862DA}" type="datetime4">
              <a:rPr lang="en-GB" smtClean="0"/>
              <a:t>16 May 2023</a:t>
            </a:fld>
            <a:endParaRPr lang="en-GB" dirty="0"/>
          </a:p>
        </p:txBody>
      </p:sp>
    </p:spTree>
    <p:extLst>
      <p:ext uri="{BB962C8B-B14F-4D97-AF65-F5344CB8AC3E}">
        <p14:creationId xmlns:p14="http://schemas.microsoft.com/office/powerpoint/2010/main" val="9184189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06FE0-BBB4-460E-92EA-4D6FAB0DCD70}"/>
              </a:ext>
            </a:extLst>
          </p:cNvPr>
          <p:cNvSpPr>
            <a:spLocks noGrp="1"/>
          </p:cNvSpPr>
          <p:nvPr>
            <p:ph type="title"/>
          </p:nvPr>
        </p:nvSpPr>
        <p:spPr/>
        <p:txBody>
          <a:bodyPr/>
          <a:lstStyle/>
          <a:p>
            <a:r>
              <a:rPr lang="en-US" dirty="0"/>
              <a:t>Epidemiology and Surveillance</a:t>
            </a:r>
          </a:p>
        </p:txBody>
      </p:sp>
      <p:sp>
        <p:nvSpPr>
          <p:cNvPr id="3" name="Content Placeholder 2">
            <a:extLst>
              <a:ext uri="{FF2B5EF4-FFF2-40B4-BE49-F238E27FC236}">
                <a16:creationId xmlns:a16="http://schemas.microsoft.com/office/drawing/2014/main" id="{A9B1EF6F-E08E-47D4-8536-5C0828265B29}"/>
              </a:ext>
            </a:extLst>
          </p:cNvPr>
          <p:cNvSpPr>
            <a:spLocks noGrp="1"/>
          </p:cNvSpPr>
          <p:nvPr>
            <p:ph idx="1"/>
          </p:nvPr>
        </p:nvSpPr>
        <p:spPr>
          <a:xfrm>
            <a:off x="486561" y="1417638"/>
            <a:ext cx="11095839" cy="4806891"/>
          </a:xfrm>
        </p:spPr>
        <p:txBody>
          <a:bodyPr>
            <a:normAutofit fontScale="77500" lnSpcReduction="20000"/>
          </a:bodyPr>
          <a:lstStyle/>
          <a:p>
            <a:r>
              <a:rPr lang="en-US" dirty="0"/>
              <a:t>Standard line lists or registers should be available and used in all treatment centers.</a:t>
            </a:r>
          </a:p>
          <a:p>
            <a:endParaRPr lang="en-US" dirty="0"/>
          </a:p>
          <a:p>
            <a:r>
              <a:rPr lang="en-US" dirty="0"/>
              <a:t>Compile data daily from the treatment </a:t>
            </a:r>
            <a:r>
              <a:rPr lang="en-US" dirty="0" err="1"/>
              <a:t>centres</a:t>
            </a:r>
            <a:r>
              <a:rPr lang="en-US" dirty="0"/>
              <a:t> and describe the outbreak in terms of who is affected, where the outbreak is located and its evolution to guide control measures. </a:t>
            </a:r>
          </a:p>
          <a:p>
            <a:pPr marL="0" indent="0">
              <a:buNone/>
            </a:pPr>
            <a:endParaRPr lang="en-US" dirty="0"/>
          </a:p>
          <a:p>
            <a:r>
              <a:rPr lang="en-US" dirty="0"/>
              <a:t>Share reports with the cholera coordination committee and with relevant sectors (such as </a:t>
            </a:r>
            <a:r>
              <a:rPr lang="en-US" dirty="0" err="1"/>
              <a:t>WaSH</a:t>
            </a:r>
            <a:r>
              <a:rPr lang="en-US" dirty="0"/>
              <a:t>, case management, social mobilization) to target actions.</a:t>
            </a:r>
          </a:p>
          <a:p>
            <a:endParaRPr lang="en-US" dirty="0"/>
          </a:p>
          <a:p>
            <a:r>
              <a:rPr lang="en-US" dirty="0"/>
              <a:t>Collect information on suspected cholera cases and deaths from the community (for example, interview community health workers, families of patients and village leaders; visit the burial area to verify the number of fresh graves).</a:t>
            </a:r>
          </a:p>
          <a:p>
            <a:endParaRPr lang="en-US" dirty="0"/>
          </a:p>
        </p:txBody>
      </p:sp>
      <p:sp>
        <p:nvSpPr>
          <p:cNvPr id="4" name="Date Placeholder 3">
            <a:extLst>
              <a:ext uri="{FF2B5EF4-FFF2-40B4-BE49-F238E27FC236}">
                <a16:creationId xmlns:a16="http://schemas.microsoft.com/office/drawing/2014/main" id="{6B7B9748-C8CC-46AC-BBF1-CAF32348D76E}"/>
              </a:ext>
            </a:extLst>
          </p:cNvPr>
          <p:cNvSpPr>
            <a:spLocks noGrp="1"/>
          </p:cNvSpPr>
          <p:nvPr>
            <p:ph type="dt" sz="half" idx="10"/>
          </p:nvPr>
        </p:nvSpPr>
        <p:spPr/>
        <p:txBody>
          <a:bodyPr/>
          <a:lstStyle/>
          <a:p>
            <a:fld id="{FDF3167B-FAB2-4064-BC20-4CA053C862DA}" type="datetime4">
              <a:rPr lang="en-GB" smtClean="0"/>
              <a:t>16 May 2023</a:t>
            </a:fld>
            <a:endParaRPr lang="en-GB" dirty="0"/>
          </a:p>
        </p:txBody>
      </p:sp>
    </p:spTree>
    <p:extLst>
      <p:ext uri="{BB962C8B-B14F-4D97-AF65-F5344CB8AC3E}">
        <p14:creationId xmlns:p14="http://schemas.microsoft.com/office/powerpoint/2010/main" val="39589582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DAD9E-7144-4ACF-B84A-DEE00987CFCB}"/>
              </a:ext>
            </a:extLst>
          </p:cNvPr>
          <p:cNvSpPr>
            <a:spLocks noGrp="1"/>
          </p:cNvSpPr>
          <p:nvPr>
            <p:ph type="title"/>
          </p:nvPr>
        </p:nvSpPr>
        <p:spPr/>
        <p:txBody>
          <a:bodyPr/>
          <a:lstStyle/>
          <a:p>
            <a:r>
              <a:rPr lang="en-US" dirty="0"/>
              <a:t>Epidemiology and Surveillance…</a:t>
            </a:r>
            <a:r>
              <a:rPr lang="en-US" dirty="0" err="1"/>
              <a:t>cont</a:t>
            </a:r>
            <a:endParaRPr lang="en-US" dirty="0"/>
          </a:p>
        </p:txBody>
      </p:sp>
      <p:sp>
        <p:nvSpPr>
          <p:cNvPr id="3" name="Content Placeholder 2">
            <a:extLst>
              <a:ext uri="{FF2B5EF4-FFF2-40B4-BE49-F238E27FC236}">
                <a16:creationId xmlns:a16="http://schemas.microsoft.com/office/drawing/2014/main" id="{882CCD0B-FA8A-4373-A233-368F2464D433}"/>
              </a:ext>
            </a:extLst>
          </p:cNvPr>
          <p:cNvSpPr>
            <a:spLocks noGrp="1"/>
          </p:cNvSpPr>
          <p:nvPr>
            <p:ph idx="1"/>
          </p:nvPr>
        </p:nvSpPr>
        <p:spPr>
          <a:xfrm>
            <a:off x="609600" y="1166018"/>
            <a:ext cx="11176932" cy="4798554"/>
          </a:xfrm>
        </p:spPr>
        <p:txBody>
          <a:bodyPr>
            <a:normAutofit fontScale="85000" lnSpcReduction="20000"/>
          </a:bodyPr>
          <a:lstStyle/>
          <a:p>
            <a:r>
              <a:rPr lang="en-US" dirty="0"/>
              <a:t>Conduct field investigations in the affected areas to identify patients in the community (active case finding), explore possible sources of contamination, and identify risk factors and transmission pathways.</a:t>
            </a:r>
          </a:p>
          <a:p>
            <a:pPr marL="0" indent="0">
              <a:buNone/>
            </a:pPr>
            <a:endParaRPr lang="en-US" dirty="0"/>
          </a:p>
          <a:p>
            <a:r>
              <a:rPr lang="en-US" dirty="0"/>
              <a:t>If possible, collect geographic information system (GIS) points and create maps of patients’ households and water sources to help identify high-risk areas. </a:t>
            </a:r>
          </a:p>
          <a:p>
            <a:endParaRPr lang="en-US" dirty="0"/>
          </a:p>
          <a:p>
            <a:r>
              <a:rPr lang="en-US" dirty="0"/>
              <a:t>Collection of </a:t>
            </a:r>
            <a:r>
              <a:rPr lang="en-US" dirty="0" err="1"/>
              <a:t>geolocalization</a:t>
            </a:r>
            <a:r>
              <a:rPr lang="en-US" dirty="0"/>
              <a:t> data may be done by teams visiting patients’ homes to carry out prevention activities. </a:t>
            </a:r>
          </a:p>
          <a:p>
            <a:endParaRPr lang="en-US" dirty="0"/>
          </a:p>
          <a:p>
            <a:r>
              <a:rPr lang="en-US" dirty="0"/>
              <a:t>Share this data frequently with </a:t>
            </a:r>
            <a:r>
              <a:rPr lang="en-US" dirty="0" err="1"/>
              <a:t>WaSH</a:t>
            </a:r>
            <a:r>
              <a:rPr lang="en-US" dirty="0"/>
              <a:t>, social mobilization and case management teams in order to orient activities</a:t>
            </a:r>
          </a:p>
        </p:txBody>
      </p:sp>
      <p:sp>
        <p:nvSpPr>
          <p:cNvPr id="4" name="Date Placeholder 3">
            <a:extLst>
              <a:ext uri="{FF2B5EF4-FFF2-40B4-BE49-F238E27FC236}">
                <a16:creationId xmlns:a16="http://schemas.microsoft.com/office/drawing/2014/main" id="{AE302EE4-6C1A-4E47-B425-4F0C1D36EAAD}"/>
              </a:ext>
            </a:extLst>
          </p:cNvPr>
          <p:cNvSpPr>
            <a:spLocks noGrp="1"/>
          </p:cNvSpPr>
          <p:nvPr>
            <p:ph type="dt" sz="half" idx="10"/>
          </p:nvPr>
        </p:nvSpPr>
        <p:spPr/>
        <p:txBody>
          <a:bodyPr/>
          <a:lstStyle/>
          <a:p>
            <a:fld id="{FDF3167B-FAB2-4064-BC20-4CA053C862DA}" type="datetime4">
              <a:rPr lang="en-GB" smtClean="0"/>
              <a:t>16 May 2023</a:t>
            </a:fld>
            <a:endParaRPr lang="en-GB" dirty="0"/>
          </a:p>
        </p:txBody>
      </p:sp>
    </p:spTree>
    <p:extLst>
      <p:ext uri="{BB962C8B-B14F-4D97-AF65-F5344CB8AC3E}">
        <p14:creationId xmlns:p14="http://schemas.microsoft.com/office/powerpoint/2010/main" val="22209844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1D4123-E7C6-4AE5-9A5D-96F6D57153A0}"/>
              </a:ext>
            </a:extLst>
          </p:cNvPr>
          <p:cNvSpPr>
            <a:spLocks noGrp="1"/>
          </p:cNvSpPr>
          <p:nvPr>
            <p:ph type="title"/>
          </p:nvPr>
        </p:nvSpPr>
        <p:spPr/>
        <p:txBody>
          <a:bodyPr/>
          <a:lstStyle/>
          <a:p>
            <a:r>
              <a:rPr lang="en-US" dirty="0"/>
              <a:t>Water and Sanitation, Hygiene </a:t>
            </a:r>
          </a:p>
        </p:txBody>
      </p:sp>
      <p:sp>
        <p:nvSpPr>
          <p:cNvPr id="3" name="Content Placeholder 2">
            <a:extLst>
              <a:ext uri="{FF2B5EF4-FFF2-40B4-BE49-F238E27FC236}">
                <a16:creationId xmlns:a16="http://schemas.microsoft.com/office/drawing/2014/main" id="{71E2E204-E43F-4BC2-9CE2-8BAF147BAF74}"/>
              </a:ext>
            </a:extLst>
          </p:cNvPr>
          <p:cNvSpPr>
            <a:spLocks noGrp="1"/>
          </p:cNvSpPr>
          <p:nvPr>
            <p:ph idx="1"/>
          </p:nvPr>
        </p:nvSpPr>
        <p:spPr>
          <a:xfrm>
            <a:off x="461395" y="1174459"/>
            <a:ext cx="11121005" cy="4773335"/>
          </a:xfrm>
        </p:spPr>
        <p:txBody>
          <a:bodyPr>
            <a:normAutofit fontScale="85000" lnSpcReduction="10000"/>
          </a:bodyPr>
          <a:lstStyle/>
          <a:p>
            <a:r>
              <a:rPr lang="en-US" dirty="0"/>
              <a:t>Assess the current conditions and identify risks for transmission in the community, including access to safe water and sanitation, environmental hygiene and key risk </a:t>
            </a:r>
            <a:r>
              <a:rPr lang="en-US" dirty="0" err="1"/>
              <a:t>behaviours</a:t>
            </a:r>
            <a:r>
              <a:rPr lang="en-US" dirty="0"/>
              <a:t>.</a:t>
            </a:r>
          </a:p>
          <a:p>
            <a:endParaRPr lang="en-US" dirty="0"/>
          </a:p>
          <a:p>
            <a:r>
              <a:rPr lang="en-US" dirty="0"/>
              <a:t> Intervene with prompt </a:t>
            </a:r>
            <a:r>
              <a:rPr lang="en-US" dirty="0" err="1"/>
              <a:t>WaSH</a:t>
            </a:r>
            <a:r>
              <a:rPr lang="en-US" dirty="0"/>
              <a:t> measures; assure drinking water sources are adequately chlorinated at point of use at 0.5 mg/L of free residual chlorine</a:t>
            </a:r>
          </a:p>
          <a:p>
            <a:pPr marL="0" indent="0">
              <a:buNone/>
            </a:pPr>
            <a:r>
              <a:rPr lang="en-US" dirty="0"/>
              <a:t> </a:t>
            </a:r>
          </a:p>
          <a:p>
            <a:r>
              <a:rPr lang="en-US" dirty="0"/>
              <a:t>These measures can be prioritized in any high-transmission areas identified during the risk assessment.</a:t>
            </a:r>
          </a:p>
          <a:p>
            <a:endParaRPr lang="en-US" dirty="0"/>
          </a:p>
          <a:p>
            <a:r>
              <a:rPr lang="en-US" dirty="0"/>
              <a:t>Water quality monitoring data should be shared with the coordination committee.</a:t>
            </a:r>
          </a:p>
        </p:txBody>
      </p:sp>
      <p:sp>
        <p:nvSpPr>
          <p:cNvPr id="4" name="Date Placeholder 3">
            <a:extLst>
              <a:ext uri="{FF2B5EF4-FFF2-40B4-BE49-F238E27FC236}">
                <a16:creationId xmlns:a16="http://schemas.microsoft.com/office/drawing/2014/main" id="{44DFA12D-D2BD-40AF-A51C-445964DE8F1C}"/>
              </a:ext>
            </a:extLst>
          </p:cNvPr>
          <p:cNvSpPr>
            <a:spLocks noGrp="1"/>
          </p:cNvSpPr>
          <p:nvPr>
            <p:ph type="dt" sz="half" idx="10"/>
          </p:nvPr>
        </p:nvSpPr>
        <p:spPr/>
        <p:txBody>
          <a:bodyPr/>
          <a:lstStyle/>
          <a:p>
            <a:fld id="{FDF3167B-FAB2-4064-BC20-4CA053C862DA}" type="datetime4">
              <a:rPr lang="en-GB" smtClean="0"/>
              <a:t>16 May 2023</a:t>
            </a:fld>
            <a:endParaRPr lang="en-GB" dirty="0"/>
          </a:p>
        </p:txBody>
      </p:sp>
    </p:spTree>
    <p:extLst>
      <p:ext uri="{BB962C8B-B14F-4D97-AF65-F5344CB8AC3E}">
        <p14:creationId xmlns:p14="http://schemas.microsoft.com/office/powerpoint/2010/main" val="22640631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2A35F-58A4-4CE1-A574-91BC9179B99F}"/>
              </a:ext>
            </a:extLst>
          </p:cNvPr>
          <p:cNvSpPr>
            <a:spLocks noGrp="1"/>
          </p:cNvSpPr>
          <p:nvPr>
            <p:ph type="title"/>
          </p:nvPr>
        </p:nvSpPr>
        <p:spPr>
          <a:xfrm>
            <a:off x="609600" y="75981"/>
            <a:ext cx="10972800" cy="1143000"/>
          </a:xfrm>
        </p:spPr>
        <p:txBody>
          <a:bodyPr/>
          <a:lstStyle/>
          <a:p>
            <a:r>
              <a:rPr lang="en-US" dirty="0"/>
              <a:t>Water and Sanitation, Hygiene …</a:t>
            </a:r>
            <a:r>
              <a:rPr lang="en-US" dirty="0" err="1"/>
              <a:t>cont</a:t>
            </a:r>
            <a:endParaRPr lang="en-US" dirty="0"/>
          </a:p>
        </p:txBody>
      </p:sp>
      <p:sp>
        <p:nvSpPr>
          <p:cNvPr id="3" name="Content Placeholder 2">
            <a:extLst>
              <a:ext uri="{FF2B5EF4-FFF2-40B4-BE49-F238E27FC236}">
                <a16:creationId xmlns:a16="http://schemas.microsoft.com/office/drawing/2014/main" id="{D26CCAC4-D56C-4688-839D-D15C0BA5F261}"/>
              </a:ext>
            </a:extLst>
          </p:cNvPr>
          <p:cNvSpPr>
            <a:spLocks noGrp="1"/>
          </p:cNvSpPr>
          <p:nvPr>
            <p:ph idx="1"/>
          </p:nvPr>
        </p:nvSpPr>
        <p:spPr>
          <a:xfrm>
            <a:off x="411061" y="1157682"/>
            <a:ext cx="11568418" cy="4832058"/>
          </a:xfrm>
        </p:spPr>
        <p:txBody>
          <a:bodyPr>
            <a:noAutofit/>
          </a:bodyPr>
          <a:lstStyle/>
          <a:p>
            <a:r>
              <a:rPr lang="en-US" sz="2000" dirty="0"/>
              <a:t>Interventions to ensure access to chlorinated drinking water may include support to municipal systems or household water treatment.</a:t>
            </a:r>
          </a:p>
          <a:p>
            <a:r>
              <a:rPr lang="en-US" sz="2000" dirty="0"/>
              <a:t>At household level, provide soap and water treatment products. </a:t>
            </a:r>
          </a:p>
          <a:p>
            <a:pPr marL="0" indent="0">
              <a:buNone/>
            </a:pPr>
            <a:endParaRPr lang="en-US" sz="2000" dirty="0"/>
          </a:p>
          <a:p>
            <a:r>
              <a:rPr lang="en-US" sz="2000" dirty="0"/>
              <a:t>Deliver </a:t>
            </a:r>
            <a:r>
              <a:rPr lang="en-US" sz="2000" dirty="0" err="1"/>
              <a:t>WaSH</a:t>
            </a:r>
            <a:r>
              <a:rPr lang="en-US" sz="2000" dirty="0"/>
              <a:t> messages to prevent cholera. </a:t>
            </a:r>
          </a:p>
          <a:p>
            <a:endParaRPr lang="en-US" sz="2000" dirty="0"/>
          </a:p>
          <a:p>
            <a:r>
              <a:rPr lang="en-US" sz="2000" dirty="0"/>
              <a:t>This action is often oriented to the household and </a:t>
            </a:r>
            <a:r>
              <a:rPr lang="en-US" sz="2000" dirty="0" err="1"/>
              <a:t>neighbours</a:t>
            </a:r>
            <a:r>
              <a:rPr lang="en-US" sz="2000" dirty="0"/>
              <a:t> of patients admitted to cholera treatment structures and should be coordinated with hygiene promotion colleagues.</a:t>
            </a:r>
          </a:p>
          <a:p>
            <a:endParaRPr lang="en-US" sz="2000" dirty="0"/>
          </a:p>
          <a:p>
            <a:r>
              <a:rPr lang="en-US" sz="2000" dirty="0"/>
              <a:t>Visit the homes of cholera patients (when there are few and resources permit) and the affected communities to conduct active case finding, gather information and provide health education, water treatment products, soap and ORS.</a:t>
            </a:r>
          </a:p>
          <a:p>
            <a:pPr marL="0" indent="0">
              <a:buNone/>
            </a:pPr>
            <a:endParaRPr lang="en-US" sz="2000" dirty="0"/>
          </a:p>
          <a:p>
            <a:r>
              <a:rPr lang="en-US" sz="2000" dirty="0"/>
              <a:t>Work closely with case management and logistics colleagues to ensure adequate IPC in treatment structures.</a:t>
            </a:r>
          </a:p>
        </p:txBody>
      </p:sp>
      <p:sp>
        <p:nvSpPr>
          <p:cNvPr id="4" name="Date Placeholder 3">
            <a:extLst>
              <a:ext uri="{FF2B5EF4-FFF2-40B4-BE49-F238E27FC236}">
                <a16:creationId xmlns:a16="http://schemas.microsoft.com/office/drawing/2014/main" id="{A16487BD-8456-4497-AB0C-CC4A8ACAF23C}"/>
              </a:ext>
            </a:extLst>
          </p:cNvPr>
          <p:cNvSpPr>
            <a:spLocks noGrp="1"/>
          </p:cNvSpPr>
          <p:nvPr>
            <p:ph type="dt" sz="half" idx="10"/>
          </p:nvPr>
        </p:nvSpPr>
        <p:spPr/>
        <p:txBody>
          <a:bodyPr/>
          <a:lstStyle/>
          <a:p>
            <a:fld id="{FDF3167B-FAB2-4064-BC20-4CA053C862DA}" type="datetime4">
              <a:rPr lang="en-GB" smtClean="0"/>
              <a:t>16 May 2023</a:t>
            </a:fld>
            <a:endParaRPr lang="en-GB" dirty="0"/>
          </a:p>
        </p:txBody>
      </p:sp>
    </p:spTree>
    <p:extLst>
      <p:ext uri="{BB962C8B-B14F-4D97-AF65-F5344CB8AC3E}">
        <p14:creationId xmlns:p14="http://schemas.microsoft.com/office/powerpoint/2010/main" val="27107978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9127D-EEEC-42DA-BA11-DAD98D965124}"/>
              </a:ext>
            </a:extLst>
          </p:cNvPr>
          <p:cNvSpPr>
            <a:spLocks noGrp="1"/>
          </p:cNvSpPr>
          <p:nvPr>
            <p:ph type="title"/>
          </p:nvPr>
        </p:nvSpPr>
        <p:spPr/>
        <p:txBody>
          <a:bodyPr/>
          <a:lstStyle/>
          <a:p>
            <a:r>
              <a:rPr lang="en-US" dirty="0"/>
              <a:t>*Oral cholera vaccination</a:t>
            </a:r>
          </a:p>
        </p:txBody>
      </p:sp>
      <p:sp>
        <p:nvSpPr>
          <p:cNvPr id="3" name="Content Placeholder 2">
            <a:extLst>
              <a:ext uri="{FF2B5EF4-FFF2-40B4-BE49-F238E27FC236}">
                <a16:creationId xmlns:a16="http://schemas.microsoft.com/office/drawing/2014/main" id="{5C630082-EC3F-4506-80F9-CFA0E2480903}"/>
              </a:ext>
            </a:extLst>
          </p:cNvPr>
          <p:cNvSpPr>
            <a:spLocks noGrp="1"/>
          </p:cNvSpPr>
          <p:nvPr>
            <p:ph idx="1"/>
          </p:nvPr>
        </p:nvSpPr>
        <p:spPr>
          <a:xfrm>
            <a:off x="427839" y="1417638"/>
            <a:ext cx="11154561" cy="4790165"/>
          </a:xfrm>
        </p:spPr>
        <p:txBody>
          <a:bodyPr>
            <a:normAutofit fontScale="77500" lnSpcReduction="20000"/>
          </a:bodyPr>
          <a:lstStyle/>
          <a:p>
            <a:r>
              <a:rPr lang="en-US" dirty="0"/>
              <a:t>Consider vaccination with oral cholera vaccine (OCV) to contain ongoing outbreaks (if implemented early) and to limit the spread of the outbreak into new areas.</a:t>
            </a:r>
          </a:p>
          <a:p>
            <a:endParaRPr lang="en-US" dirty="0"/>
          </a:p>
          <a:p>
            <a:r>
              <a:rPr lang="en-US" dirty="0"/>
              <a:t>OCV can also be used to prevent outbreak occurrence in settings with high risk of cholera (such as refugee camps and slums) and to reduce disease transmission and the incidence of the disease in endemic areas or hotspots.</a:t>
            </a:r>
          </a:p>
          <a:p>
            <a:endParaRPr lang="en-US" dirty="0"/>
          </a:p>
          <a:p>
            <a:r>
              <a:rPr lang="en-US" dirty="0"/>
              <a:t>Clearly define the geographical areas and population to be targeted by vaccination based on the epidemiological situation, risk factors and the current local infrastructure and capacities.</a:t>
            </a:r>
          </a:p>
          <a:p>
            <a:endParaRPr lang="en-US" dirty="0"/>
          </a:p>
          <a:p>
            <a:r>
              <a:rPr lang="en-US" dirty="0"/>
              <a:t>OCV should be used in conjunction with other cholera prevention and control strategies.</a:t>
            </a:r>
          </a:p>
        </p:txBody>
      </p:sp>
      <p:sp>
        <p:nvSpPr>
          <p:cNvPr id="4" name="Date Placeholder 3">
            <a:extLst>
              <a:ext uri="{FF2B5EF4-FFF2-40B4-BE49-F238E27FC236}">
                <a16:creationId xmlns:a16="http://schemas.microsoft.com/office/drawing/2014/main" id="{5B74B5F5-2D6B-4267-BC6D-D64C00E11757}"/>
              </a:ext>
            </a:extLst>
          </p:cNvPr>
          <p:cNvSpPr>
            <a:spLocks noGrp="1"/>
          </p:cNvSpPr>
          <p:nvPr>
            <p:ph type="dt" sz="half" idx="10"/>
          </p:nvPr>
        </p:nvSpPr>
        <p:spPr/>
        <p:txBody>
          <a:bodyPr/>
          <a:lstStyle/>
          <a:p>
            <a:fld id="{FDF3167B-FAB2-4064-BC20-4CA053C862DA}" type="datetime4">
              <a:rPr lang="en-GB" smtClean="0"/>
              <a:t>16 May 2023</a:t>
            </a:fld>
            <a:endParaRPr lang="en-GB" dirty="0"/>
          </a:p>
        </p:txBody>
      </p:sp>
    </p:spTree>
    <p:extLst>
      <p:ext uri="{BB962C8B-B14F-4D97-AF65-F5344CB8AC3E}">
        <p14:creationId xmlns:p14="http://schemas.microsoft.com/office/powerpoint/2010/main" val="3491573890"/>
      </p:ext>
    </p:extLst>
  </p:cSld>
  <p:clrMapOvr>
    <a:masterClrMapping/>
  </p:clrMapOvr>
</p:sld>
</file>

<file path=ppt/theme/theme1.xml><?xml version="1.0" encoding="utf-8"?>
<a:theme xmlns:a="http://schemas.openxmlformats.org/drawingml/2006/main" name="1_Office Theme">
  <a:themeElements>
    <a:clrScheme name="Custom 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Custom 1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F7F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235</TotalTime>
  <Words>1786</Words>
  <Application>Microsoft Office PowerPoint</Application>
  <PresentationFormat>Widescreen</PresentationFormat>
  <Paragraphs>177</Paragraphs>
  <Slides>22</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22</vt:i4>
      </vt:variant>
    </vt:vector>
  </HeadingPairs>
  <TitlesOfParts>
    <vt:vector size="32" baseType="lpstr">
      <vt:lpstr>Arial</vt:lpstr>
      <vt:lpstr>AvenirNextCondensed-DemiBold</vt:lpstr>
      <vt:lpstr>AvenirNextCondensed-Regular</vt:lpstr>
      <vt:lpstr>Calibri</vt:lpstr>
      <vt:lpstr>Corbel</vt:lpstr>
      <vt:lpstr>Leelawadee</vt:lpstr>
      <vt:lpstr>Segoe Condensed</vt:lpstr>
      <vt:lpstr>Wingdings</vt:lpstr>
      <vt:lpstr>1_Office Theme</vt:lpstr>
      <vt:lpstr>Office Theme</vt:lpstr>
      <vt:lpstr>PowerPoint Presentation</vt:lpstr>
      <vt:lpstr>OUTLINE</vt:lpstr>
      <vt:lpstr>Sectors to be included in a multisectoral response</vt:lpstr>
      <vt:lpstr>Coordination</vt:lpstr>
      <vt:lpstr>Epidemiology and Surveillance</vt:lpstr>
      <vt:lpstr>Epidemiology and Surveillance…cont</vt:lpstr>
      <vt:lpstr>Water and Sanitation, Hygiene </vt:lpstr>
      <vt:lpstr>Water and Sanitation, Hygiene …cont</vt:lpstr>
      <vt:lpstr>*Oral cholera vaccination</vt:lpstr>
      <vt:lpstr>Social mobilization and community engagement</vt:lpstr>
      <vt:lpstr>Key  steps to control a cholera outbreak</vt:lpstr>
      <vt:lpstr>1- Activate the cholera coordination committee </vt:lpstr>
      <vt:lpstr>Main Functions of the cholera coordination committee </vt:lpstr>
      <vt:lpstr>Main Functions of the cholera coordination committee…cont</vt:lpstr>
      <vt:lpstr>Main Functions of the cholera coordination committee…cont</vt:lpstr>
      <vt:lpstr>2- Develop a cholera preparedness and response plan for areas at risk</vt:lpstr>
      <vt:lpstr>Develop a cholera preparedness and response plan… comt</vt:lpstr>
      <vt:lpstr>3- Implement control measures</vt:lpstr>
      <vt:lpstr>Key actions to reduce mortality include:</vt:lpstr>
      <vt:lpstr>Key actions to reduce the spread of the disease:</vt:lpstr>
      <vt:lpstr>Key actions to reduce the spread of the disease.. cont</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NOVELO SIERRA, Gabriel Eduardo (Eduardo)</dc:creator>
  <cp:lastModifiedBy>FORTIN, Ann</cp:lastModifiedBy>
  <cp:revision>3</cp:revision>
  <dcterms:created xsi:type="dcterms:W3CDTF">2023-05-10T09:05:39Z</dcterms:created>
  <dcterms:modified xsi:type="dcterms:W3CDTF">2023-05-16T12:43:42Z</dcterms:modified>
</cp:coreProperties>
</file>