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26"/>
  </p:notesMasterIdLst>
  <p:sldIdLst>
    <p:sldId id="332" r:id="rId6"/>
    <p:sldId id="323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60" r:id="rId15"/>
    <p:sldId id="361" r:id="rId16"/>
    <p:sldId id="362" r:id="rId17"/>
    <p:sldId id="351" r:id="rId18"/>
    <p:sldId id="354" r:id="rId19"/>
    <p:sldId id="355" r:id="rId20"/>
    <p:sldId id="356" r:id="rId21"/>
    <p:sldId id="357" r:id="rId22"/>
    <p:sldId id="359" r:id="rId23"/>
    <p:sldId id="358" r:id="rId24"/>
    <p:sldId id="337" r:id="rId25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116E"/>
    <a:srgbClr val="75A1D1"/>
    <a:srgbClr val="200DAF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8A6706-C556-4990-81A1-A45DC2C5A681}" v="15" dt="2023-05-10T17:34:59.0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3" autoAdjust="0"/>
    <p:restoredTop sz="91517" autoAdjust="0"/>
  </p:normalViewPr>
  <p:slideViewPr>
    <p:cSldViewPr>
      <p:cViewPr varScale="1">
        <p:scale>
          <a:sx n="66" d="100"/>
          <a:sy n="66" d="100"/>
        </p:scale>
        <p:origin x="18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RTIN, Ann" userId="67ee80a2-00fa-4ab3-af94-874441746f34" providerId="ADAL" clId="{818A6706-C556-4990-81A1-A45DC2C5A681}"/>
    <pc:docChg chg="custSel modSld">
      <pc:chgData name="FORTIN, Ann" userId="67ee80a2-00fa-4ab3-af94-874441746f34" providerId="ADAL" clId="{818A6706-C556-4990-81A1-A45DC2C5A681}" dt="2023-05-10T17:34:59.067" v="16"/>
      <pc:docMkLst>
        <pc:docMk/>
      </pc:docMkLst>
      <pc:sldChg chg="modSp mod">
        <pc:chgData name="FORTIN, Ann" userId="67ee80a2-00fa-4ab3-af94-874441746f34" providerId="ADAL" clId="{818A6706-C556-4990-81A1-A45DC2C5A681}" dt="2023-05-10T17:33:30.760" v="0" actId="20577"/>
        <pc:sldMkLst>
          <pc:docMk/>
          <pc:sldMk cId="791592476" sldId="332"/>
        </pc:sldMkLst>
        <pc:spChg chg="mod">
          <ac:chgData name="FORTIN, Ann" userId="67ee80a2-00fa-4ab3-af94-874441746f34" providerId="ADAL" clId="{818A6706-C556-4990-81A1-A45DC2C5A681}" dt="2023-05-10T17:33:30.760" v="0" actId="20577"/>
          <ac:spMkLst>
            <pc:docMk/>
            <pc:sldMk cId="791592476" sldId="332"/>
            <ac:spMk id="11" creationId="{1CC35C35-86B6-4756-914A-EBADAD660EC5}"/>
          </ac:spMkLst>
        </pc:spChg>
      </pc:sldChg>
      <pc:sldChg chg="modSp mod">
        <pc:chgData name="FORTIN, Ann" userId="67ee80a2-00fa-4ab3-af94-874441746f34" providerId="ADAL" clId="{818A6706-C556-4990-81A1-A45DC2C5A681}" dt="2023-05-10T17:33:46.777" v="2" actId="27636"/>
        <pc:sldMkLst>
          <pc:docMk/>
          <pc:sldMk cId="2954079060" sldId="337"/>
        </pc:sldMkLst>
        <pc:spChg chg="mod">
          <ac:chgData name="FORTIN, Ann" userId="67ee80a2-00fa-4ab3-af94-874441746f34" providerId="ADAL" clId="{818A6706-C556-4990-81A1-A45DC2C5A681}" dt="2023-05-10T17:33:46.777" v="2" actId="27636"/>
          <ac:spMkLst>
            <pc:docMk/>
            <pc:sldMk cId="2954079060" sldId="337"/>
            <ac:spMk id="5" creationId="{E5F400D1-740A-4AEB-94FC-D8CC81A8075B}"/>
          </ac:spMkLst>
        </pc:spChg>
      </pc:sldChg>
      <pc:sldChg chg="addSp modSp">
        <pc:chgData name="FORTIN, Ann" userId="67ee80a2-00fa-4ab3-af94-874441746f34" providerId="ADAL" clId="{818A6706-C556-4990-81A1-A45DC2C5A681}" dt="2023-05-10T17:33:46.724" v="1"/>
        <pc:sldMkLst>
          <pc:docMk/>
          <pc:sldMk cId="3034054208" sldId="344"/>
        </pc:sldMkLst>
        <pc:picChg chg="add mod">
          <ac:chgData name="FORTIN, Ann" userId="67ee80a2-00fa-4ab3-af94-874441746f34" providerId="ADAL" clId="{818A6706-C556-4990-81A1-A45DC2C5A681}" dt="2023-05-10T17:33:46.724" v="1"/>
          <ac:picMkLst>
            <pc:docMk/>
            <pc:sldMk cId="3034054208" sldId="344"/>
            <ac:picMk id="7" creationId="{56AA6A26-3E0B-BBDB-97AD-B0303C8AB63D}"/>
          </ac:picMkLst>
        </pc:picChg>
      </pc:sldChg>
      <pc:sldChg chg="addSp modSp">
        <pc:chgData name="FORTIN, Ann" userId="67ee80a2-00fa-4ab3-af94-874441746f34" providerId="ADAL" clId="{818A6706-C556-4990-81A1-A45DC2C5A681}" dt="2023-05-10T17:33:51.605" v="3"/>
        <pc:sldMkLst>
          <pc:docMk/>
          <pc:sldMk cId="3643124259" sldId="345"/>
        </pc:sldMkLst>
        <pc:picChg chg="add mod">
          <ac:chgData name="FORTIN, Ann" userId="67ee80a2-00fa-4ab3-af94-874441746f34" providerId="ADAL" clId="{818A6706-C556-4990-81A1-A45DC2C5A681}" dt="2023-05-10T17:33:51.605" v="3"/>
          <ac:picMkLst>
            <pc:docMk/>
            <pc:sldMk cId="3643124259" sldId="345"/>
            <ac:picMk id="7" creationId="{E974A832-9ED3-7649-93A3-2201755C24E6}"/>
          </ac:picMkLst>
        </pc:picChg>
      </pc:sldChg>
      <pc:sldChg chg="addSp modSp">
        <pc:chgData name="FORTIN, Ann" userId="67ee80a2-00fa-4ab3-af94-874441746f34" providerId="ADAL" clId="{818A6706-C556-4990-81A1-A45DC2C5A681}" dt="2023-05-10T17:33:56.250" v="4"/>
        <pc:sldMkLst>
          <pc:docMk/>
          <pc:sldMk cId="3065660886" sldId="346"/>
        </pc:sldMkLst>
        <pc:picChg chg="add mod">
          <ac:chgData name="FORTIN, Ann" userId="67ee80a2-00fa-4ab3-af94-874441746f34" providerId="ADAL" clId="{818A6706-C556-4990-81A1-A45DC2C5A681}" dt="2023-05-10T17:33:56.250" v="4"/>
          <ac:picMkLst>
            <pc:docMk/>
            <pc:sldMk cId="3065660886" sldId="346"/>
            <ac:picMk id="7" creationId="{5793CB0E-9782-E104-9C6A-1FFEE6BD3DDD}"/>
          </ac:picMkLst>
        </pc:picChg>
      </pc:sldChg>
      <pc:sldChg chg="addSp modSp">
        <pc:chgData name="FORTIN, Ann" userId="67ee80a2-00fa-4ab3-af94-874441746f34" providerId="ADAL" clId="{818A6706-C556-4990-81A1-A45DC2C5A681}" dt="2023-05-10T17:34:01.395" v="5"/>
        <pc:sldMkLst>
          <pc:docMk/>
          <pc:sldMk cId="2998453591" sldId="347"/>
        </pc:sldMkLst>
        <pc:picChg chg="add mod">
          <ac:chgData name="FORTIN, Ann" userId="67ee80a2-00fa-4ab3-af94-874441746f34" providerId="ADAL" clId="{818A6706-C556-4990-81A1-A45DC2C5A681}" dt="2023-05-10T17:34:01.395" v="5"/>
          <ac:picMkLst>
            <pc:docMk/>
            <pc:sldMk cId="2998453591" sldId="347"/>
            <ac:picMk id="7" creationId="{2D96B91C-589D-6DFD-AD9D-C313B32E1204}"/>
          </ac:picMkLst>
        </pc:picChg>
      </pc:sldChg>
      <pc:sldChg chg="addSp modSp">
        <pc:chgData name="FORTIN, Ann" userId="67ee80a2-00fa-4ab3-af94-874441746f34" providerId="ADAL" clId="{818A6706-C556-4990-81A1-A45DC2C5A681}" dt="2023-05-10T17:34:07.207" v="6"/>
        <pc:sldMkLst>
          <pc:docMk/>
          <pc:sldMk cId="3163139831" sldId="348"/>
        </pc:sldMkLst>
        <pc:picChg chg="add mod">
          <ac:chgData name="FORTIN, Ann" userId="67ee80a2-00fa-4ab3-af94-874441746f34" providerId="ADAL" clId="{818A6706-C556-4990-81A1-A45DC2C5A681}" dt="2023-05-10T17:34:07.207" v="6"/>
          <ac:picMkLst>
            <pc:docMk/>
            <pc:sldMk cId="3163139831" sldId="348"/>
            <ac:picMk id="7" creationId="{9DF6DBDA-5460-F9FF-0F51-190816D5354A}"/>
          </ac:picMkLst>
        </pc:picChg>
      </pc:sldChg>
      <pc:sldChg chg="addSp modSp">
        <pc:chgData name="FORTIN, Ann" userId="67ee80a2-00fa-4ab3-af94-874441746f34" providerId="ADAL" clId="{818A6706-C556-4990-81A1-A45DC2C5A681}" dt="2023-05-10T17:34:27.739" v="10"/>
        <pc:sldMkLst>
          <pc:docMk/>
          <pc:sldMk cId="3406087097" sldId="351"/>
        </pc:sldMkLst>
        <pc:picChg chg="add mod">
          <ac:chgData name="FORTIN, Ann" userId="67ee80a2-00fa-4ab3-af94-874441746f34" providerId="ADAL" clId="{818A6706-C556-4990-81A1-A45DC2C5A681}" dt="2023-05-10T17:34:27.739" v="10"/>
          <ac:picMkLst>
            <pc:docMk/>
            <pc:sldMk cId="3406087097" sldId="351"/>
            <ac:picMk id="7" creationId="{0FCCFA26-929C-3A67-80A1-B5853C25B1C9}"/>
          </ac:picMkLst>
        </pc:picChg>
      </pc:sldChg>
      <pc:sldChg chg="addSp modSp">
        <pc:chgData name="FORTIN, Ann" userId="67ee80a2-00fa-4ab3-af94-874441746f34" providerId="ADAL" clId="{818A6706-C556-4990-81A1-A45DC2C5A681}" dt="2023-05-10T17:34:33.351" v="11"/>
        <pc:sldMkLst>
          <pc:docMk/>
          <pc:sldMk cId="1045409703" sldId="354"/>
        </pc:sldMkLst>
        <pc:picChg chg="add mod">
          <ac:chgData name="FORTIN, Ann" userId="67ee80a2-00fa-4ab3-af94-874441746f34" providerId="ADAL" clId="{818A6706-C556-4990-81A1-A45DC2C5A681}" dt="2023-05-10T17:34:33.351" v="11"/>
          <ac:picMkLst>
            <pc:docMk/>
            <pc:sldMk cId="1045409703" sldId="354"/>
            <ac:picMk id="7" creationId="{17BFEA4F-1E38-5F79-5042-93206DE84334}"/>
          </ac:picMkLst>
        </pc:picChg>
      </pc:sldChg>
      <pc:sldChg chg="addSp modSp">
        <pc:chgData name="FORTIN, Ann" userId="67ee80a2-00fa-4ab3-af94-874441746f34" providerId="ADAL" clId="{818A6706-C556-4990-81A1-A45DC2C5A681}" dt="2023-05-10T17:34:37.790" v="12"/>
        <pc:sldMkLst>
          <pc:docMk/>
          <pc:sldMk cId="3426932970" sldId="355"/>
        </pc:sldMkLst>
        <pc:picChg chg="add mod">
          <ac:chgData name="FORTIN, Ann" userId="67ee80a2-00fa-4ab3-af94-874441746f34" providerId="ADAL" clId="{818A6706-C556-4990-81A1-A45DC2C5A681}" dt="2023-05-10T17:34:37.790" v="12"/>
          <ac:picMkLst>
            <pc:docMk/>
            <pc:sldMk cId="3426932970" sldId="355"/>
            <ac:picMk id="7" creationId="{AA063CA9-E14E-0D02-4B70-F22BC2A055F1}"/>
          </ac:picMkLst>
        </pc:picChg>
      </pc:sldChg>
      <pc:sldChg chg="addSp modSp">
        <pc:chgData name="FORTIN, Ann" userId="67ee80a2-00fa-4ab3-af94-874441746f34" providerId="ADAL" clId="{818A6706-C556-4990-81A1-A45DC2C5A681}" dt="2023-05-10T17:34:43.206" v="13"/>
        <pc:sldMkLst>
          <pc:docMk/>
          <pc:sldMk cId="3039844048" sldId="356"/>
        </pc:sldMkLst>
        <pc:picChg chg="add mod">
          <ac:chgData name="FORTIN, Ann" userId="67ee80a2-00fa-4ab3-af94-874441746f34" providerId="ADAL" clId="{818A6706-C556-4990-81A1-A45DC2C5A681}" dt="2023-05-10T17:34:43.206" v="13"/>
          <ac:picMkLst>
            <pc:docMk/>
            <pc:sldMk cId="3039844048" sldId="356"/>
            <ac:picMk id="3" creationId="{D2F3BD30-A022-1A19-73D1-28500A79D4EC}"/>
          </ac:picMkLst>
        </pc:picChg>
      </pc:sldChg>
      <pc:sldChg chg="addSp modSp">
        <pc:chgData name="FORTIN, Ann" userId="67ee80a2-00fa-4ab3-af94-874441746f34" providerId="ADAL" clId="{818A6706-C556-4990-81A1-A45DC2C5A681}" dt="2023-05-10T17:34:48.669" v="14"/>
        <pc:sldMkLst>
          <pc:docMk/>
          <pc:sldMk cId="2922970808" sldId="357"/>
        </pc:sldMkLst>
        <pc:picChg chg="add mod">
          <ac:chgData name="FORTIN, Ann" userId="67ee80a2-00fa-4ab3-af94-874441746f34" providerId="ADAL" clId="{818A6706-C556-4990-81A1-A45DC2C5A681}" dt="2023-05-10T17:34:48.669" v="14"/>
          <ac:picMkLst>
            <pc:docMk/>
            <pc:sldMk cId="2922970808" sldId="357"/>
            <ac:picMk id="3" creationId="{516DFF56-AE5C-9C82-28BC-4B8A279B2AC4}"/>
          </ac:picMkLst>
        </pc:picChg>
      </pc:sldChg>
      <pc:sldChg chg="addSp modSp">
        <pc:chgData name="FORTIN, Ann" userId="67ee80a2-00fa-4ab3-af94-874441746f34" providerId="ADAL" clId="{818A6706-C556-4990-81A1-A45DC2C5A681}" dt="2023-05-10T17:34:59.067" v="16"/>
        <pc:sldMkLst>
          <pc:docMk/>
          <pc:sldMk cId="2778692041" sldId="358"/>
        </pc:sldMkLst>
        <pc:picChg chg="add mod">
          <ac:chgData name="FORTIN, Ann" userId="67ee80a2-00fa-4ab3-af94-874441746f34" providerId="ADAL" clId="{818A6706-C556-4990-81A1-A45DC2C5A681}" dt="2023-05-10T17:34:59.067" v="16"/>
          <ac:picMkLst>
            <pc:docMk/>
            <pc:sldMk cId="2778692041" sldId="358"/>
            <ac:picMk id="7" creationId="{45683DE9-FCCE-91A2-BAD1-6430B8CD486C}"/>
          </ac:picMkLst>
        </pc:picChg>
      </pc:sldChg>
      <pc:sldChg chg="addSp modSp">
        <pc:chgData name="FORTIN, Ann" userId="67ee80a2-00fa-4ab3-af94-874441746f34" providerId="ADAL" clId="{818A6706-C556-4990-81A1-A45DC2C5A681}" dt="2023-05-10T17:34:54.772" v="15"/>
        <pc:sldMkLst>
          <pc:docMk/>
          <pc:sldMk cId="734367017" sldId="359"/>
        </pc:sldMkLst>
        <pc:picChg chg="add mod">
          <ac:chgData name="FORTIN, Ann" userId="67ee80a2-00fa-4ab3-af94-874441746f34" providerId="ADAL" clId="{818A6706-C556-4990-81A1-A45DC2C5A681}" dt="2023-05-10T17:34:54.772" v="15"/>
          <ac:picMkLst>
            <pc:docMk/>
            <pc:sldMk cId="734367017" sldId="359"/>
            <ac:picMk id="8" creationId="{098C4912-D944-7B1C-87D7-403A15CC2B36}"/>
          </ac:picMkLst>
        </pc:picChg>
      </pc:sldChg>
      <pc:sldChg chg="addSp modSp">
        <pc:chgData name="FORTIN, Ann" userId="67ee80a2-00fa-4ab3-af94-874441746f34" providerId="ADAL" clId="{818A6706-C556-4990-81A1-A45DC2C5A681}" dt="2023-05-10T17:34:11.375" v="7"/>
        <pc:sldMkLst>
          <pc:docMk/>
          <pc:sldMk cId="2559511851" sldId="360"/>
        </pc:sldMkLst>
        <pc:picChg chg="add mod">
          <ac:chgData name="FORTIN, Ann" userId="67ee80a2-00fa-4ab3-af94-874441746f34" providerId="ADAL" clId="{818A6706-C556-4990-81A1-A45DC2C5A681}" dt="2023-05-10T17:34:11.375" v="7"/>
          <ac:picMkLst>
            <pc:docMk/>
            <pc:sldMk cId="2559511851" sldId="360"/>
            <ac:picMk id="7" creationId="{742EBFCA-081F-221E-ED3D-AD5B81A26361}"/>
          </ac:picMkLst>
        </pc:picChg>
      </pc:sldChg>
      <pc:sldChg chg="addSp modSp">
        <pc:chgData name="FORTIN, Ann" userId="67ee80a2-00fa-4ab3-af94-874441746f34" providerId="ADAL" clId="{818A6706-C556-4990-81A1-A45DC2C5A681}" dt="2023-05-10T17:34:17.773" v="8"/>
        <pc:sldMkLst>
          <pc:docMk/>
          <pc:sldMk cId="1223524444" sldId="361"/>
        </pc:sldMkLst>
        <pc:picChg chg="add mod">
          <ac:chgData name="FORTIN, Ann" userId="67ee80a2-00fa-4ab3-af94-874441746f34" providerId="ADAL" clId="{818A6706-C556-4990-81A1-A45DC2C5A681}" dt="2023-05-10T17:34:17.773" v="8"/>
          <ac:picMkLst>
            <pc:docMk/>
            <pc:sldMk cId="1223524444" sldId="361"/>
            <ac:picMk id="7" creationId="{78C4CD7E-2023-FEE5-6FCF-4C400E21E6D0}"/>
          </ac:picMkLst>
        </pc:picChg>
      </pc:sldChg>
      <pc:sldChg chg="addSp modSp">
        <pc:chgData name="FORTIN, Ann" userId="67ee80a2-00fa-4ab3-af94-874441746f34" providerId="ADAL" clId="{818A6706-C556-4990-81A1-A45DC2C5A681}" dt="2023-05-10T17:34:23.126" v="9"/>
        <pc:sldMkLst>
          <pc:docMk/>
          <pc:sldMk cId="1942867466" sldId="362"/>
        </pc:sldMkLst>
        <pc:picChg chg="add mod">
          <ac:chgData name="FORTIN, Ann" userId="67ee80a2-00fa-4ab3-af94-874441746f34" providerId="ADAL" clId="{818A6706-C556-4990-81A1-A45DC2C5A681}" dt="2023-05-10T17:34:23.126" v="9"/>
          <ac:picMkLst>
            <pc:docMk/>
            <pc:sldMk cId="1942867466" sldId="362"/>
            <ac:picMk id="2" creationId="{D9EBFAFA-FE96-2066-397F-994D8E33180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11/05/2023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PMk7a168XQ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improve</a:t>
            </a:r>
            <a:r>
              <a:rPr lang="en-US" baseline="0" dirty="0"/>
              <a:t> the quality of your health structure and ensure all required elements are implemented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1147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Timely access -&gt; Community response.</a:t>
            </a:r>
            <a:r>
              <a:rPr lang="en-US" baseline="0" dirty="0"/>
              <a:t> Early start with treatment of ORS and health education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3281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https://www.youtube.com/watch?v=ePMk7a168XQ</a:t>
            </a: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76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5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0D6D01-EAB7-41B9-938B-EB132FF9F0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55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62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Include any community worker/volunteer</a:t>
            </a:r>
          </a:p>
          <a:p>
            <a:r>
              <a:rPr lang="en-US" dirty="0"/>
              <a:t>Always</a:t>
            </a:r>
            <a:r>
              <a:rPr lang="en-US" baseline="0" dirty="0"/>
              <a:t> start ORS if possible before referral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162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Expansion</a:t>
            </a:r>
            <a:r>
              <a:rPr lang="en-US" baseline="0" dirty="0"/>
              <a:t> possibilities, when number of cases increases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974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protocols guidelines validated</a:t>
            </a:r>
            <a:r>
              <a:rPr lang="en-US" baseline="0" dirty="0"/>
              <a:t> by MOH </a:t>
            </a:r>
          </a:p>
          <a:p>
            <a:r>
              <a:rPr lang="en-US" baseline="0" dirty="0"/>
              <a:t>Protective </a:t>
            </a:r>
            <a:r>
              <a:rPr lang="en-US" baseline="0" dirty="0" err="1"/>
              <a:t>equipement</a:t>
            </a:r>
            <a:r>
              <a:rPr lang="en-US" baseline="0" dirty="0"/>
              <a:t>: Gloves, apron,</a:t>
            </a:r>
          </a:p>
          <a:p>
            <a:pPr lvl="1"/>
            <a:r>
              <a:rPr lang="en-US" dirty="0"/>
              <a:t>prevention of transmission at the facility level</a:t>
            </a:r>
          </a:p>
          <a:p>
            <a:pPr lvl="1"/>
            <a:r>
              <a:rPr lang="en-US" dirty="0"/>
              <a:t>use of protective equipment, </a:t>
            </a:r>
          </a:p>
          <a:p>
            <a:pPr lvl="1"/>
            <a:r>
              <a:rPr lang="en-US" dirty="0"/>
              <a:t>safe preparation and use of different chlorine solutions</a:t>
            </a:r>
          </a:p>
          <a:p>
            <a:pPr lvl="1"/>
            <a:r>
              <a:rPr lang="en-US" dirty="0"/>
              <a:t>disinfection procedures</a:t>
            </a:r>
          </a:p>
          <a:p>
            <a:pPr lvl="1"/>
            <a:r>
              <a:rPr lang="en-US" dirty="0"/>
              <a:t>waste management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9969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(such as patient treatment areas and areas for staff only)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003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IPC: through appropriate measures related to water treatment, cleaning and disinfecting the treatment structure, food preparation, laundry, waste management, cleaning and disinfecting patient transport vehicles and the handling of corpses;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354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Five moments of hand hygiene”:</a:t>
            </a:r>
          </a:p>
          <a:p>
            <a:r>
              <a:rPr lang="en-US" dirty="0"/>
              <a:t>— before touching a patient</a:t>
            </a:r>
          </a:p>
          <a:p>
            <a:r>
              <a:rPr lang="en-US" dirty="0"/>
              <a:t>— before performing clean or aseptic procedures</a:t>
            </a:r>
          </a:p>
          <a:p>
            <a:r>
              <a:rPr lang="en-US" dirty="0"/>
              <a:t>— after body fluid exposure/risk (that is, after handling any potentially contaminated equipment or material such as laundry, wastes, dishes, vomit and stool buckets)</a:t>
            </a:r>
          </a:p>
          <a:p>
            <a:r>
              <a:rPr lang="en-US" dirty="0"/>
              <a:t>— after touching a patient</a:t>
            </a:r>
          </a:p>
          <a:p>
            <a:r>
              <a:rPr lang="en-US" dirty="0"/>
              <a:t>— after touching patients’ surroundings</a:t>
            </a:r>
          </a:p>
          <a:p>
            <a:r>
              <a:rPr lang="en-US" dirty="0"/>
              <a:t>• Other important moments when healthcare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3572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• If chlorine is not available, patients’ bedding and clothing can be disinfected by stirring for 5 minutes in boiling water and drying in direct sunlight, or by washing with soap and drying thoroughly in direct sunlight.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E37-AD95-4E4D-9370-6D58178A1DC8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256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429001" y="2177246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780576" y="2551198"/>
            <a:ext cx="8059850" cy="1348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rPr>
              <a:t>5. Cholera treatment facilities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384" y="0"/>
            <a:ext cx="3133616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6579"/>
            <a:ext cx="10515600" cy="1119659"/>
          </a:xfrm>
        </p:spPr>
        <p:txBody>
          <a:bodyPr/>
          <a:lstStyle/>
          <a:p>
            <a:r>
              <a:rPr lang="en-US" dirty="0"/>
              <a:t>Required size of the area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Calculation: approximately 30 m² per patient, this takes into account all the required services (</a:t>
            </a:r>
            <a:r>
              <a:rPr lang="en-US" dirty="0" err="1"/>
              <a:t>hospitalisation</a:t>
            </a:r>
            <a:r>
              <a:rPr lang="en-US" dirty="0"/>
              <a:t>, technical services, etc.). </a:t>
            </a:r>
          </a:p>
          <a:p>
            <a:pPr marL="457200" lvl="1" indent="0">
              <a:buNone/>
            </a:pPr>
            <a:r>
              <a:rPr lang="en-US" dirty="0"/>
              <a:t>Example: for a CTC of 100 beds about 3000 m²</a:t>
            </a:r>
          </a:p>
          <a:p>
            <a:r>
              <a:rPr lang="en-US" dirty="0"/>
              <a:t>A bedridden patient requires about 4 m² and a seated patient about  2 m².</a:t>
            </a:r>
          </a:p>
          <a:p>
            <a:r>
              <a:rPr lang="en-US" dirty="0"/>
              <a:t>larger surface area than required should be considered in order to expand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A3A06-BFAF-45F0-BD73-F312988EC093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10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2EBFCA-081F-221E-ED3D-AD5B81A26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11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and plan for CTC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a CTC/CTU patients are always isolated from other </a:t>
            </a:r>
            <a:r>
              <a:rPr lang="en-US" dirty="0" err="1"/>
              <a:t>hospitalised</a:t>
            </a:r>
            <a:r>
              <a:rPr lang="en-US" dirty="0"/>
              <a:t> patients (if, within hospital grounds) </a:t>
            </a:r>
          </a:p>
          <a:p>
            <a:r>
              <a:rPr lang="en-US" dirty="0"/>
              <a:t>The CTC/CTU is separated from the exterior by a fence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0603B-0C1C-440F-BDA1-155E494BE54A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11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49359"/>
            <a:ext cx="6529382" cy="26276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C4CD7E-2023-FEE5-6FCF-4C400E21E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524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5480" y="107187"/>
            <a:ext cx="9001000" cy="644267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7B308-C742-40B5-9EFA-D7DDDCCA16A1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12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EBFAFA-FE96-2066-397F-994D8E331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67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 and Supply in CTC/CTU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Provide training on case management for health professionals</a:t>
            </a:r>
          </a:p>
          <a:p>
            <a:r>
              <a:rPr lang="en-US" dirty="0"/>
              <a:t>Conduct training in IPC measures for all staff members</a:t>
            </a:r>
          </a:p>
          <a:p>
            <a:r>
              <a:rPr lang="en-US" dirty="0"/>
              <a:t>Often use of standard Medical and logistic kits</a:t>
            </a:r>
          </a:p>
          <a:p>
            <a:r>
              <a:rPr lang="en-US" dirty="0"/>
              <a:t>Ensure a minimum stock of three days in the CTC/CTU </a:t>
            </a:r>
          </a:p>
          <a:p>
            <a:r>
              <a:rPr lang="en-US" dirty="0"/>
              <a:t>ORS preparation for 1 day (12 hours/ 24 if refrigerated)</a:t>
            </a:r>
          </a:p>
          <a:p>
            <a:r>
              <a:rPr lang="en-US" dirty="0"/>
              <a:t>Ensure general security by having watchmen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472C3-73C3-4433-9CA5-0A1D1FFE127E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13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CCFA26-929C-3A67-80A1-B5853C25B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8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 of CTC/CTU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Always minimize the risk of becoming a source of infection</a:t>
            </a:r>
          </a:p>
          <a:p>
            <a:r>
              <a:rPr lang="en-US" dirty="0"/>
              <a:t>The different areas of the structure must be clearly defined with signs</a:t>
            </a:r>
          </a:p>
          <a:p>
            <a:r>
              <a:rPr lang="en-US" dirty="0"/>
              <a:t>The patient flow is always one-direction</a:t>
            </a:r>
          </a:p>
          <a:p>
            <a:r>
              <a:rPr lang="en-US" dirty="0"/>
              <a:t>There are clear guarded entry and exit points with chlorination.</a:t>
            </a:r>
          </a:p>
          <a:p>
            <a:r>
              <a:rPr lang="en-US" dirty="0"/>
              <a:t>Only one caregiver should per patient is allowed.</a:t>
            </a:r>
          </a:p>
          <a:p>
            <a:r>
              <a:rPr lang="en-US" dirty="0"/>
              <a:t>CTUs/CTCs must have separate latrines and showers for patient use only, Staff should have separate facilities.</a:t>
            </a:r>
          </a:p>
          <a:p>
            <a:r>
              <a:rPr lang="en-US" dirty="0"/>
              <a:t>Patient care areas should be gender segregated whenever possible considerations should be made for vulnerable groups, pregnant women and children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F9027-E1B1-442A-9856-ECC5120FC55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BFEA4F-1E38-5F79-5042-93206DE84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097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36712"/>
            <a:ext cx="10515600" cy="853976"/>
          </a:xfrm>
        </p:spPr>
        <p:txBody>
          <a:bodyPr>
            <a:normAutofit/>
          </a:bodyPr>
          <a:lstStyle/>
          <a:p>
            <a:r>
              <a:rPr lang="en-US" dirty="0"/>
              <a:t>Main functions to be ensured in CTUs/CTCs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Assessment of patients (dehydration status)</a:t>
            </a:r>
          </a:p>
          <a:p>
            <a:r>
              <a:rPr lang="en-US" dirty="0"/>
              <a:t>Provision of treatments, including IV fluids, ORS therapy, zinc, and antibiotic therapy</a:t>
            </a:r>
          </a:p>
          <a:p>
            <a:r>
              <a:rPr lang="en-US" dirty="0"/>
              <a:t>Registration of patients</a:t>
            </a:r>
          </a:p>
          <a:p>
            <a:r>
              <a:rPr lang="en-US" dirty="0"/>
              <a:t>Provision of direct patient care, including feeding and personal hygiene</a:t>
            </a:r>
          </a:p>
          <a:p>
            <a:r>
              <a:rPr lang="en-US" dirty="0"/>
              <a:t>Prevention and control of infection </a:t>
            </a:r>
          </a:p>
          <a:p>
            <a:r>
              <a:rPr lang="en-US" dirty="0"/>
              <a:t>Provision health and hygiene education for patients and care givers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87DB5-1E47-4CEA-95F5-A6C6DE49627E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063CA9-E14E-0D02-4B70-F22BC2A05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32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IPC Mode of transmission 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7641189"/>
              </p:ext>
            </p:extLst>
          </p:nvPr>
        </p:nvGraphicFramePr>
        <p:xfrm>
          <a:off x="838200" y="1372215"/>
          <a:ext cx="10515600" cy="513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1500">
                  <a:extLst>
                    <a:ext uri="{9D8B030D-6E8A-4147-A177-3AD203B41FA5}">
                      <a16:colId xmlns:a16="http://schemas.microsoft.com/office/drawing/2014/main" val="4055184329"/>
                    </a:ext>
                  </a:extLst>
                </a:gridCol>
                <a:gridCol w="8194100">
                  <a:extLst>
                    <a:ext uri="{9D8B030D-6E8A-4147-A177-3AD203B41FA5}">
                      <a16:colId xmlns:a16="http://schemas.microsoft.com/office/drawing/2014/main" val="795875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Mode of transmission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Essential rules at the CTU/CTC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7404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People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Limited access,</a:t>
                      </a:r>
                      <a:r>
                        <a:rPr lang="en-US" baseline="0" dirty="0"/>
                        <a:t> 1 care taker per patient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7912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Provide safe water.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Estimated</a:t>
                      </a:r>
                      <a:r>
                        <a:rPr lang="en-US" baseline="0" dirty="0"/>
                        <a:t> needs</a:t>
                      </a:r>
                      <a:r>
                        <a:rPr lang="en-US" dirty="0"/>
                        <a:t> 60 L per patient per day and 15 L per person per day for caregivers)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Store a 3-day supply of water on site at all times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5598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Hands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Handwashing points (soap or chlorine 0.05%  solution, hand alcohol) at entrance and exit points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Wash hands with water and soap: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before and after taking care of patients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after using latrines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before cooking or eating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after leaving the admission ward.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315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Cooked food should be eaten hot.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ideally,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food should be provided by the CTU/CTC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Food handlers should follow strict hygiene practices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No leftover food should be taken home by patients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3895859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92E0F-D3E4-4C9D-B649-F8E20DC87E6F}" type="datetime1">
              <a:rPr lang="en-US" smtClean="0"/>
              <a:t>5/11/2023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F3BD30-A022-1A19-73D1-28500A79D4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844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8474"/>
            <a:ext cx="10515600" cy="992214"/>
          </a:xfrm>
        </p:spPr>
        <p:txBody>
          <a:bodyPr/>
          <a:lstStyle/>
          <a:p>
            <a:r>
              <a:rPr lang="en-US" dirty="0"/>
              <a:t>IPC Mode of transmission 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3498174"/>
              </p:ext>
            </p:extLst>
          </p:nvPr>
        </p:nvGraphicFramePr>
        <p:xfrm>
          <a:off x="838200" y="1825624"/>
          <a:ext cx="10515600" cy="3715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5552">
                  <a:extLst>
                    <a:ext uri="{9D8B030D-6E8A-4147-A177-3AD203B41FA5}">
                      <a16:colId xmlns:a16="http://schemas.microsoft.com/office/drawing/2014/main" val="2825881003"/>
                    </a:ext>
                  </a:extLst>
                </a:gridCol>
                <a:gridCol w="7490048">
                  <a:extLst>
                    <a:ext uri="{9D8B030D-6E8A-4147-A177-3AD203B41FA5}">
                      <a16:colId xmlns:a16="http://schemas.microsoft.com/office/drawing/2014/main" val="3853518690"/>
                    </a:ext>
                  </a:extLst>
                </a:gridCol>
              </a:tblGrid>
              <a:tr h="379240">
                <a:tc>
                  <a:txBody>
                    <a:bodyPr/>
                    <a:lstStyle/>
                    <a:p>
                      <a:r>
                        <a:rPr lang="en-US" dirty="0"/>
                        <a:t>Mode of transmission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Essential rules at the CTU/CTC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663799"/>
                  </a:ext>
                </a:extLst>
              </a:tr>
              <a:tr h="491020">
                <a:tc>
                  <a:txBody>
                    <a:bodyPr/>
                    <a:lstStyle/>
                    <a:p>
                      <a:r>
                        <a:rPr lang="en-US" dirty="0"/>
                        <a:t>Patient</a:t>
                      </a:r>
                      <a:r>
                        <a:rPr lang="en-US" baseline="0" dirty="0"/>
                        <a:t> cloths and bedding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Wash clothes and bedding with chlorine solution (0.2%).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679875"/>
                  </a:ext>
                </a:extLst>
              </a:tr>
              <a:tr h="1573955">
                <a:tc>
                  <a:txBody>
                    <a:bodyPr/>
                    <a:lstStyle/>
                    <a:p>
                      <a:r>
                        <a:rPr lang="en-US" dirty="0"/>
                        <a:t>Environmental contamination</a:t>
                      </a:r>
                    </a:p>
                    <a:p>
                      <a:r>
                        <a:rPr lang="en-US" dirty="0"/>
                        <a:t>(</a:t>
                      </a:r>
                      <a:r>
                        <a:rPr lang="en-US" dirty="0" err="1"/>
                        <a:t>faeces</a:t>
                      </a:r>
                      <a:r>
                        <a:rPr lang="en-US" dirty="0"/>
                        <a:t> and waste)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Ensure exclusive gender-separated latrines and showers for cholera patients.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Disinfect buckets, soiled surfaces and latrines regularly with 0.2% chlorine solution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Use 2% chlorine solution for disinfecting from body fluids.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Use an incinerator for medical waste.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228223"/>
                  </a:ext>
                </a:extLst>
              </a:tr>
              <a:tr h="847514">
                <a:tc>
                  <a:txBody>
                    <a:bodyPr/>
                    <a:lstStyle/>
                    <a:p>
                      <a:r>
                        <a:rPr lang="en-US" dirty="0"/>
                        <a:t>Death body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Create a separate specific area for a morgue.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Disinfect corpses with 2% chlorine solution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427149"/>
                  </a:ext>
                </a:extLst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D49A4-C530-4AE5-A7A5-E5F093797995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6DFF56-AE5C-9C82-28BC-4B8A279B2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970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1700807"/>
            <a:ext cx="10515600" cy="380341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Evaluation of the health facilities to identify gaps and actions (WHO evaluation form)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81148"/>
            <a:ext cx="5181600" cy="40958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water supply, storage and quality</a:t>
            </a:r>
          </a:p>
          <a:p>
            <a:r>
              <a:rPr lang="en-US" sz="2400" dirty="0"/>
              <a:t>IPC measures</a:t>
            </a:r>
          </a:p>
          <a:p>
            <a:r>
              <a:rPr lang="en-US" sz="2400" dirty="0"/>
              <a:t>facility layout and organization</a:t>
            </a:r>
          </a:p>
          <a:p>
            <a:r>
              <a:rPr lang="en-US" sz="2400" dirty="0"/>
              <a:t>screening, admission and observation areas</a:t>
            </a:r>
          </a:p>
          <a:p>
            <a:r>
              <a:rPr lang="en-US" sz="2400" dirty="0"/>
              <a:t>hospitalization area</a:t>
            </a:r>
          </a:p>
          <a:p>
            <a:r>
              <a:rPr lang="en-US" sz="2400" dirty="0"/>
              <a:t>kitchen and meal preparation areas</a:t>
            </a:r>
          </a:p>
          <a:p>
            <a:r>
              <a:rPr lang="en-US" sz="2400" dirty="0"/>
              <a:t>water and sanitation, latrines, laundry and showers, including drainage and potential to contaminate the water table</a:t>
            </a:r>
          </a:p>
          <a:p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172200" y="2420888"/>
            <a:ext cx="5181600" cy="3756075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waste management</a:t>
            </a:r>
          </a:p>
          <a:p>
            <a:r>
              <a:rPr lang="en-US" sz="2400" dirty="0"/>
              <a:t>management of corpses</a:t>
            </a:r>
          </a:p>
          <a:p>
            <a:r>
              <a:rPr lang="en-US" sz="2400" dirty="0"/>
              <a:t>procedures and protocols in place</a:t>
            </a:r>
          </a:p>
          <a:p>
            <a:r>
              <a:rPr lang="en-US" sz="2400" dirty="0"/>
              <a:t>stocks and supplies</a:t>
            </a:r>
          </a:p>
          <a:p>
            <a:r>
              <a:rPr lang="en-US" sz="2400" dirty="0"/>
              <a:t>data management</a:t>
            </a:r>
          </a:p>
          <a:p>
            <a:r>
              <a:rPr lang="en-US" sz="2400" dirty="0"/>
              <a:t>staffing</a:t>
            </a:r>
          </a:p>
          <a:p>
            <a:r>
              <a:rPr lang="en-US" sz="2400" dirty="0"/>
              <a:t>health and hygiene education.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C6F04-318C-45CB-8AFD-38B15DA0A4DB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18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8C4912-D944-7B1C-87D7-403A15CC2B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67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message: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an outbreak, many patients may require emergency care at the same time, therefore it is essential that CTUs/CTCs and other health facilities are </a:t>
            </a:r>
            <a:r>
              <a:rPr lang="en-US" u="sng" dirty="0">
                <a:solidFill>
                  <a:srgbClr val="FF0000"/>
                </a:solidFill>
              </a:rPr>
              <a:t>prepared in advance to respond.</a:t>
            </a:r>
          </a:p>
          <a:p>
            <a:r>
              <a:rPr lang="en-US" dirty="0"/>
              <a:t>Timely access to appropriate rehydration is key in preventing deaths.</a:t>
            </a:r>
          </a:p>
          <a:p>
            <a:r>
              <a:rPr lang="en-US" dirty="0"/>
              <a:t>Deaths can occur from delays in arriving to the CTU/CTC or from delays in receiving adequate emergency treatment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03193-2426-4D69-97B1-1985DDE9CB78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19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683DE9-FCCE-91A2-BAD1-6430B8CD4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92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523726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Tw Cen MT" panose="020B0602020104020603" pitchFamily="34" charset="0"/>
              </a:rPr>
              <a:t>Outline of presentation</a:t>
            </a:r>
            <a:endParaRPr lang="en-GB" sz="3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374C76-4C0C-4CBB-ABF5-57D0338921ED}"/>
              </a:ext>
            </a:extLst>
          </p:cNvPr>
          <p:cNvSpPr txBox="1"/>
          <p:nvPr/>
        </p:nvSpPr>
        <p:spPr>
          <a:xfrm>
            <a:off x="3746981" y="1844824"/>
            <a:ext cx="7951032" cy="46166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GB" sz="2400" b="1" dirty="0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Learning objectives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8C2A1A-2D85-4E98-8F24-C058551FD35B}"/>
              </a:ext>
            </a:extLst>
          </p:cNvPr>
          <p:cNvSpPr txBox="1"/>
          <p:nvPr/>
        </p:nvSpPr>
        <p:spPr>
          <a:xfrm>
            <a:off x="3746981" y="2444797"/>
            <a:ext cx="7951032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latin typeface="Tw Cen MT" panose="020B0602020104020603" pitchFamily="34" charset="0"/>
                <a:cs typeface="Calibri" panose="020F0502020204030204" pitchFamily="34" charset="0"/>
              </a:rPr>
              <a:t>Cholera treatment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746981" y="3022704"/>
            <a:ext cx="7951032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Set up of different treatment facilities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A16025-D4EA-4934-9C19-D7240F6CC227}"/>
              </a:ext>
            </a:extLst>
          </p:cNvPr>
          <p:cNvSpPr txBox="1"/>
          <p:nvPr/>
        </p:nvSpPr>
        <p:spPr>
          <a:xfrm>
            <a:off x="3746981" y="3621037"/>
            <a:ext cx="7951032" cy="46166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latin typeface="Tw Cen MT" panose="020B0602020104020603" pitchFamily="34" charset="0"/>
                <a:cs typeface="Calibri" panose="020F0502020204030204" pitchFamily="34" charset="0"/>
              </a:rPr>
              <a:t>Basic, IPC in cholera treatment facilities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23B3B9-D213-47C8-A0C4-DD3A95C329D0}"/>
              </a:ext>
            </a:extLst>
          </p:cNvPr>
          <p:cNvSpPr txBox="1"/>
          <p:nvPr/>
        </p:nvSpPr>
        <p:spPr>
          <a:xfrm>
            <a:off x="3746981" y="4205299"/>
            <a:ext cx="7951032" cy="46166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45AAAC-A56D-4199-B74A-0AE713AD7960}"/>
              </a:ext>
            </a:extLst>
          </p:cNvPr>
          <p:cNvSpPr txBox="1"/>
          <p:nvPr/>
        </p:nvSpPr>
        <p:spPr>
          <a:xfrm>
            <a:off x="3746981" y="4768886"/>
            <a:ext cx="7951032" cy="461665"/>
          </a:xfrm>
          <a:prstGeom prst="rect">
            <a:avLst/>
          </a:prstGeom>
          <a:solidFill>
            <a:srgbClr val="7D116E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AE3A1E-6CAC-4E4C-9D93-803B5F813DA6}"/>
              </a:ext>
            </a:extLst>
          </p:cNvPr>
          <p:cNvSpPr txBox="1"/>
          <p:nvPr/>
        </p:nvSpPr>
        <p:spPr>
          <a:xfrm>
            <a:off x="3746981" y="5299853"/>
            <a:ext cx="7951032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D0270-6A54-FE99-5975-01D19F64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015" y="39217"/>
            <a:ext cx="1100269" cy="509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7142" b="5371"/>
          <a:stretch/>
        </p:blipFill>
        <p:spPr>
          <a:xfrm>
            <a:off x="-96688" y="1377645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8979613" y="4315145"/>
            <a:ext cx="3212387" cy="1119884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GB" sz="6000" b="1" dirty="0">
                <a:solidFill>
                  <a:schemeClr val="bg1"/>
                </a:solidFill>
                <a:latin typeface="Tw Cen MT" panose="020B0602020104020603" pitchFamily="34" charset="0"/>
              </a:rPr>
              <a:t>Thank you</a:t>
            </a:r>
            <a:endParaRPr lang="fr-FR" sz="6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79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498A371-FCCA-480B-B2BD-5D4F725D9069}"/>
              </a:ext>
            </a:extLst>
          </p:cNvPr>
          <p:cNvSpPr/>
          <p:nvPr/>
        </p:nvSpPr>
        <p:spPr>
          <a:xfrm>
            <a:off x="576374" y="540748"/>
            <a:ext cx="11218637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The participant will have the basic understanding of a Set up of cholera treatment facilities including IPC measures.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Tw Cen MT" panose="020B0602020104020603" pitchFamily="34" charset="0"/>
              </a:rPr>
              <a:t>Learning Objectives</a:t>
            </a:r>
            <a:endParaRPr lang="en-GB" sz="3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D3BC67-E358-4384-AD7A-E88D347F9273}"/>
              </a:ext>
            </a:extLst>
          </p:cNvPr>
          <p:cNvSpPr txBox="1"/>
          <p:nvPr/>
        </p:nvSpPr>
        <p:spPr>
          <a:xfrm>
            <a:off x="1594867" y="1231109"/>
            <a:ext cx="9181653" cy="586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defRPr/>
            </a:pPr>
            <a:r>
              <a:rPr lang="en-GB" sz="2400" b="1" dirty="0">
                <a:solidFill>
                  <a:prstClr val="black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Participants will be able to understand the: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F6ACB9-5574-D7A7-DB45-7AF5BF8E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3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Overview of treatment provided in which location 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Patient with no signs of dehydration: Treated with ORS at home or community level </a:t>
            </a:r>
          </a:p>
          <a:p>
            <a:r>
              <a:rPr lang="en-US" dirty="0"/>
              <a:t>Patients with signs of some dehydration: Treated with ORS in a treatment facility </a:t>
            </a:r>
          </a:p>
          <a:p>
            <a:r>
              <a:rPr lang="en-US" dirty="0"/>
              <a:t>Patients with sighs of severe dehydration: Treated with IV fluids in a treatment facility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84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Oral rehydration point (ORP)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ORPs provide treatment, ORS (Oral rehydration solution) in the community for patients with suspected cholera</a:t>
            </a:r>
          </a:p>
          <a:p>
            <a:r>
              <a:rPr lang="en-US" dirty="0"/>
              <a:t>Decentralized from the case management services</a:t>
            </a:r>
          </a:p>
          <a:p>
            <a:r>
              <a:rPr lang="en-US" dirty="0"/>
              <a:t>Mobile clinic or integrated in health care structure, always with  basic IPC measures implemented </a:t>
            </a:r>
          </a:p>
          <a:p>
            <a:r>
              <a:rPr lang="en-US" dirty="0"/>
              <a:t>Involve and train the Community health workers on preparation, distribution and assessment and treatment of cholera patients</a:t>
            </a:r>
          </a:p>
          <a:p>
            <a:r>
              <a:rPr lang="en-US" dirty="0"/>
              <a:t>Referral of patient with some and severe dehydration </a:t>
            </a:r>
          </a:p>
          <a:p>
            <a:r>
              <a:rPr lang="en-US" dirty="0"/>
              <a:t>Provision of health and hygiene education messages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A30B8-EB77-4E0F-A42E-AE61905006A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AA6A26-3E0B-BBDB-97AD-B0303C8AB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054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Site selection for ORP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Areas with high incidence rates, large number of patients, high CFR or many deaths reported in the community</a:t>
            </a:r>
          </a:p>
          <a:p>
            <a:r>
              <a:rPr lang="en-US" dirty="0"/>
              <a:t>Areas with poor access to health care for geographic, economic or social reasons</a:t>
            </a:r>
          </a:p>
          <a:p>
            <a:r>
              <a:rPr lang="en-US" dirty="0"/>
              <a:t>Involve community and local authorities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3F5E6-720C-4899-A4A2-DDE8BF8E4A58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974A832-9ED3-7649-93A3-2201755C2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242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2696"/>
            <a:ext cx="10515600" cy="997992"/>
          </a:xfrm>
        </p:spPr>
        <p:txBody>
          <a:bodyPr>
            <a:normAutofit fontScale="90000"/>
          </a:bodyPr>
          <a:lstStyle/>
          <a:p>
            <a:r>
              <a:rPr lang="en-US" dirty="0"/>
              <a:t>Inpatient cholera treatment facilities (CTUs/CTCs)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CTU: Cholera treatment unit &amp; CTC: Cholera treatment center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Both are designed to treat cases with some dehydration (oral treatment) and severe cases (IV treatment). </a:t>
            </a:r>
          </a:p>
          <a:p>
            <a:r>
              <a:rPr lang="en-US" dirty="0"/>
              <a:t>CTUs, are smaller than CTCs. The capacity of a CTU varies according to the context and needs.</a:t>
            </a:r>
          </a:p>
          <a:p>
            <a:r>
              <a:rPr lang="en-US" dirty="0"/>
              <a:t>CTUs and CTCs are </a:t>
            </a:r>
            <a:r>
              <a:rPr lang="en-US" u="sng" dirty="0"/>
              <a:t>autonomous inpatient facilities</a:t>
            </a:r>
            <a:r>
              <a:rPr lang="en-US" dirty="0"/>
              <a:t>, have their own general services (latrines, showers, kitchen, laundry, morgue and waste area), stocks and resources (medical and logistics, water and electricity). </a:t>
            </a:r>
          </a:p>
          <a:p>
            <a:r>
              <a:rPr lang="en-US" dirty="0"/>
              <a:t>Operational 24 hours/day.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16155-797A-4D01-8568-C989A0A9D1F1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93CB0E-9782-E104-9C6A-1FFEE6BD3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60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Choice of site and premises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793"/>
            <a:ext cx="10515600" cy="48245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Preferable within the grounds of existing health facilities</a:t>
            </a:r>
          </a:p>
          <a:p>
            <a:r>
              <a:rPr lang="en-US" dirty="0"/>
              <a:t>If not possible, close to a health structure, either use excising building (sport facility, community building), build and new structure or set up tent based structures</a:t>
            </a:r>
          </a:p>
          <a:p>
            <a:r>
              <a:rPr lang="en-US" dirty="0"/>
              <a:t>The site must be less than 30 meters from a water point (spring, well, borehole, river, lake)</a:t>
            </a:r>
          </a:p>
          <a:p>
            <a:r>
              <a:rPr lang="en-US" dirty="0"/>
              <a:t>At least 100 meters away from public places (market, housing).</a:t>
            </a:r>
          </a:p>
          <a:p>
            <a:pPr marL="0" indent="0">
              <a:buNone/>
            </a:pPr>
            <a:r>
              <a:rPr lang="en-US" dirty="0"/>
              <a:t>Requirements:</a:t>
            </a:r>
          </a:p>
          <a:p>
            <a:r>
              <a:rPr lang="en-US" dirty="0"/>
              <a:t>Centrally located, in order to allow access to the largest possible number of patients</a:t>
            </a:r>
          </a:p>
          <a:p>
            <a:r>
              <a:rPr lang="en-US" dirty="0"/>
              <a:t>Accessible by road at all times (ambulances and deliveries)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2E490-62DE-474F-A98C-A261BB88599D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96B91C-589D-6DFD-AD9D-C313B32E1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53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4704"/>
            <a:ext cx="10515600" cy="925984"/>
          </a:xfrm>
        </p:spPr>
        <p:txBody>
          <a:bodyPr>
            <a:normAutofit fontScale="90000"/>
          </a:bodyPr>
          <a:lstStyle/>
          <a:p>
            <a:r>
              <a:rPr lang="en-US" dirty="0"/>
              <a:t>In all events: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Obtain </a:t>
            </a:r>
            <a:r>
              <a:rPr lang="en-US" dirty="0" err="1"/>
              <a:t>authorisation</a:t>
            </a:r>
            <a:r>
              <a:rPr lang="en-US" dirty="0"/>
              <a:t> to use the site (land, stadium, building, public or private property) Written contract that complies with local legal requirements.</a:t>
            </a:r>
          </a:p>
          <a:p>
            <a:r>
              <a:rPr lang="en-US" dirty="0"/>
              <a:t>latrines, showers, and kitchen must be reserved for exclusive use by the CTC.</a:t>
            </a:r>
          </a:p>
          <a:p>
            <a:r>
              <a:rPr lang="en-US" dirty="0"/>
              <a:t>Check water supply possibilities (source that is nearby with reliable, sufficient flow).</a:t>
            </a:r>
          </a:p>
          <a:p>
            <a:r>
              <a:rPr lang="en-US" dirty="0"/>
              <a:t>The population may reject the set up of CTC for fear of the disease, health promotion could support. Ensure that the population agree and will use the facility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A3D3E-1C13-4744-B4A8-0DD31EF630D6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F6DBDA-5460-F9FF-0F51-190816D53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13983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87A331D3B124194B99999A5B547F1" ma:contentTypeVersion="13" ma:contentTypeDescription="Create a new document." ma:contentTypeScope="" ma:versionID="9c437e84cb2d27eff4032a0ffce17a33">
  <xsd:schema xmlns:xsd="http://www.w3.org/2001/XMLSchema" xmlns:xs="http://www.w3.org/2001/XMLSchema" xmlns:p="http://schemas.microsoft.com/office/2006/metadata/properties" xmlns:ns3="bb4187f0-6ca0-4f19-8af5-1a190c641134" xmlns:ns4="48d3f898-3e8b-42ad-9a14-fd6f53b88bc5" targetNamespace="http://schemas.microsoft.com/office/2006/metadata/properties" ma:root="true" ma:fieldsID="39da26dd486ffcc88886b35f1823dff5" ns3:_="" ns4:_="">
    <xsd:import namespace="bb4187f0-6ca0-4f19-8af5-1a190c641134"/>
    <xsd:import namespace="48d3f898-3e8b-42ad-9a14-fd6f53b88b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187f0-6ca0-4f19-8af5-1a190c641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f898-3e8b-42ad-9a14-fd6f53b88bc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E0FA12-1BC8-400F-BB22-ADADE2603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187f0-6ca0-4f19-8af5-1a190c641134"/>
    <ds:schemaRef ds:uri="48d3f898-3e8b-42ad-9a14-fd6f53b88b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DB2D49E-5593-4771-A30E-A1B4F2BC7DF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8d3f898-3e8b-42ad-9a14-fd6f53b88bc5"/>
    <ds:schemaRef ds:uri="bb4187f0-6ca0-4f19-8af5-1a190c64113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27954</TotalTime>
  <Words>1540</Words>
  <Application>Microsoft Office PowerPoint</Application>
  <PresentationFormat>Widescreen</PresentationFormat>
  <Paragraphs>197</Paragraphs>
  <Slides>20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Tw Cen MT</vt:lpstr>
      <vt:lpstr>Wingdings</vt:lpstr>
      <vt:lpstr>master</vt:lpstr>
      <vt:lpstr>Theme2</vt:lpstr>
      <vt:lpstr>PowerPoint Presentation</vt:lpstr>
      <vt:lpstr>PowerPoint Presentation</vt:lpstr>
      <vt:lpstr>PowerPoint Presentation</vt:lpstr>
      <vt:lpstr>Overview of treatment provided in which location  </vt:lpstr>
      <vt:lpstr>Oral rehydration point (ORP) </vt:lpstr>
      <vt:lpstr>Site selection for ORP</vt:lpstr>
      <vt:lpstr>Inpatient cholera treatment facilities (CTUs/CTCs)</vt:lpstr>
      <vt:lpstr>Choice of site and premises</vt:lpstr>
      <vt:lpstr>In all events: </vt:lpstr>
      <vt:lpstr>Required size of the area  </vt:lpstr>
      <vt:lpstr>Layout and plan for CTC</vt:lpstr>
      <vt:lpstr>PowerPoint Presentation</vt:lpstr>
      <vt:lpstr>Staff and Supply in CTC/CTU </vt:lpstr>
      <vt:lpstr>Organization of CTC/CTU</vt:lpstr>
      <vt:lpstr>Main functions to be ensured in CTUs/CTCs</vt:lpstr>
      <vt:lpstr>IPC Mode of transmission </vt:lpstr>
      <vt:lpstr>IPC Mode of transmission </vt:lpstr>
      <vt:lpstr>Evaluation of the health facilities to identify gaps and actions (WHO evaluation form)  </vt:lpstr>
      <vt:lpstr>Key message: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FORTIN, Ann</cp:lastModifiedBy>
  <cp:revision>729</cp:revision>
  <cp:lastPrinted>2017-04-11T14:54:10Z</cp:lastPrinted>
  <dcterms:created xsi:type="dcterms:W3CDTF">2017-01-26T14:30:52Z</dcterms:created>
  <dcterms:modified xsi:type="dcterms:W3CDTF">2023-05-10T17:35:01Z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0x01010026187A331D3B124194B99999A5B547F1</vt:lpwstr>
  </property>
</Properties>
</file>