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795C35-8F65-431D-9EB9-785C463CA1AF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58DAD2-4C2F-458B-A298-E01285C7C2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03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8DAD2-4C2F-458B-A298-E01285C7C28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9902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58DAD2-4C2F-458B-A298-E01285C7C28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60157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4184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48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3388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762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986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334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5872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029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6254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9338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111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0CFF5F-3DB4-4343-83EE-CDBE9F189F6D}" type="datetimeFigureOut">
              <a:rPr lang="en-GB" smtClean="0"/>
              <a:t>19/03/2015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21096-6693-40D3-941B-EA320D0CCC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917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5160" y="627023"/>
            <a:ext cx="824163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ANNEX </a:t>
            </a:r>
            <a:r>
              <a:rPr lang="en-US" sz="1400" b="1" dirty="0" smtClean="0">
                <a:solidFill>
                  <a:schemeClr val="bg1"/>
                </a:solidFill>
              </a:rPr>
              <a:t>VI </a:t>
            </a:r>
            <a:r>
              <a:rPr lang="en-US" sz="1400" b="1" dirty="0">
                <a:solidFill>
                  <a:schemeClr val="bg1"/>
                </a:solidFill>
              </a:rPr>
              <a:t>- INDIVIDUAL </a:t>
            </a:r>
            <a:r>
              <a:rPr lang="en-US" sz="1400" b="1" dirty="0" smtClean="0">
                <a:solidFill>
                  <a:schemeClr val="bg1"/>
                </a:solidFill>
              </a:rPr>
              <a:t>LATRINE OPTIONS IN </a:t>
            </a:r>
            <a:r>
              <a:rPr lang="en-US" sz="1400" b="1" dirty="0">
                <a:solidFill>
                  <a:schemeClr val="bg1"/>
                </a:solidFill>
              </a:rPr>
              <a:t>RAKHINE STATE</a:t>
            </a:r>
            <a:r>
              <a:rPr lang="en-US" sz="1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93" y="138225"/>
            <a:ext cx="1452813" cy="4794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24155" y="1017263"/>
            <a:ext cx="5223642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INDIVIDUAL LATRINE WITH BAMBOO EARTHEN LID 4‘ x 4‘ x 7‘ – 6”</a:t>
            </a:r>
            <a:endParaRPr lang="en-US" sz="14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15160" y="6432333"/>
            <a:ext cx="8241632" cy="21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5160" y="6453358"/>
            <a:ext cx="82416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Myanmar WASH Cluster						http://www.themimu.info/emergencies/wash-cluster</a:t>
            </a:r>
            <a:endParaRPr lang="en-GB" sz="700" dirty="0"/>
          </a:p>
        </p:txBody>
      </p:sp>
      <p:sp>
        <p:nvSpPr>
          <p:cNvPr id="11" name="TextBox 10"/>
          <p:cNvSpPr txBox="1"/>
          <p:nvPr/>
        </p:nvSpPr>
        <p:spPr>
          <a:xfrm>
            <a:off x="415160" y="5902079"/>
            <a:ext cx="8241632" cy="4308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Estimated </a:t>
            </a:r>
            <a:r>
              <a:rPr lang="en-US" sz="1050" b="1" dirty="0"/>
              <a:t>materials package cost per </a:t>
            </a:r>
            <a:r>
              <a:rPr lang="en-US" sz="1050" b="1" dirty="0" smtClean="0"/>
              <a:t>household latrine : </a:t>
            </a:r>
            <a:r>
              <a:rPr lang="en-US" sz="1050" b="1" dirty="0">
                <a:solidFill>
                  <a:srgbClr val="FF0000"/>
                </a:solidFill>
              </a:rPr>
              <a:t>USD 8</a:t>
            </a:r>
            <a:r>
              <a:rPr lang="en-US" sz="1050" b="1" dirty="0" smtClean="0">
                <a:solidFill>
                  <a:srgbClr val="FF0000"/>
                </a:solidFill>
              </a:rPr>
              <a:t>0</a:t>
            </a:r>
            <a:r>
              <a:rPr lang="en-US" sz="1050" dirty="0"/>
              <a:t>	</a:t>
            </a:r>
            <a:r>
              <a:rPr lang="en-US" sz="900" i="1" dirty="0" smtClean="0"/>
              <a:t>(concrete footings not included in this price)</a:t>
            </a:r>
            <a:endParaRPr lang="en-US" sz="1050" i="1" dirty="0"/>
          </a:p>
          <a:p>
            <a:r>
              <a:rPr lang="en-US" sz="1050" b="1" dirty="0"/>
              <a:t>Family shares all other associated or extra cost related to construction</a:t>
            </a:r>
            <a:r>
              <a:rPr lang="en-US" sz="1050" dirty="0"/>
              <a:t>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93644" y="4661910"/>
            <a:ext cx="416009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 </a:t>
            </a:r>
            <a:r>
              <a:rPr lang="en-US" sz="900" b="1" i="1" u="sng" dirty="0"/>
              <a:t>Technical Specifications</a:t>
            </a:r>
            <a:r>
              <a:rPr lang="en-US" sz="900" b="1" i="1" dirty="0" smtClean="0"/>
              <a:t>:</a:t>
            </a:r>
          </a:p>
          <a:p>
            <a:r>
              <a:rPr lang="en-US" sz="900" b="1" i="1" dirty="0" smtClean="0"/>
              <a:t>Bamboo lined pit latrine with bamboo and soil cover</a:t>
            </a:r>
          </a:p>
          <a:p>
            <a:pPr marL="228600" indent="-228600">
              <a:buAutoNum type="arabicParenR"/>
            </a:pPr>
            <a:r>
              <a:rPr lang="en-US" sz="900" dirty="0" err="1" smtClean="0"/>
              <a:t>Myaw</a:t>
            </a:r>
            <a:r>
              <a:rPr lang="en-US" sz="900" dirty="0" smtClean="0"/>
              <a:t> Posts : 4"dia x 12'</a:t>
            </a:r>
          </a:p>
          <a:p>
            <a:pPr marL="228600" indent="-228600">
              <a:buAutoNum type="arabicParenR"/>
            </a:pPr>
            <a:r>
              <a:rPr lang="en-US" sz="900" dirty="0" smtClean="0"/>
              <a:t>Woven bamboo mat for walling</a:t>
            </a:r>
            <a:r>
              <a:rPr lang="en-US" sz="900" dirty="0" smtClean="0"/>
              <a:t> and Bamboo rings for pit</a:t>
            </a:r>
          </a:p>
          <a:p>
            <a:pPr marL="228600" indent="-228600">
              <a:buAutoNum type="arabicParenR"/>
            </a:pPr>
            <a:r>
              <a:rPr lang="en-US" sz="900" dirty="0" smtClean="0"/>
              <a:t>Floor : 6"x1"x12‘ Hardwood</a:t>
            </a:r>
          </a:p>
          <a:p>
            <a:pPr marL="228600" indent="-228600">
              <a:buAutoNum type="arabicParenR"/>
            </a:pPr>
            <a:r>
              <a:rPr lang="en-US" sz="900" dirty="0" smtClean="0"/>
              <a:t>Beams : 3"x2"x12' Hardwood </a:t>
            </a:r>
          </a:p>
          <a:p>
            <a:pPr marL="228600" indent="-228600">
              <a:buAutoNum type="arabicParenR"/>
            </a:pPr>
            <a:r>
              <a:rPr lang="en-US" sz="900" dirty="0" smtClean="0"/>
              <a:t>Beams :</a:t>
            </a:r>
            <a:r>
              <a:rPr lang="en-US" sz="900" dirty="0" smtClean="0"/>
              <a:t>2"x1"x12' Hardwood</a:t>
            </a:r>
          </a:p>
          <a:p>
            <a:pPr marL="228600" indent="-228600">
              <a:buAutoNum type="arabicParenR"/>
            </a:pPr>
            <a:r>
              <a:rPr lang="en-US" sz="900" dirty="0" smtClean="0"/>
              <a:t>CGI sheets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53740" y="4661910"/>
            <a:ext cx="410305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endParaRPr lang="en-US" sz="900" dirty="0" smtClean="0"/>
          </a:p>
          <a:p>
            <a:pPr marL="228600" indent="-228600">
              <a:buFont typeface="+mj-lt"/>
              <a:buAutoNum type="arabicParenR" startAt="7"/>
            </a:pPr>
            <a:r>
              <a:rPr lang="en-US" sz="900" dirty="0" smtClean="0"/>
              <a:t>Tarpaulin sheet to cover pit</a:t>
            </a:r>
          </a:p>
          <a:p>
            <a:pPr marL="228600" indent="-228600">
              <a:buFont typeface="+mj-lt"/>
              <a:buAutoNum type="arabicParenR" startAt="7"/>
            </a:pPr>
            <a:r>
              <a:rPr lang="en-US" sz="900" dirty="0" smtClean="0"/>
              <a:t>Plastic Pan &amp; 3" PVC Pipe</a:t>
            </a:r>
          </a:p>
          <a:p>
            <a:pPr marL="228600" indent="-228600">
              <a:buFontTx/>
              <a:buAutoNum type="arabicParenR" startAt="7"/>
            </a:pPr>
            <a:r>
              <a:rPr lang="en-US" sz="900" dirty="0" smtClean="0"/>
              <a:t>Ventilation pipe and PVC bracket</a:t>
            </a:r>
          </a:p>
          <a:p>
            <a:pPr marL="228600" indent="-228600">
              <a:buAutoNum type="arabicParenR" startAt="7"/>
            </a:pPr>
            <a:r>
              <a:rPr lang="en-US" sz="900" dirty="0" smtClean="0"/>
              <a:t>Door Handle &amp; 4” hinge</a:t>
            </a:r>
          </a:p>
          <a:p>
            <a:pPr marL="228600" indent="-228600">
              <a:buFontTx/>
              <a:buAutoNum type="arabicParenR" startAt="7"/>
            </a:pPr>
            <a:r>
              <a:rPr lang="en-US" sz="900" dirty="0" smtClean="0"/>
              <a:t>Bolt 4"</a:t>
            </a:r>
          </a:p>
          <a:p>
            <a:pPr marL="228600" indent="-228600">
              <a:buFontTx/>
              <a:buAutoNum type="arabicParenR" startAt="7"/>
            </a:pPr>
            <a:r>
              <a:rPr lang="en-US" sz="900" dirty="0" smtClean="0"/>
              <a:t>Nylon rope &amp; Binding wire</a:t>
            </a:r>
          </a:p>
          <a:p>
            <a:pPr marL="228600" indent="-228600">
              <a:buAutoNum type="arabicParenR" startAt="7"/>
            </a:pPr>
            <a:r>
              <a:rPr lang="en-US" sz="900" dirty="0" smtClean="0"/>
              <a:t>Assorted nails of various sizes</a:t>
            </a: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77517" y="1384572"/>
            <a:ext cx="2884277" cy="323749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50898" y="1377528"/>
            <a:ext cx="4221619" cy="3240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948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5160" y="627023"/>
            <a:ext cx="8241632" cy="307777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</a:rPr>
              <a:t> </a:t>
            </a:r>
            <a:r>
              <a:rPr lang="en-US" sz="1400" b="1" dirty="0">
                <a:solidFill>
                  <a:schemeClr val="bg1"/>
                </a:solidFill>
              </a:rPr>
              <a:t>ANNEX </a:t>
            </a:r>
            <a:r>
              <a:rPr lang="en-US" sz="1400" b="1" dirty="0" smtClean="0">
                <a:solidFill>
                  <a:schemeClr val="bg1"/>
                </a:solidFill>
              </a:rPr>
              <a:t>VII </a:t>
            </a:r>
            <a:r>
              <a:rPr lang="en-US" sz="1400" b="1" dirty="0">
                <a:solidFill>
                  <a:schemeClr val="bg1"/>
                </a:solidFill>
              </a:rPr>
              <a:t>- INDIVIDUAL </a:t>
            </a:r>
            <a:r>
              <a:rPr lang="en-US" sz="1400" b="1" dirty="0" smtClean="0">
                <a:solidFill>
                  <a:schemeClr val="bg1"/>
                </a:solidFill>
              </a:rPr>
              <a:t>LATRINE OPTIONS IN </a:t>
            </a:r>
            <a:r>
              <a:rPr lang="en-US" sz="1400" b="1" dirty="0">
                <a:solidFill>
                  <a:schemeClr val="bg1"/>
                </a:solidFill>
              </a:rPr>
              <a:t>RAKHINE STATE</a:t>
            </a:r>
            <a:r>
              <a:rPr lang="en-US" sz="1400" dirty="0">
                <a:solidFill>
                  <a:schemeClr val="bg1"/>
                </a:solidFill>
              </a:rPr>
              <a:t>	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593" y="66033"/>
            <a:ext cx="1452813" cy="47942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924155" y="1017263"/>
            <a:ext cx="5223642" cy="30777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INDIVIDUAL LATRINE WITH CONCRETE HAT  4‘ x 4‘ x 7‘ – 6”</a:t>
            </a:r>
            <a:endParaRPr lang="en-US" sz="1400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15160" y="6432333"/>
            <a:ext cx="8241632" cy="2102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15160" y="6453358"/>
            <a:ext cx="8241632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 smtClean="0"/>
              <a:t>Myanmar WASH Cluster						http://www.themimu.info/emergencies/wash-cluster</a:t>
            </a:r>
            <a:endParaRPr lang="en-GB" sz="700" dirty="0"/>
          </a:p>
        </p:txBody>
      </p:sp>
      <p:sp>
        <p:nvSpPr>
          <p:cNvPr id="11" name="TextBox 10"/>
          <p:cNvSpPr txBox="1"/>
          <p:nvPr/>
        </p:nvSpPr>
        <p:spPr>
          <a:xfrm>
            <a:off x="415160" y="5902079"/>
            <a:ext cx="8241632" cy="4154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 smtClean="0"/>
              <a:t>Estimated </a:t>
            </a:r>
            <a:r>
              <a:rPr lang="en-US" sz="1050" b="1" dirty="0"/>
              <a:t>materials package cost per </a:t>
            </a:r>
            <a:r>
              <a:rPr lang="en-US" sz="1050" b="1" dirty="0" smtClean="0"/>
              <a:t>household latrine : </a:t>
            </a:r>
            <a:r>
              <a:rPr lang="en-US" sz="1050" b="1" dirty="0">
                <a:solidFill>
                  <a:srgbClr val="FF0000"/>
                </a:solidFill>
              </a:rPr>
              <a:t>USD </a:t>
            </a:r>
            <a:r>
              <a:rPr lang="en-US" sz="1050" b="1" dirty="0" smtClean="0">
                <a:solidFill>
                  <a:srgbClr val="FF0000"/>
                </a:solidFill>
              </a:rPr>
              <a:t>160</a:t>
            </a:r>
            <a:r>
              <a:rPr lang="en-US" sz="1050" dirty="0"/>
              <a:t>	</a:t>
            </a:r>
            <a:r>
              <a:rPr lang="en-US" sz="1050" i="1" dirty="0" smtClean="0"/>
              <a:t>(concrete footings not included in this price)</a:t>
            </a:r>
            <a:endParaRPr lang="en-US" sz="1050" dirty="0" smtClean="0"/>
          </a:p>
          <a:p>
            <a:r>
              <a:rPr lang="en-US" sz="1050" b="1" dirty="0" smtClean="0"/>
              <a:t>Family </a:t>
            </a:r>
            <a:r>
              <a:rPr lang="en-US" sz="1050" b="1" dirty="0"/>
              <a:t>shares all other associated or extra cost related to construction</a:t>
            </a:r>
            <a:r>
              <a:rPr lang="en-US" sz="1050" dirty="0"/>
              <a:t>	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7913" y="4664827"/>
            <a:ext cx="416009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 smtClean="0"/>
              <a:t> </a:t>
            </a:r>
            <a:r>
              <a:rPr lang="en-US" sz="900" b="1" i="1" u="sng" dirty="0"/>
              <a:t>Technical Specifications</a:t>
            </a:r>
            <a:r>
              <a:rPr lang="en-US" sz="900" b="1" i="1" dirty="0" smtClean="0"/>
              <a:t>:</a:t>
            </a:r>
          </a:p>
          <a:p>
            <a:r>
              <a:rPr lang="en-US" sz="900" b="1" i="1" dirty="0" smtClean="0"/>
              <a:t>Bamboo lined pit latrine with concrete hat</a:t>
            </a:r>
          </a:p>
          <a:p>
            <a:pPr marL="228600" indent="-228600">
              <a:buAutoNum type="arabicParenR"/>
            </a:pPr>
            <a:r>
              <a:rPr lang="en-US" sz="900" dirty="0" err="1" smtClean="0"/>
              <a:t>Myaw</a:t>
            </a:r>
            <a:r>
              <a:rPr lang="en-US" sz="900" dirty="0" smtClean="0"/>
              <a:t> Posts : 4"dia x 12'</a:t>
            </a:r>
          </a:p>
          <a:p>
            <a:pPr marL="228600" indent="-228600">
              <a:buAutoNum type="arabicParenR"/>
            </a:pPr>
            <a:r>
              <a:rPr lang="en-US" sz="900" dirty="0" smtClean="0"/>
              <a:t>Woven bamboo mat for walling </a:t>
            </a:r>
          </a:p>
          <a:p>
            <a:pPr marL="228600" indent="-228600">
              <a:buAutoNum type="arabicParenR"/>
            </a:pPr>
            <a:r>
              <a:rPr lang="en-US" sz="900" dirty="0" smtClean="0"/>
              <a:t>Floor : 6"x1"x12‘ Hardwood</a:t>
            </a:r>
          </a:p>
          <a:p>
            <a:pPr marL="228600" indent="-228600">
              <a:buAutoNum type="arabicParenR"/>
            </a:pPr>
            <a:r>
              <a:rPr lang="en-US" sz="900" dirty="0" smtClean="0"/>
              <a:t>Beams : 3"x2"x12' Hardwood </a:t>
            </a:r>
          </a:p>
          <a:p>
            <a:pPr marL="228600" indent="-228600">
              <a:buAutoNum type="arabicParenR"/>
            </a:pPr>
            <a:r>
              <a:rPr lang="en-US" sz="900" dirty="0" smtClean="0"/>
              <a:t>Beams :2"x1"x12' Hardwood</a:t>
            </a:r>
          </a:p>
          <a:p>
            <a:pPr marL="228600" indent="-228600">
              <a:buAutoNum type="arabicParenR"/>
            </a:pPr>
            <a:r>
              <a:rPr lang="en-US" sz="900" dirty="0" smtClean="0"/>
              <a:t>CGI sheets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553740" y="4661910"/>
            <a:ext cx="410305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endParaRPr lang="en-US" sz="900" dirty="0" smtClean="0"/>
          </a:p>
          <a:p>
            <a:pPr marL="228600" indent="-228600">
              <a:buFont typeface="+mj-lt"/>
              <a:buAutoNum type="arabicParenR" startAt="7"/>
            </a:pPr>
            <a:r>
              <a:rPr lang="en-US" sz="900" dirty="0" smtClean="0"/>
              <a:t>Concrete ring and lid</a:t>
            </a:r>
          </a:p>
          <a:p>
            <a:pPr marL="228600" indent="-228600">
              <a:buFontTx/>
              <a:buAutoNum type="arabicParenR" startAt="7"/>
            </a:pPr>
            <a:r>
              <a:rPr lang="en-US" sz="900" dirty="0" smtClean="0"/>
              <a:t>Plastic Pan &amp; 3" PVC Pipe</a:t>
            </a:r>
          </a:p>
          <a:p>
            <a:pPr marL="228600" indent="-228600">
              <a:buAutoNum type="arabicParenR" startAt="7"/>
            </a:pPr>
            <a:r>
              <a:rPr lang="en-US" sz="900" dirty="0" smtClean="0"/>
              <a:t>Ventilation pipe and PVC bracket</a:t>
            </a:r>
          </a:p>
          <a:p>
            <a:pPr marL="228600" indent="-228600">
              <a:buAutoNum type="arabicParenR" startAt="7"/>
            </a:pPr>
            <a:r>
              <a:rPr lang="en-US" sz="900" dirty="0" smtClean="0"/>
              <a:t>Door Handle &amp; 4” hinge</a:t>
            </a:r>
          </a:p>
          <a:p>
            <a:pPr marL="228600" indent="-228600">
              <a:buFontTx/>
              <a:buAutoNum type="arabicParenR" startAt="7"/>
            </a:pPr>
            <a:r>
              <a:rPr lang="en-US" sz="900" dirty="0" smtClean="0"/>
              <a:t>Bolt 4“</a:t>
            </a:r>
          </a:p>
          <a:p>
            <a:pPr marL="228600" indent="-228600">
              <a:buFontTx/>
              <a:buAutoNum type="arabicParenR" startAt="7"/>
            </a:pPr>
            <a:r>
              <a:rPr lang="en-US" sz="900" dirty="0" smtClean="0"/>
              <a:t>Nylon rope &amp; Binding wire</a:t>
            </a:r>
          </a:p>
          <a:p>
            <a:pPr marL="228600" indent="-228600">
              <a:buAutoNum type="arabicParenR" startAt="7"/>
            </a:pPr>
            <a:r>
              <a:rPr lang="en-US" sz="900" dirty="0" smtClean="0"/>
              <a:t>Assorted nails of various sizes</a:t>
            </a:r>
            <a:endParaRPr lang="en-US" sz="9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2859" y="1479956"/>
            <a:ext cx="2358256" cy="302703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76188" y="1361963"/>
            <a:ext cx="4797177" cy="3260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1778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401</TotalTime>
  <Words>239</Words>
  <Application>Microsoft Office PowerPoint</Application>
  <PresentationFormat>On-screen Show (4:3)</PresentationFormat>
  <Paragraphs>44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UNICEF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Melissa Adoum</dc:creator>
  <cp:lastModifiedBy>Melissa Adoum</cp:lastModifiedBy>
  <cp:revision>18</cp:revision>
  <dcterms:created xsi:type="dcterms:W3CDTF">2015-03-19T04:11:48Z</dcterms:created>
  <dcterms:modified xsi:type="dcterms:W3CDTF">2015-03-19T10:52:59Z</dcterms:modified>
</cp:coreProperties>
</file>