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56" r:id="rId2"/>
    <p:sldId id="257" r:id="rId3"/>
    <p:sldId id="258" r:id="rId4"/>
    <p:sldId id="298" r:id="rId5"/>
    <p:sldId id="299" r:id="rId6"/>
    <p:sldId id="300" r:id="rId7"/>
    <p:sldId id="301" r:id="rId8"/>
    <p:sldId id="260" r:id="rId9"/>
    <p:sldId id="302" r:id="rId10"/>
    <p:sldId id="261" r:id="rId11"/>
    <p:sldId id="303" r:id="rId12"/>
    <p:sldId id="304" r:id="rId13"/>
    <p:sldId id="305" r:id="rId14"/>
    <p:sldId id="262" r:id="rId15"/>
    <p:sldId id="263" r:id="rId16"/>
    <p:sldId id="264" r:id="rId17"/>
    <p:sldId id="265" r:id="rId18"/>
    <p:sldId id="306" r:id="rId19"/>
    <p:sldId id="266" r:id="rId20"/>
    <p:sldId id="307" r:id="rId21"/>
    <p:sldId id="321" r:id="rId22"/>
    <p:sldId id="322" r:id="rId23"/>
    <p:sldId id="323" r:id="rId24"/>
    <p:sldId id="326" r:id="rId25"/>
    <p:sldId id="324" r:id="rId26"/>
    <p:sldId id="325" r:id="rId27"/>
    <p:sldId id="328" r:id="rId28"/>
    <p:sldId id="329" r:id="rId29"/>
    <p:sldId id="308" r:id="rId30"/>
    <p:sldId id="315" r:id="rId31"/>
    <p:sldId id="311" r:id="rId32"/>
    <p:sldId id="309" r:id="rId33"/>
    <p:sldId id="310" r:id="rId34"/>
    <p:sldId id="319" r:id="rId35"/>
    <p:sldId id="313" r:id="rId36"/>
    <p:sldId id="312" r:id="rId37"/>
    <p:sldId id="318" r:id="rId38"/>
    <p:sldId id="316" r:id="rId39"/>
    <p:sldId id="314" r:id="rId40"/>
    <p:sldId id="269" r:id="rId41"/>
  </p:sldIdLst>
  <p:sldSz cx="12192000" cy="6858000"/>
  <p:notesSz cx="6858000" cy="9144000"/>
  <p:defaultText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A93A56D-DA9D-FA61-2727-363D60E256A8}" name="Eva Turro" initials="ET" userId="S::eturro@unicef.org::c3320ee3-96f5-41f3-96f9-d73839151354" providerId="AD"/>
  <p188:author id="{2AB13A98-4B59-11E1-CDAF-0FF80ED378E8}" name="BOOTSMA, Sacha" initials="BS" userId="S::bootsmas_who.int#ext#@unicef.onmicrosoft.com::2e77d784-4463-4b70-b229-957f7e92133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D859E"/>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AFC056-075B-5CD0-804B-A2347C006532}" v="115" dt="2024-11-28T01:27:31.525"/>
    <p1510:client id="{4B1EB35E-FB61-1EB9-3954-C45AA80AD468}" v="113" dt="2024-11-28T10:31:37.8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10"/>
    <p:restoredTop sz="91444"/>
  </p:normalViewPr>
  <p:slideViewPr>
    <p:cSldViewPr snapToGrid="0">
      <p:cViewPr>
        <p:scale>
          <a:sx n="100" d="100"/>
          <a:sy n="100" d="100"/>
        </p:scale>
        <p:origin x="35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37CDB3-BA7A-E742-98D3-D3A6BE493E65}" type="datetimeFigureOut">
              <a:rPr lang="en-GB" smtClean="0"/>
              <a:t>28/11/2024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B0A057-7CC2-2D40-8039-C64781C8570C}" type="slidenum">
              <a:rPr lang="en-GB" smtClean="0"/>
              <a:t>‹#›</a:t>
            </a:fld>
            <a:endParaRPr lang="en-GB"/>
          </a:p>
        </p:txBody>
      </p:sp>
    </p:spTree>
    <p:extLst>
      <p:ext uri="{BB962C8B-B14F-4D97-AF65-F5344CB8AC3E}">
        <p14:creationId xmlns:p14="http://schemas.microsoft.com/office/powerpoint/2010/main" val="3983051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pubmed.ncbi.nlm.nih.gov/23201968/"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u="sng" kern="100" dirty="0">
                <a:effectLst/>
                <a:latin typeface="Montserrat" pitchFamily="2" charset="77"/>
                <a:ea typeface="Calibri" panose="020F0502020204030204" pitchFamily="34" charset="0"/>
                <a:cs typeface="Times New Roman" panose="02020603050405020304" pitchFamily="18" charset="0"/>
              </a:rPr>
              <a:t>Activity 1 (slide 3)</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Time: </a:t>
            </a:r>
            <a:r>
              <a:rPr lang="en-US" sz="1800" kern="100" dirty="0">
                <a:effectLst/>
                <a:latin typeface="Montserrat" pitchFamily="2" charset="77"/>
                <a:ea typeface="Calibri" panose="020F0502020204030204" pitchFamily="34" charset="0"/>
                <a:cs typeface="Times New Roman" panose="02020603050405020304" pitchFamily="18" charset="0"/>
              </a:rPr>
              <a:t>20 minutes</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Material: </a:t>
            </a:r>
            <a:r>
              <a:rPr lang="en-US" sz="1800" kern="100" dirty="0">
                <a:effectLst/>
                <a:latin typeface="Montserrat" pitchFamily="2" charset="77"/>
                <a:ea typeface="Calibri" panose="020F0502020204030204" pitchFamily="34" charset="0"/>
                <a:cs typeface="Times New Roman" panose="02020603050405020304" pitchFamily="18" charset="0"/>
              </a:rPr>
              <a:t>Big paper, marker</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Development:</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Montserrat" pitchFamily="2" charset="77"/>
                <a:ea typeface="Calibri" panose="020F0502020204030204" pitchFamily="34" charset="0"/>
                <a:cs typeface="Times New Roman" panose="02020603050405020304" pitchFamily="18" charset="0"/>
              </a:rPr>
              <a:t>Group discussion on two topics:</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800" kern="100" dirty="0">
                <a:effectLst/>
                <a:latin typeface="Montserrat" pitchFamily="2" charset="77"/>
                <a:ea typeface="Calibri" panose="020F0502020204030204" pitchFamily="34" charset="0"/>
                <a:cs typeface="Times New Roman" panose="02020603050405020304" pitchFamily="18" charset="0"/>
              </a:rPr>
              <a:t>What do you know about AWD</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GB" sz="1800" kern="100" dirty="0">
                <a:effectLst/>
                <a:latin typeface="Montserrat" pitchFamily="2" charset="77"/>
                <a:ea typeface="Calibri" panose="020F0502020204030204" pitchFamily="34" charset="0"/>
                <a:cs typeface="Times New Roman" panose="02020603050405020304" pitchFamily="18" charset="0"/>
              </a:rPr>
              <a:t>Do you ever hear any rumours about AWD, and if so, which ones?</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Montserrat" pitchFamily="2" charset="77"/>
                <a:ea typeface="Calibri" panose="020F0502020204030204" pitchFamily="34" charset="0"/>
                <a:cs typeface="Times New Roman" panose="02020603050405020304" pitchFamily="18" charset="0"/>
              </a:rPr>
              <a:t>Someone will write the rumors in a big blank paper so they can see them during breaks</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8B0A057-7CC2-2D40-8039-C64781C8570C}" type="slidenum">
              <a:rPr lang="en-GB" smtClean="0"/>
              <a:t>3</a:t>
            </a:fld>
            <a:endParaRPr lang="en-GB"/>
          </a:p>
        </p:txBody>
      </p:sp>
    </p:spTree>
    <p:extLst>
      <p:ext uri="{BB962C8B-B14F-4D97-AF65-F5344CB8AC3E}">
        <p14:creationId xmlns:p14="http://schemas.microsoft.com/office/powerpoint/2010/main" val="778723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itchFamily="2" charset="2"/>
              <a:buChar char=""/>
            </a:pPr>
            <a:r>
              <a:rPr lang="en-US" sz="1800" kern="100">
                <a:effectLst/>
                <a:latin typeface="Pyidaungsu"/>
                <a:ea typeface="Calibri" panose="020F0502020204030204" pitchFamily="34" charset="0"/>
                <a:cs typeface="Myanmar Text" panose="020B0502040204020203" pitchFamily="34" charset="0"/>
              </a:rPr>
              <a:t>Keep food safe: Store perishable food items at the right temperature to prevent bacterial growth. Use ice or refrigeration if possible.</a:t>
            </a:r>
            <a:endParaRPr lang="en-ES" sz="1800" kern="100">
              <a:effectLst/>
              <a:latin typeface="Calibri" panose="020F0502020204030204" pitchFamily="34" charset="0"/>
              <a:ea typeface="Calibri" panose="020F0502020204030204" pitchFamily="34" charset="0"/>
              <a:cs typeface="Myanmar Text" panose="020B0502040204020203" pitchFamily="34" charset="0"/>
            </a:endParaRPr>
          </a:p>
          <a:p>
            <a:pPr marL="342900" lvl="0" indent="-342900">
              <a:lnSpc>
                <a:spcPct val="107000"/>
              </a:lnSpc>
              <a:spcAft>
                <a:spcPts val="800"/>
              </a:spcAft>
              <a:buFont typeface="Symbol" pitchFamily="2" charset="2"/>
              <a:buChar char=""/>
            </a:pPr>
            <a:r>
              <a:rPr lang="en-US" sz="1800" kern="100">
                <a:effectLst/>
                <a:latin typeface="Pyidaungsu"/>
                <a:ea typeface="Calibri" panose="020F0502020204030204" pitchFamily="34" charset="0"/>
                <a:cs typeface="Myanmar Text" panose="020B0502040204020203" pitchFamily="34" charset="0"/>
              </a:rPr>
              <a:t>Separate raw and cooked Foods: Avoid cross-contamination by keeping raw and cooked foods separate.</a:t>
            </a:r>
            <a:endParaRPr lang="en-ES" sz="1800" kern="100">
              <a:effectLst/>
              <a:latin typeface="Calibri" panose="020F0502020204030204" pitchFamily="34" charset="0"/>
              <a:ea typeface="Calibri" panose="020F0502020204030204" pitchFamily="34" charset="0"/>
              <a:cs typeface="Myanmar Text" panose="020B0502040204020203" pitchFamily="34" charset="0"/>
            </a:endParaRPr>
          </a:p>
          <a:p>
            <a:endParaRPr lang="en-GB"/>
          </a:p>
        </p:txBody>
      </p:sp>
      <p:sp>
        <p:nvSpPr>
          <p:cNvPr id="4" name="Slide Number Placeholder 3"/>
          <p:cNvSpPr>
            <a:spLocks noGrp="1"/>
          </p:cNvSpPr>
          <p:nvPr>
            <p:ph type="sldNum" sz="quarter" idx="5"/>
          </p:nvPr>
        </p:nvSpPr>
        <p:spPr/>
        <p:txBody>
          <a:bodyPr/>
          <a:lstStyle/>
          <a:p>
            <a:fld id="{98B0A057-7CC2-2D40-8039-C64781C8570C}" type="slidenum">
              <a:rPr lang="en-GB" smtClean="0"/>
              <a:t>25</a:t>
            </a:fld>
            <a:endParaRPr lang="en-GB"/>
          </a:p>
        </p:txBody>
      </p:sp>
    </p:spTree>
    <p:extLst>
      <p:ext uri="{BB962C8B-B14F-4D97-AF65-F5344CB8AC3E}">
        <p14:creationId xmlns:p14="http://schemas.microsoft.com/office/powerpoint/2010/main" val="3890456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u="sng" kern="100" dirty="0">
                <a:effectLst/>
                <a:latin typeface="Montserrat" pitchFamily="2" charset="77"/>
                <a:ea typeface="Calibri" panose="020F0502020204030204" pitchFamily="34" charset="0"/>
                <a:cs typeface="Times New Roman" panose="02020603050405020304" pitchFamily="18" charset="0"/>
              </a:rPr>
              <a:t>Activity 4 (slide 38)</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Time: </a:t>
            </a:r>
            <a:r>
              <a:rPr lang="en-US" sz="1800" kern="100" dirty="0">
                <a:effectLst/>
                <a:latin typeface="Montserrat" pitchFamily="2" charset="77"/>
                <a:ea typeface="Calibri" panose="020F0502020204030204" pitchFamily="34" charset="0"/>
                <a:cs typeface="Times New Roman" panose="02020603050405020304" pitchFamily="18" charset="0"/>
              </a:rPr>
              <a:t>45 minutes</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Material: </a:t>
            </a:r>
            <a:r>
              <a:rPr lang="en-US" sz="1800" kern="100" dirty="0">
                <a:effectLst/>
                <a:latin typeface="Montserrat" pitchFamily="2" charset="77"/>
                <a:ea typeface="Calibri" panose="020F0502020204030204" pitchFamily="34" charset="0"/>
                <a:cs typeface="Times New Roman" panose="02020603050405020304" pitchFamily="18" charset="0"/>
              </a:rPr>
              <a:t>Document “Activity 4_ORTroleplay”; some identification for the ORT volunteer (can be a cap, a vest etc.)</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Development:</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Montserrat" pitchFamily="2" charset="77"/>
                <a:ea typeface="Calibri" panose="020F0502020204030204" pitchFamily="34" charset="0"/>
                <a:cs typeface="Times New Roman" panose="02020603050405020304" pitchFamily="18" charset="0"/>
              </a:rPr>
              <a:t>In groups of 4 or 5 persons. </a:t>
            </a:r>
            <a:r>
              <a:rPr lang="en-ES" sz="1800" kern="100" dirty="0">
                <a:effectLst/>
                <a:latin typeface="Montserrat" pitchFamily="2" charset="77"/>
                <a:ea typeface="Calibri" panose="020F0502020204030204" pitchFamily="34" charset="0"/>
                <a:cs typeface="Times New Roman" panose="02020603050405020304" pitchFamily="18" charset="0"/>
              </a:rPr>
              <a:t>One of the group will play the role of the ORT volunteer and the rest will play the household members</a:t>
            </a:r>
            <a:r>
              <a:rPr lang="en-US" sz="1800" kern="100" dirty="0">
                <a:effectLst/>
                <a:latin typeface="Montserrat" pitchFamily="2" charset="77"/>
                <a:ea typeface="Calibri" panose="020F0502020204030204" pitchFamily="34" charset="0"/>
                <a:cs typeface="Times New Roman" panose="02020603050405020304" pitchFamily="18" charset="0"/>
              </a:rPr>
              <a:t>. It will be given a little role for each participant of the group. Take 5 minutes to read it. The person who will play the role of ORT volunteer can separate to prepare his/her intervention. The family also can group to prepare.</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ES" sz="1800" kern="100" dirty="0">
                <a:effectLst/>
                <a:latin typeface="Montserrat" pitchFamily="2" charset="77"/>
                <a:ea typeface="Calibri" panose="020F0502020204030204" pitchFamily="34" charset="0"/>
                <a:cs typeface="Times New Roman" panose="02020603050405020304" pitchFamily="18" charset="0"/>
              </a:rPr>
              <a:t>After 5 minutes</a:t>
            </a:r>
            <a:r>
              <a:rPr lang="en-US" sz="1800" kern="100" dirty="0">
                <a:effectLst/>
                <a:latin typeface="Montserrat" pitchFamily="2" charset="77"/>
                <a:ea typeface="Calibri" panose="020F0502020204030204" pitchFamily="34" charset="0"/>
                <a:cs typeface="Times New Roman" panose="02020603050405020304" pitchFamily="18" charset="0"/>
              </a:rPr>
              <a:t> of preparation</a:t>
            </a:r>
            <a:r>
              <a:rPr lang="en-ES" sz="1800" kern="100" dirty="0">
                <a:effectLst/>
                <a:latin typeface="Montserrat" pitchFamily="2" charset="77"/>
                <a:ea typeface="Calibri" panose="020F0502020204030204" pitchFamily="34" charset="0"/>
                <a:cs typeface="Times New Roman" panose="02020603050405020304" pitchFamily="18" charset="0"/>
              </a:rPr>
              <a:t>, you will have 15 minutes to perform</a:t>
            </a:r>
            <a:r>
              <a:rPr lang="en-US" sz="1800" kern="100" dirty="0">
                <a:effectLst/>
                <a:latin typeface="Montserrat" pitchFamily="2" charset="77"/>
                <a:ea typeface="Calibri" panose="020F0502020204030204" pitchFamily="34" charset="0"/>
                <a:cs typeface="Times New Roman" panose="02020603050405020304" pitchFamily="18" charset="0"/>
              </a:rPr>
              <a:t>. After that the role play will be finished. </a:t>
            </a:r>
            <a:r>
              <a:rPr lang="en-ES" sz="1800" kern="100" dirty="0">
                <a:effectLst/>
                <a:latin typeface="Montserrat" pitchFamily="2" charset="77"/>
                <a:ea typeface="Calibri" panose="020F0502020204030204" pitchFamily="34" charset="0"/>
                <a:cs typeface="Times New Roman" panose="02020603050405020304" pitchFamily="18" charset="0"/>
              </a:rPr>
              <a:t>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ES" sz="1800" kern="100" dirty="0">
                <a:effectLst/>
                <a:latin typeface="Montserrat" pitchFamily="2" charset="77"/>
                <a:ea typeface="Calibri" panose="020F0502020204030204" pitchFamily="34" charset="0"/>
                <a:cs typeface="Times New Roman" panose="02020603050405020304" pitchFamily="18" charset="0"/>
              </a:rPr>
              <a:t>After 15 minutes we will repeat the process with another person being a new OR</a:t>
            </a:r>
            <a:r>
              <a:rPr lang="en-US" sz="1800" kern="100" dirty="0">
                <a:effectLst/>
                <a:latin typeface="Montserrat" pitchFamily="2" charset="77"/>
                <a:ea typeface="Calibri" panose="020F0502020204030204" pitchFamily="34" charset="0"/>
                <a:cs typeface="Times New Roman" panose="02020603050405020304" pitchFamily="18" charset="0"/>
              </a:rPr>
              <a:t>T</a:t>
            </a:r>
            <a:r>
              <a:rPr lang="en-ES" sz="1800" kern="100" dirty="0">
                <a:effectLst/>
                <a:latin typeface="Montserrat" pitchFamily="2" charset="77"/>
                <a:ea typeface="Calibri" panose="020F0502020204030204" pitchFamily="34" charset="0"/>
                <a:cs typeface="Times New Roman" panose="02020603050405020304" pitchFamily="18" charset="0"/>
              </a:rPr>
              <a:t> volunteer. A second scenario will be given, and we will take again 5 minutes to read the roles</a:t>
            </a:r>
            <a:r>
              <a:rPr lang="en-US" sz="1800" kern="100" dirty="0">
                <a:effectLst/>
                <a:latin typeface="Montserrat" pitchFamily="2" charset="77"/>
                <a:ea typeface="Calibri" panose="020F0502020204030204" pitchFamily="34" charset="0"/>
                <a:cs typeface="Times New Roman" panose="02020603050405020304" pitchFamily="18" charset="0"/>
              </a:rPr>
              <a:t> and 15 minutes to perform.</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Montserrat" pitchFamily="2" charset="77"/>
                <a:ea typeface="Calibri" panose="020F0502020204030204" pitchFamily="34" charset="0"/>
                <a:cs typeface="Times New Roman" panose="02020603050405020304" pitchFamily="18" charset="0"/>
              </a:rPr>
              <a:t>After this, we will take 5-10 minutes in plenary to discuss the challenges and opportunities people have found during the exercise.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8B0A057-7CC2-2D40-8039-C64781C8570C}" type="slidenum">
              <a:rPr lang="en-GB" smtClean="0"/>
              <a:t>39</a:t>
            </a:fld>
            <a:endParaRPr lang="en-GB"/>
          </a:p>
        </p:txBody>
      </p:sp>
    </p:spTree>
    <p:extLst>
      <p:ext uri="{BB962C8B-B14F-4D97-AF65-F5344CB8AC3E}">
        <p14:creationId xmlns:p14="http://schemas.microsoft.com/office/powerpoint/2010/main" val="3684064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US">
              <a:solidFill>
                <a:srgbClr val="1A1B1A"/>
              </a:solidFill>
              <a:effectLst/>
              <a:latin typeface="Times"/>
            </a:endParaRPr>
          </a:p>
        </p:txBody>
      </p:sp>
      <p:sp>
        <p:nvSpPr>
          <p:cNvPr id="4" name="Slide Number Placeholder 3"/>
          <p:cNvSpPr>
            <a:spLocks noGrp="1"/>
          </p:cNvSpPr>
          <p:nvPr>
            <p:ph type="sldNum" sz="quarter" idx="5"/>
          </p:nvPr>
        </p:nvSpPr>
        <p:spPr/>
        <p:txBody>
          <a:bodyPr/>
          <a:lstStyle/>
          <a:p>
            <a:fld id="{12C208DD-1366-0948-B78F-5379C5C9CB23}" type="slidenum">
              <a:rPr lang="en-GB" smtClean="0"/>
              <a:t>5</a:t>
            </a:fld>
            <a:endParaRPr lang="en-GB"/>
          </a:p>
        </p:txBody>
      </p:sp>
    </p:spTree>
    <p:extLst>
      <p:ext uri="{BB962C8B-B14F-4D97-AF65-F5344CB8AC3E}">
        <p14:creationId xmlns:p14="http://schemas.microsoft.com/office/powerpoint/2010/main" val="2731304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Incubation period: </a:t>
            </a:r>
            <a:r>
              <a:rPr lang="en-US">
                <a:hlinkClick r:id="rId3"/>
              </a:rPr>
              <a:t>The incubation period of cholera: a systematic review - PubMed (nih.gov)</a:t>
            </a:r>
            <a:r>
              <a:rPr lang="en-US"/>
              <a:t>. “</a:t>
            </a:r>
            <a:r>
              <a:rPr lang="en-US" b="0" i="0">
                <a:solidFill>
                  <a:srgbClr val="212121"/>
                </a:solidFill>
                <a:effectLst/>
                <a:latin typeface="BlinkMacSystemFont"/>
              </a:rPr>
              <a:t>We estimate the median incubation period of toxigenic cholera to be 1.4 days (95% CI, 1.3-1.6). Five percent of cholera cases will develop symptoms by 0.5 days (95% CI 0.4-0.5), and 95% by 4.4 days (95% CI 3.9-5.0) after infection.”</a:t>
            </a:r>
            <a:endParaRPr lang="en-US"/>
          </a:p>
        </p:txBody>
      </p:sp>
      <p:sp>
        <p:nvSpPr>
          <p:cNvPr id="4" name="Slide Number Placeholder 3"/>
          <p:cNvSpPr>
            <a:spLocks noGrp="1"/>
          </p:cNvSpPr>
          <p:nvPr>
            <p:ph type="sldNum" sz="quarter" idx="5"/>
          </p:nvPr>
        </p:nvSpPr>
        <p:spPr/>
        <p:txBody>
          <a:bodyPr/>
          <a:lstStyle/>
          <a:p>
            <a:fld id="{12C208DD-1366-0948-B78F-5379C5C9CB23}" type="slidenum">
              <a:rPr lang="en-GB" smtClean="0"/>
              <a:t>6</a:t>
            </a:fld>
            <a:endParaRPr lang="en-GB"/>
          </a:p>
        </p:txBody>
      </p:sp>
    </p:spTree>
    <p:extLst>
      <p:ext uri="{BB962C8B-B14F-4D97-AF65-F5344CB8AC3E}">
        <p14:creationId xmlns:p14="http://schemas.microsoft.com/office/powerpoint/2010/main" val="121603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C208DD-1366-0948-B78F-5379C5C9CB23}" type="slidenum">
              <a:rPr lang="en-GB" smtClean="0"/>
              <a:t>7</a:t>
            </a:fld>
            <a:endParaRPr lang="en-GB"/>
          </a:p>
        </p:txBody>
      </p:sp>
    </p:spTree>
    <p:extLst>
      <p:ext uri="{BB962C8B-B14F-4D97-AF65-F5344CB8AC3E}">
        <p14:creationId xmlns:p14="http://schemas.microsoft.com/office/powerpoint/2010/main" val="176826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Elderly, people with comorbidities, children and pregnant women</a:t>
            </a:r>
          </a:p>
        </p:txBody>
      </p:sp>
      <p:sp>
        <p:nvSpPr>
          <p:cNvPr id="4" name="Slide Number Placeholder 3"/>
          <p:cNvSpPr>
            <a:spLocks noGrp="1"/>
          </p:cNvSpPr>
          <p:nvPr>
            <p:ph type="sldNum" sz="quarter" idx="5"/>
          </p:nvPr>
        </p:nvSpPr>
        <p:spPr/>
        <p:txBody>
          <a:bodyPr/>
          <a:lstStyle/>
          <a:p>
            <a:fld id="{98B0A057-7CC2-2D40-8039-C64781C8570C}" type="slidenum">
              <a:rPr lang="en-GB" smtClean="0"/>
              <a:t>8</a:t>
            </a:fld>
            <a:endParaRPr lang="en-GB"/>
          </a:p>
        </p:txBody>
      </p:sp>
    </p:spTree>
    <p:extLst>
      <p:ext uri="{BB962C8B-B14F-4D97-AF65-F5344CB8AC3E}">
        <p14:creationId xmlns:p14="http://schemas.microsoft.com/office/powerpoint/2010/main" val="2119477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solidFill>
                  <a:srgbClr val="1A1B1A"/>
                </a:solidFill>
                <a:effectLst/>
                <a:latin typeface="Times"/>
              </a:rPr>
              <a:t>V. cholerae </a:t>
            </a:r>
            <a:r>
              <a:rPr lang="en-US">
                <a:solidFill>
                  <a:srgbClr val="1A1B1A"/>
                </a:solidFill>
                <a:effectLst/>
                <a:latin typeface="Times"/>
              </a:rPr>
              <a:t>is spread from person to person via the fecal-oral route or indirectly through contaminated food and water </a:t>
            </a:r>
          </a:p>
          <a:p>
            <a:pPr algn="l"/>
            <a:endParaRPr lang="en-US" b="1" i="0" u="none" strike="noStrike">
              <a:solidFill>
                <a:srgbClr val="000000"/>
              </a:solidFill>
              <a:effectLst/>
            </a:endParaRPr>
          </a:p>
          <a:p>
            <a:pPr algn="l"/>
            <a:r>
              <a:rPr lang="en-US" b="1" i="0" u="none" strike="noStrike">
                <a:solidFill>
                  <a:srgbClr val="000000"/>
                </a:solidFill>
                <a:effectLst/>
              </a:rPr>
              <a:t>Primary Barriers:</a:t>
            </a:r>
            <a:r>
              <a:rPr lang="en-US" b="0" i="0" u="none" strike="noStrike">
                <a:solidFill>
                  <a:srgbClr val="000000"/>
                </a:solidFill>
                <a:effectLst/>
              </a:rPr>
              <a:t> These barriers act directly on the source of contamination, which is feces. The main goal is to prevent the microorganisms present in feces from spreading into the environment.</a:t>
            </a:r>
          </a:p>
          <a:p>
            <a:pPr algn="l">
              <a:buFont typeface="Arial" panose="020B0604020202020204" pitchFamily="34" charset="0"/>
              <a:buChar char="•"/>
            </a:pPr>
            <a:r>
              <a:rPr lang="en-US" b="1" i="0" u="none" strike="noStrike">
                <a:solidFill>
                  <a:srgbClr val="000000"/>
                </a:solidFill>
                <a:effectLst/>
              </a:rPr>
              <a:t>Adequate Sanitation:</a:t>
            </a:r>
            <a:endParaRPr lang="en-US" b="0" i="0" u="none" strike="noStrike">
              <a:solidFill>
                <a:srgbClr val="000000"/>
              </a:solidFill>
              <a:effectLst/>
            </a:endParaRPr>
          </a:p>
          <a:p>
            <a:pPr marL="742950" lvl="1" indent="-285750" algn="l">
              <a:buFont typeface="Arial" panose="020B0604020202020204" pitchFamily="34" charset="0"/>
              <a:buChar char="•"/>
            </a:pPr>
            <a:r>
              <a:rPr lang="en-US" b="0" i="0" u="none" strike="noStrike">
                <a:solidFill>
                  <a:srgbClr val="000000"/>
                </a:solidFill>
                <a:effectLst/>
              </a:rPr>
              <a:t>Construction and use of latrines or toilets that prevent direct contact between feces and the ground or water.</a:t>
            </a:r>
          </a:p>
          <a:p>
            <a:pPr marL="742950" lvl="1" indent="-285750" algn="l">
              <a:buFont typeface="Arial" panose="020B0604020202020204" pitchFamily="34" charset="0"/>
              <a:buChar char="•"/>
            </a:pPr>
            <a:r>
              <a:rPr lang="en-US" b="0" i="0" u="none" strike="noStrike">
                <a:solidFill>
                  <a:srgbClr val="000000"/>
                </a:solidFill>
                <a:effectLst/>
              </a:rPr>
              <a:t>Safe disposal of excreta through sewerage systems or sanitary latrines.</a:t>
            </a:r>
          </a:p>
          <a:p>
            <a:pPr algn="l">
              <a:buFont typeface="Arial" panose="020B0604020202020204" pitchFamily="34" charset="0"/>
              <a:buChar char="•"/>
            </a:pPr>
            <a:r>
              <a:rPr lang="en-US" b="1" i="0" u="none" strike="noStrike">
                <a:solidFill>
                  <a:srgbClr val="000000"/>
                </a:solidFill>
                <a:effectLst/>
              </a:rPr>
              <a:t>Hygienic Waste Management:</a:t>
            </a:r>
            <a:endParaRPr lang="en-US" b="0" i="0" u="none" strike="noStrike">
              <a:solidFill>
                <a:srgbClr val="000000"/>
              </a:solidFill>
              <a:effectLst/>
            </a:endParaRPr>
          </a:p>
          <a:p>
            <a:pPr marL="742950" lvl="1" indent="-285750" algn="l">
              <a:buFont typeface="Arial" panose="020B0604020202020204" pitchFamily="34" charset="0"/>
              <a:buChar char="•"/>
            </a:pPr>
            <a:r>
              <a:rPr lang="en-US" b="0" i="0" u="none" strike="noStrike">
                <a:solidFill>
                  <a:srgbClr val="000000"/>
                </a:solidFill>
                <a:effectLst/>
              </a:rPr>
              <a:t>Proper disposal of diapers and other contaminated materials.</a:t>
            </a:r>
          </a:p>
          <a:p>
            <a:pPr marL="742950" lvl="1" indent="-285750" algn="l">
              <a:buFont typeface="Arial" panose="020B0604020202020204" pitchFamily="34" charset="0"/>
              <a:buChar char="•"/>
            </a:pPr>
            <a:r>
              <a:rPr lang="en-US" b="0" i="0" u="none" strike="noStrike">
                <a:solidFill>
                  <a:srgbClr val="000000"/>
                </a:solidFill>
                <a:effectLst/>
              </a:rPr>
              <a:t>Regular cleaning and disinfection of areas where excreta are handled.</a:t>
            </a:r>
          </a:p>
          <a:p>
            <a:pPr marL="742950" lvl="1" indent="-285750" algn="l">
              <a:buFont typeface="Arial" panose="020B0604020202020204" pitchFamily="34" charset="0"/>
              <a:buChar char="•"/>
            </a:pPr>
            <a:endParaRPr lang="en-US" b="0" i="0" u="none" strike="noStrike">
              <a:solidFill>
                <a:srgbClr val="000000"/>
              </a:solidFill>
              <a:effectLst/>
            </a:endParaRPr>
          </a:p>
          <a:p>
            <a:pPr algn="l"/>
            <a:r>
              <a:rPr lang="en-US" b="1" i="0" u="none" strike="noStrike">
                <a:solidFill>
                  <a:srgbClr val="000000"/>
                </a:solidFill>
                <a:effectLst/>
              </a:rPr>
              <a:t>Secondary Barriers:</a:t>
            </a:r>
            <a:r>
              <a:rPr lang="en-US" b="0" i="0" u="none" strike="noStrike">
                <a:solidFill>
                  <a:srgbClr val="000000"/>
                </a:solidFill>
                <a:effectLst/>
              </a:rPr>
              <a:t> These barriers act on the transmission routes, preventing microorganisms from reaching a new person.</a:t>
            </a:r>
          </a:p>
          <a:p>
            <a:pPr algn="l">
              <a:buFont typeface="Arial" panose="020B0604020202020204" pitchFamily="34" charset="0"/>
              <a:buChar char="•"/>
            </a:pPr>
            <a:r>
              <a:rPr lang="en-US" b="1" i="0" u="none" strike="noStrike">
                <a:solidFill>
                  <a:srgbClr val="000000"/>
                </a:solidFill>
                <a:effectLst/>
              </a:rPr>
              <a:t>Personal Hygiene:</a:t>
            </a:r>
            <a:endParaRPr lang="en-US" b="0" i="0" u="none" strike="noStrike">
              <a:solidFill>
                <a:srgbClr val="000000"/>
              </a:solidFill>
              <a:effectLst/>
            </a:endParaRPr>
          </a:p>
          <a:p>
            <a:pPr marL="742950" lvl="1" indent="-285750" algn="l">
              <a:buFont typeface="Arial" panose="020B0604020202020204" pitchFamily="34" charset="0"/>
              <a:buChar char="•"/>
            </a:pPr>
            <a:r>
              <a:rPr lang="en-US" b="0" i="0" u="none" strike="noStrike">
                <a:solidFill>
                  <a:srgbClr val="000000"/>
                </a:solidFill>
                <a:effectLst/>
              </a:rPr>
              <a:t>Frequent handwashing with soap and water, especially after using the toilet and before preparing food.</a:t>
            </a:r>
          </a:p>
          <a:p>
            <a:pPr marL="742950" lvl="1" indent="-285750" algn="l">
              <a:buFont typeface="Arial" panose="020B0604020202020204" pitchFamily="34" charset="0"/>
              <a:buChar char="•"/>
            </a:pPr>
            <a:r>
              <a:rPr lang="en-US" b="0" i="0" u="none" strike="noStrike">
                <a:solidFill>
                  <a:srgbClr val="000000"/>
                </a:solidFill>
                <a:effectLst/>
              </a:rPr>
              <a:t>Use of antibacterial soaps in case of outbreaks.</a:t>
            </a:r>
          </a:p>
          <a:p>
            <a:pPr algn="l">
              <a:buFont typeface="Arial" panose="020B0604020202020204" pitchFamily="34" charset="0"/>
              <a:buChar char="•"/>
            </a:pPr>
            <a:r>
              <a:rPr lang="en-US" b="1" i="0" u="none" strike="noStrike">
                <a:solidFill>
                  <a:srgbClr val="000000"/>
                </a:solidFill>
                <a:effectLst/>
              </a:rPr>
              <a:t>Food Hygiene:</a:t>
            </a:r>
            <a:endParaRPr lang="en-US" b="0" i="0" u="none" strike="noStrike">
              <a:solidFill>
                <a:srgbClr val="000000"/>
              </a:solidFill>
              <a:effectLst/>
            </a:endParaRPr>
          </a:p>
          <a:p>
            <a:pPr marL="742950" lvl="1" indent="-285750" algn="l">
              <a:buFont typeface="Arial" panose="020B0604020202020204" pitchFamily="34" charset="0"/>
              <a:buChar char="•"/>
            </a:pPr>
            <a:r>
              <a:rPr lang="en-US" b="0" i="0" u="none" strike="noStrike">
                <a:solidFill>
                  <a:srgbClr val="000000"/>
                </a:solidFill>
                <a:effectLst/>
              </a:rPr>
              <a:t>Proper cooking of food, especially raw or undercooked foods.</a:t>
            </a:r>
          </a:p>
          <a:p>
            <a:pPr marL="742950" lvl="1" indent="-285750" algn="l">
              <a:buFont typeface="Arial" panose="020B0604020202020204" pitchFamily="34" charset="0"/>
              <a:buChar char="•"/>
            </a:pPr>
            <a:r>
              <a:rPr lang="en-US" b="0" i="0" u="none" strike="noStrike">
                <a:solidFill>
                  <a:srgbClr val="000000"/>
                </a:solidFill>
                <a:effectLst/>
              </a:rPr>
              <a:t>Washing fruits and vegetables before consumption.</a:t>
            </a:r>
          </a:p>
          <a:p>
            <a:pPr marL="742950" lvl="1" indent="-285750" algn="l">
              <a:buFont typeface="Arial" panose="020B0604020202020204" pitchFamily="34" charset="0"/>
              <a:buChar char="•"/>
            </a:pPr>
            <a:r>
              <a:rPr lang="en-US" b="0" i="0" u="none" strike="noStrike">
                <a:solidFill>
                  <a:srgbClr val="000000"/>
                </a:solidFill>
                <a:effectLst/>
              </a:rPr>
              <a:t>Protecting food from contamination by flies or other insects.</a:t>
            </a:r>
          </a:p>
          <a:p>
            <a:pPr algn="l">
              <a:buFont typeface="Arial" panose="020B0604020202020204" pitchFamily="34" charset="0"/>
              <a:buChar char="•"/>
            </a:pPr>
            <a:r>
              <a:rPr lang="en-US" b="1" i="0" u="none" strike="noStrike">
                <a:solidFill>
                  <a:srgbClr val="000000"/>
                </a:solidFill>
                <a:effectLst/>
              </a:rPr>
              <a:t>Water Treatment:</a:t>
            </a:r>
            <a:endParaRPr lang="en-US" b="0" i="0" u="none" strike="noStrike">
              <a:solidFill>
                <a:srgbClr val="000000"/>
              </a:solidFill>
              <a:effectLst/>
            </a:endParaRPr>
          </a:p>
          <a:p>
            <a:pPr marL="742950" lvl="1" indent="-285750" algn="l">
              <a:buFont typeface="Arial" panose="020B0604020202020204" pitchFamily="34" charset="0"/>
              <a:buChar char="•"/>
            </a:pPr>
            <a:r>
              <a:rPr lang="en-US" b="0" i="0" u="none" strike="noStrike">
                <a:solidFill>
                  <a:srgbClr val="000000"/>
                </a:solidFill>
                <a:effectLst/>
              </a:rPr>
              <a:t>Chlorination or filtration of water to remove microorganisms.</a:t>
            </a:r>
          </a:p>
          <a:p>
            <a:pPr marL="742950" lvl="1" indent="-285750" algn="l">
              <a:buFont typeface="Arial" panose="020B0604020202020204" pitchFamily="34" charset="0"/>
              <a:buChar char="•"/>
            </a:pPr>
            <a:r>
              <a:rPr lang="en-US" b="0" i="0" u="none" strike="noStrike">
                <a:solidFill>
                  <a:srgbClr val="000000"/>
                </a:solidFill>
                <a:effectLst/>
              </a:rPr>
              <a:t>Avoiding consumption of water from unsafe sources.</a:t>
            </a:r>
          </a:p>
          <a:p>
            <a:pPr algn="l">
              <a:buFont typeface="Arial" panose="020B0604020202020204" pitchFamily="34" charset="0"/>
              <a:buChar char="•"/>
            </a:pPr>
            <a:r>
              <a:rPr lang="en-US" b="1" i="0" u="none" strike="noStrike">
                <a:solidFill>
                  <a:srgbClr val="000000"/>
                </a:solidFill>
                <a:effectLst/>
              </a:rPr>
              <a:t>Vector Control:</a:t>
            </a:r>
            <a:endParaRPr lang="en-US" b="0" i="0" u="none" strike="noStrike">
              <a:solidFill>
                <a:srgbClr val="000000"/>
              </a:solidFill>
              <a:effectLst/>
            </a:endParaRPr>
          </a:p>
          <a:p>
            <a:pPr marL="742950" lvl="1" indent="-285750" algn="l">
              <a:buFont typeface="Arial" panose="020B0604020202020204" pitchFamily="34" charset="0"/>
              <a:buChar char="•"/>
            </a:pPr>
            <a:r>
              <a:rPr lang="en-US" b="0" i="0" u="none" strike="noStrike">
                <a:solidFill>
                  <a:srgbClr val="000000"/>
                </a:solidFill>
                <a:effectLst/>
              </a:rPr>
              <a:t>Control of flies and other insects that can transmit diseases.</a:t>
            </a:r>
          </a:p>
          <a:p>
            <a:pPr marL="742950" lvl="1" indent="-285750" algn="l">
              <a:buFont typeface="Arial" panose="020B0604020202020204" pitchFamily="34" charset="0"/>
              <a:buChar char="•"/>
            </a:pPr>
            <a:endParaRPr lang="en-US" b="0" i="0" u="none" strike="noStrike">
              <a:solidFill>
                <a:srgbClr val="000000"/>
              </a:solidFill>
              <a:effectLst/>
            </a:endParaRPr>
          </a:p>
        </p:txBody>
      </p:sp>
      <p:sp>
        <p:nvSpPr>
          <p:cNvPr id="4" name="Slide Number Placeholder 3"/>
          <p:cNvSpPr>
            <a:spLocks noGrp="1"/>
          </p:cNvSpPr>
          <p:nvPr>
            <p:ph type="sldNum" sz="quarter" idx="5"/>
          </p:nvPr>
        </p:nvSpPr>
        <p:spPr/>
        <p:txBody>
          <a:bodyPr/>
          <a:lstStyle/>
          <a:p>
            <a:fld id="{12C208DD-1366-0948-B78F-5379C5C9CB23}" type="slidenum">
              <a:rPr lang="en-GB" smtClean="0"/>
              <a:t>9</a:t>
            </a:fld>
            <a:endParaRPr lang="en-GB"/>
          </a:p>
        </p:txBody>
      </p:sp>
    </p:spTree>
    <p:extLst>
      <p:ext uri="{BB962C8B-B14F-4D97-AF65-F5344CB8AC3E}">
        <p14:creationId xmlns:p14="http://schemas.microsoft.com/office/powerpoint/2010/main" val="3119470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u="sng" kern="100" dirty="0">
                <a:effectLst/>
                <a:latin typeface="Montserrat" pitchFamily="2" charset="77"/>
                <a:ea typeface="Calibri" panose="020F0502020204030204" pitchFamily="34" charset="0"/>
                <a:cs typeface="Times New Roman" panose="02020603050405020304" pitchFamily="18" charset="0"/>
              </a:rPr>
              <a:t>Activity 2 (slide 12)</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Time: </a:t>
            </a:r>
            <a:r>
              <a:rPr lang="en-US" sz="1800" kern="100" dirty="0">
                <a:effectLst/>
                <a:latin typeface="Montserrat" pitchFamily="2" charset="77"/>
                <a:ea typeface="Calibri" panose="020F0502020204030204" pitchFamily="34" charset="0"/>
                <a:cs typeface="Times New Roman" panose="02020603050405020304" pitchFamily="18" charset="0"/>
              </a:rPr>
              <a:t>30 minutes</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Material: </a:t>
            </a:r>
            <a:r>
              <a:rPr lang="en-US" sz="1800" kern="100" dirty="0">
                <a:effectLst/>
                <a:latin typeface="Montserrat" pitchFamily="2" charset="77"/>
                <a:ea typeface="Calibri" panose="020F0502020204030204" pitchFamily="34" charset="0"/>
                <a:cs typeface="Times New Roman" panose="02020603050405020304" pitchFamily="18" charset="0"/>
              </a:rPr>
              <a:t>Show slide 10. Paper and pens if needed to write ideas</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Development:</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Montserrat" pitchFamily="2" charset="77"/>
                <a:ea typeface="Calibri" panose="020F0502020204030204" pitchFamily="34" charset="0"/>
                <a:cs typeface="Times New Roman" panose="02020603050405020304" pitchFamily="18" charset="0"/>
              </a:rPr>
              <a:t>The group will be divided in 4 subgroups. Each group will have to decide one of the 6 transmission contexts, they have to agree in between groups to not repeat the same context (5 minutes for explanation and decision of context)</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Montserrat" pitchFamily="2" charset="77"/>
                <a:ea typeface="Calibri" panose="020F0502020204030204" pitchFamily="34" charset="0"/>
                <a:cs typeface="Times New Roman" panose="02020603050405020304" pitchFamily="18" charset="0"/>
              </a:rPr>
              <a:t>Contexts to choose from: Household and neighbors; environmental contamination; public spaces; gatherings; funerals; hospitals or clinics</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Montserrat" pitchFamily="2" charset="77"/>
                <a:ea typeface="Calibri" panose="020F0502020204030204" pitchFamily="34" charset="0"/>
                <a:cs typeface="Times New Roman" panose="02020603050405020304" pitchFamily="18" charset="0"/>
              </a:rPr>
              <a:t>They will have 10 minutes to discuss the possible routes of transmission inside that context.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Montserrat" pitchFamily="2" charset="77"/>
                <a:ea typeface="Calibri" panose="020F0502020204030204" pitchFamily="34" charset="0"/>
                <a:cs typeface="Times New Roman" panose="02020603050405020304" pitchFamily="18" charset="0"/>
              </a:rPr>
              <a:t>Afterwards, each group will have 3 minutes to present their results to the rest of the group.</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8B0A057-7CC2-2D40-8039-C64781C8570C}" type="slidenum">
              <a:rPr lang="en-GB" smtClean="0"/>
              <a:t>12</a:t>
            </a:fld>
            <a:endParaRPr lang="en-GB"/>
          </a:p>
        </p:txBody>
      </p:sp>
    </p:spTree>
    <p:extLst>
      <p:ext uri="{BB962C8B-B14F-4D97-AF65-F5344CB8AC3E}">
        <p14:creationId xmlns:p14="http://schemas.microsoft.com/office/powerpoint/2010/main" val="162712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u="sng" kern="100" dirty="0">
                <a:effectLst/>
                <a:latin typeface="Montserrat" pitchFamily="2" charset="77"/>
                <a:ea typeface="Calibri" panose="020F0502020204030204" pitchFamily="34" charset="0"/>
                <a:cs typeface="Times New Roman" panose="02020603050405020304" pitchFamily="18" charset="0"/>
              </a:rPr>
              <a:t>Activity 3 (slide 20)</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Time: </a:t>
            </a:r>
            <a:r>
              <a:rPr lang="en-US" sz="1800" kern="100" dirty="0">
                <a:effectLst/>
                <a:latin typeface="Montserrat" pitchFamily="2" charset="77"/>
                <a:ea typeface="Calibri" panose="020F0502020204030204" pitchFamily="34" charset="0"/>
                <a:cs typeface="Times New Roman" panose="02020603050405020304" pitchFamily="18" charset="0"/>
              </a:rPr>
              <a:t>30 minutes</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Material: </a:t>
            </a:r>
            <a:r>
              <a:rPr lang="en-US" sz="1800" kern="100" dirty="0">
                <a:effectLst/>
                <a:latin typeface="Montserrat" pitchFamily="2" charset="77"/>
                <a:ea typeface="Calibri" panose="020F0502020204030204" pitchFamily="34" charset="0"/>
                <a:cs typeface="Times New Roman" panose="02020603050405020304" pitchFamily="18" charset="0"/>
              </a:rPr>
              <a:t>Document “Activity 3_assessmentRosemaryLeonardo”</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kern="100" dirty="0">
                <a:effectLst/>
                <a:latin typeface="Montserrat" pitchFamily="2" charset="77"/>
                <a:ea typeface="Calibri" panose="020F0502020204030204" pitchFamily="34" charset="0"/>
                <a:cs typeface="Times New Roman" panose="02020603050405020304" pitchFamily="18" charset="0"/>
              </a:rPr>
              <a:t>Development:</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Montserrat" pitchFamily="2" charset="77"/>
                <a:ea typeface="Calibri" panose="020F0502020204030204" pitchFamily="34" charset="0"/>
                <a:cs typeface="Times New Roman" panose="02020603050405020304" pitchFamily="18" charset="0"/>
              </a:rPr>
              <a:t>People will group in pairs and they will be given one character: Rosemary or Leonardo.</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Montserrat" pitchFamily="2" charset="77"/>
                <a:ea typeface="Calibri" panose="020F0502020204030204" pitchFamily="34" charset="0"/>
                <a:cs typeface="Times New Roman" panose="02020603050405020304" pitchFamily="18" charset="0"/>
              </a:rPr>
              <a:t>First will play Rosemary and the other person will do the assessment. Afterwards will be the turn of Leonardo and the one who played Rosemary will do the assessment.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Montserrat" pitchFamily="2" charset="77"/>
                <a:ea typeface="Calibri" panose="020F0502020204030204" pitchFamily="34" charset="0"/>
                <a:cs typeface="Times New Roman" panose="02020603050405020304" pitchFamily="18" charset="0"/>
              </a:rPr>
              <a:t>Please print out the document called “Activity 3_assessmentRosemaryLeonardo” and make as much copies as needed.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Montserrat" pitchFamily="2" charset="77"/>
                <a:ea typeface="Calibri" panose="020F0502020204030204" pitchFamily="34" charset="0"/>
                <a:cs typeface="Times New Roman" panose="02020603050405020304" pitchFamily="18" charset="0"/>
              </a:rPr>
              <a:t>For this they will have 15 minutes (7 minutes each) and then 10 minutes the whole group to explore challenges or doubts. </a:t>
            </a:r>
            <a:endParaRPr lang="en-E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8B0A057-7CC2-2D40-8039-C64781C8570C}" type="slidenum">
              <a:rPr lang="en-GB" smtClean="0"/>
              <a:t>20</a:t>
            </a:fld>
            <a:endParaRPr lang="en-GB"/>
          </a:p>
        </p:txBody>
      </p:sp>
    </p:spTree>
    <p:extLst>
      <p:ext uri="{BB962C8B-B14F-4D97-AF65-F5344CB8AC3E}">
        <p14:creationId xmlns:p14="http://schemas.microsoft.com/office/powerpoint/2010/main" val="950845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solidFill>
                  <a:srgbClr val="0D859E"/>
                </a:solidFill>
              </a:rPr>
              <a:t>We will advise to prepare a 0.05% solution. Even this dilution is used for handwashing, will be safer at household level and we can use it to clean dirty clothes without bleaching. Gloves are advised to manipulate bleach.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solidFill>
                  <a:srgbClr val="0D859E"/>
                </a:solidFill>
              </a:rPr>
              <a:t>Clothes can also be disinfected with that solution. </a:t>
            </a:r>
          </a:p>
          <a:p>
            <a:r>
              <a:rPr lang="en-GB"/>
              <a:t>https://</a:t>
            </a:r>
            <a:r>
              <a:rPr lang="en-GB" err="1"/>
              <a:t>www.cdc.gov</a:t>
            </a:r>
            <a:r>
              <a:rPr lang="en-GB"/>
              <a:t>/cholera/prevention/</a:t>
            </a:r>
            <a:r>
              <a:rPr lang="en-GB" err="1"/>
              <a:t>index.html</a:t>
            </a:r>
            <a:endParaRPr lang="en-GB"/>
          </a:p>
        </p:txBody>
      </p:sp>
      <p:sp>
        <p:nvSpPr>
          <p:cNvPr id="4" name="Slide Number Placeholder 3"/>
          <p:cNvSpPr>
            <a:spLocks noGrp="1"/>
          </p:cNvSpPr>
          <p:nvPr>
            <p:ph type="sldNum" sz="quarter" idx="5"/>
          </p:nvPr>
        </p:nvSpPr>
        <p:spPr/>
        <p:txBody>
          <a:bodyPr/>
          <a:lstStyle/>
          <a:p>
            <a:fld id="{98B0A057-7CC2-2D40-8039-C64781C8570C}" type="slidenum">
              <a:rPr lang="en-GB" smtClean="0"/>
              <a:t>24</a:t>
            </a:fld>
            <a:endParaRPr lang="en-GB"/>
          </a:p>
        </p:txBody>
      </p:sp>
    </p:spTree>
    <p:extLst>
      <p:ext uri="{BB962C8B-B14F-4D97-AF65-F5344CB8AC3E}">
        <p14:creationId xmlns:p14="http://schemas.microsoft.com/office/powerpoint/2010/main" val="108257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D5E92-A8AD-6130-35C1-AFBD9CCEB5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B6F6972-F091-8572-FED8-72B055A750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68629C0-2B48-2273-7F3E-702FCA8966AE}"/>
              </a:ext>
            </a:extLst>
          </p:cNvPr>
          <p:cNvSpPr>
            <a:spLocks noGrp="1"/>
          </p:cNvSpPr>
          <p:nvPr>
            <p:ph type="dt" sz="half" idx="10"/>
          </p:nvPr>
        </p:nvSpPr>
        <p:spPr/>
        <p:txBody>
          <a:bodyPr/>
          <a:lstStyle/>
          <a:p>
            <a:fld id="{A208F6D6-92F1-FD40-8182-8AB36557D867}" type="datetimeFigureOut">
              <a:rPr lang="en-GB" smtClean="0"/>
              <a:t>28/11/2024</a:t>
            </a:fld>
            <a:endParaRPr lang="en-GB"/>
          </a:p>
        </p:txBody>
      </p:sp>
      <p:sp>
        <p:nvSpPr>
          <p:cNvPr id="5" name="Footer Placeholder 4">
            <a:extLst>
              <a:ext uri="{FF2B5EF4-FFF2-40B4-BE49-F238E27FC236}">
                <a16:creationId xmlns:a16="http://schemas.microsoft.com/office/drawing/2014/main" id="{635792D7-EAA1-41CB-FFF8-02D5F725B1D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71BE4E-558D-485A-FAC2-1803B9924AE7}"/>
              </a:ext>
            </a:extLst>
          </p:cNvPr>
          <p:cNvSpPr>
            <a:spLocks noGrp="1"/>
          </p:cNvSpPr>
          <p:nvPr>
            <p:ph type="sldNum" sz="quarter" idx="12"/>
          </p:nvPr>
        </p:nvSpPr>
        <p:spPr/>
        <p:txBody>
          <a:bodyPr/>
          <a:lstStyle/>
          <a:p>
            <a:fld id="{E87983CC-4325-DC49-8B61-11B22878116E}" type="slidenum">
              <a:rPr lang="en-GB" smtClean="0"/>
              <a:t>‹#›</a:t>
            </a:fld>
            <a:endParaRPr lang="en-GB"/>
          </a:p>
        </p:txBody>
      </p:sp>
    </p:spTree>
    <p:extLst>
      <p:ext uri="{BB962C8B-B14F-4D97-AF65-F5344CB8AC3E}">
        <p14:creationId xmlns:p14="http://schemas.microsoft.com/office/powerpoint/2010/main" val="640672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226C2-1150-7490-ABBA-6D290C5337A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B721E00-9FDF-1417-2698-75D37A46EA1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9032007-8A63-3B9E-4680-A16A9FD64A31}"/>
              </a:ext>
            </a:extLst>
          </p:cNvPr>
          <p:cNvSpPr>
            <a:spLocks noGrp="1"/>
          </p:cNvSpPr>
          <p:nvPr>
            <p:ph type="dt" sz="half" idx="10"/>
          </p:nvPr>
        </p:nvSpPr>
        <p:spPr/>
        <p:txBody>
          <a:bodyPr/>
          <a:lstStyle/>
          <a:p>
            <a:fld id="{A208F6D6-92F1-FD40-8182-8AB36557D867}" type="datetimeFigureOut">
              <a:rPr lang="en-GB" smtClean="0"/>
              <a:t>28/11/2024</a:t>
            </a:fld>
            <a:endParaRPr lang="en-GB"/>
          </a:p>
        </p:txBody>
      </p:sp>
      <p:sp>
        <p:nvSpPr>
          <p:cNvPr id="5" name="Footer Placeholder 4">
            <a:extLst>
              <a:ext uri="{FF2B5EF4-FFF2-40B4-BE49-F238E27FC236}">
                <a16:creationId xmlns:a16="http://schemas.microsoft.com/office/drawing/2014/main" id="{BAA83AFE-4D63-24BD-F775-A6C825A4E6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54099F-F5FE-5D2E-DF62-5F85141BF744}"/>
              </a:ext>
            </a:extLst>
          </p:cNvPr>
          <p:cNvSpPr>
            <a:spLocks noGrp="1"/>
          </p:cNvSpPr>
          <p:nvPr>
            <p:ph type="sldNum" sz="quarter" idx="12"/>
          </p:nvPr>
        </p:nvSpPr>
        <p:spPr/>
        <p:txBody>
          <a:bodyPr/>
          <a:lstStyle/>
          <a:p>
            <a:fld id="{E87983CC-4325-DC49-8B61-11B22878116E}" type="slidenum">
              <a:rPr lang="en-GB" smtClean="0"/>
              <a:t>‹#›</a:t>
            </a:fld>
            <a:endParaRPr lang="en-GB"/>
          </a:p>
        </p:txBody>
      </p:sp>
    </p:spTree>
    <p:extLst>
      <p:ext uri="{BB962C8B-B14F-4D97-AF65-F5344CB8AC3E}">
        <p14:creationId xmlns:p14="http://schemas.microsoft.com/office/powerpoint/2010/main" val="36952524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A32DF9-3DB3-4616-46F3-81DE531001F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FD74A4B-4F9B-F8FD-55F3-D204216043C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4B07503-FAE4-2152-B254-19BE9141DC09}"/>
              </a:ext>
            </a:extLst>
          </p:cNvPr>
          <p:cNvSpPr>
            <a:spLocks noGrp="1"/>
          </p:cNvSpPr>
          <p:nvPr>
            <p:ph type="dt" sz="half" idx="10"/>
          </p:nvPr>
        </p:nvSpPr>
        <p:spPr/>
        <p:txBody>
          <a:bodyPr/>
          <a:lstStyle/>
          <a:p>
            <a:fld id="{A208F6D6-92F1-FD40-8182-8AB36557D867}" type="datetimeFigureOut">
              <a:rPr lang="en-GB" smtClean="0"/>
              <a:t>28/11/2024</a:t>
            </a:fld>
            <a:endParaRPr lang="en-GB"/>
          </a:p>
        </p:txBody>
      </p:sp>
      <p:sp>
        <p:nvSpPr>
          <p:cNvPr id="5" name="Footer Placeholder 4">
            <a:extLst>
              <a:ext uri="{FF2B5EF4-FFF2-40B4-BE49-F238E27FC236}">
                <a16:creationId xmlns:a16="http://schemas.microsoft.com/office/drawing/2014/main" id="{5110240F-A71A-5EBC-6398-C4B8DC5F9AE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F44F90B-9021-3F79-9919-1FDCB33439DC}"/>
              </a:ext>
            </a:extLst>
          </p:cNvPr>
          <p:cNvSpPr>
            <a:spLocks noGrp="1"/>
          </p:cNvSpPr>
          <p:nvPr>
            <p:ph type="sldNum" sz="quarter" idx="12"/>
          </p:nvPr>
        </p:nvSpPr>
        <p:spPr/>
        <p:txBody>
          <a:bodyPr/>
          <a:lstStyle/>
          <a:p>
            <a:fld id="{E87983CC-4325-DC49-8B61-11B22878116E}" type="slidenum">
              <a:rPr lang="en-GB" smtClean="0"/>
              <a:t>‹#›</a:t>
            </a:fld>
            <a:endParaRPr lang="en-GB"/>
          </a:p>
        </p:txBody>
      </p:sp>
    </p:spTree>
    <p:extLst>
      <p:ext uri="{BB962C8B-B14F-4D97-AF65-F5344CB8AC3E}">
        <p14:creationId xmlns:p14="http://schemas.microsoft.com/office/powerpoint/2010/main" val="3735398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80844-25F3-6D24-D928-77BDAC11730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51E2878-D08A-E16C-507F-3980470453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19C8E92-7C45-AC84-2AEE-7EDB0732BE93}"/>
              </a:ext>
            </a:extLst>
          </p:cNvPr>
          <p:cNvSpPr>
            <a:spLocks noGrp="1"/>
          </p:cNvSpPr>
          <p:nvPr>
            <p:ph type="dt" sz="half" idx="10"/>
          </p:nvPr>
        </p:nvSpPr>
        <p:spPr/>
        <p:txBody>
          <a:bodyPr/>
          <a:lstStyle/>
          <a:p>
            <a:fld id="{A208F6D6-92F1-FD40-8182-8AB36557D867}" type="datetimeFigureOut">
              <a:rPr lang="en-GB" smtClean="0"/>
              <a:t>28/11/2024</a:t>
            </a:fld>
            <a:endParaRPr lang="en-GB"/>
          </a:p>
        </p:txBody>
      </p:sp>
      <p:sp>
        <p:nvSpPr>
          <p:cNvPr id="5" name="Footer Placeholder 4">
            <a:extLst>
              <a:ext uri="{FF2B5EF4-FFF2-40B4-BE49-F238E27FC236}">
                <a16:creationId xmlns:a16="http://schemas.microsoft.com/office/drawing/2014/main" id="{ACEBCF72-86EE-04DF-92F7-FDEAF356C8B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1D78478-1306-B8AC-8AB9-2F5F8D4BC5E2}"/>
              </a:ext>
            </a:extLst>
          </p:cNvPr>
          <p:cNvSpPr>
            <a:spLocks noGrp="1"/>
          </p:cNvSpPr>
          <p:nvPr>
            <p:ph type="sldNum" sz="quarter" idx="12"/>
          </p:nvPr>
        </p:nvSpPr>
        <p:spPr/>
        <p:txBody>
          <a:bodyPr/>
          <a:lstStyle/>
          <a:p>
            <a:fld id="{E87983CC-4325-DC49-8B61-11B22878116E}" type="slidenum">
              <a:rPr lang="en-GB" smtClean="0"/>
              <a:t>‹#›</a:t>
            </a:fld>
            <a:endParaRPr lang="en-GB"/>
          </a:p>
        </p:txBody>
      </p:sp>
    </p:spTree>
    <p:extLst>
      <p:ext uri="{BB962C8B-B14F-4D97-AF65-F5344CB8AC3E}">
        <p14:creationId xmlns:p14="http://schemas.microsoft.com/office/powerpoint/2010/main" val="2552704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FC473-88B1-AA77-4415-5133AD3734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5EF6CCB-D6D5-3559-EC8C-C9D968D895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B62689A-E571-A30F-FA4A-CA6F104F243F}"/>
              </a:ext>
            </a:extLst>
          </p:cNvPr>
          <p:cNvSpPr>
            <a:spLocks noGrp="1"/>
          </p:cNvSpPr>
          <p:nvPr>
            <p:ph type="dt" sz="half" idx="10"/>
          </p:nvPr>
        </p:nvSpPr>
        <p:spPr/>
        <p:txBody>
          <a:bodyPr/>
          <a:lstStyle/>
          <a:p>
            <a:fld id="{A208F6D6-92F1-FD40-8182-8AB36557D867}" type="datetimeFigureOut">
              <a:rPr lang="en-GB" smtClean="0"/>
              <a:t>28/11/2024</a:t>
            </a:fld>
            <a:endParaRPr lang="en-GB"/>
          </a:p>
        </p:txBody>
      </p:sp>
      <p:sp>
        <p:nvSpPr>
          <p:cNvPr id="5" name="Footer Placeholder 4">
            <a:extLst>
              <a:ext uri="{FF2B5EF4-FFF2-40B4-BE49-F238E27FC236}">
                <a16:creationId xmlns:a16="http://schemas.microsoft.com/office/drawing/2014/main" id="{34C6172B-0A07-6EAA-52B0-52B890A5344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087B570-DB1B-1139-022A-BA18591B98B6}"/>
              </a:ext>
            </a:extLst>
          </p:cNvPr>
          <p:cNvSpPr>
            <a:spLocks noGrp="1"/>
          </p:cNvSpPr>
          <p:nvPr>
            <p:ph type="sldNum" sz="quarter" idx="12"/>
          </p:nvPr>
        </p:nvSpPr>
        <p:spPr/>
        <p:txBody>
          <a:bodyPr/>
          <a:lstStyle/>
          <a:p>
            <a:fld id="{E87983CC-4325-DC49-8B61-11B22878116E}" type="slidenum">
              <a:rPr lang="en-GB" smtClean="0"/>
              <a:t>‹#›</a:t>
            </a:fld>
            <a:endParaRPr lang="en-GB"/>
          </a:p>
        </p:txBody>
      </p:sp>
    </p:spTree>
    <p:extLst>
      <p:ext uri="{BB962C8B-B14F-4D97-AF65-F5344CB8AC3E}">
        <p14:creationId xmlns:p14="http://schemas.microsoft.com/office/powerpoint/2010/main" val="3242382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19739-AB56-87D3-41A8-0B821C9CC1E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B86B14D-201F-94D8-32B0-72ECB8593D5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BE735B6-A76E-9EB6-741F-6280AE0479D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A65971C-E842-356D-F004-EC9C868F69AB}"/>
              </a:ext>
            </a:extLst>
          </p:cNvPr>
          <p:cNvSpPr>
            <a:spLocks noGrp="1"/>
          </p:cNvSpPr>
          <p:nvPr>
            <p:ph type="dt" sz="half" idx="10"/>
          </p:nvPr>
        </p:nvSpPr>
        <p:spPr/>
        <p:txBody>
          <a:bodyPr/>
          <a:lstStyle/>
          <a:p>
            <a:fld id="{A208F6D6-92F1-FD40-8182-8AB36557D867}" type="datetimeFigureOut">
              <a:rPr lang="en-GB" smtClean="0"/>
              <a:t>28/11/2024</a:t>
            </a:fld>
            <a:endParaRPr lang="en-GB"/>
          </a:p>
        </p:txBody>
      </p:sp>
      <p:sp>
        <p:nvSpPr>
          <p:cNvPr id="6" name="Footer Placeholder 5">
            <a:extLst>
              <a:ext uri="{FF2B5EF4-FFF2-40B4-BE49-F238E27FC236}">
                <a16:creationId xmlns:a16="http://schemas.microsoft.com/office/drawing/2014/main" id="{01A51CBB-BE43-E634-24C4-7E2F9A474E0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8130C9B-AE6A-45E3-D2AA-09DEADDA3579}"/>
              </a:ext>
            </a:extLst>
          </p:cNvPr>
          <p:cNvSpPr>
            <a:spLocks noGrp="1"/>
          </p:cNvSpPr>
          <p:nvPr>
            <p:ph type="sldNum" sz="quarter" idx="12"/>
          </p:nvPr>
        </p:nvSpPr>
        <p:spPr/>
        <p:txBody>
          <a:bodyPr/>
          <a:lstStyle/>
          <a:p>
            <a:fld id="{E87983CC-4325-DC49-8B61-11B22878116E}" type="slidenum">
              <a:rPr lang="en-GB" smtClean="0"/>
              <a:t>‹#›</a:t>
            </a:fld>
            <a:endParaRPr lang="en-GB"/>
          </a:p>
        </p:txBody>
      </p:sp>
    </p:spTree>
    <p:extLst>
      <p:ext uri="{BB962C8B-B14F-4D97-AF65-F5344CB8AC3E}">
        <p14:creationId xmlns:p14="http://schemas.microsoft.com/office/powerpoint/2010/main" val="4272554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67849-4438-953D-E8F8-72DDABA55A3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958B2A-FB03-7078-8AAE-7E6EB9E8B7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C09F287-CD4B-0128-E216-3CAAC099B76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B214899D-8851-F6CB-3FE8-1804FA6C79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D88EDFE-5BFF-928F-AACD-3A463B9AEC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0C195A2-F007-8631-56F4-D208B5085508}"/>
              </a:ext>
            </a:extLst>
          </p:cNvPr>
          <p:cNvSpPr>
            <a:spLocks noGrp="1"/>
          </p:cNvSpPr>
          <p:nvPr>
            <p:ph type="dt" sz="half" idx="10"/>
          </p:nvPr>
        </p:nvSpPr>
        <p:spPr/>
        <p:txBody>
          <a:bodyPr/>
          <a:lstStyle/>
          <a:p>
            <a:fld id="{A208F6D6-92F1-FD40-8182-8AB36557D867}" type="datetimeFigureOut">
              <a:rPr lang="en-GB" smtClean="0"/>
              <a:t>28/11/2024</a:t>
            </a:fld>
            <a:endParaRPr lang="en-GB"/>
          </a:p>
        </p:txBody>
      </p:sp>
      <p:sp>
        <p:nvSpPr>
          <p:cNvPr id="8" name="Footer Placeholder 7">
            <a:extLst>
              <a:ext uri="{FF2B5EF4-FFF2-40B4-BE49-F238E27FC236}">
                <a16:creationId xmlns:a16="http://schemas.microsoft.com/office/drawing/2014/main" id="{E10E50D3-D6BC-E192-903D-E74979DEB5C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191E0DB-3449-01D5-8B8E-80090AEC6932}"/>
              </a:ext>
            </a:extLst>
          </p:cNvPr>
          <p:cNvSpPr>
            <a:spLocks noGrp="1"/>
          </p:cNvSpPr>
          <p:nvPr>
            <p:ph type="sldNum" sz="quarter" idx="12"/>
          </p:nvPr>
        </p:nvSpPr>
        <p:spPr/>
        <p:txBody>
          <a:bodyPr/>
          <a:lstStyle/>
          <a:p>
            <a:fld id="{E87983CC-4325-DC49-8B61-11B22878116E}" type="slidenum">
              <a:rPr lang="en-GB" smtClean="0"/>
              <a:t>‹#›</a:t>
            </a:fld>
            <a:endParaRPr lang="en-GB"/>
          </a:p>
        </p:txBody>
      </p:sp>
    </p:spTree>
    <p:extLst>
      <p:ext uri="{BB962C8B-B14F-4D97-AF65-F5344CB8AC3E}">
        <p14:creationId xmlns:p14="http://schemas.microsoft.com/office/powerpoint/2010/main" val="3270100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90FFC-3B15-99FF-9384-0EB1092AF6D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C24C92A-2978-F058-F44A-11F745D93E89}"/>
              </a:ext>
            </a:extLst>
          </p:cNvPr>
          <p:cNvSpPr>
            <a:spLocks noGrp="1"/>
          </p:cNvSpPr>
          <p:nvPr>
            <p:ph type="dt" sz="half" idx="10"/>
          </p:nvPr>
        </p:nvSpPr>
        <p:spPr/>
        <p:txBody>
          <a:bodyPr/>
          <a:lstStyle/>
          <a:p>
            <a:fld id="{A208F6D6-92F1-FD40-8182-8AB36557D867}" type="datetimeFigureOut">
              <a:rPr lang="en-GB" smtClean="0"/>
              <a:t>28/11/2024</a:t>
            </a:fld>
            <a:endParaRPr lang="en-GB"/>
          </a:p>
        </p:txBody>
      </p:sp>
      <p:sp>
        <p:nvSpPr>
          <p:cNvPr id="4" name="Footer Placeholder 3">
            <a:extLst>
              <a:ext uri="{FF2B5EF4-FFF2-40B4-BE49-F238E27FC236}">
                <a16:creationId xmlns:a16="http://schemas.microsoft.com/office/drawing/2014/main" id="{28A589DB-EE7D-411B-0C23-54DB7D45BC0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F266230-2AB8-2770-1A77-035C62B4320E}"/>
              </a:ext>
            </a:extLst>
          </p:cNvPr>
          <p:cNvSpPr>
            <a:spLocks noGrp="1"/>
          </p:cNvSpPr>
          <p:nvPr>
            <p:ph type="sldNum" sz="quarter" idx="12"/>
          </p:nvPr>
        </p:nvSpPr>
        <p:spPr/>
        <p:txBody>
          <a:bodyPr/>
          <a:lstStyle/>
          <a:p>
            <a:fld id="{E87983CC-4325-DC49-8B61-11B22878116E}" type="slidenum">
              <a:rPr lang="en-GB" smtClean="0"/>
              <a:t>‹#›</a:t>
            </a:fld>
            <a:endParaRPr lang="en-GB"/>
          </a:p>
        </p:txBody>
      </p:sp>
    </p:spTree>
    <p:extLst>
      <p:ext uri="{BB962C8B-B14F-4D97-AF65-F5344CB8AC3E}">
        <p14:creationId xmlns:p14="http://schemas.microsoft.com/office/powerpoint/2010/main" val="1305314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E92109-FAA7-D4D0-A7DF-CE9D88780C95}"/>
              </a:ext>
            </a:extLst>
          </p:cNvPr>
          <p:cNvSpPr>
            <a:spLocks noGrp="1"/>
          </p:cNvSpPr>
          <p:nvPr>
            <p:ph type="dt" sz="half" idx="10"/>
          </p:nvPr>
        </p:nvSpPr>
        <p:spPr/>
        <p:txBody>
          <a:bodyPr/>
          <a:lstStyle/>
          <a:p>
            <a:fld id="{A208F6D6-92F1-FD40-8182-8AB36557D867}" type="datetimeFigureOut">
              <a:rPr lang="en-GB" smtClean="0"/>
              <a:t>28/11/2024</a:t>
            </a:fld>
            <a:endParaRPr lang="en-GB"/>
          </a:p>
        </p:txBody>
      </p:sp>
      <p:sp>
        <p:nvSpPr>
          <p:cNvPr id="3" name="Footer Placeholder 2">
            <a:extLst>
              <a:ext uri="{FF2B5EF4-FFF2-40B4-BE49-F238E27FC236}">
                <a16:creationId xmlns:a16="http://schemas.microsoft.com/office/drawing/2014/main" id="{6115101B-EC97-FB59-0A31-2422FA4E76C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7DBAAB3-F508-F75D-7493-FF7ED223F319}"/>
              </a:ext>
            </a:extLst>
          </p:cNvPr>
          <p:cNvSpPr>
            <a:spLocks noGrp="1"/>
          </p:cNvSpPr>
          <p:nvPr>
            <p:ph type="sldNum" sz="quarter" idx="12"/>
          </p:nvPr>
        </p:nvSpPr>
        <p:spPr/>
        <p:txBody>
          <a:bodyPr/>
          <a:lstStyle/>
          <a:p>
            <a:fld id="{E87983CC-4325-DC49-8B61-11B22878116E}" type="slidenum">
              <a:rPr lang="en-GB" smtClean="0"/>
              <a:t>‹#›</a:t>
            </a:fld>
            <a:endParaRPr lang="en-GB"/>
          </a:p>
        </p:txBody>
      </p:sp>
    </p:spTree>
    <p:extLst>
      <p:ext uri="{BB962C8B-B14F-4D97-AF65-F5344CB8AC3E}">
        <p14:creationId xmlns:p14="http://schemas.microsoft.com/office/powerpoint/2010/main" val="1431517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BFA24-1B4E-8E1A-EC88-C4AB663A15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A44A224-D460-701A-1748-E711286477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DD4600B-5F98-C1D4-2F28-7303D47508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BFACA3-6FD4-5318-87EB-6EFC7EBF491A}"/>
              </a:ext>
            </a:extLst>
          </p:cNvPr>
          <p:cNvSpPr>
            <a:spLocks noGrp="1"/>
          </p:cNvSpPr>
          <p:nvPr>
            <p:ph type="dt" sz="half" idx="10"/>
          </p:nvPr>
        </p:nvSpPr>
        <p:spPr/>
        <p:txBody>
          <a:bodyPr/>
          <a:lstStyle/>
          <a:p>
            <a:fld id="{A208F6D6-92F1-FD40-8182-8AB36557D867}" type="datetimeFigureOut">
              <a:rPr lang="en-GB" smtClean="0"/>
              <a:t>28/11/2024</a:t>
            </a:fld>
            <a:endParaRPr lang="en-GB"/>
          </a:p>
        </p:txBody>
      </p:sp>
      <p:sp>
        <p:nvSpPr>
          <p:cNvPr id="6" name="Footer Placeholder 5">
            <a:extLst>
              <a:ext uri="{FF2B5EF4-FFF2-40B4-BE49-F238E27FC236}">
                <a16:creationId xmlns:a16="http://schemas.microsoft.com/office/drawing/2014/main" id="{3C303D23-E830-5BA3-D737-C2EFDC0F0AA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18A8FC2-9556-438E-2705-07CA465E91DB}"/>
              </a:ext>
            </a:extLst>
          </p:cNvPr>
          <p:cNvSpPr>
            <a:spLocks noGrp="1"/>
          </p:cNvSpPr>
          <p:nvPr>
            <p:ph type="sldNum" sz="quarter" idx="12"/>
          </p:nvPr>
        </p:nvSpPr>
        <p:spPr/>
        <p:txBody>
          <a:bodyPr/>
          <a:lstStyle/>
          <a:p>
            <a:fld id="{E87983CC-4325-DC49-8B61-11B22878116E}" type="slidenum">
              <a:rPr lang="en-GB" smtClean="0"/>
              <a:t>‹#›</a:t>
            </a:fld>
            <a:endParaRPr lang="en-GB"/>
          </a:p>
        </p:txBody>
      </p:sp>
    </p:spTree>
    <p:extLst>
      <p:ext uri="{BB962C8B-B14F-4D97-AF65-F5344CB8AC3E}">
        <p14:creationId xmlns:p14="http://schemas.microsoft.com/office/powerpoint/2010/main" val="2354629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5B82A-CC14-F97A-8108-D19B358CA2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12511CF-FB13-7F16-1F32-F08FC90077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77C8EA8-9D3D-594F-6B30-F845C55C12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275DA3-5617-41B6-FF86-EB0F4ECCF20B}"/>
              </a:ext>
            </a:extLst>
          </p:cNvPr>
          <p:cNvSpPr>
            <a:spLocks noGrp="1"/>
          </p:cNvSpPr>
          <p:nvPr>
            <p:ph type="dt" sz="half" idx="10"/>
          </p:nvPr>
        </p:nvSpPr>
        <p:spPr/>
        <p:txBody>
          <a:bodyPr/>
          <a:lstStyle/>
          <a:p>
            <a:fld id="{A208F6D6-92F1-FD40-8182-8AB36557D867}" type="datetimeFigureOut">
              <a:rPr lang="en-GB" smtClean="0"/>
              <a:t>28/11/2024</a:t>
            </a:fld>
            <a:endParaRPr lang="en-GB"/>
          </a:p>
        </p:txBody>
      </p:sp>
      <p:sp>
        <p:nvSpPr>
          <p:cNvPr id="6" name="Footer Placeholder 5">
            <a:extLst>
              <a:ext uri="{FF2B5EF4-FFF2-40B4-BE49-F238E27FC236}">
                <a16:creationId xmlns:a16="http://schemas.microsoft.com/office/drawing/2014/main" id="{CA46C0D2-9BC5-CE5F-9D4D-00503F649A4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4AA3995-4875-B588-D6C2-73E5254F72B2}"/>
              </a:ext>
            </a:extLst>
          </p:cNvPr>
          <p:cNvSpPr>
            <a:spLocks noGrp="1"/>
          </p:cNvSpPr>
          <p:nvPr>
            <p:ph type="sldNum" sz="quarter" idx="12"/>
          </p:nvPr>
        </p:nvSpPr>
        <p:spPr/>
        <p:txBody>
          <a:bodyPr/>
          <a:lstStyle/>
          <a:p>
            <a:fld id="{E87983CC-4325-DC49-8B61-11B22878116E}" type="slidenum">
              <a:rPr lang="en-GB" smtClean="0"/>
              <a:t>‹#›</a:t>
            </a:fld>
            <a:endParaRPr lang="en-GB"/>
          </a:p>
        </p:txBody>
      </p:sp>
    </p:spTree>
    <p:extLst>
      <p:ext uri="{BB962C8B-B14F-4D97-AF65-F5344CB8AC3E}">
        <p14:creationId xmlns:p14="http://schemas.microsoft.com/office/powerpoint/2010/main" val="9791235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FFDA8B7-BD46-86F5-03D9-BDB9092561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2FD63EF-A68A-5A13-5A2B-A270D6B321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42F4A5D-0846-5A9C-AAB4-2390315219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08F6D6-92F1-FD40-8182-8AB36557D867}" type="datetimeFigureOut">
              <a:rPr lang="en-GB" smtClean="0"/>
              <a:t>28/11/2024</a:t>
            </a:fld>
            <a:endParaRPr lang="en-GB"/>
          </a:p>
        </p:txBody>
      </p:sp>
      <p:sp>
        <p:nvSpPr>
          <p:cNvPr id="5" name="Footer Placeholder 4">
            <a:extLst>
              <a:ext uri="{FF2B5EF4-FFF2-40B4-BE49-F238E27FC236}">
                <a16:creationId xmlns:a16="http://schemas.microsoft.com/office/drawing/2014/main" id="{11CA0ABC-2A63-00E3-0097-3E03089960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0602BBA-DC62-692D-AFCC-6D2993AB00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7983CC-4325-DC49-8B61-11B22878116E}" type="slidenum">
              <a:rPr lang="en-GB" smtClean="0"/>
              <a:t>‹#›</a:t>
            </a:fld>
            <a:endParaRPr lang="en-GB"/>
          </a:p>
        </p:txBody>
      </p:sp>
    </p:spTree>
    <p:extLst>
      <p:ext uri="{BB962C8B-B14F-4D97-AF65-F5344CB8AC3E}">
        <p14:creationId xmlns:p14="http://schemas.microsoft.com/office/powerpoint/2010/main" val="3039362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microsoft.com/office/2007/relationships/hdphoto" Target="../media/hdphoto11.wdp"/><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1.png"/><Relationship Id="rId7" Type="http://schemas.microsoft.com/office/2007/relationships/hdphoto" Target="../media/hdphoto13.wdp"/><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28.pn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png"/><Relationship Id="rId7"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0.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0.png"/><Relationship Id="rId1" Type="http://schemas.openxmlformats.org/officeDocument/2006/relationships/slideLayout" Target="../slideLayouts/slideLayout1.xml"/><Relationship Id="rId5" Type="http://schemas.openxmlformats.org/officeDocument/2006/relationships/image" Target="../media/image62.png"/><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0.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0.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0.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3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microsoft.com/office/2007/relationships/hdphoto" Target="../media/hdphoto3.wdp"/><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jpeg"/><Relationship Id="rId9" Type="http://schemas.openxmlformats.org/officeDocument/2006/relationships/image" Target="../media/image9.sv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png"/><Relationship Id="rId10" Type="http://schemas.openxmlformats.org/officeDocument/2006/relationships/image" Target="../media/image14.png"/><Relationship Id="rId4" Type="http://schemas.openxmlformats.org/officeDocument/2006/relationships/image" Target="../media/image9.sv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20.png"/><Relationship Id="rId18" Type="http://schemas.microsoft.com/office/2007/relationships/hdphoto" Target="../media/hdphoto10.wdp"/><Relationship Id="rId3" Type="http://schemas.openxmlformats.org/officeDocument/2006/relationships/image" Target="../media/image1.png"/><Relationship Id="rId7" Type="http://schemas.openxmlformats.org/officeDocument/2006/relationships/image" Target="../media/image17.png"/><Relationship Id="rId12" Type="http://schemas.microsoft.com/office/2007/relationships/hdphoto" Target="../media/hdphoto7.wdp"/><Relationship Id="rId17" Type="http://schemas.openxmlformats.org/officeDocument/2006/relationships/image" Target="../media/image4.png"/><Relationship Id="rId2" Type="http://schemas.openxmlformats.org/officeDocument/2006/relationships/notesSlide" Target="../notesSlides/notesSlide6.xml"/><Relationship Id="rId16" Type="http://schemas.microsoft.com/office/2007/relationships/hdphoto" Target="../media/hdphoto9.wdp"/><Relationship Id="rId1" Type="http://schemas.openxmlformats.org/officeDocument/2006/relationships/slideLayout" Target="../slideLayouts/slideLayout1.xml"/><Relationship Id="rId6" Type="http://schemas.microsoft.com/office/2007/relationships/hdphoto" Target="../media/hdphoto4.wdp"/><Relationship Id="rId11" Type="http://schemas.openxmlformats.org/officeDocument/2006/relationships/image" Target="../media/image19.png"/><Relationship Id="rId5" Type="http://schemas.openxmlformats.org/officeDocument/2006/relationships/image" Target="../media/image16.png"/><Relationship Id="rId15" Type="http://schemas.openxmlformats.org/officeDocument/2006/relationships/image" Target="../media/image21.png"/><Relationship Id="rId10" Type="http://schemas.microsoft.com/office/2007/relationships/hdphoto" Target="../media/hdphoto6.wdp"/><Relationship Id="rId4" Type="http://schemas.openxmlformats.org/officeDocument/2006/relationships/image" Target="../media/image15.png"/><Relationship Id="rId9" Type="http://schemas.openxmlformats.org/officeDocument/2006/relationships/image" Target="../media/image18.png"/><Relationship Id="rId14" Type="http://schemas.microsoft.com/office/2007/relationships/hdphoto" Target="../media/hdphoto8.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659B7-7E15-FFB0-0479-EF6097F340CB}"/>
              </a:ext>
            </a:extLst>
          </p:cNvPr>
          <p:cNvSpPr>
            <a:spLocks noGrp="1"/>
          </p:cNvSpPr>
          <p:nvPr>
            <p:ph type="ctrTitle"/>
          </p:nvPr>
        </p:nvSpPr>
        <p:spPr>
          <a:xfrm>
            <a:off x="232451" y="1352224"/>
            <a:ext cx="11727098" cy="2387600"/>
          </a:xfrm>
        </p:spPr>
        <p:txBody>
          <a:bodyPr>
            <a:normAutofit/>
          </a:bodyPr>
          <a:lstStyle/>
          <a:p>
            <a:r>
              <a:rPr lang="en-GB" sz="6500" b="1">
                <a:latin typeface="Montserrat"/>
              </a:rPr>
              <a:t>Oral Rehydration Therapy </a:t>
            </a:r>
            <a:br>
              <a:rPr lang="en-GB" sz="6500" b="1">
                <a:latin typeface="Montserrat" pitchFamily="2" charset="77"/>
              </a:rPr>
            </a:br>
            <a:r>
              <a:rPr lang="en-GB" sz="6500" b="1">
                <a:latin typeface="Montserrat"/>
              </a:rPr>
              <a:t>(ORT) volunteers</a:t>
            </a:r>
            <a:endParaRPr lang="en-GB" sz="6500" b="1">
              <a:latin typeface="Montserrat" pitchFamily="2" charset="77"/>
            </a:endParaRPr>
          </a:p>
        </p:txBody>
      </p:sp>
      <p:sp>
        <p:nvSpPr>
          <p:cNvPr id="3" name="Subtitle 2">
            <a:extLst>
              <a:ext uri="{FF2B5EF4-FFF2-40B4-BE49-F238E27FC236}">
                <a16:creationId xmlns:a16="http://schemas.microsoft.com/office/drawing/2014/main" id="{43ADD052-93F1-8CD1-49C3-3ADFD292EBB2}"/>
              </a:ext>
            </a:extLst>
          </p:cNvPr>
          <p:cNvSpPr>
            <a:spLocks noGrp="1"/>
          </p:cNvSpPr>
          <p:nvPr>
            <p:ph type="subTitle" idx="1"/>
          </p:nvPr>
        </p:nvSpPr>
        <p:spPr>
          <a:xfrm>
            <a:off x="543730" y="3865948"/>
            <a:ext cx="10668000" cy="468921"/>
          </a:xfrm>
        </p:spPr>
        <p:txBody>
          <a:bodyPr>
            <a:normAutofit fontScale="85000" lnSpcReduction="10000"/>
          </a:bodyPr>
          <a:lstStyle/>
          <a:p>
            <a:r>
              <a:rPr lang="en-AU" sz="2400">
                <a:latin typeface="Montserrat" pitchFamily="2" charset="77"/>
              </a:rPr>
              <a:t>Oral Rehydration Therapy at community level for the management of diarrhea</a:t>
            </a:r>
            <a:endParaRPr lang="en-GB">
              <a:latin typeface="Montserrat" pitchFamily="2" charset="77"/>
            </a:endParaRPr>
          </a:p>
        </p:txBody>
      </p:sp>
      <p:pic>
        <p:nvPicPr>
          <p:cNvPr id="4" name="Picture 3">
            <a:extLst>
              <a:ext uri="{FF2B5EF4-FFF2-40B4-BE49-F238E27FC236}">
                <a16:creationId xmlns:a16="http://schemas.microsoft.com/office/drawing/2014/main" id="{FAF29D69-DB73-176A-81DF-0E3F43A88F4E}"/>
              </a:ext>
            </a:extLst>
          </p:cNvPr>
          <p:cNvPicPr>
            <a:picLocks noChangeAspect="1"/>
          </p:cNvPicPr>
          <p:nvPr/>
        </p:nvPicPr>
        <p:blipFill rotWithShape="1">
          <a:blip r:embed="rId2"/>
          <a:srcRect t="6915" b="22020"/>
          <a:stretch/>
        </p:blipFill>
        <p:spPr>
          <a:xfrm>
            <a:off x="10309052" y="63660"/>
            <a:ext cx="1882948" cy="752355"/>
          </a:xfrm>
          <a:prstGeom prst="rect">
            <a:avLst/>
          </a:prstGeom>
        </p:spPr>
      </p:pic>
    </p:spTree>
    <p:extLst>
      <p:ext uri="{BB962C8B-B14F-4D97-AF65-F5344CB8AC3E}">
        <p14:creationId xmlns:p14="http://schemas.microsoft.com/office/powerpoint/2010/main" val="204859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ACBD8686-0A53-E527-0C39-1D9E265A5C6E}"/>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76415F68-0A64-94CE-8BE1-48A06C5346DF}"/>
              </a:ext>
            </a:extLst>
          </p:cNvPr>
          <p:cNvSpPr txBox="1">
            <a:spLocks/>
          </p:cNvSpPr>
          <p:nvPr/>
        </p:nvSpPr>
        <p:spPr>
          <a:xfrm>
            <a:off x="0" y="27909"/>
            <a:ext cx="9017876" cy="752355"/>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b="1">
                <a:latin typeface="Montserrat" pitchFamily="2" charset="77"/>
              </a:rPr>
              <a:t>6. Where you can get cholera?</a:t>
            </a:r>
          </a:p>
        </p:txBody>
      </p:sp>
      <p:pic>
        <p:nvPicPr>
          <p:cNvPr id="4" name="Picture 3">
            <a:extLst>
              <a:ext uri="{FF2B5EF4-FFF2-40B4-BE49-F238E27FC236}">
                <a16:creationId xmlns:a16="http://schemas.microsoft.com/office/drawing/2014/main" id="{4B9029E9-094F-0174-9943-E77D945C62B0}"/>
              </a:ext>
            </a:extLst>
          </p:cNvPr>
          <p:cNvPicPr>
            <a:picLocks noChangeAspect="1"/>
          </p:cNvPicPr>
          <p:nvPr/>
        </p:nvPicPr>
        <p:blipFill rotWithShape="1">
          <a:blip r:embed="rId2"/>
          <a:srcRect t="6915" b="22020"/>
          <a:stretch/>
        </p:blipFill>
        <p:spPr>
          <a:xfrm>
            <a:off x="10309052" y="63660"/>
            <a:ext cx="1882948" cy="752355"/>
          </a:xfrm>
          <a:prstGeom prst="rect">
            <a:avLst/>
          </a:prstGeom>
        </p:spPr>
      </p:pic>
      <p:pic>
        <p:nvPicPr>
          <p:cNvPr id="6" name="Picture 5">
            <a:extLst>
              <a:ext uri="{FF2B5EF4-FFF2-40B4-BE49-F238E27FC236}">
                <a16:creationId xmlns:a16="http://schemas.microsoft.com/office/drawing/2014/main" id="{3F6D1472-A916-6E0D-BF2C-B33A50D6DA70}"/>
              </a:ext>
            </a:extLst>
          </p:cNvPr>
          <p:cNvPicPr>
            <a:picLocks noChangeAspect="1"/>
          </p:cNvPicPr>
          <p:nvPr/>
        </p:nvPicPr>
        <p:blipFill rotWithShape="1">
          <a:blip r:embed="rId3"/>
          <a:srcRect t="2086"/>
          <a:stretch/>
        </p:blipFill>
        <p:spPr>
          <a:xfrm>
            <a:off x="391916" y="816015"/>
            <a:ext cx="11673725" cy="5758205"/>
          </a:xfrm>
          <a:prstGeom prst="rect">
            <a:avLst/>
          </a:prstGeom>
        </p:spPr>
      </p:pic>
    </p:spTree>
    <p:extLst>
      <p:ext uri="{BB962C8B-B14F-4D97-AF65-F5344CB8AC3E}">
        <p14:creationId xmlns:p14="http://schemas.microsoft.com/office/powerpoint/2010/main" val="2407642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ACBD8686-0A53-E527-0C39-1D9E265A5C6E}"/>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76415F68-0A64-94CE-8BE1-48A06C5346DF}"/>
              </a:ext>
            </a:extLst>
          </p:cNvPr>
          <p:cNvSpPr txBox="1">
            <a:spLocks/>
          </p:cNvSpPr>
          <p:nvPr/>
        </p:nvSpPr>
        <p:spPr>
          <a:xfrm>
            <a:off x="0" y="14772"/>
            <a:ext cx="9714186" cy="758924"/>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dirty="0">
                <a:latin typeface="Montserrat"/>
              </a:rPr>
              <a:t>7. Reporting cholera</a:t>
            </a:r>
            <a:endParaRPr lang="en-GB" sz="4400" b="1" dirty="0">
              <a:latin typeface="Montserrat" pitchFamily="2" charset="77"/>
            </a:endParaRPr>
          </a:p>
        </p:txBody>
      </p:sp>
      <p:pic>
        <p:nvPicPr>
          <p:cNvPr id="4" name="Picture 3">
            <a:extLst>
              <a:ext uri="{FF2B5EF4-FFF2-40B4-BE49-F238E27FC236}">
                <a16:creationId xmlns:a16="http://schemas.microsoft.com/office/drawing/2014/main" id="{4B9029E9-094F-0174-9943-E77D945C62B0}"/>
              </a:ext>
            </a:extLst>
          </p:cNvPr>
          <p:cNvPicPr>
            <a:picLocks noChangeAspect="1"/>
          </p:cNvPicPr>
          <p:nvPr/>
        </p:nvPicPr>
        <p:blipFill rotWithShape="1">
          <a:blip r:embed="rId2"/>
          <a:srcRect t="6915" b="22020"/>
          <a:stretch/>
        </p:blipFill>
        <p:spPr>
          <a:xfrm>
            <a:off x="10309052" y="63660"/>
            <a:ext cx="1882948" cy="752355"/>
          </a:xfrm>
          <a:prstGeom prst="rect">
            <a:avLst/>
          </a:prstGeom>
        </p:spPr>
      </p:pic>
      <p:sp>
        <p:nvSpPr>
          <p:cNvPr id="5" name="Title 1">
            <a:extLst>
              <a:ext uri="{FF2B5EF4-FFF2-40B4-BE49-F238E27FC236}">
                <a16:creationId xmlns:a16="http://schemas.microsoft.com/office/drawing/2014/main" id="{E6394EE2-80A8-2C3E-F8C1-9233D38ACE6A}"/>
              </a:ext>
            </a:extLst>
          </p:cNvPr>
          <p:cNvSpPr txBox="1">
            <a:spLocks/>
          </p:cNvSpPr>
          <p:nvPr/>
        </p:nvSpPr>
        <p:spPr>
          <a:xfrm>
            <a:off x="249621" y="1022399"/>
            <a:ext cx="5617779" cy="1316433"/>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dirty="0">
                <a:latin typeface="Montserrat" pitchFamily="2" charset="77"/>
              </a:rPr>
              <a:t>We detect cases in the Hospital, clinic, mobile clinic, temporary health structures</a:t>
            </a:r>
          </a:p>
        </p:txBody>
      </p:sp>
      <p:sp>
        <p:nvSpPr>
          <p:cNvPr id="7" name="Title 1">
            <a:extLst>
              <a:ext uri="{FF2B5EF4-FFF2-40B4-BE49-F238E27FC236}">
                <a16:creationId xmlns:a16="http://schemas.microsoft.com/office/drawing/2014/main" id="{014AD3A8-71DC-D3A4-C6BB-6469D909BE71}"/>
              </a:ext>
            </a:extLst>
          </p:cNvPr>
          <p:cNvSpPr txBox="1">
            <a:spLocks/>
          </p:cNvSpPr>
          <p:nvPr/>
        </p:nvSpPr>
        <p:spPr>
          <a:xfrm>
            <a:off x="5429871" y="2668481"/>
            <a:ext cx="6283908" cy="1138141"/>
          </a:xfrm>
          <a:prstGeom prst="rect">
            <a:avLst/>
          </a:prstGeom>
        </p:spPr>
        <p:txBody>
          <a:bodyPr vert="horz" lIns="91440" tIns="45720" rIns="91440" bIns="45720" rtlCol="0" anchor="b">
            <a:normAutofit fontScale="5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4400" b="1" dirty="0">
                <a:latin typeface="Montserrat" pitchFamily="2" charset="77"/>
              </a:rPr>
              <a:t>BUT we also detect cases when conducting our activities in the community, or we actively search for them!</a:t>
            </a:r>
          </a:p>
        </p:txBody>
      </p:sp>
      <p:pic>
        <p:nvPicPr>
          <p:cNvPr id="8" name="Picture 7">
            <a:extLst>
              <a:ext uri="{FF2B5EF4-FFF2-40B4-BE49-F238E27FC236}">
                <a16:creationId xmlns:a16="http://schemas.microsoft.com/office/drawing/2014/main" id="{B3657ACE-8882-4754-AD96-326AD2798CA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407" b="89815" l="6197" r="89744">
                        <a14:foregroundMark x1="7479" y1="56173" x2="30769" y2="56790"/>
                        <a14:foregroundMark x1="30769" y1="56790" x2="17949" y2="73148"/>
                        <a14:foregroundMark x1="17949" y1="73148" x2="6197" y2="77778"/>
                        <a14:foregroundMark x1="55342" y1="56173" x2="55342" y2="67593"/>
                        <a14:foregroundMark x1="41239" y1="68210" x2="19444" y2="69444"/>
                        <a14:foregroundMark x1="26282" y1="58025" x2="29487" y2="77160"/>
                        <a14:foregroundMark x1="36111" y1="77160" x2="17949" y2="79938"/>
                        <a14:foregroundMark x1="17949" y1="79938" x2="14957" y2="66358"/>
                        <a14:foregroundMark x1="40385" y1="70679" x2="50641" y2="62654"/>
                        <a14:foregroundMark x1="42308" y1="69444" x2="52778" y2="70062"/>
                        <a14:foregroundMark x1="49573" y1="72840" x2="49573" y2="80864"/>
                        <a14:foregroundMark x1="50641" y1="73457" x2="50641" y2="82099"/>
                        <a14:foregroundMark x1="12393" y1="83642" x2="34402" y2="84259"/>
                        <a14:foregroundMark x1="38248" y1="75309" x2="38248" y2="88580"/>
                        <a14:foregroundMark x1="46154" y1="76543" x2="46154" y2="86728"/>
                        <a14:foregroundMark x1="39103" y1="73457" x2="39530" y2="77778"/>
                        <a14:foregroundMark x1="54060" y1="14198" x2="54060" y2="31481"/>
                        <a14:foregroundMark x1="80342" y1="18827" x2="79487" y2="32716"/>
                        <a14:foregroundMark x1="74153" y1="7852" x2="75141" y2="7887"/>
                        <a14:foregroundMark x1="61538" y1="7407" x2="68615" y2="7657"/>
                        <a14:backgroundMark x1="74786" y1="8642" x2="79060" y2="9259"/>
                        <a14:backgroundMark x1="69017" y1="6790" x2="74359" y2="7407"/>
                      </a14:backgroundRemoval>
                    </a14:imgEffect>
                  </a14:imgLayer>
                </a14:imgProps>
              </a:ext>
            </a:extLst>
          </a:blip>
          <a:stretch>
            <a:fillRect/>
          </a:stretch>
        </p:blipFill>
        <p:spPr>
          <a:xfrm>
            <a:off x="865352" y="2338532"/>
            <a:ext cx="2277679" cy="1576855"/>
          </a:xfrm>
          <a:prstGeom prst="rect">
            <a:avLst/>
          </a:prstGeom>
        </p:spPr>
      </p:pic>
      <p:pic>
        <p:nvPicPr>
          <p:cNvPr id="9" name="Picture 8">
            <a:extLst>
              <a:ext uri="{FF2B5EF4-FFF2-40B4-BE49-F238E27FC236}">
                <a16:creationId xmlns:a16="http://schemas.microsoft.com/office/drawing/2014/main" id="{DF669654-1EC4-49DD-CBA0-434F9DAE4F83}"/>
              </a:ext>
            </a:extLst>
          </p:cNvPr>
          <p:cNvPicPr>
            <a:picLocks noChangeAspect="1"/>
          </p:cNvPicPr>
          <p:nvPr/>
        </p:nvPicPr>
        <p:blipFill rotWithShape="1">
          <a:blip r:embed="rId5"/>
          <a:srcRect r="12606" b="9981"/>
          <a:stretch/>
        </p:blipFill>
        <p:spPr>
          <a:xfrm>
            <a:off x="6993925" y="3835612"/>
            <a:ext cx="1187600" cy="1268996"/>
          </a:xfrm>
          <a:prstGeom prst="rect">
            <a:avLst/>
          </a:prstGeom>
        </p:spPr>
      </p:pic>
      <p:pic>
        <p:nvPicPr>
          <p:cNvPr id="11" name="Picture 10">
            <a:extLst>
              <a:ext uri="{FF2B5EF4-FFF2-40B4-BE49-F238E27FC236}">
                <a16:creationId xmlns:a16="http://schemas.microsoft.com/office/drawing/2014/main" id="{D4A9E0C4-8F1C-E4BA-44C2-721B04D02A1D}"/>
              </a:ext>
            </a:extLst>
          </p:cNvPr>
          <p:cNvPicPr>
            <a:picLocks noChangeAspect="1"/>
          </p:cNvPicPr>
          <p:nvPr/>
        </p:nvPicPr>
        <p:blipFill>
          <a:blip r:embed="rId6"/>
          <a:stretch>
            <a:fillRect/>
          </a:stretch>
        </p:blipFill>
        <p:spPr>
          <a:xfrm>
            <a:off x="8571825" y="3806625"/>
            <a:ext cx="1473200" cy="1168400"/>
          </a:xfrm>
          <a:prstGeom prst="rect">
            <a:avLst/>
          </a:prstGeom>
        </p:spPr>
      </p:pic>
      <p:sp>
        <p:nvSpPr>
          <p:cNvPr id="13" name="Title 1">
            <a:extLst>
              <a:ext uri="{FF2B5EF4-FFF2-40B4-BE49-F238E27FC236}">
                <a16:creationId xmlns:a16="http://schemas.microsoft.com/office/drawing/2014/main" id="{9D2C14C2-A085-A771-D449-00A136E0432A}"/>
              </a:ext>
            </a:extLst>
          </p:cNvPr>
          <p:cNvSpPr txBox="1">
            <a:spLocks/>
          </p:cNvSpPr>
          <p:nvPr/>
        </p:nvSpPr>
        <p:spPr>
          <a:xfrm>
            <a:off x="5391771" y="5263094"/>
            <a:ext cx="6283908" cy="1138141"/>
          </a:xfrm>
          <a:prstGeom prst="rect">
            <a:avLst/>
          </a:prstGeom>
        </p:spPr>
        <p:txBody>
          <a:bodyPr vert="horz" lIns="91440" tIns="45720" rIns="91440" bIns="45720" rtlCol="0" anchor="b">
            <a:normAutofit fontScale="5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4400" dirty="0">
                <a:latin typeface="Montserrat" pitchFamily="2" charset="77"/>
              </a:rPr>
              <a:t>When this happens, we need to know who we should inform, even if it’s just a normal call. It’s extremely important to report even if we are not sure it is cholera</a:t>
            </a:r>
          </a:p>
        </p:txBody>
      </p:sp>
      <p:pic>
        <p:nvPicPr>
          <p:cNvPr id="15" name="Picture 14">
            <a:extLst>
              <a:ext uri="{FF2B5EF4-FFF2-40B4-BE49-F238E27FC236}">
                <a16:creationId xmlns:a16="http://schemas.microsoft.com/office/drawing/2014/main" id="{B74C462F-9130-C1E1-D5CC-92509D8433BE}"/>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3812647" y="4806329"/>
            <a:ext cx="1255831" cy="1594906"/>
          </a:xfrm>
          <a:prstGeom prst="rect">
            <a:avLst/>
          </a:prstGeom>
        </p:spPr>
      </p:pic>
      <p:pic>
        <p:nvPicPr>
          <p:cNvPr id="17" name="Picture 16">
            <a:extLst>
              <a:ext uri="{FF2B5EF4-FFF2-40B4-BE49-F238E27FC236}">
                <a16:creationId xmlns:a16="http://schemas.microsoft.com/office/drawing/2014/main" id="{36FB7D40-7A59-B492-73B5-9C6FE00B8739}"/>
              </a:ext>
            </a:extLst>
          </p:cNvPr>
          <p:cNvPicPr>
            <a:picLocks noChangeAspect="1"/>
          </p:cNvPicPr>
          <p:nvPr/>
        </p:nvPicPr>
        <p:blipFill rotWithShape="1">
          <a:blip r:embed="rId9"/>
          <a:srcRect l="36597" t="38567" r="18479" b="15561"/>
          <a:stretch/>
        </p:blipFill>
        <p:spPr>
          <a:xfrm>
            <a:off x="654039" y="4887379"/>
            <a:ext cx="1898661" cy="1699754"/>
          </a:xfrm>
          <a:prstGeom prst="rect">
            <a:avLst/>
          </a:prstGeom>
        </p:spPr>
      </p:pic>
      <p:sp>
        <p:nvSpPr>
          <p:cNvPr id="18" name="Down Arrow 17">
            <a:extLst>
              <a:ext uri="{FF2B5EF4-FFF2-40B4-BE49-F238E27FC236}">
                <a16:creationId xmlns:a16="http://schemas.microsoft.com/office/drawing/2014/main" id="{969F9286-00BD-5A1F-2DD6-A36F5CF45F13}"/>
              </a:ext>
            </a:extLst>
          </p:cNvPr>
          <p:cNvSpPr/>
          <p:nvPr/>
        </p:nvSpPr>
        <p:spPr>
          <a:xfrm>
            <a:off x="1574800" y="3915388"/>
            <a:ext cx="203200" cy="890942"/>
          </a:xfrm>
          <a:prstGeom prst="downArrow">
            <a:avLst/>
          </a:prstGeom>
          <a:solidFill>
            <a:srgbClr val="0D859E"/>
          </a:solidFill>
          <a:ln>
            <a:solidFill>
              <a:srgbClr val="0D859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Down Arrow 18">
            <a:extLst>
              <a:ext uri="{FF2B5EF4-FFF2-40B4-BE49-F238E27FC236}">
                <a16:creationId xmlns:a16="http://schemas.microsoft.com/office/drawing/2014/main" id="{F75B584B-FE56-72CC-48DA-50C0353D076B}"/>
              </a:ext>
            </a:extLst>
          </p:cNvPr>
          <p:cNvSpPr/>
          <p:nvPr/>
        </p:nvSpPr>
        <p:spPr>
          <a:xfrm rot="5400000">
            <a:off x="3103930" y="5488293"/>
            <a:ext cx="203200" cy="890942"/>
          </a:xfrm>
          <a:prstGeom prst="downArrow">
            <a:avLst/>
          </a:prstGeom>
          <a:solidFill>
            <a:srgbClr val="0D859E"/>
          </a:solidFill>
          <a:ln>
            <a:solidFill>
              <a:srgbClr val="0D859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897885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D859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F5D5E32-EBEF-F9DC-A864-BA1EFABD7DB1}"/>
              </a:ext>
            </a:extLst>
          </p:cNvPr>
          <p:cNvSpPr txBox="1">
            <a:spLocks/>
          </p:cNvSpPr>
          <p:nvPr/>
        </p:nvSpPr>
        <p:spPr>
          <a:xfrm>
            <a:off x="220722" y="6316259"/>
            <a:ext cx="3279223" cy="43004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b="1" dirty="0">
                <a:solidFill>
                  <a:schemeClr val="bg1"/>
                </a:solidFill>
                <a:latin typeface="Montserrat" pitchFamily="2" charset="77"/>
              </a:rPr>
              <a:t>4 groups – 30’ time</a:t>
            </a:r>
          </a:p>
        </p:txBody>
      </p:sp>
      <p:pic>
        <p:nvPicPr>
          <p:cNvPr id="7" name="Picture 6">
            <a:extLst>
              <a:ext uri="{FF2B5EF4-FFF2-40B4-BE49-F238E27FC236}">
                <a16:creationId xmlns:a16="http://schemas.microsoft.com/office/drawing/2014/main" id="{5D328EEC-73AE-3A5A-4BAE-05E25B8E1A0A}"/>
              </a:ext>
            </a:extLst>
          </p:cNvPr>
          <p:cNvPicPr>
            <a:picLocks noChangeAspect="1"/>
          </p:cNvPicPr>
          <p:nvPr/>
        </p:nvPicPr>
        <p:blipFill rotWithShape="1">
          <a:blip r:embed="rId3"/>
          <a:srcRect l="12374" t="10129" r="11973" b="16827"/>
          <a:stretch/>
        </p:blipFill>
        <p:spPr>
          <a:xfrm>
            <a:off x="220722" y="246263"/>
            <a:ext cx="2732690" cy="2597244"/>
          </a:xfrm>
          <a:prstGeom prst="roundRect">
            <a:avLst>
              <a:gd name="adj" fmla="val 6484"/>
            </a:avLst>
          </a:prstGeom>
        </p:spPr>
      </p:pic>
      <p:sp>
        <p:nvSpPr>
          <p:cNvPr id="8" name="Title 1">
            <a:extLst>
              <a:ext uri="{FF2B5EF4-FFF2-40B4-BE49-F238E27FC236}">
                <a16:creationId xmlns:a16="http://schemas.microsoft.com/office/drawing/2014/main" id="{E7E9C947-CB10-7B9B-AD00-1EF186C7A884}"/>
              </a:ext>
            </a:extLst>
          </p:cNvPr>
          <p:cNvSpPr txBox="1">
            <a:spLocks/>
          </p:cNvSpPr>
          <p:nvPr/>
        </p:nvSpPr>
        <p:spPr>
          <a:xfrm>
            <a:off x="3205662" y="1093187"/>
            <a:ext cx="8650008" cy="175032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8800" b="1">
                <a:latin typeface="Montserrat" pitchFamily="2" charset="77"/>
              </a:rPr>
              <a:t>ONE CONTEXT</a:t>
            </a:r>
          </a:p>
        </p:txBody>
      </p:sp>
      <p:sp>
        <p:nvSpPr>
          <p:cNvPr id="5" name="Title 1">
            <a:extLst>
              <a:ext uri="{FF2B5EF4-FFF2-40B4-BE49-F238E27FC236}">
                <a16:creationId xmlns:a16="http://schemas.microsoft.com/office/drawing/2014/main" id="{5FD8660F-1D9B-ED65-7572-77EE9952A8AE}"/>
              </a:ext>
            </a:extLst>
          </p:cNvPr>
          <p:cNvSpPr txBox="1">
            <a:spLocks/>
          </p:cNvSpPr>
          <p:nvPr/>
        </p:nvSpPr>
        <p:spPr>
          <a:xfrm>
            <a:off x="220722" y="3428999"/>
            <a:ext cx="11971278" cy="2887259"/>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457200" indent="-457200" algn="l">
              <a:buFont typeface="Arial" panose="020B0604020202020204" pitchFamily="34" charset="0"/>
              <a:buChar char="•"/>
            </a:pPr>
            <a:r>
              <a:rPr lang="en-GB" sz="2800" b="1" dirty="0">
                <a:solidFill>
                  <a:schemeClr val="bg1"/>
                </a:solidFill>
                <a:latin typeface="Montserrat" pitchFamily="2" charset="77"/>
              </a:rPr>
              <a:t>You have to choose one of the contexts where transmission can happen: </a:t>
            </a:r>
            <a:r>
              <a:rPr lang="en-GB" sz="2800" b="1" dirty="0">
                <a:solidFill>
                  <a:schemeClr val="tx1">
                    <a:lumMod val="75000"/>
                    <a:lumOff val="25000"/>
                  </a:schemeClr>
                </a:solidFill>
                <a:latin typeface="Montserrat" pitchFamily="2" charset="77"/>
              </a:rPr>
              <a:t>Household and neighbours; environmental contamination; public spaces; gatherings; funerals; hospitals or clinics</a:t>
            </a:r>
          </a:p>
          <a:p>
            <a:pPr algn="l"/>
            <a:endParaRPr lang="en-GB" sz="2800" b="1" dirty="0">
              <a:solidFill>
                <a:schemeClr val="bg1"/>
              </a:solidFill>
              <a:latin typeface="Montserrat" pitchFamily="2" charset="77"/>
              <a:sym typeface="Wingdings" pitchFamily="2" charset="2"/>
            </a:endParaRPr>
          </a:p>
          <a:p>
            <a:pPr marL="457200" indent="-457200" algn="l">
              <a:buFont typeface="Arial" panose="020B0604020202020204" pitchFamily="34" charset="0"/>
              <a:buChar char="•"/>
            </a:pPr>
            <a:r>
              <a:rPr lang="en-GB" sz="2800" b="1" dirty="0">
                <a:solidFill>
                  <a:schemeClr val="bg1"/>
                </a:solidFill>
                <a:latin typeface="Montserrat" pitchFamily="2" charset="77"/>
                <a:sym typeface="Wingdings" pitchFamily="2" charset="2"/>
              </a:rPr>
              <a:t>Discuss in your group during 10 minutes, the possible routes of transmission that you can identify in that context</a:t>
            </a:r>
          </a:p>
          <a:p>
            <a:pPr marL="457200" indent="-457200" algn="l">
              <a:buFont typeface="Arial" panose="020B0604020202020204" pitchFamily="34" charset="0"/>
              <a:buChar char="•"/>
            </a:pPr>
            <a:endParaRPr lang="en-GB" sz="2800" b="1" dirty="0">
              <a:solidFill>
                <a:schemeClr val="bg1"/>
              </a:solidFill>
              <a:latin typeface="Montserrat" pitchFamily="2" charset="77"/>
              <a:sym typeface="Wingdings" pitchFamily="2" charset="2"/>
            </a:endParaRPr>
          </a:p>
          <a:p>
            <a:pPr marL="457200" indent="-457200" algn="l">
              <a:buFont typeface="Arial" panose="020B0604020202020204" pitchFamily="34" charset="0"/>
              <a:buChar char="•"/>
            </a:pPr>
            <a:r>
              <a:rPr lang="en-GB" sz="2800" b="1" dirty="0">
                <a:solidFill>
                  <a:schemeClr val="bg1"/>
                </a:solidFill>
                <a:latin typeface="Montserrat" pitchFamily="2" charset="77"/>
                <a:sym typeface="Wingdings" pitchFamily="2" charset="2"/>
              </a:rPr>
              <a:t>Present to the rest in 3 minutes</a:t>
            </a:r>
          </a:p>
          <a:p>
            <a:pPr marL="457200" indent="-457200" algn="l">
              <a:buFont typeface="Arial" panose="020B0604020202020204" pitchFamily="34" charset="0"/>
              <a:buChar char="•"/>
            </a:pPr>
            <a:endParaRPr lang="en-GB" sz="2800" b="1" dirty="0">
              <a:solidFill>
                <a:schemeClr val="bg1"/>
              </a:solidFill>
              <a:latin typeface="Montserrat" pitchFamily="2" charset="77"/>
            </a:endParaRPr>
          </a:p>
        </p:txBody>
      </p:sp>
    </p:spTree>
    <p:extLst>
      <p:ext uri="{BB962C8B-B14F-4D97-AF65-F5344CB8AC3E}">
        <p14:creationId xmlns:p14="http://schemas.microsoft.com/office/powerpoint/2010/main" val="362925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583FE6-C0BF-5C78-3641-FA811AB9D01E}"/>
              </a:ext>
            </a:extLst>
          </p:cNvPr>
          <p:cNvPicPr>
            <a:picLocks noChangeAspect="1"/>
          </p:cNvPicPr>
          <p:nvPr/>
        </p:nvPicPr>
        <p:blipFill rotWithShape="1">
          <a:blip r:embed="rId2"/>
          <a:srcRect t="6915" b="22020"/>
          <a:stretch/>
        </p:blipFill>
        <p:spPr>
          <a:xfrm>
            <a:off x="10309052" y="63660"/>
            <a:ext cx="1882948" cy="752355"/>
          </a:xfrm>
          <a:prstGeom prst="rect">
            <a:avLst/>
          </a:prstGeom>
        </p:spPr>
      </p:pic>
      <p:sp>
        <p:nvSpPr>
          <p:cNvPr id="4" name="Title 1">
            <a:extLst>
              <a:ext uri="{FF2B5EF4-FFF2-40B4-BE49-F238E27FC236}">
                <a16:creationId xmlns:a16="http://schemas.microsoft.com/office/drawing/2014/main" id="{E074ACCC-8CD9-BBAA-3796-6F017871A68F}"/>
              </a:ext>
            </a:extLst>
          </p:cNvPr>
          <p:cNvSpPr txBox="1">
            <a:spLocks/>
          </p:cNvSpPr>
          <p:nvPr/>
        </p:nvSpPr>
        <p:spPr>
          <a:xfrm>
            <a:off x="270387" y="1309253"/>
            <a:ext cx="11921613" cy="31125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AU" sz="8000" b="1">
                <a:latin typeface="Montserrat" pitchFamily="2" charset="77"/>
              </a:rPr>
              <a:t>Oral Rehydration </a:t>
            </a:r>
          </a:p>
          <a:p>
            <a:r>
              <a:rPr lang="en-AU" sz="8000" b="1">
                <a:latin typeface="Montserrat" pitchFamily="2" charset="77"/>
              </a:rPr>
              <a:t>at community level</a:t>
            </a:r>
          </a:p>
        </p:txBody>
      </p:sp>
      <p:sp>
        <p:nvSpPr>
          <p:cNvPr id="2" name="Slide Number Placeholder 1">
            <a:extLst>
              <a:ext uri="{FF2B5EF4-FFF2-40B4-BE49-F238E27FC236}">
                <a16:creationId xmlns:a16="http://schemas.microsoft.com/office/drawing/2014/main" id="{9B39B295-4C63-7C11-868F-1CA52033EDC0}"/>
              </a:ext>
            </a:extLst>
          </p:cNvPr>
          <p:cNvSpPr>
            <a:spLocks noGrp="1"/>
          </p:cNvSpPr>
          <p:nvPr>
            <p:ph type="sldNum" sz="quarter" idx="12"/>
          </p:nvPr>
        </p:nvSpPr>
        <p:spPr/>
        <p:txBody>
          <a:bodyPr/>
          <a:lstStyle/>
          <a:p>
            <a:fld id="{8AB32140-C4FB-1A4C-AC00-5CB6CAE258BC}" type="slidenum">
              <a:rPr lang="en-GB" smtClean="0"/>
              <a:t>13</a:t>
            </a:fld>
            <a:endParaRPr lang="en-GB"/>
          </a:p>
        </p:txBody>
      </p:sp>
    </p:spTree>
    <p:extLst>
      <p:ext uri="{BB962C8B-B14F-4D97-AF65-F5344CB8AC3E}">
        <p14:creationId xmlns:p14="http://schemas.microsoft.com/office/powerpoint/2010/main" val="11422226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89082A1-3229-0B20-FD08-E420EBE804CC}"/>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509053DF-2A95-94C9-34AB-39CF4B72853E}"/>
              </a:ext>
            </a:extLst>
          </p:cNvPr>
          <p:cNvSpPr txBox="1">
            <a:spLocks/>
          </p:cNvSpPr>
          <p:nvPr/>
        </p:nvSpPr>
        <p:spPr>
          <a:xfrm>
            <a:off x="285801" y="34708"/>
            <a:ext cx="6099233" cy="752355"/>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b="1">
                <a:latin typeface="Montserrat" pitchFamily="2" charset="77"/>
              </a:rPr>
              <a:t>1. Types of </a:t>
            </a:r>
            <a:r>
              <a:rPr lang="en-GB" sz="4400" b="1" err="1">
                <a:latin typeface="Montserrat" pitchFamily="2" charset="77"/>
              </a:rPr>
              <a:t>diarrohea</a:t>
            </a:r>
            <a:endParaRPr lang="en-GB" sz="4400" b="1">
              <a:latin typeface="Montserrat" pitchFamily="2" charset="77"/>
            </a:endParaRPr>
          </a:p>
        </p:txBody>
      </p:sp>
      <p:sp>
        <p:nvSpPr>
          <p:cNvPr id="4" name="Title 1">
            <a:extLst>
              <a:ext uri="{FF2B5EF4-FFF2-40B4-BE49-F238E27FC236}">
                <a16:creationId xmlns:a16="http://schemas.microsoft.com/office/drawing/2014/main" id="{A4968187-BA98-5A53-FF2D-DF4A9E59F282}"/>
              </a:ext>
            </a:extLst>
          </p:cNvPr>
          <p:cNvSpPr txBox="1">
            <a:spLocks/>
          </p:cNvSpPr>
          <p:nvPr/>
        </p:nvSpPr>
        <p:spPr>
          <a:xfrm>
            <a:off x="663629" y="1019114"/>
            <a:ext cx="7676330" cy="752355"/>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a:solidFill>
                  <a:srgbClr val="0887A1"/>
                </a:solidFill>
                <a:latin typeface="Montserrat" pitchFamily="2" charset="77"/>
              </a:rPr>
              <a:t>Diarrhoea is not always cholera</a:t>
            </a:r>
            <a:endParaRPr lang="en-GB" sz="2400" b="1">
              <a:latin typeface="Montserrat" pitchFamily="2" charset="77"/>
            </a:endParaRPr>
          </a:p>
        </p:txBody>
      </p:sp>
      <p:pic>
        <p:nvPicPr>
          <p:cNvPr id="5" name="Picture 4">
            <a:extLst>
              <a:ext uri="{FF2B5EF4-FFF2-40B4-BE49-F238E27FC236}">
                <a16:creationId xmlns:a16="http://schemas.microsoft.com/office/drawing/2014/main" id="{0C2B6765-96D2-C517-AB97-3C73D7D6602C}"/>
              </a:ext>
            </a:extLst>
          </p:cNvPr>
          <p:cNvPicPr>
            <a:picLocks noChangeAspect="1"/>
          </p:cNvPicPr>
          <p:nvPr/>
        </p:nvPicPr>
        <p:blipFill rotWithShape="1">
          <a:blip r:embed="rId2"/>
          <a:srcRect t="6915" b="22020"/>
          <a:stretch/>
        </p:blipFill>
        <p:spPr>
          <a:xfrm>
            <a:off x="10309052" y="63660"/>
            <a:ext cx="1882948" cy="752355"/>
          </a:xfrm>
          <a:prstGeom prst="rect">
            <a:avLst/>
          </a:prstGeom>
        </p:spPr>
      </p:pic>
      <p:sp>
        <p:nvSpPr>
          <p:cNvPr id="9" name="TextBox 5">
            <a:extLst>
              <a:ext uri="{FF2B5EF4-FFF2-40B4-BE49-F238E27FC236}">
                <a16:creationId xmlns:a16="http://schemas.microsoft.com/office/drawing/2014/main" id="{69B2694A-C317-F915-3B76-3A0E8CEA1851}"/>
              </a:ext>
            </a:extLst>
          </p:cNvPr>
          <p:cNvSpPr txBox="1"/>
          <p:nvPr/>
        </p:nvSpPr>
        <p:spPr>
          <a:xfrm>
            <a:off x="399211" y="2413337"/>
            <a:ext cx="2706596" cy="1323439"/>
          </a:xfrm>
          <a:prstGeom prst="rect">
            <a:avLst/>
          </a:prstGeom>
          <a:solidFill>
            <a:sysClr val="window" lastClr="FFFFFF"/>
          </a:solidFill>
          <a:ln w="25400" cap="flat" cmpd="sng" algn="ctr">
            <a:solidFill>
              <a:srgbClr val="F79646"/>
            </a:solidFill>
            <a:prstDash val="solid"/>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a:ln>
                  <a:noFill/>
                </a:ln>
                <a:solidFill>
                  <a:prstClr val="black"/>
                </a:solidFill>
                <a:effectLst/>
                <a:uLnTx/>
                <a:uFillTx/>
                <a:latin typeface="Montserrat" pitchFamily="2" charset="77"/>
              </a:rPr>
              <a:t>Persistent Diarrhoea</a:t>
            </a:r>
            <a:r>
              <a:rPr kumimoji="0" lang="en-GB" sz="2000" b="0" i="0" u="none" strike="noStrike" kern="0" cap="none" spc="0" normalizeH="0" noProof="0">
                <a:ln>
                  <a:noFill/>
                </a:ln>
                <a:solidFill>
                  <a:prstClr val="black"/>
                </a:solidFill>
                <a:effectLst/>
                <a:uLnTx/>
                <a:uFillTx/>
                <a:latin typeface="Montserrat" pitchFamily="2" charset="77"/>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a:ln>
                  <a:noFill/>
                </a:ln>
                <a:solidFill>
                  <a:prstClr val="black"/>
                </a:solidFill>
                <a:effectLst/>
                <a:uLnTx/>
                <a:uFillTx/>
                <a:latin typeface="Montserrat" pitchFamily="2" charset="77"/>
              </a:rPr>
              <a:t>&gt; 2 weeks </a:t>
            </a:r>
            <a:br>
              <a:rPr kumimoji="0" lang="en-GB" sz="2000" b="0" i="0" u="none" strike="noStrike" kern="0" cap="none" spc="0" normalizeH="0" baseline="0" noProof="0">
                <a:ln>
                  <a:noFill/>
                </a:ln>
                <a:solidFill>
                  <a:prstClr val="black"/>
                </a:solidFill>
                <a:effectLst/>
                <a:uLnTx/>
                <a:uFillTx/>
                <a:latin typeface="Montserrat" pitchFamily="2" charset="77"/>
              </a:rPr>
            </a:br>
            <a:r>
              <a:rPr kumimoji="0" lang="en-GB" sz="2000" b="0" i="0" u="none" strike="noStrike" kern="0" cap="none" spc="0" normalizeH="0" baseline="0" noProof="0">
                <a:ln>
                  <a:noFill/>
                </a:ln>
                <a:solidFill>
                  <a:prstClr val="black"/>
                </a:solidFill>
                <a:effectLst/>
                <a:uLnTx/>
                <a:uFillTx/>
                <a:latin typeface="Montserrat" pitchFamily="2" charset="77"/>
              </a:rPr>
              <a:t>(14 days)</a:t>
            </a:r>
          </a:p>
        </p:txBody>
      </p:sp>
      <p:sp>
        <p:nvSpPr>
          <p:cNvPr id="10" name="TextBox 6">
            <a:extLst>
              <a:ext uri="{FF2B5EF4-FFF2-40B4-BE49-F238E27FC236}">
                <a16:creationId xmlns:a16="http://schemas.microsoft.com/office/drawing/2014/main" id="{80277BFD-5C9C-1E6D-3435-DBC7FC0227C9}"/>
              </a:ext>
            </a:extLst>
          </p:cNvPr>
          <p:cNvSpPr txBox="1"/>
          <p:nvPr/>
        </p:nvSpPr>
        <p:spPr>
          <a:xfrm>
            <a:off x="3339069" y="2414550"/>
            <a:ext cx="1498750" cy="1015663"/>
          </a:xfrm>
          <a:prstGeom prst="rect">
            <a:avLst/>
          </a:prstGeom>
          <a:solidFill>
            <a:sysClr val="window" lastClr="FFFFFF"/>
          </a:solidFill>
          <a:ln w="25400" cap="flat" cmpd="sng" algn="ctr">
            <a:solidFill>
              <a:srgbClr val="C0504D"/>
            </a:solidFill>
            <a:prstDash val="solid"/>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a:ln>
                  <a:noFill/>
                </a:ln>
                <a:solidFill>
                  <a:prstClr val="black"/>
                </a:solidFill>
                <a:effectLst/>
                <a:uLnTx/>
                <a:uFillTx/>
                <a:latin typeface="Montserrat" pitchFamily="2" charset="77"/>
              </a:rPr>
              <a:t>Bloody / Mucous Diarrhoea</a:t>
            </a:r>
          </a:p>
        </p:txBody>
      </p:sp>
      <p:sp>
        <p:nvSpPr>
          <p:cNvPr id="11" name="TextBox 10">
            <a:extLst>
              <a:ext uri="{FF2B5EF4-FFF2-40B4-BE49-F238E27FC236}">
                <a16:creationId xmlns:a16="http://schemas.microsoft.com/office/drawing/2014/main" id="{BC4360C7-A060-26AB-582A-511AA9A760A2}"/>
              </a:ext>
            </a:extLst>
          </p:cNvPr>
          <p:cNvSpPr txBox="1"/>
          <p:nvPr/>
        </p:nvSpPr>
        <p:spPr>
          <a:xfrm>
            <a:off x="8339959" y="2436019"/>
            <a:ext cx="3720662" cy="1015663"/>
          </a:xfrm>
          <a:prstGeom prst="rect">
            <a:avLst/>
          </a:prstGeom>
          <a:solidFill>
            <a:sysClr val="window" lastClr="FFFFFF"/>
          </a:solidFill>
          <a:ln w="25400" cap="flat" cmpd="sng" algn="ctr">
            <a:solidFill>
              <a:srgbClr val="9BBB59"/>
            </a:solidFill>
            <a:prstDash val="solid"/>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a:ln>
                  <a:noFill/>
                </a:ln>
                <a:solidFill>
                  <a:prstClr val="black"/>
                </a:solidFill>
                <a:effectLst/>
                <a:uLnTx/>
                <a:uFillTx/>
                <a:latin typeface="Montserrat" pitchFamily="2" charset="77"/>
              </a:rPr>
              <a:t>Acute Watery Diarrhoea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a:ln>
                  <a:noFill/>
                </a:ln>
                <a:solidFill>
                  <a:prstClr val="black"/>
                </a:solidFill>
                <a:effectLst/>
                <a:uLnTx/>
                <a:uFillTx/>
                <a:latin typeface="Montserrat" pitchFamily="2" charset="77"/>
              </a:rPr>
              <a:t>-Recent/sudden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a:ln>
                  <a:noFill/>
                </a:ln>
                <a:solidFill>
                  <a:prstClr val="black"/>
                </a:solidFill>
                <a:effectLst/>
                <a:uLnTx/>
                <a:uFillTx/>
                <a:latin typeface="Montserrat" pitchFamily="2" charset="77"/>
              </a:rPr>
              <a:t>-With</a:t>
            </a:r>
            <a:r>
              <a:rPr kumimoji="0" lang="en-GB" sz="2000" b="0" i="0" u="none" strike="noStrike" kern="0" cap="none" spc="0" normalizeH="0" noProof="0">
                <a:ln>
                  <a:noFill/>
                </a:ln>
                <a:solidFill>
                  <a:prstClr val="black"/>
                </a:solidFill>
                <a:effectLst/>
                <a:uLnTx/>
                <a:uFillTx/>
                <a:latin typeface="Montserrat" pitchFamily="2" charset="77"/>
              </a:rPr>
              <a:t> or </a:t>
            </a:r>
            <a:r>
              <a:rPr lang="en-GB" sz="2000" kern="0">
                <a:solidFill>
                  <a:prstClr val="black"/>
                </a:solidFill>
                <a:latin typeface="Montserrat" pitchFamily="2" charset="77"/>
              </a:rPr>
              <a:t>w</a:t>
            </a:r>
            <a:r>
              <a:rPr kumimoji="0" lang="en-GB" sz="2000" b="0" i="0" u="none" strike="noStrike" kern="0" cap="none" spc="0" normalizeH="0" baseline="0" noProof="0" err="1">
                <a:ln>
                  <a:noFill/>
                </a:ln>
                <a:solidFill>
                  <a:prstClr val="black"/>
                </a:solidFill>
                <a:effectLst/>
                <a:uLnTx/>
                <a:uFillTx/>
                <a:latin typeface="Montserrat" pitchFamily="2" charset="77"/>
              </a:rPr>
              <a:t>ithout</a:t>
            </a:r>
            <a:r>
              <a:rPr kumimoji="0" lang="en-GB" sz="2000" b="0" i="0" u="none" strike="noStrike" kern="0" cap="none" spc="0" normalizeH="0" baseline="0" noProof="0">
                <a:ln>
                  <a:noFill/>
                </a:ln>
                <a:solidFill>
                  <a:prstClr val="black"/>
                </a:solidFill>
                <a:effectLst/>
                <a:uLnTx/>
                <a:uFillTx/>
                <a:latin typeface="Montserrat" pitchFamily="2" charset="77"/>
              </a:rPr>
              <a:t> vomiting</a:t>
            </a:r>
          </a:p>
        </p:txBody>
      </p:sp>
      <p:sp>
        <p:nvSpPr>
          <p:cNvPr id="12" name="TextBox 15">
            <a:extLst>
              <a:ext uri="{FF2B5EF4-FFF2-40B4-BE49-F238E27FC236}">
                <a16:creationId xmlns:a16="http://schemas.microsoft.com/office/drawing/2014/main" id="{C1FABD72-A0B2-357A-218B-B26ABB816BDA}"/>
              </a:ext>
            </a:extLst>
          </p:cNvPr>
          <p:cNvSpPr txBox="1"/>
          <p:nvPr/>
        </p:nvSpPr>
        <p:spPr>
          <a:xfrm>
            <a:off x="5385613" y="2430315"/>
            <a:ext cx="2406551" cy="1015663"/>
          </a:xfrm>
          <a:prstGeom prst="rect">
            <a:avLst/>
          </a:prstGeom>
          <a:solidFill>
            <a:sysClr val="window" lastClr="FFFFFF"/>
          </a:solidFill>
          <a:ln w="25400" cap="flat" cmpd="sng" algn="ctr">
            <a:solidFill>
              <a:srgbClr val="4F81BD"/>
            </a:solidFill>
            <a:prstDash val="solid"/>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a:ln>
                  <a:noFill/>
                </a:ln>
                <a:solidFill>
                  <a:prstClr val="black"/>
                </a:solidFill>
                <a:effectLst/>
                <a:uLnTx/>
                <a:uFillTx/>
                <a:latin typeface="Montserrat" pitchFamily="2" charset="77"/>
              </a:rPr>
              <a:t>Diarrhoea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a:ln>
                  <a:noFill/>
                </a:ln>
                <a:solidFill>
                  <a:prstClr val="black"/>
                </a:solidFill>
                <a:effectLst/>
                <a:uLnTx/>
                <a:uFillTx/>
                <a:latin typeface="Montserrat" pitchFamily="2" charset="77"/>
              </a:rPr>
              <a:t>+ Fever or other complications</a:t>
            </a:r>
          </a:p>
        </p:txBody>
      </p:sp>
      <p:sp>
        <p:nvSpPr>
          <p:cNvPr id="14" name="TextBox 11">
            <a:extLst>
              <a:ext uri="{FF2B5EF4-FFF2-40B4-BE49-F238E27FC236}">
                <a16:creationId xmlns:a16="http://schemas.microsoft.com/office/drawing/2014/main" id="{42A10EF0-70E8-71CE-EC6D-3D8DCC60FF26}"/>
              </a:ext>
            </a:extLst>
          </p:cNvPr>
          <p:cNvSpPr txBox="1"/>
          <p:nvPr/>
        </p:nvSpPr>
        <p:spPr>
          <a:xfrm>
            <a:off x="1593683" y="4749543"/>
            <a:ext cx="4995205" cy="584775"/>
          </a:xfrm>
          <a:prstGeom prst="rect">
            <a:avLst/>
          </a:prstGeom>
          <a:noFill/>
        </p:spPr>
        <p:txBody>
          <a:bodyPr wrap="square" rtlCol="0">
            <a:spAutoFit/>
          </a:bodyPr>
          <a:lstStyle/>
          <a:p>
            <a:pPr algn="ctr" defTabSz="914400"/>
            <a:r>
              <a:rPr lang="en-GB" sz="3200" b="1">
                <a:solidFill>
                  <a:prstClr val="black"/>
                </a:solidFill>
                <a:latin typeface="Montserrat" pitchFamily="2" charset="77"/>
              </a:rPr>
              <a:t>Not Cholera</a:t>
            </a:r>
          </a:p>
        </p:txBody>
      </p:sp>
      <p:sp>
        <p:nvSpPr>
          <p:cNvPr id="15" name="TextBox 13">
            <a:extLst>
              <a:ext uri="{FF2B5EF4-FFF2-40B4-BE49-F238E27FC236}">
                <a16:creationId xmlns:a16="http://schemas.microsoft.com/office/drawing/2014/main" id="{E7F0BDF8-79FD-8841-BD5B-E0536D92A989}"/>
              </a:ext>
            </a:extLst>
          </p:cNvPr>
          <p:cNvSpPr txBox="1"/>
          <p:nvPr/>
        </p:nvSpPr>
        <p:spPr>
          <a:xfrm>
            <a:off x="8331644" y="4210934"/>
            <a:ext cx="3860356" cy="2246769"/>
          </a:xfrm>
          <a:prstGeom prst="rect">
            <a:avLst/>
          </a:prstGeom>
          <a:noFill/>
        </p:spPr>
        <p:txBody>
          <a:bodyPr wrap="square" rtlCol="0">
            <a:spAutoFit/>
          </a:bodyPr>
          <a:lstStyle/>
          <a:p>
            <a:pPr marL="285750" indent="-285750" defTabSz="914400">
              <a:buFont typeface="Wingdings" charset="2"/>
              <a:buChar char="§"/>
            </a:pPr>
            <a:r>
              <a:rPr lang="en-GB" sz="2000">
                <a:solidFill>
                  <a:prstClr val="black"/>
                </a:solidFill>
                <a:latin typeface="Montserrat" pitchFamily="2" charset="77"/>
              </a:rPr>
              <a:t>Possible Cholera </a:t>
            </a:r>
          </a:p>
          <a:p>
            <a:pPr marL="285750" indent="-285750" defTabSz="914400">
              <a:buFont typeface="Wingdings" charset="2"/>
              <a:buChar char="§"/>
            </a:pPr>
            <a:r>
              <a:rPr lang="en-GB" sz="2000">
                <a:solidFill>
                  <a:prstClr val="black"/>
                </a:solidFill>
                <a:latin typeface="Montserrat" pitchFamily="2" charset="77"/>
              </a:rPr>
              <a:t>Acute = important loss of fluids</a:t>
            </a:r>
          </a:p>
          <a:p>
            <a:pPr marL="285750" indent="-285750" defTabSz="914400">
              <a:buFont typeface="Wingdings" charset="2"/>
              <a:buChar char="§"/>
            </a:pPr>
            <a:r>
              <a:rPr lang="en-GB" sz="2000">
                <a:solidFill>
                  <a:prstClr val="black"/>
                </a:solidFill>
                <a:latin typeface="Montserrat" pitchFamily="2" charset="77"/>
              </a:rPr>
              <a:t>Treatment at community level, for mild dehydration</a:t>
            </a:r>
          </a:p>
          <a:p>
            <a:pPr marL="285750" indent="-285750" defTabSz="914400">
              <a:buFont typeface="Wingdings" charset="2"/>
              <a:buChar char="§"/>
            </a:pPr>
            <a:r>
              <a:rPr lang="en-GB" sz="2000">
                <a:solidFill>
                  <a:prstClr val="black"/>
                </a:solidFill>
                <a:latin typeface="Montserrat" pitchFamily="2" charset="77"/>
              </a:rPr>
              <a:t>Referral of all severe cases and at risk populations</a:t>
            </a:r>
          </a:p>
        </p:txBody>
      </p:sp>
      <p:sp>
        <p:nvSpPr>
          <p:cNvPr id="16" name="Geschweifte Klammer rechts 14">
            <a:extLst>
              <a:ext uri="{FF2B5EF4-FFF2-40B4-BE49-F238E27FC236}">
                <a16:creationId xmlns:a16="http://schemas.microsoft.com/office/drawing/2014/main" id="{D4A6B11E-3905-DBBD-F470-DFE45C5DF0C6}"/>
              </a:ext>
            </a:extLst>
          </p:cNvPr>
          <p:cNvSpPr/>
          <p:nvPr/>
        </p:nvSpPr>
        <p:spPr>
          <a:xfrm rot="5400000">
            <a:off x="3670295" y="567742"/>
            <a:ext cx="744218" cy="7286386"/>
          </a:xfrm>
          <a:prstGeom prst="rightBrace">
            <a:avLst>
              <a:gd name="adj1" fmla="val 64106"/>
              <a:gd name="adj2" fmla="val 50000"/>
            </a:avLst>
          </a:prstGeom>
          <a:noFill/>
          <a:ln w="57150" cap="flat" cmpd="sng" algn="ctr">
            <a:solidFill>
              <a:srgbClr val="4F81BD">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17" name="Down Arrow 16">
            <a:extLst>
              <a:ext uri="{FF2B5EF4-FFF2-40B4-BE49-F238E27FC236}">
                <a16:creationId xmlns:a16="http://schemas.microsoft.com/office/drawing/2014/main" id="{A116F9D9-D708-5239-01E5-817D705372D7}"/>
              </a:ext>
            </a:extLst>
          </p:cNvPr>
          <p:cNvSpPr/>
          <p:nvPr/>
        </p:nvSpPr>
        <p:spPr>
          <a:xfrm>
            <a:off x="9995338" y="3517600"/>
            <a:ext cx="204952" cy="69333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a:extLst>
              <a:ext uri="{FF2B5EF4-FFF2-40B4-BE49-F238E27FC236}">
                <a16:creationId xmlns:a16="http://schemas.microsoft.com/office/drawing/2014/main" id="{28BCB595-CD5F-F997-3178-1BC87D242BAA}"/>
              </a:ext>
            </a:extLst>
          </p:cNvPr>
          <p:cNvPicPr>
            <a:picLocks noChangeAspect="1"/>
          </p:cNvPicPr>
          <p:nvPr/>
        </p:nvPicPr>
        <p:blipFill rotWithShape="1">
          <a:blip r:embed="rId3"/>
          <a:srcRect l="32147" t="40407" r="18301" b="16838"/>
          <a:stretch/>
        </p:blipFill>
        <p:spPr>
          <a:xfrm>
            <a:off x="8158635" y="658272"/>
            <a:ext cx="1016895" cy="906166"/>
          </a:xfrm>
          <a:prstGeom prst="rect">
            <a:avLst/>
          </a:prstGeom>
        </p:spPr>
      </p:pic>
    </p:spTree>
    <p:extLst>
      <p:ext uri="{BB962C8B-B14F-4D97-AF65-F5344CB8AC3E}">
        <p14:creationId xmlns:p14="http://schemas.microsoft.com/office/powerpoint/2010/main" val="449237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p:bldP spid="15" grpId="0"/>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5102EA02-4CC0-4264-D165-59CE3A8AD07A}"/>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A8F0F8C-AD90-430C-7823-EDB950865FEB}"/>
              </a:ext>
            </a:extLst>
          </p:cNvPr>
          <p:cNvSpPr txBox="1">
            <a:spLocks/>
          </p:cNvSpPr>
          <p:nvPr/>
        </p:nvSpPr>
        <p:spPr>
          <a:xfrm>
            <a:off x="-202930" y="0"/>
            <a:ext cx="10511982" cy="752355"/>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b="1">
                <a:latin typeface="Montserrat" pitchFamily="2" charset="77"/>
              </a:rPr>
              <a:t>2. Flowchart – Is it a possible cholera case?</a:t>
            </a:r>
          </a:p>
        </p:txBody>
      </p:sp>
      <p:pic>
        <p:nvPicPr>
          <p:cNvPr id="4" name="Picture 3">
            <a:extLst>
              <a:ext uri="{FF2B5EF4-FFF2-40B4-BE49-F238E27FC236}">
                <a16:creationId xmlns:a16="http://schemas.microsoft.com/office/drawing/2014/main" id="{283B1508-895A-C1FC-34E3-D4554C0C49E9}"/>
              </a:ext>
            </a:extLst>
          </p:cNvPr>
          <p:cNvPicPr>
            <a:picLocks noChangeAspect="1"/>
          </p:cNvPicPr>
          <p:nvPr/>
        </p:nvPicPr>
        <p:blipFill rotWithShape="1">
          <a:blip r:embed="rId2"/>
          <a:srcRect t="6915" b="22020"/>
          <a:stretch/>
        </p:blipFill>
        <p:spPr>
          <a:xfrm>
            <a:off x="10309052" y="63660"/>
            <a:ext cx="1882948" cy="752355"/>
          </a:xfrm>
          <a:prstGeom prst="rect">
            <a:avLst/>
          </a:prstGeom>
        </p:spPr>
      </p:pic>
      <p:pic>
        <p:nvPicPr>
          <p:cNvPr id="45" name="Picture 44">
            <a:extLst>
              <a:ext uri="{FF2B5EF4-FFF2-40B4-BE49-F238E27FC236}">
                <a16:creationId xmlns:a16="http://schemas.microsoft.com/office/drawing/2014/main" id="{535B2DD2-5EE9-7E36-BCCC-4795769C5575}"/>
              </a:ext>
            </a:extLst>
          </p:cNvPr>
          <p:cNvPicPr>
            <a:picLocks noChangeAspect="1"/>
          </p:cNvPicPr>
          <p:nvPr/>
        </p:nvPicPr>
        <p:blipFill rotWithShape="1">
          <a:blip r:embed="rId3"/>
          <a:srcRect l="4753" r="4577"/>
          <a:stretch/>
        </p:blipFill>
        <p:spPr>
          <a:xfrm>
            <a:off x="656896" y="829352"/>
            <a:ext cx="10878208" cy="5964988"/>
          </a:xfrm>
          <a:prstGeom prst="rect">
            <a:avLst/>
          </a:prstGeom>
        </p:spPr>
      </p:pic>
    </p:spTree>
    <p:extLst>
      <p:ext uri="{BB962C8B-B14F-4D97-AF65-F5344CB8AC3E}">
        <p14:creationId xmlns:p14="http://schemas.microsoft.com/office/powerpoint/2010/main" val="3109664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38FACE2-8783-7EAF-99E0-A1C94E29507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DAD1C9BD-2E14-5DE8-DB0E-486A520E2F0D}"/>
              </a:ext>
            </a:extLst>
          </p:cNvPr>
          <p:cNvSpPr txBox="1">
            <a:spLocks/>
          </p:cNvSpPr>
          <p:nvPr/>
        </p:nvSpPr>
        <p:spPr>
          <a:xfrm>
            <a:off x="0" y="0"/>
            <a:ext cx="9741068"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3. Assess dehydration</a:t>
            </a:r>
          </a:p>
        </p:txBody>
      </p:sp>
      <p:pic>
        <p:nvPicPr>
          <p:cNvPr id="5" name="Picture 4">
            <a:extLst>
              <a:ext uri="{FF2B5EF4-FFF2-40B4-BE49-F238E27FC236}">
                <a16:creationId xmlns:a16="http://schemas.microsoft.com/office/drawing/2014/main" id="{3D691A3A-402B-3D37-6A52-ACC65809D24D}"/>
              </a:ext>
            </a:extLst>
          </p:cNvPr>
          <p:cNvPicPr>
            <a:picLocks noChangeAspect="1"/>
          </p:cNvPicPr>
          <p:nvPr/>
        </p:nvPicPr>
        <p:blipFill rotWithShape="1">
          <a:blip r:embed="rId2"/>
          <a:srcRect t="6915" b="22020"/>
          <a:stretch/>
        </p:blipFill>
        <p:spPr>
          <a:xfrm>
            <a:off x="10309052" y="63660"/>
            <a:ext cx="1882948" cy="752355"/>
          </a:xfrm>
          <a:prstGeom prst="rect">
            <a:avLst/>
          </a:prstGeom>
        </p:spPr>
      </p:pic>
      <p:pic>
        <p:nvPicPr>
          <p:cNvPr id="23" name="Picture 22">
            <a:extLst>
              <a:ext uri="{FF2B5EF4-FFF2-40B4-BE49-F238E27FC236}">
                <a16:creationId xmlns:a16="http://schemas.microsoft.com/office/drawing/2014/main" id="{1AEA6687-EF96-923E-5D88-36052AFB8FE6}"/>
              </a:ext>
            </a:extLst>
          </p:cNvPr>
          <p:cNvPicPr>
            <a:picLocks noChangeAspect="1"/>
          </p:cNvPicPr>
          <p:nvPr/>
        </p:nvPicPr>
        <p:blipFill rotWithShape="1">
          <a:blip r:embed="rId3"/>
          <a:srcRect l="56602" t="67169" r="510" b="-733"/>
          <a:stretch/>
        </p:blipFill>
        <p:spPr>
          <a:xfrm>
            <a:off x="9954885" y="1285875"/>
            <a:ext cx="1830308" cy="1413889"/>
          </a:xfrm>
          <a:prstGeom prst="ellipse">
            <a:avLst/>
          </a:prstGeom>
        </p:spPr>
      </p:pic>
      <p:pic>
        <p:nvPicPr>
          <p:cNvPr id="24" name="Picture 23">
            <a:extLst>
              <a:ext uri="{FF2B5EF4-FFF2-40B4-BE49-F238E27FC236}">
                <a16:creationId xmlns:a16="http://schemas.microsoft.com/office/drawing/2014/main" id="{DDADA522-45FA-C7E2-3A00-168BF4887A45}"/>
              </a:ext>
            </a:extLst>
          </p:cNvPr>
          <p:cNvPicPr>
            <a:picLocks noChangeAspect="1"/>
          </p:cNvPicPr>
          <p:nvPr/>
        </p:nvPicPr>
        <p:blipFill rotWithShape="1">
          <a:blip r:embed="rId3"/>
          <a:srcRect l="38503" t="27816" r="25871" b="37471"/>
          <a:stretch/>
        </p:blipFill>
        <p:spPr>
          <a:xfrm>
            <a:off x="7648803" y="1090994"/>
            <a:ext cx="1874081" cy="1802459"/>
          </a:xfrm>
          <a:prstGeom prst="ellipse">
            <a:avLst/>
          </a:prstGeom>
        </p:spPr>
      </p:pic>
      <p:pic>
        <p:nvPicPr>
          <p:cNvPr id="25" name="Picture 24">
            <a:extLst>
              <a:ext uri="{FF2B5EF4-FFF2-40B4-BE49-F238E27FC236}">
                <a16:creationId xmlns:a16="http://schemas.microsoft.com/office/drawing/2014/main" id="{F531614F-0899-724C-23DC-6BF02C36FFA7}"/>
              </a:ext>
            </a:extLst>
          </p:cNvPr>
          <p:cNvPicPr>
            <a:picLocks noChangeAspect="1"/>
          </p:cNvPicPr>
          <p:nvPr/>
        </p:nvPicPr>
        <p:blipFill rotWithShape="1">
          <a:blip r:embed="rId3"/>
          <a:srcRect l="67259" t="2917" r="519" b="66388"/>
          <a:stretch/>
        </p:blipFill>
        <p:spPr>
          <a:xfrm>
            <a:off x="5521774" y="1260221"/>
            <a:ext cx="1695029" cy="1593846"/>
          </a:xfrm>
          <a:prstGeom prst="ellipse">
            <a:avLst/>
          </a:prstGeom>
        </p:spPr>
      </p:pic>
      <p:pic>
        <p:nvPicPr>
          <p:cNvPr id="26" name="Picture 25">
            <a:extLst>
              <a:ext uri="{FF2B5EF4-FFF2-40B4-BE49-F238E27FC236}">
                <a16:creationId xmlns:a16="http://schemas.microsoft.com/office/drawing/2014/main" id="{ECCE210B-C669-A790-4D0A-68B5352E02F0}"/>
              </a:ext>
            </a:extLst>
          </p:cNvPr>
          <p:cNvPicPr>
            <a:picLocks noChangeAspect="1"/>
          </p:cNvPicPr>
          <p:nvPr/>
        </p:nvPicPr>
        <p:blipFill rotWithShape="1">
          <a:blip r:embed="rId3"/>
          <a:srcRect l="7781" t="64292" r="63171" b="6665"/>
          <a:stretch/>
        </p:blipFill>
        <p:spPr>
          <a:xfrm>
            <a:off x="3067769" y="1303135"/>
            <a:ext cx="1619428" cy="1508018"/>
          </a:xfrm>
          <a:prstGeom prst="ellipse">
            <a:avLst/>
          </a:prstGeom>
        </p:spPr>
      </p:pic>
      <p:pic>
        <p:nvPicPr>
          <p:cNvPr id="27" name="Picture 26">
            <a:extLst>
              <a:ext uri="{FF2B5EF4-FFF2-40B4-BE49-F238E27FC236}">
                <a16:creationId xmlns:a16="http://schemas.microsoft.com/office/drawing/2014/main" id="{C6DF3392-3B23-706F-9415-404D1782ED4E}"/>
              </a:ext>
            </a:extLst>
          </p:cNvPr>
          <p:cNvPicPr>
            <a:picLocks noChangeAspect="1"/>
          </p:cNvPicPr>
          <p:nvPr/>
        </p:nvPicPr>
        <p:blipFill rotWithShape="1">
          <a:blip r:embed="rId3"/>
          <a:srcRect l="8148" r="57568" b="46310"/>
          <a:stretch/>
        </p:blipFill>
        <p:spPr>
          <a:xfrm>
            <a:off x="764179" y="939205"/>
            <a:ext cx="1362357" cy="2106039"/>
          </a:xfrm>
          <a:prstGeom prst="ellipse">
            <a:avLst/>
          </a:prstGeom>
        </p:spPr>
      </p:pic>
      <p:sp>
        <p:nvSpPr>
          <p:cNvPr id="28" name="Title 1">
            <a:extLst>
              <a:ext uri="{FF2B5EF4-FFF2-40B4-BE49-F238E27FC236}">
                <a16:creationId xmlns:a16="http://schemas.microsoft.com/office/drawing/2014/main" id="{810DB058-25F1-FB0C-F9B5-78506D6A4EEE}"/>
              </a:ext>
            </a:extLst>
          </p:cNvPr>
          <p:cNvSpPr txBox="1">
            <a:spLocks/>
          </p:cNvSpPr>
          <p:nvPr/>
        </p:nvSpPr>
        <p:spPr>
          <a:xfrm>
            <a:off x="268525" y="2953187"/>
            <a:ext cx="2353664" cy="752355"/>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b="1">
                <a:latin typeface="Montserrat" pitchFamily="2" charset="77"/>
              </a:rPr>
              <a:t>General</a:t>
            </a:r>
          </a:p>
          <a:p>
            <a:r>
              <a:rPr lang="en-GB" sz="4400" b="1">
                <a:latin typeface="Montserrat" pitchFamily="2" charset="77"/>
              </a:rPr>
              <a:t>condition</a:t>
            </a:r>
          </a:p>
        </p:txBody>
      </p:sp>
      <p:sp>
        <p:nvSpPr>
          <p:cNvPr id="29" name="Title 1">
            <a:extLst>
              <a:ext uri="{FF2B5EF4-FFF2-40B4-BE49-F238E27FC236}">
                <a16:creationId xmlns:a16="http://schemas.microsoft.com/office/drawing/2014/main" id="{7AD7E155-9329-DB8D-56E7-DF67414B6158}"/>
              </a:ext>
            </a:extLst>
          </p:cNvPr>
          <p:cNvSpPr txBox="1">
            <a:spLocks/>
          </p:cNvSpPr>
          <p:nvPr/>
        </p:nvSpPr>
        <p:spPr>
          <a:xfrm>
            <a:off x="3067768" y="2784400"/>
            <a:ext cx="1619428" cy="92114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800" b="1">
                <a:latin typeface="Montserrat" pitchFamily="2" charset="77"/>
              </a:rPr>
              <a:t>Eyes - Tears</a:t>
            </a:r>
          </a:p>
        </p:txBody>
      </p:sp>
      <p:sp>
        <p:nvSpPr>
          <p:cNvPr id="30" name="Title 1">
            <a:extLst>
              <a:ext uri="{FF2B5EF4-FFF2-40B4-BE49-F238E27FC236}">
                <a16:creationId xmlns:a16="http://schemas.microsoft.com/office/drawing/2014/main" id="{90F0E28B-312A-81FA-2001-02FEB37DE84F}"/>
              </a:ext>
            </a:extLst>
          </p:cNvPr>
          <p:cNvSpPr txBox="1">
            <a:spLocks/>
          </p:cNvSpPr>
          <p:nvPr/>
        </p:nvSpPr>
        <p:spPr>
          <a:xfrm>
            <a:off x="5521774" y="2800820"/>
            <a:ext cx="1695029" cy="92114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800" b="1">
                <a:latin typeface="Montserrat" pitchFamily="2" charset="77"/>
              </a:rPr>
              <a:t>Mouth - Tongue</a:t>
            </a:r>
          </a:p>
        </p:txBody>
      </p:sp>
      <p:sp>
        <p:nvSpPr>
          <p:cNvPr id="31" name="Title 1">
            <a:extLst>
              <a:ext uri="{FF2B5EF4-FFF2-40B4-BE49-F238E27FC236}">
                <a16:creationId xmlns:a16="http://schemas.microsoft.com/office/drawing/2014/main" id="{A74C5FA0-70E0-E936-DD6D-0CCE3232D3B9}"/>
              </a:ext>
            </a:extLst>
          </p:cNvPr>
          <p:cNvSpPr txBox="1">
            <a:spLocks/>
          </p:cNvSpPr>
          <p:nvPr/>
        </p:nvSpPr>
        <p:spPr>
          <a:xfrm>
            <a:off x="7859509" y="2784400"/>
            <a:ext cx="1695029" cy="92114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800" b="1">
                <a:latin typeface="Montserrat" pitchFamily="2" charset="77"/>
              </a:rPr>
              <a:t>Thirst</a:t>
            </a:r>
          </a:p>
        </p:txBody>
      </p:sp>
      <p:sp>
        <p:nvSpPr>
          <p:cNvPr id="32" name="Title 1">
            <a:extLst>
              <a:ext uri="{FF2B5EF4-FFF2-40B4-BE49-F238E27FC236}">
                <a16:creationId xmlns:a16="http://schemas.microsoft.com/office/drawing/2014/main" id="{EECD25F9-FC75-082D-DFC5-E66F0EC9635A}"/>
              </a:ext>
            </a:extLst>
          </p:cNvPr>
          <p:cNvSpPr txBox="1">
            <a:spLocks/>
          </p:cNvSpPr>
          <p:nvPr/>
        </p:nvSpPr>
        <p:spPr>
          <a:xfrm>
            <a:off x="10090163" y="2868793"/>
            <a:ext cx="1695029" cy="92114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800" b="1">
                <a:latin typeface="Montserrat" pitchFamily="2" charset="77"/>
              </a:rPr>
              <a:t>Skin pinch</a:t>
            </a:r>
          </a:p>
        </p:txBody>
      </p:sp>
      <p:cxnSp>
        <p:nvCxnSpPr>
          <p:cNvPr id="33" name="Straight Connector 32">
            <a:extLst>
              <a:ext uri="{FF2B5EF4-FFF2-40B4-BE49-F238E27FC236}">
                <a16:creationId xmlns:a16="http://schemas.microsoft.com/office/drawing/2014/main" id="{BA59C1B4-BE24-8A55-1DAA-89F579A75493}"/>
              </a:ext>
            </a:extLst>
          </p:cNvPr>
          <p:cNvCxnSpPr>
            <a:cxnSpLocks/>
          </p:cNvCxnSpPr>
          <p:nvPr/>
        </p:nvCxnSpPr>
        <p:spPr>
          <a:xfrm>
            <a:off x="8489" y="3995737"/>
            <a:ext cx="12036366"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Title 1">
            <a:extLst>
              <a:ext uri="{FF2B5EF4-FFF2-40B4-BE49-F238E27FC236}">
                <a16:creationId xmlns:a16="http://schemas.microsoft.com/office/drawing/2014/main" id="{C24F87D4-6260-5C16-4F21-560C9103800A}"/>
              </a:ext>
            </a:extLst>
          </p:cNvPr>
          <p:cNvSpPr txBox="1">
            <a:spLocks/>
          </p:cNvSpPr>
          <p:nvPr/>
        </p:nvSpPr>
        <p:spPr>
          <a:xfrm>
            <a:off x="65068" y="4066286"/>
            <a:ext cx="2586843" cy="1031736"/>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000">
                <a:latin typeface="Montserrat" pitchFamily="2" charset="77"/>
              </a:rPr>
              <a:t>Restless, irritable. Less  alert, still able to speak. Unconscious, floppy</a:t>
            </a:r>
          </a:p>
        </p:txBody>
      </p:sp>
      <p:sp>
        <p:nvSpPr>
          <p:cNvPr id="36" name="Title 1">
            <a:extLst>
              <a:ext uri="{FF2B5EF4-FFF2-40B4-BE49-F238E27FC236}">
                <a16:creationId xmlns:a16="http://schemas.microsoft.com/office/drawing/2014/main" id="{8AAC9690-ABE1-184D-7C65-C5BFCB3E9923}"/>
              </a:ext>
            </a:extLst>
          </p:cNvPr>
          <p:cNvSpPr txBox="1">
            <a:spLocks/>
          </p:cNvSpPr>
          <p:nvPr/>
        </p:nvSpPr>
        <p:spPr>
          <a:xfrm>
            <a:off x="2725280" y="4212723"/>
            <a:ext cx="2233590" cy="67740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000">
                <a:latin typeface="Montserrat" pitchFamily="2" charset="77"/>
              </a:rPr>
              <a:t>Absent tears. Sunken eyes</a:t>
            </a:r>
          </a:p>
        </p:txBody>
      </p:sp>
      <p:sp>
        <p:nvSpPr>
          <p:cNvPr id="37" name="Title 1">
            <a:extLst>
              <a:ext uri="{FF2B5EF4-FFF2-40B4-BE49-F238E27FC236}">
                <a16:creationId xmlns:a16="http://schemas.microsoft.com/office/drawing/2014/main" id="{12D2681E-058D-E253-A08C-7FED2715CF89}"/>
              </a:ext>
            </a:extLst>
          </p:cNvPr>
          <p:cNvSpPr txBox="1">
            <a:spLocks/>
          </p:cNvSpPr>
          <p:nvPr/>
        </p:nvSpPr>
        <p:spPr>
          <a:xfrm>
            <a:off x="5061960" y="4269513"/>
            <a:ext cx="2586843" cy="474177"/>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000">
                <a:latin typeface="Montserrat" pitchFamily="2" charset="77"/>
              </a:rPr>
              <a:t>Dry or very dry, like sand paper</a:t>
            </a:r>
          </a:p>
        </p:txBody>
      </p:sp>
      <p:sp>
        <p:nvSpPr>
          <p:cNvPr id="38" name="Title 1">
            <a:extLst>
              <a:ext uri="{FF2B5EF4-FFF2-40B4-BE49-F238E27FC236}">
                <a16:creationId xmlns:a16="http://schemas.microsoft.com/office/drawing/2014/main" id="{45B21413-A6DC-C52D-F6B8-560917712078}"/>
              </a:ext>
            </a:extLst>
          </p:cNvPr>
          <p:cNvSpPr txBox="1">
            <a:spLocks/>
          </p:cNvSpPr>
          <p:nvPr/>
        </p:nvSpPr>
        <p:spPr>
          <a:xfrm>
            <a:off x="7619081" y="4113821"/>
            <a:ext cx="2471082" cy="979393"/>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000">
                <a:latin typeface="Montserrat" pitchFamily="2" charset="77"/>
              </a:rPr>
              <a:t>Thirsty, drinks eagerly. When severe, the person can’t drink</a:t>
            </a:r>
          </a:p>
        </p:txBody>
      </p:sp>
      <p:sp>
        <p:nvSpPr>
          <p:cNvPr id="39" name="Title 1">
            <a:extLst>
              <a:ext uri="{FF2B5EF4-FFF2-40B4-BE49-F238E27FC236}">
                <a16:creationId xmlns:a16="http://schemas.microsoft.com/office/drawing/2014/main" id="{6F380A06-0EA9-15D4-688F-B5DDDA445105}"/>
              </a:ext>
            </a:extLst>
          </p:cNvPr>
          <p:cNvSpPr txBox="1">
            <a:spLocks/>
          </p:cNvSpPr>
          <p:nvPr/>
        </p:nvSpPr>
        <p:spPr>
          <a:xfrm>
            <a:off x="10058852" y="4103003"/>
            <a:ext cx="1859879" cy="1031734"/>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000">
                <a:latin typeface="Montserrat" pitchFamily="2" charset="77"/>
              </a:rPr>
              <a:t>Pinch the belly. Skin goes back very slowly (2-3 seconds)</a:t>
            </a:r>
          </a:p>
        </p:txBody>
      </p:sp>
      <p:cxnSp>
        <p:nvCxnSpPr>
          <p:cNvPr id="40" name="Straight Connector 39">
            <a:extLst>
              <a:ext uri="{FF2B5EF4-FFF2-40B4-BE49-F238E27FC236}">
                <a16:creationId xmlns:a16="http://schemas.microsoft.com/office/drawing/2014/main" id="{0ACD6CE8-B773-F44F-A39D-A60E9F64C34C}"/>
              </a:ext>
            </a:extLst>
          </p:cNvPr>
          <p:cNvCxnSpPr>
            <a:cxnSpLocks/>
          </p:cNvCxnSpPr>
          <p:nvPr/>
        </p:nvCxnSpPr>
        <p:spPr>
          <a:xfrm>
            <a:off x="55368" y="5299020"/>
            <a:ext cx="12036366"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Title 1">
            <a:extLst>
              <a:ext uri="{FF2B5EF4-FFF2-40B4-BE49-F238E27FC236}">
                <a16:creationId xmlns:a16="http://schemas.microsoft.com/office/drawing/2014/main" id="{6FE89DA0-12CE-62A8-BFF3-9AD916BBDA8E}"/>
              </a:ext>
            </a:extLst>
          </p:cNvPr>
          <p:cNvSpPr txBox="1">
            <a:spLocks/>
          </p:cNvSpPr>
          <p:nvPr/>
        </p:nvSpPr>
        <p:spPr>
          <a:xfrm>
            <a:off x="268525" y="5349538"/>
            <a:ext cx="11382703" cy="438337"/>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000" b="1">
                <a:solidFill>
                  <a:srgbClr val="0D859E"/>
                </a:solidFill>
                <a:latin typeface="Montserrat" pitchFamily="2" charset="77"/>
              </a:rPr>
              <a:t>You don’t have to just </a:t>
            </a:r>
            <a:r>
              <a:rPr lang="en-GB" sz="2800" b="1">
                <a:latin typeface="Montserrat" pitchFamily="2" charset="77"/>
              </a:rPr>
              <a:t>look</a:t>
            </a:r>
            <a:r>
              <a:rPr lang="en-GB" sz="2000" b="1">
                <a:solidFill>
                  <a:srgbClr val="0D859E"/>
                </a:solidFill>
                <a:latin typeface="Montserrat" pitchFamily="2" charset="77"/>
              </a:rPr>
              <a:t> at those signs, you can and should </a:t>
            </a:r>
            <a:r>
              <a:rPr lang="en-GB" sz="2800" b="1">
                <a:latin typeface="Montserrat" pitchFamily="2" charset="77"/>
              </a:rPr>
              <a:t>ask</a:t>
            </a:r>
            <a:r>
              <a:rPr lang="en-GB" sz="2000" b="1">
                <a:solidFill>
                  <a:srgbClr val="0D859E"/>
                </a:solidFill>
                <a:latin typeface="Montserrat" pitchFamily="2" charset="77"/>
              </a:rPr>
              <a:t> the person</a:t>
            </a:r>
          </a:p>
        </p:txBody>
      </p:sp>
      <p:sp>
        <p:nvSpPr>
          <p:cNvPr id="42" name="Title 1">
            <a:extLst>
              <a:ext uri="{FF2B5EF4-FFF2-40B4-BE49-F238E27FC236}">
                <a16:creationId xmlns:a16="http://schemas.microsoft.com/office/drawing/2014/main" id="{FA671E26-0E8D-FA2E-3C91-0551DF3289BC}"/>
              </a:ext>
            </a:extLst>
          </p:cNvPr>
          <p:cNvSpPr txBox="1">
            <a:spLocks/>
          </p:cNvSpPr>
          <p:nvPr/>
        </p:nvSpPr>
        <p:spPr>
          <a:xfrm>
            <a:off x="1289641" y="6176264"/>
            <a:ext cx="9648036" cy="438337"/>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000" b="1">
                <a:latin typeface="Montserrat" pitchFamily="2" charset="77"/>
              </a:rPr>
              <a:t>If the person shows this symptoms, we recommend the person to seek health attention, if not, but has diarrhoea, can be treated at home</a:t>
            </a:r>
          </a:p>
        </p:txBody>
      </p:sp>
      <p:pic>
        <p:nvPicPr>
          <p:cNvPr id="45" name="Picture 44">
            <a:extLst>
              <a:ext uri="{FF2B5EF4-FFF2-40B4-BE49-F238E27FC236}">
                <a16:creationId xmlns:a16="http://schemas.microsoft.com/office/drawing/2014/main" id="{14706B93-DD19-75FA-C469-768013F2E8D8}"/>
              </a:ext>
            </a:extLst>
          </p:cNvPr>
          <p:cNvPicPr>
            <a:picLocks noChangeAspect="1"/>
          </p:cNvPicPr>
          <p:nvPr/>
        </p:nvPicPr>
        <p:blipFill rotWithShape="1">
          <a:blip r:embed="rId4"/>
          <a:srcRect l="32147" t="40407" r="18301" b="16838"/>
          <a:stretch/>
        </p:blipFill>
        <p:spPr>
          <a:xfrm>
            <a:off x="10846859" y="5977982"/>
            <a:ext cx="716264" cy="638271"/>
          </a:xfrm>
          <a:prstGeom prst="rect">
            <a:avLst/>
          </a:prstGeom>
        </p:spPr>
      </p:pic>
      <p:pic>
        <p:nvPicPr>
          <p:cNvPr id="46" name="Picture 45">
            <a:extLst>
              <a:ext uri="{FF2B5EF4-FFF2-40B4-BE49-F238E27FC236}">
                <a16:creationId xmlns:a16="http://schemas.microsoft.com/office/drawing/2014/main" id="{1187E76E-6F91-4797-3750-9FB861CE5438}"/>
              </a:ext>
            </a:extLst>
          </p:cNvPr>
          <p:cNvPicPr>
            <a:picLocks noChangeAspect="1"/>
          </p:cNvPicPr>
          <p:nvPr/>
        </p:nvPicPr>
        <p:blipFill rotWithShape="1">
          <a:blip r:embed="rId4"/>
          <a:srcRect l="32147" t="40407" r="18301" b="16838"/>
          <a:stretch/>
        </p:blipFill>
        <p:spPr>
          <a:xfrm>
            <a:off x="729093" y="5990195"/>
            <a:ext cx="716264" cy="638271"/>
          </a:xfrm>
          <a:prstGeom prst="rect">
            <a:avLst/>
          </a:prstGeom>
        </p:spPr>
      </p:pic>
    </p:spTree>
    <p:extLst>
      <p:ext uri="{BB962C8B-B14F-4D97-AF65-F5344CB8AC3E}">
        <p14:creationId xmlns:p14="http://schemas.microsoft.com/office/powerpoint/2010/main" val="8449872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00100D00-EAFD-A08F-EA2B-05483C1CCFA2}"/>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9EB59A1D-CD57-4D15-FFD9-F9C9FC0F5482}"/>
              </a:ext>
            </a:extLst>
          </p:cNvPr>
          <p:cNvSpPr txBox="1">
            <a:spLocks/>
          </p:cNvSpPr>
          <p:nvPr/>
        </p:nvSpPr>
        <p:spPr>
          <a:xfrm>
            <a:off x="0" y="0"/>
            <a:ext cx="699989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4. How to prepare ORS</a:t>
            </a:r>
          </a:p>
        </p:txBody>
      </p:sp>
      <p:pic>
        <p:nvPicPr>
          <p:cNvPr id="13" name="Picture 12">
            <a:extLst>
              <a:ext uri="{FF2B5EF4-FFF2-40B4-BE49-F238E27FC236}">
                <a16:creationId xmlns:a16="http://schemas.microsoft.com/office/drawing/2014/main" id="{82FE348F-99BB-C3C8-7E8A-1DEA09D76818}"/>
              </a:ext>
            </a:extLst>
          </p:cNvPr>
          <p:cNvPicPr>
            <a:picLocks noChangeAspect="1"/>
          </p:cNvPicPr>
          <p:nvPr/>
        </p:nvPicPr>
        <p:blipFill rotWithShape="1">
          <a:blip r:embed="rId2"/>
          <a:srcRect l="8238" t="3322" r="56590"/>
          <a:stretch/>
        </p:blipFill>
        <p:spPr>
          <a:xfrm>
            <a:off x="9125414" y="969407"/>
            <a:ext cx="2125112" cy="5841295"/>
          </a:xfrm>
          <a:prstGeom prst="rect">
            <a:avLst/>
          </a:prstGeom>
        </p:spPr>
      </p:pic>
      <p:pic>
        <p:nvPicPr>
          <p:cNvPr id="4" name="Picture 3">
            <a:extLst>
              <a:ext uri="{FF2B5EF4-FFF2-40B4-BE49-F238E27FC236}">
                <a16:creationId xmlns:a16="http://schemas.microsoft.com/office/drawing/2014/main" id="{23D7E073-A80B-68F6-B8A2-95D3693C716D}"/>
              </a:ext>
            </a:extLst>
          </p:cNvPr>
          <p:cNvPicPr>
            <a:picLocks noChangeAspect="1"/>
          </p:cNvPicPr>
          <p:nvPr/>
        </p:nvPicPr>
        <p:blipFill rotWithShape="1">
          <a:blip r:embed="rId3"/>
          <a:srcRect t="6915" b="22020"/>
          <a:stretch/>
        </p:blipFill>
        <p:spPr>
          <a:xfrm>
            <a:off x="10309052" y="63660"/>
            <a:ext cx="1882948" cy="752355"/>
          </a:xfrm>
          <a:prstGeom prst="rect">
            <a:avLst/>
          </a:prstGeom>
        </p:spPr>
      </p:pic>
      <p:sp>
        <p:nvSpPr>
          <p:cNvPr id="5" name="TextBox 4">
            <a:extLst>
              <a:ext uri="{FF2B5EF4-FFF2-40B4-BE49-F238E27FC236}">
                <a16:creationId xmlns:a16="http://schemas.microsoft.com/office/drawing/2014/main" id="{D7AB8272-7490-79B6-CEA5-9622FC5E2DCA}"/>
              </a:ext>
            </a:extLst>
          </p:cNvPr>
          <p:cNvSpPr txBox="1"/>
          <p:nvPr/>
        </p:nvSpPr>
        <p:spPr>
          <a:xfrm>
            <a:off x="3579" y="848909"/>
            <a:ext cx="9617691" cy="523220"/>
          </a:xfrm>
          <a:prstGeom prst="rect">
            <a:avLst/>
          </a:prstGeom>
          <a:noFill/>
        </p:spPr>
        <p:txBody>
          <a:bodyPr wrap="square">
            <a:spAutoFit/>
          </a:bodyPr>
          <a:lstStyle/>
          <a:p>
            <a:r>
              <a:rPr lang="en-GB" sz="2800" b="1">
                <a:latin typeface="Montserrat" pitchFamily="2" charset="77"/>
              </a:rPr>
              <a:t>Oral Rehydration Salts can be prepared at home </a:t>
            </a:r>
            <a:endParaRPr lang="en-GB" sz="2800" b="1"/>
          </a:p>
        </p:txBody>
      </p:sp>
      <p:sp>
        <p:nvSpPr>
          <p:cNvPr id="6" name="TextBox 5">
            <a:extLst>
              <a:ext uri="{FF2B5EF4-FFF2-40B4-BE49-F238E27FC236}">
                <a16:creationId xmlns:a16="http://schemas.microsoft.com/office/drawing/2014/main" id="{A38E1E99-D958-DDE0-C28F-09B3FC545880}"/>
              </a:ext>
            </a:extLst>
          </p:cNvPr>
          <p:cNvSpPr txBox="1"/>
          <p:nvPr/>
        </p:nvSpPr>
        <p:spPr>
          <a:xfrm>
            <a:off x="819808" y="1764926"/>
            <a:ext cx="7985235" cy="400110"/>
          </a:xfrm>
          <a:prstGeom prst="rect">
            <a:avLst/>
          </a:prstGeom>
          <a:noFill/>
        </p:spPr>
        <p:txBody>
          <a:bodyPr wrap="square">
            <a:spAutoFit/>
          </a:bodyPr>
          <a:lstStyle/>
          <a:p>
            <a:pPr algn="just"/>
            <a:r>
              <a:rPr lang="en-GB" sz="2000" b="1">
                <a:latin typeface="Montserrat" pitchFamily="2" charset="77"/>
              </a:rPr>
              <a:t>1. </a:t>
            </a:r>
            <a:r>
              <a:rPr lang="en-GB" sz="2000" b="1">
                <a:solidFill>
                  <a:srgbClr val="0D859E"/>
                </a:solidFill>
                <a:latin typeface="Montserrat" pitchFamily="2" charset="77"/>
              </a:rPr>
              <a:t>We wash our hands  with water and soap</a:t>
            </a:r>
          </a:p>
        </p:txBody>
      </p:sp>
      <p:sp>
        <p:nvSpPr>
          <p:cNvPr id="8" name="TextBox 7">
            <a:extLst>
              <a:ext uri="{FF2B5EF4-FFF2-40B4-BE49-F238E27FC236}">
                <a16:creationId xmlns:a16="http://schemas.microsoft.com/office/drawing/2014/main" id="{CDB08E2C-F8F8-3679-3E5A-0801199A23D3}"/>
              </a:ext>
            </a:extLst>
          </p:cNvPr>
          <p:cNvSpPr txBox="1"/>
          <p:nvPr/>
        </p:nvSpPr>
        <p:spPr>
          <a:xfrm>
            <a:off x="811926" y="2469261"/>
            <a:ext cx="7985235" cy="707886"/>
          </a:xfrm>
          <a:prstGeom prst="rect">
            <a:avLst/>
          </a:prstGeom>
          <a:noFill/>
        </p:spPr>
        <p:txBody>
          <a:bodyPr wrap="square">
            <a:spAutoFit/>
          </a:bodyPr>
          <a:lstStyle/>
          <a:p>
            <a:pPr algn="just"/>
            <a:r>
              <a:rPr lang="en-GB" sz="2000" b="1">
                <a:latin typeface="Montserrat" pitchFamily="2" charset="77"/>
              </a:rPr>
              <a:t>2. </a:t>
            </a:r>
            <a:r>
              <a:rPr lang="en-GB" sz="2000" b="1">
                <a:solidFill>
                  <a:schemeClr val="accent2"/>
                </a:solidFill>
                <a:latin typeface="Montserrat" pitchFamily="2" charset="77"/>
              </a:rPr>
              <a:t>We make sure the utensils we will use are also clean, if not clean with water and soap</a:t>
            </a:r>
          </a:p>
        </p:txBody>
      </p:sp>
      <p:sp>
        <p:nvSpPr>
          <p:cNvPr id="9" name="TextBox 8">
            <a:extLst>
              <a:ext uri="{FF2B5EF4-FFF2-40B4-BE49-F238E27FC236}">
                <a16:creationId xmlns:a16="http://schemas.microsoft.com/office/drawing/2014/main" id="{E8D352E2-BBFD-0263-9B7B-513D01A86889}"/>
              </a:ext>
            </a:extLst>
          </p:cNvPr>
          <p:cNvSpPr txBox="1"/>
          <p:nvPr/>
        </p:nvSpPr>
        <p:spPr>
          <a:xfrm>
            <a:off x="819809" y="3481372"/>
            <a:ext cx="7985234" cy="707886"/>
          </a:xfrm>
          <a:prstGeom prst="rect">
            <a:avLst/>
          </a:prstGeom>
          <a:noFill/>
        </p:spPr>
        <p:txBody>
          <a:bodyPr wrap="square">
            <a:spAutoFit/>
          </a:bodyPr>
          <a:lstStyle/>
          <a:p>
            <a:pPr algn="just"/>
            <a:r>
              <a:rPr lang="en-GB" sz="2000" b="1">
                <a:latin typeface="Montserrat" pitchFamily="2" charset="77"/>
              </a:rPr>
              <a:t>3. </a:t>
            </a:r>
            <a:r>
              <a:rPr lang="en-GB" sz="2000" b="1">
                <a:solidFill>
                  <a:srgbClr val="0D859E"/>
                </a:solidFill>
                <a:latin typeface="Montserrat" pitchFamily="2" charset="77"/>
              </a:rPr>
              <a:t>Take 1 litre of safe water. If not, prepare it with the method you have available: </a:t>
            </a:r>
            <a:r>
              <a:rPr lang="en-GB" sz="2000" b="1" err="1">
                <a:solidFill>
                  <a:srgbClr val="0D859E"/>
                </a:solidFill>
                <a:latin typeface="Montserrat" pitchFamily="2" charset="77"/>
              </a:rPr>
              <a:t>aquatabs</a:t>
            </a:r>
            <a:r>
              <a:rPr lang="en-GB" sz="2000" b="1">
                <a:solidFill>
                  <a:srgbClr val="0D859E"/>
                </a:solidFill>
                <a:latin typeface="Montserrat" pitchFamily="2" charset="77"/>
              </a:rPr>
              <a:t>, filter, boiling...</a:t>
            </a:r>
          </a:p>
        </p:txBody>
      </p:sp>
      <p:sp>
        <p:nvSpPr>
          <p:cNvPr id="10" name="TextBox 9">
            <a:extLst>
              <a:ext uri="{FF2B5EF4-FFF2-40B4-BE49-F238E27FC236}">
                <a16:creationId xmlns:a16="http://schemas.microsoft.com/office/drawing/2014/main" id="{1C6F7BAA-A052-5D8B-7BDC-7A3F125B1FD5}"/>
              </a:ext>
            </a:extLst>
          </p:cNvPr>
          <p:cNvSpPr txBox="1"/>
          <p:nvPr/>
        </p:nvSpPr>
        <p:spPr>
          <a:xfrm>
            <a:off x="811926" y="4493483"/>
            <a:ext cx="7985235" cy="707886"/>
          </a:xfrm>
          <a:prstGeom prst="rect">
            <a:avLst/>
          </a:prstGeom>
          <a:noFill/>
        </p:spPr>
        <p:txBody>
          <a:bodyPr wrap="square">
            <a:spAutoFit/>
          </a:bodyPr>
          <a:lstStyle/>
          <a:p>
            <a:pPr algn="just"/>
            <a:r>
              <a:rPr lang="en-GB" sz="2000" b="1">
                <a:latin typeface="Montserrat" pitchFamily="2" charset="77"/>
              </a:rPr>
              <a:t>4. </a:t>
            </a:r>
            <a:r>
              <a:rPr lang="en-GB" sz="2000" b="1">
                <a:solidFill>
                  <a:schemeClr val="accent2"/>
                </a:solidFill>
                <a:latin typeface="Montserrat" pitchFamily="2" charset="77"/>
              </a:rPr>
              <a:t>Add the </a:t>
            </a:r>
            <a:r>
              <a:rPr lang="en-GB" sz="2000" b="1" u="sng">
                <a:solidFill>
                  <a:schemeClr val="accent2"/>
                </a:solidFill>
                <a:latin typeface="Montserrat" pitchFamily="2" charset="77"/>
              </a:rPr>
              <a:t>ORS sachet</a:t>
            </a:r>
            <a:r>
              <a:rPr lang="en-GB" sz="2000" b="1">
                <a:solidFill>
                  <a:schemeClr val="accent2"/>
                </a:solidFill>
                <a:latin typeface="Montserrat" pitchFamily="2" charset="77"/>
              </a:rPr>
              <a:t>. If you don’t have it, add </a:t>
            </a:r>
            <a:r>
              <a:rPr lang="en-GB" sz="2000" b="1" u="sng">
                <a:solidFill>
                  <a:schemeClr val="accent2"/>
                </a:solidFill>
                <a:latin typeface="Montserrat" pitchFamily="2" charset="77"/>
              </a:rPr>
              <a:t>6 teaspoons of sugar and half teaspoon of salt</a:t>
            </a:r>
          </a:p>
        </p:txBody>
      </p:sp>
      <p:sp>
        <p:nvSpPr>
          <p:cNvPr id="11" name="TextBox 10">
            <a:extLst>
              <a:ext uri="{FF2B5EF4-FFF2-40B4-BE49-F238E27FC236}">
                <a16:creationId xmlns:a16="http://schemas.microsoft.com/office/drawing/2014/main" id="{BDEFBDBE-57BA-12B0-483D-82B22F6D32F5}"/>
              </a:ext>
            </a:extLst>
          </p:cNvPr>
          <p:cNvSpPr txBox="1"/>
          <p:nvPr/>
        </p:nvSpPr>
        <p:spPr>
          <a:xfrm>
            <a:off x="819808" y="5505594"/>
            <a:ext cx="7985235" cy="1015663"/>
          </a:xfrm>
          <a:prstGeom prst="rect">
            <a:avLst/>
          </a:prstGeom>
          <a:noFill/>
        </p:spPr>
        <p:txBody>
          <a:bodyPr wrap="square">
            <a:spAutoFit/>
          </a:bodyPr>
          <a:lstStyle/>
          <a:p>
            <a:r>
              <a:rPr lang="en-GB" sz="2000" b="1">
                <a:latin typeface="Montserrat" pitchFamily="2" charset="77"/>
              </a:rPr>
              <a:t>5. </a:t>
            </a:r>
            <a:r>
              <a:rPr lang="en-GB" sz="2000" b="1">
                <a:solidFill>
                  <a:srgbClr val="0D859E"/>
                </a:solidFill>
                <a:latin typeface="Montserrat" pitchFamily="2" charset="77"/>
              </a:rPr>
              <a:t>Mix well until dissolved. If the person can’t drink all the solution, cover the recipient. You can keep it 24h, prepare fresh next day</a:t>
            </a:r>
          </a:p>
        </p:txBody>
      </p:sp>
    </p:spTree>
    <p:extLst>
      <p:ext uri="{BB962C8B-B14F-4D97-AF65-F5344CB8AC3E}">
        <p14:creationId xmlns:p14="http://schemas.microsoft.com/office/powerpoint/2010/main" val="3251326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38FACE2-8783-7EAF-99E0-A1C94E29507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1E909803-5F87-754D-991D-A463F9FD90FA}"/>
              </a:ext>
            </a:extLst>
          </p:cNvPr>
          <p:cNvSpPr txBox="1">
            <a:spLocks/>
          </p:cNvSpPr>
          <p:nvPr/>
        </p:nvSpPr>
        <p:spPr>
          <a:xfrm>
            <a:off x="3432862" y="2500220"/>
            <a:ext cx="6876190" cy="173889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200">
                <a:latin typeface="Montserrat" pitchFamily="2" charset="77"/>
              </a:rPr>
              <a:t>Some people or children won’t tolerate the taste of ORS. When 1 litre solution is prepared you can add </a:t>
            </a:r>
            <a:r>
              <a:rPr lang="en-GB" sz="2200" b="1">
                <a:solidFill>
                  <a:srgbClr val="0D859E"/>
                </a:solidFill>
                <a:latin typeface="Montserrat" pitchFamily="2" charset="77"/>
              </a:rPr>
              <a:t>juice</a:t>
            </a:r>
            <a:r>
              <a:rPr lang="en-GB" sz="2200">
                <a:latin typeface="Montserrat" pitchFamily="2" charset="77"/>
              </a:rPr>
              <a:t> for example. NEVER substitute the water by the juice, just as an addition.</a:t>
            </a:r>
          </a:p>
        </p:txBody>
      </p:sp>
      <p:sp>
        <p:nvSpPr>
          <p:cNvPr id="8" name="TextBox 7">
            <a:extLst>
              <a:ext uri="{FF2B5EF4-FFF2-40B4-BE49-F238E27FC236}">
                <a16:creationId xmlns:a16="http://schemas.microsoft.com/office/drawing/2014/main" id="{AE9A7F0F-3C5B-4FAB-1E0A-7C750513BAAD}"/>
              </a:ext>
            </a:extLst>
          </p:cNvPr>
          <p:cNvSpPr txBox="1"/>
          <p:nvPr/>
        </p:nvSpPr>
        <p:spPr>
          <a:xfrm>
            <a:off x="788276" y="4670393"/>
            <a:ext cx="7457091" cy="1785104"/>
          </a:xfrm>
          <a:prstGeom prst="rect">
            <a:avLst/>
          </a:prstGeom>
          <a:noFill/>
        </p:spPr>
        <p:txBody>
          <a:bodyPr wrap="square">
            <a:spAutoFit/>
          </a:bodyPr>
          <a:lstStyle/>
          <a:p>
            <a:pPr algn="just"/>
            <a:r>
              <a:rPr lang="en-GB" sz="2200">
                <a:latin typeface="Montserrat" pitchFamily="2" charset="77"/>
              </a:rPr>
              <a:t>Some areas that are very used to drink tea or hot drinks, they might prefer the solution with </a:t>
            </a:r>
            <a:r>
              <a:rPr lang="en-GB" sz="2200" b="1">
                <a:solidFill>
                  <a:srgbClr val="0D859E"/>
                </a:solidFill>
                <a:latin typeface="Montserrat" pitchFamily="2" charset="77"/>
              </a:rPr>
              <a:t>hot water</a:t>
            </a:r>
            <a:r>
              <a:rPr lang="en-GB" sz="2200">
                <a:latin typeface="Montserrat" pitchFamily="2" charset="77"/>
              </a:rPr>
              <a:t>. That is not a problem, just make sure the water manipulation is done safely and the utensils used are clean.</a:t>
            </a:r>
            <a:endParaRPr lang="en-GB" sz="2200"/>
          </a:p>
        </p:txBody>
      </p:sp>
      <p:pic>
        <p:nvPicPr>
          <p:cNvPr id="9" name="Picture 8">
            <a:extLst>
              <a:ext uri="{FF2B5EF4-FFF2-40B4-BE49-F238E27FC236}">
                <a16:creationId xmlns:a16="http://schemas.microsoft.com/office/drawing/2014/main" id="{E854315D-CE33-159A-B962-C0051FCEA98A}"/>
              </a:ext>
            </a:extLst>
          </p:cNvPr>
          <p:cNvPicPr>
            <a:picLocks noChangeAspect="1"/>
          </p:cNvPicPr>
          <p:nvPr/>
        </p:nvPicPr>
        <p:blipFill rotWithShape="1">
          <a:blip r:embed="rId2"/>
          <a:srcRect t="6915" b="22020"/>
          <a:stretch/>
        </p:blipFill>
        <p:spPr>
          <a:xfrm>
            <a:off x="10309052" y="63660"/>
            <a:ext cx="1882948" cy="752355"/>
          </a:xfrm>
          <a:prstGeom prst="rect">
            <a:avLst/>
          </a:prstGeom>
        </p:spPr>
      </p:pic>
      <p:pic>
        <p:nvPicPr>
          <p:cNvPr id="10" name="Picture 9">
            <a:extLst>
              <a:ext uri="{FF2B5EF4-FFF2-40B4-BE49-F238E27FC236}">
                <a16:creationId xmlns:a16="http://schemas.microsoft.com/office/drawing/2014/main" id="{748BF5BC-D054-A5F7-8520-6D94A175C6F1}"/>
              </a:ext>
            </a:extLst>
          </p:cNvPr>
          <p:cNvPicPr>
            <a:picLocks noChangeAspect="1"/>
          </p:cNvPicPr>
          <p:nvPr/>
        </p:nvPicPr>
        <p:blipFill rotWithShape="1">
          <a:blip r:embed="rId3"/>
          <a:srcRect l="32597" t="23738" r="12209" b="20553"/>
          <a:stretch/>
        </p:blipFill>
        <p:spPr>
          <a:xfrm rot="8028689">
            <a:off x="10260492" y="1026020"/>
            <a:ext cx="1258924" cy="1237596"/>
          </a:xfrm>
          <a:prstGeom prst="ellipse">
            <a:avLst/>
          </a:prstGeom>
        </p:spPr>
      </p:pic>
      <p:sp>
        <p:nvSpPr>
          <p:cNvPr id="11" name="Oval 10">
            <a:extLst>
              <a:ext uri="{FF2B5EF4-FFF2-40B4-BE49-F238E27FC236}">
                <a16:creationId xmlns:a16="http://schemas.microsoft.com/office/drawing/2014/main" id="{8E6A6B11-DB25-F23E-FC76-D18A10714674}"/>
              </a:ext>
            </a:extLst>
          </p:cNvPr>
          <p:cNvSpPr/>
          <p:nvPr/>
        </p:nvSpPr>
        <p:spPr>
          <a:xfrm>
            <a:off x="10172588"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 name="Straight Connector 11">
            <a:extLst>
              <a:ext uri="{FF2B5EF4-FFF2-40B4-BE49-F238E27FC236}">
                <a16:creationId xmlns:a16="http://schemas.microsoft.com/office/drawing/2014/main" id="{A745864C-01F7-6D12-8767-20982FA71F01}"/>
              </a:ext>
            </a:extLst>
          </p:cNvPr>
          <p:cNvCxnSpPr>
            <a:cxnSpLocks/>
          </p:cNvCxnSpPr>
          <p:nvPr/>
        </p:nvCxnSpPr>
        <p:spPr>
          <a:xfrm>
            <a:off x="788276" y="2017464"/>
            <a:ext cx="9520776"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33BE99C0-8CA3-12EF-5B29-0FF81C89568B}"/>
              </a:ext>
            </a:extLst>
          </p:cNvPr>
          <p:cNvSpPr txBox="1">
            <a:spLocks/>
          </p:cNvSpPr>
          <p:nvPr/>
        </p:nvSpPr>
        <p:spPr>
          <a:xfrm>
            <a:off x="788276" y="1359703"/>
            <a:ext cx="4477407"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solidFill>
                  <a:srgbClr val="0D859E"/>
                </a:solidFill>
                <a:latin typeface="Montserrat" pitchFamily="2" charset="77"/>
              </a:rPr>
              <a:t>Additions</a:t>
            </a:r>
          </a:p>
        </p:txBody>
      </p:sp>
      <p:sp>
        <p:nvSpPr>
          <p:cNvPr id="14" name="Title 1">
            <a:extLst>
              <a:ext uri="{FF2B5EF4-FFF2-40B4-BE49-F238E27FC236}">
                <a16:creationId xmlns:a16="http://schemas.microsoft.com/office/drawing/2014/main" id="{BBCFBB1C-2454-6ECA-71F9-1170E10906DD}"/>
              </a:ext>
            </a:extLst>
          </p:cNvPr>
          <p:cNvSpPr txBox="1">
            <a:spLocks/>
          </p:cNvSpPr>
          <p:nvPr/>
        </p:nvSpPr>
        <p:spPr>
          <a:xfrm>
            <a:off x="0" y="0"/>
            <a:ext cx="699989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4. How to prepare ORS</a:t>
            </a:r>
          </a:p>
        </p:txBody>
      </p:sp>
      <p:pic>
        <p:nvPicPr>
          <p:cNvPr id="16" name="Picture 15">
            <a:extLst>
              <a:ext uri="{FF2B5EF4-FFF2-40B4-BE49-F238E27FC236}">
                <a16:creationId xmlns:a16="http://schemas.microsoft.com/office/drawing/2014/main" id="{0865A7F2-C5FA-5898-A846-C5022AF7178A}"/>
              </a:ext>
            </a:extLst>
          </p:cNvPr>
          <p:cNvPicPr>
            <a:picLocks noChangeAspect="1"/>
          </p:cNvPicPr>
          <p:nvPr/>
        </p:nvPicPr>
        <p:blipFill rotWithShape="1">
          <a:blip r:embed="rId4"/>
          <a:srcRect l="22461" t="31247" r="25954" b="21502"/>
          <a:stretch/>
        </p:blipFill>
        <p:spPr>
          <a:xfrm>
            <a:off x="8765626" y="4493172"/>
            <a:ext cx="1625963" cy="1962325"/>
          </a:xfrm>
          <a:prstGeom prst="rect">
            <a:avLst/>
          </a:prstGeom>
        </p:spPr>
      </p:pic>
      <p:pic>
        <p:nvPicPr>
          <p:cNvPr id="18" name="Picture 17">
            <a:extLst>
              <a:ext uri="{FF2B5EF4-FFF2-40B4-BE49-F238E27FC236}">
                <a16:creationId xmlns:a16="http://schemas.microsoft.com/office/drawing/2014/main" id="{21FC7A90-162D-6B3A-D7A7-178AB95F2DBD}"/>
              </a:ext>
            </a:extLst>
          </p:cNvPr>
          <p:cNvPicPr>
            <a:picLocks noChangeAspect="1"/>
          </p:cNvPicPr>
          <p:nvPr/>
        </p:nvPicPr>
        <p:blipFill rotWithShape="1">
          <a:blip r:embed="rId5"/>
          <a:srcRect l="18740" t="26042" r="24186" b="24584"/>
          <a:stretch/>
        </p:blipFill>
        <p:spPr>
          <a:xfrm>
            <a:off x="992854" y="2374084"/>
            <a:ext cx="2034125" cy="1950987"/>
          </a:xfrm>
          <a:prstGeom prst="rect">
            <a:avLst/>
          </a:prstGeom>
        </p:spPr>
      </p:pic>
    </p:spTree>
    <p:extLst>
      <p:ext uri="{BB962C8B-B14F-4D97-AF65-F5344CB8AC3E}">
        <p14:creationId xmlns:p14="http://schemas.microsoft.com/office/powerpoint/2010/main" val="35845559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C4469E-56B1-B012-3A87-A67B1A22DF8C}"/>
              </a:ext>
            </a:extLst>
          </p:cNvPr>
          <p:cNvPicPr>
            <a:picLocks noChangeAspect="1"/>
          </p:cNvPicPr>
          <p:nvPr/>
        </p:nvPicPr>
        <p:blipFill rotWithShape="1">
          <a:blip r:embed="rId2"/>
          <a:srcRect t="6915" b="22020"/>
          <a:stretch/>
        </p:blipFill>
        <p:spPr>
          <a:xfrm>
            <a:off x="10309052" y="63660"/>
            <a:ext cx="1882948" cy="752355"/>
          </a:xfrm>
          <a:prstGeom prst="rect">
            <a:avLst/>
          </a:prstGeom>
        </p:spPr>
      </p:pic>
      <p:cxnSp>
        <p:nvCxnSpPr>
          <p:cNvPr id="3" name="Straight Connector 2">
            <a:extLst>
              <a:ext uri="{FF2B5EF4-FFF2-40B4-BE49-F238E27FC236}">
                <a16:creationId xmlns:a16="http://schemas.microsoft.com/office/drawing/2014/main" id="{8EF953D9-18A4-363A-ED2A-9A4F2E25961D}"/>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A101F6C1-474D-AE6D-93BE-465A2BD468D2}"/>
              </a:ext>
            </a:extLst>
          </p:cNvPr>
          <p:cNvSpPr txBox="1">
            <a:spLocks/>
          </p:cNvSpPr>
          <p:nvPr/>
        </p:nvSpPr>
        <p:spPr>
          <a:xfrm>
            <a:off x="0" y="0"/>
            <a:ext cx="8426104"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5. How much I have to drink</a:t>
            </a:r>
          </a:p>
        </p:txBody>
      </p:sp>
      <p:sp>
        <p:nvSpPr>
          <p:cNvPr id="6" name="TextBox 5">
            <a:extLst>
              <a:ext uri="{FF2B5EF4-FFF2-40B4-BE49-F238E27FC236}">
                <a16:creationId xmlns:a16="http://schemas.microsoft.com/office/drawing/2014/main" id="{EB88D4AE-4A3F-E1E6-6BDB-E543D7FA71F8}"/>
              </a:ext>
            </a:extLst>
          </p:cNvPr>
          <p:cNvSpPr txBox="1"/>
          <p:nvPr/>
        </p:nvSpPr>
        <p:spPr>
          <a:xfrm>
            <a:off x="342102" y="1062436"/>
            <a:ext cx="10898712" cy="830997"/>
          </a:xfrm>
          <a:prstGeom prst="rect">
            <a:avLst/>
          </a:prstGeom>
          <a:noFill/>
        </p:spPr>
        <p:txBody>
          <a:bodyPr wrap="square">
            <a:spAutoFit/>
          </a:bodyPr>
          <a:lstStyle/>
          <a:p>
            <a:r>
              <a:rPr lang="en-US" sz="2400" b="1">
                <a:solidFill>
                  <a:prstClr val="black"/>
                </a:solidFill>
                <a:latin typeface="Montserrat" pitchFamily="2" charset="77"/>
              </a:rPr>
              <a:t>How much ORS should someone with cholera and no dehydration drink?</a:t>
            </a:r>
            <a:endParaRPr lang="en-GB" sz="2400" b="1">
              <a:solidFill>
                <a:srgbClr val="4F81BD">
                  <a:lumMod val="75000"/>
                </a:srgbClr>
              </a:solidFill>
              <a:latin typeface="Montserrat" pitchFamily="2" charset="77"/>
            </a:endParaRPr>
          </a:p>
        </p:txBody>
      </p:sp>
      <p:sp>
        <p:nvSpPr>
          <p:cNvPr id="8" name="TextBox 7">
            <a:extLst>
              <a:ext uri="{FF2B5EF4-FFF2-40B4-BE49-F238E27FC236}">
                <a16:creationId xmlns:a16="http://schemas.microsoft.com/office/drawing/2014/main" id="{44343000-C3D9-9804-63A5-F176111BD09F}"/>
              </a:ext>
            </a:extLst>
          </p:cNvPr>
          <p:cNvSpPr txBox="1"/>
          <p:nvPr/>
        </p:nvSpPr>
        <p:spPr>
          <a:xfrm>
            <a:off x="1519708" y="1458952"/>
            <a:ext cx="9594982" cy="523220"/>
          </a:xfrm>
          <a:prstGeom prst="rect">
            <a:avLst/>
          </a:prstGeom>
          <a:noFill/>
        </p:spPr>
        <p:txBody>
          <a:bodyPr wrap="square">
            <a:spAutoFit/>
          </a:bodyPr>
          <a:lstStyle/>
          <a:p>
            <a:r>
              <a:rPr lang="en-US" sz="1400" b="1">
                <a:solidFill>
                  <a:srgbClr val="FF0000"/>
                </a:solidFill>
                <a:latin typeface="Montserrat" pitchFamily="2" charset="77"/>
              </a:rPr>
              <a:t>Remember, we have assessed the dehydration signs, and the person don’t show them, this means they don’t have dehydration. If they show the previous signs, we refer to the healthcare facility.</a:t>
            </a:r>
            <a:endParaRPr lang="en-GB" sz="1400" b="1">
              <a:solidFill>
                <a:srgbClr val="FF0000"/>
              </a:solidFill>
              <a:latin typeface="Montserrat" pitchFamily="2" charset="77"/>
            </a:endParaRPr>
          </a:p>
        </p:txBody>
      </p:sp>
      <p:pic>
        <p:nvPicPr>
          <p:cNvPr id="10" name="Picture 9">
            <a:extLst>
              <a:ext uri="{FF2B5EF4-FFF2-40B4-BE49-F238E27FC236}">
                <a16:creationId xmlns:a16="http://schemas.microsoft.com/office/drawing/2014/main" id="{1640E006-07BC-4D85-EF87-3C4D15D2D395}"/>
              </a:ext>
            </a:extLst>
          </p:cNvPr>
          <p:cNvPicPr>
            <a:picLocks noChangeAspect="1"/>
          </p:cNvPicPr>
          <p:nvPr/>
        </p:nvPicPr>
        <p:blipFill rotWithShape="1">
          <a:blip r:embed="rId3"/>
          <a:srcRect b="52696"/>
          <a:stretch/>
        </p:blipFill>
        <p:spPr>
          <a:xfrm>
            <a:off x="466656" y="4517993"/>
            <a:ext cx="911354" cy="854731"/>
          </a:xfrm>
          <a:prstGeom prst="rect">
            <a:avLst/>
          </a:prstGeom>
        </p:spPr>
      </p:pic>
      <p:pic>
        <p:nvPicPr>
          <p:cNvPr id="12" name="Picture 11">
            <a:extLst>
              <a:ext uri="{FF2B5EF4-FFF2-40B4-BE49-F238E27FC236}">
                <a16:creationId xmlns:a16="http://schemas.microsoft.com/office/drawing/2014/main" id="{6561C51D-8F3F-3071-522C-361AD7DB46F2}"/>
              </a:ext>
            </a:extLst>
          </p:cNvPr>
          <p:cNvPicPr>
            <a:picLocks noChangeAspect="1"/>
          </p:cNvPicPr>
          <p:nvPr/>
        </p:nvPicPr>
        <p:blipFill rotWithShape="1">
          <a:blip r:embed="rId4"/>
          <a:srcRect l="1" r="-3397" b="45030"/>
          <a:stretch/>
        </p:blipFill>
        <p:spPr>
          <a:xfrm>
            <a:off x="490220" y="5576457"/>
            <a:ext cx="911354" cy="993247"/>
          </a:xfrm>
          <a:prstGeom prst="rect">
            <a:avLst/>
          </a:prstGeom>
        </p:spPr>
      </p:pic>
      <p:pic>
        <p:nvPicPr>
          <p:cNvPr id="14" name="Picture 13">
            <a:extLst>
              <a:ext uri="{FF2B5EF4-FFF2-40B4-BE49-F238E27FC236}">
                <a16:creationId xmlns:a16="http://schemas.microsoft.com/office/drawing/2014/main" id="{905B3C0D-3556-006E-8FB0-6C3EAFAFB73A}"/>
              </a:ext>
            </a:extLst>
          </p:cNvPr>
          <p:cNvPicPr>
            <a:picLocks noChangeAspect="1"/>
          </p:cNvPicPr>
          <p:nvPr/>
        </p:nvPicPr>
        <p:blipFill>
          <a:blip r:embed="rId5"/>
          <a:stretch>
            <a:fillRect/>
          </a:stretch>
        </p:blipFill>
        <p:spPr>
          <a:xfrm>
            <a:off x="604836" y="2824256"/>
            <a:ext cx="568523" cy="650643"/>
          </a:xfrm>
          <a:prstGeom prst="rect">
            <a:avLst/>
          </a:prstGeom>
        </p:spPr>
      </p:pic>
      <p:pic>
        <p:nvPicPr>
          <p:cNvPr id="16" name="Picture 15">
            <a:extLst>
              <a:ext uri="{FF2B5EF4-FFF2-40B4-BE49-F238E27FC236}">
                <a16:creationId xmlns:a16="http://schemas.microsoft.com/office/drawing/2014/main" id="{5D9C2D52-29D2-CED9-4A62-5110C9825366}"/>
              </a:ext>
            </a:extLst>
          </p:cNvPr>
          <p:cNvPicPr>
            <a:picLocks noChangeAspect="1"/>
          </p:cNvPicPr>
          <p:nvPr/>
        </p:nvPicPr>
        <p:blipFill>
          <a:blip r:embed="rId6"/>
          <a:stretch>
            <a:fillRect/>
          </a:stretch>
        </p:blipFill>
        <p:spPr>
          <a:xfrm>
            <a:off x="596289" y="3534692"/>
            <a:ext cx="652088" cy="993247"/>
          </a:xfrm>
          <a:prstGeom prst="rect">
            <a:avLst/>
          </a:prstGeom>
        </p:spPr>
      </p:pic>
      <p:cxnSp>
        <p:nvCxnSpPr>
          <p:cNvPr id="18" name="Straight Connector 17">
            <a:extLst>
              <a:ext uri="{FF2B5EF4-FFF2-40B4-BE49-F238E27FC236}">
                <a16:creationId xmlns:a16="http://schemas.microsoft.com/office/drawing/2014/main" id="{8B7C8C98-087B-8C1D-E76E-1B37F98F8A35}"/>
              </a:ext>
            </a:extLst>
          </p:cNvPr>
          <p:cNvCxnSpPr>
            <a:cxnSpLocks/>
          </p:cNvCxnSpPr>
          <p:nvPr/>
        </p:nvCxnSpPr>
        <p:spPr>
          <a:xfrm flipV="1">
            <a:off x="636932" y="2676341"/>
            <a:ext cx="11297565" cy="22827"/>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065E913-13D1-1FB8-138F-45F3F77DC925}"/>
              </a:ext>
            </a:extLst>
          </p:cNvPr>
          <p:cNvCxnSpPr>
            <a:cxnSpLocks/>
          </p:cNvCxnSpPr>
          <p:nvPr/>
        </p:nvCxnSpPr>
        <p:spPr>
          <a:xfrm>
            <a:off x="3548297" y="2214676"/>
            <a:ext cx="0" cy="4501434"/>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AE54174-B979-BF70-DB9F-2ABAD6F919D2}"/>
              </a:ext>
            </a:extLst>
          </p:cNvPr>
          <p:cNvCxnSpPr>
            <a:cxnSpLocks/>
          </p:cNvCxnSpPr>
          <p:nvPr/>
        </p:nvCxnSpPr>
        <p:spPr>
          <a:xfrm flipH="1">
            <a:off x="636932" y="3525484"/>
            <a:ext cx="11297565"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638E5E0-8956-F7B2-D771-26CFFCDFF7E5}"/>
              </a:ext>
            </a:extLst>
          </p:cNvPr>
          <p:cNvCxnSpPr>
            <a:cxnSpLocks/>
          </p:cNvCxnSpPr>
          <p:nvPr/>
        </p:nvCxnSpPr>
        <p:spPr>
          <a:xfrm flipH="1">
            <a:off x="636931" y="4517994"/>
            <a:ext cx="11297565"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9DC2A90-8AFE-6D10-FEF6-F5A213983F77}"/>
              </a:ext>
            </a:extLst>
          </p:cNvPr>
          <p:cNvCxnSpPr>
            <a:cxnSpLocks/>
          </p:cNvCxnSpPr>
          <p:nvPr/>
        </p:nvCxnSpPr>
        <p:spPr>
          <a:xfrm flipH="1">
            <a:off x="636930" y="5531129"/>
            <a:ext cx="11297565"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C5F60B3-7D5F-11C0-DE4E-E96E33393E72}"/>
              </a:ext>
            </a:extLst>
          </p:cNvPr>
          <p:cNvCxnSpPr>
            <a:cxnSpLocks/>
          </p:cNvCxnSpPr>
          <p:nvPr/>
        </p:nvCxnSpPr>
        <p:spPr>
          <a:xfrm>
            <a:off x="6544366" y="2165573"/>
            <a:ext cx="0" cy="4501434"/>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07D67AD-C81B-BE77-8DE3-DE3FBD7A1807}"/>
              </a:ext>
            </a:extLst>
          </p:cNvPr>
          <p:cNvCxnSpPr>
            <a:cxnSpLocks/>
          </p:cNvCxnSpPr>
          <p:nvPr/>
        </p:nvCxnSpPr>
        <p:spPr>
          <a:xfrm>
            <a:off x="9602444" y="2113598"/>
            <a:ext cx="0" cy="4501434"/>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02B6602-4F41-79EC-8E83-1B124FFFCD27}"/>
              </a:ext>
            </a:extLst>
          </p:cNvPr>
          <p:cNvCxnSpPr>
            <a:cxnSpLocks/>
          </p:cNvCxnSpPr>
          <p:nvPr/>
        </p:nvCxnSpPr>
        <p:spPr>
          <a:xfrm>
            <a:off x="11934495" y="2165573"/>
            <a:ext cx="0" cy="4501434"/>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3A45767B-34E6-DF0C-C914-F82AF4785E96}"/>
              </a:ext>
            </a:extLst>
          </p:cNvPr>
          <p:cNvSpPr/>
          <p:nvPr/>
        </p:nvSpPr>
        <p:spPr>
          <a:xfrm>
            <a:off x="715765" y="2118275"/>
            <a:ext cx="2769468" cy="510768"/>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200" b="1">
                <a:solidFill>
                  <a:schemeClr val="bg2">
                    <a:lumMod val="50000"/>
                  </a:schemeClr>
                </a:solidFill>
              </a:rPr>
              <a:t>AGE</a:t>
            </a:r>
          </a:p>
        </p:txBody>
      </p:sp>
      <p:sp>
        <p:nvSpPr>
          <p:cNvPr id="32" name="Rectangle 31">
            <a:extLst>
              <a:ext uri="{FF2B5EF4-FFF2-40B4-BE49-F238E27FC236}">
                <a16:creationId xmlns:a16="http://schemas.microsoft.com/office/drawing/2014/main" id="{2AB52C85-3B71-0170-2AF8-4996C24521A6}"/>
              </a:ext>
            </a:extLst>
          </p:cNvPr>
          <p:cNvSpPr/>
          <p:nvPr/>
        </p:nvSpPr>
        <p:spPr>
          <a:xfrm>
            <a:off x="3656825" y="2114201"/>
            <a:ext cx="2769468" cy="510768"/>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a:solidFill>
                  <a:schemeClr val="bg2">
                    <a:lumMod val="50000"/>
                  </a:schemeClr>
                </a:solidFill>
              </a:rPr>
              <a:t>Amount ORS after </a:t>
            </a:r>
          </a:p>
          <a:p>
            <a:pPr algn="ctr"/>
            <a:r>
              <a:rPr lang="en-GB" sz="2000" b="1">
                <a:solidFill>
                  <a:schemeClr val="bg2">
                    <a:lumMod val="50000"/>
                  </a:schemeClr>
                </a:solidFill>
              </a:rPr>
              <a:t>each stool</a:t>
            </a:r>
          </a:p>
        </p:txBody>
      </p:sp>
      <p:sp>
        <p:nvSpPr>
          <p:cNvPr id="33" name="Rectangle 32">
            <a:extLst>
              <a:ext uri="{FF2B5EF4-FFF2-40B4-BE49-F238E27FC236}">
                <a16:creationId xmlns:a16="http://schemas.microsoft.com/office/drawing/2014/main" id="{31C6CAE6-B8D4-9127-70EF-972E64C555EA}"/>
              </a:ext>
            </a:extLst>
          </p:cNvPr>
          <p:cNvSpPr/>
          <p:nvPr/>
        </p:nvSpPr>
        <p:spPr>
          <a:xfrm>
            <a:off x="6700539" y="2115480"/>
            <a:ext cx="2769468" cy="510768"/>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a:solidFill>
                  <a:schemeClr val="bg2">
                    <a:lumMod val="50000"/>
                  </a:schemeClr>
                </a:solidFill>
              </a:rPr>
              <a:t>How much ORS per day</a:t>
            </a:r>
          </a:p>
        </p:txBody>
      </p:sp>
      <p:sp>
        <p:nvSpPr>
          <p:cNvPr id="34" name="Rectangle 33">
            <a:extLst>
              <a:ext uri="{FF2B5EF4-FFF2-40B4-BE49-F238E27FC236}">
                <a16:creationId xmlns:a16="http://schemas.microsoft.com/office/drawing/2014/main" id="{C6C56032-C4FB-27C3-51D7-B247335A15B1}"/>
              </a:ext>
            </a:extLst>
          </p:cNvPr>
          <p:cNvSpPr/>
          <p:nvPr/>
        </p:nvSpPr>
        <p:spPr>
          <a:xfrm>
            <a:off x="9729956" y="2090186"/>
            <a:ext cx="2086462" cy="510768"/>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200" b="1">
                <a:solidFill>
                  <a:schemeClr val="bg2">
                    <a:lumMod val="50000"/>
                  </a:schemeClr>
                </a:solidFill>
              </a:rPr>
              <a:t>ZINC </a:t>
            </a:r>
            <a:r>
              <a:rPr lang="en-GB" sz="1200" b="1">
                <a:solidFill>
                  <a:schemeClr val="bg2">
                    <a:lumMod val="50000"/>
                  </a:schemeClr>
                </a:solidFill>
              </a:rPr>
              <a:t>(if available)</a:t>
            </a:r>
            <a:endParaRPr lang="en-GB" sz="3200" b="1">
              <a:solidFill>
                <a:schemeClr val="bg2">
                  <a:lumMod val="50000"/>
                </a:schemeClr>
              </a:solidFill>
            </a:endParaRPr>
          </a:p>
        </p:txBody>
      </p:sp>
      <p:sp>
        <p:nvSpPr>
          <p:cNvPr id="35" name="TextBox 34">
            <a:extLst>
              <a:ext uri="{FF2B5EF4-FFF2-40B4-BE49-F238E27FC236}">
                <a16:creationId xmlns:a16="http://schemas.microsoft.com/office/drawing/2014/main" id="{41312FB7-DA72-C633-0FB8-DCB72F107972}"/>
              </a:ext>
            </a:extLst>
          </p:cNvPr>
          <p:cNvSpPr txBox="1"/>
          <p:nvPr/>
        </p:nvSpPr>
        <p:spPr>
          <a:xfrm>
            <a:off x="1229397" y="2791925"/>
            <a:ext cx="2317061" cy="707886"/>
          </a:xfrm>
          <a:prstGeom prst="rect">
            <a:avLst/>
          </a:prstGeom>
          <a:noFill/>
        </p:spPr>
        <p:txBody>
          <a:bodyPr wrap="square">
            <a:spAutoFit/>
          </a:bodyPr>
          <a:lstStyle/>
          <a:p>
            <a:r>
              <a:rPr lang="en-US" sz="2000" b="1">
                <a:solidFill>
                  <a:schemeClr val="bg2">
                    <a:lumMod val="50000"/>
                  </a:schemeClr>
                </a:solidFill>
                <a:latin typeface="Montserrat" pitchFamily="2" charset="77"/>
              </a:rPr>
              <a:t>Older 6 months to 2 years</a:t>
            </a:r>
            <a:endParaRPr lang="en-GB" sz="2000" b="1">
              <a:solidFill>
                <a:schemeClr val="bg2">
                  <a:lumMod val="50000"/>
                </a:schemeClr>
              </a:solidFill>
              <a:latin typeface="Montserrat" pitchFamily="2" charset="77"/>
            </a:endParaRPr>
          </a:p>
        </p:txBody>
      </p:sp>
      <p:sp>
        <p:nvSpPr>
          <p:cNvPr id="36" name="TextBox 35">
            <a:extLst>
              <a:ext uri="{FF2B5EF4-FFF2-40B4-BE49-F238E27FC236}">
                <a16:creationId xmlns:a16="http://schemas.microsoft.com/office/drawing/2014/main" id="{90792E9B-9ED9-A2CD-3DD5-BC1E718346D0}"/>
              </a:ext>
            </a:extLst>
          </p:cNvPr>
          <p:cNvSpPr txBox="1"/>
          <p:nvPr/>
        </p:nvSpPr>
        <p:spPr>
          <a:xfrm>
            <a:off x="1273195" y="3652698"/>
            <a:ext cx="2317061" cy="707886"/>
          </a:xfrm>
          <a:prstGeom prst="rect">
            <a:avLst/>
          </a:prstGeom>
          <a:noFill/>
        </p:spPr>
        <p:txBody>
          <a:bodyPr wrap="square">
            <a:spAutoFit/>
          </a:bodyPr>
          <a:lstStyle/>
          <a:p>
            <a:r>
              <a:rPr lang="en-US" sz="2000" b="1">
                <a:solidFill>
                  <a:schemeClr val="bg2">
                    <a:lumMod val="50000"/>
                  </a:schemeClr>
                </a:solidFill>
                <a:latin typeface="Montserrat" pitchFamily="2" charset="77"/>
              </a:rPr>
              <a:t>Older 2 years </a:t>
            </a:r>
          </a:p>
          <a:p>
            <a:r>
              <a:rPr lang="en-US" sz="2000" b="1">
                <a:solidFill>
                  <a:schemeClr val="bg2">
                    <a:lumMod val="50000"/>
                  </a:schemeClr>
                </a:solidFill>
                <a:latin typeface="Montserrat" pitchFamily="2" charset="77"/>
              </a:rPr>
              <a:t>to 5 years</a:t>
            </a:r>
            <a:endParaRPr lang="en-GB" sz="2000" b="1">
              <a:solidFill>
                <a:schemeClr val="bg2">
                  <a:lumMod val="50000"/>
                </a:schemeClr>
              </a:solidFill>
              <a:latin typeface="Montserrat" pitchFamily="2" charset="77"/>
            </a:endParaRPr>
          </a:p>
        </p:txBody>
      </p:sp>
      <p:sp>
        <p:nvSpPr>
          <p:cNvPr id="37" name="TextBox 36">
            <a:extLst>
              <a:ext uri="{FF2B5EF4-FFF2-40B4-BE49-F238E27FC236}">
                <a16:creationId xmlns:a16="http://schemas.microsoft.com/office/drawing/2014/main" id="{6022034A-B167-940F-DD59-C1F9EB78A10D}"/>
              </a:ext>
            </a:extLst>
          </p:cNvPr>
          <p:cNvSpPr txBox="1"/>
          <p:nvPr/>
        </p:nvSpPr>
        <p:spPr>
          <a:xfrm>
            <a:off x="1292459" y="4707208"/>
            <a:ext cx="2317061" cy="707886"/>
          </a:xfrm>
          <a:prstGeom prst="rect">
            <a:avLst/>
          </a:prstGeom>
          <a:noFill/>
        </p:spPr>
        <p:txBody>
          <a:bodyPr wrap="square">
            <a:spAutoFit/>
          </a:bodyPr>
          <a:lstStyle/>
          <a:p>
            <a:r>
              <a:rPr lang="en-US" sz="2000" b="1">
                <a:solidFill>
                  <a:schemeClr val="bg2">
                    <a:lumMod val="50000"/>
                  </a:schemeClr>
                </a:solidFill>
                <a:latin typeface="Montserrat" pitchFamily="2" charset="77"/>
              </a:rPr>
              <a:t>Older 5 years </a:t>
            </a:r>
          </a:p>
          <a:p>
            <a:r>
              <a:rPr lang="en-US" sz="2000" b="1">
                <a:solidFill>
                  <a:schemeClr val="bg2">
                    <a:lumMod val="50000"/>
                  </a:schemeClr>
                </a:solidFill>
                <a:latin typeface="Montserrat" pitchFamily="2" charset="77"/>
              </a:rPr>
              <a:t>to 14 years</a:t>
            </a:r>
            <a:endParaRPr lang="en-GB" sz="2000" b="1">
              <a:solidFill>
                <a:schemeClr val="bg2">
                  <a:lumMod val="50000"/>
                </a:schemeClr>
              </a:solidFill>
              <a:latin typeface="Montserrat" pitchFamily="2" charset="77"/>
            </a:endParaRPr>
          </a:p>
        </p:txBody>
      </p:sp>
      <p:sp>
        <p:nvSpPr>
          <p:cNvPr id="38" name="TextBox 37">
            <a:extLst>
              <a:ext uri="{FF2B5EF4-FFF2-40B4-BE49-F238E27FC236}">
                <a16:creationId xmlns:a16="http://schemas.microsoft.com/office/drawing/2014/main" id="{FC981B91-4389-4176-A340-C5A134E872FF}"/>
              </a:ext>
            </a:extLst>
          </p:cNvPr>
          <p:cNvSpPr txBox="1"/>
          <p:nvPr/>
        </p:nvSpPr>
        <p:spPr>
          <a:xfrm>
            <a:off x="1292459" y="5836378"/>
            <a:ext cx="2317061" cy="707886"/>
          </a:xfrm>
          <a:prstGeom prst="rect">
            <a:avLst/>
          </a:prstGeom>
          <a:noFill/>
        </p:spPr>
        <p:txBody>
          <a:bodyPr wrap="square">
            <a:spAutoFit/>
          </a:bodyPr>
          <a:lstStyle/>
          <a:p>
            <a:r>
              <a:rPr lang="en-US" sz="2000" b="1">
                <a:solidFill>
                  <a:schemeClr val="bg2">
                    <a:lumMod val="50000"/>
                  </a:schemeClr>
                </a:solidFill>
                <a:latin typeface="Montserrat" pitchFamily="2" charset="77"/>
              </a:rPr>
              <a:t>15 years and older</a:t>
            </a:r>
            <a:endParaRPr lang="en-GB" sz="2000" b="1">
              <a:solidFill>
                <a:schemeClr val="bg2">
                  <a:lumMod val="50000"/>
                </a:schemeClr>
              </a:solidFill>
              <a:latin typeface="Montserrat" pitchFamily="2" charset="77"/>
            </a:endParaRPr>
          </a:p>
        </p:txBody>
      </p:sp>
      <p:sp>
        <p:nvSpPr>
          <p:cNvPr id="39" name="Rectangle 38">
            <a:extLst>
              <a:ext uri="{FF2B5EF4-FFF2-40B4-BE49-F238E27FC236}">
                <a16:creationId xmlns:a16="http://schemas.microsoft.com/office/drawing/2014/main" id="{0661D2AD-4738-7F04-7744-A100525439CB}"/>
              </a:ext>
            </a:extLst>
          </p:cNvPr>
          <p:cNvSpPr/>
          <p:nvPr/>
        </p:nvSpPr>
        <p:spPr>
          <a:xfrm rot="16200000">
            <a:off x="-587989" y="3330283"/>
            <a:ext cx="1818652" cy="510768"/>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a:solidFill>
                  <a:schemeClr val="bg1"/>
                </a:solidFill>
              </a:rPr>
              <a:t>Under 5 refer to a healthcare facility</a:t>
            </a:r>
          </a:p>
        </p:txBody>
      </p:sp>
      <p:sp>
        <p:nvSpPr>
          <p:cNvPr id="40" name="TextBox 39">
            <a:extLst>
              <a:ext uri="{FF2B5EF4-FFF2-40B4-BE49-F238E27FC236}">
                <a16:creationId xmlns:a16="http://schemas.microsoft.com/office/drawing/2014/main" id="{F2680FD5-8B0D-F779-AA97-A3C315AEBEB1}"/>
              </a:ext>
            </a:extLst>
          </p:cNvPr>
          <p:cNvSpPr txBox="1"/>
          <p:nvPr/>
        </p:nvSpPr>
        <p:spPr>
          <a:xfrm>
            <a:off x="3669659" y="2912483"/>
            <a:ext cx="2811646" cy="400110"/>
          </a:xfrm>
          <a:prstGeom prst="rect">
            <a:avLst/>
          </a:prstGeom>
          <a:noFill/>
        </p:spPr>
        <p:txBody>
          <a:bodyPr wrap="square">
            <a:spAutoFit/>
          </a:bodyPr>
          <a:lstStyle/>
          <a:p>
            <a:r>
              <a:rPr lang="en-US" sz="2000" b="1">
                <a:solidFill>
                  <a:prstClr val="black"/>
                </a:solidFill>
                <a:latin typeface="Montserrat" pitchFamily="2" charset="77"/>
              </a:rPr>
              <a:t>50 – 100 ml (1/2 cup)</a:t>
            </a:r>
            <a:endParaRPr lang="en-GB" sz="2000" b="1">
              <a:solidFill>
                <a:srgbClr val="4F81BD">
                  <a:lumMod val="75000"/>
                </a:srgbClr>
              </a:solidFill>
              <a:latin typeface="Montserrat" pitchFamily="2" charset="77"/>
            </a:endParaRPr>
          </a:p>
        </p:txBody>
      </p:sp>
      <p:sp>
        <p:nvSpPr>
          <p:cNvPr id="41" name="TextBox 40">
            <a:extLst>
              <a:ext uri="{FF2B5EF4-FFF2-40B4-BE49-F238E27FC236}">
                <a16:creationId xmlns:a16="http://schemas.microsoft.com/office/drawing/2014/main" id="{F142C43A-DF5E-81BE-4D14-F796D5BAF0B6}"/>
              </a:ext>
            </a:extLst>
          </p:cNvPr>
          <p:cNvSpPr txBox="1"/>
          <p:nvPr/>
        </p:nvSpPr>
        <p:spPr>
          <a:xfrm>
            <a:off x="3680735" y="3821684"/>
            <a:ext cx="2811646" cy="400110"/>
          </a:xfrm>
          <a:prstGeom prst="rect">
            <a:avLst/>
          </a:prstGeom>
          <a:noFill/>
        </p:spPr>
        <p:txBody>
          <a:bodyPr wrap="square">
            <a:spAutoFit/>
          </a:bodyPr>
          <a:lstStyle/>
          <a:p>
            <a:r>
              <a:rPr lang="en-US" sz="2000" b="1">
                <a:solidFill>
                  <a:prstClr val="black"/>
                </a:solidFill>
                <a:latin typeface="Montserrat" pitchFamily="2" charset="77"/>
              </a:rPr>
              <a:t>100 – 200 ml (1 cup)</a:t>
            </a:r>
            <a:endParaRPr lang="en-GB" sz="2000" b="1">
              <a:solidFill>
                <a:srgbClr val="4F81BD">
                  <a:lumMod val="75000"/>
                </a:srgbClr>
              </a:solidFill>
              <a:latin typeface="Montserrat" pitchFamily="2" charset="77"/>
            </a:endParaRPr>
          </a:p>
        </p:txBody>
      </p:sp>
      <p:sp>
        <p:nvSpPr>
          <p:cNvPr id="42" name="TextBox 41">
            <a:extLst>
              <a:ext uri="{FF2B5EF4-FFF2-40B4-BE49-F238E27FC236}">
                <a16:creationId xmlns:a16="http://schemas.microsoft.com/office/drawing/2014/main" id="{F0CD27BA-C947-FC38-6B5D-F0D44A6B0BE4}"/>
              </a:ext>
            </a:extLst>
          </p:cNvPr>
          <p:cNvSpPr txBox="1"/>
          <p:nvPr/>
        </p:nvSpPr>
        <p:spPr>
          <a:xfrm>
            <a:off x="4004658" y="4814193"/>
            <a:ext cx="2021339" cy="400110"/>
          </a:xfrm>
          <a:prstGeom prst="rect">
            <a:avLst/>
          </a:prstGeom>
          <a:noFill/>
        </p:spPr>
        <p:txBody>
          <a:bodyPr wrap="square">
            <a:spAutoFit/>
          </a:bodyPr>
          <a:lstStyle/>
          <a:p>
            <a:r>
              <a:rPr lang="en-US" sz="2000" b="1">
                <a:solidFill>
                  <a:prstClr val="black"/>
                </a:solidFill>
                <a:latin typeface="Montserrat" pitchFamily="2" charset="77"/>
              </a:rPr>
              <a:t>200 ml (1 cup)</a:t>
            </a:r>
            <a:endParaRPr lang="en-GB" sz="2000" b="1">
              <a:solidFill>
                <a:srgbClr val="4F81BD">
                  <a:lumMod val="75000"/>
                </a:srgbClr>
              </a:solidFill>
              <a:latin typeface="Montserrat" pitchFamily="2" charset="77"/>
            </a:endParaRPr>
          </a:p>
        </p:txBody>
      </p:sp>
      <p:sp>
        <p:nvSpPr>
          <p:cNvPr id="43" name="TextBox 42">
            <a:extLst>
              <a:ext uri="{FF2B5EF4-FFF2-40B4-BE49-F238E27FC236}">
                <a16:creationId xmlns:a16="http://schemas.microsoft.com/office/drawing/2014/main" id="{669D21AA-CCE4-A100-2AD2-141BAEDDCAEF}"/>
              </a:ext>
            </a:extLst>
          </p:cNvPr>
          <p:cNvSpPr txBox="1"/>
          <p:nvPr/>
        </p:nvSpPr>
        <p:spPr>
          <a:xfrm>
            <a:off x="3641343" y="5804844"/>
            <a:ext cx="3214489" cy="707886"/>
          </a:xfrm>
          <a:prstGeom prst="rect">
            <a:avLst/>
          </a:prstGeom>
          <a:noFill/>
        </p:spPr>
        <p:txBody>
          <a:bodyPr wrap="square">
            <a:spAutoFit/>
          </a:bodyPr>
          <a:lstStyle/>
          <a:p>
            <a:r>
              <a:rPr lang="en-US" sz="2000" b="1">
                <a:solidFill>
                  <a:prstClr val="black"/>
                </a:solidFill>
                <a:latin typeface="Montserrat" pitchFamily="2" charset="77"/>
              </a:rPr>
              <a:t>As much as wanted, minimum 1 cup</a:t>
            </a:r>
            <a:endParaRPr lang="en-GB" sz="2000" b="1">
              <a:solidFill>
                <a:srgbClr val="4F81BD">
                  <a:lumMod val="75000"/>
                </a:srgbClr>
              </a:solidFill>
              <a:latin typeface="Montserrat" pitchFamily="2" charset="77"/>
            </a:endParaRPr>
          </a:p>
        </p:txBody>
      </p:sp>
      <p:sp>
        <p:nvSpPr>
          <p:cNvPr id="44" name="TextBox 43">
            <a:extLst>
              <a:ext uri="{FF2B5EF4-FFF2-40B4-BE49-F238E27FC236}">
                <a16:creationId xmlns:a16="http://schemas.microsoft.com/office/drawing/2014/main" id="{664BD517-A346-1C5C-A519-5679859855AD}"/>
              </a:ext>
            </a:extLst>
          </p:cNvPr>
          <p:cNvSpPr txBox="1"/>
          <p:nvPr/>
        </p:nvSpPr>
        <p:spPr>
          <a:xfrm>
            <a:off x="7450559" y="2960778"/>
            <a:ext cx="1245692" cy="400110"/>
          </a:xfrm>
          <a:prstGeom prst="rect">
            <a:avLst/>
          </a:prstGeom>
          <a:noFill/>
        </p:spPr>
        <p:txBody>
          <a:bodyPr wrap="square">
            <a:spAutoFit/>
          </a:bodyPr>
          <a:lstStyle/>
          <a:p>
            <a:r>
              <a:rPr lang="en-US" sz="2000" b="1">
                <a:solidFill>
                  <a:prstClr val="black"/>
                </a:solidFill>
                <a:latin typeface="Montserrat" pitchFamily="2" charset="77"/>
              </a:rPr>
              <a:t>500 ml</a:t>
            </a:r>
            <a:endParaRPr lang="en-GB" sz="2000" b="1">
              <a:solidFill>
                <a:srgbClr val="4F81BD">
                  <a:lumMod val="75000"/>
                </a:srgbClr>
              </a:solidFill>
              <a:latin typeface="Montserrat" pitchFamily="2" charset="77"/>
            </a:endParaRPr>
          </a:p>
        </p:txBody>
      </p:sp>
      <p:sp>
        <p:nvSpPr>
          <p:cNvPr id="45" name="TextBox 44">
            <a:extLst>
              <a:ext uri="{FF2B5EF4-FFF2-40B4-BE49-F238E27FC236}">
                <a16:creationId xmlns:a16="http://schemas.microsoft.com/office/drawing/2014/main" id="{34E014EA-B430-BFD7-B8AC-35913BDAACA6}"/>
              </a:ext>
            </a:extLst>
          </p:cNvPr>
          <p:cNvSpPr txBox="1"/>
          <p:nvPr/>
        </p:nvSpPr>
        <p:spPr>
          <a:xfrm>
            <a:off x="7057202" y="3849849"/>
            <a:ext cx="2279391" cy="400110"/>
          </a:xfrm>
          <a:prstGeom prst="rect">
            <a:avLst/>
          </a:prstGeom>
          <a:noFill/>
        </p:spPr>
        <p:txBody>
          <a:bodyPr wrap="square">
            <a:spAutoFit/>
          </a:bodyPr>
          <a:lstStyle/>
          <a:p>
            <a:r>
              <a:rPr lang="en-US" sz="2000" b="1">
                <a:solidFill>
                  <a:prstClr val="black"/>
                </a:solidFill>
                <a:latin typeface="Montserrat" pitchFamily="2" charset="77"/>
              </a:rPr>
              <a:t>1000 ml (1 </a:t>
            </a:r>
            <a:r>
              <a:rPr lang="en-US" sz="2000" b="1" err="1">
                <a:solidFill>
                  <a:prstClr val="black"/>
                </a:solidFill>
                <a:latin typeface="Montserrat" pitchFamily="2" charset="77"/>
              </a:rPr>
              <a:t>litre</a:t>
            </a:r>
            <a:r>
              <a:rPr lang="en-US" sz="2000" b="1">
                <a:solidFill>
                  <a:prstClr val="black"/>
                </a:solidFill>
                <a:latin typeface="Montserrat" pitchFamily="2" charset="77"/>
              </a:rPr>
              <a:t>)</a:t>
            </a:r>
            <a:endParaRPr lang="en-GB" sz="2000" b="1">
              <a:solidFill>
                <a:srgbClr val="4F81BD">
                  <a:lumMod val="75000"/>
                </a:srgbClr>
              </a:solidFill>
              <a:latin typeface="Montserrat" pitchFamily="2" charset="77"/>
            </a:endParaRPr>
          </a:p>
        </p:txBody>
      </p:sp>
      <p:sp>
        <p:nvSpPr>
          <p:cNvPr id="46" name="TextBox 45">
            <a:extLst>
              <a:ext uri="{FF2B5EF4-FFF2-40B4-BE49-F238E27FC236}">
                <a16:creationId xmlns:a16="http://schemas.microsoft.com/office/drawing/2014/main" id="{1AC1CDEF-4CA4-4A11-465F-8979B8F03736}"/>
              </a:ext>
            </a:extLst>
          </p:cNvPr>
          <p:cNvSpPr txBox="1"/>
          <p:nvPr/>
        </p:nvSpPr>
        <p:spPr>
          <a:xfrm>
            <a:off x="7027784" y="4824507"/>
            <a:ext cx="2279391" cy="400110"/>
          </a:xfrm>
          <a:prstGeom prst="rect">
            <a:avLst/>
          </a:prstGeom>
          <a:noFill/>
        </p:spPr>
        <p:txBody>
          <a:bodyPr wrap="square">
            <a:spAutoFit/>
          </a:bodyPr>
          <a:lstStyle/>
          <a:p>
            <a:r>
              <a:rPr lang="en-US" sz="2000" b="1">
                <a:solidFill>
                  <a:prstClr val="black"/>
                </a:solidFill>
                <a:latin typeface="Montserrat" pitchFamily="2" charset="77"/>
              </a:rPr>
              <a:t>1000 ml (1 </a:t>
            </a:r>
            <a:r>
              <a:rPr lang="en-US" sz="2000" b="1" err="1">
                <a:solidFill>
                  <a:prstClr val="black"/>
                </a:solidFill>
                <a:latin typeface="Montserrat" pitchFamily="2" charset="77"/>
              </a:rPr>
              <a:t>litre</a:t>
            </a:r>
            <a:r>
              <a:rPr lang="en-US" sz="2000" b="1">
                <a:solidFill>
                  <a:prstClr val="black"/>
                </a:solidFill>
                <a:latin typeface="Montserrat" pitchFamily="2" charset="77"/>
              </a:rPr>
              <a:t>)</a:t>
            </a:r>
            <a:endParaRPr lang="en-GB" sz="2000" b="1">
              <a:solidFill>
                <a:srgbClr val="4F81BD">
                  <a:lumMod val="75000"/>
                </a:srgbClr>
              </a:solidFill>
              <a:latin typeface="Montserrat" pitchFamily="2" charset="77"/>
            </a:endParaRPr>
          </a:p>
        </p:txBody>
      </p:sp>
      <p:sp>
        <p:nvSpPr>
          <p:cNvPr id="47" name="TextBox 46">
            <a:extLst>
              <a:ext uri="{FF2B5EF4-FFF2-40B4-BE49-F238E27FC236}">
                <a16:creationId xmlns:a16="http://schemas.microsoft.com/office/drawing/2014/main" id="{BB594D86-7583-BF50-5145-3D7A2BB266F5}"/>
              </a:ext>
            </a:extLst>
          </p:cNvPr>
          <p:cNvSpPr txBox="1"/>
          <p:nvPr/>
        </p:nvSpPr>
        <p:spPr>
          <a:xfrm>
            <a:off x="7057201" y="5873026"/>
            <a:ext cx="2279391" cy="400110"/>
          </a:xfrm>
          <a:prstGeom prst="rect">
            <a:avLst/>
          </a:prstGeom>
          <a:noFill/>
        </p:spPr>
        <p:txBody>
          <a:bodyPr wrap="square">
            <a:spAutoFit/>
          </a:bodyPr>
          <a:lstStyle/>
          <a:p>
            <a:r>
              <a:rPr lang="en-US" sz="2000" b="1">
                <a:solidFill>
                  <a:prstClr val="black"/>
                </a:solidFill>
                <a:latin typeface="Montserrat" pitchFamily="2" charset="77"/>
              </a:rPr>
              <a:t>2000 ml (1 </a:t>
            </a:r>
            <a:r>
              <a:rPr lang="en-US" sz="2000" b="1" err="1">
                <a:solidFill>
                  <a:prstClr val="black"/>
                </a:solidFill>
                <a:latin typeface="Montserrat" pitchFamily="2" charset="77"/>
              </a:rPr>
              <a:t>litre</a:t>
            </a:r>
            <a:r>
              <a:rPr lang="en-US" sz="2000" b="1">
                <a:solidFill>
                  <a:prstClr val="black"/>
                </a:solidFill>
                <a:latin typeface="Montserrat" pitchFamily="2" charset="77"/>
              </a:rPr>
              <a:t>)</a:t>
            </a:r>
            <a:endParaRPr lang="en-GB" sz="2000" b="1">
              <a:solidFill>
                <a:srgbClr val="4F81BD">
                  <a:lumMod val="75000"/>
                </a:srgbClr>
              </a:solidFill>
              <a:latin typeface="Montserrat" pitchFamily="2" charset="77"/>
            </a:endParaRPr>
          </a:p>
        </p:txBody>
      </p:sp>
      <p:sp>
        <p:nvSpPr>
          <p:cNvPr id="48" name="TextBox 47">
            <a:extLst>
              <a:ext uri="{FF2B5EF4-FFF2-40B4-BE49-F238E27FC236}">
                <a16:creationId xmlns:a16="http://schemas.microsoft.com/office/drawing/2014/main" id="{1E28B002-3A34-B660-C518-B28234D2B0DD}"/>
              </a:ext>
            </a:extLst>
          </p:cNvPr>
          <p:cNvSpPr txBox="1"/>
          <p:nvPr/>
        </p:nvSpPr>
        <p:spPr>
          <a:xfrm>
            <a:off x="9885791" y="2922910"/>
            <a:ext cx="1868531" cy="461665"/>
          </a:xfrm>
          <a:prstGeom prst="rect">
            <a:avLst/>
          </a:prstGeom>
          <a:noFill/>
        </p:spPr>
        <p:txBody>
          <a:bodyPr wrap="square">
            <a:spAutoFit/>
          </a:bodyPr>
          <a:lstStyle/>
          <a:p>
            <a:r>
              <a:rPr lang="en-US" sz="1200" b="1">
                <a:solidFill>
                  <a:prstClr val="black"/>
                </a:solidFill>
                <a:latin typeface="Montserrat" pitchFamily="2" charset="77"/>
              </a:rPr>
              <a:t>1 tablet (20 mg) per day for 10-14 days</a:t>
            </a:r>
            <a:endParaRPr lang="en-GB" sz="1200" b="1">
              <a:solidFill>
                <a:srgbClr val="4F81BD">
                  <a:lumMod val="75000"/>
                </a:srgbClr>
              </a:solidFill>
              <a:latin typeface="Montserrat" pitchFamily="2" charset="77"/>
            </a:endParaRPr>
          </a:p>
        </p:txBody>
      </p:sp>
      <p:sp>
        <p:nvSpPr>
          <p:cNvPr id="49" name="TextBox 48">
            <a:extLst>
              <a:ext uri="{FF2B5EF4-FFF2-40B4-BE49-F238E27FC236}">
                <a16:creationId xmlns:a16="http://schemas.microsoft.com/office/drawing/2014/main" id="{2E79069D-A082-CC24-C03A-219F7CF4C53C}"/>
              </a:ext>
            </a:extLst>
          </p:cNvPr>
          <p:cNvSpPr txBox="1"/>
          <p:nvPr/>
        </p:nvSpPr>
        <p:spPr>
          <a:xfrm>
            <a:off x="9897714" y="3819071"/>
            <a:ext cx="1868531" cy="461665"/>
          </a:xfrm>
          <a:prstGeom prst="rect">
            <a:avLst/>
          </a:prstGeom>
          <a:noFill/>
        </p:spPr>
        <p:txBody>
          <a:bodyPr wrap="square">
            <a:spAutoFit/>
          </a:bodyPr>
          <a:lstStyle/>
          <a:p>
            <a:r>
              <a:rPr lang="en-US" sz="1200" b="1">
                <a:solidFill>
                  <a:prstClr val="black"/>
                </a:solidFill>
                <a:latin typeface="Montserrat" pitchFamily="2" charset="77"/>
              </a:rPr>
              <a:t>1 tablet (20 mg) per day for 10-14 days</a:t>
            </a:r>
            <a:endParaRPr lang="en-GB" sz="1200" b="1">
              <a:solidFill>
                <a:srgbClr val="4F81BD">
                  <a:lumMod val="75000"/>
                </a:srgbClr>
              </a:solidFill>
              <a:latin typeface="Montserrat" pitchFamily="2" charset="77"/>
            </a:endParaRPr>
          </a:p>
        </p:txBody>
      </p:sp>
      <p:sp>
        <p:nvSpPr>
          <p:cNvPr id="50" name="TextBox 49">
            <a:extLst>
              <a:ext uri="{FF2B5EF4-FFF2-40B4-BE49-F238E27FC236}">
                <a16:creationId xmlns:a16="http://schemas.microsoft.com/office/drawing/2014/main" id="{209D45C4-9090-4728-BE12-DC7C3D507BB0}"/>
              </a:ext>
            </a:extLst>
          </p:cNvPr>
          <p:cNvSpPr txBox="1"/>
          <p:nvPr/>
        </p:nvSpPr>
        <p:spPr>
          <a:xfrm>
            <a:off x="9868296" y="4865413"/>
            <a:ext cx="1868531" cy="276999"/>
          </a:xfrm>
          <a:prstGeom prst="rect">
            <a:avLst/>
          </a:prstGeom>
          <a:noFill/>
        </p:spPr>
        <p:txBody>
          <a:bodyPr wrap="square">
            <a:spAutoFit/>
          </a:bodyPr>
          <a:lstStyle/>
          <a:p>
            <a:r>
              <a:rPr lang="en-US" sz="1200" b="1">
                <a:solidFill>
                  <a:prstClr val="black"/>
                </a:solidFill>
                <a:latin typeface="Montserrat" pitchFamily="2" charset="77"/>
              </a:rPr>
              <a:t>No zinc</a:t>
            </a:r>
            <a:endParaRPr lang="en-GB" sz="1200" b="1">
              <a:solidFill>
                <a:srgbClr val="4F81BD">
                  <a:lumMod val="75000"/>
                </a:srgbClr>
              </a:solidFill>
              <a:latin typeface="Montserrat" pitchFamily="2" charset="77"/>
            </a:endParaRPr>
          </a:p>
        </p:txBody>
      </p:sp>
      <p:sp>
        <p:nvSpPr>
          <p:cNvPr id="51" name="TextBox 50">
            <a:extLst>
              <a:ext uri="{FF2B5EF4-FFF2-40B4-BE49-F238E27FC236}">
                <a16:creationId xmlns:a16="http://schemas.microsoft.com/office/drawing/2014/main" id="{BDEB8EBB-EC75-FD81-BDED-6F13402246E6}"/>
              </a:ext>
            </a:extLst>
          </p:cNvPr>
          <p:cNvSpPr txBox="1"/>
          <p:nvPr/>
        </p:nvSpPr>
        <p:spPr>
          <a:xfrm>
            <a:off x="9947887" y="5929861"/>
            <a:ext cx="1868531" cy="276999"/>
          </a:xfrm>
          <a:prstGeom prst="rect">
            <a:avLst/>
          </a:prstGeom>
          <a:noFill/>
        </p:spPr>
        <p:txBody>
          <a:bodyPr wrap="square">
            <a:spAutoFit/>
          </a:bodyPr>
          <a:lstStyle/>
          <a:p>
            <a:r>
              <a:rPr lang="en-US" sz="1200" b="1">
                <a:solidFill>
                  <a:prstClr val="black"/>
                </a:solidFill>
                <a:latin typeface="Montserrat" pitchFamily="2" charset="77"/>
              </a:rPr>
              <a:t>No zinc</a:t>
            </a:r>
            <a:endParaRPr lang="en-GB" sz="1200" b="1">
              <a:solidFill>
                <a:srgbClr val="4F81BD">
                  <a:lumMod val="75000"/>
                </a:srgbClr>
              </a:solidFill>
              <a:latin typeface="Montserrat" pitchFamily="2" charset="77"/>
            </a:endParaRPr>
          </a:p>
        </p:txBody>
      </p:sp>
    </p:spTree>
    <p:extLst>
      <p:ext uri="{BB962C8B-B14F-4D97-AF65-F5344CB8AC3E}">
        <p14:creationId xmlns:p14="http://schemas.microsoft.com/office/powerpoint/2010/main" val="884169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659B7-7E15-FFB0-0479-EF6097F340CB}"/>
              </a:ext>
            </a:extLst>
          </p:cNvPr>
          <p:cNvSpPr>
            <a:spLocks noGrp="1"/>
          </p:cNvSpPr>
          <p:nvPr>
            <p:ph type="ctrTitle"/>
          </p:nvPr>
        </p:nvSpPr>
        <p:spPr>
          <a:xfrm>
            <a:off x="132621" y="125310"/>
            <a:ext cx="6129283" cy="856750"/>
          </a:xfrm>
        </p:spPr>
        <p:txBody>
          <a:bodyPr>
            <a:normAutofit/>
          </a:bodyPr>
          <a:lstStyle/>
          <a:p>
            <a:r>
              <a:rPr lang="en-GB" sz="4800" b="1" dirty="0">
                <a:latin typeface="Montserrat"/>
              </a:rPr>
              <a:t>Session overview </a:t>
            </a:r>
            <a:endParaRPr lang="en-GB" sz="4800" b="1" dirty="0">
              <a:latin typeface="Montserrat" pitchFamily="2" charset="77"/>
            </a:endParaRPr>
          </a:p>
        </p:txBody>
      </p:sp>
      <p:sp>
        <p:nvSpPr>
          <p:cNvPr id="3" name="Subtitle 2">
            <a:extLst>
              <a:ext uri="{FF2B5EF4-FFF2-40B4-BE49-F238E27FC236}">
                <a16:creationId xmlns:a16="http://schemas.microsoft.com/office/drawing/2014/main" id="{43ADD052-93F1-8CD1-49C3-3ADFD292EBB2}"/>
              </a:ext>
            </a:extLst>
          </p:cNvPr>
          <p:cNvSpPr>
            <a:spLocks noGrp="1"/>
          </p:cNvSpPr>
          <p:nvPr>
            <p:ph type="subTitle" idx="1"/>
          </p:nvPr>
        </p:nvSpPr>
        <p:spPr>
          <a:xfrm>
            <a:off x="1350507" y="1169413"/>
            <a:ext cx="2971367" cy="432843"/>
          </a:xfrm>
        </p:spPr>
        <p:txBody>
          <a:bodyPr>
            <a:normAutofit/>
          </a:bodyPr>
          <a:lstStyle/>
          <a:p>
            <a:pPr algn="l"/>
            <a:r>
              <a:rPr lang="en-AU" sz="2400" b="1" dirty="0">
                <a:latin typeface="Montserrat" pitchFamily="2" charset="77"/>
              </a:rPr>
              <a:t>Basics of cholera</a:t>
            </a:r>
          </a:p>
          <a:p>
            <a:pPr lvl="1" algn="l"/>
            <a:endParaRPr lang="en-AU" dirty="0">
              <a:latin typeface="Montserrat" pitchFamily="2" charset="77"/>
            </a:endParaRPr>
          </a:p>
          <a:p>
            <a:pPr marL="914400" lvl="1" indent="-457200" algn="l">
              <a:buAutoNum type="arabicPeriod"/>
            </a:pPr>
            <a:endParaRPr lang="en-GB" dirty="0">
              <a:latin typeface="Montserrat" pitchFamily="2" charset="77"/>
            </a:endParaRPr>
          </a:p>
        </p:txBody>
      </p:sp>
      <p:sp>
        <p:nvSpPr>
          <p:cNvPr id="4" name="Subtitle 2">
            <a:extLst>
              <a:ext uri="{FF2B5EF4-FFF2-40B4-BE49-F238E27FC236}">
                <a16:creationId xmlns:a16="http://schemas.microsoft.com/office/drawing/2014/main" id="{F55ECFF1-24A9-5CEC-8BA3-5799E70650FF}"/>
              </a:ext>
            </a:extLst>
          </p:cNvPr>
          <p:cNvSpPr txBox="1">
            <a:spLocks/>
          </p:cNvSpPr>
          <p:nvPr/>
        </p:nvSpPr>
        <p:spPr>
          <a:xfrm>
            <a:off x="1658967" y="3860376"/>
            <a:ext cx="3611533" cy="77114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b="1" dirty="0">
                <a:latin typeface="Montserrat" pitchFamily="2" charset="77"/>
              </a:rPr>
              <a:t>Oral Rehydration at community level</a:t>
            </a:r>
          </a:p>
          <a:p>
            <a:pPr marL="914400" lvl="1" indent="-457200" algn="l">
              <a:buFont typeface="Arial" panose="020B0604020202020204" pitchFamily="34" charset="0"/>
              <a:buChar char="•"/>
            </a:pPr>
            <a:endParaRPr lang="en-AU" dirty="0">
              <a:latin typeface="Montserrat" pitchFamily="2" charset="77"/>
            </a:endParaRPr>
          </a:p>
          <a:p>
            <a:pPr lvl="1" algn="l"/>
            <a:endParaRPr lang="en-AU" dirty="0">
              <a:latin typeface="Montserrat" pitchFamily="2" charset="77"/>
            </a:endParaRPr>
          </a:p>
          <a:p>
            <a:pPr marL="914400" lvl="1" indent="-457200" algn="l">
              <a:buFont typeface="Arial" panose="020B0604020202020204" pitchFamily="34" charset="0"/>
              <a:buAutoNum type="arabicPeriod"/>
            </a:pPr>
            <a:endParaRPr lang="en-GB" dirty="0">
              <a:latin typeface="Montserrat" pitchFamily="2" charset="77"/>
            </a:endParaRPr>
          </a:p>
        </p:txBody>
      </p:sp>
      <p:sp>
        <p:nvSpPr>
          <p:cNvPr id="5" name="Subtitle 2">
            <a:extLst>
              <a:ext uri="{FF2B5EF4-FFF2-40B4-BE49-F238E27FC236}">
                <a16:creationId xmlns:a16="http://schemas.microsoft.com/office/drawing/2014/main" id="{D0DFD5F3-A4E5-E72F-9B02-75C1CDE9AED4}"/>
              </a:ext>
            </a:extLst>
          </p:cNvPr>
          <p:cNvSpPr txBox="1">
            <a:spLocks/>
          </p:cNvSpPr>
          <p:nvPr/>
        </p:nvSpPr>
        <p:spPr>
          <a:xfrm>
            <a:off x="7161641" y="3860376"/>
            <a:ext cx="4022026" cy="710187"/>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b="1" dirty="0">
                <a:latin typeface="Montserrat" pitchFamily="2" charset="77"/>
              </a:rPr>
              <a:t>Oral Rehydration Therapy volunteers</a:t>
            </a:r>
          </a:p>
          <a:p>
            <a:pPr lvl="1" algn="l"/>
            <a:endParaRPr lang="en-GB" dirty="0">
              <a:latin typeface="Montserrat" pitchFamily="2" charset="77"/>
            </a:endParaRPr>
          </a:p>
        </p:txBody>
      </p:sp>
      <p:sp>
        <p:nvSpPr>
          <p:cNvPr id="6" name="Title 1">
            <a:extLst>
              <a:ext uri="{FF2B5EF4-FFF2-40B4-BE49-F238E27FC236}">
                <a16:creationId xmlns:a16="http://schemas.microsoft.com/office/drawing/2014/main" id="{0D4B8518-93A5-1519-710C-7B8AA578E7BE}"/>
              </a:ext>
            </a:extLst>
          </p:cNvPr>
          <p:cNvSpPr txBox="1">
            <a:spLocks/>
          </p:cNvSpPr>
          <p:nvPr/>
        </p:nvSpPr>
        <p:spPr>
          <a:xfrm>
            <a:off x="604274" y="794707"/>
            <a:ext cx="746233" cy="208125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3000" b="1">
                <a:latin typeface="Montserrat" pitchFamily="2" charset="77"/>
              </a:rPr>
              <a:t>1</a:t>
            </a:r>
          </a:p>
        </p:txBody>
      </p:sp>
      <p:sp>
        <p:nvSpPr>
          <p:cNvPr id="7" name="Title 1">
            <a:extLst>
              <a:ext uri="{FF2B5EF4-FFF2-40B4-BE49-F238E27FC236}">
                <a16:creationId xmlns:a16="http://schemas.microsoft.com/office/drawing/2014/main" id="{44904B2E-3D26-89C9-E52C-C4196266A70E}"/>
              </a:ext>
            </a:extLst>
          </p:cNvPr>
          <p:cNvSpPr txBox="1">
            <a:spLocks/>
          </p:cNvSpPr>
          <p:nvPr/>
        </p:nvSpPr>
        <p:spPr>
          <a:xfrm>
            <a:off x="414367" y="3802069"/>
            <a:ext cx="1119350" cy="170054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3000" b="1" dirty="0">
                <a:latin typeface="Montserrat" pitchFamily="2" charset="77"/>
              </a:rPr>
              <a:t>2</a:t>
            </a:r>
          </a:p>
        </p:txBody>
      </p:sp>
      <p:sp>
        <p:nvSpPr>
          <p:cNvPr id="8" name="Title 1">
            <a:extLst>
              <a:ext uri="{FF2B5EF4-FFF2-40B4-BE49-F238E27FC236}">
                <a16:creationId xmlns:a16="http://schemas.microsoft.com/office/drawing/2014/main" id="{3AA27FD7-0EBC-831A-DBAB-D4426F6B8D1D}"/>
              </a:ext>
            </a:extLst>
          </p:cNvPr>
          <p:cNvSpPr txBox="1">
            <a:spLocks/>
          </p:cNvSpPr>
          <p:nvPr/>
        </p:nvSpPr>
        <p:spPr>
          <a:xfrm>
            <a:off x="6042291" y="3752297"/>
            <a:ext cx="1119350" cy="175032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3000" b="1" dirty="0">
                <a:latin typeface="Montserrat" pitchFamily="2" charset="77"/>
              </a:rPr>
              <a:t>4</a:t>
            </a:r>
          </a:p>
        </p:txBody>
      </p:sp>
      <p:sp>
        <p:nvSpPr>
          <p:cNvPr id="10" name="Title 1">
            <a:extLst>
              <a:ext uri="{FF2B5EF4-FFF2-40B4-BE49-F238E27FC236}">
                <a16:creationId xmlns:a16="http://schemas.microsoft.com/office/drawing/2014/main" id="{DE970769-5FBB-7D5B-18AF-51B99B6B7022}"/>
              </a:ext>
            </a:extLst>
          </p:cNvPr>
          <p:cNvSpPr txBox="1">
            <a:spLocks/>
          </p:cNvSpPr>
          <p:nvPr/>
        </p:nvSpPr>
        <p:spPr>
          <a:xfrm>
            <a:off x="6096000" y="1169413"/>
            <a:ext cx="1119350" cy="170054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3000" b="1" dirty="0">
                <a:latin typeface="Montserrat" pitchFamily="2" charset="77"/>
              </a:rPr>
              <a:t>3</a:t>
            </a:r>
          </a:p>
        </p:txBody>
      </p:sp>
      <p:sp>
        <p:nvSpPr>
          <p:cNvPr id="11" name="Subtitle 2">
            <a:extLst>
              <a:ext uri="{FF2B5EF4-FFF2-40B4-BE49-F238E27FC236}">
                <a16:creationId xmlns:a16="http://schemas.microsoft.com/office/drawing/2014/main" id="{AF7B0772-ED6F-BFD3-C98A-2A39D4D6C8B8}"/>
              </a:ext>
            </a:extLst>
          </p:cNvPr>
          <p:cNvSpPr txBox="1">
            <a:spLocks/>
          </p:cNvSpPr>
          <p:nvPr/>
        </p:nvSpPr>
        <p:spPr>
          <a:xfrm>
            <a:off x="7161641" y="1169412"/>
            <a:ext cx="3611533" cy="710187"/>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b="1" dirty="0">
                <a:latin typeface="Montserrat" pitchFamily="2" charset="77"/>
              </a:rPr>
              <a:t>Hygiene practices at household level</a:t>
            </a:r>
          </a:p>
          <a:p>
            <a:pPr lvl="1" algn="l"/>
            <a:endParaRPr lang="en-GB" dirty="0">
              <a:latin typeface="Montserrat" pitchFamily="2" charset="77"/>
            </a:endParaRPr>
          </a:p>
        </p:txBody>
      </p:sp>
      <p:sp>
        <p:nvSpPr>
          <p:cNvPr id="9" name="Subtitle 2">
            <a:extLst>
              <a:ext uri="{FF2B5EF4-FFF2-40B4-BE49-F238E27FC236}">
                <a16:creationId xmlns:a16="http://schemas.microsoft.com/office/drawing/2014/main" id="{E506261B-DC87-23DA-23C3-349EE0E36775}"/>
              </a:ext>
            </a:extLst>
          </p:cNvPr>
          <p:cNvSpPr txBox="1">
            <a:spLocks/>
          </p:cNvSpPr>
          <p:nvPr/>
        </p:nvSpPr>
        <p:spPr>
          <a:xfrm>
            <a:off x="1418826" y="1529889"/>
            <a:ext cx="3432574" cy="2330487"/>
          </a:xfrm>
          <a:prstGeom prst="rect">
            <a:avLst/>
          </a:prstGeom>
        </p:spPr>
        <p:txBody>
          <a:bodyPr vert="horz" lIns="91440" tIns="45720" rIns="91440" bIns="45720" numCol="1"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gn="l">
              <a:lnSpc>
                <a:spcPct val="100000"/>
              </a:lnSpc>
              <a:buFont typeface="Arial" panose="020B0604020202020204" pitchFamily="34" charset="0"/>
              <a:buChar char="•"/>
            </a:pPr>
            <a:r>
              <a:rPr lang="en-AU" sz="1100" b="1" dirty="0">
                <a:latin typeface="Montserrat" pitchFamily="2" charset="77"/>
              </a:rPr>
              <a:t>What is cholera?</a:t>
            </a:r>
          </a:p>
          <a:p>
            <a:pPr marL="171450" indent="-171450" algn="l">
              <a:lnSpc>
                <a:spcPct val="100000"/>
              </a:lnSpc>
              <a:buFont typeface="Arial" panose="020B0604020202020204" pitchFamily="34" charset="0"/>
              <a:buChar char="•"/>
            </a:pPr>
            <a:r>
              <a:rPr lang="en-AU" sz="1100" b="1" dirty="0">
                <a:latin typeface="Montserrat" pitchFamily="2" charset="77"/>
              </a:rPr>
              <a:t>How do you get cholera?</a:t>
            </a:r>
          </a:p>
          <a:p>
            <a:pPr marL="171450" indent="-171450" algn="l">
              <a:lnSpc>
                <a:spcPct val="100000"/>
              </a:lnSpc>
              <a:buFont typeface="Arial" panose="020B0604020202020204" pitchFamily="34" charset="0"/>
              <a:buChar char="•"/>
            </a:pPr>
            <a:r>
              <a:rPr lang="en-AU" sz="1100" b="1" dirty="0">
                <a:latin typeface="Montserrat" pitchFamily="2" charset="77"/>
              </a:rPr>
              <a:t>What are the symptoms of cholera?</a:t>
            </a:r>
          </a:p>
          <a:p>
            <a:pPr marL="171450" indent="-171450" algn="l">
              <a:lnSpc>
                <a:spcPct val="100000"/>
              </a:lnSpc>
              <a:buFont typeface="Arial" panose="020B0604020202020204" pitchFamily="34" charset="0"/>
              <a:buChar char="•"/>
            </a:pPr>
            <a:r>
              <a:rPr lang="en-AU" sz="1100" b="1" dirty="0">
                <a:latin typeface="Montserrat" pitchFamily="2" charset="77"/>
              </a:rPr>
              <a:t>Who can be affected by cholera?</a:t>
            </a:r>
          </a:p>
          <a:p>
            <a:pPr marL="171450" indent="-171450" algn="l">
              <a:lnSpc>
                <a:spcPct val="100000"/>
              </a:lnSpc>
              <a:buFont typeface="Arial" panose="020B0604020202020204" pitchFamily="34" charset="0"/>
              <a:buChar char="•"/>
            </a:pPr>
            <a:r>
              <a:rPr lang="en-AU" sz="1100" b="1" dirty="0">
                <a:latin typeface="Montserrat" pitchFamily="2" charset="77"/>
              </a:rPr>
              <a:t>How is cholera transmitted?</a:t>
            </a:r>
          </a:p>
          <a:p>
            <a:pPr marL="171450" indent="-171450" algn="l">
              <a:lnSpc>
                <a:spcPct val="100000"/>
              </a:lnSpc>
              <a:buFont typeface="Arial" panose="020B0604020202020204" pitchFamily="34" charset="0"/>
              <a:buChar char="•"/>
            </a:pPr>
            <a:r>
              <a:rPr lang="en-AU" sz="1100" b="1" dirty="0">
                <a:latin typeface="Montserrat" pitchFamily="2" charset="77"/>
              </a:rPr>
              <a:t>Where you can get cholera?</a:t>
            </a:r>
          </a:p>
          <a:p>
            <a:pPr marL="171450" indent="-171450" algn="l">
              <a:lnSpc>
                <a:spcPct val="100000"/>
              </a:lnSpc>
              <a:buFont typeface="Arial" panose="020B0604020202020204" pitchFamily="34" charset="0"/>
              <a:buChar char="•"/>
            </a:pPr>
            <a:r>
              <a:rPr lang="en-AU" sz="1100" b="1" dirty="0">
                <a:latin typeface="Montserrat" pitchFamily="2" charset="77"/>
              </a:rPr>
              <a:t>Reporting cholera</a:t>
            </a:r>
          </a:p>
          <a:p>
            <a:pPr marL="742950" lvl="1" indent="-285750" algn="l">
              <a:lnSpc>
                <a:spcPct val="100000"/>
              </a:lnSpc>
              <a:buFont typeface="Arial" panose="020B0604020202020204" pitchFamily="34" charset="0"/>
              <a:buChar char="•"/>
            </a:pPr>
            <a:endParaRPr lang="en-AU" sz="1800" dirty="0">
              <a:latin typeface="Montserrat" pitchFamily="2" charset="77"/>
            </a:endParaRPr>
          </a:p>
          <a:p>
            <a:pPr marL="742950" lvl="1" indent="-285750" algn="l">
              <a:lnSpc>
                <a:spcPct val="100000"/>
              </a:lnSpc>
              <a:buFont typeface="Arial" panose="020B0604020202020204" pitchFamily="34" charset="0"/>
              <a:buChar char="•"/>
            </a:pPr>
            <a:endParaRPr lang="en-GB" sz="1800" dirty="0">
              <a:latin typeface="Montserrat" pitchFamily="2" charset="77"/>
            </a:endParaRPr>
          </a:p>
        </p:txBody>
      </p:sp>
      <p:sp>
        <p:nvSpPr>
          <p:cNvPr id="12" name="Subtitle 2">
            <a:extLst>
              <a:ext uri="{FF2B5EF4-FFF2-40B4-BE49-F238E27FC236}">
                <a16:creationId xmlns:a16="http://schemas.microsoft.com/office/drawing/2014/main" id="{15564476-CD58-3401-C1D9-70A022E1898D}"/>
              </a:ext>
            </a:extLst>
          </p:cNvPr>
          <p:cNvSpPr txBox="1">
            <a:spLocks/>
          </p:cNvSpPr>
          <p:nvPr/>
        </p:nvSpPr>
        <p:spPr>
          <a:xfrm>
            <a:off x="1418826" y="4652343"/>
            <a:ext cx="3432574" cy="1466153"/>
          </a:xfrm>
          <a:prstGeom prst="rect">
            <a:avLst/>
          </a:prstGeom>
        </p:spPr>
        <p:txBody>
          <a:bodyPr vert="horz" lIns="91440" tIns="45720" rIns="91440" bIns="45720" numCol="1"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gn="l">
              <a:lnSpc>
                <a:spcPct val="100000"/>
              </a:lnSpc>
              <a:buFont typeface="Arial" panose="020B0604020202020204" pitchFamily="34" charset="0"/>
              <a:buChar char="•"/>
            </a:pPr>
            <a:r>
              <a:rPr lang="en-AU" sz="1100" b="1" dirty="0">
                <a:latin typeface="Montserrat" pitchFamily="2" charset="77"/>
              </a:rPr>
              <a:t>Types of diarrhoea</a:t>
            </a:r>
          </a:p>
          <a:p>
            <a:pPr marL="171450" indent="-171450" algn="l">
              <a:lnSpc>
                <a:spcPct val="100000"/>
              </a:lnSpc>
              <a:buFont typeface="Arial" panose="020B0604020202020204" pitchFamily="34" charset="0"/>
              <a:buChar char="•"/>
            </a:pPr>
            <a:r>
              <a:rPr lang="en-AU" sz="1100" b="1" dirty="0">
                <a:latin typeface="Montserrat" pitchFamily="2" charset="77"/>
              </a:rPr>
              <a:t>Flowchart – Is it a possible cholera case?</a:t>
            </a:r>
          </a:p>
          <a:p>
            <a:pPr marL="171450" indent="-171450" algn="l">
              <a:lnSpc>
                <a:spcPct val="100000"/>
              </a:lnSpc>
              <a:buFont typeface="Arial" panose="020B0604020202020204" pitchFamily="34" charset="0"/>
              <a:buChar char="•"/>
            </a:pPr>
            <a:r>
              <a:rPr lang="en-AU" sz="1100" b="1" dirty="0">
                <a:latin typeface="Montserrat" pitchFamily="2" charset="77"/>
              </a:rPr>
              <a:t>Assess dehydration</a:t>
            </a:r>
          </a:p>
          <a:p>
            <a:pPr marL="171450" indent="-171450" algn="l">
              <a:lnSpc>
                <a:spcPct val="100000"/>
              </a:lnSpc>
              <a:buFont typeface="Arial" panose="020B0604020202020204" pitchFamily="34" charset="0"/>
              <a:buChar char="•"/>
            </a:pPr>
            <a:r>
              <a:rPr lang="en-AU" sz="1100" b="1" dirty="0">
                <a:latin typeface="Montserrat" pitchFamily="2" charset="77"/>
              </a:rPr>
              <a:t>How to prepare ORS</a:t>
            </a:r>
          </a:p>
          <a:p>
            <a:pPr marL="171450" indent="-171450" algn="l">
              <a:lnSpc>
                <a:spcPct val="100000"/>
              </a:lnSpc>
              <a:buFont typeface="Arial" panose="020B0604020202020204" pitchFamily="34" charset="0"/>
              <a:buChar char="•"/>
            </a:pPr>
            <a:r>
              <a:rPr lang="en-AU" sz="1100" b="1" dirty="0">
                <a:latin typeface="Montserrat" pitchFamily="2" charset="77"/>
              </a:rPr>
              <a:t>how much I have to drink</a:t>
            </a:r>
          </a:p>
        </p:txBody>
      </p:sp>
      <p:sp>
        <p:nvSpPr>
          <p:cNvPr id="13" name="Subtitle 2">
            <a:extLst>
              <a:ext uri="{FF2B5EF4-FFF2-40B4-BE49-F238E27FC236}">
                <a16:creationId xmlns:a16="http://schemas.microsoft.com/office/drawing/2014/main" id="{54FAB2BE-8972-4EB8-BE80-A6F7F1D0E54D}"/>
              </a:ext>
            </a:extLst>
          </p:cNvPr>
          <p:cNvSpPr txBox="1">
            <a:spLocks/>
          </p:cNvSpPr>
          <p:nvPr/>
        </p:nvSpPr>
        <p:spPr>
          <a:xfrm>
            <a:off x="7215350" y="1796107"/>
            <a:ext cx="3557824" cy="1750320"/>
          </a:xfrm>
          <a:prstGeom prst="rect">
            <a:avLst/>
          </a:prstGeom>
        </p:spPr>
        <p:txBody>
          <a:bodyPr vert="horz" lIns="91440" tIns="45720" rIns="91440" bIns="45720" numCol="1"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gn="l">
              <a:lnSpc>
                <a:spcPct val="100000"/>
              </a:lnSpc>
              <a:buFont typeface="Arial" panose="020B0604020202020204" pitchFamily="34" charset="0"/>
              <a:buChar char="•"/>
            </a:pPr>
            <a:r>
              <a:rPr lang="en-AU" sz="1100" b="1" dirty="0">
                <a:latin typeface="Montserrat" pitchFamily="2" charset="77"/>
              </a:rPr>
              <a:t>Water disinfection</a:t>
            </a:r>
          </a:p>
          <a:p>
            <a:pPr marL="171450" indent="-171450" algn="l">
              <a:lnSpc>
                <a:spcPct val="100000"/>
              </a:lnSpc>
              <a:buFont typeface="Arial" panose="020B0604020202020204" pitchFamily="34" charset="0"/>
              <a:buChar char="•"/>
            </a:pPr>
            <a:r>
              <a:rPr lang="en-AU" sz="1100" b="1" dirty="0">
                <a:latin typeface="Montserrat" pitchFamily="2" charset="77"/>
              </a:rPr>
              <a:t>Cleaning and disinfection</a:t>
            </a:r>
          </a:p>
          <a:p>
            <a:pPr marL="171450" indent="-171450" algn="l">
              <a:lnSpc>
                <a:spcPct val="100000"/>
              </a:lnSpc>
              <a:buFont typeface="Arial" panose="020B0604020202020204" pitchFamily="34" charset="0"/>
              <a:buChar char="•"/>
            </a:pPr>
            <a:r>
              <a:rPr lang="en-AU" sz="1100" b="1" dirty="0">
                <a:latin typeface="Montserrat" pitchFamily="2" charset="77"/>
              </a:rPr>
              <a:t>Food safety</a:t>
            </a:r>
          </a:p>
          <a:p>
            <a:pPr marL="171450" indent="-171450" algn="l">
              <a:lnSpc>
                <a:spcPct val="100000"/>
              </a:lnSpc>
              <a:buFont typeface="Arial" panose="020B0604020202020204" pitchFamily="34" charset="0"/>
              <a:buChar char="•"/>
            </a:pPr>
            <a:r>
              <a:rPr lang="en-AU" sz="1100" b="1" dirty="0">
                <a:latin typeface="Montserrat" pitchFamily="2" charset="77"/>
              </a:rPr>
              <a:t>Sanitation</a:t>
            </a:r>
          </a:p>
          <a:p>
            <a:pPr marL="171450" indent="-171450" algn="l">
              <a:lnSpc>
                <a:spcPct val="100000"/>
              </a:lnSpc>
              <a:buFont typeface="Arial" panose="020B0604020202020204" pitchFamily="34" charset="0"/>
              <a:buChar char="•"/>
            </a:pPr>
            <a:r>
              <a:rPr lang="en-AU" sz="1100" b="1" dirty="0">
                <a:latin typeface="Montserrat" pitchFamily="2" charset="77"/>
              </a:rPr>
              <a:t>Handwashing times</a:t>
            </a:r>
          </a:p>
          <a:p>
            <a:pPr marL="171450" indent="-171450" algn="l">
              <a:lnSpc>
                <a:spcPct val="100000"/>
              </a:lnSpc>
              <a:buFont typeface="Arial" panose="020B0604020202020204" pitchFamily="34" charset="0"/>
              <a:buChar char="•"/>
            </a:pPr>
            <a:r>
              <a:rPr lang="en-AU" sz="1100" b="1" dirty="0">
                <a:latin typeface="Montserrat" pitchFamily="2" charset="77"/>
              </a:rPr>
              <a:t>How to wash your hands</a:t>
            </a:r>
          </a:p>
        </p:txBody>
      </p:sp>
      <p:sp>
        <p:nvSpPr>
          <p:cNvPr id="14" name="Subtitle 2">
            <a:extLst>
              <a:ext uri="{FF2B5EF4-FFF2-40B4-BE49-F238E27FC236}">
                <a16:creationId xmlns:a16="http://schemas.microsoft.com/office/drawing/2014/main" id="{125E0581-F833-9C74-01E6-FE546423F10A}"/>
              </a:ext>
            </a:extLst>
          </p:cNvPr>
          <p:cNvSpPr txBox="1">
            <a:spLocks/>
          </p:cNvSpPr>
          <p:nvPr/>
        </p:nvSpPr>
        <p:spPr>
          <a:xfrm>
            <a:off x="7251120" y="4627457"/>
            <a:ext cx="3432574" cy="2230543"/>
          </a:xfrm>
          <a:prstGeom prst="rect">
            <a:avLst/>
          </a:prstGeom>
        </p:spPr>
        <p:txBody>
          <a:bodyPr vert="horz" lIns="91440" tIns="45720" rIns="91440" bIns="45720" numCol="1"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gn="l">
              <a:lnSpc>
                <a:spcPct val="100000"/>
              </a:lnSpc>
              <a:buFont typeface="Arial" panose="020B0604020202020204" pitchFamily="34" charset="0"/>
              <a:buChar char="•"/>
            </a:pPr>
            <a:r>
              <a:rPr lang="en-AU" sz="1100" b="1" dirty="0">
                <a:latin typeface="Montserrat" pitchFamily="2" charset="77"/>
              </a:rPr>
              <a:t>ORT volunteers</a:t>
            </a:r>
          </a:p>
          <a:p>
            <a:pPr marL="171450" indent="-171450" algn="l">
              <a:lnSpc>
                <a:spcPct val="100000"/>
              </a:lnSpc>
              <a:buFont typeface="Arial" panose="020B0604020202020204" pitchFamily="34" charset="0"/>
              <a:buChar char="•"/>
            </a:pPr>
            <a:r>
              <a:rPr lang="en-AU" sz="1100" b="1" dirty="0">
                <a:latin typeface="Montserrat" pitchFamily="2" charset="77"/>
              </a:rPr>
              <a:t>Community surveillance</a:t>
            </a:r>
          </a:p>
          <a:p>
            <a:pPr marL="171450" indent="-171450" algn="l">
              <a:lnSpc>
                <a:spcPct val="100000"/>
              </a:lnSpc>
              <a:buFont typeface="Arial" panose="020B0604020202020204" pitchFamily="34" charset="0"/>
              <a:buChar char="•"/>
            </a:pPr>
            <a:r>
              <a:rPr lang="en-AU" sz="1100" b="1" dirty="0">
                <a:latin typeface="Montserrat" pitchFamily="2" charset="77"/>
              </a:rPr>
              <a:t>Health education</a:t>
            </a:r>
          </a:p>
          <a:p>
            <a:pPr marL="171450" indent="-171450" algn="l">
              <a:lnSpc>
                <a:spcPct val="100000"/>
              </a:lnSpc>
              <a:buFont typeface="Arial" panose="020B0604020202020204" pitchFamily="34" charset="0"/>
              <a:buChar char="•"/>
            </a:pPr>
            <a:r>
              <a:rPr lang="en-AU" sz="1100" b="1" dirty="0">
                <a:latin typeface="Montserrat" pitchFamily="2" charset="77"/>
              </a:rPr>
              <a:t>ORS preparation</a:t>
            </a:r>
          </a:p>
          <a:p>
            <a:pPr marL="171450" indent="-171450" algn="l">
              <a:lnSpc>
                <a:spcPct val="100000"/>
              </a:lnSpc>
              <a:buFont typeface="Arial" panose="020B0604020202020204" pitchFamily="34" charset="0"/>
              <a:buChar char="•"/>
            </a:pPr>
            <a:r>
              <a:rPr lang="en-AU" sz="1100" b="1" dirty="0">
                <a:latin typeface="Montserrat" pitchFamily="2" charset="77"/>
              </a:rPr>
              <a:t>Gather data</a:t>
            </a:r>
          </a:p>
          <a:p>
            <a:pPr marL="171450" indent="-171450" algn="l">
              <a:lnSpc>
                <a:spcPct val="100000"/>
              </a:lnSpc>
              <a:buFont typeface="Arial" panose="020B0604020202020204" pitchFamily="34" charset="0"/>
              <a:buChar char="•"/>
            </a:pPr>
            <a:r>
              <a:rPr lang="en-AU" sz="1100" b="1" dirty="0">
                <a:latin typeface="Montserrat" pitchFamily="2" charset="77"/>
              </a:rPr>
              <a:t>Hygiene practices</a:t>
            </a:r>
          </a:p>
          <a:p>
            <a:pPr marL="171450" indent="-171450" algn="l">
              <a:lnSpc>
                <a:spcPct val="100000"/>
              </a:lnSpc>
              <a:buFont typeface="Arial" panose="020B0604020202020204" pitchFamily="34" charset="0"/>
              <a:buChar char="•"/>
            </a:pPr>
            <a:r>
              <a:rPr lang="en-AU" sz="1100" b="1" dirty="0">
                <a:latin typeface="Montserrat" pitchFamily="2" charset="77"/>
              </a:rPr>
              <a:t>Community engagement</a:t>
            </a:r>
          </a:p>
          <a:p>
            <a:pPr marL="171450" indent="-171450" algn="l">
              <a:lnSpc>
                <a:spcPct val="100000"/>
              </a:lnSpc>
              <a:buFont typeface="Arial" panose="020B0604020202020204" pitchFamily="34" charset="0"/>
              <a:buChar char="•"/>
            </a:pPr>
            <a:r>
              <a:rPr lang="en-AU" sz="1100" b="1" dirty="0">
                <a:latin typeface="Montserrat" pitchFamily="2" charset="77"/>
              </a:rPr>
              <a:t>Protection, gender and inclusion</a:t>
            </a:r>
          </a:p>
        </p:txBody>
      </p:sp>
    </p:spTree>
    <p:extLst>
      <p:ext uri="{BB962C8B-B14F-4D97-AF65-F5344CB8AC3E}">
        <p14:creationId xmlns:p14="http://schemas.microsoft.com/office/powerpoint/2010/main" val="22694915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D859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F5D5E32-EBEF-F9DC-A864-BA1EFABD7DB1}"/>
              </a:ext>
            </a:extLst>
          </p:cNvPr>
          <p:cNvSpPr txBox="1">
            <a:spLocks/>
          </p:cNvSpPr>
          <p:nvPr/>
        </p:nvSpPr>
        <p:spPr>
          <a:xfrm>
            <a:off x="220722" y="6316259"/>
            <a:ext cx="3279223" cy="43004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b="1">
                <a:solidFill>
                  <a:schemeClr val="bg1"/>
                </a:solidFill>
                <a:latin typeface="Montserrat" pitchFamily="2" charset="77"/>
              </a:rPr>
              <a:t>In pairs – 30’ time</a:t>
            </a:r>
          </a:p>
        </p:txBody>
      </p:sp>
      <p:pic>
        <p:nvPicPr>
          <p:cNvPr id="7" name="Picture 6">
            <a:extLst>
              <a:ext uri="{FF2B5EF4-FFF2-40B4-BE49-F238E27FC236}">
                <a16:creationId xmlns:a16="http://schemas.microsoft.com/office/drawing/2014/main" id="{5D328EEC-73AE-3A5A-4BAE-05E25B8E1A0A}"/>
              </a:ext>
            </a:extLst>
          </p:cNvPr>
          <p:cNvPicPr>
            <a:picLocks noChangeAspect="1"/>
          </p:cNvPicPr>
          <p:nvPr/>
        </p:nvPicPr>
        <p:blipFill rotWithShape="1">
          <a:blip r:embed="rId3"/>
          <a:srcRect l="12374" t="10129" r="11973" b="16827"/>
          <a:stretch/>
        </p:blipFill>
        <p:spPr>
          <a:xfrm>
            <a:off x="220722" y="246263"/>
            <a:ext cx="2732690" cy="2597244"/>
          </a:xfrm>
          <a:prstGeom prst="roundRect">
            <a:avLst>
              <a:gd name="adj" fmla="val 6484"/>
            </a:avLst>
          </a:prstGeom>
        </p:spPr>
      </p:pic>
      <p:sp>
        <p:nvSpPr>
          <p:cNvPr id="8" name="Title 1">
            <a:extLst>
              <a:ext uri="{FF2B5EF4-FFF2-40B4-BE49-F238E27FC236}">
                <a16:creationId xmlns:a16="http://schemas.microsoft.com/office/drawing/2014/main" id="{E7E9C947-CB10-7B9B-AD00-1EF186C7A884}"/>
              </a:ext>
            </a:extLst>
          </p:cNvPr>
          <p:cNvSpPr txBox="1">
            <a:spLocks/>
          </p:cNvSpPr>
          <p:nvPr/>
        </p:nvSpPr>
        <p:spPr>
          <a:xfrm>
            <a:off x="3205662" y="1093187"/>
            <a:ext cx="8650008" cy="175032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8800" b="1">
                <a:latin typeface="Montserrat" pitchFamily="2" charset="77"/>
              </a:rPr>
              <a:t>LET’S PLAY</a:t>
            </a:r>
          </a:p>
        </p:txBody>
      </p:sp>
      <p:sp>
        <p:nvSpPr>
          <p:cNvPr id="5" name="Title 1">
            <a:extLst>
              <a:ext uri="{FF2B5EF4-FFF2-40B4-BE49-F238E27FC236}">
                <a16:creationId xmlns:a16="http://schemas.microsoft.com/office/drawing/2014/main" id="{5FD8660F-1D9B-ED65-7572-77EE9952A8AE}"/>
              </a:ext>
            </a:extLst>
          </p:cNvPr>
          <p:cNvSpPr txBox="1">
            <a:spLocks/>
          </p:cNvSpPr>
          <p:nvPr/>
        </p:nvSpPr>
        <p:spPr>
          <a:xfrm>
            <a:off x="220722" y="3168869"/>
            <a:ext cx="11971278" cy="3147389"/>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457200" indent="-457200" algn="l">
              <a:buFont typeface="Arial" panose="020B0604020202020204" pitchFamily="34" charset="0"/>
              <a:buChar char="•"/>
            </a:pPr>
            <a:r>
              <a:rPr lang="en-GB" sz="2800" b="1">
                <a:solidFill>
                  <a:schemeClr val="bg1"/>
                </a:solidFill>
                <a:latin typeface="Montserrat" pitchFamily="2" charset="77"/>
              </a:rPr>
              <a:t>Pair in groups, you will do a quick assessment to your partner and decide if needs to be referred or not, and if not, how much ORS has to drink</a:t>
            </a:r>
          </a:p>
          <a:p>
            <a:pPr marL="457200" indent="-457200" algn="l">
              <a:buFont typeface="Arial" panose="020B0604020202020204" pitchFamily="34" charset="0"/>
              <a:buChar char="•"/>
            </a:pPr>
            <a:endParaRPr lang="en-GB" sz="2800" b="1">
              <a:solidFill>
                <a:schemeClr val="tx1">
                  <a:lumMod val="75000"/>
                  <a:lumOff val="25000"/>
                </a:schemeClr>
              </a:solidFill>
              <a:latin typeface="Montserrat" pitchFamily="2" charset="77"/>
            </a:endParaRPr>
          </a:p>
          <a:p>
            <a:pPr marL="457200" indent="-457200" algn="l">
              <a:buFont typeface="Arial" panose="020B0604020202020204" pitchFamily="34" charset="0"/>
              <a:buChar char="•"/>
            </a:pPr>
            <a:r>
              <a:rPr lang="en-GB" sz="2800" b="1">
                <a:solidFill>
                  <a:schemeClr val="bg1"/>
                </a:solidFill>
                <a:latin typeface="Montserrat" pitchFamily="2" charset="77"/>
                <a:sym typeface="Wingdings" pitchFamily="2" charset="2"/>
              </a:rPr>
              <a:t>Once one is finished, will check the correct answer and will be the turn of the other person</a:t>
            </a:r>
          </a:p>
          <a:p>
            <a:pPr marL="457200" indent="-457200" algn="l">
              <a:buFont typeface="Arial" panose="020B0604020202020204" pitchFamily="34" charset="0"/>
              <a:buChar char="•"/>
            </a:pPr>
            <a:endParaRPr lang="en-GB" sz="2800" b="1">
              <a:solidFill>
                <a:schemeClr val="bg1"/>
              </a:solidFill>
              <a:latin typeface="Montserrat" pitchFamily="2" charset="77"/>
              <a:sym typeface="Wingdings" pitchFamily="2" charset="2"/>
            </a:endParaRPr>
          </a:p>
          <a:p>
            <a:pPr marL="457200" indent="-457200" algn="l">
              <a:buFont typeface="Arial" panose="020B0604020202020204" pitchFamily="34" charset="0"/>
              <a:buChar char="•"/>
            </a:pPr>
            <a:r>
              <a:rPr lang="en-GB" sz="2800" b="1">
                <a:solidFill>
                  <a:schemeClr val="bg1"/>
                </a:solidFill>
                <a:latin typeface="Montserrat" pitchFamily="2" charset="77"/>
                <a:sym typeface="Wingdings" pitchFamily="2" charset="2"/>
              </a:rPr>
              <a:t>10 minutes group discussion to explore challenges or doubts</a:t>
            </a:r>
          </a:p>
          <a:p>
            <a:pPr marL="457200" indent="-457200" algn="l">
              <a:buFont typeface="Arial" panose="020B0604020202020204" pitchFamily="34" charset="0"/>
              <a:buChar char="•"/>
            </a:pPr>
            <a:endParaRPr lang="en-GB" sz="2800" b="1">
              <a:solidFill>
                <a:schemeClr val="bg1"/>
              </a:solidFill>
              <a:latin typeface="Montserrat" pitchFamily="2" charset="77"/>
            </a:endParaRPr>
          </a:p>
        </p:txBody>
      </p:sp>
    </p:spTree>
    <p:extLst>
      <p:ext uri="{BB962C8B-B14F-4D97-AF65-F5344CB8AC3E}">
        <p14:creationId xmlns:p14="http://schemas.microsoft.com/office/powerpoint/2010/main" val="200408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583FE6-C0BF-5C78-3641-FA811AB9D01E}"/>
              </a:ext>
            </a:extLst>
          </p:cNvPr>
          <p:cNvPicPr>
            <a:picLocks noChangeAspect="1"/>
          </p:cNvPicPr>
          <p:nvPr/>
        </p:nvPicPr>
        <p:blipFill rotWithShape="1">
          <a:blip r:embed="rId2"/>
          <a:srcRect t="6915" b="22020"/>
          <a:stretch/>
        </p:blipFill>
        <p:spPr>
          <a:xfrm>
            <a:off x="10309052" y="63660"/>
            <a:ext cx="1882948" cy="752355"/>
          </a:xfrm>
          <a:prstGeom prst="rect">
            <a:avLst/>
          </a:prstGeom>
        </p:spPr>
      </p:pic>
      <p:sp>
        <p:nvSpPr>
          <p:cNvPr id="4" name="Title 1">
            <a:extLst>
              <a:ext uri="{FF2B5EF4-FFF2-40B4-BE49-F238E27FC236}">
                <a16:creationId xmlns:a16="http://schemas.microsoft.com/office/drawing/2014/main" id="{E074ACCC-8CD9-BBAA-3796-6F017871A68F}"/>
              </a:ext>
            </a:extLst>
          </p:cNvPr>
          <p:cNvSpPr txBox="1">
            <a:spLocks/>
          </p:cNvSpPr>
          <p:nvPr/>
        </p:nvSpPr>
        <p:spPr>
          <a:xfrm>
            <a:off x="270387" y="1309253"/>
            <a:ext cx="11921613" cy="31125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AU" sz="8000" b="1">
                <a:latin typeface="Montserrat" pitchFamily="2" charset="77"/>
              </a:rPr>
              <a:t>Hygiene practices at Household level</a:t>
            </a:r>
          </a:p>
        </p:txBody>
      </p:sp>
      <p:sp>
        <p:nvSpPr>
          <p:cNvPr id="2" name="Slide Number Placeholder 1">
            <a:extLst>
              <a:ext uri="{FF2B5EF4-FFF2-40B4-BE49-F238E27FC236}">
                <a16:creationId xmlns:a16="http://schemas.microsoft.com/office/drawing/2014/main" id="{9B39B295-4C63-7C11-868F-1CA52033EDC0}"/>
              </a:ext>
            </a:extLst>
          </p:cNvPr>
          <p:cNvSpPr>
            <a:spLocks noGrp="1"/>
          </p:cNvSpPr>
          <p:nvPr>
            <p:ph type="sldNum" sz="quarter" idx="12"/>
          </p:nvPr>
        </p:nvSpPr>
        <p:spPr/>
        <p:txBody>
          <a:bodyPr/>
          <a:lstStyle/>
          <a:p>
            <a:fld id="{8AB32140-C4FB-1A4C-AC00-5CB6CAE258BC}" type="slidenum">
              <a:rPr lang="en-GB" smtClean="0"/>
              <a:t>21</a:t>
            </a:fld>
            <a:endParaRPr lang="en-GB"/>
          </a:p>
        </p:txBody>
      </p:sp>
    </p:spTree>
    <p:extLst>
      <p:ext uri="{BB962C8B-B14F-4D97-AF65-F5344CB8AC3E}">
        <p14:creationId xmlns:p14="http://schemas.microsoft.com/office/powerpoint/2010/main" val="22077583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a:extLst>
              <a:ext uri="{FF2B5EF4-FFF2-40B4-BE49-F238E27FC236}">
                <a16:creationId xmlns:a16="http://schemas.microsoft.com/office/drawing/2014/main" id="{10D376DE-5170-0CE0-B5E6-87028BD7B4B3}"/>
              </a:ext>
            </a:extLst>
          </p:cNvPr>
          <p:cNvSpPr/>
          <p:nvPr/>
        </p:nvSpPr>
        <p:spPr>
          <a:xfrm>
            <a:off x="6201103" y="4282618"/>
            <a:ext cx="5307724" cy="2247567"/>
          </a:xfrm>
          <a:prstGeom prst="roundRect">
            <a:avLst>
              <a:gd name="adj" fmla="val 4742"/>
            </a:avLst>
          </a:prstGeom>
          <a:solidFill>
            <a:srgbClr val="0D85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ed Rectangle 21">
            <a:extLst>
              <a:ext uri="{FF2B5EF4-FFF2-40B4-BE49-F238E27FC236}">
                <a16:creationId xmlns:a16="http://schemas.microsoft.com/office/drawing/2014/main" id="{521C36F6-812F-B8B6-A82F-B0927C9BB235}"/>
              </a:ext>
            </a:extLst>
          </p:cNvPr>
          <p:cNvSpPr/>
          <p:nvPr/>
        </p:nvSpPr>
        <p:spPr>
          <a:xfrm>
            <a:off x="788276" y="4310888"/>
            <a:ext cx="5307724" cy="2247567"/>
          </a:xfrm>
          <a:prstGeom prst="roundRect">
            <a:avLst>
              <a:gd name="adj" fmla="val 4742"/>
            </a:avLst>
          </a:prstGeom>
          <a:solidFill>
            <a:srgbClr val="0D85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 name="Straight Connector 1">
            <a:extLst>
              <a:ext uri="{FF2B5EF4-FFF2-40B4-BE49-F238E27FC236}">
                <a16:creationId xmlns:a16="http://schemas.microsoft.com/office/drawing/2014/main" id="{238FACE2-8783-7EAF-99E0-A1C94E29507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E9A7F0F-3C5B-4FAB-1E0A-7C750513BAAD}"/>
              </a:ext>
            </a:extLst>
          </p:cNvPr>
          <p:cNvSpPr txBox="1"/>
          <p:nvPr/>
        </p:nvSpPr>
        <p:spPr>
          <a:xfrm>
            <a:off x="788276" y="1222215"/>
            <a:ext cx="8517116" cy="2123658"/>
          </a:xfrm>
          <a:prstGeom prst="rect">
            <a:avLst/>
          </a:prstGeom>
          <a:noFill/>
        </p:spPr>
        <p:txBody>
          <a:bodyPr wrap="square">
            <a:spAutoFit/>
          </a:bodyPr>
          <a:lstStyle/>
          <a:p>
            <a:pPr algn="just"/>
            <a:r>
              <a:rPr lang="en-GB" sz="2200">
                <a:latin typeface="Montserrat" pitchFamily="2" charset="77"/>
              </a:rPr>
              <a:t>When we want to make water safe, we need first to observe it. </a:t>
            </a:r>
            <a:r>
              <a:rPr lang="en-GB" sz="2200" b="1">
                <a:solidFill>
                  <a:srgbClr val="0D859E"/>
                </a:solidFill>
                <a:latin typeface="Montserrat" pitchFamily="2" charset="77"/>
              </a:rPr>
              <a:t>If the water is turbid </a:t>
            </a:r>
            <a:r>
              <a:rPr lang="en-GB" sz="2200">
                <a:latin typeface="Montserrat" pitchFamily="2" charset="77"/>
              </a:rPr>
              <a:t>(not clear), we have to </a:t>
            </a:r>
            <a:r>
              <a:rPr lang="en-GB" sz="2200" b="1">
                <a:solidFill>
                  <a:srgbClr val="0D859E"/>
                </a:solidFill>
                <a:latin typeface="Montserrat" pitchFamily="2" charset="77"/>
              </a:rPr>
              <a:t>decant or filter </a:t>
            </a:r>
            <a:r>
              <a:rPr lang="en-GB" sz="2200">
                <a:latin typeface="Montserrat" pitchFamily="2" charset="77"/>
              </a:rPr>
              <a:t>it first. </a:t>
            </a:r>
          </a:p>
          <a:p>
            <a:pPr algn="just"/>
            <a:r>
              <a:rPr lang="en-GB" sz="2200">
                <a:latin typeface="Montserrat" pitchFamily="2" charset="77"/>
              </a:rPr>
              <a:t>We can let the water rest and just carefully take the clean portion, or we can use a piece of cloth to pass the water through it. </a:t>
            </a:r>
            <a:r>
              <a:rPr lang="en-GB" sz="2200" b="1">
                <a:solidFill>
                  <a:srgbClr val="0D859E"/>
                </a:solidFill>
                <a:latin typeface="Montserrat" pitchFamily="2" charset="77"/>
              </a:rPr>
              <a:t>This will make it clean, but NOT SAFE</a:t>
            </a:r>
            <a:r>
              <a:rPr lang="en-GB" sz="2200">
                <a:latin typeface="Montserrat" pitchFamily="2" charset="77"/>
              </a:rPr>
              <a:t>.</a:t>
            </a:r>
            <a:endParaRPr lang="en-GB" sz="2200"/>
          </a:p>
        </p:txBody>
      </p:sp>
      <p:pic>
        <p:nvPicPr>
          <p:cNvPr id="9" name="Picture 8">
            <a:extLst>
              <a:ext uri="{FF2B5EF4-FFF2-40B4-BE49-F238E27FC236}">
                <a16:creationId xmlns:a16="http://schemas.microsoft.com/office/drawing/2014/main" id="{E854315D-CE33-159A-B962-C0051FCEA98A}"/>
              </a:ext>
            </a:extLst>
          </p:cNvPr>
          <p:cNvPicPr>
            <a:picLocks noChangeAspect="1"/>
          </p:cNvPicPr>
          <p:nvPr/>
        </p:nvPicPr>
        <p:blipFill rotWithShape="1">
          <a:blip r:embed="rId2"/>
          <a:srcRect t="6915" b="22020"/>
          <a:stretch/>
        </p:blipFill>
        <p:spPr>
          <a:xfrm>
            <a:off x="10309052" y="63660"/>
            <a:ext cx="1882948" cy="752355"/>
          </a:xfrm>
          <a:prstGeom prst="rect">
            <a:avLst/>
          </a:prstGeom>
        </p:spPr>
      </p:pic>
      <p:sp>
        <p:nvSpPr>
          <p:cNvPr id="4" name="Title 1">
            <a:extLst>
              <a:ext uri="{FF2B5EF4-FFF2-40B4-BE49-F238E27FC236}">
                <a16:creationId xmlns:a16="http://schemas.microsoft.com/office/drawing/2014/main" id="{33BE99C0-8CA3-12EF-5B29-0FF81C89568B}"/>
              </a:ext>
            </a:extLst>
          </p:cNvPr>
          <p:cNvSpPr txBox="1">
            <a:spLocks/>
          </p:cNvSpPr>
          <p:nvPr/>
        </p:nvSpPr>
        <p:spPr>
          <a:xfrm>
            <a:off x="788276" y="4285680"/>
            <a:ext cx="2301765" cy="56703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200" b="1" err="1">
                <a:solidFill>
                  <a:schemeClr val="bg1"/>
                </a:solidFill>
                <a:latin typeface="Montserrat" pitchFamily="2" charset="77"/>
              </a:rPr>
              <a:t>Aquatabs</a:t>
            </a:r>
            <a:endParaRPr lang="en-GB" sz="3200" b="1">
              <a:solidFill>
                <a:schemeClr val="bg1"/>
              </a:solidFill>
              <a:latin typeface="Montserrat" pitchFamily="2" charset="77"/>
            </a:endParaRPr>
          </a:p>
        </p:txBody>
      </p:sp>
      <p:sp>
        <p:nvSpPr>
          <p:cNvPr id="14" name="Title 1">
            <a:extLst>
              <a:ext uri="{FF2B5EF4-FFF2-40B4-BE49-F238E27FC236}">
                <a16:creationId xmlns:a16="http://schemas.microsoft.com/office/drawing/2014/main" id="{BBCFBB1C-2454-6ECA-71F9-1170E10906DD}"/>
              </a:ext>
            </a:extLst>
          </p:cNvPr>
          <p:cNvSpPr txBox="1">
            <a:spLocks/>
          </p:cNvSpPr>
          <p:nvPr/>
        </p:nvSpPr>
        <p:spPr>
          <a:xfrm>
            <a:off x="0" y="0"/>
            <a:ext cx="699989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1. Water disinfection</a:t>
            </a:r>
          </a:p>
        </p:txBody>
      </p:sp>
      <p:sp>
        <p:nvSpPr>
          <p:cNvPr id="3" name="Title 1">
            <a:extLst>
              <a:ext uri="{FF2B5EF4-FFF2-40B4-BE49-F238E27FC236}">
                <a16:creationId xmlns:a16="http://schemas.microsoft.com/office/drawing/2014/main" id="{D6A39FC5-3B8E-1EDA-2512-31A2A4BFEC47}"/>
              </a:ext>
            </a:extLst>
          </p:cNvPr>
          <p:cNvSpPr txBox="1">
            <a:spLocks/>
          </p:cNvSpPr>
          <p:nvPr/>
        </p:nvSpPr>
        <p:spPr>
          <a:xfrm>
            <a:off x="6327231" y="4315256"/>
            <a:ext cx="2301765" cy="56703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200" b="1">
                <a:solidFill>
                  <a:schemeClr val="bg1"/>
                </a:solidFill>
                <a:latin typeface="Montserrat" pitchFamily="2" charset="77"/>
              </a:rPr>
              <a:t>Boiling</a:t>
            </a:r>
          </a:p>
        </p:txBody>
      </p:sp>
      <p:pic>
        <p:nvPicPr>
          <p:cNvPr id="15" name="Picture 14">
            <a:extLst>
              <a:ext uri="{FF2B5EF4-FFF2-40B4-BE49-F238E27FC236}">
                <a16:creationId xmlns:a16="http://schemas.microsoft.com/office/drawing/2014/main" id="{069D6A11-9543-5C91-5678-037E326B12BD}"/>
              </a:ext>
            </a:extLst>
          </p:cNvPr>
          <p:cNvPicPr>
            <a:picLocks noChangeAspect="1"/>
          </p:cNvPicPr>
          <p:nvPr/>
        </p:nvPicPr>
        <p:blipFill rotWithShape="1">
          <a:blip r:embed="rId3"/>
          <a:srcRect l="35239" t="44715" r="33433" b="12061"/>
          <a:stretch/>
        </p:blipFill>
        <p:spPr>
          <a:xfrm>
            <a:off x="9805434" y="1222215"/>
            <a:ext cx="1445092" cy="1732758"/>
          </a:xfrm>
          <a:prstGeom prst="rect">
            <a:avLst/>
          </a:prstGeom>
        </p:spPr>
      </p:pic>
      <p:sp>
        <p:nvSpPr>
          <p:cNvPr id="19" name="TextBox 18">
            <a:extLst>
              <a:ext uri="{FF2B5EF4-FFF2-40B4-BE49-F238E27FC236}">
                <a16:creationId xmlns:a16="http://schemas.microsoft.com/office/drawing/2014/main" id="{FA0CBB6B-4DE8-1D94-C9B0-2DB2B2AB98D0}"/>
              </a:ext>
            </a:extLst>
          </p:cNvPr>
          <p:cNvSpPr txBox="1"/>
          <p:nvPr/>
        </p:nvSpPr>
        <p:spPr>
          <a:xfrm>
            <a:off x="788276" y="3443660"/>
            <a:ext cx="8517115" cy="769441"/>
          </a:xfrm>
          <a:prstGeom prst="rect">
            <a:avLst/>
          </a:prstGeom>
          <a:noFill/>
        </p:spPr>
        <p:txBody>
          <a:bodyPr wrap="square">
            <a:spAutoFit/>
          </a:bodyPr>
          <a:lstStyle/>
          <a:p>
            <a:pPr algn="just"/>
            <a:r>
              <a:rPr lang="en-GB" sz="2200">
                <a:latin typeface="Montserrat" pitchFamily="2" charset="77"/>
              </a:rPr>
              <a:t>To make it safe, the most common methods that we fins is with tablets or boiling the water</a:t>
            </a:r>
            <a:endParaRPr lang="en-GB" sz="2200"/>
          </a:p>
        </p:txBody>
      </p:sp>
      <p:pic>
        <p:nvPicPr>
          <p:cNvPr id="21" name="Picture 20">
            <a:extLst>
              <a:ext uri="{FF2B5EF4-FFF2-40B4-BE49-F238E27FC236}">
                <a16:creationId xmlns:a16="http://schemas.microsoft.com/office/drawing/2014/main" id="{B3915682-F988-4002-F5B9-28E46ECB783D}"/>
              </a:ext>
            </a:extLst>
          </p:cNvPr>
          <p:cNvPicPr>
            <a:picLocks noChangeAspect="1"/>
          </p:cNvPicPr>
          <p:nvPr/>
        </p:nvPicPr>
        <p:blipFill rotWithShape="1">
          <a:blip r:embed="rId4"/>
          <a:srcRect l="26806" t="35632" r="22313" b="23372"/>
          <a:stretch/>
        </p:blipFill>
        <p:spPr>
          <a:xfrm>
            <a:off x="4746328" y="4234714"/>
            <a:ext cx="1402223" cy="903843"/>
          </a:xfrm>
          <a:prstGeom prst="rect">
            <a:avLst/>
          </a:prstGeom>
        </p:spPr>
      </p:pic>
      <p:pic>
        <p:nvPicPr>
          <p:cNvPr id="26" name="Picture 25">
            <a:extLst>
              <a:ext uri="{FF2B5EF4-FFF2-40B4-BE49-F238E27FC236}">
                <a16:creationId xmlns:a16="http://schemas.microsoft.com/office/drawing/2014/main" id="{B3353E35-8664-5296-55B7-92A851DC065C}"/>
              </a:ext>
            </a:extLst>
          </p:cNvPr>
          <p:cNvPicPr>
            <a:picLocks noChangeAspect="1"/>
          </p:cNvPicPr>
          <p:nvPr/>
        </p:nvPicPr>
        <p:blipFill rotWithShape="1">
          <a:blip r:embed="rId5"/>
          <a:srcRect l="31549" t="38586" r="34594" b="10278"/>
          <a:stretch/>
        </p:blipFill>
        <p:spPr>
          <a:xfrm>
            <a:off x="10327456" y="4023913"/>
            <a:ext cx="1181371" cy="1262967"/>
          </a:xfrm>
          <a:prstGeom prst="rect">
            <a:avLst/>
          </a:prstGeom>
        </p:spPr>
      </p:pic>
      <p:sp>
        <p:nvSpPr>
          <p:cNvPr id="27" name="TextBox 26">
            <a:extLst>
              <a:ext uri="{FF2B5EF4-FFF2-40B4-BE49-F238E27FC236}">
                <a16:creationId xmlns:a16="http://schemas.microsoft.com/office/drawing/2014/main" id="{A3F20EB2-DC17-DE85-7BEA-5FCF130102DE}"/>
              </a:ext>
            </a:extLst>
          </p:cNvPr>
          <p:cNvSpPr txBox="1"/>
          <p:nvPr/>
        </p:nvSpPr>
        <p:spPr>
          <a:xfrm>
            <a:off x="831625" y="4772349"/>
            <a:ext cx="4858446" cy="1785104"/>
          </a:xfrm>
          <a:prstGeom prst="rect">
            <a:avLst/>
          </a:prstGeom>
          <a:noFill/>
        </p:spPr>
        <p:txBody>
          <a:bodyPr wrap="square">
            <a:spAutoFit/>
          </a:bodyPr>
          <a:lstStyle/>
          <a:p>
            <a:pPr algn="just"/>
            <a:r>
              <a:rPr lang="en-GB" sz="2200">
                <a:solidFill>
                  <a:schemeClr val="bg1"/>
                </a:solidFill>
                <a:latin typeface="Montserrat" pitchFamily="2" charset="77"/>
              </a:rPr>
              <a:t>We need to see the </a:t>
            </a:r>
          </a:p>
          <a:p>
            <a:pPr algn="just"/>
            <a:r>
              <a:rPr lang="en-GB" sz="2200">
                <a:solidFill>
                  <a:schemeClr val="bg1"/>
                </a:solidFill>
                <a:latin typeface="Montserrat" pitchFamily="2" charset="77"/>
              </a:rPr>
              <a:t>instructions of each brand. </a:t>
            </a:r>
          </a:p>
          <a:p>
            <a:pPr algn="just"/>
            <a:r>
              <a:rPr lang="en-GB" sz="2200">
                <a:solidFill>
                  <a:schemeClr val="bg1"/>
                </a:solidFill>
                <a:latin typeface="Montserrat" pitchFamily="2" charset="77"/>
              </a:rPr>
              <a:t>Most common will be one pill in 1 litre of water or 1 pill in 10 litres of water. Wait 30 minutes to drink</a:t>
            </a:r>
            <a:endParaRPr lang="en-GB" sz="2200">
              <a:solidFill>
                <a:schemeClr val="bg1"/>
              </a:solidFill>
            </a:endParaRPr>
          </a:p>
        </p:txBody>
      </p:sp>
      <p:sp>
        <p:nvSpPr>
          <p:cNvPr id="28" name="TextBox 27">
            <a:extLst>
              <a:ext uri="{FF2B5EF4-FFF2-40B4-BE49-F238E27FC236}">
                <a16:creationId xmlns:a16="http://schemas.microsoft.com/office/drawing/2014/main" id="{4E5898E3-99EC-3CC1-89DD-29382B6D306A}"/>
              </a:ext>
            </a:extLst>
          </p:cNvPr>
          <p:cNvSpPr txBox="1"/>
          <p:nvPr/>
        </p:nvSpPr>
        <p:spPr>
          <a:xfrm>
            <a:off x="6296602" y="4765463"/>
            <a:ext cx="4858446" cy="1754326"/>
          </a:xfrm>
          <a:prstGeom prst="rect">
            <a:avLst/>
          </a:prstGeom>
          <a:noFill/>
        </p:spPr>
        <p:txBody>
          <a:bodyPr wrap="square">
            <a:spAutoFit/>
          </a:bodyPr>
          <a:lstStyle/>
          <a:p>
            <a:pPr algn="just"/>
            <a:r>
              <a:rPr lang="en-GB">
                <a:solidFill>
                  <a:schemeClr val="bg1"/>
                </a:solidFill>
                <a:latin typeface="Montserrat" pitchFamily="2" charset="77"/>
              </a:rPr>
              <a:t>Bring clear water to boil </a:t>
            </a:r>
          </a:p>
          <a:p>
            <a:pPr algn="just"/>
            <a:r>
              <a:rPr lang="en-GB">
                <a:solidFill>
                  <a:schemeClr val="bg1"/>
                </a:solidFill>
                <a:latin typeface="Montserrat" pitchFamily="2" charset="77"/>
              </a:rPr>
              <a:t>for 1 minute (at elevations above</a:t>
            </a:r>
          </a:p>
          <a:p>
            <a:pPr algn="just"/>
            <a:r>
              <a:rPr lang="en-GB">
                <a:solidFill>
                  <a:schemeClr val="bg1"/>
                </a:solidFill>
                <a:latin typeface="Montserrat" pitchFamily="2" charset="77"/>
              </a:rPr>
              <a:t>6,500 feet/2.000 meters, boil for 3 minutes). Let the boiled water cool. Store in clean, sanitized containers with tight covers</a:t>
            </a:r>
            <a:endParaRPr lang="en-GB">
              <a:solidFill>
                <a:schemeClr val="bg1"/>
              </a:solidFill>
            </a:endParaRPr>
          </a:p>
        </p:txBody>
      </p:sp>
    </p:spTree>
    <p:extLst>
      <p:ext uri="{BB962C8B-B14F-4D97-AF65-F5344CB8AC3E}">
        <p14:creationId xmlns:p14="http://schemas.microsoft.com/office/powerpoint/2010/main" val="7280210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9272285-D1E6-BEB8-4B0D-10B755BD8CE2}"/>
              </a:ext>
            </a:extLst>
          </p:cNvPr>
          <p:cNvSpPr/>
          <p:nvPr/>
        </p:nvSpPr>
        <p:spPr>
          <a:xfrm>
            <a:off x="0" y="2445712"/>
            <a:ext cx="12192000" cy="716581"/>
          </a:xfrm>
          <a:prstGeom prst="rect">
            <a:avLst/>
          </a:prstGeom>
          <a:solidFill>
            <a:srgbClr val="0D85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 name="Straight Connector 1">
            <a:extLst>
              <a:ext uri="{FF2B5EF4-FFF2-40B4-BE49-F238E27FC236}">
                <a16:creationId xmlns:a16="http://schemas.microsoft.com/office/drawing/2014/main" id="{238FACE2-8783-7EAF-99E0-A1C94E29507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E9A7F0F-3C5B-4FAB-1E0A-7C750513BAAD}"/>
              </a:ext>
            </a:extLst>
          </p:cNvPr>
          <p:cNvSpPr txBox="1"/>
          <p:nvPr/>
        </p:nvSpPr>
        <p:spPr>
          <a:xfrm>
            <a:off x="630621" y="954201"/>
            <a:ext cx="9520776" cy="1107996"/>
          </a:xfrm>
          <a:prstGeom prst="rect">
            <a:avLst/>
          </a:prstGeom>
          <a:noFill/>
        </p:spPr>
        <p:txBody>
          <a:bodyPr wrap="square">
            <a:spAutoFit/>
          </a:bodyPr>
          <a:lstStyle/>
          <a:p>
            <a:pPr algn="just"/>
            <a:r>
              <a:rPr lang="en-GB" sz="2200">
                <a:latin typeface="Montserrat" pitchFamily="2" charset="77"/>
              </a:rPr>
              <a:t>Household transmission is the most common way of infection during in a cholera outbreak. To keep the household clean and disinfected is a key protective behaviour </a:t>
            </a:r>
            <a:endParaRPr lang="en-GB" sz="2200"/>
          </a:p>
        </p:txBody>
      </p:sp>
      <p:pic>
        <p:nvPicPr>
          <p:cNvPr id="9" name="Picture 8">
            <a:extLst>
              <a:ext uri="{FF2B5EF4-FFF2-40B4-BE49-F238E27FC236}">
                <a16:creationId xmlns:a16="http://schemas.microsoft.com/office/drawing/2014/main" id="{E854315D-CE33-159A-B962-C0051FCEA98A}"/>
              </a:ext>
            </a:extLst>
          </p:cNvPr>
          <p:cNvPicPr>
            <a:picLocks noChangeAspect="1"/>
          </p:cNvPicPr>
          <p:nvPr/>
        </p:nvPicPr>
        <p:blipFill rotWithShape="1">
          <a:blip r:embed="rId2"/>
          <a:srcRect t="6915" b="22020"/>
          <a:stretch/>
        </p:blipFill>
        <p:spPr>
          <a:xfrm>
            <a:off x="10309052" y="63660"/>
            <a:ext cx="1882948" cy="752355"/>
          </a:xfrm>
          <a:prstGeom prst="rect">
            <a:avLst/>
          </a:prstGeom>
        </p:spPr>
      </p:pic>
      <p:sp>
        <p:nvSpPr>
          <p:cNvPr id="14" name="Title 1">
            <a:extLst>
              <a:ext uri="{FF2B5EF4-FFF2-40B4-BE49-F238E27FC236}">
                <a16:creationId xmlns:a16="http://schemas.microsoft.com/office/drawing/2014/main" id="{BBCFBB1C-2454-6ECA-71F9-1170E10906DD}"/>
              </a:ext>
            </a:extLst>
          </p:cNvPr>
          <p:cNvSpPr txBox="1">
            <a:spLocks/>
          </p:cNvSpPr>
          <p:nvPr/>
        </p:nvSpPr>
        <p:spPr>
          <a:xfrm>
            <a:off x="0" y="0"/>
            <a:ext cx="7851228" cy="752355"/>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2. Cleaning and disinfection</a:t>
            </a:r>
          </a:p>
        </p:txBody>
      </p:sp>
      <p:sp>
        <p:nvSpPr>
          <p:cNvPr id="5" name="TextBox 4">
            <a:extLst>
              <a:ext uri="{FF2B5EF4-FFF2-40B4-BE49-F238E27FC236}">
                <a16:creationId xmlns:a16="http://schemas.microsoft.com/office/drawing/2014/main" id="{44B22109-D280-6E41-C05C-46C416B72741}"/>
              </a:ext>
            </a:extLst>
          </p:cNvPr>
          <p:cNvSpPr txBox="1"/>
          <p:nvPr/>
        </p:nvSpPr>
        <p:spPr>
          <a:xfrm>
            <a:off x="1072055" y="2588558"/>
            <a:ext cx="9520776" cy="430887"/>
          </a:xfrm>
          <a:prstGeom prst="rect">
            <a:avLst/>
          </a:prstGeom>
          <a:noFill/>
        </p:spPr>
        <p:txBody>
          <a:bodyPr wrap="square" lIns="91440" tIns="45720" rIns="91440" bIns="45720" anchor="t">
            <a:spAutoFit/>
          </a:bodyPr>
          <a:lstStyle/>
          <a:p>
            <a:pPr algn="just"/>
            <a:r>
              <a:rPr lang="en-GB" sz="2200" b="1">
                <a:solidFill>
                  <a:schemeClr val="bg1"/>
                </a:solidFill>
                <a:latin typeface="Montserrat"/>
              </a:rPr>
              <a:t>THAT AN OBJECT IS CLEAN DOES NOT MEAN IT IS DISINFECTED</a:t>
            </a:r>
          </a:p>
        </p:txBody>
      </p:sp>
      <p:sp>
        <p:nvSpPr>
          <p:cNvPr id="7" name="TextBox 6">
            <a:extLst>
              <a:ext uri="{FF2B5EF4-FFF2-40B4-BE49-F238E27FC236}">
                <a16:creationId xmlns:a16="http://schemas.microsoft.com/office/drawing/2014/main" id="{58708A34-92B7-944C-7569-9E33AF2BD25A}"/>
              </a:ext>
            </a:extLst>
          </p:cNvPr>
          <p:cNvSpPr txBox="1"/>
          <p:nvPr/>
        </p:nvSpPr>
        <p:spPr>
          <a:xfrm>
            <a:off x="581728" y="3370833"/>
            <a:ext cx="11130455" cy="769441"/>
          </a:xfrm>
          <a:prstGeom prst="rect">
            <a:avLst/>
          </a:prstGeom>
          <a:noFill/>
        </p:spPr>
        <p:txBody>
          <a:bodyPr wrap="square">
            <a:spAutoFit/>
          </a:bodyPr>
          <a:lstStyle/>
          <a:p>
            <a:pPr algn="just"/>
            <a:r>
              <a:rPr lang="en-GB" sz="2200" b="1">
                <a:latin typeface="Montserrat" pitchFamily="2" charset="77"/>
              </a:rPr>
              <a:t>WHAT WE NEED TO DO DIFFERENT IF SOMEONE IN THE HOUSE IS SHOWING SYMPTOMS?</a:t>
            </a:r>
            <a:endParaRPr lang="en-GB" sz="2200" b="1"/>
          </a:p>
        </p:txBody>
      </p:sp>
      <p:pic>
        <p:nvPicPr>
          <p:cNvPr id="11" name="Picture 10">
            <a:extLst>
              <a:ext uri="{FF2B5EF4-FFF2-40B4-BE49-F238E27FC236}">
                <a16:creationId xmlns:a16="http://schemas.microsoft.com/office/drawing/2014/main" id="{63A5CA2C-02AE-DE29-297E-996C3E4115CF}"/>
              </a:ext>
            </a:extLst>
          </p:cNvPr>
          <p:cNvPicPr>
            <a:picLocks noChangeAspect="1"/>
          </p:cNvPicPr>
          <p:nvPr/>
        </p:nvPicPr>
        <p:blipFill rotWithShape="1">
          <a:blip r:embed="rId3"/>
          <a:srcRect l="61446" t="56357" r="12179" b="9375"/>
          <a:stretch/>
        </p:blipFill>
        <p:spPr>
          <a:xfrm>
            <a:off x="10290803" y="4507907"/>
            <a:ext cx="1901197" cy="2350093"/>
          </a:xfrm>
          <a:prstGeom prst="rect">
            <a:avLst/>
          </a:prstGeom>
        </p:spPr>
      </p:pic>
      <p:pic>
        <p:nvPicPr>
          <p:cNvPr id="12" name="Picture 11">
            <a:extLst>
              <a:ext uri="{FF2B5EF4-FFF2-40B4-BE49-F238E27FC236}">
                <a16:creationId xmlns:a16="http://schemas.microsoft.com/office/drawing/2014/main" id="{EB107D9A-66D8-BE3C-0553-09F247DE0817}"/>
              </a:ext>
            </a:extLst>
          </p:cNvPr>
          <p:cNvPicPr>
            <a:picLocks noChangeAspect="1"/>
          </p:cNvPicPr>
          <p:nvPr/>
        </p:nvPicPr>
        <p:blipFill rotWithShape="1">
          <a:blip r:embed="rId3"/>
          <a:srcRect l="56577" t="27848" r="17048" b="45277"/>
          <a:stretch/>
        </p:blipFill>
        <p:spPr>
          <a:xfrm>
            <a:off x="10519259" y="783140"/>
            <a:ext cx="1672741" cy="1621601"/>
          </a:xfrm>
          <a:prstGeom prst="rect">
            <a:avLst/>
          </a:prstGeom>
        </p:spPr>
      </p:pic>
      <p:pic>
        <p:nvPicPr>
          <p:cNvPr id="13" name="Picture 12">
            <a:extLst>
              <a:ext uri="{FF2B5EF4-FFF2-40B4-BE49-F238E27FC236}">
                <a16:creationId xmlns:a16="http://schemas.microsoft.com/office/drawing/2014/main" id="{8678D808-0599-938E-407D-D2F7B7D633B5}"/>
              </a:ext>
            </a:extLst>
          </p:cNvPr>
          <p:cNvPicPr>
            <a:picLocks noChangeAspect="1"/>
          </p:cNvPicPr>
          <p:nvPr/>
        </p:nvPicPr>
        <p:blipFill rotWithShape="1">
          <a:blip r:embed="rId3"/>
          <a:srcRect l="22442" t="28569" r="46501" b="38237"/>
          <a:stretch/>
        </p:blipFill>
        <p:spPr>
          <a:xfrm>
            <a:off x="1202752" y="5660204"/>
            <a:ext cx="1028419" cy="1045749"/>
          </a:xfrm>
          <a:prstGeom prst="rect">
            <a:avLst/>
          </a:prstGeom>
        </p:spPr>
      </p:pic>
      <p:pic>
        <p:nvPicPr>
          <p:cNvPr id="16" name="Picture 15">
            <a:extLst>
              <a:ext uri="{FF2B5EF4-FFF2-40B4-BE49-F238E27FC236}">
                <a16:creationId xmlns:a16="http://schemas.microsoft.com/office/drawing/2014/main" id="{E95B5C3F-DA23-E93C-B50D-9231C9CCFC99}"/>
              </a:ext>
            </a:extLst>
          </p:cNvPr>
          <p:cNvPicPr>
            <a:picLocks noChangeAspect="1"/>
          </p:cNvPicPr>
          <p:nvPr/>
        </p:nvPicPr>
        <p:blipFill rotWithShape="1">
          <a:blip r:embed="rId3"/>
          <a:srcRect l="26452" t="65732" r="51677" b="11110"/>
          <a:stretch/>
        </p:blipFill>
        <p:spPr>
          <a:xfrm>
            <a:off x="1202752" y="4217822"/>
            <a:ext cx="1149970" cy="1158417"/>
          </a:xfrm>
          <a:prstGeom prst="rect">
            <a:avLst/>
          </a:prstGeom>
        </p:spPr>
      </p:pic>
      <p:sp>
        <p:nvSpPr>
          <p:cNvPr id="17" name="TextBox 16">
            <a:extLst>
              <a:ext uri="{FF2B5EF4-FFF2-40B4-BE49-F238E27FC236}">
                <a16:creationId xmlns:a16="http://schemas.microsoft.com/office/drawing/2014/main" id="{874131B4-DC5C-A7AF-920C-D3DAA0A829C7}"/>
              </a:ext>
            </a:extLst>
          </p:cNvPr>
          <p:cNvSpPr txBox="1"/>
          <p:nvPr/>
        </p:nvSpPr>
        <p:spPr>
          <a:xfrm>
            <a:off x="2547163" y="4360576"/>
            <a:ext cx="7604234" cy="1015663"/>
          </a:xfrm>
          <a:prstGeom prst="rect">
            <a:avLst/>
          </a:prstGeom>
          <a:noFill/>
        </p:spPr>
        <p:txBody>
          <a:bodyPr wrap="square">
            <a:spAutoFit/>
          </a:bodyPr>
          <a:lstStyle/>
          <a:p>
            <a:pPr algn="just"/>
            <a:r>
              <a:rPr lang="en-GB" sz="2000">
                <a:latin typeface="Montserrat" pitchFamily="2" charset="77"/>
              </a:rPr>
              <a:t>Scrub with soap and water the areas more frequently touched by the sick person (bed, door handle, others), where you prepare the food and toilets</a:t>
            </a:r>
            <a:endParaRPr lang="en-GB" sz="2000"/>
          </a:p>
        </p:txBody>
      </p:sp>
      <p:sp>
        <p:nvSpPr>
          <p:cNvPr id="18" name="TextBox 17">
            <a:extLst>
              <a:ext uri="{FF2B5EF4-FFF2-40B4-BE49-F238E27FC236}">
                <a16:creationId xmlns:a16="http://schemas.microsoft.com/office/drawing/2014/main" id="{5E5A838B-2FF6-89B8-13F1-EECF061D4A82}"/>
              </a:ext>
            </a:extLst>
          </p:cNvPr>
          <p:cNvSpPr txBox="1"/>
          <p:nvPr/>
        </p:nvSpPr>
        <p:spPr>
          <a:xfrm>
            <a:off x="2547163" y="5596541"/>
            <a:ext cx="7604234" cy="1015663"/>
          </a:xfrm>
          <a:prstGeom prst="rect">
            <a:avLst/>
          </a:prstGeom>
          <a:noFill/>
        </p:spPr>
        <p:txBody>
          <a:bodyPr wrap="square">
            <a:spAutoFit/>
          </a:bodyPr>
          <a:lstStyle/>
          <a:p>
            <a:pPr algn="just"/>
            <a:r>
              <a:rPr lang="en-GB" sz="2000">
                <a:latin typeface="Montserrat" pitchFamily="2" charset="77"/>
              </a:rPr>
              <a:t>If you have bleach available, use that product to disinfect afterwards. Bleach, which contains sodium hypochlorite, is effective at killing germs when properly diluted</a:t>
            </a:r>
            <a:endParaRPr lang="en-GB" sz="2000"/>
          </a:p>
        </p:txBody>
      </p:sp>
    </p:spTree>
    <p:extLst>
      <p:ext uri="{BB962C8B-B14F-4D97-AF65-F5344CB8AC3E}">
        <p14:creationId xmlns:p14="http://schemas.microsoft.com/office/powerpoint/2010/main" val="8937583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38FACE2-8783-7EAF-99E0-A1C94E29507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E9A7F0F-3C5B-4FAB-1E0A-7C750513BAAD}"/>
              </a:ext>
            </a:extLst>
          </p:cNvPr>
          <p:cNvSpPr txBox="1"/>
          <p:nvPr/>
        </p:nvSpPr>
        <p:spPr>
          <a:xfrm>
            <a:off x="1038643" y="1222215"/>
            <a:ext cx="7851228" cy="523220"/>
          </a:xfrm>
          <a:prstGeom prst="rect">
            <a:avLst/>
          </a:prstGeom>
          <a:noFill/>
        </p:spPr>
        <p:txBody>
          <a:bodyPr wrap="square">
            <a:spAutoFit/>
          </a:bodyPr>
          <a:lstStyle/>
          <a:p>
            <a:pPr algn="just"/>
            <a:r>
              <a:rPr lang="en-GB" sz="2800" b="1">
                <a:latin typeface="Montserrat" pitchFamily="2" charset="77"/>
              </a:rPr>
              <a:t>HOW CAN I DISINFECT WITH BLEACH?</a:t>
            </a:r>
            <a:endParaRPr lang="en-GB" sz="2800" b="1"/>
          </a:p>
        </p:txBody>
      </p:sp>
      <p:pic>
        <p:nvPicPr>
          <p:cNvPr id="9" name="Picture 8">
            <a:extLst>
              <a:ext uri="{FF2B5EF4-FFF2-40B4-BE49-F238E27FC236}">
                <a16:creationId xmlns:a16="http://schemas.microsoft.com/office/drawing/2014/main" id="{E854315D-CE33-159A-B962-C0051FCEA98A}"/>
              </a:ext>
            </a:extLst>
          </p:cNvPr>
          <p:cNvPicPr>
            <a:picLocks noChangeAspect="1"/>
          </p:cNvPicPr>
          <p:nvPr/>
        </p:nvPicPr>
        <p:blipFill rotWithShape="1">
          <a:blip r:embed="rId3"/>
          <a:srcRect t="6915" b="22020"/>
          <a:stretch/>
        </p:blipFill>
        <p:spPr>
          <a:xfrm>
            <a:off x="10309052" y="63660"/>
            <a:ext cx="1882948" cy="752355"/>
          </a:xfrm>
          <a:prstGeom prst="rect">
            <a:avLst/>
          </a:prstGeom>
        </p:spPr>
      </p:pic>
      <p:sp>
        <p:nvSpPr>
          <p:cNvPr id="14" name="Title 1">
            <a:extLst>
              <a:ext uri="{FF2B5EF4-FFF2-40B4-BE49-F238E27FC236}">
                <a16:creationId xmlns:a16="http://schemas.microsoft.com/office/drawing/2014/main" id="{BBCFBB1C-2454-6ECA-71F9-1170E10906DD}"/>
              </a:ext>
            </a:extLst>
          </p:cNvPr>
          <p:cNvSpPr txBox="1">
            <a:spLocks/>
          </p:cNvSpPr>
          <p:nvPr/>
        </p:nvSpPr>
        <p:spPr>
          <a:xfrm>
            <a:off x="0" y="0"/>
            <a:ext cx="7851228" cy="752355"/>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2. Cleaning and disinfection</a:t>
            </a:r>
          </a:p>
        </p:txBody>
      </p:sp>
      <p:pic>
        <p:nvPicPr>
          <p:cNvPr id="13" name="Picture 12">
            <a:extLst>
              <a:ext uri="{FF2B5EF4-FFF2-40B4-BE49-F238E27FC236}">
                <a16:creationId xmlns:a16="http://schemas.microsoft.com/office/drawing/2014/main" id="{8678D808-0599-938E-407D-D2F7B7D633B5}"/>
              </a:ext>
            </a:extLst>
          </p:cNvPr>
          <p:cNvPicPr>
            <a:picLocks noChangeAspect="1"/>
          </p:cNvPicPr>
          <p:nvPr/>
        </p:nvPicPr>
        <p:blipFill rotWithShape="1">
          <a:blip r:embed="rId4"/>
          <a:srcRect l="22442" t="28569" r="46501" b="38237"/>
          <a:stretch/>
        </p:blipFill>
        <p:spPr>
          <a:xfrm>
            <a:off x="1348568" y="1995325"/>
            <a:ext cx="457199" cy="464903"/>
          </a:xfrm>
          <a:prstGeom prst="rect">
            <a:avLst/>
          </a:prstGeom>
        </p:spPr>
      </p:pic>
      <p:sp>
        <p:nvSpPr>
          <p:cNvPr id="3" name="TextBox 2">
            <a:extLst>
              <a:ext uri="{FF2B5EF4-FFF2-40B4-BE49-F238E27FC236}">
                <a16:creationId xmlns:a16="http://schemas.microsoft.com/office/drawing/2014/main" id="{8A43020C-0E58-D124-41DB-5BE03E806DB9}"/>
              </a:ext>
            </a:extLst>
          </p:cNvPr>
          <p:cNvSpPr txBox="1"/>
          <p:nvPr/>
        </p:nvSpPr>
        <p:spPr>
          <a:xfrm>
            <a:off x="1813036" y="1944200"/>
            <a:ext cx="8749862" cy="1015663"/>
          </a:xfrm>
          <a:prstGeom prst="rect">
            <a:avLst/>
          </a:prstGeom>
          <a:noFill/>
        </p:spPr>
        <p:txBody>
          <a:bodyPr wrap="square">
            <a:spAutoFit/>
          </a:bodyPr>
          <a:lstStyle/>
          <a:p>
            <a:pPr algn="just"/>
            <a:r>
              <a:rPr lang="en-GB" sz="2000">
                <a:latin typeface="Montserrat" pitchFamily="2" charset="77"/>
              </a:rPr>
              <a:t>Bleach is a very effective but also dangerous product if not used and kept appropriately. Consider the use if the community is not familiar with the product</a:t>
            </a:r>
            <a:endParaRPr lang="en-GB" sz="2000"/>
          </a:p>
        </p:txBody>
      </p:sp>
      <p:pic>
        <p:nvPicPr>
          <p:cNvPr id="4" name="Picture 3">
            <a:extLst>
              <a:ext uri="{FF2B5EF4-FFF2-40B4-BE49-F238E27FC236}">
                <a16:creationId xmlns:a16="http://schemas.microsoft.com/office/drawing/2014/main" id="{F8302D5F-10F2-0C06-5441-4F264A0A4D0B}"/>
              </a:ext>
            </a:extLst>
          </p:cNvPr>
          <p:cNvPicPr>
            <a:picLocks noChangeAspect="1"/>
          </p:cNvPicPr>
          <p:nvPr/>
        </p:nvPicPr>
        <p:blipFill rotWithShape="1">
          <a:blip r:embed="rId5"/>
          <a:srcRect l="32147" t="40407" r="18301" b="16838"/>
          <a:stretch/>
        </p:blipFill>
        <p:spPr>
          <a:xfrm>
            <a:off x="10755851" y="1721149"/>
            <a:ext cx="989349" cy="881620"/>
          </a:xfrm>
          <a:prstGeom prst="rect">
            <a:avLst/>
          </a:prstGeom>
        </p:spPr>
      </p:pic>
      <p:sp>
        <p:nvSpPr>
          <p:cNvPr id="28" name="TextBox 27">
            <a:extLst>
              <a:ext uri="{FF2B5EF4-FFF2-40B4-BE49-F238E27FC236}">
                <a16:creationId xmlns:a16="http://schemas.microsoft.com/office/drawing/2014/main" id="{2AFC7F9D-C543-1797-C180-0DD10BE20418}"/>
              </a:ext>
            </a:extLst>
          </p:cNvPr>
          <p:cNvSpPr txBox="1"/>
          <p:nvPr/>
        </p:nvSpPr>
        <p:spPr>
          <a:xfrm>
            <a:off x="1813036" y="4211772"/>
            <a:ext cx="8339957" cy="400110"/>
          </a:xfrm>
          <a:prstGeom prst="rect">
            <a:avLst/>
          </a:prstGeom>
          <a:noFill/>
        </p:spPr>
        <p:txBody>
          <a:bodyPr wrap="square">
            <a:spAutoFit/>
          </a:bodyPr>
          <a:lstStyle/>
          <a:p>
            <a:pPr algn="just"/>
            <a:r>
              <a:rPr lang="en-US" sz="2000" b="1" i="0" u="none" strike="noStrike">
                <a:solidFill>
                  <a:srgbClr val="000000"/>
                </a:solidFill>
                <a:effectLst/>
                <a:latin typeface="Montserrat" pitchFamily="2" charset="77"/>
              </a:rPr>
              <a:t>To prepare the solution: 1 part of bleach for 9 parts of water</a:t>
            </a:r>
            <a:endParaRPr lang="en-GB" sz="2000" b="1">
              <a:latin typeface="Montserrat" pitchFamily="2" charset="77"/>
            </a:endParaRPr>
          </a:p>
        </p:txBody>
      </p:sp>
      <p:sp>
        <p:nvSpPr>
          <p:cNvPr id="29" name="TextBox 28">
            <a:extLst>
              <a:ext uri="{FF2B5EF4-FFF2-40B4-BE49-F238E27FC236}">
                <a16:creationId xmlns:a16="http://schemas.microsoft.com/office/drawing/2014/main" id="{9120258C-B880-0826-6433-AEAC259F2F87}"/>
              </a:ext>
            </a:extLst>
          </p:cNvPr>
          <p:cNvSpPr txBox="1"/>
          <p:nvPr/>
        </p:nvSpPr>
        <p:spPr>
          <a:xfrm>
            <a:off x="1813036" y="3031816"/>
            <a:ext cx="8749862" cy="400110"/>
          </a:xfrm>
          <a:prstGeom prst="rect">
            <a:avLst/>
          </a:prstGeom>
          <a:noFill/>
        </p:spPr>
        <p:txBody>
          <a:bodyPr wrap="square">
            <a:spAutoFit/>
          </a:bodyPr>
          <a:lstStyle/>
          <a:p>
            <a:pPr algn="just"/>
            <a:r>
              <a:rPr lang="en-US" sz="2000" i="0" u="none" strike="noStrike">
                <a:solidFill>
                  <a:srgbClr val="000000"/>
                </a:solidFill>
                <a:effectLst/>
                <a:latin typeface="Montserrat" pitchFamily="2" charset="77"/>
              </a:rPr>
              <a:t>We will keep it well stored, not in the sun and away from children</a:t>
            </a:r>
            <a:endParaRPr lang="en-GB" sz="2000">
              <a:latin typeface="Montserrat" pitchFamily="2" charset="77"/>
            </a:endParaRPr>
          </a:p>
        </p:txBody>
      </p:sp>
      <p:pic>
        <p:nvPicPr>
          <p:cNvPr id="30" name="Picture 29">
            <a:extLst>
              <a:ext uri="{FF2B5EF4-FFF2-40B4-BE49-F238E27FC236}">
                <a16:creationId xmlns:a16="http://schemas.microsoft.com/office/drawing/2014/main" id="{3D3C4080-7045-ABBC-13D9-BED8562964A6}"/>
              </a:ext>
            </a:extLst>
          </p:cNvPr>
          <p:cNvPicPr>
            <a:picLocks noChangeAspect="1"/>
          </p:cNvPicPr>
          <p:nvPr/>
        </p:nvPicPr>
        <p:blipFill rotWithShape="1">
          <a:blip r:embed="rId4"/>
          <a:srcRect l="22442" t="28569" r="46501" b="38237"/>
          <a:stretch/>
        </p:blipFill>
        <p:spPr>
          <a:xfrm>
            <a:off x="1326802" y="2958746"/>
            <a:ext cx="457199" cy="464903"/>
          </a:xfrm>
          <a:prstGeom prst="rect">
            <a:avLst/>
          </a:prstGeom>
        </p:spPr>
      </p:pic>
      <p:pic>
        <p:nvPicPr>
          <p:cNvPr id="31" name="Picture 30">
            <a:extLst>
              <a:ext uri="{FF2B5EF4-FFF2-40B4-BE49-F238E27FC236}">
                <a16:creationId xmlns:a16="http://schemas.microsoft.com/office/drawing/2014/main" id="{7375BB8D-9409-37CA-5DA1-C36B80006E81}"/>
              </a:ext>
            </a:extLst>
          </p:cNvPr>
          <p:cNvPicPr>
            <a:picLocks noChangeAspect="1"/>
          </p:cNvPicPr>
          <p:nvPr/>
        </p:nvPicPr>
        <p:blipFill rotWithShape="1">
          <a:blip r:embed="rId4"/>
          <a:srcRect l="22442" t="28569" r="46501" b="38237"/>
          <a:stretch/>
        </p:blipFill>
        <p:spPr>
          <a:xfrm>
            <a:off x="1292485" y="4111620"/>
            <a:ext cx="457199" cy="464903"/>
          </a:xfrm>
          <a:prstGeom prst="rect">
            <a:avLst/>
          </a:prstGeom>
        </p:spPr>
      </p:pic>
      <p:sp>
        <p:nvSpPr>
          <p:cNvPr id="34" name="TextBox 33">
            <a:extLst>
              <a:ext uri="{FF2B5EF4-FFF2-40B4-BE49-F238E27FC236}">
                <a16:creationId xmlns:a16="http://schemas.microsoft.com/office/drawing/2014/main" id="{E09D638C-1DD4-3763-293C-291DB3DC296F}"/>
              </a:ext>
            </a:extLst>
          </p:cNvPr>
          <p:cNvSpPr txBox="1"/>
          <p:nvPr/>
        </p:nvSpPr>
        <p:spPr>
          <a:xfrm>
            <a:off x="1813036" y="6139329"/>
            <a:ext cx="9475074" cy="707886"/>
          </a:xfrm>
          <a:prstGeom prst="rect">
            <a:avLst/>
          </a:prstGeom>
          <a:noFill/>
        </p:spPr>
        <p:txBody>
          <a:bodyPr wrap="square">
            <a:spAutoFit/>
          </a:bodyPr>
          <a:lstStyle/>
          <a:p>
            <a:pPr algn="just"/>
            <a:r>
              <a:rPr lang="en-US" sz="2000" i="0" u="none" strike="noStrike">
                <a:solidFill>
                  <a:srgbClr val="000000"/>
                </a:solidFill>
                <a:effectLst/>
                <a:latin typeface="Montserrat" pitchFamily="2" charset="77"/>
              </a:rPr>
              <a:t>Prepare it each day new for the best efficacy. Dispose in the toilet, drain or latrine</a:t>
            </a:r>
            <a:endParaRPr lang="en-GB" sz="2000">
              <a:latin typeface="Montserrat" pitchFamily="2" charset="77"/>
            </a:endParaRPr>
          </a:p>
        </p:txBody>
      </p:sp>
      <p:pic>
        <p:nvPicPr>
          <p:cNvPr id="35" name="Picture 34">
            <a:extLst>
              <a:ext uri="{FF2B5EF4-FFF2-40B4-BE49-F238E27FC236}">
                <a16:creationId xmlns:a16="http://schemas.microsoft.com/office/drawing/2014/main" id="{21465305-78CD-D889-5C96-B79DB089A05F}"/>
              </a:ext>
            </a:extLst>
          </p:cNvPr>
          <p:cNvPicPr>
            <a:picLocks noChangeAspect="1"/>
          </p:cNvPicPr>
          <p:nvPr/>
        </p:nvPicPr>
        <p:blipFill rotWithShape="1">
          <a:blip r:embed="rId4"/>
          <a:srcRect l="22442" t="28569" r="46501" b="38237"/>
          <a:stretch/>
        </p:blipFill>
        <p:spPr>
          <a:xfrm>
            <a:off x="1326802" y="6201527"/>
            <a:ext cx="457199" cy="464903"/>
          </a:xfrm>
          <a:prstGeom prst="rect">
            <a:avLst/>
          </a:prstGeom>
        </p:spPr>
      </p:pic>
      <p:pic>
        <p:nvPicPr>
          <p:cNvPr id="37" name="Picture 36">
            <a:extLst>
              <a:ext uri="{FF2B5EF4-FFF2-40B4-BE49-F238E27FC236}">
                <a16:creationId xmlns:a16="http://schemas.microsoft.com/office/drawing/2014/main" id="{8C93746B-7528-EBD1-C060-0E2E4DF74CAB}"/>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Photocopy/>
                    </a14:imgEffect>
                  </a14:imgLayer>
                </a14:imgProps>
              </a:ext>
            </a:extLst>
          </a:blip>
          <a:srcRect l="22745" t="25450" r="12201" b="5264"/>
          <a:stretch/>
        </p:blipFill>
        <p:spPr>
          <a:xfrm>
            <a:off x="1882338" y="4918603"/>
            <a:ext cx="693683" cy="941292"/>
          </a:xfrm>
          <a:prstGeom prst="rect">
            <a:avLst/>
          </a:prstGeom>
        </p:spPr>
      </p:pic>
      <p:pic>
        <p:nvPicPr>
          <p:cNvPr id="38" name="Picture 37">
            <a:extLst>
              <a:ext uri="{FF2B5EF4-FFF2-40B4-BE49-F238E27FC236}">
                <a16:creationId xmlns:a16="http://schemas.microsoft.com/office/drawing/2014/main" id="{BDD62E0B-B0F0-B685-BD62-AD5A0EC172AC}"/>
              </a:ext>
            </a:extLst>
          </p:cNvPr>
          <p:cNvPicPr>
            <a:picLocks noChangeAspect="1"/>
          </p:cNvPicPr>
          <p:nvPr/>
        </p:nvPicPr>
        <p:blipFill rotWithShape="1">
          <a:blip r:embed="rId8"/>
          <a:srcRect l="22745" t="25450" r="12201" b="5264"/>
          <a:stretch/>
        </p:blipFill>
        <p:spPr>
          <a:xfrm>
            <a:off x="3352799" y="4911999"/>
            <a:ext cx="693683" cy="941292"/>
          </a:xfrm>
          <a:prstGeom prst="rect">
            <a:avLst/>
          </a:prstGeom>
        </p:spPr>
      </p:pic>
      <p:pic>
        <p:nvPicPr>
          <p:cNvPr id="39" name="Picture 38">
            <a:extLst>
              <a:ext uri="{FF2B5EF4-FFF2-40B4-BE49-F238E27FC236}">
                <a16:creationId xmlns:a16="http://schemas.microsoft.com/office/drawing/2014/main" id="{B3E17207-82D0-2B9B-3A4F-97349FB788D0}"/>
              </a:ext>
            </a:extLst>
          </p:cNvPr>
          <p:cNvPicPr>
            <a:picLocks noChangeAspect="1"/>
          </p:cNvPicPr>
          <p:nvPr/>
        </p:nvPicPr>
        <p:blipFill rotWithShape="1">
          <a:blip r:embed="rId8"/>
          <a:srcRect l="22745" t="25450" r="12201" b="5264"/>
          <a:stretch/>
        </p:blipFill>
        <p:spPr>
          <a:xfrm>
            <a:off x="4088522" y="4911999"/>
            <a:ext cx="693683" cy="941292"/>
          </a:xfrm>
          <a:prstGeom prst="rect">
            <a:avLst/>
          </a:prstGeom>
        </p:spPr>
      </p:pic>
      <p:pic>
        <p:nvPicPr>
          <p:cNvPr id="40" name="Picture 39">
            <a:extLst>
              <a:ext uri="{FF2B5EF4-FFF2-40B4-BE49-F238E27FC236}">
                <a16:creationId xmlns:a16="http://schemas.microsoft.com/office/drawing/2014/main" id="{2896A585-B5EC-B591-AAE5-5672B472E668}"/>
              </a:ext>
            </a:extLst>
          </p:cNvPr>
          <p:cNvPicPr>
            <a:picLocks noChangeAspect="1"/>
          </p:cNvPicPr>
          <p:nvPr/>
        </p:nvPicPr>
        <p:blipFill rotWithShape="1">
          <a:blip r:embed="rId8"/>
          <a:srcRect l="22745" t="25450" r="12201" b="5264"/>
          <a:stretch/>
        </p:blipFill>
        <p:spPr>
          <a:xfrm>
            <a:off x="4817788" y="4912410"/>
            <a:ext cx="693683" cy="941292"/>
          </a:xfrm>
          <a:prstGeom prst="rect">
            <a:avLst/>
          </a:prstGeom>
        </p:spPr>
      </p:pic>
      <p:pic>
        <p:nvPicPr>
          <p:cNvPr id="41" name="Picture 40">
            <a:extLst>
              <a:ext uri="{FF2B5EF4-FFF2-40B4-BE49-F238E27FC236}">
                <a16:creationId xmlns:a16="http://schemas.microsoft.com/office/drawing/2014/main" id="{3991A269-D066-09EA-0E81-DB4D2CA633EB}"/>
              </a:ext>
            </a:extLst>
          </p:cNvPr>
          <p:cNvPicPr>
            <a:picLocks noChangeAspect="1"/>
          </p:cNvPicPr>
          <p:nvPr/>
        </p:nvPicPr>
        <p:blipFill rotWithShape="1">
          <a:blip r:embed="rId8"/>
          <a:srcRect l="22745" t="25450" r="12201" b="5264"/>
          <a:stretch/>
        </p:blipFill>
        <p:spPr>
          <a:xfrm>
            <a:off x="5516124" y="4911999"/>
            <a:ext cx="693683" cy="941292"/>
          </a:xfrm>
          <a:prstGeom prst="rect">
            <a:avLst/>
          </a:prstGeom>
        </p:spPr>
      </p:pic>
      <p:pic>
        <p:nvPicPr>
          <p:cNvPr id="42" name="Picture 41">
            <a:extLst>
              <a:ext uri="{FF2B5EF4-FFF2-40B4-BE49-F238E27FC236}">
                <a16:creationId xmlns:a16="http://schemas.microsoft.com/office/drawing/2014/main" id="{6096F858-DBA5-46DC-47C1-A93D7B65A668}"/>
              </a:ext>
            </a:extLst>
          </p:cNvPr>
          <p:cNvPicPr>
            <a:picLocks noChangeAspect="1"/>
          </p:cNvPicPr>
          <p:nvPr/>
        </p:nvPicPr>
        <p:blipFill rotWithShape="1">
          <a:blip r:embed="rId8"/>
          <a:srcRect l="22745" t="25450" r="12201" b="5264"/>
          <a:stretch/>
        </p:blipFill>
        <p:spPr>
          <a:xfrm>
            <a:off x="6249821" y="4911999"/>
            <a:ext cx="693683" cy="941292"/>
          </a:xfrm>
          <a:prstGeom prst="rect">
            <a:avLst/>
          </a:prstGeom>
        </p:spPr>
      </p:pic>
      <p:pic>
        <p:nvPicPr>
          <p:cNvPr id="43" name="Picture 42">
            <a:extLst>
              <a:ext uri="{FF2B5EF4-FFF2-40B4-BE49-F238E27FC236}">
                <a16:creationId xmlns:a16="http://schemas.microsoft.com/office/drawing/2014/main" id="{560AD151-D9CD-027A-DCD2-00A49C536235}"/>
              </a:ext>
            </a:extLst>
          </p:cNvPr>
          <p:cNvPicPr>
            <a:picLocks noChangeAspect="1"/>
          </p:cNvPicPr>
          <p:nvPr/>
        </p:nvPicPr>
        <p:blipFill rotWithShape="1">
          <a:blip r:embed="rId8"/>
          <a:srcRect l="22745" t="25450" r="12201" b="5264"/>
          <a:stretch/>
        </p:blipFill>
        <p:spPr>
          <a:xfrm>
            <a:off x="6987569" y="4929018"/>
            <a:ext cx="693683" cy="941292"/>
          </a:xfrm>
          <a:prstGeom prst="rect">
            <a:avLst/>
          </a:prstGeom>
        </p:spPr>
      </p:pic>
      <p:pic>
        <p:nvPicPr>
          <p:cNvPr id="44" name="Picture 43">
            <a:extLst>
              <a:ext uri="{FF2B5EF4-FFF2-40B4-BE49-F238E27FC236}">
                <a16:creationId xmlns:a16="http://schemas.microsoft.com/office/drawing/2014/main" id="{9AA418ED-9B4F-BD3F-EB8E-F45F67A25EE5}"/>
              </a:ext>
            </a:extLst>
          </p:cNvPr>
          <p:cNvPicPr>
            <a:picLocks noChangeAspect="1"/>
          </p:cNvPicPr>
          <p:nvPr/>
        </p:nvPicPr>
        <p:blipFill rotWithShape="1">
          <a:blip r:embed="rId8"/>
          <a:srcRect l="22745" t="25450" r="12201" b="5264"/>
          <a:stretch/>
        </p:blipFill>
        <p:spPr>
          <a:xfrm>
            <a:off x="7641840" y="4918192"/>
            <a:ext cx="693683" cy="941292"/>
          </a:xfrm>
          <a:prstGeom prst="rect">
            <a:avLst/>
          </a:prstGeom>
        </p:spPr>
      </p:pic>
      <p:pic>
        <p:nvPicPr>
          <p:cNvPr id="45" name="Picture 44">
            <a:extLst>
              <a:ext uri="{FF2B5EF4-FFF2-40B4-BE49-F238E27FC236}">
                <a16:creationId xmlns:a16="http://schemas.microsoft.com/office/drawing/2014/main" id="{065DBA9A-2A24-E1E0-E06E-8E9375ED4A44}"/>
              </a:ext>
            </a:extLst>
          </p:cNvPr>
          <p:cNvPicPr>
            <a:picLocks noChangeAspect="1"/>
          </p:cNvPicPr>
          <p:nvPr/>
        </p:nvPicPr>
        <p:blipFill rotWithShape="1">
          <a:blip r:embed="rId8"/>
          <a:srcRect l="22745" t="25450" r="12201" b="5264"/>
          <a:stretch/>
        </p:blipFill>
        <p:spPr>
          <a:xfrm>
            <a:off x="8371106" y="4918603"/>
            <a:ext cx="693683" cy="941292"/>
          </a:xfrm>
          <a:prstGeom prst="rect">
            <a:avLst/>
          </a:prstGeom>
        </p:spPr>
      </p:pic>
      <p:pic>
        <p:nvPicPr>
          <p:cNvPr id="46" name="Picture 45">
            <a:extLst>
              <a:ext uri="{FF2B5EF4-FFF2-40B4-BE49-F238E27FC236}">
                <a16:creationId xmlns:a16="http://schemas.microsoft.com/office/drawing/2014/main" id="{49DFCA85-E7CD-0A1E-B4D8-84477B64098F}"/>
              </a:ext>
            </a:extLst>
          </p:cNvPr>
          <p:cNvPicPr>
            <a:picLocks noChangeAspect="1"/>
          </p:cNvPicPr>
          <p:nvPr/>
        </p:nvPicPr>
        <p:blipFill rotWithShape="1">
          <a:blip r:embed="rId8"/>
          <a:srcRect l="22745" t="25450" r="12201" b="5264"/>
          <a:stretch/>
        </p:blipFill>
        <p:spPr>
          <a:xfrm>
            <a:off x="9069442" y="4918192"/>
            <a:ext cx="693683" cy="941292"/>
          </a:xfrm>
          <a:prstGeom prst="rect">
            <a:avLst/>
          </a:prstGeom>
        </p:spPr>
      </p:pic>
      <p:sp>
        <p:nvSpPr>
          <p:cNvPr id="48" name="TextBox 47">
            <a:extLst>
              <a:ext uri="{FF2B5EF4-FFF2-40B4-BE49-F238E27FC236}">
                <a16:creationId xmlns:a16="http://schemas.microsoft.com/office/drawing/2014/main" id="{3E1D2B16-C938-1595-9D34-39FFF3D054CA}"/>
              </a:ext>
            </a:extLst>
          </p:cNvPr>
          <p:cNvSpPr txBox="1"/>
          <p:nvPr/>
        </p:nvSpPr>
        <p:spPr>
          <a:xfrm>
            <a:off x="2720347" y="5068960"/>
            <a:ext cx="530986" cy="707886"/>
          </a:xfrm>
          <a:prstGeom prst="rect">
            <a:avLst/>
          </a:prstGeom>
          <a:noFill/>
        </p:spPr>
        <p:txBody>
          <a:bodyPr wrap="square">
            <a:spAutoFit/>
          </a:bodyPr>
          <a:lstStyle/>
          <a:p>
            <a:pPr algn="just"/>
            <a:r>
              <a:rPr lang="en-GB" sz="4000" b="1">
                <a:latin typeface="Montserrat" pitchFamily="2" charset="77"/>
              </a:rPr>
              <a:t>+</a:t>
            </a:r>
            <a:endParaRPr lang="en-GB" sz="4000" b="1"/>
          </a:p>
        </p:txBody>
      </p:sp>
      <p:pic>
        <p:nvPicPr>
          <p:cNvPr id="50" name="Picture 49">
            <a:extLst>
              <a:ext uri="{FF2B5EF4-FFF2-40B4-BE49-F238E27FC236}">
                <a16:creationId xmlns:a16="http://schemas.microsoft.com/office/drawing/2014/main" id="{6770B89C-CF57-EA04-E8E1-913CF2715AB7}"/>
              </a:ext>
            </a:extLst>
          </p:cNvPr>
          <p:cNvPicPr>
            <a:picLocks noChangeAspect="1"/>
          </p:cNvPicPr>
          <p:nvPr/>
        </p:nvPicPr>
        <p:blipFill rotWithShape="1">
          <a:blip r:embed="rId4"/>
          <a:srcRect l="22442" t="28569" r="46501" b="38237"/>
          <a:stretch/>
        </p:blipFill>
        <p:spPr>
          <a:xfrm>
            <a:off x="1292485" y="3524776"/>
            <a:ext cx="457199" cy="464903"/>
          </a:xfrm>
          <a:prstGeom prst="rect">
            <a:avLst/>
          </a:prstGeom>
        </p:spPr>
      </p:pic>
      <p:sp>
        <p:nvSpPr>
          <p:cNvPr id="51" name="TextBox 50">
            <a:extLst>
              <a:ext uri="{FF2B5EF4-FFF2-40B4-BE49-F238E27FC236}">
                <a16:creationId xmlns:a16="http://schemas.microsoft.com/office/drawing/2014/main" id="{B5A1D016-EEB6-1B83-387B-0E1C083018C9}"/>
              </a:ext>
            </a:extLst>
          </p:cNvPr>
          <p:cNvSpPr txBox="1"/>
          <p:nvPr/>
        </p:nvSpPr>
        <p:spPr>
          <a:xfrm>
            <a:off x="1805767" y="3621794"/>
            <a:ext cx="8749862" cy="400110"/>
          </a:xfrm>
          <a:prstGeom prst="rect">
            <a:avLst/>
          </a:prstGeom>
          <a:noFill/>
        </p:spPr>
        <p:txBody>
          <a:bodyPr wrap="square">
            <a:spAutoFit/>
          </a:bodyPr>
          <a:lstStyle/>
          <a:p>
            <a:pPr algn="just"/>
            <a:r>
              <a:rPr lang="en-US" sz="2000" i="0" u="none" strike="noStrike">
                <a:solidFill>
                  <a:srgbClr val="000000"/>
                </a:solidFill>
                <a:effectLst/>
                <a:latin typeface="Montserrat" pitchFamily="2" charset="77"/>
              </a:rPr>
              <a:t>The surface has to be visibly clean! </a:t>
            </a:r>
            <a:r>
              <a:rPr lang="en-US" sz="2000">
                <a:solidFill>
                  <a:srgbClr val="000000"/>
                </a:solidFill>
                <a:latin typeface="Montserrat" pitchFamily="2" charset="77"/>
              </a:rPr>
              <a:t>Always water and soap first</a:t>
            </a:r>
            <a:endParaRPr lang="en-GB" sz="2000">
              <a:latin typeface="Montserrat" pitchFamily="2" charset="77"/>
            </a:endParaRPr>
          </a:p>
        </p:txBody>
      </p:sp>
    </p:spTree>
    <p:extLst>
      <p:ext uri="{BB962C8B-B14F-4D97-AF65-F5344CB8AC3E}">
        <p14:creationId xmlns:p14="http://schemas.microsoft.com/office/powerpoint/2010/main" val="21231110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38FACE2-8783-7EAF-99E0-A1C94E29507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E854315D-CE33-159A-B962-C0051FCEA98A}"/>
              </a:ext>
            </a:extLst>
          </p:cNvPr>
          <p:cNvPicPr>
            <a:picLocks noChangeAspect="1"/>
          </p:cNvPicPr>
          <p:nvPr/>
        </p:nvPicPr>
        <p:blipFill rotWithShape="1">
          <a:blip r:embed="rId3"/>
          <a:srcRect t="6915" b="22020"/>
          <a:stretch/>
        </p:blipFill>
        <p:spPr>
          <a:xfrm>
            <a:off x="10309052" y="63660"/>
            <a:ext cx="1882948" cy="752355"/>
          </a:xfrm>
          <a:prstGeom prst="rect">
            <a:avLst/>
          </a:prstGeom>
        </p:spPr>
      </p:pic>
      <p:sp>
        <p:nvSpPr>
          <p:cNvPr id="14" name="Title 1">
            <a:extLst>
              <a:ext uri="{FF2B5EF4-FFF2-40B4-BE49-F238E27FC236}">
                <a16:creationId xmlns:a16="http://schemas.microsoft.com/office/drawing/2014/main" id="{BBCFBB1C-2454-6ECA-71F9-1170E10906DD}"/>
              </a:ext>
            </a:extLst>
          </p:cNvPr>
          <p:cNvSpPr txBox="1">
            <a:spLocks/>
          </p:cNvSpPr>
          <p:nvPr/>
        </p:nvSpPr>
        <p:spPr>
          <a:xfrm>
            <a:off x="0" y="0"/>
            <a:ext cx="699989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3. Food safety</a:t>
            </a:r>
          </a:p>
        </p:txBody>
      </p:sp>
      <p:pic>
        <p:nvPicPr>
          <p:cNvPr id="6" name="Picture 5">
            <a:extLst>
              <a:ext uri="{FF2B5EF4-FFF2-40B4-BE49-F238E27FC236}">
                <a16:creationId xmlns:a16="http://schemas.microsoft.com/office/drawing/2014/main" id="{77991D6B-F5A8-0588-6F32-24628C7B5164}"/>
              </a:ext>
            </a:extLst>
          </p:cNvPr>
          <p:cNvPicPr>
            <a:picLocks noChangeAspect="1"/>
          </p:cNvPicPr>
          <p:nvPr/>
        </p:nvPicPr>
        <p:blipFill>
          <a:blip r:embed="rId4"/>
          <a:stretch>
            <a:fillRect/>
          </a:stretch>
        </p:blipFill>
        <p:spPr>
          <a:xfrm>
            <a:off x="394293" y="3564857"/>
            <a:ext cx="2427889" cy="2291586"/>
          </a:xfrm>
          <a:prstGeom prst="rect">
            <a:avLst/>
          </a:prstGeom>
        </p:spPr>
      </p:pic>
      <p:pic>
        <p:nvPicPr>
          <p:cNvPr id="12" name="Picture 11">
            <a:extLst>
              <a:ext uri="{FF2B5EF4-FFF2-40B4-BE49-F238E27FC236}">
                <a16:creationId xmlns:a16="http://schemas.microsoft.com/office/drawing/2014/main" id="{305D86F7-474C-B8B8-BF80-C43E07477B10}"/>
              </a:ext>
            </a:extLst>
          </p:cNvPr>
          <p:cNvPicPr>
            <a:picLocks noChangeAspect="1"/>
          </p:cNvPicPr>
          <p:nvPr/>
        </p:nvPicPr>
        <p:blipFill>
          <a:blip r:embed="rId5"/>
          <a:stretch>
            <a:fillRect/>
          </a:stretch>
        </p:blipFill>
        <p:spPr>
          <a:xfrm>
            <a:off x="6907434" y="4097172"/>
            <a:ext cx="2187983" cy="1305952"/>
          </a:xfrm>
          <a:prstGeom prst="rect">
            <a:avLst/>
          </a:prstGeom>
        </p:spPr>
      </p:pic>
      <p:pic>
        <p:nvPicPr>
          <p:cNvPr id="16" name="Picture 15">
            <a:extLst>
              <a:ext uri="{FF2B5EF4-FFF2-40B4-BE49-F238E27FC236}">
                <a16:creationId xmlns:a16="http://schemas.microsoft.com/office/drawing/2014/main" id="{A684D786-D974-F28F-6597-4562E1DE9FD3}"/>
              </a:ext>
            </a:extLst>
          </p:cNvPr>
          <p:cNvPicPr>
            <a:picLocks noChangeAspect="1"/>
          </p:cNvPicPr>
          <p:nvPr/>
        </p:nvPicPr>
        <p:blipFill>
          <a:blip r:embed="rId6"/>
          <a:stretch>
            <a:fillRect/>
          </a:stretch>
        </p:blipFill>
        <p:spPr>
          <a:xfrm>
            <a:off x="3417848" y="2677802"/>
            <a:ext cx="1491082" cy="1568838"/>
          </a:xfrm>
          <a:prstGeom prst="rect">
            <a:avLst/>
          </a:prstGeom>
        </p:spPr>
      </p:pic>
      <p:pic>
        <p:nvPicPr>
          <p:cNvPr id="18" name="Picture 17">
            <a:extLst>
              <a:ext uri="{FF2B5EF4-FFF2-40B4-BE49-F238E27FC236}">
                <a16:creationId xmlns:a16="http://schemas.microsoft.com/office/drawing/2014/main" id="{84328925-F6E9-A3FF-CC29-85BC7DC4B083}"/>
              </a:ext>
            </a:extLst>
          </p:cNvPr>
          <p:cNvPicPr>
            <a:picLocks noChangeAspect="1"/>
          </p:cNvPicPr>
          <p:nvPr/>
        </p:nvPicPr>
        <p:blipFill>
          <a:blip r:embed="rId7"/>
          <a:stretch>
            <a:fillRect/>
          </a:stretch>
        </p:blipFill>
        <p:spPr>
          <a:xfrm>
            <a:off x="6794952" y="1222215"/>
            <a:ext cx="1951640" cy="1572681"/>
          </a:xfrm>
          <a:prstGeom prst="rect">
            <a:avLst/>
          </a:prstGeom>
        </p:spPr>
      </p:pic>
      <p:pic>
        <p:nvPicPr>
          <p:cNvPr id="21" name="Picture 20">
            <a:extLst>
              <a:ext uri="{FF2B5EF4-FFF2-40B4-BE49-F238E27FC236}">
                <a16:creationId xmlns:a16="http://schemas.microsoft.com/office/drawing/2014/main" id="{398BD40F-314B-CF9F-B7C8-57A420B5BF45}"/>
              </a:ext>
            </a:extLst>
          </p:cNvPr>
          <p:cNvPicPr>
            <a:picLocks noChangeAspect="1"/>
          </p:cNvPicPr>
          <p:nvPr/>
        </p:nvPicPr>
        <p:blipFill rotWithShape="1">
          <a:blip r:embed="rId8"/>
          <a:srcRect l="18745" t="28207" r="18576" b="7555"/>
          <a:stretch/>
        </p:blipFill>
        <p:spPr>
          <a:xfrm>
            <a:off x="595020" y="1429022"/>
            <a:ext cx="2026436" cy="1532072"/>
          </a:xfrm>
          <a:prstGeom prst="rect">
            <a:avLst/>
          </a:prstGeom>
        </p:spPr>
      </p:pic>
      <p:sp>
        <p:nvSpPr>
          <p:cNvPr id="22" name="Title 1">
            <a:extLst>
              <a:ext uri="{FF2B5EF4-FFF2-40B4-BE49-F238E27FC236}">
                <a16:creationId xmlns:a16="http://schemas.microsoft.com/office/drawing/2014/main" id="{0AD7EEAD-2D9B-26E8-FF0B-F8F41543BED9}"/>
              </a:ext>
            </a:extLst>
          </p:cNvPr>
          <p:cNvSpPr txBox="1">
            <a:spLocks/>
          </p:cNvSpPr>
          <p:nvPr/>
        </p:nvSpPr>
        <p:spPr>
          <a:xfrm>
            <a:off x="2621456" y="1890038"/>
            <a:ext cx="3736427" cy="752355"/>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a:latin typeface="Montserrat" pitchFamily="2" charset="77"/>
              </a:rPr>
              <a:t>Don’t eat raw fruits or vegetables</a:t>
            </a:r>
          </a:p>
        </p:txBody>
      </p:sp>
      <p:sp>
        <p:nvSpPr>
          <p:cNvPr id="23" name="Title 1">
            <a:extLst>
              <a:ext uri="{FF2B5EF4-FFF2-40B4-BE49-F238E27FC236}">
                <a16:creationId xmlns:a16="http://schemas.microsoft.com/office/drawing/2014/main" id="{91AAC194-CB42-4B2B-F91D-11822785E1B1}"/>
              </a:ext>
            </a:extLst>
          </p:cNvPr>
          <p:cNvSpPr txBox="1">
            <a:spLocks/>
          </p:cNvSpPr>
          <p:nvPr/>
        </p:nvSpPr>
        <p:spPr>
          <a:xfrm>
            <a:off x="5010165" y="3148383"/>
            <a:ext cx="3736427" cy="962810"/>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a:latin typeface="Montserrat" pitchFamily="2" charset="77"/>
              </a:rPr>
              <a:t>Vegetables and fruits must be peeled. Better do it yourself than buying peeled ones</a:t>
            </a:r>
          </a:p>
        </p:txBody>
      </p:sp>
      <p:sp>
        <p:nvSpPr>
          <p:cNvPr id="24" name="Title 1">
            <a:extLst>
              <a:ext uri="{FF2B5EF4-FFF2-40B4-BE49-F238E27FC236}">
                <a16:creationId xmlns:a16="http://schemas.microsoft.com/office/drawing/2014/main" id="{50678496-9BC8-4152-7831-9F34924AC778}"/>
              </a:ext>
            </a:extLst>
          </p:cNvPr>
          <p:cNvSpPr txBox="1">
            <a:spLocks/>
          </p:cNvSpPr>
          <p:nvPr/>
        </p:nvSpPr>
        <p:spPr>
          <a:xfrm>
            <a:off x="2822182" y="4592281"/>
            <a:ext cx="3736427" cy="75235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a:latin typeface="Montserrat" pitchFamily="2" charset="77"/>
              </a:rPr>
              <a:t>Be sure to cook specially seafood, specially shellfish</a:t>
            </a:r>
          </a:p>
        </p:txBody>
      </p:sp>
      <p:sp>
        <p:nvSpPr>
          <p:cNvPr id="25" name="Title 1">
            <a:extLst>
              <a:ext uri="{FF2B5EF4-FFF2-40B4-BE49-F238E27FC236}">
                <a16:creationId xmlns:a16="http://schemas.microsoft.com/office/drawing/2014/main" id="{13760477-C228-D5A0-2016-9738330E734A}"/>
              </a:ext>
            </a:extLst>
          </p:cNvPr>
          <p:cNvSpPr txBox="1">
            <a:spLocks/>
          </p:cNvSpPr>
          <p:nvPr/>
        </p:nvSpPr>
        <p:spPr>
          <a:xfrm>
            <a:off x="8746592" y="1737537"/>
            <a:ext cx="3113677" cy="752355"/>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a:latin typeface="Montserrat" pitchFamily="2" charset="77"/>
              </a:rPr>
              <a:t>Eat food while is still hot and steaming</a:t>
            </a:r>
          </a:p>
        </p:txBody>
      </p:sp>
      <p:sp>
        <p:nvSpPr>
          <p:cNvPr id="26" name="Title 1">
            <a:extLst>
              <a:ext uri="{FF2B5EF4-FFF2-40B4-BE49-F238E27FC236}">
                <a16:creationId xmlns:a16="http://schemas.microsoft.com/office/drawing/2014/main" id="{C9CCA14D-728F-E976-0479-A9CE20332337}"/>
              </a:ext>
            </a:extLst>
          </p:cNvPr>
          <p:cNvSpPr txBox="1">
            <a:spLocks/>
          </p:cNvSpPr>
          <p:nvPr/>
        </p:nvSpPr>
        <p:spPr>
          <a:xfrm>
            <a:off x="9002418" y="4334472"/>
            <a:ext cx="2970486" cy="752355"/>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a:latin typeface="Montserrat" pitchFamily="2" charset="77"/>
              </a:rPr>
              <a:t>Cover food to avoid exposition to flies</a:t>
            </a:r>
          </a:p>
        </p:txBody>
      </p:sp>
      <p:sp>
        <p:nvSpPr>
          <p:cNvPr id="27" name="Title 1">
            <a:extLst>
              <a:ext uri="{FF2B5EF4-FFF2-40B4-BE49-F238E27FC236}">
                <a16:creationId xmlns:a16="http://schemas.microsoft.com/office/drawing/2014/main" id="{C2C19AAD-7E09-5C2D-A12F-3AA84F210102}"/>
              </a:ext>
            </a:extLst>
          </p:cNvPr>
          <p:cNvSpPr txBox="1">
            <a:spLocks/>
          </p:cNvSpPr>
          <p:nvPr/>
        </p:nvSpPr>
        <p:spPr>
          <a:xfrm>
            <a:off x="365234" y="6008349"/>
            <a:ext cx="11461531" cy="586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b="1">
                <a:solidFill>
                  <a:srgbClr val="0D859E"/>
                </a:solidFill>
                <a:latin typeface="Montserrat" pitchFamily="2" charset="77"/>
              </a:rPr>
              <a:t>MAKE SURE YOUR HANDS ARE CLEAN BEFORE COOKING AND EATING</a:t>
            </a:r>
          </a:p>
        </p:txBody>
      </p:sp>
    </p:spTree>
    <p:extLst>
      <p:ext uri="{BB962C8B-B14F-4D97-AF65-F5344CB8AC3E}">
        <p14:creationId xmlns:p14="http://schemas.microsoft.com/office/powerpoint/2010/main" val="35636313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38FACE2-8783-7EAF-99E0-A1C94E29507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E854315D-CE33-159A-B962-C0051FCEA98A}"/>
              </a:ext>
            </a:extLst>
          </p:cNvPr>
          <p:cNvPicPr>
            <a:picLocks noChangeAspect="1"/>
          </p:cNvPicPr>
          <p:nvPr/>
        </p:nvPicPr>
        <p:blipFill rotWithShape="1">
          <a:blip r:embed="rId2"/>
          <a:srcRect t="6915" b="22020"/>
          <a:stretch/>
        </p:blipFill>
        <p:spPr>
          <a:xfrm>
            <a:off x="10309052" y="63660"/>
            <a:ext cx="1882948" cy="752355"/>
          </a:xfrm>
          <a:prstGeom prst="rect">
            <a:avLst/>
          </a:prstGeom>
        </p:spPr>
      </p:pic>
      <p:sp>
        <p:nvSpPr>
          <p:cNvPr id="14" name="Title 1">
            <a:extLst>
              <a:ext uri="{FF2B5EF4-FFF2-40B4-BE49-F238E27FC236}">
                <a16:creationId xmlns:a16="http://schemas.microsoft.com/office/drawing/2014/main" id="{BBCFBB1C-2454-6ECA-71F9-1170E10906DD}"/>
              </a:ext>
            </a:extLst>
          </p:cNvPr>
          <p:cNvSpPr txBox="1">
            <a:spLocks/>
          </p:cNvSpPr>
          <p:nvPr/>
        </p:nvSpPr>
        <p:spPr>
          <a:xfrm>
            <a:off x="0" y="0"/>
            <a:ext cx="699989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4. Sanitation</a:t>
            </a:r>
          </a:p>
        </p:txBody>
      </p:sp>
      <p:pic>
        <p:nvPicPr>
          <p:cNvPr id="4" name="Picture 3">
            <a:extLst>
              <a:ext uri="{FF2B5EF4-FFF2-40B4-BE49-F238E27FC236}">
                <a16:creationId xmlns:a16="http://schemas.microsoft.com/office/drawing/2014/main" id="{7028026E-8B60-FF85-DEF1-F9FE41B1C79F}"/>
              </a:ext>
            </a:extLst>
          </p:cNvPr>
          <p:cNvPicPr>
            <a:picLocks noChangeAspect="1"/>
          </p:cNvPicPr>
          <p:nvPr/>
        </p:nvPicPr>
        <p:blipFill rotWithShape="1">
          <a:blip r:embed="rId3"/>
          <a:srcRect l="52835" t="45288" r="3716" b="17700"/>
          <a:stretch/>
        </p:blipFill>
        <p:spPr>
          <a:xfrm>
            <a:off x="3499945" y="5049571"/>
            <a:ext cx="1942648" cy="1654848"/>
          </a:xfrm>
          <a:prstGeom prst="rect">
            <a:avLst/>
          </a:prstGeom>
        </p:spPr>
      </p:pic>
      <p:pic>
        <p:nvPicPr>
          <p:cNvPr id="5" name="Picture 4">
            <a:extLst>
              <a:ext uri="{FF2B5EF4-FFF2-40B4-BE49-F238E27FC236}">
                <a16:creationId xmlns:a16="http://schemas.microsoft.com/office/drawing/2014/main" id="{0A6A4F6F-A73F-6E21-B5C5-935A443CA1F0}"/>
              </a:ext>
            </a:extLst>
          </p:cNvPr>
          <p:cNvPicPr>
            <a:picLocks noChangeAspect="1"/>
          </p:cNvPicPr>
          <p:nvPr/>
        </p:nvPicPr>
        <p:blipFill rotWithShape="1">
          <a:blip r:embed="rId3"/>
          <a:srcRect l="35670" t="63763" r="48008" b="18314"/>
          <a:stretch/>
        </p:blipFill>
        <p:spPr>
          <a:xfrm>
            <a:off x="918344" y="5807574"/>
            <a:ext cx="796806" cy="874986"/>
          </a:xfrm>
          <a:prstGeom prst="rect">
            <a:avLst/>
          </a:prstGeom>
        </p:spPr>
      </p:pic>
      <p:pic>
        <p:nvPicPr>
          <p:cNvPr id="6" name="Picture 5">
            <a:extLst>
              <a:ext uri="{FF2B5EF4-FFF2-40B4-BE49-F238E27FC236}">
                <a16:creationId xmlns:a16="http://schemas.microsoft.com/office/drawing/2014/main" id="{5B224374-0761-14FD-8DA9-1D3E413060AD}"/>
              </a:ext>
            </a:extLst>
          </p:cNvPr>
          <p:cNvPicPr>
            <a:picLocks noChangeAspect="1"/>
          </p:cNvPicPr>
          <p:nvPr/>
        </p:nvPicPr>
        <p:blipFill rotWithShape="1">
          <a:blip r:embed="rId3"/>
          <a:srcRect l="3567" t="36935" r="66088" b="35939"/>
          <a:stretch/>
        </p:blipFill>
        <p:spPr>
          <a:xfrm>
            <a:off x="2010372" y="2177034"/>
            <a:ext cx="1619638" cy="1447858"/>
          </a:xfrm>
          <a:prstGeom prst="rect">
            <a:avLst/>
          </a:prstGeom>
        </p:spPr>
      </p:pic>
      <p:pic>
        <p:nvPicPr>
          <p:cNvPr id="7" name="Picture 6">
            <a:extLst>
              <a:ext uri="{FF2B5EF4-FFF2-40B4-BE49-F238E27FC236}">
                <a16:creationId xmlns:a16="http://schemas.microsoft.com/office/drawing/2014/main" id="{652C9707-A17D-2D96-CA62-F544F53FFEB8}"/>
              </a:ext>
            </a:extLst>
          </p:cNvPr>
          <p:cNvPicPr>
            <a:picLocks noChangeAspect="1"/>
          </p:cNvPicPr>
          <p:nvPr/>
        </p:nvPicPr>
        <p:blipFill rotWithShape="1">
          <a:blip r:embed="rId3"/>
          <a:srcRect l="25019" t="2708" r="39042" b="63908"/>
          <a:stretch/>
        </p:blipFill>
        <p:spPr>
          <a:xfrm>
            <a:off x="6749409" y="5049570"/>
            <a:ext cx="1748205" cy="1623917"/>
          </a:xfrm>
          <a:prstGeom prst="rect">
            <a:avLst/>
          </a:prstGeom>
        </p:spPr>
      </p:pic>
      <p:pic>
        <p:nvPicPr>
          <p:cNvPr id="10" name="Picture 9">
            <a:extLst>
              <a:ext uri="{FF2B5EF4-FFF2-40B4-BE49-F238E27FC236}">
                <a16:creationId xmlns:a16="http://schemas.microsoft.com/office/drawing/2014/main" id="{002BC881-EAD2-E512-1932-6FB4649A796F}"/>
              </a:ext>
            </a:extLst>
          </p:cNvPr>
          <p:cNvPicPr>
            <a:picLocks noChangeAspect="1"/>
          </p:cNvPicPr>
          <p:nvPr/>
        </p:nvPicPr>
        <p:blipFill rotWithShape="1">
          <a:blip r:embed="rId3"/>
          <a:srcRect l="67839" t="5301" r="6988" b="63449"/>
          <a:stretch/>
        </p:blipFill>
        <p:spPr>
          <a:xfrm>
            <a:off x="6626773" y="1690668"/>
            <a:ext cx="1542831" cy="1915310"/>
          </a:xfrm>
          <a:prstGeom prst="rect">
            <a:avLst/>
          </a:prstGeom>
        </p:spPr>
      </p:pic>
      <p:sp>
        <p:nvSpPr>
          <p:cNvPr id="11" name="Title 1">
            <a:extLst>
              <a:ext uri="{FF2B5EF4-FFF2-40B4-BE49-F238E27FC236}">
                <a16:creationId xmlns:a16="http://schemas.microsoft.com/office/drawing/2014/main" id="{698D5043-4A30-A007-F554-7B2286194772}"/>
              </a:ext>
            </a:extLst>
          </p:cNvPr>
          <p:cNvSpPr txBox="1">
            <a:spLocks/>
          </p:cNvSpPr>
          <p:nvPr/>
        </p:nvSpPr>
        <p:spPr>
          <a:xfrm>
            <a:off x="492672" y="1078149"/>
            <a:ext cx="5860831" cy="874985"/>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b="1">
                <a:latin typeface="Montserrat" pitchFamily="2" charset="77"/>
              </a:rPr>
              <a:t>If I have a toilet or latrine, use it correctly, and dispose children’s poo appropriately</a:t>
            </a:r>
          </a:p>
        </p:txBody>
      </p:sp>
      <p:sp>
        <p:nvSpPr>
          <p:cNvPr id="12" name="Title 1">
            <a:extLst>
              <a:ext uri="{FF2B5EF4-FFF2-40B4-BE49-F238E27FC236}">
                <a16:creationId xmlns:a16="http://schemas.microsoft.com/office/drawing/2014/main" id="{96F76680-037F-7BBC-B3D8-0FF9025687C6}"/>
              </a:ext>
            </a:extLst>
          </p:cNvPr>
          <p:cNvSpPr txBox="1">
            <a:spLocks/>
          </p:cNvSpPr>
          <p:nvPr/>
        </p:nvSpPr>
        <p:spPr>
          <a:xfrm>
            <a:off x="492671" y="3848792"/>
            <a:ext cx="5860831" cy="874985"/>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b="1">
                <a:latin typeface="Montserrat" pitchFamily="2" charset="77"/>
              </a:rPr>
              <a:t>If you don’t have access to a toilet, make sure you poop at least 30m away from a water source, and bury it</a:t>
            </a:r>
          </a:p>
        </p:txBody>
      </p:sp>
      <p:sp>
        <p:nvSpPr>
          <p:cNvPr id="13" name="Title 1">
            <a:extLst>
              <a:ext uri="{FF2B5EF4-FFF2-40B4-BE49-F238E27FC236}">
                <a16:creationId xmlns:a16="http://schemas.microsoft.com/office/drawing/2014/main" id="{90C63D4A-BD00-C32B-667C-23D86EA5AD4A}"/>
              </a:ext>
            </a:extLst>
          </p:cNvPr>
          <p:cNvSpPr txBox="1">
            <a:spLocks/>
          </p:cNvSpPr>
          <p:nvPr/>
        </p:nvSpPr>
        <p:spPr>
          <a:xfrm>
            <a:off x="6331169" y="1039915"/>
            <a:ext cx="5860831" cy="65075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b="1">
                <a:latin typeface="Montserrat" pitchFamily="2" charset="77"/>
              </a:rPr>
              <a:t>Make sure to dispose the rubbish in closed plastic bags</a:t>
            </a:r>
          </a:p>
        </p:txBody>
      </p:sp>
      <p:sp>
        <p:nvSpPr>
          <p:cNvPr id="15" name="Title 1">
            <a:extLst>
              <a:ext uri="{FF2B5EF4-FFF2-40B4-BE49-F238E27FC236}">
                <a16:creationId xmlns:a16="http://schemas.microsoft.com/office/drawing/2014/main" id="{7C7655C8-58FF-20DE-31CD-ABA8E8C4511D}"/>
              </a:ext>
            </a:extLst>
          </p:cNvPr>
          <p:cNvSpPr txBox="1">
            <a:spLocks/>
          </p:cNvSpPr>
          <p:nvPr/>
        </p:nvSpPr>
        <p:spPr>
          <a:xfrm>
            <a:off x="6353502" y="3769683"/>
            <a:ext cx="5860831" cy="874985"/>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b="1">
                <a:latin typeface="Montserrat" pitchFamily="2" charset="77"/>
              </a:rPr>
              <a:t>Make sure plastic bags that contains poo, or diapers, are disposed in the latrine or in habilitated places</a:t>
            </a:r>
          </a:p>
        </p:txBody>
      </p:sp>
      <p:sp>
        <p:nvSpPr>
          <p:cNvPr id="16" name="Right Arrow 15">
            <a:extLst>
              <a:ext uri="{FF2B5EF4-FFF2-40B4-BE49-F238E27FC236}">
                <a16:creationId xmlns:a16="http://schemas.microsoft.com/office/drawing/2014/main" id="{5CDD3CD7-7D93-A0BF-70E9-939A3F405892}"/>
              </a:ext>
            </a:extLst>
          </p:cNvPr>
          <p:cNvSpPr/>
          <p:nvPr/>
        </p:nvSpPr>
        <p:spPr>
          <a:xfrm>
            <a:off x="1891862" y="6369269"/>
            <a:ext cx="1907628" cy="250166"/>
          </a:xfrm>
          <a:prstGeom prst="rightArrow">
            <a:avLst/>
          </a:prstGeom>
          <a:solidFill>
            <a:srgbClr val="0D85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A30FDDB2-CDC0-7A92-0012-33117C5AE237}"/>
              </a:ext>
            </a:extLst>
          </p:cNvPr>
          <p:cNvSpPr txBox="1">
            <a:spLocks/>
          </p:cNvSpPr>
          <p:nvPr/>
        </p:nvSpPr>
        <p:spPr>
          <a:xfrm>
            <a:off x="2307677" y="6009577"/>
            <a:ext cx="1192268" cy="47098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b="1">
                <a:solidFill>
                  <a:srgbClr val="0D859E"/>
                </a:solidFill>
                <a:latin typeface="Montserrat" pitchFamily="2" charset="77"/>
              </a:rPr>
              <a:t>30m</a:t>
            </a:r>
          </a:p>
        </p:txBody>
      </p:sp>
      <p:pic>
        <p:nvPicPr>
          <p:cNvPr id="18" name="Picture 17">
            <a:extLst>
              <a:ext uri="{FF2B5EF4-FFF2-40B4-BE49-F238E27FC236}">
                <a16:creationId xmlns:a16="http://schemas.microsoft.com/office/drawing/2014/main" id="{5D859BCC-7B3F-B7B7-EA87-21ED17B5DE96}"/>
              </a:ext>
            </a:extLst>
          </p:cNvPr>
          <p:cNvPicPr>
            <a:picLocks noChangeAspect="1"/>
          </p:cNvPicPr>
          <p:nvPr/>
        </p:nvPicPr>
        <p:blipFill rotWithShape="1">
          <a:blip r:embed="rId3"/>
          <a:srcRect l="67839" t="5301" r="6988" b="63449"/>
          <a:stretch/>
        </p:blipFill>
        <p:spPr>
          <a:xfrm>
            <a:off x="9950442" y="4617409"/>
            <a:ext cx="1008993" cy="1252590"/>
          </a:xfrm>
          <a:prstGeom prst="rect">
            <a:avLst/>
          </a:prstGeom>
        </p:spPr>
      </p:pic>
      <p:pic>
        <p:nvPicPr>
          <p:cNvPr id="20" name="Picture 19">
            <a:extLst>
              <a:ext uri="{FF2B5EF4-FFF2-40B4-BE49-F238E27FC236}">
                <a16:creationId xmlns:a16="http://schemas.microsoft.com/office/drawing/2014/main" id="{AA1DDF8F-4384-A576-5164-EB35F4C2749C}"/>
              </a:ext>
            </a:extLst>
          </p:cNvPr>
          <p:cNvPicPr>
            <a:picLocks noChangeAspect="1"/>
          </p:cNvPicPr>
          <p:nvPr/>
        </p:nvPicPr>
        <p:blipFill rotWithShape="1">
          <a:blip r:embed="rId3"/>
          <a:srcRect l="3567" t="36935" r="66088" b="35939"/>
          <a:stretch/>
        </p:blipFill>
        <p:spPr>
          <a:xfrm>
            <a:off x="9950442" y="5861528"/>
            <a:ext cx="1069510" cy="956077"/>
          </a:xfrm>
          <a:prstGeom prst="rect">
            <a:avLst/>
          </a:prstGeom>
        </p:spPr>
      </p:pic>
      <p:sp>
        <p:nvSpPr>
          <p:cNvPr id="21" name="Right Arrow 20">
            <a:extLst>
              <a:ext uri="{FF2B5EF4-FFF2-40B4-BE49-F238E27FC236}">
                <a16:creationId xmlns:a16="http://schemas.microsoft.com/office/drawing/2014/main" id="{FE3C45DA-BB9B-F6CB-589F-8E09A785BF6D}"/>
              </a:ext>
            </a:extLst>
          </p:cNvPr>
          <p:cNvSpPr/>
          <p:nvPr/>
        </p:nvSpPr>
        <p:spPr>
          <a:xfrm rot="20521901">
            <a:off x="8546603" y="5312734"/>
            <a:ext cx="1083338" cy="354487"/>
          </a:xfrm>
          <a:prstGeom prst="rightArrow">
            <a:avLst/>
          </a:prstGeom>
          <a:solidFill>
            <a:srgbClr val="0D85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ight Arrow 21">
            <a:extLst>
              <a:ext uri="{FF2B5EF4-FFF2-40B4-BE49-F238E27FC236}">
                <a16:creationId xmlns:a16="http://schemas.microsoft.com/office/drawing/2014/main" id="{5AE1BEB4-8C10-8B63-DBEE-179ED8D55DE5}"/>
              </a:ext>
            </a:extLst>
          </p:cNvPr>
          <p:cNvSpPr/>
          <p:nvPr/>
        </p:nvSpPr>
        <p:spPr>
          <a:xfrm rot="1015814">
            <a:off x="8604365" y="5830744"/>
            <a:ext cx="1083338" cy="354487"/>
          </a:xfrm>
          <a:prstGeom prst="rightArrow">
            <a:avLst/>
          </a:prstGeom>
          <a:solidFill>
            <a:srgbClr val="0D85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505649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38FACE2-8783-7EAF-99E0-A1C94E29507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E854315D-CE33-159A-B962-C0051FCEA98A}"/>
              </a:ext>
            </a:extLst>
          </p:cNvPr>
          <p:cNvPicPr>
            <a:picLocks noChangeAspect="1"/>
          </p:cNvPicPr>
          <p:nvPr/>
        </p:nvPicPr>
        <p:blipFill rotWithShape="1">
          <a:blip r:embed="rId2"/>
          <a:srcRect t="6915" b="22020"/>
          <a:stretch/>
        </p:blipFill>
        <p:spPr>
          <a:xfrm>
            <a:off x="10309052" y="63660"/>
            <a:ext cx="1882948" cy="752355"/>
          </a:xfrm>
          <a:prstGeom prst="rect">
            <a:avLst/>
          </a:prstGeom>
        </p:spPr>
      </p:pic>
      <p:sp>
        <p:nvSpPr>
          <p:cNvPr id="14" name="Title 1">
            <a:extLst>
              <a:ext uri="{FF2B5EF4-FFF2-40B4-BE49-F238E27FC236}">
                <a16:creationId xmlns:a16="http://schemas.microsoft.com/office/drawing/2014/main" id="{BBCFBB1C-2454-6ECA-71F9-1170E10906DD}"/>
              </a:ext>
            </a:extLst>
          </p:cNvPr>
          <p:cNvSpPr txBox="1">
            <a:spLocks/>
          </p:cNvSpPr>
          <p:nvPr/>
        </p:nvSpPr>
        <p:spPr>
          <a:xfrm>
            <a:off x="0" y="0"/>
            <a:ext cx="699989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5. Handwashing times</a:t>
            </a:r>
          </a:p>
        </p:txBody>
      </p:sp>
      <p:sp>
        <p:nvSpPr>
          <p:cNvPr id="3" name="Title 1">
            <a:extLst>
              <a:ext uri="{FF2B5EF4-FFF2-40B4-BE49-F238E27FC236}">
                <a16:creationId xmlns:a16="http://schemas.microsoft.com/office/drawing/2014/main" id="{C1EFC873-12DB-CF4C-3B8B-34848DDD5312}"/>
              </a:ext>
            </a:extLst>
          </p:cNvPr>
          <p:cNvSpPr txBox="1">
            <a:spLocks/>
          </p:cNvSpPr>
          <p:nvPr/>
        </p:nvSpPr>
        <p:spPr>
          <a:xfrm>
            <a:off x="3277914" y="2892613"/>
            <a:ext cx="5634857" cy="52996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600" b="1">
                <a:latin typeface="Montserrat" pitchFamily="2" charset="77"/>
              </a:rPr>
              <a:t>After using the toilet</a:t>
            </a:r>
          </a:p>
        </p:txBody>
      </p:sp>
      <p:sp>
        <p:nvSpPr>
          <p:cNvPr id="4" name="Title 1">
            <a:extLst>
              <a:ext uri="{FF2B5EF4-FFF2-40B4-BE49-F238E27FC236}">
                <a16:creationId xmlns:a16="http://schemas.microsoft.com/office/drawing/2014/main" id="{4DBD948C-330E-E745-C1F4-D16F64D2A74F}"/>
              </a:ext>
            </a:extLst>
          </p:cNvPr>
          <p:cNvSpPr txBox="1">
            <a:spLocks/>
          </p:cNvSpPr>
          <p:nvPr/>
        </p:nvSpPr>
        <p:spPr>
          <a:xfrm>
            <a:off x="3277911" y="4951668"/>
            <a:ext cx="5634858" cy="98708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GB" sz="2600" b="1">
                <a:latin typeface="Montserrat" pitchFamily="2" charset="77"/>
              </a:rPr>
              <a:t>After taking care of someone who is sick with diarrhoea</a:t>
            </a:r>
          </a:p>
        </p:txBody>
      </p:sp>
      <p:sp>
        <p:nvSpPr>
          <p:cNvPr id="5" name="Title 1">
            <a:extLst>
              <a:ext uri="{FF2B5EF4-FFF2-40B4-BE49-F238E27FC236}">
                <a16:creationId xmlns:a16="http://schemas.microsoft.com/office/drawing/2014/main" id="{2EE2DA12-1611-E86F-19C7-5EBDF0A82DDB}"/>
              </a:ext>
            </a:extLst>
          </p:cNvPr>
          <p:cNvSpPr txBox="1">
            <a:spLocks/>
          </p:cNvSpPr>
          <p:nvPr/>
        </p:nvSpPr>
        <p:spPr>
          <a:xfrm>
            <a:off x="3051940" y="1936021"/>
            <a:ext cx="5860831" cy="95659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GB" sz="2600" b="1">
                <a:latin typeface="Montserrat" pitchFamily="2" charset="77"/>
              </a:rPr>
              <a:t>Before and after eating food or feeding your children</a:t>
            </a:r>
          </a:p>
        </p:txBody>
      </p:sp>
      <p:sp>
        <p:nvSpPr>
          <p:cNvPr id="6" name="Title 1">
            <a:extLst>
              <a:ext uri="{FF2B5EF4-FFF2-40B4-BE49-F238E27FC236}">
                <a16:creationId xmlns:a16="http://schemas.microsoft.com/office/drawing/2014/main" id="{4DCDF98C-6929-D48B-7C87-39A31F66E587}"/>
              </a:ext>
            </a:extLst>
          </p:cNvPr>
          <p:cNvSpPr txBox="1">
            <a:spLocks/>
          </p:cNvSpPr>
          <p:nvPr/>
        </p:nvSpPr>
        <p:spPr>
          <a:xfrm>
            <a:off x="3277914" y="1222215"/>
            <a:ext cx="5634858" cy="7523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600" b="1">
                <a:latin typeface="Montserrat" pitchFamily="2" charset="77"/>
              </a:rPr>
              <a:t>Before, during, and after preparing food</a:t>
            </a:r>
          </a:p>
        </p:txBody>
      </p:sp>
      <p:sp>
        <p:nvSpPr>
          <p:cNvPr id="7" name="Title 1">
            <a:extLst>
              <a:ext uri="{FF2B5EF4-FFF2-40B4-BE49-F238E27FC236}">
                <a16:creationId xmlns:a16="http://schemas.microsoft.com/office/drawing/2014/main" id="{D6409118-BD1D-9B3C-580A-AF950ADB8FFE}"/>
              </a:ext>
            </a:extLst>
          </p:cNvPr>
          <p:cNvSpPr txBox="1">
            <a:spLocks/>
          </p:cNvSpPr>
          <p:nvPr/>
        </p:nvSpPr>
        <p:spPr>
          <a:xfrm>
            <a:off x="3277914" y="3630151"/>
            <a:ext cx="5634856" cy="76850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GB" sz="2600" b="1">
                <a:latin typeface="Montserrat" pitchFamily="2" charset="77"/>
              </a:rPr>
              <a:t>After cleaning your child's bottom</a:t>
            </a:r>
          </a:p>
        </p:txBody>
      </p:sp>
      <p:sp>
        <p:nvSpPr>
          <p:cNvPr id="10" name="Title 1">
            <a:extLst>
              <a:ext uri="{FF2B5EF4-FFF2-40B4-BE49-F238E27FC236}">
                <a16:creationId xmlns:a16="http://schemas.microsoft.com/office/drawing/2014/main" id="{6478F085-A52B-A9B7-10D8-D9D102978584}"/>
              </a:ext>
            </a:extLst>
          </p:cNvPr>
          <p:cNvSpPr txBox="1">
            <a:spLocks/>
          </p:cNvSpPr>
          <p:nvPr/>
        </p:nvSpPr>
        <p:spPr>
          <a:xfrm>
            <a:off x="3277913" y="4232985"/>
            <a:ext cx="5634855" cy="76850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600" b="1">
                <a:latin typeface="Montserrat" pitchFamily="2" charset="77"/>
              </a:rPr>
              <a:t>Before breastfeeding</a:t>
            </a:r>
          </a:p>
        </p:txBody>
      </p:sp>
      <p:sp>
        <p:nvSpPr>
          <p:cNvPr id="11" name="Title 1">
            <a:extLst>
              <a:ext uri="{FF2B5EF4-FFF2-40B4-BE49-F238E27FC236}">
                <a16:creationId xmlns:a16="http://schemas.microsoft.com/office/drawing/2014/main" id="{E2210097-1DF3-DAE1-5F16-3BEBDE14C264}"/>
              </a:ext>
            </a:extLst>
          </p:cNvPr>
          <p:cNvSpPr txBox="1">
            <a:spLocks/>
          </p:cNvSpPr>
          <p:nvPr/>
        </p:nvSpPr>
        <p:spPr>
          <a:xfrm>
            <a:off x="3277911" y="5938754"/>
            <a:ext cx="5634855" cy="60283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600" b="1">
                <a:latin typeface="Montserrat" pitchFamily="2" charset="77"/>
              </a:rPr>
              <a:t>When they are visibly dirty</a:t>
            </a:r>
          </a:p>
        </p:txBody>
      </p:sp>
      <p:pic>
        <p:nvPicPr>
          <p:cNvPr id="13" name="Picture 12">
            <a:extLst>
              <a:ext uri="{FF2B5EF4-FFF2-40B4-BE49-F238E27FC236}">
                <a16:creationId xmlns:a16="http://schemas.microsoft.com/office/drawing/2014/main" id="{7A50E4F9-50B2-475B-F09E-EBDDA40653A6}"/>
              </a:ext>
            </a:extLst>
          </p:cNvPr>
          <p:cNvPicPr>
            <a:picLocks noChangeAspect="1"/>
          </p:cNvPicPr>
          <p:nvPr/>
        </p:nvPicPr>
        <p:blipFill>
          <a:blip r:embed="rId3"/>
          <a:stretch>
            <a:fillRect/>
          </a:stretch>
        </p:blipFill>
        <p:spPr>
          <a:xfrm>
            <a:off x="2280354" y="5539752"/>
            <a:ext cx="842312" cy="1099288"/>
          </a:xfrm>
          <a:prstGeom prst="rect">
            <a:avLst/>
          </a:prstGeom>
        </p:spPr>
      </p:pic>
      <p:pic>
        <p:nvPicPr>
          <p:cNvPr id="16" name="Picture 15">
            <a:extLst>
              <a:ext uri="{FF2B5EF4-FFF2-40B4-BE49-F238E27FC236}">
                <a16:creationId xmlns:a16="http://schemas.microsoft.com/office/drawing/2014/main" id="{C91C8411-FC81-1B52-8A73-7BDAB98024C5}"/>
              </a:ext>
            </a:extLst>
          </p:cNvPr>
          <p:cNvPicPr>
            <a:picLocks noChangeAspect="1"/>
          </p:cNvPicPr>
          <p:nvPr/>
        </p:nvPicPr>
        <p:blipFill>
          <a:blip r:embed="rId4"/>
          <a:stretch>
            <a:fillRect/>
          </a:stretch>
        </p:blipFill>
        <p:spPr>
          <a:xfrm>
            <a:off x="1990733" y="768604"/>
            <a:ext cx="1305926" cy="1568391"/>
          </a:xfrm>
          <a:prstGeom prst="rect">
            <a:avLst/>
          </a:prstGeom>
        </p:spPr>
      </p:pic>
      <p:pic>
        <p:nvPicPr>
          <p:cNvPr id="18" name="Picture 17">
            <a:extLst>
              <a:ext uri="{FF2B5EF4-FFF2-40B4-BE49-F238E27FC236}">
                <a16:creationId xmlns:a16="http://schemas.microsoft.com/office/drawing/2014/main" id="{7128D4FB-D878-D6F8-33ED-89B2898B3267}"/>
              </a:ext>
            </a:extLst>
          </p:cNvPr>
          <p:cNvPicPr>
            <a:picLocks noChangeAspect="1"/>
          </p:cNvPicPr>
          <p:nvPr/>
        </p:nvPicPr>
        <p:blipFill>
          <a:blip r:embed="rId5"/>
          <a:stretch>
            <a:fillRect/>
          </a:stretch>
        </p:blipFill>
        <p:spPr>
          <a:xfrm>
            <a:off x="2219906" y="2483518"/>
            <a:ext cx="1058007" cy="1592761"/>
          </a:xfrm>
          <a:prstGeom prst="rect">
            <a:avLst/>
          </a:prstGeom>
        </p:spPr>
      </p:pic>
      <p:pic>
        <p:nvPicPr>
          <p:cNvPr id="21" name="Picture 20">
            <a:extLst>
              <a:ext uri="{FF2B5EF4-FFF2-40B4-BE49-F238E27FC236}">
                <a16:creationId xmlns:a16="http://schemas.microsoft.com/office/drawing/2014/main" id="{B2E8CD6D-23CA-4621-10AF-7CA68E4DCD0D}"/>
              </a:ext>
            </a:extLst>
          </p:cNvPr>
          <p:cNvPicPr>
            <a:picLocks noChangeAspect="1"/>
          </p:cNvPicPr>
          <p:nvPr/>
        </p:nvPicPr>
        <p:blipFill>
          <a:blip r:embed="rId6"/>
          <a:stretch>
            <a:fillRect/>
          </a:stretch>
        </p:blipFill>
        <p:spPr>
          <a:xfrm>
            <a:off x="9002332" y="1450378"/>
            <a:ext cx="1357622" cy="1622905"/>
          </a:xfrm>
          <a:prstGeom prst="rect">
            <a:avLst/>
          </a:prstGeom>
        </p:spPr>
      </p:pic>
      <p:pic>
        <p:nvPicPr>
          <p:cNvPr id="23" name="Picture 22">
            <a:extLst>
              <a:ext uri="{FF2B5EF4-FFF2-40B4-BE49-F238E27FC236}">
                <a16:creationId xmlns:a16="http://schemas.microsoft.com/office/drawing/2014/main" id="{7B424E75-B431-A572-9BB9-38670B6EDE5D}"/>
              </a:ext>
            </a:extLst>
          </p:cNvPr>
          <p:cNvPicPr>
            <a:picLocks noChangeAspect="1"/>
          </p:cNvPicPr>
          <p:nvPr/>
        </p:nvPicPr>
        <p:blipFill>
          <a:blip r:embed="rId7"/>
          <a:stretch>
            <a:fillRect/>
          </a:stretch>
        </p:blipFill>
        <p:spPr>
          <a:xfrm>
            <a:off x="2072795" y="4092528"/>
            <a:ext cx="1251011" cy="1294524"/>
          </a:xfrm>
          <a:prstGeom prst="rect">
            <a:avLst/>
          </a:prstGeom>
        </p:spPr>
      </p:pic>
      <p:pic>
        <p:nvPicPr>
          <p:cNvPr id="25" name="Picture 24">
            <a:extLst>
              <a:ext uri="{FF2B5EF4-FFF2-40B4-BE49-F238E27FC236}">
                <a16:creationId xmlns:a16="http://schemas.microsoft.com/office/drawing/2014/main" id="{D81C5F0E-C0CE-9D7A-A0B5-86A9707F07C4}"/>
              </a:ext>
            </a:extLst>
          </p:cNvPr>
          <p:cNvPicPr>
            <a:picLocks noChangeAspect="1"/>
          </p:cNvPicPr>
          <p:nvPr/>
        </p:nvPicPr>
        <p:blipFill>
          <a:blip r:embed="rId8"/>
          <a:stretch>
            <a:fillRect/>
          </a:stretch>
        </p:blipFill>
        <p:spPr>
          <a:xfrm>
            <a:off x="8868196" y="2911836"/>
            <a:ext cx="1560045" cy="1547951"/>
          </a:xfrm>
          <a:prstGeom prst="rect">
            <a:avLst/>
          </a:prstGeom>
        </p:spPr>
      </p:pic>
      <p:grpSp>
        <p:nvGrpSpPr>
          <p:cNvPr id="29" name="Group 28">
            <a:extLst>
              <a:ext uri="{FF2B5EF4-FFF2-40B4-BE49-F238E27FC236}">
                <a16:creationId xmlns:a16="http://schemas.microsoft.com/office/drawing/2014/main" id="{F57110A1-DEE8-96B5-F914-C9B922BF19AA}"/>
              </a:ext>
            </a:extLst>
          </p:cNvPr>
          <p:cNvGrpSpPr/>
          <p:nvPr/>
        </p:nvGrpSpPr>
        <p:grpSpPr>
          <a:xfrm>
            <a:off x="8931238" y="4739790"/>
            <a:ext cx="1790429" cy="1475273"/>
            <a:chOff x="9103543" y="4723541"/>
            <a:chExt cx="1790429" cy="1475273"/>
          </a:xfrm>
        </p:grpSpPr>
        <p:pic>
          <p:nvPicPr>
            <p:cNvPr id="27" name="Picture 26">
              <a:extLst>
                <a:ext uri="{FF2B5EF4-FFF2-40B4-BE49-F238E27FC236}">
                  <a16:creationId xmlns:a16="http://schemas.microsoft.com/office/drawing/2014/main" id="{09631CED-6D71-83C8-67EF-EF0E0B82A361}"/>
                </a:ext>
              </a:extLst>
            </p:cNvPr>
            <p:cNvPicPr>
              <a:picLocks noChangeAspect="1"/>
            </p:cNvPicPr>
            <p:nvPr/>
          </p:nvPicPr>
          <p:blipFill rotWithShape="1">
            <a:blip r:embed="rId9"/>
            <a:srcRect b="3791"/>
            <a:stretch/>
          </p:blipFill>
          <p:spPr>
            <a:xfrm>
              <a:off x="9103543" y="4872028"/>
              <a:ext cx="1357622" cy="1326786"/>
            </a:xfrm>
            <a:prstGeom prst="rect">
              <a:avLst/>
            </a:prstGeom>
          </p:spPr>
        </p:pic>
        <p:sp>
          <p:nvSpPr>
            <p:cNvPr id="28" name="Rectangle 27">
              <a:extLst>
                <a:ext uri="{FF2B5EF4-FFF2-40B4-BE49-F238E27FC236}">
                  <a16:creationId xmlns:a16="http://schemas.microsoft.com/office/drawing/2014/main" id="{AD30E211-D3F0-07E6-330A-3A2407B01D4D}"/>
                </a:ext>
              </a:extLst>
            </p:cNvPr>
            <p:cNvSpPr/>
            <p:nvPr/>
          </p:nvSpPr>
          <p:spPr>
            <a:xfrm>
              <a:off x="10309052" y="4723541"/>
              <a:ext cx="584920" cy="6840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814478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38FACE2-8783-7EAF-99E0-A1C94E29507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E854315D-CE33-159A-B962-C0051FCEA98A}"/>
              </a:ext>
            </a:extLst>
          </p:cNvPr>
          <p:cNvPicPr>
            <a:picLocks noChangeAspect="1"/>
          </p:cNvPicPr>
          <p:nvPr/>
        </p:nvPicPr>
        <p:blipFill rotWithShape="1">
          <a:blip r:embed="rId2"/>
          <a:srcRect t="6915" b="22020"/>
          <a:stretch/>
        </p:blipFill>
        <p:spPr>
          <a:xfrm>
            <a:off x="10309052" y="63660"/>
            <a:ext cx="1882948" cy="752355"/>
          </a:xfrm>
          <a:prstGeom prst="rect">
            <a:avLst/>
          </a:prstGeom>
        </p:spPr>
      </p:pic>
      <p:sp>
        <p:nvSpPr>
          <p:cNvPr id="14" name="Title 1">
            <a:extLst>
              <a:ext uri="{FF2B5EF4-FFF2-40B4-BE49-F238E27FC236}">
                <a16:creationId xmlns:a16="http://schemas.microsoft.com/office/drawing/2014/main" id="{BBCFBB1C-2454-6ECA-71F9-1170E10906DD}"/>
              </a:ext>
            </a:extLst>
          </p:cNvPr>
          <p:cNvSpPr txBox="1">
            <a:spLocks/>
          </p:cNvSpPr>
          <p:nvPr/>
        </p:nvSpPr>
        <p:spPr>
          <a:xfrm>
            <a:off x="0" y="0"/>
            <a:ext cx="6999890" cy="75235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dirty="0">
                <a:latin typeface="Montserrat" pitchFamily="2" charset="77"/>
              </a:rPr>
              <a:t>6. How to wash your hands</a:t>
            </a:r>
          </a:p>
        </p:txBody>
      </p:sp>
      <p:sp>
        <p:nvSpPr>
          <p:cNvPr id="11" name="Title 1">
            <a:extLst>
              <a:ext uri="{FF2B5EF4-FFF2-40B4-BE49-F238E27FC236}">
                <a16:creationId xmlns:a16="http://schemas.microsoft.com/office/drawing/2014/main" id="{E2210097-1DF3-DAE1-5F16-3BEBDE14C264}"/>
              </a:ext>
            </a:extLst>
          </p:cNvPr>
          <p:cNvSpPr txBox="1">
            <a:spLocks/>
          </p:cNvSpPr>
          <p:nvPr/>
        </p:nvSpPr>
        <p:spPr>
          <a:xfrm>
            <a:off x="356911" y="920798"/>
            <a:ext cx="4596089" cy="60281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600" b="1" dirty="0">
                <a:latin typeface="Montserrat" pitchFamily="2" charset="77"/>
              </a:rPr>
              <a:t>Practice the movements!</a:t>
            </a:r>
          </a:p>
        </p:txBody>
      </p:sp>
      <p:pic>
        <p:nvPicPr>
          <p:cNvPr id="12" name="Picture 11">
            <a:extLst>
              <a:ext uri="{FF2B5EF4-FFF2-40B4-BE49-F238E27FC236}">
                <a16:creationId xmlns:a16="http://schemas.microsoft.com/office/drawing/2014/main" id="{4FC7469E-8273-4A2C-E253-D969DB1FD538}"/>
              </a:ext>
            </a:extLst>
          </p:cNvPr>
          <p:cNvPicPr>
            <a:picLocks noChangeAspect="1"/>
          </p:cNvPicPr>
          <p:nvPr/>
        </p:nvPicPr>
        <p:blipFill>
          <a:blip r:embed="rId3"/>
          <a:stretch>
            <a:fillRect/>
          </a:stretch>
        </p:blipFill>
        <p:spPr>
          <a:xfrm>
            <a:off x="356911" y="1523632"/>
            <a:ext cx="3771232" cy="5334368"/>
          </a:xfrm>
          <a:prstGeom prst="rect">
            <a:avLst/>
          </a:prstGeom>
        </p:spPr>
      </p:pic>
      <p:pic>
        <p:nvPicPr>
          <p:cNvPr id="17" name="Picture 16">
            <a:extLst>
              <a:ext uri="{FF2B5EF4-FFF2-40B4-BE49-F238E27FC236}">
                <a16:creationId xmlns:a16="http://schemas.microsoft.com/office/drawing/2014/main" id="{00215D21-593A-E807-D277-0C91BD409FC6}"/>
              </a:ext>
            </a:extLst>
          </p:cNvPr>
          <p:cNvPicPr>
            <a:picLocks noChangeAspect="1"/>
          </p:cNvPicPr>
          <p:nvPr/>
        </p:nvPicPr>
        <p:blipFill>
          <a:blip r:embed="rId4"/>
          <a:stretch>
            <a:fillRect/>
          </a:stretch>
        </p:blipFill>
        <p:spPr>
          <a:xfrm>
            <a:off x="4419600" y="1992684"/>
            <a:ext cx="7772400" cy="4396263"/>
          </a:xfrm>
          <a:prstGeom prst="rect">
            <a:avLst/>
          </a:prstGeom>
        </p:spPr>
      </p:pic>
      <p:sp>
        <p:nvSpPr>
          <p:cNvPr id="19" name="Title 1">
            <a:extLst>
              <a:ext uri="{FF2B5EF4-FFF2-40B4-BE49-F238E27FC236}">
                <a16:creationId xmlns:a16="http://schemas.microsoft.com/office/drawing/2014/main" id="{6AA1840D-C310-2C70-4962-0BAD7A37F7CB}"/>
              </a:ext>
            </a:extLst>
          </p:cNvPr>
          <p:cNvSpPr txBox="1">
            <a:spLocks/>
          </p:cNvSpPr>
          <p:nvPr/>
        </p:nvSpPr>
        <p:spPr>
          <a:xfrm>
            <a:off x="4419600" y="6540499"/>
            <a:ext cx="4596089" cy="27737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050" dirty="0">
                <a:latin typeface="Montserrat" pitchFamily="2" charset="77"/>
              </a:rPr>
              <a:t>https://</a:t>
            </a:r>
            <a:r>
              <a:rPr lang="en-GB" sz="1050" dirty="0" err="1">
                <a:latin typeface="Montserrat" pitchFamily="2" charset="77"/>
              </a:rPr>
              <a:t>www.healthhub.sg</a:t>
            </a:r>
            <a:r>
              <a:rPr lang="en-GB" sz="1050" dirty="0">
                <a:latin typeface="Montserrat" pitchFamily="2" charset="77"/>
              </a:rPr>
              <a:t>/live-healthy/</a:t>
            </a:r>
            <a:r>
              <a:rPr lang="en-GB" sz="1050" dirty="0" err="1">
                <a:latin typeface="Montserrat" pitchFamily="2" charset="77"/>
              </a:rPr>
              <a:t>keepyourhandsclean</a:t>
            </a:r>
            <a:endParaRPr lang="en-GB" sz="1050" dirty="0">
              <a:latin typeface="Montserrat" pitchFamily="2" charset="77"/>
            </a:endParaRPr>
          </a:p>
        </p:txBody>
      </p:sp>
    </p:spTree>
    <p:extLst>
      <p:ext uri="{BB962C8B-B14F-4D97-AF65-F5344CB8AC3E}">
        <p14:creationId xmlns:p14="http://schemas.microsoft.com/office/powerpoint/2010/main" val="42431234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583FE6-C0BF-5C78-3641-FA811AB9D01E}"/>
              </a:ext>
            </a:extLst>
          </p:cNvPr>
          <p:cNvPicPr>
            <a:picLocks noChangeAspect="1"/>
          </p:cNvPicPr>
          <p:nvPr/>
        </p:nvPicPr>
        <p:blipFill rotWithShape="1">
          <a:blip r:embed="rId2"/>
          <a:srcRect t="6915" b="22020"/>
          <a:stretch/>
        </p:blipFill>
        <p:spPr>
          <a:xfrm>
            <a:off x="10309052" y="63660"/>
            <a:ext cx="1882948" cy="752355"/>
          </a:xfrm>
          <a:prstGeom prst="rect">
            <a:avLst/>
          </a:prstGeom>
        </p:spPr>
      </p:pic>
      <p:sp>
        <p:nvSpPr>
          <p:cNvPr id="4" name="Title 1">
            <a:extLst>
              <a:ext uri="{FF2B5EF4-FFF2-40B4-BE49-F238E27FC236}">
                <a16:creationId xmlns:a16="http://schemas.microsoft.com/office/drawing/2014/main" id="{E074ACCC-8CD9-BBAA-3796-6F017871A68F}"/>
              </a:ext>
            </a:extLst>
          </p:cNvPr>
          <p:cNvSpPr txBox="1">
            <a:spLocks/>
          </p:cNvSpPr>
          <p:nvPr/>
        </p:nvSpPr>
        <p:spPr>
          <a:xfrm>
            <a:off x="270387" y="1309253"/>
            <a:ext cx="11921613" cy="31125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AU" sz="8000" b="1">
                <a:latin typeface="Montserrat" pitchFamily="2" charset="77"/>
              </a:rPr>
              <a:t>Oral Rehydration </a:t>
            </a:r>
          </a:p>
          <a:p>
            <a:r>
              <a:rPr lang="en-AU" sz="8000" b="1">
                <a:latin typeface="Montserrat" pitchFamily="2" charset="77"/>
              </a:rPr>
              <a:t>Therapy volunteers</a:t>
            </a:r>
          </a:p>
        </p:txBody>
      </p:sp>
      <p:sp>
        <p:nvSpPr>
          <p:cNvPr id="2" name="Slide Number Placeholder 1">
            <a:extLst>
              <a:ext uri="{FF2B5EF4-FFF2-40B4-BE49-F238E27FC236}">
                <a16:creationId xmlns:a16="http://schemas.microsoft.com/office/drawing/2014/main" id="{9B39B295-4C63-7C11-868F-1CA52033EDC0}"/>
              </a:ext>
            </a:extLst>
          </p:cNvPr>
          <p:cNvSpPr>
            <a:spLocks noGrp="1"/>
          </p:cNvSpPr>
          <p:nvPr>
            <p:ph type="sldNum" sz="quarter" idx="12"/>
          </p:nvPr>
        </p:nvSpPr>
        <p:spPr/>
        <p:txBody>
          <a:bodyPr/>
          <a:lstStyle/>
          <a:p>
            <a:fld id="{8AB32140-C4FB-1A4C-AC00-5CB6CAE258BC}" type="slidenum">
              <a:rPr lang="en-GB" smtClean="0"/>
              <a:t>29</a:t>
            </a:fld>
            <a:endParaRPr lang="en-GB"/>
          </a:p>
        </p:txBody>
      </p:sp>
    </p:spTree>
    <p:extLst>
      <p:ext uri="{BB962C8B-B14F-4D97-AF65-F5344CB8AC3E}">
        <p14:creationId xmlns:p14="http://schemas.microsoft.com/office/powerpoint/2010/main" val="14808723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D859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659B7-7E15-FFB0-0479-EF6097F340CB}"/>
              </a:ext>
            </a:extLst>
          </p:cNvPr>
          <p:cNvSpPr>
            <a:spLocks noGrp="1"/>
          </p:cNvSpPr>
          <p:nvPr>
            <p:ph type="ctrTitle"/>
          </p:nvPr>
        </p:nvSpPr>
        <p:spPr>
          <a:xfrm>
            <a:off x="4235674" y="1394771"/>
            <a:ext cx="7651529" cy="1448736"/>
          </a:xfrm>
        </p:spPr>
        <p:txBody>
          <a:bodyPr>
            <a:normAutofit/>
          </a:bodyPr>
          <a:lstStyle/>
          <a:p>
            <a:pPr algn="l"/>
            <a:r>
              <a:rPr lang="en-GB" sz="4800" b="1" dirty="0">
                <a:solidFill>
                  <a:schemeClr val="bg1"/>
                </a:solidFill>
                <a:latin typeface="Montserrat" pitchFamily="2" charset="77"/>
              </a:rPr>
              <a:t>What do you know about AWD?</a:t>
            </a:r>
          </a:p>
        </p:txBody>
      </p:sp>
      <p:sp>
        <p:nvSpPr>
          <p:cNvPr id="6" name="Title 1">
            <a:extLst>
              <a:ext uri="{FF2B5EF4-FFF2-40B4-BE49-F238E27FC236}">
                <a16:creationId xmlns:a16="http://schemas.microsoft.com/office/drawing/2014/main" id="{9F5D5E32-EBEF-F9DC-A864-BA1EFABD7DB1}"/>
              </a:ext>
            </a:extLst>
          </p:cNvPr>
          <p:cNvSpPr txBox="1">
            <a:spLocks/>
          </p:cNvSpPr>
          <p:nvPr/>
        </p:nvSpPr>
        <p:spPr>
          <a:xfrm>
            <a:off x="4235674" y="3965998"/>
            <a:ext cx="7525402" cy="1448737"/>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b="1" dirty="0">
                <a:solidFill>
                  <a:schemeClr val="bg1"/>
                </a:solidFill>
                <a:latin typeface="Montserrat"/>
              </a:rPr>
              <a:t>Do you ever hear any rumours about AWD, and if so, which ones?</a:t>
            </a:r>
          </a:p>
        </p:txBody>
      </p:sp>
      <p:pic>
        <p:nvPicPr>
          <p:cNvPr id="7" name="Picture 6">
            <a:extLst>
              <a:ext uri="{FF2B5EF4-FFF2-40B4-BE49-F238E27FC236}">
                <a16:creationId xmlns:a16="http://schemas.microsoft.com/office/drawing/2014/main" id="{5D328EEC-73AE-3A5A-4BAE-05E25B8E1A0A}"/>
              </a:ext>
            </a:extLst>
          </p:cNvPr>
          <p:cNvPicPr>
            <a:picLocks noChangeAspect="1"/>
          </p:cNvPicPr>
          <p:nvPr/>
        </p:nvPicPr>
        <p:blipFill rotWithShape="1">
          <a:blip r:embed="rId3"/>
          <a:srcRect l="12374" t="10129" r="11973" b="16827"/>
          <a:stretch/>
        </p:blipFill>
        <p:spPr>
          <a:xfrm>
            <a:off x="220722" y="246263"/>
            <a:ext cx="2732690" cy="2597244"/>
          </a:xfrm>
          <a:prstGeom prst="roundRect">
            <a:avLst>
              <a:gd name="adj" fmla="val 6484"/>
            </a:avLst>
          </a:prstGeom>
        </p:spPr>
      </p:pic>
      <p:sp>
        <p:nvSpPr>
          <p:cNvPr id="8" name="Title 1">
            <a:extLst>
              <a:ext uri="{FF2B5EF4-FFF2-40B4-BE49-F238E27FC236}">
                <a16:creationId xmlns:a16="http://schemas.microsoft.com/office/drawing/2014/main" id="{E7E9C947-CB10-7B9B-AD00-1EF186C7A884}"/>
              </a:ext>
            </a:extLst>
          </p:cNvPr>
          <p:cNvSpPr txBox="1">
            <a:spLocks/>
          </p:cNvSpPr>
          <p:nvPr/>
        </p:nvSpPr>
        <p:spPr>
          <a:xfrm>
            <a:off x="3347551" y="1267578"/>
            <a:ext cx="746233" cy="195420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4000" b="1" dirty="0">
                <a:latin typeface="Montserrat" pitchFamily="2" charset="77"/>
              </a:rPr>
              <a:t>1</a:t>
            </a:r>
          </a:p>
        </p:txBody>
      </p:sp>
      <p:sp>
        <p:nvSpPr>
          <p:cNvPr id="9" name="Title 1">
            <a:extLst>
              <a:ext uri="{FF2B5EF4-FFF2-40B4-BE49-F238E27FC236}">
                <a16:creationId xmlns:a16="http://schemas.microsoft.com/office/drawing/2014/main" id="{B8C5A671-D858-B057-0285-6EEBB17FAF5B}"/>
              </a:ext>
            </a:extLst>
          </p:cNvPr>
          <p:cNvSpPr txBox="1">
            <a:spLocks/>
          </p:cNvSpPr>
          <p:nvPr/>
        </p:nvSpPr>
        <p:spPr>
          <a:xfrm>
            <a:off x="2964408" y="3721442"/>
            <a:ext cx="1271266" cy="204435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4000" b="1" dirty="0">
                <a:latin typeface="Montserrat" pitchFamily="2" charset="77"/>
              </a:rPr>
              <a:t>2</a:t>
            </a:r>
            <a:endParaRPr lang="en-US" sz="14000" dirty="0"/>
          </a:p>
        </p:txBody>
      </p:sp>
      <p:sp>
        <p:nvSpPr>
          <p:cNvPr id="10" name="Title 1">
            <a:extLst>
              <a:ext uri="{FF2B5EF4-FFF2-40B4-BE49-F238E27FC236}">
                <a16:creationId xmlns:a16="http://schemas.microsoft.com/office/drawing/2014/main" id="{A4A89686-D9E9-8B8B-5ED8-E34601EF0D3A}"/>
              </a:ext>
            </a:extLst>
          </p:cNvPr>
          <p:cNvSpPr txBox="1">
            <a:spLocks/>
          </p:cNvSpPr>
          <p:nvPr/>
        </p:nvSpPr>
        <p:spPr>
          <a:xfrm>
            <a:off x="220722" y="6316259"/>
            <a:ext cx="5691347" cy="43004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b="1">
                <a:solidFill>
                  <a:schemeClr val="bg1"/>
                </a:solidFill>
                <a:latin typeface="Montserrat" pitchFamily="2" charset="77"/>
              </a:rPr>
              <a:t>All group discussion– 20’ time</a:t>
            </a:r>
          </a:p>
        </p:txBody>
      </p:sp>
    </p:spTree>
    <p:extLst>
      <p:ext uri="{BB962C8B-B14F-4D97-AF65-F5344CB8AC3E}">
        <p14:creationId xmlns:p14="http://schemas.microsoft.com/office/powerpoint/2010/main" val="30494763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8CB78A1-2E65-F980-BAD4-93785D0B7531}"/>
              </a:ext>
            </a:extLst>
          </p:cNvPr>
          <p:cNvPicPr>
            <a:picLocks noChangeAspect="1"/>
          </p:cNvPicPr>
          <p:nvPr/>
        </p:nvPicPr>
        <p:blipFill rotWithShape="1">
          <a:blip r:embed="rId2"/>
          <a:srcRect t="6915" b="22020"/>
          <a:stretch/>
        </p:blipFill>
        <p:spPr>
          <a:xfrm>
            <a:off x="10309052" y="63660"/>
            <a:ext cx="1882948" cy="752355"/>
          </a:xfrm>
          <a:prstGeom prst="rect">
            <a:avLst/>
          </a:prstGeom>
        </p:spPr>
      </p:pic>
      <p:cxnSp>
        <p:nvCxnSpPr>
          <p:cNvPr id="3" name="Straight Connector 2">
            <a:extLst>
              <a:ext uri="{FF2B5EF4-FFF2-40B4-BE49-F238E27FC236}">
                <a16:creationId xmlns:a16="http://schemas.microsoft.com/office/drawing/2014/main" id="{DDE933AD-69CE-3790-FBA8-EF51141E308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53A825C9-521E-A6E9-A264-B1F9FD2BE1F0}"/>
              </a:ext>
            </a:extLst>
          </p:cNvPr>
          <p:cNvSpPr txBox="1">
            <a:spLocks/>
          </p:cNvSpPr>
          <p:nvPr/>
        </p:nvSpPr>
        <p:spPr>
          <a:xfrm>
            <a:off x="0" y="0"/>
            <a:ext cx="914400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1. ORT volunteers</a:t>
            </a:r>
          </a:p>
        </p:txBody>
      </p:sp>
      <p:sp>
        <p:nvSpPr>
          <p:cNvPr id="5" name="Title 1">
            <a:extLst>
              <a:ext uri="{FF2B5EF4-FFF2-40B4-BE49-F238E27FC236}">
                <a16:creationId xmlns:a16="http://schemas.microsoft.com/office/drawing/2014/main" id="{B2E546B5-05D4-6964-8A57-522D3491CA0C}"/>
              </a:ext>
            </a:extLst>
          </p:cNvPr>
          <p:cNvSpPr txBox="1">
            <a:spLocks/>
          </p:cNvSpPr>
          <p:nvPr/>
        </p:nvSpPr>
        <p:spPr>
          <a:xfrm>
            <a:off x="4724401" y="1044046"/>
            <a:ext cx="2743198" cy="91001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b="1">
                <a:solidFill>
                  <a:schemeClr val="bg2">
                    <a:lumMod val="50000"/>
                  </a:schemeClr>
                </a:solidFill>
                <a:latin typeface="Montserrat" pitchFamily="2" charset="77"/>
              </a:rPr>
              <a:t>Community surveillance</a:t>
            </a:r>
          </a:p>
        </p:txBody>
      </p:sp>
      <p:sp>
        <p:nvSpPr>
          <p:cNvPr id="6" name="Title 1">
            <a:extLst>
              <a:ext uri="{FF2B5EF4-FFF2-40B4-BE49-F238E27FC236}">
                <a16:creationId xmlns:a16="http://schemas.microsoft.com/office/drawing/2014/main" id="{0CEFB405-2F98-AC8F-5621-DB0B4728A275}"/>
              </a:ext>
            </a:extLst>
          </p:cNvPr>
          <p:cNvSpPr txBox="1">
            <a:spLocks/>
          </p:cNvSpPr>
          <p:nvPr/>
        </p:nvSpPr>
        <p:spPr>
          <a:xfrm>
            <a:off x="8300544" y="2967306"/>
            <a:ext cx="3584028" cy="461694"/>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b="1">
                <a:solidFill>
                  <a:schemeClr val="bg2">
                    <a:lumMod val="50000"/>
                  </a:schemeClr>
                </a:solidFill>
                <a:latin typeface="Montserrat" pitchFamily="2" charset="77"/>
              </a:rPr>
              <a:t>Health education</a:t>
            </a:r>
          </a:p>
        </p:txBody>
      </p:sp>
      <p:sp>
        <p:nvSpPr>
          <p:cNvPr id="26" name="Rounded Rectangle 25">
            <a:extLst>
              <a:ext uri="{FF2B5EF4-FFF2-40B4-BE49-F238E27FC236}">
                <a16:creationId xmlns:a16="http://schemas.microsoft.com/office/drawing/2014/main" id="{6C103E09-5F5C-1EB4-B2B0-5D97830F7CF7}"/>
              </a:ext>
            </a:extLst>
          </p:cNvPr>
          <p:cNvSpPr/>
          <p:nvPr/>
        </p:nvSpPr>
        <p:spPr>
          <a:xfrm>
            <a:off x="0" y="816015"/>
            <a:ext cx="2995448" cy="760844"/>
          </a:xfrm>
          <a:prstGeom prst="roundRect">
            <a:avLst>
              <a:gd name="adj" fmla="val 6486"/>
            </a:avLst>
          </a:prstGeom>
          <a:solidFill>
            <a:srgbClr val="0D85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8F2FFF9C-97D9-2D74-59EE-5167D3D08BB1}"/>
              </a:ext>
            </a:extLst>
          </p:cNvPr>
          <p:cNvSpPr txBox="1">
            <a:spLocks/>
          </p:cNvSpPr>
          <p:nvPr/>
        </p:nvSpPr>
        <p:spPr>
          <a:xfrm>
            <a:off x="8249821" y="4457168"/>
            <a:ext cx="4246181" cy="461694"/>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b="1">
                <a:solidFill>
                  <a:schemeClr val="bg2">
                    <a:lumMod val="50000"/>
                  </a:schemeClr>
                </a:solidFill>
                <a:latin typeface="Montserrat" pitchFamily="2" charset="77"/>
              </a:rPr>
              <a:t>ORS preparation</a:t>
            </a:r>
          </a:p>
        </p:txBody>
      </p:sp>
      <p:sp>
        <p:nvSpPr>
          <p:cNvPr id="9" name="Title 1">
            <a:extLst>
              <a:ext uri="{FF2B5EF4-FFF2-40B4-BE49-F238E27FC236}">
                <a16:creationId xmlns:a16="http://schemas.microsoft.com/office/drawing/2014/main" id="{835AE95C-364D-107E-6D4F-EF9C4FB6C981}"/>
              </a:ext>
            </a:extLst>
          </p:cNvPr>
          <p:cNvSpPr txBox="1">
            <a:spLocks/>
          </p:cNvSpPr>
          <p:nvPr/>
        </p:nvSpPr>
        <p:spPr>
          <a:xfrm>
            <a:off x="265729" y="4254517"/>
            <a:ext cx="3862727" cy="6121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GB" sz="2800" b="1">
                <a:solidFill>
                  <a:schemeClr val="bg2">
                    <a:lumMod val="50000"/>
                  </a:schemeClr>
                </a:solidFill>
                <a:latin typeface="Montserrat" pitchFamily="2" charset="77"/>
              </a:rPr>
              <a:t>Hygiene practices</a:t>
            </a:r>
          </a:p>
        </p:txBody>
      </p:sp>
      <p:sp>
        <p:nvSpPr>
          <p:cNvPr id="14" name="Title 1">
            <a:extLst>
              <a:ext uri="{FF2B5EF4-FFF2-40B4-BE49-F238E27FC236}">
                <a16:creationId xmlns:a16="http://schemas.microsoft.com/office/drawing/2014/main" id="{B97B9405-AB1C-373E-BB10-AC50B66A58CC}"/>
              </a:ext>
            </a:extLst>
          </p:cNvPr>
          <p:cNvSpPr txBox="1">
            <a:spLocks/>
          </p:cNvSpPr>
          <p:nvPr/>
        </p:nvSpPr>
        <p:spPr>
          <a:xfrm>
            <a:off x="5068375" y="6097394"/>
            <a:ext cx="2412125" cy="461694"/>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b="1">
                <a:solidFill>
                  <a:schemeClr val="bg2">
                    <a:lumMod val="50000"/>
                  </a:schemeClr>
                </a:solidFill>
                <a:latin typeface="Montserrat" pitchFamily="2" charset="77"/>
              </a:rPr>
              <a:t>Gather data</a:t>
            </a:r>
          </a:p>
        </p:txBody>
      </p:sp>
      <p:sp>
        <p:nvSpPr>
          <p:cNvPr id="16" name="Title 1">
            <a:extLst>
              <a:ext uri="{FF2B5EF4-FFF2-40B4-BE49-F238E27FC236}">
                <a16:creationId xmlns:a16="http://schemas.microsoft.com/office/drawing/2014/main" id="{198D05E3-D765-A1FF-A4D6-BCD6FF53A2C6}"/>
              </a:ext>
            </a:extLst>
          </p:cNvPr>
          <p:cNvSpPr txBox="1">
            <a:spLocks/>
          </p:cNvSpPr>
          <p:nvPr/>
        </p:nvSpPr>
        <p:spPr>
          <a:xfrm>
            <a:off x="1319353" y="2844216"/>
            <a:ext cx="2743198" cy="88974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GB" sz="2800" b="1">
                <a:solidFill>
                  <a:schemeClr val="bg2">
                    <a:lumMod val="50000"/>
                  </a:schemeClr>
                </a:solidFill>
                <a:latin typeface="Montserrat" pitchFamily="2" charset="77"/>
              </a:rPr>
              <a:t>Community engagement</a:t>
            </a:r>
          </a:p>
        </p:txBody>
      </p:sp>
      <p:pic>
        <p:nvPicPr>
          <p:cNvPr id="18" name="Picture 17">
            <a:extLst>
              <a:ext uri="{FF2B5EF4-FFF2-40B4-BE49-F238E27FC236}">
                <a16:creationId xmlns:a16="http://schemas.microsoft.com/office/drawing/2014/main" id="{13C200C9-4041-43E1-EB5A-E453873C43AC}"/>
              </a:ext>
            </a:extLst>
          </p:cNvPr>
          <p:cNvPicPr>
            <a:picLocks noChangeAspect="1"/>
          </p:cNvPicPr>
          <p:nvPr/>
        </p:nvPicPr>
        <p:blipFill rotWithShape="1">
          <a:blip r:embed="rId3"/>
          <a:srcRect l="78506" t="26590" b="42545"/>
          <a:stretch/>
        </p:blipFill>
        <p:spPr>
          <a:xfrm>
            <a:off x="7098174" y="3889738"/>
            <a:ext cx="934357" cy="1341669"/>
          </a:xfrm>
          <a:prstGeom prst="rect">
            <a:avLst/>
          </a:prstGeom>
        </p:spPr>
      </p:pic>
      <p:pic>
        <p:nvPicPr>
          <p:cNvPr id="19" name="Picture 18">
            <a:extLst>
              <a:ext uri="{FF2B5EF4-FFF2-40B4-BE49-F238E27FC236}">
                <a16:creationId xmlns:a16="http://schemas.microsoft.com/office/drawing/2014/main" id="{A3DAAB00-3847-38FD-4C42-3BB5729A8607}"/>
              </a:ext>
            </a:extLst>
          </p:cNvPr>
          <p:cNvPicPr>
            <a:picLocks noChangeAspect="1"/>
          </p:cNvPicPr>
          <p:nvPr/>
        </p:nvPicPr>
        <p:blipFill rotWithShape="1">
          <a:blip r:embed="rId3"/>
          <a:srcRect l="51533" t="1916" r="23541" b="65900"/>
          <a:stretch/>
        </p:blipFill>
        <p:spPr>
          <a:xfrm>
            <a:off x="7098174" y="2238832"/>
            <a:ext cx="1128421" cy="1456948"/>
          </a:xfrm>
          <a:prstGeom prst="rect">
            <a:avLst/>
          </a:prstGeom>
        </p:spPr>
      </p:pic>
      <p:pic>
        <p:nvPicPr>
          <p:cNvPr id="20" name="Picture 19">
            <a:extLst>
              <a:ext uri="{FF2B5EF4-FFF2-40B4-BE49-F238E27FC236}">
                <a16:creationId xmlns:a16="http://schemas.microsoft.com/office/drawing/2014/main" id="{2F44D7B8-A957-F304-66C3-BBE370193506}"/>
              </a:ext>
            </a:extLst>
          </p:cNvPr>
          <p:cNvPicPr>
            <a:picLocks noChangeAspect="1"/>
          </p:cNvPicPr>
          <p:nvPr/>
        </p:nvPicPr>
        <p:blipFill rotWithShape="1">
          <a:blip r:embed="rId3"/>
          <a:srcRect l="67909" t="73798" r="7801"/>
          <a:stretch/>
        </p:blipFill>
        <p:spPr>
          <a:xfrm>
            <a:off x="5676828" y="4768849"/>
            <a:ext cx="1018164" cy="1098327"/>
          </a:xfrm>
          <a:prstGeom prst="rect">
            <a:avLst/>
          </a:prstGeom>
        </p:spPr>
      </p:pic>
      <p:pic>
        <p:nvPicPr>
          <p:cNvPr id="21" name="Picture 20">
            <a:extLst>
              <a:ext uri="{FF2B5EF4-FFF2-40B4-BE49-F238E27FC236}">
                <a16:creationId xmlns:a16="http://schemas.microsoft.com/office/drawing/2014/main" id="{9EC9BEDB-478A-942B-54C9-A43E05DF1C4B}"/>
              </a:ext>
            </a:extLst>
          </p:cNvPr>
          <p:cNvPicPr>
            <a:picLocks noChangeAspect="1"/>
          </p:cNvPicPr>
          <p:nvPr/>
        </p:nvPicPr>
        <p:blipFill rotWithShape="1">
          <a:blip r:embed="rId3"/>
          <a:srcRect l="2146" t="45565" r="59808" b="21332"/>
          <a:stretch/>
        </p:blipFill>
        <p:spPr>
          <a:xfrm>
            <a:off x="4218365" y="4162119"/>
            <a:ext cx="1278646" cy="1112538"/>
          </a:xfrm>
          <a:prstGeom prst="ellipse">
            <a:avLst/>
          </a:prstGeom>
        </p:spPr>
      </p:pic>
      <p:pic>
        <p:nvPicPr>
          <p:cNvPr id="22" name="Picture 21">
            <a:extLst>
              <a:ext uri="{FF2B5EF4-FFF2-40B4-BE49-F238E27FC236}">
                <a16:creationId xmlns:a16="http://schemas.microsoft.com/office/drawing/2014/main" id="{78E5D627-8342-BEA1-3EC8-347ADA928721}"/>
              </a:ext>
            </a:extLst>
          </p:cNvPr>
          <p:cNvPicPr>
            <a:picLocks noChangeAspect="1"/>
          </p:cNvPicPr>
          <p:nvPr/>
        </p:nvPicPr>
        <p:blipFill rotWithShape="1">
          <a:blip r:embed="rId3"/>
          <a:srcRect l="-37" t="4432" r="61417" b="56717"/>
          <a:stretch/>
        </p:blipFill>
        <p:spPr>
          <a:xfrm>
            <a:off x="4136500" y="2533903"/>
            <a:ext cx="1347812" cy="1355835"/>
          </a:xfrm>
          <a:prstGeom prst="ellipse">
            <a:avLst/>
          </a:prstGeom>
        </p:spPr>
      </p:pic>
      <p:pic>
        <p:nvPicPr>
          <p:cNvPr id="24" name="Picture 23">
            <a:extLst>
              <a:ext uri="{FF2B5EF4-FFF2-40B4-BE49-F238E27FC236}">
                <a16:creationId xmlns:a16="http://schemas.microsoft.com/office/drawing/2014/main" id="{C2580DA6-4914-D0C5-3951-89DD8CD5AA6B}"/>
              </a:ext>
            </a:extLst>
          </p:cNvPr>
          <p:cNvPicPr>
            <a:picLocks noChangeAspect="1"/>
          </p:cNvPicPr>
          <p:nvPr/>
        </p:nvPicPr>
        <p:blipFill rotWithShape="1">
          <a:blip r:embed="rId4"/>
          <a:srcRect l="31345" t="36484" r="24228" b="22310"/>
          <a:stretch/>
        </p:blipFill>
        <p:spPr>
          <a:xfrm>
            <a:off x="5562679" y="2053830"/>
            <a:ext cx="1149319" cy="960145"/>
          </a:xfrm>
          <a:prstGeom prst="rect">
            <a:avLst/>
          </a:prstGeom>
        </p:spPr>
      </p:pic>
      <p:sp>
        <p:nvSpPr>
          <p:cNvPr id="25" name="Title 1">
            <a:extLst>
              <a:ext uri="{FF2B5EF4-FFF2-40B4-BE49-F238E27FC236}">
                <a16:creationId xmlns:a16="http://schemas.microsoft.com/office/drawing/2014/main" id="{2D822D6E-B27A-612D-8C15-1E40A133061A}"/>
              </a:ext>
            </a:extLst>
          </p:cNvPr>
          <p:cNvSpPr txBox="1">
            <a:spLocks/>
          </p:cNvSpPr>
          <p:nvPr/>
        </p:nvSpPr>
        <p:spPr>
          <a:xfrm>
            <a:off x="246993" y="957607"/>
            <a:ext cx="2743198" cy="565943"/>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a:solidFill>
                  <a:schemeClr val="bg1"/>
                </a:solidFill>
                <a:latin typeface="Montserrat" pitchFamily="2" charset="77"/>
              </a:rPr>
              <a:t>Main tasks</a:t>
            </a:r>
          </a:p>
        </p:txBody>
      </p:sp>
    </p:spTree>
    <p:extLst>
      <p:ext uri="{BB962C8B-B14F-4D97-AF65-F5344CB8AC3E}">
        <p14:creationId xmlns:p14="http://schemas.microsoft.com/office/powerpoint/2010/main" val="2122397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8CB78A1-2E65-F980-BAD4-93785D0B7531}"/>
              </a:ext>
            </a:extLst>
          </p:cNvPr>
          <p:cNvPicPr>
            <a:picLocks noChangeAspect="1"/>
          </p:cNvPicPr>
          <p:nvPr/>
        </p:nvPicPr>
        <p:blipFill rotWithShape="1">
          <a:blip r:embed="rId2"/>
          <a:srcRect t="6915" b="22020"/>
          <a:stretch/>
        </p:blipFill>
        <p:spPr>
          <a:xfrm>
            <a:off x="10309052" y="63660"/>
            <a:ext cx="1882948" cy="752355"/>
          </a:xfrm>
          <a:prstGeom prst="rect">
            <a:avLst/>
          </a:prstGeom>
        </p:spPr>
      </p:pic>
      <p:cxnSp>
        <p:nvCxnSpPr>
          <p:cNvPr id="3" name="Straight Connector 2">
            <a:extLst>
              <a:ext uri="{FF2B5EF4-FFF2-40B4-BE49-F238E27FC236}">
                <a16:creationId xmlns:a16="http://schemas.microsoft.com/office/drawing/2014/main" id="{DDE933AD-69CE-3790-FBA8-EF51141E308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64B7FB51-5B01-68E1-DD3F-B4A9655D1323}"/>
              </a:ext>
            </a:extLst>
          </p:cNvPr>
          <p:cNvSpPr/>
          <p:nvPr/>
        </p:nvSpPr>
        <p:spPr>
          <a:xfrm>
            <a:off x="215159"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53A825C9-521E-A6E9-A264-B1F9FD2BE1F0}"/>
              </a:ext>
            </a:extLst>
          </p:cNvPr>
          <p:cNvSpPr txBox="1">
            <a:spLocks/>
          </p:cNvSpPr>
          <p:nvPr/>
        </p:nvSpPr>
        <p:spPr>
          <a:xfrm>
            <a:off x="0" y="0"/>
            <a:ext cx="9585434"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2. Community surveillance</a:t>
            </a:r>
          </a:p>
        </p:txBody>
      </p:sp>
      <p:pic>
        <p:nvPicPr>
          <p:cNvPr id="5" name="Picture 4">
            <a:extLst>
              <a:ext uri="{FF2B5EF4-FFF2-40B4-BE49-F238E27FC236}">
                <a16:creationId xmlns:a16="http://schemas.microsoft.com/office/drawing/2014/main" id="{5AC4F892-AD02-2C1A-A31E-F299D84F0A1E}"/>
              </a:ext>
            </a:extLst>
          </p:cNvPr>
          <p:cNvPicPr>
            <a:picLocks noChangeAspect="1"/>
          </p:cNvPicPr>
          <p:nvPr/>
        </p:nvPicPr>
        <p:blipFill rotWithShape="1">
          <a:blip r:embed="rId3"/>
          <a:srcRect l="31345" t="36484" r="24228" b="22310"/>
          <a:stretch/>
        </p:blipFill>
        <p:spPr>
          <a:xfrm>
            <a:off x="454652" y="1198268"/>
            <a:ext cx="980601" cy="819197"/>
          </a:xfrm>
          <a:prstGeom prst="rect">
            <a:avLst/>
          </a:prstGeom>
        </p:spPr>
      </p:pic>
      <p:sp>
        <p:nvSpPr>
          <p:cNvPr id="8" name="Title 1">
            <a:extLst>
              <a:ext uri="{FF2B5EF4-FFF2-40B4-BE49-F238E27FC236}">
                <a16:creationId xmlns:a16="http://schemas.microsoft.com/office/drawing/2014/main" id="{531BF380-4E01-564E-AB2D-AEBDB3440040}"/>
              </a:ext>
            </a:extLst>
          </p:cNvPr>
          <p:cNvSpPr txBox="1">
            <a:spLocks/>
          </p:cNvSpPr>
          <p:nvPr/>
        </p:nvSpPr>
        <p:spPr>
          <a:xfrm>
            <a:off x="1995605" y="2428592"/>
            <a:ext cx="8299271"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400">
                <a:latin typeface="Montserrat" pitchFamily="2" charset="77"/>
              </a:rPr>
              <a:t>ORT volunteers are identified by the community as </a:t>
            </a:r>
            <a:r>
              <a:rPr lang="en-GB" sz="2400" b="1">
                <a:solidFill>
                  <a:srgbClr val="0D859E"/>
                </a:solidFill>
                <a:latin typeface="Montserrat" pitchFamily="2" charset="77"/>
              </a:rPr>
              <a:t>focal point for diarrheal </a:t>
            </a:r>
            <a:r>
              <a:rPr lang="en-GB" sz="2400">
                <a:latin typeface="Montserrat" pitchFamily="2" charset="77"/>
              </a:rPr>
              <a:t>diseases</a:t>
            </a:r>
          </a:p>
        </p:txBody>
      </p:sp>
      <p:sp>
        <p:nvSpPr>
          <p:cNvPr id="9" name="Title 1">
            <a:extLst>
              <a:ext uri="{FF2B5EF4-FFF2-40B4-BE49-F238E27FC236}">
                <a16:creationId xmlns:a16="http://schemas.microsoft.com/office/drawing/2014/main" id="{5A7F2A21-63EB-D45B-AACF-437687590F5B}"/>
              </a:ext>
            </a:extLst>
          </p:cNvPr>
          <p:cNvSpPr txBox="1">
            <a:spLocks/>
          </p:cNvSpPr>
          <p:nvPr/>
        </p:nvSpPr>
        <p:spPr>
          <a:xfrm>
            <a:off x="1995605" y="3541807"/>
            <a:ext cx="8299271" cy="1187848"/>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400">
                <a:latin typeface="Montserrat" pitchFamily="2" charset="77"/>
              </a:rPr>
              <a:t>When a possible case is identified, they have a </a:t>
            </a:r>
            <a:r>
              <a:rPr lang="en-GB" sz="2400" b="1">
                <a:solidFill>
                  <a:srgbClr val="0D859E"/>
                </a:solidFill>
                <a:latin typeface="Montserrat" pitchFamily="2" charset="77"/>
              </a:rPr>
              <a:t>reporting line to inform</a:t>
            </a:r>
            <a:r>
              <a:rPr lang="en-GB" sz="2400">
                <a:latin typeface="Montserrat" pitchFamily="2" charset="77"/>
              </a:rPr>
              <a:t> of those potential cases, like the surveillance officer from the government; health cluster; WHO, NGO...</a:t>
            </a:r>
          </a:p>
        </p:txBody>
      </p:sp>
      <p:sp>
        <p:nvSpPr>
          <p:cNvPr id="11" name="Title 1">
            <a:extLst>
              <a:ext uri="{FF2B5EF4-FFF2-40B4-BE49-F238E27FC236}">
                <a16:creationId xmlns:a16="http://schemas.microsoft.com/office/drawing/2014/main" id="{7DB15900-116A-0306-429B-80BE86727CFD}"/>
              </a:ext>
            </a:extLst>
          </p:cNvPr>
          <p:cNvSpPr txBox="1">
            <a:spLocks/>
          </p:cNvSpPr>
          <p:nvPr/>
        </p:nvSpPr>
        <p:spPr>
          <a:xfrm>
            <a:off x="1995605" y="4881706"/>
            <a:ext cx="8299271" cy="1394950"/>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400">
                <a:latin typeface="Montserrat" pitchFamily="2" charset="77"/>
              </a:rPr>
              <a:t>Surveillance can be passive in stable times (sick people ask for help to the ORT volunteer), but </a:t>
            </a:r>
            <a:r>
              <a:rPr lang="en-GB" sz="2400" b="1">
                <a:solidFill>
                  <a:srgbClr val="0D859E"/>
                </a:solidFill>
                <a:latin typeface="Montserrat" pitchFamily="2" charset="77"/>
              </a:rPr>
              <a:t>during an outbreak, active case finding can be required </a:t>
            </a:r>
            <a:r>
              <a:rPr lang="en-GB" sz="2400">
                <a:latin typeface="Montserrat" pitchFamily="2" charset="77"/>
              </a:rPr>
              <a:t>(the ORT volunteer asks the community about possible cases)</a:t>
            </a:r>
          </a:p>
        </p:txBody>
      </p:sp>
      <p:sp>
        <p:nvSpPr>
          <p:cNvPr id="12" name="Title 1">
            <a:extLst>
              <a:ext uri="{FF2B5EF4-FFF2-40B4-BE49-F238E27FC236}">
                <a16:creationId xmlns:a16="http://schemas.microsoft.com/office/drawing/2014/main" id="{8D3D90EA-B3D7-F215-9094-D5379142169F}"/>
              </a:ext>
            </a:extLst>
          </p:cNvPr>
          <p:cNvSpPr txBox="1">
            <a:spLocks/>
          </p:cNvSpPr>
          <p:nvPr/>
        </p:nvSpPr>
        <p:spPr>
          <a:xfrm>
            <a:off x="1995605" y="1272806"/>
            <a:ext cx="309920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b="1">
                <a:latin typeface="Montserrat" pitchFamily="2" charset="77"/>
              </a:rPr>
              <a:t>KEY points</a:t>
            </a:r>
          </a:p>
        </p:txBody>
      </p:sp>
      <p:cxnSp>
        <p:nvCxnSpPr>
          <p:cNvPr id="13" name="Straight Connector 12">
            <a:extLst>
              <a:ext uri="{FF2B5EF4-FFF2-40B4-BE49-F238E27FC236}">
                <a16:creationId xmlns:a16="http://schemas.microsoft.com/office/drawing/2014/main" id="{4215183B-BF3C-765E-16B3-44998764EC8B}"/>
              </a:ext>
            </a:extLst>
          </p:cNvPr>
          <p:cNvCxnSpPr>
            <a:cxnSpLocks/>
          </p:cNvCxnSpPr>
          <p:nvPr/>
        </p:nvCxnSpPr>
        <p:spPr>
          <a:xfrm>
            <a:off x="1600194" y="2017464"/>
            <a:ext cx="8708858"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3822DE98-C332-F5E4-71BC-E369BBCC0BA5}"/>
              </a:ext>
            </a:extLst>
          </p:cNvPr>
          <p:cNvPicPr>
            <a:picLocks noChangeAspect="1"/>
          </p:cNvPicPr>
          <p:nvPr/>
        </p:nvPicPr>
        <p:blipFill rotWithShape="1">
          <a:blip r:embed="rId4"/>
          <a:srcRect l="32597" t="23738" r="12209" b="20553"/>
          <a:stretch/>
        </p:blipFill>
        <p:spPr>
          <a:xfrm rot="8028689">
            <a:off x="10260492" y="1026020"/>
            <a:ext cx="1258924" cy="1237596"/>
          </a:xfrm>
          <a:prstGeom prst="ellipse">
            <a:avLst/>
          </a:prstGeom>
        </p:spPr>
      </p:pic>
      <p:sp>
        <p:nvSpPr>
          <p:cNvPr id="19" name="Oval 18">
            <a:extLst>
              <a:ext uri="{FF2B5EF4-FFF2-40B4-BE49-F238E27FC236}">
                <a16:creationId xmlns:a16="http://schemas.microsoft.com/office/drawing/2014/main" id="{21CD25B6-A8E3-D078-0D7F-FCA4F2AD4610}"/>
              </a:ext>
            </a:extLst>
          </p:cNvPr>
          <p:cNvSpPr/>
          <p:nvPr/>
        </p:nvSpPr>
        <p:spPr>
          <a:xfrm>
            <a:off x="10172588"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142897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755E174-2512-6111-A580-76247DD39AE3}"/>
              </a:ext>
            </a:extLst>
          </p:cNvPr>
          <p:cNvPicPr>
            <a:picLocks noChangeAspect="1"/>
          </p:cNvPicPr>
          <p:nvPr/>
        </p:nvPicPr>
        <p:blipFill rotWithShape="1">
          <a:blip r:embed="rId2"/>
          <a:srcRect l="51533" t="1916" r="23541" b="65900"/>
          <a:stretch/>
        </p:blipFill>
        <p:spPr>
          <a:xfrm>
            <a:off x="489594" y="955708"/>
            <a:ext cx="1025277" cy="1323775"/>
          </a:xfrm>
          <a:prstGeom prst="rect">
            <a:avLst/>
          </a:prstGeom>
        </p:spPr>
      </p:pic>
      <p:pic>
        <p:nvPicPr>
          <p:cNvPr id="2" name="Picture 1">
            <a:extLst>
              <a:ext uri="{FF2B5EF4-FFF2-40B4-BE49-F238E27FC236}">
                <a16:creationId xmlns:a16="http://schemas.microsoft.com/office/drawing/2014/main" id="{58CB78A1-2E65-F980-BAD4-93785D0B7531}"/>
              </a:ext>
            </a:extLst>
          </p:cNvPr>
          <p:cNvPicPr>
            <a:picLocks noChangeAspect="1"/>
          </p:cNvPicPr>
          <p:nvPr/>
        </p:nvPicPr>
        <p:blipFill rotWithShape="1">
          <a:blip r:embed="rId3"/>
          <a:srcRect t="6915" b="22020"/>
          <a:stretch/>
        </p:blipFill>
        <p:spPr>
          <a:xfrm>
            <a:off x="10309052" y="63660"/>
            <a:ext cx="1882948" cy="752355"/>
          </a:xfrm>
          <a:prstGeom prst="rect">
            <a:avLst/>
          </a:prstGeom>
        </p:spPr>
      </p:pic>
      <p:cxnSp>
        <p:nvCxnSpPr>
          <p:cNvPr id="3" name="Straight Connector 2">
            <a:extLst>
              <a:ext uri="{FF2B5EF4-FFF2-40B4-BE49-F238E27FC236}">
                <a16:creationId xmlns:a16="http://schemas.microsoft.com/office/drawing/2014/main" id="{DDE933AD-69CE-3790-FBA8-EF51141E308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53A825C9-521E-A6E9-A264-B1F9FD2BE1F0}"/>
              </a:ext>
            </a:extLst>
          </p:cNvPr>
          <p:cNvSpPr txBox="1">
            <a:spLocks/>
          </p:cNvSpPr>
          <p:nvPr/>
        </p:nvSpPr>
        <p:spPr>
          <a:xfrm>
            <a:off x="0" y="0"/>
            <a:ext cx="9585434"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3. Health education</a:t>
            </a:r>
          </a:p>
        </p:txBody>
      </p:sp>
      <p:sp>
        <p:nvSpPr>
          <p:cNvPr id="5" name="Oval 4">
            <a:extLst>
              <a:ext uri="{FF2B5EF4-FFF2-40B4-BE49-F238E27FC236}">
                <a16:creationId xmlns:a16="http://schemas.microsoft.com/office/drawing/2014/main" id="{A66FBC4E-FC9B-44F3-C637-EF9B855987EE}"/>
              </a:ext>
            </a:extLst>
          </p:cNvPr>
          <p:cNvSpPr/>
          <p:nvPr/>
        </p:nvSpPr>
        <p:spPr>
          <a:xfrm>
            <a:off x="215159"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AFDB8277-C66B-2688-3FC7-CB2D61B122BC}"/>
              </a:ext>
            </a:extLst>
          </p:cNvPr>
          <p:cNvSpPr txBox="1">
            <a:spLocks/>
          </p:cNvSpPr>
          <p:nvPr/>
        </p:nvSpPr>
        <p:spPr>
          <a:xfrm>
            <a:off x="1995605" y="1272806"/>
            <a:ext cx="309920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b="1">
                <a:latin typeface="Montserrat" pitchFamily="2" charset="77"/>
              </a:rPr>
              <a:t>KEY points</a:t>
            </a:r>
          </a:p>
        </p:txBody>
      </p:sp>
      <p:cxnSp>
        <p:nvCxnSpPr>
          <p:cNvPr id="8" name="Straight Connector 7">
            <a:extLst>
              <a:ext uri="{FF2B5EF4-FFF2-40B4-BE49-F238E27FC236}">
                <a16:creationId xmlns:a16="http://schemas.microsoft.com/office/drawing/2014/main" id="{895DD1E1-8AE0-7264-5574-6C168A5C5CE4}"/>
              </a:ext>
            </a:extLst>
          </p:cNvPr>
          <p:cNvCxnSpPr>
            <a:cxnSpLocks/>
          </p:cNvCxnSpPr>
          <p:nvPr/>
        </p:nvCxnSpPr>
        <p:spPr>
          <a:xfrm>
            <a:off x="1600194" y="2017464"/>
            <a:ext cx="8708858"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33E5AF2-0EAA-0C88-F9A4-D882A6F5E97D}"/>
              </a:ext>
            </a:extLst>
          </p:cNvPr>
          <p:cNvPicPr>
            <a:picLocks noChangeAspect="1"/>
          </p:cNvPicPr>
          <p:nvPr/>
        </p:nvPicPr>
        <p:blipFill rotWithShape="1">
          <a:blip r:embed="rId4"/>
          <a:srcRect l="32597" t="23738" r="12209" b="20553"/>
          <a:stretch/>
        </p:blipFill>
        <p:spPr>
          <a:xfrm rot="8028689">
            <a:off x="10260492" y="1026020"/>
            <a:ext cx="1258924" cy="1237596"/>
          </a:xfrm>
          <a:prstGeom prst="ellipse">
            <a:avLst/>
          </a:prstGeom>
        </p:spPr>
      </p:pic>
      <p:sp>
        <p:nvSpPr>
          <p:cNvPr id="10" name="Oval 9">
            <a:extLst>
              <a:ext uri="{FF2B5EF4-FFF2-40B4-BE49-F238E27FC236}">
                <a16:creationId xmlns:a16="http://schemas.microsoft.com/office/drawing/2014/main" id="{720604EA-7613-5410-7106-52C9793B3C26}"/>
              </a:ext>
            </a:extLst>
          </p:cNvPr>
          <p:cNvSpPr/>
          <p:nvPr/>
        </p:nvSpPr>
        <p:spPr>
          <a:xfrm>
            <a:off x="10172588"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405BDDB8-8305-5112-0EE5-10CF5F173BE7}"/>
              </a:ext>
            </a:extLst>
          </p:cNvPr>
          <p:cNvSpPr txBox="1">
            <a:spLocks/>
          </p:cNvSpPr>
          <p:nvPr/>
        </p:nvSpPr>
        <p:spPr>
          <a:xfrm>
            <a:off x="1995605" y="2035276"/>
            <a:ext cx="8200790" cy="162129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b="1">
                <a:solidFill>
                  <a:srgbClr val="0D859E"/>
                </a:solidFill>
                <a:latin typeface="Montserrat" pitchFamily="2" charset="77"/>
              </a:rPr>
              <a:t>Community needs to identify the signs </a:t>
            </a:r>
            <a:r>
              <a:rPr lang="en-GB" sz="2000">
                <a:latin typeface="Montserrat" pitchFamily="2" charset="77"/>
              </a:rPr>
              <a:t>of cholera: sudden diarrhoea that looks like rice water (most of the cases), with or without vomit. We don’t need to have 3 stools in 24h to start advising to drink. ORS will also benefit a person with normal diarrhoea.</a:t>
            </a:r>
          </a:p>
        </p:txBody>
      </p:sp>
      <p:sp>
        <p:nvSpPr>
          <p:cNvPr id="14" name="Title 1">
            <a:extLst>
              <a:ext uri="{FF2B5EF4-FFF2-40B4-BE49-F238E27FC236}">
                <a16:creationId xmlns:a16="http://schemas.microsoft.com/office/drawing/2014/main" id="{952F32E7-B4F0-FA84-3147-14867E76A3AA}"/>
              </a:ext>
            </a:extLst>
          </p:cNvPr>
          <p:cNvSpPr txBox="1">
            <a:spLocks/>
          </p:cNvSpPr>
          <p:nvPr/>
        </p:nvSpPr>
        <p:spPr>
          <a:xfrm>
            <a:off x="1995605" y="3706973"/>
            <a:ext cx="8299271" cy="594926"/>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b="1">
                <a:solidFill>
                  <a:srgbClr val="0D859E"/>
                </a:solidFill>
                <a:latin typeface="Montserrat" pitchFamily="2" charset="77"/>
              </a:rPr>
              <a:t>After identification </a:t>
            </a:r>
            <a:r>
              <a:rPr lang="en-GB" sz="2000">
                <a:latin typeface="Montserrat" pitchFamily="2" charset="77"/>
              </a:rPr>
              <a:t>of the symptoms, community needs to know they have to </a:t>
            </a:r>
            <a:r>
              <a:rPr lang="en-GB" sz="2000" b="1">
                <a:solidFill>
                  <a:srgbClr val="0D859E"/>
                </a:solidFill>
                <a:latin typeface="Montserrat" pitchFamily="2" charset="77"/>
              </a:rPr>
              <a:t>start drinking</a:t>
            </a:r>
            <a:r>
              <a:rPr lang="en-GB" sz="2000">
                <a:latin typeface="Montserrat" pitchFamily="2" charset="77"/>
              </a:rPr>
              <a:t>.</a:t>
            </a:r>
          </a:p>
        </p:txBody>
      </p:sp>
      <p:sp>
        <p:nvSpPr>
          <p:cNvPr id="16" name="Title 1">
            <a:extLst>
              <a:ext uri="{FF2B5EF4-FFF2-40B4-BE49-F238E27FC236}">
                <a16:creationId xmlns:a16="http://schemas.microsoft.com/office/drawing/2014/main" id="{6D2229BF-00C5-D2C9-24B4-B7FC5044BC79}"/>
              </a:ext>
            </a:extLst>
          </p:cNvPr>
          <p:cNvSpPr txBox="1">
            <a:spLocks/>
          </p:cNvSpPr>
          <p:nvPr/>
        </p:nvSpPr>
        <p:spPr>
          <a:xfrm>
            <a:off x="1946363" y="4531004"/>
            <a:ext cx="8299271" cy="917849"/>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Children </a:t>
            </a:r>
            <a:r>
              <a:rPr lang="en-GB" sz="2000" b="1">
                <a:solidFill>
                  <a:srgbClr val="0D859E"/>
                </a:solidFill>
                <a:latin typeface="Montserrat" pitchFamily="2" charset="77"/>
              </a:rPr>
              <a:t>under 5</a:t>
            </a:r>
            <a:r>
              <a:rPr lang="en-GB" sz="2000">
                <a:latin typeface="Montserrat" pitchFamily="2" charset="77"/>
              </a:rPr>
              <a:t>, </a:t>
            </a:r>
            <a:r>
              <a:rPr lang="en-GB" sz="2000" b="1">
                <a:solidFill>
                  <a:srgbClr val="0D859E"/>
                </a:solidFill>
                <a:latin typeface="Montserrat" pitchFamily="2" charset="77"/>
              </a:rPr>
              <a:t>pregnant</a:t>
            </a:r>
            <a:r>
              <a:rPr lang="en-GB" sz="2000">
                <a:latin typeface="Montserrat" pitchFamily="2" charset="77"/>
              </a:rPr>
              <a:t> women, people with </a:t>
            </a:r>
            <a:r>
              <a:rPr lang="en-GB" sz="2000" b="1">
                <a:solidFill>
                  <a:srgbClr val="0D859E"/>
                </a:solidFill>
                <a:latin typeface="Montserrat" pitchFamily="2" charset="77"/>
              </a:rPr>
              <a:t>other diseases </a:t>
            </a:r>
            <a:r>
              <a:rPr lang="en-GB" sz="2000">
                <a:latin typeface="Montserrat" pitchFamily="2" charset="77"/>
              </a:rPr>
              <a:t>(HIV, Tuberculosis, pneumonia...) or </a:t>
            </a:r>
            <a:r>
              <a:rPr lang="en-GB" sz="2000" b="1">
                <a:solidFill>
                  <a:srgbClr val="0D859E"/>
                </a:solidFill>
                <a:latin typeface="Montserrat" pitchFamily="2" charset="77"/>
              </a:rPr>
              <a:t>elderly</a:t>
            </a:r>
            <a:r>
              <a:rPr lang="en-GB" sz="2000">
                <a:latin typeface="Montserrat" pitchFamily="2" charset="77"/>
              </a:rPr>
              <a:t>, recommend to </a:t>
            </a:r>
            <a:r>
              <a:rPr lang="en-GB" sz="2000" b="1">
                <a:solidFill>
                  <a:srgbClr val="0D859E"/>
                </a:solidFill>
                <a:latin typeface="Montserrat" pitchFamily="2" charset="77"/>
              </a:rPr>
              <a:t>seek for help in a healthcare facility</a:t>
            </a:r>
            <a:r>
              <a:rPr lang="en-GB" sz="2000">
                <a:latin typeface="Montserrat" pitchFamily="2" charset="77"/>
              </a:rPr>
              <a:t> immediately</a:t>
            </a:r>
          </a:p>
        </p:txBody>
      </p:sp>
      <p:sp>
        <p:nvSpPr>
          <p:cNvPr id="17" name="Title 1">
            <a:extLst>
              <a:ext uri="{FF2B5EF4-FFF2-40B4-BE49-F238E27FC236}">
                <a16:creationId xmlns:a16="http://schemas.microsoft.com/office/drawing/2014/main" id="{BBC4D02C-EE43-3A4B-D1BD-CFD2BB8DA536}"/>
              </a:ext>
            </a:extLst>
          </p:cNvPr>
          <p:cNvSpPr txBox="1">
            <a:spLocks/>
          </p:cNvSpPr>
          <p:nvPr/>
        </p:nvSpPr>
        <p:spPr>
          <a:xfrm>
            <a:off x="1946363" y="5575181"/>
            <a:ext cx="8299271" cy="594926"/>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b="1">
                <a:solidFill>
                  <a:srgbClr val="0D859E"/>
                </a:solidFill>
                <a:latin typeface="Montserrat" pitchFamily="2" charset="77"/>
              </a:rPr>
              <a:t>Lactating mothers </a:t>
            </a:r>
            <a:r>
              <a:rPr lang="en-GB" sz="2000">
                <a:latin typeface="Montserrat" pitchFamily="2" charset="77"/>
              </a:rPr>
              <a:t>with symptoms, should </a:t>
            </a:r>
            <a:r>
              <a:rPr lang="en-GB" sz="2000" b="1">
                <a:solidFill>
                  <a:srgbClr val="0D859E"/>
                </a:solidFill>
                <a:latin typeface="Montserrat" pitchFamily="2" charset="77"/>
              </a:rPr>
              <a:t>continue breastfeeding</a:t>
            </a:r>
          </a:p>
        </p:txBody>
      </p:sp>
      <p:sp>
        <p:nvSpPr>
          <p:cNvPr id="18" name="Title 1">
            <a:extLst>
              <a:ext uri="{FF2B5EF4-FFF2-40B4-BE49-F238E27FC236}">
                <a16:creationId xmlns:a16="http://schemas.microsoft.com/office/drawing/2014/main" id="{A9A3CC6C-BC0E-ABE0-C28B-291EEE2976CC}"/>
              </a:ext>
            </a:extLst>
          </p:cNvPr>
          <p:cNvSpPr txBox="1">
            <a:spLocks/>
          </p:cNvSpPr>
          <p:nvPr/>
        </p:nvSpPr>
        <p:spPr>
          <a:xfrm>
            <a:off x="1946362" y="6227378"/>
            <a:ext cx="8299271" cy="47011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b="1">
                <a:solidFill>
                  <a:srgbClr val="0D859E"/>
                </a:solidFill>
                <a:latin typeface="Montserrat" pitchFamily="2" charset="77"/>
              </a:rPr>
              <a:t>CHOLERA CAN KILL IN HOURS IF NOT TREATED</a:t>
            </a:r>
          </a:p>
        </p:txBody>
      </p:sp>
      <p:pic>
        <p:nvPicPr>
          <p:cNvPr id="19" name="Picture 18">
            <a:extLst>
              <a:ext uri="{FF2B5EF4-FFF2-40B4-BE49-F238E27FC236}">
                <a16:creationId xmlns:a16="http://schemas.microsoft.com/office/drawing/2014/main" id="{1C19553B-932E-B57D-E50F-017824FEE1B5}"/>
              </a:ext>
            </a:extLst>
          </p:cNvPr>
          <p:cNvPicPr>
            <a:picLocks noChangeAspect="1"/>
          </p:cNvPicPr>
          <p:nvPr/>
        </p:nvPicPr>
        <p:blipFill rotWithShape="1">
          <a:blip r:embed="rId5"/>
          <a:srcRect l="32147" t="40407" r="18301" b="16838"/>
          <a:stretch/>
        </p:blipFill>
        <p:spPr>
          <a:xfrm>
            <a:off x="1242062" y="6059224"/>
            <a:ext cx="716264" cy="638271"/>
          </a:xfrm>
          <a:prstGeom prst="rect">
            <a:avLst/>
          </a:prstGeom>
        </p:spPr>
      </p:pic>
      <p:pic>
        <p:nvPicPr>
          <p:cNvPr id="20" name="Picture 19">
            <a:extLst>
              <a:ext uri="{FF2B5EF4-FFF2-40B4-BE49-F238E27FC236}">
                <a16:creationId xmlns:a16="http://schemas.microsoft.com/office/drawing/2014/main" id="{F4EF8745-49DA-72B5-017D-3B23CBF7B80A}"/>
              </a:ext>
            </a:extLst>
          </p:cNvPr>
          <p:cNvPicPr>
            <a:picLocks noChangeAspect="1"/>
          </p:cNvPicPr>
          <p:nvPr/>
        </p:nvPicPr>
        <p:blipFill rotWithShape="1">
          <a:blip r:embed="rId5"/>
          <a:srcRect l="32147" t="40407" r="18301" b="16838"/>
          <a:stretch/>
        </p:blipFill>
        <p:spPr>
          <a:xfrm>
            <a:off x="8375369" y="6059224"/>
            <a:ext cx="716264" cy="638271"/>
          </a:xfrm>
          <a:prstGeom prst="rect">
            <a:avLst/>
          </a:prstGeom>
        </p:spPr>
      </p:pic>
    </p:spTree>
    <p:extLst>
      <p:ext uri="{BB962C8B-B14F-4D97-AF65-F5344CB8AC3E}">
        <p14:creationId xmlns:p14="http://schemas.microsoft.com/office/powerpoint/2010/main" val="11157262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FA3911A-170C-C1E3-E01E-69E46796267E}"/>
              </a:ext>
            </a:extLst>
          </p:cNvPr>
          <p:cNvPicPr>
            <a:picLocks noChangeAspect="1"/>
          </p:cNvPicPr>
          <p:nvPr/>
        </p:nvPicPr>
        <p:blipFill rotWithShape="1">
          <a:blip r:embed="rId2"/>
          <a:srcRect l="78506" t="26590" b="42545"/>
          <a:stretch/>
        </p:blipFill>
        <p:spPr>
          <a:xfrm>
            <a:off x="462005" y="960374"/>
            <a:ext cx="934357" cy="1341669"/>
          </a:xfrm>
          <a:prstGeom prst="rect">
            <a:avLst/>
          </a:prstGeom>
        </p:spPr>
      </p:pic>
      <p:pic>
        <p:nvPicPr>
          <p:cNvPr id="2" name="Picture 1">
            <a:extLst>
              <a:ext uri="{FF2B5EF4-FFF2-40B4-BE49-F238E27FC236}">
                <a16:creationId xmlns:a16="http://schemas.microsoft.com/office/drawing/2014/main" id="{58CB78A1-2E65-F980-BAD4-93785D0B7531}"/>
              </a:ext>
            </a:extLst>
          </p:cNvPr>
          <p:cNvPicPr>
            <a:picLocks noChangeAspect="1"/>
          </p:cNvPicPr>
          <p:nvPr/>
        </p:nvPicPr>
        <p:blipFill rotWithShape="1">
          <a:blip r:embed="rId3"/>
          <a:srcRect t="6915" b="22020"/>
          <a:stretch/>
        </p:blipFill>
        <p:spPr>
          <a:xfrm>
            <a:off x="10309052" y="63660"/>
            <a:ext cx="1882948" cy="752355"/>
          </a:xfrm>
          <a:prstGeom prst="rect">
            <a:avLst/>
          </a:prstGeom>
        </p:spPr>
      </p:pic>
      <p:cxnSp>
        <p:nvCxnSpPr>
          <p:cNvPr id="3" name="Straight Connector 2">
            <a:extLst>
              <a:ext uri="{FF2B5EF4-FFF2-40B4-BE49-F238E27FC236}">
                <a16:creationId xmlns:a16="http://schemas.microsoft.com/office/drawing/2014/main" id="{DDE933AD-69CE-3790-FBA8-EF51141E308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53A825C9-521E-A6E9-A264-B1F9FD2BE1F0}"/>
              </a:ext>
            </a:extLst>
          </p:cNvPr>
          <p:cNvSpPr txBox="1">
            <a:spLocks/>
          </p:cNvSpPr>
          <p:nvPr/>
        </p:nvSpPr>
        <p:spPr>
          <a:xfrm>
            <a:off x="0" y="0"/>
            <a:ext cx="9585434"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4. ORS preparation</a:t>
            </a:r>
          </a:p>
        </p:txBody>
      </p:sp>
      <p:sp>
        <p:nvSpPr>
          <p:cNvPr id="5" name="Oval 4">
            <a:extLst>
              <a:ext uri="{FF2B5EF4-FFF2-40B4-BE49-F238E27FC236}">
                <a16:creationId xmlns:a16="http://schemas.microsoft.com/office/drawing/2014/main" id="{A1924DE4-D0C0-611B-D025-D69E2304ED58}"/>
              </a:ext>
            </a:extLst>
          </p:cNvPr>
          <p:cNvSpPr/>
          <p:nvPr/>
        </p:nvSpPr>
        <p:spPr>
          <a:xfrm>
            <a:off x="215159"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D4D45573-7B97-F0C8-36AB-DCD6A1DB3B07}"/>
              </a:ext>
            </a:extLst>
          </p:cNvPr>
          <p:cNvSpPr txBox="1">
            <a:spLocks/>
          </p:cNvSpPr>
          <p:nvPr/>
        </p:nvSpPr>
        <p:spPr>
          <a:xfrm>
            <a:off x="1995605" y="1272806"/>
            <a:ext cx="309920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b="1">
                <a:latin typeface="Montserrat" pitchFamily="2" charset="77"/>
              </a:rPr>
              <a:t>KEY points</a:t>
            </a:r>
          </a:p>
        </p:txBody>
      </p:sp>
      <p:cxnSp>
        <p:nvCxnSpPr>
          <p:cNvPr id="8" name="Straight Connector 7">
            <a:extLst>
              <a:ext uri="{FF2B5EF4-FFF2-40B4-BE49-F238E27FC236}">
                <a16:creationId xmlns:a16="http://schemas.microsoft.com/office/drawing/2014/main" id="{A1850F4A-60D0-B548-8F10-B992901CE2FC}"/>
              </a:ext>
            </a:extLst>
          </p:cNvPr>
          <p:cNvCxnSpPr>
            <a:cxnSpLocks/>
          </p:cNvCxnSpPr>
          <p:nvPr/>
        </p:nvCxnSpPr>
        <p:spPr>
          <a:xfrm>
            <a:off x="1600194" y="2017464"/>
            <a:ext cx="8708858"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F4E94AB4-0B34-831B-7DAF-C734333BBEF7}"/>
              </a:ext>
            </a:extLst>
          </p:cNvPr>
          <p:cNvPicPr>
            <a:picLocks noChangeAspect="1"/>
          </p:cNvPicPr>
          <p:nvPr/>
        </p:nvPicPr>
        <p:blipFill rotWithShape="1">
          <a:blip r:embed="rId4"/>
          <a:srcRect l="32597" t="23738" r="12209" b="20553"/>
          <a:stretch/>
        </p:blipFill>
        <p:spPr>
          <a:xfrm rot="8028689">
            <a:off x="10260492" y="1026020"/>
            <a:ext cx="1258924" cy="1237596"/>
          </a:xfrm>
          <a:prstGeom prst="ellipse">
            <a:avLst/>
          </a:prstGeom>
        </p:spPr>
      </p:pic>
      <p:sp>
        <p:nvSpPr>
          <p:cNvPr id="10" name="Oval 9">
            <a:extLst>
              <a:ext uri="{FF2B5EF4-FFF2-40B4-BE49-F238E27FC236}">
                <a16:creationId xmlns:a16="http://schemas.microsoft.com/office/drawing/2014/main" id="{951B011D-3F43-CD6C-62FB-780DD2D181E2}"/>
              </a:ext>
            </a:extLst>
          </p:cNvPr>
          <p:cNvSpPr/>
          <p:nvPr/>
        </p:nvSpPr>
        <p:spPr>
          <a:xfrm>
            <a:off x="10172588"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61C7D32D-7796-D5F8-F2A2-23C8D5318172}"/>
              </a:ext>
            </a:extLst>
          </p:cNvPr>
          <p:cNvSpPr txBox="1">
            <a:spLocks/>
          </p:cNvSpPr>
          <p:nvPr/>
        </p:nvSpPr>
        <p:spPr>
          <a:xfrm>
            <a:off x="1995605" y="2178522"/>
            <a:ext cx="8200790" cy="73454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Prepare always </a:t>
            </a:r>
            <a:r>
              <a:rPr lang="en-GB" sz="2000" b="1">
                <a:solidFill>
                  <a:srgbClr val="0D859E"/>
                </a:solidFill>
                <a:latin typeface="Montserrat" pitchFamily="2" charset="77"/>
              </a:rPr>
              <a:t>1 litre solution</a:t>
            </a:r>
            <a:r>
              <a:rPr lang="en-GB" sz="2000">
                <a:latin typeface="Montserrat" pitchFamily="2" charset="77"/>
              </a:rPr>
              <a:t>, if more is needed prepare more, and </a:t>
            </a:r>
            <a:r>
              <a:rPr lang="en-GB" sz="2000" b="1">
                <a:solidFill>
                  <a:srgbClr val="0D859E"/>
                </a:solidFill>
                <a:latin typeface="Montserrat" pitchFamily="2" charset="77"/>
              </a:rPr>
              <a:t>don’t keep more than 24h</a:t>
            </a:r>
          </a:p>
        </p:txBody>
      </p:sp>
      <p:sp>
        <p:nvSpPr>
          <p:cNvPr id="13" name="Title 1">
            <a:extLst>
              <a:ext uri="{FF2B5EF4-FFF2-40B4-BE49-F238E27FC236}">
                <a16:creationId xmlns:a16="http://schemas.microsoft.com/office/drawing/2014/main" id="{830A8A79-E050-392C-3ADC-D73E82BC5341}"/>
              </a:ext>
            </a:extLst>
          </p:cNvPr>
          <p:cNvSpPr txBox="1">
            <a:spLocks/>
          </p:cNvSpPr>
          <p:nvPr/>
        </p:nvSpPr>
        <p:spPr>
          <a:xfrm>
            <a:off x="1995605" y="2801016"/>
            <a:ext cx="5067347" cy="5949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b="1">
                <a:solidFill>
                  <a:srgbClr val="0D859E"/>
                </a:solidFill>
                <a:latin typeface="Montserrat" pitchFamily="2" charset="77"/>
              </a:rPr>
              <a:t>HANDWASHING</a:t>
            </a:r>
            <a:r>
              <a:rPr lang="en-GB" sz="2000">
                <a:latin typeface="Montserrat" pitchFamily="2" charset="77"/>
              </a:rPr>
              <a:t> before preparation</a:t>
            </a:r>
          </a:p>
        </p:txBody>
      </p:sp>
      <p:sp>
        <p:nvSpPr>
          <p:cNvPr id="14" name="Title 1">
            <a:extLst>
              <a:ext uri="{FF2B5EF4-FFF2-40B4-BE49-F238E27FC236}">
                <a16:creationId xmlns:a16="http://schemas.microsoft.com/office/drawing/2014/main" id="{1FE456D9-4AB4-A238-326F-E5FD80AA5208}"/>
              </a:ext>
            </a:extLst>
          </p:cNvPr>
          <p:cNvSpPr txBox="1">
            <a:spLocks/>
          </p:cNvSpPr>
          <p:nvPr/>
        </p:nvSpPr>
        <p:spPr>
          <a:xfrm>
            <a:off x="1946363" y="4174746"/>
            <a:ext cx="8299271" cy="9178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b="1">
                <a:solidFill>
                  <a:srgbClr val="0D859E"/>
                </a:solidFill>
                <a:latin typeface="Montserrat" pitchFamily="2" charset="77"/>
              </a:rPr>
              <a:t>1 sachet of ORS </a:t>
            </a:r>
            <a:r>
              <a:rPr lang="en-GB" sz="2000">
                <a:latin typeface="Montserrat" pitchFamily="2" charset="77"/>
              </a:rPr>
              <a:t>in one litre of SAFE water or </a:t>
            </a:r>
            <a:r>
              <a:rPr lang="en-GB" sz="2000" b="1">
                <a:solidFill>
                  <a:srgbClr val="0D859E"/>
                </a:solidFill>
                <a:latin typeface="Montserrat" pitchFamily="2" charset="77"/>
              </a:rPr>
              <a:t>6 teaspoons of sugar </a:t>
            </a:r>
            <a:r>
              <a:rPr lang="en-GB" sz="2000">
                <a:latin typeface="Montserrat" pitchFamily="2" charset="77"/>
              </a:rPr>
              <a:t>and </a:t>
            </a:r>
            <a:r>
              <a:rPr lang="en-GB" sz="2000" b="1">
                <a:solidFill>
                  <a:srgbClr val="0D859E"/>
                </a:solidFill>
                <a:latin typeface="Montserrat" pitchFamily="2" charset="77"/>
              </a:rPr>
              <a:t>half teaspoon of salt </a:t>
            </a:r>
            <a:r>
              <a:rPr lang="en-GB" sz="2000">
                <a:latin typeface="Montserrat" pitchFamily="2" charset="77"/>
              </a:rPr>
              <a:t>in 1 litre of SAFE water. Mix well. When not consumed, </a:t>
            </a:r>
            <a:r>
              <a:rPr lang="en-GB" sz="2000" b="1">
                <a:solidFill>
                  <a:srgbClr val="0D859E"/>
                </a:solidFill>
                <a:latin typeface="Montserrat" pitchFamily="2" charset="77"/>
              </a:rPr>
              <a:t>keep it covered</a:t>
            </a:r>
          </a:p>
        </p:txBody>
      </p:sp>
      <p:sp>
        <p:nvSpPr>
          <p:cNvPr id="15" name="Title 1">
            <a:extLst>
              <a:ext uri="{FF2B5EF4-FFF2-40B4-BE49-F238E27FC236}">
                <a16:creationId xmlns:a16="http://schemas.microsoft.com/office/drawing/2014/main" id="{229E510B-E0B6-B990-5215-CD838C5113F9}"/>
              </a:ext>
            </a:extLst>
          </p:cNvPr>
          <p:cNvSpPr txBox="1">
            <a:spLocks/>
          </p:cNvSpPr>
          <p:nvPr/>
        </p:nvSpPr>
        <p:spPr>
          <a:xfrm>
            <a:off x="1946363" y="5286512"/>
            <a:ext cx="8299271" cy="9178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If the person shows symptoms of dehydration, assist to prepare the solution and tell the patient to </a:t>
            </a:r>
            <a:r>
              <a:rPr lang="en-GB" sz="2000" b="1">
                <a:solidFill>
                  <a:srgbClr val="0D859E"/>
                </a:solidFill>
                <a:latin typeface="Montserrat" pitchFamily="2" charset="77"/>
              </a:rPr>
              <a:t>drink while going to the healthcare facility</a:t>
            </a:r>
            <a:r>
              <a:rPr lang="en-GB" sz="2000">
                <a:latin typeface="Montserrat" pitchFamily="2" charset="77"/>
              </a:rPr>
              <a:t>/waiting for transportation</a:t>
            </a:r>
          </a:p>
        </p:txBody>
      </p:sp>
      <p:sp>
        <p:nvSpPr>
          <p:cNvPr id="16" name="Title 1">
            <a:extLst>
              <a:ext uri="{FF2B5EF4-FFF2-40B4-BE49-F238E27FC236}">
                <a16:creationId xmlns:a16="http://schemas.microsoft.com/office/drawing/2014/main" id="{F2404A1E-D75A-C953-EE58-66AFB2E77ACC}"/>
              </a:ext>
            </a:extLst>
          </p:cNvPr>
          <p:cNvSpPr txBox="1">
            <a:spLocks/>
          </p:cNvSpPr>
          <p:nvPr/>
        </p:nvSpPr>
        <p:spPr>
          <a:xfrm>
            <a:off x="1995605" y="3487881"/>
            <a:ext cx="8313447" cy="594926"/>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b="1">
                <a:solidFill>
                  <a:srgbClr val="0D859E"/>
                </a:solidFill>
                <a:latin typeface="Montserrat" pitchFamily="2" charset="77"/>
              </a:rPr>
              <a:t>ONLY safe water </a:t>
            </a:r>
            <a:r>
              <a:rPr lang="en-GB" sz="2000">
                <a:latin typeface="Montserrat" pitchFamily="2" charset="77"/>
              </a:rPr>
              <a:t>to prepare ORS (boiled, </a:t>
            </a:r>
            <a:r>
              <a:rPr lang="en-GB" sz="2000" err="1">
                <a:latin typeface="Montserrat" pitchFamily="2" charset="77"/>
              </a:rPr>
              <a:t>aquatabs</a:t>
            </a:r>
            <a:r>
              <a:rPr lang="en-GB" sz="2000">
                <a:latin typeface="Montserrat" pitchFamily="2" charset="77"/>
              </a:rPr>
              <a:t>, ceramic filter...)</a:t>
            </a:r>
          </a:p>
        </p:txBody>
      </p:sp>
      <p:sp>
        <p:nvSpPr>
          <p:cNvPr id="17" name="Title 1">
            <a:extLst>
              <a:ext uri="{FF2B5EF4-FFF2-40B4-BE49-F238E27FC236}">
                <a16:creationId xmlns:a16="http://schemas.microsoft.com/office/drawing/2014/main" id="{3C04A769-6FFB-0D60-4EED-DF1E90BADBB0}"/>
              </a:ext>
            </a:extLst>
          </p:cNvPr>
          <p:cNvSpPr txBox="1">
            <a:spLocks/>
          </p:cNvSpPr>
          <p:nvPr/>
        </p:nvSpPr>
        <p:spPr>
          <a:xfrm>
            <a:off x="1995605" y="6354275"/>
            <a:ext cx="7164161" cy="341465"/>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b="1">
                <a:solidFill>
                  <a:srgbClr val="0D859E"/>
                </a:solidFill>
                <a:latin typeface="Montserrat" pitchFamily="2" charset="77"/>
              </a:rPr>
              <a:t>NEVER force ORS into an unconscious person</a:t>
            </a:r>
          </a:p>
        </p:txBody>
      </p:sp>
      <p:pic>
        <p:nvPicPr>
          <p:cNvPr id="19" name="Picture 18">
            <a:extLst>
              <a:ext uri="{FF2B5EF4-FFF2-40B4-BE49-F238E27FC236}">
                <a16:creationId xmlns:a16="http://schemas.microsoft.com/office/drawing/2014/main" id="{D24CBF4E-600B-72E4-5A5A-0F5B3B0B8EDF}"/>
              </a:ext>
            </a:extLst>
          </p:cNvPr>
          <p:cNvPicPr>
            <a:picLocks noChangeAspect="1"/>
          </p:cNvPicPr>
          <p:nvPr/>
        </p:nvPicPr>
        <p:blipFill>
          <a:blip r:embed="rId5"/>
          <a:stretch>
            <a:fillRect/>
          </a:stretch>
        </p:blipFill>
        <p:spPr>
          <a:xfrm>
            <a:off x="10172588" y="4067815"/>
            <a:ext cx="2032000" cy="927100"/>
          </a:xfrm>
          <a:prstGeom prst="rect">
            <a:avLst/>
          </a:prstGeom>
        </p:spPr>
      </p:pic>
    </p:spTree>
    <p:extLst>
      <p:ext uri="{BB962C8B-B14F-4D97-AF65-F5344CB8AC3E}">
        <p14:creationId xmlns:p14="http://schemas.microsoft.com/office/powerpoint/2010/main" val="39197702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FA3911A-170C-C1E3-E01E-69E46796267E}"/>
              </a:ext>
            </a:extLst>
          </p:cNvPr>
          <p:cNvPicPr>
            <a:picLocks noChangeAspect="1"/>
          </p:cNvPicPr>
          <p:nvPr/>
        </p:nvPicPr>
        <p:blipFill rotWithShape="1">
          <a:blip r:embed="rId2"/>
          <a:srcRect l="78506" t="26590" b="42545"/>
          <a:stretch/>
        </p:blipFill>
        <p:spPr>
          <a:xfrm>
            <a:off x="462005" y="960374"/>
            <a:ext cx="934357" cy="1341669"/>
          </a:xfrm>
          <a:prstGeom prst="rect">
            <a:avLst/>
          </a:prstGeom>
        </p:spPr>
      </p:pic>
      <p:pic>
        <p:nvPicPr>
          <p:cNvPr id="2" name="Picture 1">
            <a:extLst>
              <a:ext uri="{FF2B5EF4-FFF2-40B4-BE49-F238E27FC236}">
                <a16:creationId xmlns:a16="http://schemas.microsoft.com/office/drawing/2014/main" id="{58CB78A1-2E65-F980-BAD4-93785D0B7531}"/>
              </a:ext>
            </a:extLst>
          </p:cNvPr>
          <p:cNvPicPr>
            <a:picLocks noChangeAspect="1"/>
          </p:cNvPicPr>
          <p:nvPr/>
        </p:nvPicPr>
        <p:blipFill rotWithShape="1">
          <a:blip r:embed="rId3"/>
          <a:srcRect t="6915" b="22020"/>
          <a:stretch/>
        </p:blipFill>
        <p:spPr>
          <a:xfrm>
            <a:off x="10309052" y="63660"/>
            <a:ext cx="1882948" cy="752355"/>
          </a:xfrm>
          <a:prstGeom prst="rect">
            <a:avLst/>
          </a:prstGeom>
        </p:spPr>
      </p:pic>
      <p:cxnSp>
        <p:nvCxnSpPr>
          <p:cNvPr id="3" name="Straight Connector 2">
            <a:extLst>
              <a:ext uri="{FF2B5EF4-FFF2-40B4-BE49-F238E27FC236}">
                <a16:creationId xmlns:a16="http://schemas.microsoft.com/office/drawing/2014/main" id="{DDE933AD-69CE-3790-FBA8-EF51141E308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53A825C9-521E-A6E9-A264-B1F9FD2BE1F0}"/>
              </a:ext>
            </a:extLst>
          </p:cNvPr>
          <p:cNvSpPr txBox="1">
            <a:spLocks/>
          </p:cNvSpPr>
          <p:nvPr/>
        </p:nvSpPr>
        <p:spPr>
          <a:xfrm>
            <a:off x="0" y="0"/>
            <a:ext cx="9585434"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4. ORS preparation</a:t>
            </a:r>
          </a:p>
        </p:txBody>
      </p:sp>
      <p:sp>
        <p:nvSpPr>
          <p:cNvPr id="5" name="Oval 4">
            <a:extLst>
              <a:ext uri="{FF2B5EF4-FFF2-40B4-BE49-F238E27FC236}">
                <a16:creationId xmlns:a16="http://schemas.microsoft.com/office/drawing/2014/main" id="{A1924DE4-D0C0-611B-D025-D69E2304ED58}"/>
              </a:ext>
            </a:extLst>
          </p:cNvPr>
          <p:cNvSpPr/>
          <p:nvPr/>
        </p:nvSpPr>
        <p:spPr>
          <a:xfrm>
            <a:off x="215159"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D4D45573-7B97-F0C8-36AB-DCD6A1DB3B07}"/>
              </a:ext>
            </a:extLst>
          </p:cNvPr>
          <p:cNvSpPr txBox="1">
            <a:spLocks/>
          </p:cNvSpPr>
          <p:nvPr/>
        </p:nvSpPr>
        <p:spPr>
          <a:xfrm>
            <a:off x="1995604" y="1272806"/>
            <a:ext cx="3963761"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b="1">
                <a:latin typeface="Montserrat" pitchFamily="2" charset="77"/>
              </a:rPr>
              <a:t>KEY points 2</a:t>
            </a:r>
          </a:p>
        </p:txBody>
      </p:sp>
      <p:cxnSp>
        <p:nvCxnSpPr>
          <p:cNvPr id="8" name="Straight Connector 7">
            <a:extLst>
              <a:ext uri="{FF2B5EF4-FFF2-40B4-BE49-F238E27FC236}">
                <a16:creationId xmlns:a16="http://schemas.microsoft.com/office/drawing/2014/main" id="{A1850F4A-60D0-B548-8F10-B992901CE2FC}"/>
              </a:ext>
            </a:extLst>
          </p:cNvPr>
          <p:cNvCxnSpPr>
            <a:cxnSpLocks/>
          </p:cNvCxnSpPr>
          <p:nvPr/>
        </p:nvCxnSpPr>
        <p:spPr>
          <a:xfrm>
            <a:off x="1600194" y="2017464"/>
            <a:ext cx="8708858"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F4E94AB4-0B34-831B-7DAF-C734333BBEF7}"/>
              </a:ext>
            </a:extLst>
          </p:cNvPr>
          <p:cNvPicPr>
            <a:picLocks noChangeAspect="1"/>
          </p:cNvPicPr>
          <p:nvPr/>
        </p:nvPicPr>
        <p:blipFill rotWithShape="1">
          <a:blip r:embed="rId4"/>
          <a:srcRect l="32597" t="23738" r="12209" b="20553"/>
          <a:stretch/>
        </p:blipFill>
        <p:spPr>
          <a:xfrm rot="8028689">
            <a:off x="10260492" y="1026020"/>
            <a:ext cx="1258924" cy="1237596"/>
          </a:xfrm>
          <a:prstGeom prst="ellipse">
            <a:avLst/>
          </a:prstGeom>
        </p:spPr>
      </p:pic>
      <p:sp>
        <p:nvSpPr>
          <p:cNvPr id="10" name="Oval 9">
            <a:extLst>
              <a:ext uri="{FF2B5EF4-FFF2-40B4-BE49-F238E27FC236}">
                <a16:creationId xmlns:a16="http://schemas.microsoft.com/office/drawing/2014/main" id="{951B011D-3F43-CD6C-62FB-780DD2D181E2}"/>
              </a:ext>
            </a:extLst>
          </p:cNvPr>
          <p:cNvSpPr/>
          <p:nvPr/>
        </p:nvSpPr>
        <p:spPr>
          <a:xfrm>
            <a:off x="10172588"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61C7D32D-7796-D5F8-F2A2-23C8D5318172}"/>
              </a:ext>
            </a:extLst>
          </p:cNvPr>
          <p:cNvSpPr txBox="1">
            <a:spLocks/>
          </p:cNvSpPr>
          <p:nvPr/>
        </p:nvSpPr>
        <p:spPr>
          <a:xfrm>
            <a:off x="1995604" y="2194108"/>
            <a:ext cx="8200790" cy="105681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Advise the person or a relative to </a:t>
            </a:r>
            <a:r>
              <a:rPr lang="en-GB" sz="2000" b="1">
                <a:solidFill>
                  <a:srgbClr val="0D859E"/>
                </a:solidFill>
                <a:latin typeface="Montserrat" pitchFamily="2" charset="77"/>
              </a:rPr>
              <a:t>monitor during 4 hours</a:t>
            </a:r>
            <a:r>
              <a:rPr lang="en-GB" sz="2000">
                <a:latin typeface="Montserrat" pitchFamily="2" charset="77"/>
              </a:rPr>
              <a:t>, if the symptoms don’t get worse, continue the treatment. If gets worst go immediately to the healthcare facility</a:t>
            </a:r>
          </a:p>
        </p:txBody>
      </p:sp>
      <p:sp>
        <p:nvSpPr>
          <p:cNvPr id="15" name="Title 1">
            <a:extLst>
              <a:ext uri="{FF2B5EF4-FFF2-40B4-BE49-F238E27FC236}">
                <a16:creationId xmlns:a16="http://schemas.microsoft.com/office/drawing/2014/main" id="{229E510B-E0B6-B990-5215-CD838C5113F9}"/>
              </a:ext>
            </a:extLst>
          </p:cNvPr>
          <p:cNvSpPr txBox="1">
            <a:spLocks/>
          </p:cNvSpPr>
          <p:nvPr/>
        </p:nvSpPr>
        <p:spPr>
          <a:xfrm>
            <a:off x="1946363" y="3503214"/>
            <a:ext cx="8299271" cy="9178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b="1">
                <a:solidFill>
                  <a:srgbClr val="0D859E"/>
                </a:solidFill>
                <a:latin typeface="Montserrat" pitchFamily="2" charset="77"/>
              </a:rPr>
              <a:t>Zinc supplementation </a:t>
            </a:r>
            <a:r>
              <a:rPr lang="en-GB" sz="2000">
                <a:latin typeface="Montserrat" pitchFamily="2" charset="77"/>
              </a:rPr>
              <a:t>is advised for children under 5 years old, 1 tablet of 20 mg during 10-14 days to help fast recovery. It won’t have significant improvement in older children or adults</a:t>
            </a:r>
          </a:p>
        </p:txBody>
      </p:sp>
      <p:sp>
        <p:nvSpPr>
          <p:cNvPr id="6" name="Title 1">
            <a:extLst>
              <a:ext uri="{FF2B5EF4-FFF2-40B4-BE49-F238E27FC236}">
                <a16:creationId xmlns:a16="http://schemas.microsoft.com/office/drawing/2014/main" id="{A5C13D58-8240-276A-B61B-B1D137A86442}"/>
              </a:ext>
            </a:extLst>
          </p:cNvPr>
          <p:cNvSpPr txBox="1">
            <a:spLocks/>
          </p:cNvSpPr>
          <p:nvPr/>
        </p:nvSpPr>
        <p:spPr>
          <a:xfrm>
            <a:off x="1897123" y="4728971"/>
            <a:ext cx="8299271" cy="9178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If the person drinks and after vomits (is </a:t>
            </a:r>
            <a:r>
              <a:rPr lang="en-GB" sz="2000" b="1">
                <a:solidFill>
                  <a:srgbClr val="0D859E"/>
                </a:solidFill>
                <a:latin typeface="Montserrat" pitchFamily="2" charset="77"/>
              </a:rPr>
              <a:t>uncapable of drinking</a:t>
            </a:r>
            <a:r>
              <a:rPr lang="en-GB" sz="2000">
                <a:latin typeface="Montserrat" pitchFamily="2" charset="77"/>
              </a:rPr>
              <a:t>), first wait 10 minutes and try again. Try to give smaller quantities of ORS. </a:t>
            </a:r>
            <a:r>
              <a:rPr lang="en-GB" sz="2000" b="1">
                <a:solidFill>
                  <a:srgbClr val="0D859E"/>
                </a:solidFill>
                <a:latin typeface="Montserrat" pitchFamily="2" charset="77"/>
              </a:rPr>
              <a:t>If vomit persist, go to the healthcare facility</a:t>
            </a:r>
          </a:p>
        </p:txBody>
      </p:sp>
    </p:spTree>
    <p:extLst>
      <p:ext uri="{BB962C8B-B14F-4D97-AF65-F5344CB8AC3E}">
        <p14:creationId xmlns:p14="http://schemas.microsoft.com/office/powerpoint/2010/main" val="16291008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B8E74E-9DBF-B14C-CE24-81CDD3C7312E}"/>
              </a:ext>
            </a:extLst>
          </p:cNvPr>
          <p:cNvPicPr>
            <a:picLocks noChangeAspect="1"/>
          </p:cNvPicPr>
          <p:nvPr/>
        </p:nvPicPr>
        <p:blipFill rotWithShape="1">
          <a:blip r:embed="rId2"/>
          <a:srcRect l="67909" t="73798" r="7801"/>
          <a:stretch/>
        </p:blipFill>
        <p:spPr>
          <a:xfrm>
            <a:off x="453131" y="1082045"/>
            <a:ext cx="1018164" cy="1098327"/>
          </a:xfrm>
          <a:prstGeom prst="rect">
            <a:avLst/>
          </a:prstGeom>
        </p:spPr>
      </p:pic>
      <p:pic>
        <p:nvPicPr>
          <p:cNvPr id="2" name="Picture 1">
            <a:extLst>
              <a:ext uri="{FF2B5EF4-FFF2-40B4-BE49-F238E27FC236}">
                <a16:creationId xmlns:a16="http://schemas.microsoft.com/office/drawing/2014/main" id="{58CB78A1-2E65-F980-BAD4-93785D0B7531}"/>
              </a:ext>
            </a:extLst>
          </p:cNvPr>
          <p:cNvPicPr>
            <a:picLocks noChangeAspect="1"/>
          </p:cNvPicPr>
          <p:nvPr/>
        </p:nvPicPr>
        <p:blipFill rotWithShape="1">
          <a:blip r:embed="rId3"/>
          <a:srcRect t="6915" b="22020"/>
          <a:stretch/>
        </p:blipFill>
        <p:spPr>
          <a:xfrm>
            <a:off x="10309052" y="63660"/>
            <a:ext cx="1882948" cy="752355"/>
          </a:xfrm>
          <a:prstGeom prst="rect">
            <a:avLst/>
          </a:prstGeom>
        </p:spPr>
      </p:pic>
      <p:cxnSp>
        <p:nvCxnSpPr>
          <p:cNvPr id="3" name="Straight Connector 2">
            <a:extLst>
              <a:ext uri="{FF2B5EF4-FFF2-40B4-BE49-F238E27FC236}">
                <a16:creationId xmlns:a16="http://schemas.microsoft.com/office/drawing/2014/main" id="{DDE933AD-69CE-3790-FBA8-EF51141E308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53A825C9-521E-A6E9-A264-B1F9FD2BE1F0}"/>
              </a:ext>
            </a:extLst>
          </p:cNvPr>
          <p:cNvSpPr txBox="1">
            <a:spLocks/>
          </p:cNvSpPr>
          <p:nvPr/>
        </p:nvSpPr>
        <p:spPr>
          <a:xfrm>
            <a:off x="0" y="0"/>
            <a:ext cx="9585434"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5. Gather data</a:t>
            </a:r>
          </a:p>
        </p:txBody>
      </p:sp>
      <p:sp>
        <p:nvSpPr>
          <p:cNvPr id="5" name="Oval 4">
            <a:extLst>
              <a:ext uri="{FF2B5EF4-FFF2-40B4-BE49-F238E27FC236}">
                <a16:creationId xmlns:a16="http://schemas.microsoft.com/office/drawing/2014/main" id="{702E8E28-7AD0-CB44-E479-F10832C6537E}"/>
              </a:ext>
            </a:extLst>
          </p:cNvPr>
          <p:cNvSpPr/>
          <p:nvPr/>
        </p:nvSpPr>
        <p:spPr>
          <a:xfrm>
            <a:off x="215159"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631622EC-A015-242B-F5D8-83F507F9610A}"/>
              </a:ext>
            </a:extLst>
          </p:cNvPr>
          <p:cNvSpPr txBox="1">
            <a:spLocks/>
          </p:cNvSpPr>
          <p:nvPr/>
        </p:nvSpPr>
        <p:spPr>
          <a:xfrm>
            <a:off x="1995605" y="1272806"/>
            <a:ext cx="309920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b="1">
                <a:latin typeface="Montserrat" pitchFamily="2" charset="77"/>
              </a:rPr>
              <a:t>KEY points</a:t>
            </a:r>
          </a:p>
        </p:txBody>
      </p:sp>
      <p:cxnSp>
        <p:nvCxnSpPr>
          <p:cNvPr id="8" name="Straight Connector 7">
            <a:extLst>
              <a:ext uri="{FF2B5EF4-FFF2-40B4-BE49-F238E27FC236}">
                <a16:creationId xmlns:a16="http://schemas.microsoft.com/office/drawing/2014/main" id="{ADFEB352-7791-F488-F49B-B8BCB6092FCF}"/>
              </a:ext>
            </a:extLst>
          </p:cNvPr>
          <p:cNvCxnSpPr>
            <a:cxnSpLocks/>
          </p:cNvCxnSpPr>
          <p:nvPr/>
        </p:nvCxnSpPr>
        <p:spPr>
          <a:xfrm>
            <a:off x="1600194" y="2017464"/>
            <a:ext cx="8708858"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1F8DA48D-BB6E-AA16-C2A1-2B3932B83454}"/>
              </a:ext>
            </a:extLst>
          </p:cNvPr>
          <p:cNvPicPr>
            <a:picLocks noChangeAspect="1"/>
          </p:cNvPicPr>
          <p:nvPr/>
        </p:nvPicPr>
        <p:blipFill rotWithShape="1">
          <a:blip r:embed="rId4"/>
          <a:srcRect l="32597" t="23738" r="12209" b="20553"/>
          <a:stretch/>
        </p:blipFill>
        <p:spPr>
          <a:xfrm rot="8028689">
            <a:off x="10260492" y="1026020"/>
            <a:ext cx="1258924" cy="1237596"/>
          </a:xfrm>
          <a:prstGeom prst="ellipse">
            <a:avLst/>
          </a:prstGeom>
        </p:spPr>
      </p:pic>
      <p:sp>
        <p:nvSpPr>
          <p:cNvPr id="10" name="Oval 9">
            <a:extLst>
              <a:ext uri="{FF2B5EF4-FFF2-40B4-BE49-F238E27FC236}">
                <a16:creationId xmlns:a16="http://schemas.microsoft.com/office/drawing/2014/main" id="{55C5F824-6050-C48F-6A2B-28D12F09EDB2}"/>
              </a:ext>
            </a:extLst>
          </p:cNvPr>
          <p:cNvSpPr/>
          <p:nvPr/>
        </p:nvSpPr>
        <p:spPr>
          <a:xfrm>
            <a:off x="10172588"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7D0917B8-1ED6-705F-B13C-B5B4E8D1C2D5}"/>
              </a:ext>
            </a:extLst>
          </p:cNvPr>
          <p:cNvSpPr txBox="1">
            <a:spLocks/>
          </p:cNvSpPr>
          <p:nvPr/>
        </p:nvSpPr>
        <p:spPr>
          <a:xfrm>
            <a:off x="1902747" y="2328623"/>
            <a:ext cx="8200790" cy="156842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Can be that the ORT volunteer is asked some reporting after the intervention with a sick person.</a:t>
            </a:r>
          </a:p>
          <a:p>
            <a:pPr algn="just"/>
            <a:r>
              <a:rPr lang="en-GB" sz="2000">
                <a:latin typeface="Montserrat" pitchFamily="2" charset="77"/>
              </a:rPr>
              <a:t>All these </a:t>
            </a:r>
            <a:r>
              <a:rPr lang="en-GB" sz="2000" b="1">
                <a:solidFill>
                  <a:srgbClr val="0D859E"/>
                </a:solidFill>
                <a:latin typeface="Montserrat" pitchFamily="2" charset="77"/>
              </a:rPr>
              <a:t>data can be crucial during an outbreak to guide the response, but also during stable period, as could indicate the start of an outbreak</a:t>
            </a:r>
            <a:r>
              <a:rPr lang="en-GB" sz="2000">
                <a:latin typeface="Montserrat" pitchFamily="2" charset="77"/>
              </a:rPr>
              <a:t>. </a:t>
            </a:r>
          </a:p>
        </p:txBody>
      </p:sp>
      <p:sp>
        <p:nvSpPr>
          <p:cNvPr id="13" name="Title 1">
            <a:extLst>
              <a:ext uri="{FF2B5EF4-FFF2-40B4-BE49-F238E27FC236}">
                <a16:creationId xmlns:a16="http://schemas.microsoft.com/office/drawing/2014/main" id="{F5B26B47-0EA7-48F5-4D68-78BEEB0BF983}"/>
              </a:ext>
            </a:extLst>
          </p:cNvPr>
          <p:cNvSpPr txBox="1">
            <a:spLocks/>
          </p:cNvSpPr>
          <p:nvPr/>
        </p:nvSpPr>
        <p:spPr>
          <a:xfrm>
            <a:off x="1902747" y="4020207"/>
            <a:ext cx="8200790" cy="72397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b="1">
                <a:solidFill>
                  <a:srgbClr val="0D859E"/>
                </a:solidFill>
                <a:latin typeface="Montserrat" pitchFamily="2" charset="77"/>
              </a:rPr>
              <a:t>Reporting</a:t>
            </a:r>
            <a:r>
              <a:rPr lang="en-GB" sz="2000">
                <a:latin typeface="Montserrat" pitchFamily="2" charset="77"/>
              </a:rPr>
              <a:t> the case and monitoring the intervention </a:t>
            </a:r>
            <a:r>
              <a:rPr lang="en-GB" sz="2000" b="1">
                <a:solidFill>
                  <a:srgbClr val="0D859E"/>
                </a:solidFill>
                <a:latin typeface="Montserrat" pitchFamily="2" charset="77"/>
              </a:rPr>
              <a:t>can be as key as the intervention itself</a:t>
            </a:r>
            <a:r>
              <a:rPr lang="en-GB" sz="2000">
                <a:latin typeface="Montserrat" pitchFamily="2" charset="77"/>
              </a:rPr>
              <a:t>. </a:t>
            </a:r>
          </a:p>
        </p:txBody>
      </p:sp>
      <p:sp>
        <p:nvSpPr>
          <p:cNvPr id="14" name="Title 1">
            <a:extLst>
              <a:ext uri="{FF2B5EF4-FFF2-40B4-BE49-F238E27FC236}">
                <a16:creationId xmlns:a16="http://schemas.microsoft.com/office/drawing/2014/main" id="{EF84A7D9-0875-23E8-4660-AD4DA61FCB0A}"/>
              </a:ext>
            </a:extLst>
          </p:cNvPr>
          <p:cNvSpPr txBox="1">
            <a:spLocks/>
          </p:cNvSpPr>
          <p:nvPr/>
        </p:nvSpPr>
        <p:spPr>
          <a:xfrm>
            <a:off x="1902747" y="4867339"/>
            <a:ext cx="8200790" cy="10131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It’s not important the methodology of reporting, but that the information reaches the right people. </a:t>
            </a:r>
            <a:r>
              <a:rPr lang="en-GB" sz="2000" b="1">
                <a:solidFill>
                  <a:srgbClr val="0D859E"/>
                </a:solidFill>
                <a:latin typeface="Montserrat" pitchFamily="2" charset="77"/>
              </a:rPr>
              <a:t>This system should be stablished in the stable period</a:t>
            </a:r>
          </a:p>
        </p:txBody>
      </p:sp>
    </p:spTree>
    <p:extLst>
      <p:ext uri="{BB962C8B-B14F-4D97-AF65-F5344CB8AC3E}">
        <p14:creationId xmlns:p14="http://schemas.microsoft.com/office/powerpoint/2010/main" val="15637170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9867053-76B7-57D1-9C38-1F1F7027FF8E}"/>
              </a:ext>
            </a:extLst>
          </p:cNvPr>
          <p:cNvPicPr>
            <a:picLocks noChangeAspect="1"/>
          </p:cNvPicPr>
          <p:nvPr/>
        </p:nvPicPr>
        <p:blipFill rotWithShape="1">
          <a:blip r:embed="rId2"/>
          <a:srcRect l="2146" t="45565" r="59808" b="21332"/>
          <a:stretch/>
        </p:blipFill>
        <p:spPr>
          <a:xfrm>
            <a:off x="305627" y="1025484"/>
            <a:ext cx="1477472" cy="1285535"/>
          </a:xfrm>
          <a:prstGeom prst="ellipse">
            <a:avLst/>
          </a:prstGeom>
        </p:spPr>
      </p:pic>
      <p:pic>
        <p:nvPicPr>
          <p:cNvPr id="2" name="Picture 1">
            <a:extLst>
              <a:ext uri="{FF2B5EF4-FFF2-40B4-BE49-F238E27FC236}">
                <a16:creationId xmlns:a16="http://schemas.microsoft.com/office/drawing/2014/main" id="{58CB78A1-2E65-F980-BAD4-93785D0B7531}"/>
              </a:ext>
            </a:extLst>
          </p:cNvPr>
          <p:cNvPicPr>
            <a:picLocks noChangeAspect="1"/>
          </p:cNvPicPr>
          <p:nvPr/>
        </p:nvPicPr>
        <p:blipFill rotWithShape="1">
          <a:blip r:embed="rId3"/>
          <a:srcRect t="6915" b="22020"/>
          <a:stretch/>
        </p:blipFill>
        <p:spPr>
          <a:xfrm>
            <a:off x="10309052" y="63660"/>
            <a:ext cx="1882948" cy="752355"/>
          </a:xfrm>
          <a:prstGeom prst="rect">
            <a:avLst/>
          </a:prstGeom>
        </p:spPr>
      </p:pic>
      <p:cxnSp>
        <p:nvCxnSpPr>
          <p:cNvPr id="3" name="Straight Connector 2">
            <a:extLst>
              <a:ext uri="{FF2B5EF4-FFF2-40B4-BE49-F238E27FC236}">
                <a16:creationId xmlns:a16="http://schemas.microsoft.com/office/drawing/2014/main" id="{DDE933AD-69CE-3790-FBA8-EF51141E308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53A825C9-521E-A6E9-A264-B1F9FD2BE1F0}"/>
              </a:ext>
            </a:extLst>
          </p:cNvPr>
          <p:cNvSpPr txBox="1">
            <a:spLocks/>
          </p:cNvSpPr>
          <p:nvPr/>
        </p:nvSpPr>
        <p:spPr>
          <a:xfrm>
            <a:off x="0" y="0"/>
            <a:ext cx="9585434"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6. Hygiene practices</a:t>
            </a:r>
          </a:p>
        </p:txBody>
      </p:sp>
      <p:sp>
        <p:nvSpPr>
          <p:cNvPr id="5" name="Oval 4">
            <a:extLst>
              <a:ext uri="{FF2B5EF4-FFF2-40B4-BE49-F238E27FC236}">
                <a16:creationId xmlns:a16="http://schemas.microsoft.com/office/drawing/2014/main" id="{8486B3D9-B11A-6FBC-6780-135EA9EB953D}"/>
              </a:ext>
            </a:extLst>
          </p:cNvPr>
          <p:cNvSpPr/>
          <p:nvPr/>
        </p:nvSpPr>
        <p:spPr>
          <a:xfrm>
            <a:off x="215159"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F7375BCC-6E38-78ED-7894-B36ED22E7486}"/>
              </a:ext>
            </a:extLst>
          </p:cNvPr>
          <p:cNvSpPr txBox="1">
            <a:spLocks/>
          </p:cNvSpPr>
          <p:nvPr/>
        </p:nvSpPr>
        <p:spPr>
          <a:xfrm>
            <a:off x="1995605" y="1272806"/>
            <a:ext cx="309920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b="1">
                <a:latin typeface="Montserrat" pitchFamily="2" charset="77"/>
              </a:rPr>
              <a:t>KEY points</a:t>
            </a:r>
          </a:p>
        </p:txBody>
      </p:sp>
      <p:cxnSp>
        <p:nvCxnSpPr>
          <p:cNvPr id="8" name="Straight Connector 7">
            <a:extLst>
              <a:ext uri="{FF2B5EF4-FFF2-40B4-BE49-F238E27FC236}">
                <a16:creationId xmlns:a16="http://schemas.microsoft.com/office/drawing/2014/main" id="{89A4CB1C-15C2-2E83-4603-BE71527955DE}"/>
              </a:ext>
            </a:extLst>
          </p:cNvPr>
          <p:cNvCxnSpPr>
            <a:cxnSpLocks/>
          </p:cNvCxnSpPr>
          <p:nvPr/>
        </p:nvCxnSpPr>
        <p:spPr>
          <a:xfrm>
            <a:off x="1600194" y="2017464"/>
            <a:ext cx="8708858"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D94A18ED-6889-492B-BE40-47542D8E6AB2}"/>
              </a:ext>
            </a:extLst>
          </p:cNvPr>
          <p:cNvPicPr>
            <a:picLocks noChangeAspect="1"/>
          </p:cNvPicPr>
          <p:nvPr/>
        </p:nvPicPr>
        <p:blipFill rotWithShape="1">
          <a:blip r:embed="rId4"/>
          <a:srcRect l="32597" t="23738" r="12209" b="20553"/>
          <a:stretch/>
        </p:blipFill>
        <p:spPr>
          <a:xfrm rot="8028689">
            <a:off x="10260492" y="1026020"/>
            <a:ext cx="1258924" cy="1237596"/>
          </a:xfrm>
          <a:prstGeom prst="ellipse">
            <a:avLst/>
          </a:prstGeom>
        </p:spPr>
      </p:pic>
      <p:sp>
        <p:nvSpPr>
          <p:cNvPr id="10" name="Oval 9">
            <a:extLst>
              <a:ext uri="{FF2B5EF4-FFF2-40B4-BE49-F238E27FC236}">
                <a16:creationId xmlns:a16="http://schemas.microsoft.com/office/drawing/2014/main" id="{805A19FB-9DC4-0823-2410-0E04FE21AF0D}"/>
              </a:ext>
            </a:extLst>
          </p:cNvPr>
          <p:cNvSpPr/>
          <p:nvPr/>
        </p:nvSpPr>
        <p:spPr>
          <a:xfrm>
            <a:off x="10172588"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2F013068-A9F8-9A64-9B78-CD1A766BC68F}"/>
              </a:ext>
            </a:extLst>
          </p:cNvPr>
          <p:cNvSpPr txBox="1">
            <a:spLocks/>
          </p:cNvSpPr>
          <p:nvPr/>
        </p:nvSpPr>
        <p:spPr>
          <a:xfrm>
            <a:off x="1722351" y="5212934"/>
            <a:ext cx="8200790" cy="7243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If the house allows, you can offer to explain </a:t>
            </a:r>
            <a:r>
              <a:rPr lang="en-GB" sz="2000" b="1">
                <a:solidFill>
                  <a:srgbClr val="0D859E"/>
                </a:solidFill>
                <a:latin typeface="Montserrat" pitchFamily="2" charset="77"/>
              </a:rPr>
              <a:t>how to prepare the disinfectant solution</a:t>
            </a:r>
          </a:p>
        </p:txBody>
      </p:sp>
      <p:sp>
        <p:nvSpPr>
          <p:cNvPr id="13" name="Title 1">
            <a:extLst>
              <a:ext uri="{FF2B5EF4-FFF2-40B4-BE49-F238E27FC236}">
                <a16:creationId xmlns:a16="http://schemas.microsoft.com/office/drawing/2014/main" id="{90E2AF5F-7744-D2DF-AC34-C9FA948ED222}"/>
              </a:ext>
            </a:extLst>
          </p:cNvPr>
          <p:cNvSpPr txBox="1">
            <a:spLocks/>
          </p:cNvSpPr>
          <p:nvPr/>
        </p:nvSpPr>
        <p:spPr>
          <a:xfrm>
            <a:off x="1724387" y="2190226"/>
            <a:ext cx="8200790" cy="7243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b="1">
                <a:solidFill>
                  <a:srgbClr val="0D859E"/>
                </a:solidFill>
                <a:latin typeface="Montserrat" pitchFamily="2" charset="77"/>
              </a:rPr>
              <a:t>Explain the house the key messages</a:t>
            </a:r>
            <a:r>
              <a:rPr lang="en-GB" sz="2000">
                <a:latin typeface="Montserrat" pitchFamily="2" charset="77"/>
              </a:rPr>
              <a:t>, if more than one person lives in the house, make sure all available listen to them</a:t>
            </a:r>
          </a:p>
        </p:txBody>
      </p:sp>
      <p:sp>
        <p:nvSpPr>
          <p:cNvPr id="14" name="Title 1">
            <a:extLst>
              <a:ext uri="{FF2B5EF4-FFF2-40B4-BE49-F238E27FC236}">
                <a16:creationId xmlns:a16="http://schemas.microsoft.com/office/drawing/2014/main" id="{F91795EB-E339-F628-0F64-2185BB4C52D6}"/>
              </a:ext>
            </a:extLst>
          </p:cNvPr>
          <p:cNvSpPr txBox="1">
            <a:spLocks/>
          </p:cNvSpPr>
          <p:nvPr/>
        </p:nvSpPr>
        <p:spPr>
          <a:xfrm>
            <a:off x="1724387" y="4074420"/>
            <a:ext cx="8200790" cy="387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Make sure the handwashing times are understood well</a:t>
            </a:r>
          </a:p>
        </p:txBody>
      </p:sp>
      <p:sp>
        <p:nvSpPr>
          <p:cNvPr id="15" name="Title 1">
            <a:extLst>
              <a:ext uri="{FF2B5EF4-FFF2-40B4-BE49-F238E27FC236}">
                <a16:creationId xmlns:a16="http://schemas.microsoft.com/office/drawing/2014/main" id="{497CF219-287D-66D0-7FD8-A55542FE2B9D}"/>
              </a:ext>
            </a:extLst>
          </p:cNvPr>
          <p:cNvSpPr txBox="1">
            <a:spLocks/>
          </p:cNvSpPr>
          <p:nvPr/>
        </p:nvSpPr>
        <p:spPr>
          <a:xfrm>
            <a:off x="1722351" y="6115579"/>
            <a:ext cx="8200790" cy="387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Clarify if there are any </a:t>
            </a:r>
            <a:r>
              <a:rPr lang="en-GB" sz="2000" b="1">
                <a:solidFill>
                  <a:srgbClr val="0D859E"/>
                </a:solidFill>
                <a:latin typeface="Montserrat" pitchFamily="2" charset="77"/>
              </a:rPr>
              <a:t>doubts on the key messages</a:t>
            </a:r>
          </a:p>
        </p:txBody>
      </p:sp>
      <p:sp>
        <p:nvSpPr>
          <p:cNvPr id="16" name="Title 1">
            <a:extLst>
              <a:ext uri="{FF2B5EF4-FFF2-40B4-BE49-F238E27FC236}">
                <a16:creationId xmlns:a16="http://schemas.microsoft.com/office/drawing/2014/main" id="{B5919CFB-3109-B17F-AEA5-E16084E16A60}"/>
              </a:ext>
            </a:extLst>
          </p:cNvPr>
          <p:cNvSpPr txBox="1">
            <a:spLocks/>
          </p:cNvSpPr>
          <p:nvPr/>
        </p:nvSpPr>
        <p:spPr>
          <a:xfrm>
            <a:off x="1722351" y="3098494"/>
            <a:ext cx="8200790" cy="826609"/>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Ask about the water source and </a:t>
            </a:r>
            <a:r>
              <a:rPr lang="en-GB" sz="2000" b="1">
                <a:solidFill>
                  <a:srgbClr val="0D859E"/>
                </a:solidFill>
                <a:latin typeface="Montserrat" pitchFamily="2" charset="77"/>
              </a:rPr>
              <a:t>how they make water safe, </a:t>
            </a:r>
            <a:r>
              <a:rPr lang="en-GB" sz="2000">
                <a:latin typeface="Montserrat" pitchFamily="2" charset="77"/>
              </a:rPr>
              <a:t>make sure as last resource they know how to make water safe with boiling</a:t>
            </a:r>
          </a:p>
        </p:txBody>
      </p:sp>
      <p:sp>
        <p:nvSpPr>
          <p:cNvPr id="17" name="Title 1">
            <a:extLst>
              <a:ext uri="{FF2B5EF4-FFF2-40B4-BE49-F238E27FC236}">
                <a16:creationId xmlns:a16="http://schemas.microsoft.com/office/drawing/2014/main" id="{E5DDD305-07BA-1C3B-A84E-E2C0F8A7FEA0}"/>
              </a:ext>
            </a:extLst>
          </p:cNvPr>
          <p:cNvSpPr txBox="1">
            <a:spLocks/>
          </p:cNvSpPr>
          <p:nvPr/>
        </p:nvSpPr>
        <p:spPr>
          <a:xfrm>
            <a:off x="1737806" y="4607475"/>
            <a:ext cx="8200790" cy="387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Make sure </a:t>
            </a:r>
            <a:r>
              <a:rPr lang="en-GB" sz="2000" b="1">
                <a:solidFill>
                  <a:srgbClr val="0D859E"/>
                </a:solidFill>
                <a:latin typeface="Montserrat" pitchFamily="2" charset="77"/>
              </a:rPr>
              <a:t>CLEAN first and then disinfect </a:t>
            </a:r>
            <a:r>
              <a:rPr lang="en-GB" sz="2000">
                <a:latin typeface="Montserrat" pitchFamily="2" charset="77"/>
              </a:rPr>
              <a:t>is understood</a:t>
            </a:r>
          </a:p>
        </p:txBody>
      </p:sp>
    </p:spTree>
    <p:extLst>
      <p:ext uri="{BB962C8B-B14F-4D97-AF65-F5344CB8AC3E}">
        <p14:creationId xmlns:p14="http://schemas.microsoft.com/office/powerpoint/2010/main" val="37744292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8CB78A1-2E65-F980-BAD4-93785D0B7531}"/>
              </a:ext>
            </a:extLst>
          </p:cNvPr>
          <p:cNvPicPr>
            <a:picLocks noChangeAspect="1"/>
          </p:cNvPicPr>
          <p:nvPr/>
        </p:nvPicPr>
        <p:blipFill rotWithShape="1">
          <a:blip r:embed="rId2"/>
          <a:srcRect t="6915" b="22020"/>
          <a:stretch/>
        </p:blipFill>
        <p:spPr>
          <a:xfrm>
            <a:off x="10309052" y="63660"/>
            <a:ext cx="1882948" cy="752355"/>
          </a:xfrm>
          <a:prstGeom prst="rect">
            <a:avLst/>
          </a:prstGeom>
        </p:spPr>
      </p:pic>
      <p:cxnSp>
        <p:nvCxnSpPr>
          <p:cNvPr id="3" name="Straight Connector 2">
            <a:extLst>
              <a:ext uri="{FF2B5EF4-FFF2-40B4-BE49-F238E27FC236}">
                <a16:creationId xmlns:a16="http://schemas.microsoft.com/office/drawing/2014/main" id="{DDE933AD-69CE-3790-FBA8-EF51141E308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53A825C9-521E-A6E9-A264-B1F9FD2BE1F0}"/>
              </a:ext>
            </a:extLst>
          </p:cNvPr>
          <p:cNvSpPr txBox="1">
            <a:spLocks/>
          </p:cNvSpPr>
          <p:nvPr/>
        </p:nvSpPr>
        <p:spPr>
          <a:xfrm>
            <a:off x="0" y="0"/>
            <a:ext cx="9585434"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a:latin typeface="Montserrat" pitchFamily="2" charset="77"/>
              </a:rPr>
              <a:t>7. Community engagement</a:t>
            </a:r>
          </a:p>
        </p:txBody>
      </p:sp>
      <p:sp>
        <p:nvSpPr>
          <p:cNvPr id="5" name="Oval 4">
            <a:extLst>
              <a:ext uri="{FF2B5EF4-FFF2-40B4-BE49-F238E27FC236}">
                <a16:creationId xmlns:a16="http://schemas.microsoft.com/office/drawing/2014/main" id="{8486B3D9-B11A-6FBC-6780-135EA9EB953D}"/>
              </a:ext>
            </a:extLst>
          </p:cNvPr>
          <p:cNvSpPr/>
          <p:nvPr/>
        </p:nvSpPr>
        <p:spPr>
          <a:xfrm>
            <a:off x="215159"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F7375BCC-6E38-78ED-7894-B36ED22E7486}"/>
              </a:ext>
            </a:extLst>
          </p:cNvPr>
          <p:cNvSpPr txBox="1">
            <a:spLocks/>
          </p:cNvSpPr>
          <p:nvPr/>
        </p:nvSpPr>
        <p:spPr>
          <a:xfrm>
            <a:off x="1995605" y="1272806"/>
            <a:ext cx="309920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b="1">
                <a:latin typeface="Montserrat" pitchFamily="2" charset="77"/>
              </a:rPr>
              <a:t>KEY points</a:t>
            </a:r>
          </a:p>
        </p:txBody>
      </p:sp>
      <p:cxnSp>
        <p:nvCxnSpPr>
          <p:cNvPr id="8" name="Straight Connector 7">
            <a:extLst>
              <a:ext uri="{FF2B5EF4-FFF2-40B4-BE49-F238E27FC236}">
                <a16:creationId xmlns:a16="http://schemas.microsoft.com/office/drawing/2014/main" id="{89A4CB1C-15C2-2E83-4603-BE71527955DE}"/>
              </a:ext>
            </a:extLst>
          </p:cNvPr>
          <p:cNvCxnSpPr>
            <a:cxnSpLocks/>
          </p:cNvCxnSpPr>
          <p:nvPr/>
        </p:nvCxnSpPr>
        <p:spPr>
          <a:xfrm>
            <a:off x="1600194" y="2017464"/>
            <a:ext cx="8708858"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D94A18ED-6889-492B-BE40-47542D8E6AB2}"/>
              </a:ext>
            </a:extLst>
          </p:cNvPr>
          <p:cNvPicPr>
            <a:picLocks noChangeAspect="1"/>
          </p:cNvPicPr>
          <p:nvPr/>
        </p:nvPicPr>
        <p:blipFill rotWithShape="1">
          <a:blip r:embed="rId3"/>
          <a:srcRect l="32597" t="23738" r="12209" b="20553"/>
          <a:stretch/>
        </p:blipFill>
        <p:spPr>
          <a:xfrm rot="8028689">
            <a:off x="10260492" y="1026020"/>
            <a:ext cx="1258924" cy="1237596"/>
          </a:xfrm>
          <a:prstGeom prst="ellipse">
            <a:avLst/>
          </a:prstGeom>
        </p:spPr>
      </p:pic>
      <p:sp>
        <p:nvSpPr>
          <p:cNvPr id="10" name="Oval 9">
            <a:extLst>
              <a:ext uri="{FF2B5EF4-FFF2-40B4-BE49-F238E27FC236}">
                <a16:creationId xmlns:a16="http://schemas.microsoft.com/office/drawing/2014/main" id="{805A19FB-9DC4-0823-2410-0E04FE21AF0D}"/>
              </a:ext>
            </a:extLst>
          </p:cNvPr>
          <p:cNvSpPr/>
          <p:nvPr/>
        </p:nvSpPr>
        <p:spPr>
          <a:xfrm>
            <a:off x="10172588" y="888334"/>
            <a:ext cx="1522647" cy="1485750"/>
          </a:xfrm>
          <a:prstGeom prst="ellipse">
            <a:avLst/>
          </a:prstGeom>
          <a:noFill/>
          <a:ln w="76200">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1E882E32-CD58-7EFF-9860-23124E22AC99}"/>
              </a:ext>
            </a:extLst>
          </p:cNvPr>
          <p:cNvPicPr>
            <a:picLocks noChangeAspect="1"/>
          </p:cNvPicPr>
          <p:nvPr/>
        </p:nvPicPr>
        <p:blipFill rotWithShape="1">
          <a:blip r:embed="rId4"/>
          <a:srcRect l="-37" t="4432" r="61417" b="56717"/>
          <a:stretch/>
        </p:blipFill>
        <p:spPr>
          <a:xfrm>
            <a:off x="302576" y="966900"/>
            <a:ext cx="1347812" cy="1355835"/>
          </a:xfrm>
          <a:prstGeom prst="ellipse">
            <a:avLst/>
          </a:prstGeom>
        </p:spPr>
      </p:pic>
      <p:sp>
        <p:nvSpPr>
          <p:cNvPr id="12" name="Title 1">
            <a:extLst>
              <a:ext uri="{FF2B5EF4-FFF2-40B4-BE49-F238E27FC236}">
                <a16:creationId xmlns:a16="http://schemas.microsoft.com/office/drawing/2014/main" id="{38F6B2CA-81EA-D17A-5809-FC8E327CCF1E}"/>
              </a:ext>
            </a:extLst>
          </p:cNvPr>
          <p:cNvSpPr txBox="1">
            <a:spLocks/>
          </p:cNvSpPr>
          <p:nvPr/>
        </p:nvSpPr>
        <p:spPr>
          <a:xfrm>
            <a:off x="1737805" y="2283017"/>
            <a:ext cx="8200790"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The ORT volunteer needs to be </a:t>
            </a:r>
            <a:r>
              <a:rPr lang="en-GB" sz="2000" b="1">
                <a:solidFill>
                  <a:srgbClr val="0D859E"/>
                </a:solidFill>
                <a:latin typeface="Montserrat" pitchFamily="2" charset="77"/>
              </a:rPr>
              <a:t>part of the community</a:t>
            </a:r>
            <a:r>
              <a:rPr lang="en-GB" sz="2000">
                <a:latin typeface="Montserrat" pitchFamily="2" charset="77"/>
              </a:rPr>
              <a:t>, someone that has or can gain the trust of the community</a:t>
            </a:r>
            <a:endParaRPr lang="en-GB" sz="2000" b="1">
              <a:solidFill>
                <a:srgbClr val="0D859E"/>
              </a:solidFill>
              <a:latin typeface="Montserrat" pitchFamily="2" charset="77"/>
            </a:endParaRPr>
          </a:p>
        </p:txBody>
      </p:sp>
      <p:sp>
        <p:nvSpPr>
          <p:cNvPr id="13" name="Title 1">
            <a:extLst>
              <a:ext uri="{FF2B5EF4-FFF2-40B4-BE49-F238E27FC236}">
                <a16:creationId xmlns:a16="http://schemas.microsoft.com/office/drawing/2014/main" id="{539926D5-18D4-7A05-8010-70A518821E94}"/>
              </a:ext>
            </a:extLst>
          </p:cNvPr>
          <p:cNvSpPr txBox="1">
            <a:spLocks/>
          </p:cNvSpPr>
          <p:nvPr/>
        </p:nvSpPr>
        <p:spPr>
          <a:xfrm>
            <a:off x="1737805" y="3267763"/>
            <a:ext cx="8200790" cy="96169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Is key that the </a:t>
            </a:r>
            <a:r>
              <a:rPr lang="en-GB" sz="2000" b="1">
                <a:solidFill>
                  <a:srgbClr val="0D859E"/>
                </a:solidFill>
                <a:latin typeface="Montserrat" pitchFamily="2" charset="77"/>
              </a:rPr>
              <a:t>community is aware </a:t>
            </a:r>
            <a:r>
              <a:rPr lang="en-GB" sz="2000">
                <a:latin typeface="Montserrat" pitchFamily="2" charset="77"/>
              </a:rPr>
              <a:t>of the </a:t>
            </a:r>
            <a:r>
              <a:rPr lang="en-GB" sz="2000" b="1">
                <a:solidFill>
                  <a:srgbClr val="0D859E"/>
                </a:solidFill>
                <a:latin typeface="Montserrat" pitchFamily="2" charset="77"/>
              </a:rPr>
              <a:t>role of the ORT volunteer</a:t>
            </a:r>
            <a:r>
              <a:rPr lang="en-GB" sz="2000">
                <a:latin typeface="Montserrat" pitchFamily="2" charset="77"/>
              </a:rPr>
              <a:t> and people is able to identify this person when in need of help regarding diarrhoea</a:t>
            </a:r>
            <a:endParaRPr lang="en-GB" sz="2000" b="1">
              <a:solidFill>
                <a:srgbClr val="0D859E"/>
              </a:solidFill>
              <a:latin typeface="Montserrat" pitchFamily="2" charset="77"/>
            </a:endParaRPr>
          </a:p>
        </p:txBody>
      </p:sp>
      <p:sp>
        <p:nvSpPr>
          <p:cNvPr id="14" name="Title 1">
            <a:extLst>
              <a:ext uri="{FF2B5EF4-FFF2-40B4-BE49-F238E27FC236}">
                <a16:creationId xmlns:a16="http://schemas.microsoft.com/office/drawing/2014/main" id="{52A22283-ABD8-3B75-1E7A-03FE583DAD88}"/>
              </a:ext>
            </a:extLst>
          </p:cNvPr>
          <p:cNvSpPr txBox="1">
            <a:spLocks/>
          </p:cNvSpPr>
          <p:nvPr/>
        </p:nvSpPr>
        <p:spPr>
          <a:xfrm>
            <a:off x="1737805" y="4461848"/>
            <a:ext cx="8200790" cy="96169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The ORT volunteer should be able to </a:t>
            </a:r>
            <a:r>
              <a:rPr lang="en-GB" sz="2000" b="1">
                <a:solidFill>
                  <a:srgbClr val="0D859E"/>
                </a:solidFill>
                <a:latin typeface="Montserrat" pitchFamily="2" charset="77"/>
              </a:rPr>
              <a:t>listen to the rumours </a:t>
            </a:r>
            <a:r>
              <a:rPr lang="en-GB" sz="2000">
                <a:latin typeface="Montserrat" pitchFamily="2" charset="77"/>
              </a:rPr>
              <a:t>about cholera and </a:t>
            </a:r>
            <a:r>
              <a:rPr lang="en-GB" sz="2000" b="1">
                <a:solidFill>
                  <a:srgbClr val="0D859E"/>
                </a:solidFill>
                <a:latin typeface="Montserrat" pitchFamily="2" charset="77"/>
              </a:rPr>
              <a:t>provide true information </a:t>
            </a:r>
            <a:r>
              <a:rPr lang="en-GB" sz="2000">
                <a:latin typeface="Montserrat" pitchFamily="2" charset="77"/>
              </a:rPr>
              <a:t>about the disease</a:t>
            </a:r>
            <a:endParaRPr lang="en-GB" sz="2000" b="1">
              <a:solidFill>
                <a:srgbClr val="0D859E"/>
              </a:solidFill>
              <a:latin typeface="Montserrat" pitchFamily="2" charset="77"/>
            </a:endParaRPr>
          </a:p>
        </p:txBody>
      </p:sp>
    </p:spTree>
    <p:extLst>
      <p:ext uri="{BB962C8B-B14F-4D97-AF65-F5344CB8AC3E}">
        <p14:creationId xmlns:p14="http://schemas.microsoft.com/office/powerpoint/2010/main" val="23339167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8CB78A1-2E65-F980-BAD4-93785D0B7531}"/>
              </a:ext>
            </a:extLst>
          </p:cNvPr>
          <p:cNvPicPr>
            <a:picLocks noChangeAspect="1"/>
          </p:cNvPicPr>
          <p:nvPr/>
        </p:nvPicPr>
        <p:blipFill rotWithShape="1">
          <a:blip r:embed="rId2"/>
          <a:srcRect t="6915" b="22020"/>
          <a:stretch/>
        </p:blipFill>
        <p:spPr>
          <a:xfrm>
            <a:off x="10309052" y="185236"/>
            <a:ext cx="1882948" cy="752355"/>
          </a:xfrm>
          <a:prstGeom prst="rect">
            <a:avLst/>
          </a:prstGeom>
        </p:spPr>
      </p:pic>
      <p:cxnSp>
        <p:nvCxnSpPr>
          <p:cNvPr id="3" name="Straight Connector 2">
            <a:extLst>
              <a:ext uri="{FF2B5EF4-FFF2-40B4-BE49-F238E27FC236}">
                <a16:creationId xmlns:a16="http://schemas.microsoft.com/office/drawing/2014/main" id="{DDE933AD-69CE-3790-FBA8-EF51141E3083}"/>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53A825C9-521E-A6E9-A264-B1F9FD2BE1F0}"/>
              </a:ext>
            </a:extLst>
          </p:cNvPr>
          <p:cNvSpPr txBox="1">
            <a:spLocks/>
          </p:cNvSpPr>
          <p:nvPr/>
        </p:nvSpPr>
        <p:spPr>
          <a:xfrm>
            <a:off x="0" y="0"/>
            <a:ext cx="9585434" cy="75235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b="1" dirty="0">
                <a:latin typeface="Montserrat" pitchFamily="2" charset="77"/>
              </a:rPr>
              <a:t>8. Protection, gender and inclusion</a:t>
            </a:r>
          </a:p>
        </p:txBody>
      </p:sp>
      <p:sp>
        <p:nvSpPr>
          <p:cNvPr id="11" name="Title 1">
            <a:extLst>
              <a:ext uri="{FF2B5EF4-FFF2-40B4-BE49-F238E27FC236}">
                <a16:creationId xmlns:a16="http://schemas.microsoft.com/office/drawing/2014/main" id="{C444326D-1652-EC37-7852-DD3DB7C27990}"/>
              </a:ext>
            </a:extLst>
          </p:cNvPr>
          <p:cNvSpPr txBox="1">
            <a:spLocks/>
          </p:cNvSpPr>
          <p:nvPr/>
        </p:nvSpPr>
        <p:spPr>
          <a:xfrm>
            <a:off x="1462737" y="1435343"/>
            <a:ext cx="9266526" cy="7523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Women and girls can be more exposed to the disease as normally they conduct the role of caregivers of the sick, cooking and cleaning</a:t>
            </a:r>
            <a:endParaRPr lang="en-GB" sz="2000" b="1">
              <a:solidFill>
                <a:srgbClr val="0D859E"/>
              </a:solidFill>
              <a:latin typeface="Montserrat" pitchFamily="2" charset="77"/>
            </a:endParaRPr>
          </a:p>
        </p:txBody>
      </p:sp>
      <p:sp>
        <p:nvSpPr>
          <p:cNvPr id="12" name="Title 1">
            <a:extLst>
              <a:ext uri="{FF2B5EF4-FFF2-40B4-BE49-F238E27FC236}">
                <a16:creationId xmlns:a16="http://schemas.microsoft.com/office/drawing/2014/main" id="{185A7EB5-05C6-BCB2-C340-BA12E0CE5350}"/>
              </a:ext>
            </a:extLst>
          </p:cNvPr>
          <p:cNvSpPr txBox="1">
            <a:spLocks/>
          </p:cNvSpPr>
          <p:nvPr/>
        </p:nvSpPr>
        <p:spPr>
          <a:xfrm>
            <a:off x="1462737" y="2430848"/>
            <a:ext cx="9266526" cy="99815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When selecting volunteers or community workers for the ORT volunteer position, keep in mind that this person will likely interact more with women</a:t>
            </a:r>
            <a:endParaRPr lang="en-GB" sz="2000" b="1">
              <a:solidFill>
                <a:srgbClr val="0D859E"/>
              </a:solidFill>
              <a:latin typeface="Montserrat" pitchFamily="2" charset="77"/>
            </a:endParaRPr>
          </a:p>
        </p:txBody>
      </p:sp>
      <p:sp>
        <p:nvSpPr>
          <p:cNvPr id="13" name="Title 1">
            <a:extLst>
              <a:ext uri="{FF2B5EF4-FFF2-40B4-BE49-F238E27FC236}">
                <a16:creationId xmlns:a16="http://schemas.microsoft.com/office/drawing/2014/main" id="{105505E6-EDB6-8348-3A97-CA005ED0DE01}"/>
              </a:ext>
            </a:extLst>
          </p:cNvPr>
          <p:cNvSpPr txBox="1">
            <a:spLocks/>
          </p:cNvSpPr>
          <p:nvPr/>
        </p:nvSpPr>
        <p:spPr>
          <a:xfrm>
            <a:off x="1462737" y="3659012"/>
            <a:ext cx="9266526" cy="99815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GB" sz="2000">
                <a:latin typeface="Montserrat" pitchFamily="2" charset="77"/>
              </a:rPr>
              <a:t>ORT volunteers will know their community, be aware of people who might have problems with access to distributions, not able to perform hygiene practices, to carry water to the house, etc.</a:t>
            </a:r>
          </a:p>
        </p:txBody>
      </p:sp>
      <p:pic>
        <p:nvPicPr>
          <p:cNvPr id="15" name="Picture 14">
            <a:extLst>
              <a:ext uri="{FF2B5EF4-FFF2-40B4-BE49-F238E27FC236}">
                <a16:creationId xmlns:a16="http://schemas.microsoft.com/office/drawing/2014/main" id="{2E8D106C-2BE7-939C-A610-9753BD04E890}"/>
              </a:ext>
            </a:extLst>
          </p:cNvPr>
          <p:cNvPicPr>
            <a:picLocks noChangeAspect="1"/>
          </p:cNvPicPr>
          <p:nvPr/>
        </p:nvPicPr>
        <p:blipFill rotWithShape="1">
          <a:blip r:embed="rId3"/>
          <a:srcRect l="4958" t="50000" r="64417" b="9193"/>
          <a:stretch/>
        </p:blipFill>
        <p:spPr>
          <a:xfrm>
            <a:off x="2568051" y="4887176"/>
            <a:ext cx="1523898" cy="1797269"/>
          </a:xfrm>
          <a:prstGeom prst="rect">
            <a:avLst/>
          </a:prstGeom>
        </p:spPr>
      </p:pic>
      <p:pic>
        <p:nvPicPr>
          <p:cNvPr id="16" name="Picture 15">
            <a:extLst>
              <a:ext uri="{FF2B5EF4-FFF2-40B4-BE49-F238E27FC236}">
                <a16:creationId xmlns:a16="http://schemas.microsoft.com/office/drawing/2014/main" id="{839DB367-F207-2443-2579-6C52453FC1F1}"/>
              </a:ext>
            </a:extLst>
          </p:cNvPr>
          <p:cNvPicPr>
            <a:picLocks noChangeAspect="1"/>
          </p:cNvPicPr>
          <p:nvPr/>
        </p:nvPicPr>
        <p:blipFill rotWithShape="1">
          <a:blip r:embed="rId3"/>
          <a:srcRect l="40337" t="47447" r="35116" b="11746"/>
          <a:stretch/>
        </p:blipFill>
        <p:spPr>
          <a:xfrm>
            <a:off x="4918841" y="4736886"/>
            <a:ext cx="1324304" cy="1948619"/>
          </a:xfrm>
          <a:prstGeom prst="rect">
            <a:avLst/>
          </a:prstGeom>
        </p:spPr>
      </p:pic>
      <p:pic>
        <p:nvPicPr>
          <p:cNvPr id="17" name="Picture 16">
            <a:extLst>
              <a:ext uri="{FF2B5EF4-FFF2-40B4-BE49-F238E27FC236}">
                <a16:creationId xmlns:a16="http://schemas.microsoft.com/office/drawing/2014/main" id="{3AA305F6-01BF-84B0-D57E-438580171EB6}"/>
              </a:ext>
            </a:extLst>
          </p:cNvPr>
          <p:cNvPicPr>
            <a:picLocks noChangeAspect="1"/>
          </p:cNvPicPr>
          <p:nvPr/>
        </p:nvPicPr>
        <p:blipFill rotWithShape="1">
          <a:blip r:embed="rId3"/>
          <a:srcRect l="30128" t="11493" r="48364" b="59200"/>
          <a:stretch/>
        </p:blipFill>
        <p:spPr>
          <a:xfrm>
            <a:off x="7036911" y="4911164"/>
            <a:ext cx="1450428" cy="1749292"/>
          </a:xfrm>
          <a:prstGeom prst="rect">
            <a:avLst/>
          </a:prstGeom>
        </p:spPr>
      </p:pic>
    </p:spTree>
    <p:extLst>
      <p:ext uri="{BB962C8B-B14F-4D97-AF65-F5344CB8AC3E}">
        <p14:creationId xmlns:p14="http://schemas.microsoft.com/office/powerpoint/2010/main" val="29065619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D859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F5D5E32-EBEF-F9DC-A864-BA1EFABD7DB1}"/>
              </a:ext>
            </a:extLst>
          </p:cNvPr>
          <p:cNvSpPr txBox="1">
            <a:spLocks/>
          </p:cNvSpPr>
          <p:nvPr/>
        </p:nvSpPr>
        <p:spPr>
          <a:xfrm>
            <a:off x="220722" y="6316259"/>
            <a:ext cx="4288216" cy="43004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b="1" dirty="0">
                <a:solidFill>
                  <a:schemeClr val="bg1"/>
                </a:solidFill>
                <a:latin typeface="Montserrat" pitchFamily="2" charset="77"/>
              </a:rPr>
              <a:t>In groups of 4/5– 45’ time</a:t>
            </a:r>
          </a:p>
        </p:txBody>
      </p:sp>
      <p:pic>
        <p:nvPicPr>
          <p:cNvPr id="7" name="Picture 6">
            <a:extLst>
              <a:ext uri="{FF2B5EF4-FFF2-40B4-BE49-F238E27FC236}">
                <a16:creationId xmlns:a16="http://schemas.microsoft.com/office/drawing/2014/main" id="{5D328EEC-73AE-3A5A-4BAE-05E25B8E1A0A}"/>
              </a:ext>
            </a:extLst>
          </p:cNvPr>
          <p:cNvPicPr>
            <a:picLocks noChangeAspect="1"/>
          </p:cNvPicPr>
          <p:nvPr/>
        </p:nvPicPr>
        <p:blipFill rotWithShape="1">
          <a:blip r:embed="rId3"/>
          <a:srcRect l="12374" t="10129" r="11973" b="16827"/>
          <a:stretch/>
        </p:blipFill>
        <p:spPr>
          <a:xfrm>
            <a:off x="220722" y="246263"/>
            <a:ext cx="2732690" cy="2597244"/>
          </a:xfrm>
          <a:prstGeom prst="roundRect">
            <a:avLst>
              <a:gd name="adj" fmla="val 6484"/>
            </a:avLst>
          </a:prstGeom>
        </p:spPr>
      </p:pic>
      <p:sp>
        <p:nvSpPr>
          <p:cNvPr id="8" name="Title 1">
            <a:extLst>
              <a:ext uri="{FF2B5EF4-FFF2-40B4-BE49-F238E27FC236}">
                <a16:creationId xmlns:a16="http://schemas.microsoft.com/office/drawing/2014/main" id="{E7E9C947-CB10-7B9B-AD00-1EF186C7A884}"/>
              </a:ext>
            </a:extLst>
          </p:cNvPr>
          <p:cNvSpPr txBox="1">
            <a:spLocks/>
          </p:cNvSpPr>
          <p:nvPr/>
        </p:nvSpPr>
        <p:spPr>
          <a:xfrm>
            <a:off x="3205662" y="1093187"/>
            <a:ext cx="8650008" cy="175032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8800" b="1">
                <a:latin typeface="Montserrat" pitchFamily="2" charset="77"/>
              </a:rPr>
              <a:t>ROLE PLAY!</a:t>
            </a:r>
          </a:p>
        </p:txBody>
      </p:sp>
      <p:sp>
        <p:nvSpPr>
          <p:cNvPr id="5" name="Title 1">
            <a:extLst>
              <a:ext uri="{FF2B5EF4-FFF2-40B4-BE49-F238E27FC236}">
                <a16:creationId xmlns:a16="http://schemas.microsoft.com/office/drawing/2014/main" id="{5FD8660F-1D9B-ED65-7572-77EE9952A8AE}"/>
              </a:ext>
            </a:extLst>
          </p:cNvPr>
          <p:cNvSpPr txBox="1">
            <a:spLocks/>
          </p:cNvSpPr>
          <p:nvPr/>
        </p:nvSpPr>
        <p:spPr>
          <a:xfrm>
            <a:off x="220722" y="3090042"/>
            <a:ext cx="11971278" cy="294815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457200" indent="-457200" algn="l">
              <a:buFont typeface="Arial" panose="020B0604020202020204" pitchFamily="34" charset="0"/>
              <a:buChar char="•"/>
            </a:pPr>
            <a:r>
              <a:rPr lang="en-GB" sz="2800" b="1" dirty="0">
                <a:solidFill>
                  <a:schemeClr val="bg1"/>
                </a:solidFill>
                <a:latin typeface="Montserrat" pitchFamily="2" charset="77"/>
              </a:rPr>
              <a:t>One of the group will play the role of the ORT volunteer and the rest will play the household members</a:t>
            </a:r>
          </a:p>
          <a:p>
            <a:pPr marL="457200" indent="-457200" algn="l">
              <a:buFont typeface="Arial" panose="020B0604020202020204" pitchFamily="34" charset="0"/>
              <a:buChar char="•"/>
            </a:pPr>
            <a:r>
              <a:rPr lang="en-GB" sz="2800" b="1" dirty="0">
                <a:solidFill>
                  <a:schemeClr val="bg1"/>
                </a:solidFill>
                <a:latin typeface="Montserrat" pitchFamily="2" charset="77"/>
              </a:rPr>
              <a:t>There is a role for everyone, take 5 minutes to read it</a:t>
            </a:r>
          </a:p>
          <a:p>
            <a:pPr marL="457200" indent="-457200" algn="l">
              <a:buFont typeface="Arial" panose="020B0604020202020204" pitchFamily="34" charset="0"/>
              <a:buChar char="•"/>
            </a:pPr>
            <a:r>
              <a:rPr lang="en-GB" sz="2800" b="1" dirty="0">
                <a:solidFill>
                  <a:schemeClr val="bg1"/>
                </a:solidFill>
                <a:latin typeface="Montserrat" pitchFamily="2" charset="77"/>
              </a:rPr>
              <a:t>After 5 minutes, you will have 15 minutes to perform </a:t>
            </a:r>
          </a:p>
          <a:p>
            <a:pPr marL="457200" indent="-457200" algn="l">
              <a:buFont typeface="Arial" panose="020B0604020202020204" pitchFamily="34" charset="0"/>
              <a:buChar char="•"/>
            </a:pPr>
            <a:r>
              <a:rPr lang="en-GB" sz="2800" b="1" dirty="0">
                <a:solidFill>
                  <a:schemeClr val="bg1"/>
                </a:solidFill>
                <a:latin typeface="Montserrat" pitchFamily="2" charset="77"/>
              </a:rPr>
              <a:t>After 15 minutes we will repeat the process with another person being a new ORP volunteer. A second scenario will be given, and we will take again 5 minutes to read the roles</a:t>
            </a:r>
          </a:p>
        </p:txBody>
      </p:sp>
    </p:spTree>
    <p:extLst>
      <p:ext uri="{BB962C8B-B14F-4D97-AF65-F5344CB8AC3E}">
        <p14:creationId xmlns:p14="http://schemas.microsoft.com/office/powerpoint/2010/main" val="2795321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583FE6-C0BF-5C78-3641-FA811AB9D01E}"/>
              </a:ext>
            </a:extLst>
          </p:cNvPr>
          <p:cNvPicPr>
            <a:picLocks noChangeAspect="1"/>
          </p:cNvPicPr>
          <p:nvPr/>
        </p:nvPicPr>
        <p:blipFill rotWithShape="1">
          <a:blip r:embed="rId2"/>
          <a:srcRect t="6915" b="22020"/>
          <a:stretch/>
        </p:blipFill>
        <p:spPr>
          <a:xfrm>
            <a:off x="10309052" y="63660"/>
            <a:ext cx="1882948" cy="752355"/>
          </a:xfrm>
          <a:prstGeom prst="rect">
            <a:avLst/>
          </a:prstGeom>
        </p:spPr>
      </p:pic>
      <p:sp>
        <p:nvSpPr>
          <p:cNvPr id="4" name="Title 1">
            <a:extLst>
              <a:ext uri="{FF2B5EF4-FFF2-40B4-BE49-F238E27FC236}">
                <a16:creationId xmlns:a16="http://schemas.microsoft.com/office/drawing/2014/main" id="{E074ACCC-8CD9-BBAA-3796-6F017871A68F}"/>
              </a:ext>
            </a:extLst>
          </p:cNvPr>
          <p:cNvSpPr txBox="1">
            <a:spLocks/>
          </p:cNvSpPr>
          <p:nvPr/>
        </p:nvSpPr>
        <p:spPr>
          <a:xfrm>
            <a:off x="135193" y="473681"/>
            <a:ext cx="11921613" cy="31125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br>
              <a:rPr lang="en-GB" sz="7200" b="1">
                <a:latin typeface="Montserrat" pitchFamily="2" charset="77"/>
              </a:rPr>
            </a:br>
            <a:r>
              <a:rPr lang="en-GB" sz="7200" b="1">
                <a:latin typeface="Montserrat" pitchFamily="2" charset="77"/>
              </a:rPr>
              <a:t>Cholera Basics</a:t>
            </a:r>
          </a:p>
        </p:txBody>
      </p:sp>
      <p:sp>
        <p:nvSpPr>
          <p:cNvPr id="2" name="Slide Number Placeholder 1">
            <a:extLst>
              <a:ext uri="{FF2B5EF4-FFF2-40B4-BE49-F238E27FC236}">
                <a16:creationId xmlns:a16="http://schemas.microsoft.com/office/drawing/2014/main" id="{9B39B295-4C63-7C11-868F-1CA52033EDC0}"/>
              </a:ext>
            </a:extLst>
          </p:cNvPr>
          <p:cNvSpPr>
            <a:spLocks noGrp="1"/>
          </p:cNvSpPr>
          <p:nvPr>
            <p:ph type="sldNum" sz="quarter" idx="12"/>
          </p:nvPr>
        </p:nvSpPr>
        <p:spPr/>
        <p:txBody>
          <a:bodyPr/>
          <a:lstStyle/>
          <a:p>
            <a:fld id="{8AB32140-C4FB-1A4C-AC00-5CB6CAE258BC}" type="slidenum">
              <a:rPr lang="en-GB" smtClean="0"/>
              <a:t>4</a:t>
            </a:fld>
            <a:endParaRPr lang="en-GB"/>
          </a:p>
        </p:txBody>
      </p:sp>
    </p:spTree>
    <p:extLst>
      <p:ext uri="{BB962C8B-B14F-4D97-AF65-F5344CB8AC3E}">
        <p14:creationId xmlns:p14="http://schemas.microsoft.com/office/powerpoint/2010/main" val="35864274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C983A-DBD6-ABD9-2EAC-B9264A622C38}"/>
              </a:ext>
            </a:extLst>
          </p:cNvPr>
          <p:cNvSpPr txBox="1">
            <a:spLocks/>
          </p:cNvSpPr>
          <p:nvPr/>
        </p:nvSpPr>
        <p:spPr>
          <a:xfrm>
            <a:off x="304807" y="4924208"/>
            <a:ext cx="8650008" cy="175032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8800" b="1">
                <a:latin typeface="Montserrat" pitchFamily="2" charset="77"/>
              </a:rPr>
              <a:t>Thank you</a:t>
            </a:r>
          </a:p>
        </p:txBody>
      </p:sp>
      <p:pic>
        <p:nvPicPr>
          <p:cNvPr id="3" name="Picture 2">
            <a:extLst>
              <a:ext uri="{FF2B5EF4-FFF2-40B4-BE49-F238E27FC236}">
                <a16:creationId xmlns:a16="http://schemas.microsoft.com/office/drawing/2014/main" id="{8840CA52-E697-896D-A5C0-54945CFA4664}"/>
              </a:ext>
            </a:extLst>
          </p:cNvPr>
          <p:cNvPicPr>
            <a:picLocks noChangeAspect="1"/>
          </p:cNvPicPr>
          <p:nvPr/>
        </p:nvPicPr>
        <p:blipFill rotWithShape="1">
          <a:blip r:embed="rId2"/>
          <a:srcRect t="6915" b="22020"/>
          <a:stretch/>
        </p:blipFill>
        <p:spPr>
          <a:xfrm>
            <a:off x="10309052" y="63660"/>
            <a:ext cx="1882948" cy="752355"/>
          </a:xfrm>
          <a:prstGeom prst="rect">
            <a:avLst/>
          </a:prstGeom>
        </p:spPr>
      </p:pic>
    </p:spTree>
    <p:extLst>
      <p:ext uri="{BB962C8B-B14F-4D97-AF65-F5344CB8AC3E}">
        <p14:creationId xmlns:p14="http://schemas.microsoft.com/office/powerpoint/2010/main" val="3979830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BE2716CA-30BF-10A4-42C3-8A8CF10AC8DE}"/>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BDBF5FE-AF01-1E3C-E998-E799712A3470}"/>
              </a:ext>
            </a:extLst>
          </p:cNvPr>
          <p:cNvSpPr>
            <a:spLocks noGrp="1"/>
          </p:cNvSpPr>
          <p:nvPr>
            <p:ph type="ctrTitle"/>
          </p:nvPr>
        </p:nvSpPr>
        <p:spPr>
          <a:xfrm>
            <a:off x="285801" y="34708"/>
            <a:ext cx="5733327" cy="752355"/>
          </a:xfrm>
        </p:spPr>
        <p:txBody>
          <a:bodyPr>
            <a:normAutofit/>
          </a:bodyPr>
          <a:lstStyle/>
          <a:p>
            <a:r>
              <a:rPr lang="en-GB" sz="4400" b="1">
                <a:latin typeface="Montserrat" pitchFamily="2" charset="77"/>
              </a:rPr>
              <a:t>1. What is cholera?</a:t>
            </a:r>
          </a:p>
        </p:txBody>
      </p:sp>
      <p:sp>
        <p:nvSpPr>
          <p:cNvPr id="3" name="TextBox 2">
            <a:extLst>
              <a:ext uri="{FF2B5EF4-FFF2-40B4-BE49-F238E27FC236}">
                <a16:creationId xmlns:a16="http://schemas.microsoft.com/office/drawing/2014/main" id="{B03A00DE-26EC-8B31-D4F2-1ABA604280DE}"/>
              </a:ext>
            </a:extLst>
          </p:cNvPr>
          <p:cNvSpPr txBox="1"/>
          <p:nvPr/>
        </p:nvSpPr>
        <p:spPr>
          <a:xfrm>
            <a:off x="8827625" y="6532730"/>
            <a:ext cx="5733327" cy="261610"/>
          </a:xfrm>
          <a:prstGeom prst="rect">
            <a:avLst/>
          </a:prstGeom>
          <a:noFill/>
        </p:spPr>
        <p:txBody>
          <a:bodyPr wrap="square" rtlCol="0">
            <a:spAutoFit/>
          </a:bodyPr>
          <a:lstStyle/>
          <a:p>
            <a:r>
              <a:rPr lang="en-GB" sz="1100" i="1"/>
              <a:t>Image: https://</a:t>
            </a:r>
            <a:r>
              <a:rPr lang="en-GB" sz="1100" i="1" err="1"/>
              <a:t>phil.cdc.gov</a:t>
            </a:r>
            <a:r>
              <a:rPr lang="en-GB" sz="1100" i="1"/>
              <a:t>/</a:t>
            </a:r>
            <a:r>
              <a:rPr lang="en-GB" sz="1100" i="1" err="1"/>
              <a:t>details.aspx?pid</a:t>
            </a:r>
            <a:r>
              <a:rPr lang="en-GB" sz="1100" i="1"/>
              <a:t>=5324</a:t>
            </a:r>
          </a:p>
        </p:txBody>
      </p:sp>
      <p:pic>
        <p:nvPicPr>
          <p:cNvPr id="4" name="Picture 3">
            <a:extLst>
              <a:ext uri="{FF2B5EF4-FFF2-40B4-BE49-F238E27FC236}">
                <a16:creationId xmlns:a16="http://schemas.microsoft.com/office/drawing/2014/main" id="{4CA945F8-4381-B5BC-FE3E-A6CBFF6BACE2}"/>
              </a:ext>
            </a:extLst>
          </p:cNvPr>
          <p:cNvPicPr>
            <a:picLocks noChangeAspect="1"/>
          </p:cNvPicPr>
          <p:nvPr/>
        </p:nvPicPr>
        <p:blipFill rotWithShape="1">
          <a:blip r:embed="rId3"/>
          <a:srcRect l="6649" t="6423" r="7140" b="9577"/>
          <a:stretch/>
        </p:blipFill>
        <p:spPr>
          <a:xfrm>
            <a:off x="8271918" y="2250935"/>
            <a:ext cx="2978608" cy="299196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5" name="Title 1">
            <a:extLst>
              <a:ext uri="{FF2B5EF4-FFF2-40B4-BE49-F238E27FC236}">
                <a16:creationId xmlns:a16="http://schemas.microsoft.com/office/drawing/2014/main" id="{D1AD72C2-FA68-513C-4C8D-450AB2879678}"/>
              </a:ext>
            </a:extLst>
          </p:cNvPr>
          <p:cNvSpPr txBox="1">
            <a:spLocks/>
          </p:cNvSpPr>
          <p:nvPr/>
        </p:nvSpPr>
        <p:spPr>
          <a:xfrm>
            <a:off x="777410" y="1539373"/>
            <a:ext cx="7072807" cy="4244842"/>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300" b="1" dirty="0">
                <a:solidFill>
                  <a:srgbClr val="0887A1"/>
                </a:solidFill>
                <a:latin typeface="Montserrat"/>
              </a:rPr>
              <a:t>Description</a:t>
            </a:r>
            <a:endParaRPr lang="en-GB" sz="2900" b="1" i="1" dirty="0">
              <a:solidFill>
                <a:srgbClr val="0887A1"/>
              </a:solidFill>
              <a:latin typeface="Montserrat"/>
            </a:endParaRPr>
          </a:p>
          <a:p>
            <a:pPr algn="l"/>
            <a:endParaRPr lang="en-GB" sz="2900" b="1">
              <a:solidFill>
                <a:srgbClr val="0887A1"/>
              </a:solidFill>
              <a:latin typeface="Montserrat" pitchFamily="2" charset="77"/>
            </a:endParaRPr>
          </a:p>
          <a:p>
            <a:pPr marL="571500" indent="-571500" algn="l">
              <a:buFont typeface="Arial" panose="020B0604020202020204" pitchFamily="34" charset="0"/>
              <a:buChar char="•"/>
            </a:pPr>
            <a:r>
              <a:rPr lang="en-GB" sz="2000" b="1" dirty="0">
                <a:latin typeface="Montserrat"/>
              </a:rPr>
              <a:t>Cholera is caused by a bacteria called </a:t>
            </a:r>
            <a:r>
              <a:rPr lang="en-GB" sz="2000" b="1" i="1" dirty="0">
                <a:latin typeface="Montserrat"/>
              </a:rPr>
              <a:t>Vibrio cholerae</a:t>
            </a:r>
          </a:p>
          <a:p>
            <a:pPr algn="l"/>
            <a:endParaRPr lang="en-GB" sz="2000" b="1">
              <a:latin typeface="Montserrat" pitchFamily="2" charset="77"/>
            </a:endParaRPr>
          </a:p>
          <a:p>
            <a:pPr marL="571500" indent="-571500" algn="l">
              <a:buFont typeface="Arial" panose="020B0604020202020204" pitchFamily="34" charset="0"/>
              <a:buChar char="•"/>
            </a:pPr>
            <a:r>
              <a:rPr lang="en-GB" sz="2000" b="1" i="1" dirty="0">
                <a:latin typeface="Montserrat"/>
              </a:rPr>
              <a:t>V. cholerae </a:t>
            </a:r>
            <a:r>
              <a:rPr lang="en-GB" sz="2000" b="1" dirty="0">
                <a:latin typeface="Montserrat"/>
              </a:rPr>
              <a:t>is naturally present in the environment and is found in riverine, coastal, and estuarine ecosystems</a:t>
            </a:r>
          </a:p>
          <a:p>
            <a:pPr marL="571500" indent="-571500" algn="l">
              <a:buFont typeface="Arial" panose="020B0604020202020204" pitchFamily="34" charset="0"/>
              <a:buChar char="•"/>
            </a:pPr>
            <a:endParaRPr lang="en-GB" sz="2000" b="1">
              <a:latin typeface="Montserrat" pitchFamily="2" charset="77"/>
            </a:endParaRPr>
          </a:p>
          <a:p>
            <a:pPr marL="571500" indent="-571500" algn="l">
              <a:buFont typeface="Arial" panose="020B0604020202020204" pitchFamily="34" charset="0"/>
              <a:buChar char="•"/>
            </a:pPr>
            <a:r>
              <a:rPr lang="en-GB" sz="2000" b="1" dirty="0">
                <a:latin typeface="Montserrat"/>
              </a:rPr>
              <a:t>It can infect a lot of people at the same time, but just some will present symptoms</a:t>
            </a:r>
            <a:endParaRPr lang="en-GB" sz="2000" b="1" dirty="0">
              <a:latin typeface="Montserrat" pitchFamily="2" charset="77"/>
            </a:endParaRPr>
          </a:p>
          <a:p>
            <a:pPr marL="571500" indent="-571500" algn="l">
              <a:buFont typeface="Arial" panose="020B0604020202020204" pitchFamily="34" charset="0"/>
              <a:buChar char="•"/>
            </a:pPr>
            <a:endParaRPr lang="en-GB" sz="2000" b="1" dirty="0">
              <a:latin typeface="Montserrat"/>
            </a:endParaRPr>
          </a:p>
          <a:p>
            <a:pPr marL="571500" indent="-571500" algn="l">
              <a:buFont typeface="Arial" panose="020B0604020202020204" pitchFamily="34" charset="0"/>
              <a:buChar char="•"/>
            </a:pPr>
            <a:r>
              <a:rPr lang="en-GB" sz="2000" b="1" i="1" dirty="0">
                <a:latin typeface="Montserrat"/>
              </a:rPr>
              <a:t>Vibrio cholerae </a:t>
            </a:r>
            <a:r>
              <a:rPr lang="en-GB" sz="2000" b="1" dirty="0">
                <a:latin typeface="Montserrat"/>
              </a:rPr>
              <a:t>attaches itself inside the intestines, it needs to be ingested!</a:t>
            </a:r>
          </a:p>
        </p:txBody>
      </p:sp>
      <p:pic>
        <p:nvPicPr>
          <p:cNvPr id="7" name="Picture 6">
            <a:extLst>
              <a:ext uri="{FF2B5EF4-FFF2-40B4-BE49-F238E27FC236}">
                <a16:creationId xmlns:a16="http://schemas.microsoft.com/office/drawing/2014/main" id="{E7A5699B-685C-EA19-C8D9-C4FF6A9CBC80}"/>
              </a:ext>
            </a:extLst>
          </p:cNvPr>
          <p:cNvPicPr>
            <a:picLocks noChangeAspect="1"/>
          </p:cNvPicPr>
          <p:nvPr/>
        </p:nvPicPr>
        <p:blipFill rotWithShape="1">
          <a:blip r:embed="rId4"/>
          <a:srcRect t="6915" b="22020"/>
          <a:stretch/>
        </p:blipFill>
        <p:spPr>
          <a:xfrm>
            <a:off x="10309052" y="63660"/>
            <a:ext cx="1882948" cy="752355"/>
          </a:xfrm>
          <a:prstGeom prst="rect">
            <a:avLst/>
          </a:prstGeom>
        </p:spPr>
      </p:pic>
      <p:pic>
        <p:nvPicPr>
          <p:cNvPr id="13" name="Picture 12">
            <a:extLst>
              <a:ext uri="{FF2B5EF4-FFF2-40B4-BE49-F238E27FC236}">
                <a16:creationId xmlns:a16="http://schemas.microsoft.com/office/drawing/2014/main" id="{D5BAA80D-DA39-31C6-8B71-5580C5EBEF92}"/>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40700" b="93323" l="8667" r="86250">
                        <a14:foregroundMark x1="8667" y1="52782" x2="8667" y2="62162"/>
                      </a14:backgroundRemoval>
                    </a14:imgEffect>
                  </a14:imgLayer>
                </a14:imgProps>
              </a:ext>
            </a:extLst>
          </a:blip>
          <a:srcRect l="3937" t="34236" r="4563"/>
          <a:stretch/>
        </p:blipFill>
        <p:spPr>
          <a:xfrm>
            <a:off x="8827625" y="4880463"/>
            <a:ext cx="2386297" cy="897578"/>
          </a:xfrm>
          <a:prstGeom prst="rect">
            <a:avLst/>
          </a:prstGeom>
        </p:spPr>
      </p:pic>
      <p:sp>
        <p:nvSpPr>
          <p:cNvPr id="6" name="Slide Number Placeholder 5">
            <a:extLst>
              <a:ext uri="{FF2B5EF4-FFF2-40B4-BE49-F238E27FC236}">
                <a16:creationId xmlns:a16="http://schemas.microsoft.com/office/drawing/2014/main" id="{749E553F-C96C-9820-40E8-A5DC7D1CBFF6}"/>
              </a:ext>
            </a:extLst>
          </p:cNvPr>
          <p:cNvSpPr>
            <a:spLocks noGrp="1"/>
          </p:cNvSpPr>
          <p:nvPr>
            <p:ph type="sldNum" sz="quarter" idx="12"/>
          </p:nvPr>
        </p:nvSpPr>
        <p:spPr/>
        <p:txBody>
          <a:bodyPr/>
          <a:lstStyle/>
          <a:p>
            <a:fld id="{8AB32140-C4FB-1A4C-AC00-5CB6CAE258BC}" type="slidenum">
              <a:rPr lang="en-GB" smtClean="0"/>
              <a:t>5</a:t>
            </a:fld>
            <a:endParaRPr lang="en-GB"/>
          </a:p>
        </p:txBody>
      </p:sp>
    </p:spTree>
    <p:extLst>
      <p:ext uri="{BB962C8B-B14F-4D97-AF65-F5344CB8AC3E}">
        <p14:creationId xmlns:p14="http://schemas.microsoft.com/office/powerpoint/2010/main" val="2472886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66FA78A1-0D1D-0923-7ACD-E650B67FE665}"/>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B6CAF8A1-1A9B-CFA8-027F-2811C5A5E71F}"/>
              </a:ext>
            </a:extLst>
          </p:cNvPr>
          <p:cNvSpPr>
            <a:spLocks noGrp="1"/>
          </p:cNvSpPr>
          <p:nvPr>
            <p:ph type="ctrTitle"/>
          </p:nvPr>
        </p:nvSpPr>
        <p:spPr>
          <a:xfrm>
            <a:off x="0" y="51610"/>
            <a:ext cx="8003338" cy="752355"/>
          </a:xfrm>
        </p:spPr>
        <p:txBody>
          <a:bodyPr>
            <a:normAutofit fontScale="90000"/>
          </a:bodyPr>
          <a:lstStyle/>
          <a:p>
            <a:r>
              <a:rPr lang="en-GB" sz="4400" b="1">
                <a:latin typeface="Montserrat" pitchFamily="2" charset="77"/>
              </a:rPr>
              <a:t>2. How do you get cholera? </a:t>
            </a:r>
          </a:p>
        </p:txBody>
      </p:sp>
      <p:pic>
        <p:nvPicPr>
          <p:cNvPr id="7" name="Picture 6">
            <a:extLst>
              <a:ext uri="{FF2B5EF4-FFF2-40B4-BE49-F238E27FC236}">
                <a16:creationId xmlns:a16="http://schemas.microsoft.com/office/drawing/2014/main" id="{72E31910-CD36-143B-0772-CF0D155FD9D4}"/>
              </a:ext>
            </a:extLst>
          </p:cNvPr>
          <p:cNvPicPr>
            <a:picLocks noChangeAspect="1"/>
          </p:cNvPicPr>
          <p:nvPr/>
        </p:nvPicPr>
        <p:blipFill rotWithShape="1">
          <a:blip r:embed="rId3"/>
          <a:srcRect t="6915" b="22020"/>
          <a:stretch/>
        </p:blipFill>
        <p:spPr>
          <a:xfrm>
            <a:off x="10309052" y="63660"/>
            <a:ext cx="1882948" cy="752355"/>
          </a:xfrm>
          <a:prstGeom prst="rect">
            <a:avLst/>
          </a:prstGeom>
        </p:spPr>
      </p:pic>
      <p:sp>
        <p:nvSpPr>
          <p:cNvPr id="8" name="Title 1">
            <a:extLst>
              <a:ext uri="{FF2B5EF4-FFF2-40B4-BE49-F238E27FC236}">
                <a16:creationId xmlns:a16="http://schemas.microsoft.com/office/drawing/2014/main" id="{BB6CCE18-BA0B-1A40-70EF-045F87E92BF2}"/>
              </a:ext>
            </a:extLst>
          </p:cNvPr>
          <p:cNvSpPr txBox="1">
            <a:spLocks/>
          </p:cNvSpPr>
          <p:nvPr/>
        </p:nvSpPr>
        <p:spPr>
          <a:xfrm>
            <a:off x="437656" y="1361865"/>
            <a:ext cx="6736030" cy="4529132"/>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300" b="1" dirty="0">
                <a:solidFill>
                  <a:srgbClr val="0887A1"/>
                </a:solidFill>
                <a:latin typeface="Montserrat"/>
              </a:rPr>
              <a:t>Infection</a:t>
            </a:r>
            <a:endParaRPr lang="en-GB" sz="2900" b="1" i="1" dirty="0">
              <a:solidFill>
                <a:srgbClr val="0887A1"/>
              </a:solidFill>
              <a:latin typeface="Montserrat"/>
            </a:endParaRPr>
          </a:p>
          <a:p>
            <a:pPr algn="l"/>
            <a:endParaRPr lang="en-GB" sz="2900" b="1" i="1" dirty="0">
              <a:solidFill>
                <a:srgbClr val="0887A1"/>
              </a:solidFill>
              <a:latin typeface="Montserrat" pitchFamily="2" charset="77"/>
            </a:endParaRPr>
          </a:p>
          <a:p>
            <a:pPr marL="571500" indent="-571500" algn="l">
              <a:buFont typeface="Arial" panose="020B0604020202020204" pitchFamily="34" charset="0"/>
              <a:buChar char="•"/>
            </a:pPr>
            <a:r>
              <a:rPr lang="en-GB" sz="2000" b="1" dirty="0">
                <a:latin typeface="Montserrat"/>
              </a:rPr>
              <a:t>Infection will happen through drinking contaminated water and/or food</a:t>
            </a:r>
          </a:p>
          <a:p>
            <a:pPr algn="l"/>
            <a:endParaRPr lang="en-GB" sz="2000" b="1" dirty="0">
              <a:latin typeface="Montserrat" pitchFamily="2" charset="77"/>
            </a:endParaRPr>
          </a:p>
          <a:p>
            <a:pPr marL="571500" indent="-571500" algn="l">
              <a:buFont typeface="Arial" panose="020B0604020202020204" pitchFamily="34" charset="0"/>
              <a:buChar char="•"/>
            </a:pPr>
            <a:r>
              <a:rPr lang="en-GB" sz="2000" b="1" dirty="0">
                <a:latin typeface="Montserrat"/>
              </a:rPr>
              <a:t>Incubation period is from 2 to 5 days (range from 0.5 to 10 days)</a:t>
            </a:r>
          </a:p>
          <a:p>
            <a:pPr marL="571500" indent="-571500" algn="l">
              <a:buFont typeface="Arial" panose="020B0604020202020204" pitchFamily="34" charset="0"/>
              <a:buChar char="•"/>
            </a:pPr>
            <a:endParaRPr lang="en-GB" sz="2000" b="1" dirty="0">
              <a:latin typeface="Montserrat" pitchFamily="2" charset="77"/>
            </a:endParaRPr>
          </a:p>
          <a:p>
            <a:pPr marL="571500" indent="-571500" algn="l">
              <a:buFont typeface="Arial" panose="020B0604020202020204" pitchFamily="34" charset="0"/>
              <a:buChar char="•"/>
            </a:pPr>
            <a:r>
              <a:rPr lang="en-GB" sz="2000" b="1" i="1" dirty="0">
                <a:latin typeface="Montserrat"/>
              </a:rPr>
              <a:t>Vibrio cholerae </a:t>
            </a:r>
            <a:r>
              <a:rPr lang="en-GB" sz="2000" b="1" dirty="0">
                <a:latin typeface="Montserrat"/>
              </a:rPr>
              <a:t>can be present in the faeces during 10 days after the infection</a:t>
            </a:r>
          </a:p>
          <a:p>
            <a:pPr marL="571500" indent="-571500" algn="l">
              <a:buFont typeface="Arial" panose="020B0604020202020204" pitchFamily="34" charset="0"/>
              <a:buChar char="•"/>
            </a:pPr>
            <a:endParaRPr lang="en-GB" sz="2000" b="1" dirty="0">
              <a:latin typeface="Montserrat" pitchFamily="2" charset="77"/>
            </a:endParaRPr>
          </a:p>
          <a:p>
            <a:pPr marL="571500" indent="-571500" algn="l">
              <a:buFont typeface="Arial" panose="020B0604020202020204" pitchFamily="34" charset="0"/>
              <a:buChar char="•"/>
            </a:pPr>
            <a:r>
              <a:rPr lang="en-US" sz="2100" b="1" dirty="0">
                <a:latin typeface="Montserrat"/>
              </a:rPr>
              <a:t>Cholera disrupts the normal function of the intestines, leading to excessive water loss</a:t>
            </a:r>
          </a:p>
          <a:p>
            <a:pPr algn="l"/>
            <a:endParaRPr lang="en-GB" sz="2100" b="1" i="1" dirty="0">
              <a:latin typeface="Montserrat" pitchFamily="2" charset="77"/>
            </a:endParaRPr>
          </a:p>
          <a:p>
            <a:pPr marL="571500" indent="-571500" algn="l">
              <a:buFont typeface="Arial" panose="020B0604020202020204" pitchFamily="34" charset="0"/>
              <a:buChar char="•"/>
            </a:pPr>
            <a:endParaRPr lang="en-GB" sz="2000" b="1" i="1" dirty="0">
              <a:latin typeface="Montserrat" pitchFamily="2" charset="77"/>
            </a:endParaRPr>
          </a:p>
        </p:txBody>
      </p:sp>
      <p:pic>
        <p:nvPicPr>
          <p:cNvPr id="21" name="Picture 20">
            <a:extLst>
              <a:ext uri="{FF2B5EF4-FFF2-40B4-BE49-F238E27FC236}">
                <a16:creationId xmlns:a16="http://schemas.microsoft.com/office/drawing/2014/main" id="{9EA87357-EF69-EDB9-CBD7-5A9EDB87CB39}"/>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0700" b="93323" l="8667" r="86250">
                        <a14:foregroundMark x1="8667" y1="52782" x2="8667" y2="62162"/>
                      </a14:backgroundRemoval>
                    </a14:imgEffect>
                  </a14:imgLayer>
                </a14:imgProps>
              </a:ext>
            </a:extLst>
          </a:blip>
          <a:srcRect l="3937" t="34236" r="4563"/>
          <a:stretch/>
        </p:blipFill>
        <p:spPr>
          <a:xfrm>
            <a:off x="112250" y="6052024"/>
            <a:ext cx="2386297" cy="897578"/>
          </a:xfrm>
          <a:prstGeom prst="rect">
            <a:avLst/>
          </a:prstGeom>
        </p:spPr>
      </p:pic>
      <p:pic>
        <p:nvPicPr>
          <p:cNvPr id="3" name="Picture 2">
            <a:extLst>
              <a:ext uri="{FF2B5EF4-FFF2-40B4-BE49-F238E27FC236}">
                <a16:creationId xmlns:a16="http://schemas.microsoft.com/office/drawing/2014/main" id="{4D729F17-63D1-8091-FFC8-D4EBD7AFFFBD}"/>
              </a:ext>
            </a:extLst>
          </p:cNvPr>
          <p:cNvPicPr>
            <a:picLocks noChangeAspect="1"/>
          </p:cNvPicPr>
          <p:nvPr/>
        </p:nvPicPr>
        <p:blipFill>
          <a:blip r:embed="rId6"/>
          <a:stretch>
            <a:fillRect/>
          </a:stretch>
        </p:blipFill>
        <p:spPr>
          <a:xfrm>
            <a:off x="7414960" y="2223459"/>
            <a:ext cx="4339384" cy="2594197"/>
          </a:xfrm>
          <a:prstGeom prst="rect">
            <a:avLst/>
          </a:prstGeom>
        </p:spPr>
      </p:pic>
      <p:sp>
        <p:nvSpPr>
          <p:cNvPr id="2" name="Slide Number Placeholder 1">
            <a:extLst>
              <a:ext uri="{FF2B5EF4-FFF2-40B4-BE49-F238E27FC236}">
                <a16:creationId xmlns:a16="http://schemas.microsoft.com/office/drawing/2014/main" id="{8427E75E-E101-3467-DA3F-40E71685CD1E}"/>
              </a:ext>
            </a:extLst>
          </p:cNvPr>
          <p:cNvSpPr>
            <a:spLocks noGrp="1"/>
          </p:cNvSpPr>
          <p:nvPr>
            <p:ph type="sldNum" sz="quarter" idx="12"/>
          </p:nvPr>
        </p:nvSpPr>
        <p:spPr/>
        <p:txBody>
          <a:bodyPr/>
          <a:lstStyle/>
          <a:p>
            <a:fld id="{8AB32140-C4FB-1A4C-AC00-5CB6CAE258BC}" type="slidenum">
              <a:rPr lang="en-GB" smtClean="0"/>
              <a:t>6</a:t>
            </a:fld>
            <a:endParaRPr lang="en-GB"/>
          </a:p>
        </p:txBody>
      </p:sp>
      <p:sp>
        <p:nvSpPr>
          <p:cNvPr id="4" name="TextBox 3">
            <a:extLst>
              <a:ext uri="{FF2B5EF4-FFF2-40B4-BE49-F238E27FC236}">
                <a16:creationId xmlns:a16="http://schemas.microsoft.com/office/drawing/2014/main" id="{23922A5A-051A-7C45-E154-3B34002071AC}"/>
              </a:ext>
            </a:extLst>
          </p:cNvPr>
          <p:cNvSpPr txBox="1"/>
          <p:nvPr/>
        </p:nvSpPr>
        <p:spPr>
          <a:xfrm>
            <a:off x="9878926" y="4540657"/>
            <a:ext cx="2743200" cy="276999"/>
          </a:xfrm>
          <a:prstGeom prst="rect">
            <a:avLst/>
          </a:prstGeom>
          <a:noFill/>
        </p:spPr>
        <p:txBody>
          <a:bodyPr wrap="square" rtlCol="0">
            <a:spAutoFit/>
          </a:bodyPr>
          <a:lstStyle/>
          <a:p>
            <a:r>
              <a:rPr lang="en-US" sz="1200" b="1">
                <a:effectLst/>
                <a:latin typeface="Calibri" panose="020F0502020204030204" pitchFamily="34" charset="0"/>
                <a:ea typeface="Times New Roman" panose="02020603050405020304" pitchFamily="18" charset="0"/>
              </a:rPr>
              <a:t>Drawnalism, UNICEF 2024</a:t>
            </a:r>
            <a:endParaRPr lang="en-US" sz="1200" b="1"/>
          </a:p>
        </p:txBody>
      </p:sp>
    </p:spTree>
    <p:extLst>
      <p:ext uri="{BB962C8B-B14F-4D97-AF65-F5344CB8AC3E}">
        <p14:creationId xmlns:p14="http://schemas.microsoft.com/office/powerpoint/2010/main" val="3828420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66FA78A1-0D1D-0923-7ACD-E650B67FE665}"/>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B6CAF8A1-1A9B-CFA8-027F-2811C5A5E71F}"/>
              </a:ext>
            </a:extLst>
          </p:cNvPr>
          <p:cNvSpPr>
            <a:spLocks noGrp="1"/>
          </p:cNvSpPr>
          <p:nvPr>
            <p:ph type="ctrTitle"/>
          </p:nvPr>
        </p:nvSpPr>
        <p:spPr>
          <a:xfrm>
            <a:off x="-104403" y="29510"/>
            <a:ext cx="10517859" cy="752355"/>
          </a:xfrm>
        </p:spPr>
        <p:txBody>
          <a:bodyPr>
            <a:normAutofit fontScale="90000"/>
          </a:bodyPr>
          <a:lstStyle/>
          <a:p>
            <a:r>
              <a:rPr lang="en-GB" sz="4400" b="1">
                <a:latin typeface="Montserrat" pitchFamily="2" charset="77"/>
              </a:rPr>
              <a:t>3. What are the symptoms of cholera? </a:t>
            </a:r>
          </a:p>
        </p:txBody>
      </p:sp>
      <p:pic>
        <p:nvPicPr>
          <p:cNvPr id="7" name="Picture 6">
            <a:extLst>
              <a:ext uri="{FF2B5EF4-FFF2-40B4-BE49-F238E27FC236}">
                <a16:creationId xmlns:a16="http://schemas.microsoft.com/office/drawing/2014/main" id="{72E31910-CD36-143B-0772-CF0D155FD9D4}"/>
              </a:ext>
            </a:extLst>
          </p:cNvPr>
          <p:cNvPicPr>
            <a:picLocks noChangeAspect="1"/>
          </p:cNvPicPr>
          <p:nvPr/>
        </p:nvPicPr>
        <p:blipFill rotWithShape="1">
          <a:blip r:embed="rId3"/>
          <a:srcRect t="6915" b="22020"/>
          <a:stretch/>
        </p:blipFill>
        <p:spPr>
          <a:xfrm>
            <a:off x="10309052" y="63660"/>
            <a:ext cx="1882948" cy="752355"/>
          </a:xfrm>
          <a:prstGeom prst="rect">
            <a:avLst/>
          </a:prstGeom>
        </p:spPr>
      </p:pic>
      <p:sp>
        <p:nvSpPr>
          <p:cNvPr id="8" name="Title 1">
            <a:extLst>
              <a:ext uri="{FF2B5EF4-FFF2-40B4-BE49-F238E27FC236}">
                <a16:creationId xmlns:a16="http://schemas.microsoft.com/office/drawing/2014/main" id="{BB6CCE18-BA0B-1A40-70EF-045F87E92BF2}"/>
              </a:ext>
            </a:extLst>
          </p:cNvPr>
          <p:cNvSpPr txBox="1">
            <a:spLocks/>
          </p:cNvSpPr>
          <p:nvPr/>
        </p:nvSpPr>
        <p:spPr>
          <a:xfrm>
            <a:off x="5810613" y="1661478"/>
            <a:ext cx="6501308" cy="528637"/>
          </a:xfrm>
          <a:prstGeom prst="rect">
            <a:avLst/>
          </a:prstGeom>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300" b="1">
                <a:solidFill>
                  <a:srgbClr val="0887A1"/>
                </a:solidFill>
                <a:latin typeface="Montserrat" pitchFamily="2" charset="77"/>
              </a:rPr>
              <a:t>Watery diarrhoea “rice water”</a:t>
            </a:r>
            <a:endParaRPr lang="en-GB" sz="2900" b="1" i="1">
              <a:solidFill>
                <a:srgbClr val="0887A1"/>
              </a:solidFill>
              <a:latin typeface="Montserrat" pitchFamily="2" charset="77"/>
            </a:endParaRPr>
          </a:p>
        </p:txBody>
      </p:sp>
      <p:pic>
        <p:nvPicPr>
          <p:cNvPr id="2" name="Picture 1" descr="D:\Users\NRX\Dropbox\Somaliland Cholera May 2017\Somaliland FACT 2017\ORPs\Training\AWDjpg.jpg">
            <a:extLst>
              <a:ext uri="{FF2B5EF4-FFF2-40B4-BE49-F238E27FC236}">
                <a16:creationId xmlns:a16="http://schemas.microsoft.com/office/drawing/2014/main" id="{8A631882-5709-E8C4-5FC6-CE2F90BD734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567" t="13210" r="7415" b="5694"/>
          <a:stretch/>
        </p:blipFill>
        <p:spPr bwMode="auto">
          <a:xfrm>
            <a:off x="5961892" y="2529645"/>
            <a:ext cx="3004692" cy="2175135"/>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Grafik 3">
            <a:extLst>
              <a:ext uri="{FF2B5EF4-FFF2-40B4-BE49-F238E27FC236}">
                <a16:creationId xmlns:a16="http://schemas.microsoft.com/office/drawing/2014/main" id="{CC2019EB-0418-01AA-AD95-D867F3A68496}"/>
              </a:ext>
            </a:extLst>
          </p:cNvPr>
          <p:cNvPicPr>
            <a:picLocks noChangeAspect="1"/>
          </p:cNvPicPr>
          <p:nvPr/>
        </p:nvPicPr>
        <p:blipFill rotWithShape="1">
          <a:blip r:embed="rId5"/>
          <a:srcRect t="5662" b="7030"/>
          <a:stretch/>
        </p:blipFill>
        <p:spPr>
          <a:xfrm>
            <a:off x="9251681" y="2513814"/>
            <a:ext cx="2577920" cy="2175134"/>
          </a:xfrm>
          <a:prstGeom prst="rect">
            <a:avLst/>
          </a:prstGeom>
        </p:spPr>
      </p:pic>
      <p:pic>
        <p:nvPicPr>
          <p:cNvPr id="4" name="Picture 3">
            <a:extLst>
              <a:ext uri="{FF2B5EF4-FFF2-40B4-BE49-F238E27FC236}">
                <a16:creationId xmlns:a16="http://schemas.microsoft.com/office/drawing/2014/main" id="{43840CBE-F75E-BCED-9752-C561358BD81F}"/>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40700" b="93323" l="8667" r="86250">
                        <a14:foregroundMark x1="8667" y1="52782" x2="8667" y2="62162"/>
                      </a14:backgroundRemoval>
                    </a14:imgEffect>
                  </a14:imgLayer>
                </a14:imgProps>
              </a:ext>
            </a:extLst>
          </a:blip>
          <a:srcRect l="3937" t="34236" r="4563"/>
          <a:stretch/>
        </p:blipFill>
        <p:spPr>
          <a:xfrm>
            <a:off x="2010924" y="2876248"/>
            <a:ext cx="1372258" cy="516159"/>
          </a:xfrm>
          <a:prstGeom prst="rect">
            <a:avLst/>
          </a:prstGeom>
        </p:spPr>
      </p:pic>
      <p:sp>
        <p:nvSpPr>
          <p:cNvPr id="9" name="Rounded Rectangle 8">
            <a:extLst>
              <a:ext uri="{FF2B5EF4-FFF2-40B4-BE49-F238E27FC236}">
                <a16:creationId xmlns:a16="http://schemas.microsoft.com/office/drawing/2014/main" id="{ECA1C6F8-391D-BF42-76F7-7DAEDAC264D8}"/>
              </a:ext>
            </a:extLst>
          </p:cNvPr>
          <p:cNvSpPr/>
          <p:nvPr/>
        </p:nvSpPr>
        <p:spPr>
          <a:xfrm>
            <a:off x="733142" y="1828234"/>
            <a:ext cx="4757737" cy="4614863"/>
          </a:xfrm>
          <a:prstGeom prst="roundRect">
            <a:avLst>
              <a:gd name="adj" fmla="val 5212"/>
            </a:avLst>
          </a:prstGeom>
          <a:solidFill>
            <a:srgbClr val="0887A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 name="Group 14">
            <a:extLst>
              <a:ext uri="{FF2B5EF4-FFF2-40B4-BE49-F238E27FC236}">
                <a16:creationId xmlns:a16="http://schemas.microsoft.com/office/drawing/2014/main" id="{25685CB9-F24F-AD53-68DA-4BE65A85F02E}"/>
              </a:ext>
            </a:extLst>
          </p:cNvPr>
          <p:cNvGrpSpPr/>
          <p:nvPr/>
        </p:nvGrpSpPr>
        <p:grpSpPr>
          <a:xfrm>
            <a:off x="733142" y="1239306"/>
            <a:ext cx="1419226" cy="1419226"/>
            <a:chOff x="6843713" y="1253866"/>
            <a:chExt cx="1419226" cy="1419226"/>
          </a:xfrm>
        </p:grpSpPr>
        <p:pic>
          <p:nvPicPr>
            <p:cNvPr id="11" name="Graphic 10" descr="Man">
              <a:extLst>
                <a:ext uri="{FF2B5EF4-FFF2-40B4-BE49-F238E27FC236}">
                  <a16:creationId xmlns:a16="http://schemas.microsoft.com/office/drawing/2014/main" id="{42CE9C2F-05AE-BDBE-E256-60735351AF1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843713" y="1253866"/>
              <a:ext cx="1419226" cy="1419226"/>
            </a:xfrm>
            <a:prstGeom prst="rect">
              <a:avLst/>
            </a:prstGeom>
          </p:spPr>
        </p:pic>
        <p:sp>
          <p:nvSpPr>
            <p:cNvPr id="12" name="Oval 11">
              <a:extLst>
                <a:ext uri="{FF2B5EF4-FFF2-40B4-BE49-F238E27FC236}">
                  <a16:creationId xmlns:a16="http://schemas.microsoft.com/office/drawing/2014/main" id="{183EE578-7B11-DA73-2311-B041E5E9B474}"/>
                </a:ext>
              </a:extLst>
            </p:cNvPr>
            <p:cNvSpPr/>
            <p:nvPr/>
          </p:nvSpPr>
          <p:spPr>
            <a:xfrm>
              <a:off x="7258050" y="1630073"/>
              <a:ext cx="164306" cy="165600"/>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DD5845C6-6928-9226-89F4-31DAF4833EEE}"/>
                </a:ext>
              </a:extLst>
            </p:cNvPr>
            <p:cNvSpPr/>
            <p:nvPr/>
          </p:nvSpPr>
          <p:spPr>
            <a:xfrm>
              <a:off x="7553326" y="1253866"/>
              <a:ext cx="164306" cy="165600"/>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F949D1CD-5F15-2BDE-14BA-605A0846E127}"/>
                </a:ext>
              </a:extLst>
            </p:cNvPr>
            <p:cNvSpPr/>
            <p:nvPr/>
          </p:nvSpPr>
          <p:spPr>
            <a:xfrm>
              <a:off x="7554517" y="2284826"/>
              <a:ext cx="164306" cy="165600"/>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6" name="Title 1">
            <a:extLst>
              <a:ext uri="{FF2B5EF4-FFF2-40B4-BE49-F238E27FC236}">
                <a16:creationId xmlns:a16="http://schemas.microsoft.com/office/drawing/2014/main" id="{86EA067F-23C2-B16F-C54D-4EBBA9282A44}"/>
              </a:ext>
            </a:extLst>
          </p:cNvPr>
          <p:cNvSpPr txBox="1">
            <a:spLocks/>
          </p:cNvSpPr>
          <p:nvPr/>
        </p:nvSpPr>
        <p:spPr>
          <a:xfrm>
            <a:off x="1698022" y="1948919"/>
            <a:ext cx="2330300" cy="528637"/>
          </a:xfrm>
          <a:prstGeom prst="rect">
            <a:avLst/>
          </a:prstGeom>
        </p:spPr>
        <p:txBody>
          <a:bodyPr vert="horz" lIns="91440" tIns="45720" rIns="91440" bIns="45720" rtlCol="0" anchor="b">
            <a:normAutofit fontScale="8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300" b="1">
                <a:solidFill>
                  <a:schemeClr val="bg1"/>
                </a:solidFill>
                <a:latin typeface="Montserrat" pitchFamily="2" charset="77"/>
              </a:rPr>
              <a:t>Symptoms</a:t>
            </a:r>
            <a:endParaRPr lang="en-GB" sz="2900" b="1" i="1">
              <a:solidFill>
                <a:schemeClr val="bg1"/>
              </a:solidFill>
              <a:latin typeface="Montserrat" pitchFamily="2" charset="77"/>
            </a:endParaRPr>
          </a:p>
        </p:txBody>
      </p:sp>
      <p:cxnSp>
        <p:nvCxnSpPr>
          <p:cNvPr id="17" name="Straight Connector 16">
            <a:extLst>
              <a:ext uri="{FF2B5EF4-FFF2-40B4-BE49-F238E27FC236}">
                <a16:creationId xmlns:a16="http://schemas.microsoft.com/office/drawing/2014/main" id="{46A5F7D3-2DCF-29CA-D4C5-B616DDCC4F28}"/>
              </a:ext>
            </a:extLst>
          </p:cNvPr>
          <p:cNvCxnSpPr>
            <a:cxnSpLocks/>
          </p:cNvCxnSpPr>
          <p:nvPr/>
        </p:nvCxnSpPr>
        <p:spPr>
          <a:xfrm flipV="1">
            <a:off x="1723508" y="2529645"/>
            <a:ext cx="3538771" cy="5486"/>
          </a:xfrm>
          <a:prstGeom prst="line">
            <a:avLst/>
          </a:prstGeom>
          <a:ln w="825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itle 1">
            <a:extLst>
              <a:ext uri="{FF2B5EF4-FFF2-40B4-BE49-F238E27FC236}">
                <a16:creationId xmlns:a16="http://schemas.microsoft.com/office/drawing/2014/main" id="{8C043B96-C5CA-0EF5-9352-800F41E9C824}"/>
              </a:ext>
            </a:extLst>
          </p:cNvPr>
          <p:cNvSpPr txBox="1">
            <a:spLocks/>
          </p:cNvSpPr>
          <p:nvPr/>
        </p:nvSpPr>
        <p:spPr>
          <a:xfrm>
            <a:off x="1204155" y="2900884"/>
            <a:ext cx="4045385" cy="2691113"/>
          </a:xfrm>
          <a:prstGeom prst="rect">
            <a:avLst/>
          </a:prstGeom>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457200" indent="-457200" algn="l">
              <a:buFont typeface="Arial" panose="020B0604020202020204" pitchFamily="34" charset="0"/>
              <a:buChar char="•"/>
            </a:pPr>
            <a:r>
              <a:rPr lang="en-GB" sz="2500" b="1">
                <a:solidFill>
                  <a:schemeClr val="bg1"/>
                </a:solidFill>
                <a:latin typeface="Montserrat" pitchFamily="2" charset="77"/>
              </a:rPr>
              <a:t>Acute watery diarrhoea</a:t>
            </a:r>
          </a:p>
          <a:p>
            <a:pPr marL="914400" lvl="1" indent="-457200">
              <a:buFont typeface="Arial" panose="020B0604020202020204" pitchFamily="34" charset="0"/>
              <a:buChar char="•"/>
            </a:pPr>
            <a:endParaRPr lang="en-GB" sz="100" b="1">
              <a:solidFill>
                <a:schemeClr val="bg1"/>
              </a:solidFill>
              <a:latin typeface="Montserrat" pitchFamily="2" charset="77"/>
            </a:endParaRPr>
          </a:p>
          <a:p>
            <a:pPr marL="457200" indent="-457200" algn="l">
              <a:buFont typeface="Arial" panose="020B0604020202020204" pitchFamily="34" charset="0"/>
              <a:buChar char="•"/>
            </a:pPr>
            <a:r>
              <a:rPr lang="en-GB" sz="2500" b="1">
                <a:solidFill>
                  <a:schemeClr val="bg1"/>
                </a:solidFill>
                <a:latin typeface="Montserrat" pitchFamily="2" charset="77"/>
              </a:rPr>
              <a:t>With or without vomit</a:t>
            </a:r>
          </a:p>
          <a:p>
            <a:pPr marL="457200" indent="-457200" algn="l">
              <a:buFont typeface="Arial" panose="020B0604020202020204" pitchFamily="34" charset="0"/>
              <a:buChar char="•"/>
            </a:pPr>
            <a:r>
              <a:rPr lang="en-GB" sz="2500" b="1">
                <a:solidFill>
                  <a:schemeClr val="bg1"/>
                </a:solidFill>
                <a:latin typeface="Montserrat" pitchFamily="2" charset="77"/>
              </a:rPr>
              <a:t>NOT bloody diarrhoea</a:t>
            </a:r>
          </a:p>
          <a:p>
            <a:pPr algn="l"/>
            <a:endParaRPr lang="en-GB" sz="2500" b="1">
              <a:solidFill>
                <a:schemeClr val="bg1"/>
              </a:solidFill>
              <a:latin typeface="Montserrat" pitchFamily="2" charset="77"/>
            </a:endParaRPr>
          </a:p>
          <a:p>
            <a:pPr algn="l"/>
            <a:r>
              <a:rPr lang="en-GB" sz="2500" b="1">
                <a:solidFill>
                  <a:schemeClr val="bg1"/>
                </a:solidFill>
                <a:latin typeface="Montserrat" pitchFamily="2" charset="77"/>
              </a:rPr>
              <a:t>Severe dehydration is the cause of death</a:t>
            </a:r>
          </a:p>
          <a:p>
            <a:pPr algn="l"/>
            <a:endParaRPr lang="en-GB" sz="2500" b="1">
              <a:solidFill>
                <a:schemeClr val="bg1"/>
              </a:solidFill>
              <a:latin typeface="Montserrat" pitchFamily="2" charset="77"/>
            </a:endParaRPr>
          </a:p>
        </p:txBody>
      </p:sp>
      <p:sp>
        <p:nvSpPr>
          <p:cNvPr id="25" name="Rectangle 24">
            <a:extLst>
              <a:ext uri="{FF2B5EF4-FFF2-40B4-BE49-F238E27FC236}">
                <a16:creationId xmlns:a16="http://schemas.microsoft.com/office/drawing/2014/main" id="{9570F22E-36E0-AF3E-3B06-04D5B3B34C81}"/>
              </a:ext>
            </a:extLst>
          </p:cNvPr>
          <p:cNvSpPr/>
          <p:nvPr/>
        </p:nvSpPr>
        <p:spPr>
          <a:xfrm>
            <a:off x="974479" y="5218724"/>
            <a:ext cx="4275061" cy="92251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1">
            <a:extLst>
              <a:ext uri="{FF2B5EF4-FFF2-40B4-BE49-F238E27FC236}">
                <a16:creationId xmlns:a16="http://schemas.microsoft.com/office/drawing/2014/main" id="{73EAFE68-78BA-4582-8456-CD35A7DE556E}"/>
              </a:ext>
            </a:extLst>
          </p:cNvPr>
          <p:cNvSpPr txBox="1">
            <a:spLocks/>
          </p:cNvSpPr>
          <p:nvPr/>
        </p:nvSpPr>
        <p:spPr>
          <a:xfrm>
            <a:off x="987217" y="5226592"/>
            <a:ext cx="4275061" cy="922516"/>
          </a:xfrm>
          <a:prstGeom prst="rect">
            <a:avLst/>
          </a:prstGeom>
        </p:spPr>
        <p:txBody>
          <a:bodyPr vert="horz" lIns="91440" tIns="45720" rIns="91440" bIns="45720" rtlCol="0"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300" b="1">
                <a:solidFill>
                  <a:srgbClr val="C00000"/>
                </a:solidFill>
                <a:latin typeface="Montserrat" pitchFamily="2" charset="77"/>
              </a:rPr>
              <a:t>If dehydration is not treated, the disease can lead to death in a matter of hours</a:t>
            </a:r>
            <a:endParaRPr lang="en-GB" sz="2900" b="1" i="1">
              <a:solidFill>
                <a:srgbClr val="C00000"/>
              </a:solidFill>
              <a:latin typeface="Montserrat" pitchFamily="2" charset="77"/>
            </a:endParaRPr>
          </a:p>
        </p:txBody>
      </p:sp>
      <p:sp>
        <p:nvSpPr>
          <p:cNvPr id="10" name="Slide Number Placeholder 9">
            <a:extLst>
              <a:ext uri="{FF2B5EF4-FFF2-40B4-BE49-F238E27FC236}">
                <a16:creationId xmlns:a16="http://schemas.microsoft.com/office/drawing/2014/main" id="{1B2F0AC0-0150-8CC6-B2C0-B11BFCBD9BAD}"/>
              </a:ext>
            </a:extLst>
          </p:cNvPr>
          <p:cNvSpPr>
            <a:spLocks noGrp="1"/>
          </p:cNvSpPr>
          <p:nvPr>
            <p:ph type="sldNum" sz="quarter" idx="12"/>
          </p:nvPr>
        </p:nvSpPr>
        <p:spPr/>
        <p:txBody>
          <a:bodyPr/>
          <a:lstStyle/>
          <a:p>
            <a:fld id="{8AB32140-C4FB-1A4C-AC00-5CB6CAE258BC}" type="slidenum">
              <a:rPr lang="en-GB" smtClean="0"/>
              <a:t>7</a:t>
            </a:fld>
            <a:endParaRPr lang="en-GB"/>
          </a:p>
        </p:txBody>
      </p:sp>
    </p:spTree>
    <p:extLst>
      <p:ext uri="{BB962C8B-B14F-4D97-AF65-F5344CB8AC3E}">
        <p14:creationId xmlns:p14="http://schemas.microsoft.com/office/powerpoint/2010/main" val="1682634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4AC389-0F52-E87F-EE13-B224CC8AEB50}"/>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5896280-5F9C-01ED-420E-C4F677392EA0}"/>
              </a:ext>
            </a:extLst>
          </p:cNvPr>
          <p:cNvSpPr txBox="1">
            <a:spLocks/>
          </p:cNvSpPr>
          <p:nvPr/>
        </p:nvSpPr>
        <p:spPr>
          <a:xfrm>
            <a:off x="-104403" y="30776"/>
            <a:ext cx="10517859" cy="752355"/>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b="1">
                <a:latin typeface="Montserrat" pitchFamily="2" charset="77"/>
              </a:rPr>
              <a:t>4. Who can be affected by cholera?</a:t>
            </a:r>
          </a:p>
        </p:txBody>
      </p:sp>
      <p:sp>
        <p:nvSpPr>
          <p:cNvPr id="4" name="Title 1">
            <a:extLst>
              <a:ext uri="{FF2B5EF4-FFF2-40B4-BE49-F238E27FC236}">
                <a16:creationId xmlns:a16="http://schemas.microsoft.com/office/drawing/2014/main" id="{4903F976-9BAE-C789-7EBE-5056F16F0146}"/>
              </a:ext>
            </a:extLst>
          </p:cNvPr>
          <p:cNvSpPr txBox="1">
            <a:spLocks/>
          </p:cNvSpPr>
          <p:nvPr/>
        </p:nvSpPr>
        <p:spPr>
          <a:xfrm>
            <a:off x="1876798" y="1596716"/>
            <a:ext cx="8661288" cy="752355"/>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a:latin typeface="Montserrat" pitchFamily="2" charset="77"/>
              </a:rPr>
              <a:t>Cholera can affect everyone!</a:t>
            </a:r>
          </a:p>
        </p:txBody>
      </p:sp>
      <p:sp>
        <p:nvSpPr>
          <p:cNvPr id="5" name="Title 1">
            <a:extLst>
              <a:ext uri="{FF2B5EF4-FFF2-40B4-BE49-F238E27FC236}">
                <a16:creationId xmlns:a16="http://schemas.microsoft.com/office/drawing/2014/main" id="{192C215A-01FB-4352-A6EC-B0DD7836E5B8}"/>
              </a:ext>
            </a:extLst>
          </p:cNvPr>
          <p:cNvSpPr txBox="1">
            <a:spLocks/>
          </p:cNvSpPr>
          <p:nvPr/>
        </p:nvSpPr>
        <p:spPr>
          <a:xfrm>
            <a:off x="1452271" y="2943220"/>
            <a:ext cx="9287458" cy="485780"/>
          </a:xfrm>
          <a:prstGeom prst="rect">
            <a:avLst/>
          </a:prstGeom>
        </p:spPr>
        <p:txBody>
          <a:bodyPr vert="horz" lIns="91440" tIns="45720" rIns="91440" bIns="45720" rtlCol="0"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a:latin typeface="Montserrat" pitchFamily="2" charset="77"/>
              </a:rPr>
              <a:t>But we have to keep special attention to some people</a:t>
            </a:r>
          </a:p>
        </p:txBody>
      </p:sp>
      <p:grpSp>
        <p:nvGrpSpPr>
          <p:cNvPr id="6" name="Group 5">
            <a:extLst>
              <a:ext uri="{FF2B5EF4-FFF2-40B4-BE49-F238E27FC236}">
                <a16:creationId xmlns:a16="http://schemas.microsoft.com/office/drawing/2014/main" id="{E9F9E29A-357F-C0DF-15FA-41833D56FA01}"/>
              </a:ext>
            </a:extLst>
          </p:cNvPr>
          <p:cNvGrpSpPr/>
          <p:nvPr/>
        </p:nvGrpSpPr>
        <p:grpSpPr>
          <a:xfrm>
            <a:off x="733142" y="1239306"/>
            <a:ext cx="1419226" cy="1419226"/>
            <a:chOff x="6843713" y="1253866"/>
            <a:chExt cx="1419226" cy="1419226"/>
          </a:xfrm>
        </p:grpSpPr>
        <p:pic>
          <p:nvPicPr>
            <p:cNvPr id="8" name="Graphic 7" descr="Man">
              <a:extLst>
                <a:ext uri="{FF2B5EF4-FFF2-40B4-BE49-F238E27FC236}">
                  <a16:creationId xmlns:a16="http://schemas.microsoft.com/office/drawing/2014/main" id="{1261BE5B-0A13-5A74-1CEE-47BA463C40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43713" y="1253866"/>
              <a:ext cx="1419226" cy="1419226"/>
            </a:xfrm>
            <a:prstGeom prst="rect">
              <a:avLst/>
            </a:prstGeom>
          </p:spPr>
        </p:pic>
        <p:sp>
          <p:nvSpPr>
            <p:cNvPr id="9" name="Oval 8">
              <a:extLst>
                <a:ext uri="{FF2B5EF4-FFF2-40B4-BE49-F238E27FC236}">
                  <a16:creationId xmlns:a16="http://schemas.microsoft.com/office/drawing/2014/main" id="{5B6FB41F-450D-7478-E6C2-30A566135B97}"/>
                </a:ext>
              </a:extLst>
            </p:cNvPr>
            <p:cNvSpPr/>
            <p:nvPr/>
          </p:nvSpPr>
          <p:spPr>
            <a:xfrm>
              <a:off x="7258050" y="1630073"/>
              <a:ext cx="164306" cy="165600"/>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B3A258D9-FD8D-F8BC-C91C-2693218D36D0}"/>
                </a:ext>
              </a:extLst>
            </p:cNvPr>
            <p:cNvSpPr/>
            <p:nvPr/>
          </p:nvSpPr>
          <p:spPr>
            <a:xfrm>
              <a:off x="7553326" y="1253866"/>
              <a:ext cx="164306" cy="165600"/>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63DDC2F5-0E50-5F40-F0CF-C2AFD645AF24}"/>
                </a:ext>
              </a:extLst>
            </p:cNvPr>
            <p:cNvSpPr/>
            <p:nvPr/>
          </p:nvSpPr>
          <p:spPr>
            <a:xfrm>
              <a:off x="7554517" y="2284826"/>
              <a:ext cx="164306" cy="165600"/>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32" name="Picture 31">
            <a:extLst>
              <a:ext uri="{FF2B5EF4-FFF2-40B4-BE49-F238E27FC236}">
                <a16:creationId xmlns:a16="http://schemas.microsoft.com/office/drawing/2014/main" id="{1240B487-606C-3713-65E9-432C709D8F07}"/>
              </a:ext>
            </a:extLst>
          </p:cNvPr>
          <p:cNvPicPr>
            <a:picLocks noChangeAspect="1"/>
          </p:cNvPicPr>
          <p:nvPr/>
        </p:nvPicPr>
        <p:blipFill rotWithShape="1">
          <a:blip r:embed="rId5"/>
          <a:srcRect t="6915" b="22020"/>
          <a:stretch/>
        </p:blipFill>
        <p:spPr>
          <a:xfrm>
            <a:off x="10309052" y="63660"/>
            <a:ext cx="1882948" cy="752355"/>
          </a:xfrm>
          <a:prstGeom prst="rect">
            <a:avLst/>
          </a:prstGeom>
        </p:spPr>
      </p:pic>
      <p:pic>
        <p:nvPicPr>
          <p:cNvPr id="12" name="Picture 11">
            <a:extLst>
              <a:ext uri="{FF2B5EF4-FFF2-40B4-BE49-F238E27FC236}">
                <a16:creationId xmlns:a16="http://schemas.microsoft.com/office/drawing/2014/main" id="{735FBB64-7DFC-6257-62A4-F61646EE1DAA}"/>
              </a:ext>
            </a:extLst>
          </p:cNvPr>
          <p:cNvPicPr>
            <a:picLocks noChangeAspect="1"/>
          </p:cNvPicPr>
          <p:nvPr/>
        </p:nvPicPr>
        <p:blipFill>
          <a:blip r:embed="rId6"/>
          <a:stretch>
            <a:fillRect/>
          </a:stretch>
        </p:blipFill>
        <p:spPr>
          <a:xfrm>
            <a:off x="3347289" y="3713688"/>
            <a:ext cx="1915899" cy="2242573"/>
          </a:xfrm>
          <a:prstGeom prst="rect">
            <a:avLst/>
          </a:prstGeom>
        </p:spPr>
      </p:pic>
      <p:pic>
        <p:nvPicPr>
          <p:cNvPr id="14" name="Picture 13">
            <a:extLst>
              <a:ext uri="{FF2B5EF4-FFF2-40B4-BE49-F238E27FC236}">
                <a16:creationId xmlns:a16="http://schemas.microsoft.com/office/drawing/2014/main" id="{C8F70127-3125-D93F-1513-8EB249E00F8D}"/>
              </a:ext>
            </a:extLst>
          </p:cNvPr>
          <p:cNvPicPr>
            <a:picLocks noChangeAspect="1"/>
          </p:cNvPicPr>
          <p:nvPr/>
        </p:nvPicPr>
        <p:blipFill rotWithShape="1">
          <a:blip r:embed="rId7"/>
          <a:srcRect l="9256" t="13421" r="17264" b="27585"/>
          <a:stretch/>
        </p:blipFill>
        <p:spPr>
          <a:xfrm>
            <a:off x="3835410" y="3901544"/>
            <a:ext cx="336195" cy="342035"/>
          </a:xfrm>
          <a:prstGeom prst="rect">
            <a:avLst/>
          </a:prstGeom>
        </p:spPr>
      </p:pic>
      <p:pic>
        <p:nvPicPr>
          <p:cNvPr id="17" name="Picture 16">
            <a:extLst>
              <a:ext uri="{FF2B5EF4-FFF2-40B4-BE49-F238E27FC236}">
                <a16:creationId xmlns:a16="http://schemas.microsoft.com/office/drawing/2014/main" id="{2D3838B7-7BC3-28FC-0553-D61F8D67EA0B}"/>
              </a:ext>
            </a:extLst>
          </p:cNvPr>
          <p:cNvPicPr>
            <a:picLocks noChangeAspect="1"/>
          </p:cNvPicPr>
          <p:nvPr/>
        </p:nvPicPr>
        <p:blipFill>
          <a:blip r:embed="rId8"/>
          <a:stretch>
            <a:fillRect/>
          </a:stretch>
        </p:blipFill>
        <p:spPr>
          <a:xfrm>
            <a:off x="9097300" y="3690481"/>
            <a:ext cx="1449092" cy="2300752"/>
          </a:xfrm>
          <a:prstGeom prst="rect">
            <a:avLst/>
          </a:prstGeom>
        </p:spPr>
      </p:pic>
      <p:pic>
        <p:nvPicPr>
          <p:cNvPr id="19" name="Picture 18">
            <a:extLst>
              <a:ext uri="{FF2B5EF4-FFF2-40B4-BE49-F238E27FC236}">
                <a16:creationId xmlns:a16="http://schemas.microsoft.com/office/drawing/2014/main" id="{C40CE981-763B-7324-8361-72BCA6A4DE5B}"/>
              </a:ext>
            </a:extLst>
          </p:cNvPr>
          <p:cNvPicPr>
            <a:picLocks noChangeAspect="1"/>
          </p:cNvPicPr>
          <p:nvPr/>
        </p:nvPicPr>
        <p:blipFill>
          <a:blip r:embed="rId9"/>
          <a:stretch>
            <a:fillRect/>
          </a:stretch>
        </p:blipFill>
        <p:spPr>
          <a:xfrm>
            <a:off x="590312" y="4023149"/>
            <a:ext cx="1832786" cy="1894819"/>
          </a:xfrm>
          <a:prstGeom prst="rect">
            <a:avLst/>
          </a:prstGeom>
        </p:spPr>
      </p:pic>
      <p:pic>
        <p:nvPicPr>
          <p:cNvPr id="20" name="Picture 19">
            <a:extLst>
              <a:ext uri="{FF2B5EF4-FFF2-40B4-BE49-F238E27FC236}">
                <a16:creationId xmlns:a16="http://schemas.microsoft.com/office/drawing/2014/main" id="{E5318E80-7F77-7A88-5FC6-2C781577E128}"/>
              </a:ext>
            </a:extLst>
          </p:cNvPr>
          <p:cNvPicPr>
            <a:picLocks noChangeAspect="1"/>
          </p:cNvPicPr>
          <p:nvPr/>
        </p:nvPicPr>
        <p:blipFill rotWithShape="1">
          <a:blip r:embed="rId7"/>
          <a:srcRect l="9256" t="13421" r="17264" b="27585"/>
          <a:stretch/>
        </p:blipFill>
        <p:spPr>
          <a:xfrm>
            <a:off x="3372414" y="4663956"/>
            <a:ext cx="336195" cy="342035"/>
          </a:xfrm>
          <a:prstGeom prst="rect">
            <a:avLst/>
          </a:prstGeom>
        </p:spPr>
      </p:pic>
      <p:pic>
        <p:nvPicPr>
          <p:cNvPr id="22" name="Picture 21">
            <a:extLst>
              <a:ext uri="{FF2B5EF4-FFF2-40B4-BE49-F238E27FC236}">
                <a16:creationId xmlns:a16="http://schemas.microsoft.com/office/drawing/2014/main" id="{0507CBCD-FBB9-6C15-F53A-1770688AEBCA}"/>
              </a:ext>
            </a:extLst>
          </p:cNvPr>
          <p:cNvPicPr>
            <a:picLocks noChangeAspect="1"/>
          </p:cNvPicPr>
          <p:nvPr/>
        </p:nvPicPr>
        <p:blipFill>
          <a:blip r:embed="rId10"/>
          <a:stretch>
            <a:fillRect/>
          </a:stretch>
        </p:blipFill>
        <p:spPr>
          <a:xfrm>
            <a:off x="6556625" y="4101149"/>
            <a:ext cx="1449092" cy="1821264"/>
          </a:xfrm>
          <a:prstGeom prst="rect">
            <a:avLst/>
          </a:prstGeom>
        </p:spPr>
      </p:pic>
    </p:spTree>
    <p:extLst>
      <p:ext uri="{BB962C8B-B14F-4D97-AF65-F5344CB8AC3E}">
        <p14:creationId xmlns:p14="http://schemas.microsoft.com/office/powerpoint/2010/main" val="4037918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a:extLst>
              <a:ext uri="{FF2B5EF4-FFF2-40B4-BE49-F238E27FC236}">
                <a16:creationId xmlns:a16="http://schemas.microsoft.com/office/drawing/2014/main" id="{F2DAF116-7C53-50A2-269E-0CDD7C2873D5}"/>
              </a:ext>
            </a:extLst>
          </p:cNvPr>
          <p:cNvSpPr/>
          <p:nvPr/>
        </p:nvSpPr>
        <p:spPr>
          <a:xfrm>
            <a:off x="213259" y="2887931"/>
            <a:ext cx="3238800" cy="1819330"/>
          </a:xfrm>
          <a:prstGeom prst="roundRect">
            <a:avLst>
              <a:gd name="adj" fmla="val 4887"/>
            </a:avLst>
          </a:prstGeom>
          <a:noFill/>
          <a:ln w="98425">
            <a:solidFill>
              <a:srgbClr val="1BA89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6712AB20-0710-9A06-C5B2-ADEF15DC16D1}"/>
              </a:ext>
            </a:extLst>
          </p:cNvPr>
          <p:cNvSpPr txBox="1">
            <a:spLocks/>
          </p:cNvSpPr>
          <p:nvPr/>
        </p:nvSpPr>
        <p:spPr>
          <a:xfrm>
            <a:off x="485281" y="990047"/>
            <a:ext cx="7072807" cy="527638"/>
          </a:xfrm>
          <a:prstGeom prst="rect">
            <a:avLst/>
          </a:prstGeom>
        </p:spPr>
        <p:txBody>
          <a:bodyPr vert="horz" lIns="91440" tIns="45720" rIns="91440" bIns="45720" rtlCol="0" anchor="b">
            <a:normAutofit fontScale="97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300" b="1">
                <a:solidFill>
                  <a:srgbClr val="0887A1"/>
                </a:solidFill>
                <a:latin typeface="Montserrat" pitchFamily="2" charset="77"/>
              </a:rPr>
              <a:t>F-diagram</a:t>
            </a:r>
            <a:endParaRPr lang="en-GB" sz="2900" b="1" i="1">
              <a:solidFill>
                <a:srgbClr val="0887A1"/>
              </a:solidFill>
              <a:latin typeface="Montserrat" pitchFamily="2" charset="77"/>
            </a:endParaRPr>
          </a:p>
        </p:txBody>
      </p:sp>
      <p:cxnSp>
        <p:nvCxnSpPr>
          <p:cNvPr id="8" name="Straight Connector 7">
            <a:extLst>
              <a:ext uri="{FF2B5EF4-FFF2-40B4-BE49-F238E27FC236}">
                <a16:creationId xmlns:a16="http://schemas.microsoft.com/office/drawing/2014/main" id="{FD1A3B3E-257E-60C7-F2A8-C8E96039A677}"/>
              </a:ext>
            </a:extLst>
          </p:cNvPr>
          <p:cNvCxnSpPr>
            <a:cxnSpLocks/>
          </p:cNvCxnSpPr>
          <p:nvPr/>
        </p:nvCxnSpPr>
        <p:spPr>
          <a:xfrm>
            <a:off x="0" y="642937"/>
            <a:ext cx="10309052" cy="0"/>
          </a:xfrm>
          <a:prstGeom prst="line">
            <a:avLst/>
          </a:prstGeom>
          <a:ln w="825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939C52E2-8F06-2F1C-2EAD-ADC1046690C4}"/>
              </a:ext>
            </a:extLst>
          </p:cNvPr>
          <p:cNvSpPr>
            <a:spLocks noGrp="1"/>
          </p:cNvSpPr>
          <p:nvPr>
            <p:ph type="ctrTitle"/>
          </p:nvPr>
        </p:nvSpPr>
        <p:spPr>
          <a:xfrm>
            <a:off x="0" y="27909"/>
            <a:ext cx="8753760" cy="752355"/>
          </a:xfrm>
        </p:spPr>
        <p:txBody>
          <a:bodyPr>
            <a:normAutofit fontScale="90000"/>
          </a:bodyPr>
          <a:lstStyle/>
          <a:p>
            <a:r>
              <a:rPr lang="en-GB" sz="4400" b="1">
                <a:latin typeface="Montserrat" pitchFamily="2" charset="77"/>
              </a:rPr>
              <a:t>5. How is cholera transmitted?</a:t>
            </a:r>
          </a:p>
        </p:txBody>
      </p:sp>
      <p:pic>
        <p:nvPicPr>
          <p:cNvPr id="10" name="Picture 9">
            <a:extLst>
              <a:ext uri="{FF2B5EF4-FFF2-40B4-BE49-F238E27FC236}">
                <a16:creationId xmlns:a16="http://schemas.microsoft.com/office/drawing/2014/main" id="{014629FE-D36C-F6FE-5A4F-97BADB028FDE}"/>
              </a:ext>
            </a:extLst>
          </p:cNvPr>
          <p:cNvPicPr>
            <a:picLocks noChangeAspect="1"/>
          </p:cNvPicPr>
          <p:nvPr/>
        </p:nvPicPr>
        <p:blipFill rotWithShape="1">
          <a:blip r:embed="rId3"/>
          <a:srcRect t="6915" b="22020"/>
          <a:stretch/>
        </p:blipFill>
        <p:spPr>
          <a:xfrm>
            <a:off x="10309052" y="63660"/>
            <a:ext cx="1882948" cy="752355"/>
          </a:xfrm>
          <a:prstGeom prst="rect">
            <a:avLst/>
          </a:prstGeom>
        </p:spPr>
      </p:pic>
      <p:pic>
        <p:nvPicPr>
          <p:cNvPr id="12" name="Picture 11">
            <a:extLst>
              <a:ext uri="{FF2B5EF4-FFF2-40B4-BE49-F238E27FC236}">
                <a16:creationId xmlns:a16="http://schemas.microsoft.com/office/drawing/2014/main" id="{9634F420-9990-581A-726D-355CB827F38E}"/>
              </a:ext>
            </a:extLst>
          </p:cNvPr>
          <p:cNvPicPr>
            <a:picLocks noChangeAspect="1"/>
          </p:cNvPicPr>
          <p:nvPr/>
        </p:nvPicPr>
        <p:blipFill rotWithShape="1">
          <a:blip r:embed="rId4"/>
          <a:srcRect l="7398" t="1477"/>
          <a:stretch/>
        </p:blipFill>
        <p:spPr>
          <a:xfrm>
            <a:off x="1795016" y="1395292"/>
            <a:ext cx="5874332" cy="4819771"/>
          </a:xfrm>
          <a:prstGeom prst="ellipse">
            <a:avLst/>
          </a:prstGeom>
        </p:spPr>
      </p:pic>
      <p:sp>
        <p:nvSpPr>
          <p:cNvPr id="13" name="Title 1">
            <a:extLst>
              <a:ext uri="{FF2B5EF4-FFF2-40B4-BE49-F238E27FC236}">
                <a16:creationId xmlns:a16="http://schemas.microsoft.com/office/drawing/2014/main" id="{C19DB069-A9F1-4891-604A-8581BC6EC678}"/>
              </a:ext>
            </a:extLst>
          </p:cNvPr>
          <p:cNvSpPr txBox="1">
            <a:spLocks/>
          </p:cNvSpPr>
          <p:nvPr/>
        </p:nvSpPr>
        <p:spPr>
          <a:xfrm>
            <a:off x="316493" y="3200929"/>
            <a:ext cx="2106376" cy="1193334"/>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300" b="1" err="1">
                <a:solidFill>
                  <a:schemeClr val="bg1">
                    <a:lumMod val="50000"/>
                  </a:schemeClr>
                </a:solidFill>
                <a:latin typeface="Montserrat" pitchFamily="2" charset="77"/>
              </a:rPr>
              <a:t>Fecal</a:t>
            </a:r>
            <a:r>
              <a:rPr lang="en-GB" sz="3300" b="1">
                <a:solidFill>
                  <a:schemeClr val="bg1">
                    <a:lumMod val="50000"/>
                  </a:schemeClr>
                </a:solidFill>
                <a:latin typeface="Montserrat" pitchFamily="2" charset="77"/>
              </a:rPr>
              <a:t>-oral route </a:t>
            </a:r>
            <a:endParaRPr lang="en-GB" sz="2900" b="1" i="1">
              <a:solidFill>
                <a:schemeClr val="bg1">
                  <a:lumMod val="50000"/>
                </a:schemeClr>
              </a:solidFill>
              <a:latin typeface="Montserrat" pitchFamily="2" charset="77"/>
            </a:endParaRPr>
          </a:p>
        </p:txBody>
      </p:sp>
      <p:grpSp>
        <p:nvGrpSpPr>
          <p:cNvPr id="26" name="Group 25">
            <a:extLst>
              <a:ext uri="{FF2B5EF4-FFF2-40B4-BE49-F238E27FC236}">
                <a16:creationId xmlns:a16="http://schemas.microsoft.com/office/drawing/2014/main" id="{405973F0-CFB9-16D3-6374-0E6296D2BA6E}"/>
              </a:ext>
            </a:extLst>
          </p:cNvPr>
          <p:cNvGrpSpPr/>
          <p:nvPr/>
        </p:nvGrpSpPr>
        <p:grpSpPr>
          <a:xfrm>
            <a:off x="7954091" y="1685343"/>
            <a:ext cx="1418509" cy="1418400"/>
            <a:chOff x="7954091" y="1685343"/>
            <a:chExt cx="1418509" cy="1418400"/>
          </a:xfrm>
        </p:grpSpPr>
        <p:sp>
          <p:nvSpPr>
            <p:cNvPr id="19" name="Oval 18">
              <a:extLst>
                <a:ext uri="{FF2B5EF4-FFF2-40B4-BE49-F238E27FC236}">
                  <a16:creationId xmlns:a16="http://schemas.microsoft.com/office/drawing/2014/main" id="{4F5B71A1-A253-EB40-E0F3-3B24BC12ECDD}"/>
                </a:ext>
              </a:extLst>
            </p:cNvPr>
            <p:cNvSpPr/>
            <p:nvPr/>
          </p:nvSpPr>
          <p:spPr>
            <a:xfrm>
              <a:off x="7954091" y="1685343"/>
              <a:ext cx="1418509" cy="1418400"/>
            </a:xfrm>
            <a:prstGeom prst="ellips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Picture 15">
              <a:extLst>
                <a:ext uri="{FF2B5EF4-FFF2-40B4-BE49-F238E27FC236}">
                  <a16:creationId xmlns:a16="http://schemas.microsoft.com/office/drawing/2014/main" id="{74792A8C-D4D8-EE31-7FFB-DA8DE3DA2D84}"/>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41190" b="78266" l="41961" r="69522">
                          <a14:foregroundMark x1="44986" y1="44811" x2="54336" y2="61321"/>
                          <a14:foregroundMark x1="54336" y1="61321" x2="55285" y2="74214"/>
                          <a14:foregroundMark x1="55285" y1="47642" x2="55285" y2="72484"/>
                          <a14:foregroundMark x1="59214" y1="49214" x2="59214" y2="69025"/>
                          <a14:foregroundMark x1="44038" y1="44811" x2="61111" y2="45283"/>
                          <a14:foregroundMark x1="61111" y1="44811" x2="61111" y2="44811"/>
                          <a14:foregroundMark x1="62602" y1="44811" x2="61111" y2="58333"/>
                          <a14:foregroundMark x1="47967" y1="58962" x2="53388" y2="74214"/>
                          <a14:foregroundMark x1="49458" y1="76415" x2="57724" y2="77044"/>
                          <a14:foregroundMark x1="44580" y1="60063" x2="50407" y2="60535"/>
                          <a14:foregroundMark x1="48509" y1="60063" x2="44986" y2="60063"/>
                          <a14:foregroundMark x1="44986" y1="59434" x2="47425" y2="56604"/>
                        </a14:backgroundRemoval>
                      </a14:imgEffect>
                    </a14:imgLayer>
                  </a14:imgProps>
                </a:ext>
              </a:extLst>
            </a:blip>
            <a:srcRect l="38516" t="36556" r="27033" b="17099"/>
            <a:stretch/>
          </p:blipFill>
          <p:spPr>
            <a:xfrm>
              <a:off x="8201594" y="1809546"/>
              <a:ext cx="1009230" cy="1169994"/>
            </a:xfrm>
            <a:prstGeom prst="rect">
              <a:avLst/>
            </a:prstGeom>
          </p:spPr>
        </p:pic>
      </p:grpSp>
      <p:grpSp>
        <p:nvGrpSpPr>
          <p:cNvPr id="25" name="Group 24">
            <a:extLst>
              <a:ext uri="{FF2B5EF4-FFF2-40B4-BE49-F238E27FC236}">
                <a16:creationId xmlns:a16="http://schemas.microsoft.com/office/drawing/2014/main" id="{6873502B-33C8-2257-ED79-A41C8995FAD1}"/>
              </a:ext>
            </a:extLst>
          </p:cNvPr>
          <p:cNvGrpSpPr/>
          <p:nvPr/>
        </p:nvGrpSpPr>
        <p:grpSpPr>
          <a:xfrm>
            <a:off x="9437277" y="1638419"/>
            <a:ext cx="1418509" cy="1418400"/>
            <a:chOff x="9437277" y="1638419"/>
            <a:chExt cx="1418509" cy="1418400"/>
          </a:xfrm>
        </p:grpSpPr>
        <p:sp>
          <p:nvSpPr>
            <p:cNvPr id="20" name="Oval 19">
              <a:extLst>
                <a:ext uri="{FF2B5EF4-FFF2-40B4-BE49-F238E27FC236}">
                  <a16:creationId xmlns:a16="http://schemas.microsoft.com/office/drawing/2014/main" id="{C80A9707-2B72-B584-1D25-F6833F0B6597}"/>
                </a:ext>
              </a:extLst>
            </p:cNvPr>
            <p:cNvSpPr/>
            <p:nvPr/>
          </p:nvSpPr>
          <p:spPr>
            <a:xfrm>
              <a:off x="9437277" y="1638419"/>
              <a:ext cx="1418509" cy="1418400"/>
            </a:xfrm>
            <a:prstGeom prst="ellips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a:extLst>
                <a:ext uri="{FF2B5EF4-FFF2-40B4-BE49-F238E27FC236}">
                  <a16:creationId xmlns:a16="http://schemas.microsoft.com/office/drawing/2014/main" id="{E881BF35-64ED-F30B-E9CD-58113F2710A4}"/>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35883" b="75556" l="37785" r="63269">
                          <a14:foregroundMark x1="43112" y1="48203" x2="43622" y2="54412"/>
                          <a14:foregroundMark x1="40561" y1="43627" x2="52934" y2="55719"/>
                          <a14:foregroundMark x1="52934" y1="55719" x2="57653" y2="70098"/>
                          <a14:foregroundMark x1="57270" y1="43627" x2="57270" y2="60621"/>
                          <a14:foregroundMark x1="38776" y1="41340" x2="52806" y2="41340"/>
                        </a14:backgroundRemoval>
                      </a14:imgEffect>
                    </a14:imgLayer>
                  </a14:imgProps>
                </a:ext>
              </a:extLst>
            </a:blip>
            <a:srcRect l="34599" t="30924" r="33545" b="19485"/>
            <a:stretch/>
          </p:blipFill>
          <p:spPr>
            <a:xfrm>
              <a:off x="9710449" y="1779712"/>
              <a:ext cx="911971" cy="1108219"/>
            </a:xfrm>
            <a:prstGeom prst="rect">
              <a:avLst/>
            </a:prstGeom>
          </p:spPr>
        </p:pic>
      </p:grpSp>
      <p:sp>
        <p:nvSpPr>
          <p:cNvPr id="21" name="Rounded Rectangle 20">
            <a:extLst>
              <a:ext uri="{FF2B5EF4-FFF2-40B4-BE49-F238E27FC236}">
                <a16:creationId xmlns:a16="http://schemas.microsoft.com/office/drawing/2014/main" id="{2D6FEAED-E7D5-F323-9CD2-5CDD06B7CE15}"/>
              </a:ext>
            </a:extLst>
          </p:cNvPr>
          <p:cNvSpPr/>
          <p:nvPr/>
        </p:nvSpPr>
        <p:spPr>
          <a:xfrm>
            <a:off x="7627302" y="1438220"/>
            <a:ext cx="3986212" cy="1819330"/>
          </a:xfrm>
          <a:prstGeom prst="roundRect">
            <a:avLst>
              <a:gd name="adj" fmla="val 4887"/>
            </a:avLst>
          </a:prstGeom>
          <a:noFill/>
          <a:ln w="9842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itle 1">
            <a:extLst>
              <a:ext uri="{FF2B5EF4-FFF2-40B4-BE49-F238E27FC236}">
                <a16:creationId xmlns:a16="http://schemas.microsoft.com/office/drawing/2014/main" id="{B31DA476-C40A-758D-3A57-911087852469}"/>
              </a:ext>
            </a:extLst>
          </p:cNvPr>
          <p:cNvSpPr txBox="1">
            <a:spLocks/>
          </p:cNvSpPr>
          <p:nvPr/>
        </p:nvSpPr>
        <p:spPr>
          <a:xfrm>
            <a:off x="7158184" y="1254571"/>
            <a:ext cx="2687401" cy="368709"/>
          </a:xfrm>
          <a:prstGeom prst="rect">
            <a:avLst/>
          </a:prstGeom>
          <a:solidFill>
            <a:schemeClr val="bg1"/>
          </a:solidFill>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b="1" i="0" u="none" strike="noStrike">
                <a:solidFill>
                  <a:srgbClr val="0887A1"/>
                </a:solidFill>
                <a:effectLst/>
                <a:latin typeface="Montserrat" pitchFamily="2" charset="77"/>
              </a:rPr>
              <a:t>Primary Barriers</a:t>
            </a:r>
            <a:endParaRPr lang="en-GB" sz="2400" b="1">
              <a:solidFill>
                <a:srgbClr val="0887A1"/>
              </a:solidFill>
              <a:latin typeface="Montserrat" pitchFamily="2" charset="77"/>
            </a:endParaRPr>
          </a:p>
        </p:txBody>
      </p:sp>
      <p:sp>
        <p:nvSpPr>
          <p:cNvPr id="22" name="Rounded Rectangle 21">
            <a:extLst>
              <a:ext uri="{FF2B5EF4-FFF2-40B4-BE49-F238E27FC236}">
                <a16:creationId xmlns:a16="http://schemas.microsoft.com/office/drawing/2014/main" id="{95A5628D-2867-3D00-7113-459A648818E8}"/>
              </a:ext>
            </a:extLst>
          </p:cNvPr>
          <p:cNvSpPr/>
          <p:nvPr/>
        </p:nvSpPr>
        <p:spPr>
          <a:xfrm>
            <a:off x="7717343" y="3700239"/>
            <a:ext cx="3986212" cy="2957736"/>
          </a:xfrm>
          <a:prstGeom prst="roundRect">
            <a:avLst>
              <a:gd name="adj" fmla="val 4887"/>
            </a:avLst>
          </a:prstGeom>
          <a:noFill/>
          <a:ln w="9842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itle 1">
            <a:extLst>
              <a:ext uri="{FF2B5EF4-FFF2-40B4-BE49-F238E27FC236}">
                <a16:creationId xmlns:a16="http://schemas.microsoft.com/office/drawing/2014/main" id="{EEC0D989-30E9-B28E-0B55-E167C5EA1EBE}"/>
              </a:ext>
            </a:extLst>
          </p:cNvPr>
          <p:cNvSpPr txBox="1">
            <a:spLocks/>
          </p:cNvSpPr>
          <p:nvPr/>
        </p:nvSpPr>
        <p:spPr>
          <a:xfrm>
            <a:off x="7158184" y="3515884"/>
            <a:ext cx="3238800" cy="368709"/>
          </a:xfrm>
          <a:prstGeom prst="rect">
            <a:avLst/>
          </a:prstGeom>
          <a:solidFill>
            <a:schemeClr val="bg1"/>
          </a:solidFill>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b="1" i="0" u="none" strike="noStrike">
                <a:solidFill>
                  <a:srgbClr val="0887A1"/>
                </a:solidFill>
                <a:effectLst/>
                <a:latin typeface="Montserrat" pitchFamily="2" charset="77"/>
              </a:rPr>
              <a:t>Secondary Barriers</a:t>
            </a:r>
            <a:endParaRPr lang="en-GB" sz="2400" b="1">
              <a:solidFill>
                <a:srgbClr val="0887A1"/>
              </a:solidFill>
              <a:latin typeface="Montserrat" pitchFamily="2" charset="77"/>
            </a:endParaRPr>
          </a:p>
        </p:txBody>
      </p:sp>
      <p:grpSp>
        <p:nvGrpSpPr>
          <p:cNvPr id="47" name="Group 46">
            <a:extLst>
              <a:ext uri="{FF2B5EF4-FFF2-40B4-BE49-F238E27FC236}">
                <a16:creationId xmlns:a16="http://schemas.microsoft.com/office/drawing/2014/main" id="{52CB0282-636E-CE17-70B2-05135EB0E32A}"/>
              </a:ext>
            </a:extLst>
          </p:cNvPr>
          <p:cNvGrpSpPr/>
          <p:nvPr/>
        </p:nvGrpSpPr>
        <p:grpSpPr>
          <a:xfrm>
            <a:off x="8262410" y="4013441"/>
            <a:ext cx="1155206" cy="1147649"/>
            <a:chOff x="7992665" y="4068948"/>
            <a:chExt cx="1155206" cy="1147649"/>
          </a:xfrm>
        </p:grpSpPr>
        <p:sp>
          <p:nvSpPr>
            <p:cNvPr id="35" name="Oval 34">
              <a:extLst>
                <a:ext uri="{FF2B5EF4-FFF2-40B4-BE49-F238E27FC236}">
                  <a16:creationId xmlns:a16="http://schemas.microsoft.com/office/drawing/2014/main" id="{512A65DE-AA01-6FD1-4E25-CF7882A5E0D9}"/>
                </a:ext>
              </a:extLst>
            </p:cNvPr>
            <p:cNvSpPr/>
            <p:nvPr/>
          </p:nvSpPr>
          <p:spPr>
            <a:xfrm>
              <a:off x="7992665" y="4068948"/>
              <a:ext cx="1155206" cy="1147649"/>
            </a:xfrm>
            <a:prstGeom prst="ellips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8" name="Picture 27">
              <a:extLst>
                <a:ext uri="{FF2B5EF4-FFF2-40B4-BE49-F238E27FC236}">
                  <a16:creationId xmlns:a16="http://schemas.microsoft.com/office/drawing/2014/main" id="{42CC2564-1F1D-AEB0-7CFD-B82A00C0BEC3}"/>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49150" b="82483" l="37074" r="65767">
                          <a14:foregroundMark x1="39205" y1="75680" x2="50000" y2="76020"/>
                          <a14:foregroundMark x1="50000" y1="76020" x2="55540" y2="65136"/>
                          <a14:foregroundMark x1="55540" y1="65136" x2="53693" y2="58333"/>
                          <a14:foregroundMark x1="51989" y1="55782" x2="60369" y2="64966"/>
                          <a14:foregroundMark x1="60369" y1="64966" x2="60369" y2="67177"/>
                          <a14:foregroundMark x1="56818" y1="71769" x2="64489" y2="65986"/>
                          <a14:foregroundMark x1="63494" y1="65646" x2="66051" y2="64116"/>
                          <a14:foregroundMark x1="50426" y1="61054" x2="39915" y2="72109"/>
                          <a14:foregroundMark x1="37074" y1="71769" x2="37074" y2="76020"/>
                          <a14:foregroundMark x1="45597" y1="56463" x2="43040" y2="56463"/>
                          <a14:foregroundMark x1="43750" y1="51531" x2="43750" y2="51531"/>
                          <a14:foregroundMark x1="59091" y1="49150" x2="59091" y2="49150"/>
                        </a14:backgroundRemoval>
                      </a14:imgEffect>
                    </a14:imgLayer>
                  </a14:imgProps>
                </a:ext>
              </a:extLst>
            </a:blip>
            <a:srcRect l="34213" t="45407" r="31001" b="12883"/>
            <a:stretch/>
          </p:blipFill>
          <p:spPr>
            <a:xfrm>
              <a:off x="8109976" y="4155650"/>
              <a:ext cx="920584" cy="921937"/>
            </a:xfrm>
            <a:prstGeom prst="rect">
              <a:avLst/>
            </a:prstGeom>
          </p:spPr>
        </p:pic>
      </p:grpSp>
      <p:grpSp>
        <p:nvGrpSpPr>
          <p:cNvPr id="46" name="Group 45">
            <a:extLst>
              <a:ext uri="{FF2B5EF4-FFF2-40B4-BE49-F238E27FC236}">
                <a16:creationId xmlns:a16="http://schemas.microsoft.com/office/drawing/2014/main" id="{B9B01CFF-BBE5-5748-1771-C27CA7837766}"/>
              </a:ext>
            </a:extLst>
          </p:cNvPr>
          <p:cNvGrpSpPr/>
          <p:nvPr/>
        </p:nvGrpSpPr>
        <p:grpSpPr>
          <a:xfrm>
            <a:off x="8262410" y="5273615"/>
            <a:ext cx="1155206" cy="1180298"/>
            <a:chOff x="7992665" y="5257290"/>
            <a:chExt cx="1155206" cy="1180298"/>
          </a:xfrm>
        </p:grpSpPr>
        <p:sp>
          <p:nvSpPr>
            <p:cNvPr id="39" name="Oval 38">
              <a:extLst>
                <a:ext uri="{FF2B5EF4-FFF2-40B4-BE49-F238E27FC236}">
                  <a16:creationId xmlns:a16="http://schemas.microsoft.com/office/drawing/2014/main" id="{B07A889F-2FED-AE98-D238-CB3E7BC3E6A4}"/>
                </a:ext>
              </a:extLst>
            </p:cNvPr>
            <p:cNvSpPr/>
            <p:nvPr/>
          </p:nvSpPr>
          <p:spPr>
            <a:xfrm>
              <a:off x="7992665" y="5289939"/>
              <a:ext cx="1155206" cy="1147649"/>
            </a:xfrm>
            <a:prstGeom prst="ellips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 name="Picture 29">
              <a:extLst>
                <a:ext uri="{FF2B5EF4-FFF2-40B4-BE49-F238E27FC236}">
                  <a16:creationId xmlns:a16="http://schemas.microsoft.com/office/drawing/2014/main" id="{DDC619EC-033B-E641-0032-1287A50D997A}"/>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34304" b="77117" l="31149" r="75410">
                          <a14:foregroundMark x1="41983" y1="60968" x2="62974" y2="67097"/>
                          <a14:foregroundMark x1="56997" y1="59516" x2="43586" y2="59516"/>
                          <a14:foregroundMark x1="53061" y1="51129" x2="63557" y2="58548"/>
                          <a14:foregroundMark x1="63557" y1="58548" x2="66910" y2="70323"/>
                          <a14:foregroundMark x1="66910" y1="70323" x2="40233" y2="71290"/>
                          <a14:foregroundMark x1="40233" y1="71290" x2="40671" y2="59839"/>
                          <a14:foregroundMark x1="37755" y1="60161" x2="48542" y2="55323"/>
                          <a14:foregroundMark x1="48542" y1="55323" x2="50875" y2="55161"/>
                          <a14:foregroundMark x1="68805" y1="58387" x2="68805" y2="62742"/>
                          <a14:foregroundMark x1="51166" y1="51129" x2="54373" y2="51452"/>
                          <a14:foregroundMark x1="54373" y1="50323" x2="54082" y2="53710"/>
                          <a14:foregroundMark x1="72157" y1="65645" x2="67930" y2="70645"/>
                          <a14:foregroundMark x1="33090" y1="66290" x2="42566" y2="65323"/>
                          <a14:foregroundMark x1="44898" y1="69677" x2="38338" y2="70000"/>
                        </a14:backgroundRemoval>
                      </a14:imgEffect>
                    </a14:imgLayer>
                  </a14:imgProps>
                </a:ext>
              </a:extLst>
            </a:blip>
            <a:srcRect l="25616" t="28952" r="19058" b="17532"/>
            <a:stretch/>
          </p:blipFill>
          <p:spPr>
            <a:xfrm>
              <a:off x="7992665" y="5257290"/>
              <a:ext cx="1147789" cy="1003431"/>
            </a:xfrm>
            <a:prstGeom prst="rect">
              <a:avLst/>
            </a:prstGeom>
          </p:spPr>
        </p:pic>
      </p:grpSp>
      <p:grpSp>
        <p:nvGrpSpPr>
          <p:cNvPr id="44" name="Group 43">
            <a:extLst>
              <a:ext uri="{FF2B5EF4-FFF2-40B4-BE49-F238E27FC236}">
                <a16:creationId xmlns:a16="http://schemas.microsoft.com/office/drawing/2014/main" id="{89F3925E-D6E6-3CDC-DB5F-245AB56FBA18}"/>
              </a:ext>
            </a:extLst>
          </p:cNvPr>
          <p:cNvGrpSpPr/>
          <p:nvPr/>
        </p:nvGrpSpPr>
        <p:grpSpPr>
          <a:xfrm>
            <a:off x="9845585" y="3995213"/>
            <a:ext cx="1155206" cy="1147649"/>
            <a:chOff x="9731449" y="4052832"/>
            <a:chExt cx="1155206" cy="1147649"/>
          </a:xfrm>
        </p:grpSpPr>
        <p:sp>
          <p:nvSpPr>
            <p:cNvPr id="40" name="Oval 39">
              <a:extLst>
                <a:ext uri="{FF2B5EF4-FFF2-40B4-BE49-F238E27FC236}">
                  <a16:creationId xmlns:a16="http://schemas.microsoft.com/office/drawing/2014/main" id="{9924D8B7-0A16-A418-DCEA-4A88F48E39CD}"/>
                </a:ext>
              </a:extLst>
            </p:cNvPr>
            <p:cNvSpPr/>
            <p:nvPr/>
          </p:nvSpPr>
          <p:spPr>
            <a:xfrm>
              <a:off x="9731449" y="4052832"/>
              <a:ext cx="1155206" cy="1147649"/>
            </a:xfrm>
            <a:prstGeom prst="ellips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F72A6A8-3881-FABA-5372-52555B797436}"/>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26355" b="78464" l="39351" r="68182">
                          <a14:foregroundMark x1="52468" y1="27108" x2="53636" y2="34488"/>
                          <a14:foregroundMark x1="56364" y1="27410" x2="54286" y2="35241"/>
                          <a14:foregroundMark x1="63896" y1="32530" x2="63896" y2="42620"/>
                          <a14:foregroundMark x1="65714" y1="33434" x2="66234" y2="42319"/>
                          <a14:foregroundMark x1="66883" y1="32530" x2="66883" y2="43675"/>
                          <a14:foregroundMark x1="58052" y1="38554" x2="47013" y2="38855"/>
                          <a14:foregroundMark x1="47013" y1="38855" x2="45195" y2="50452"/>
                          <a14:foregroundMark x1="45195" y1="50452" x2="44935" y2="50452"/>
                          <a14:foregroundMark x1="58312" y1="37500" x2="58312" y2="39608"/>
                          <a14:foregroundMark x1="60390" y1="37500" x2="60390" y2="39910"/>
                          <a14:foregroundMark x1="44675" y1="50753" x2="48701" y2="51054"/>
                          <a14:foregroundMark x1="44286" y1="61295" x2="43506" y2="73795"/>
                          <a14:foregroundMark x1="43506" y1="73795" x2="45455" y2="62651"/>
                          <a14:foregroundMark x1="45455" y1="62651" x2="48312" y2="73645"/>
                          <a14:foregroundMark x1="48312" y1="73645" x2="48442" y2="64006"/>
                          <a14:foregroundMark x1="45844" y1="58886" x2="50909" y2="69277"/>
                          <a14:foregroundMark x1="50909" y1="69277" x2="51039" y2="70030"/>
                          <a14:foregroundMark x1="39091" y1="68373" x2="43896" y2="78614"/>
                          <a14:foregroundMark x1="43896" y1="78614" x2="47013" y2="75904"/>
                          <a14:foregroundMark x1="39351" y1="73494" x2="39351" y2="68373"/>
                        </a14:backgroundRemoval>
                      </a14:imgEffect>
                    </a14:imgLayer>
                  </a14:imgProps>
                </a:ext>
              </a:extLst>
            </a:blip>
            <a:srcRect l="38677" t="20595" r="28525" b="20105"/>
            <a:stretch/>
          </p:blipFill>
          <p:spPr>
            <a:xfrm>
              <a:off x="10049053" y="4185205"/>
              <a:ext cx="597626" cy="931767"/>
            </a:xfrm>
            <a:prstGeom prst="rect">
              <a:avLst/>
            </a:prstGeom>
          </p:spPr>
        </p:pic>
      </p:grpSp>
      <p:grpSp>
        <p:nvGrpSpPr>
          <p:cNvPr id="45" name="Group 44">
            <a:extLst>
              <a:ext uri="{FF2B5EF4-FFF2-40B4-BE49-F238E27FC236}">
                <a16:creationId xmlns:a16="http://schemas.microsoft.com/office/drawing/2014/main" id="{AA54DC52-5DD8-B350-76C1-5F40F1D7BA40}"/>
              </a:ext>
            </a:extLst>
          </p:cNvPr>
          <p:cNvGrpSpPr/>
          <p:nvPr/>
        </p:nvGrpSpPr>
        <p:grpSpPr>
          <a:xfrm>
            <a:off x="9845585" y="5311803"/>
            <a:ext cx="1155206" cy="1147649"/>
            <a:chOff x="9731449" y="5289939"/>
            <a:chExt cx="1155206" cy="1147649"/>
          </a:xfrm>
        </p:grpSpPr>
        <p:sp>
          <p:nvSpPr>
            <p:cNvPr id="41" name="Oval 40">
              <a:extLst>
                <a:ext uri="{FF2B5EF4-FFF2-40B4-BE49-F238E27FC236}">
                  <a16:creationId xmlns:a16="http://schemas.microsoft.com/office/drawing/2014/main" id="{05DB21C3-E07F-F9C1-9F19-514D1C3D21B4}"/>
                </a:ext>
              </a:extLst>
            </p:cNvPr>
            <p:cNvSpPr/>
            <p:nvPr/>
          </p:nvSpPr>
          <p:spPr>
            <a:xfrm>
              <a:off x="9731449" y="5289939"/>
              <a:ext cx="1155206" cy="1147649"/>
            </a:xfrm>
            <a:prstGeom prst="ellips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3" name="Picture 42">
              <a:extLst>
                <a:ext uri="{FF2B5EF4-FFF2-40B4-BE49-F238E27FC236}">
                  <a16:creationId xmlns:a16="http://schemas.microsoft.com/office/drawing/2014/main" id="{10A4031D-D0CD-64BA-6917-772996105098}"/>
                </a:ext>
              </a:extLst>
            </p:cNvPr>
            <p:cNvPicPr>
              <a:picLocks noChangeAspect="1"/>
            </p:cNvPicPr>
            <p:nvPr/>
          </p:nvPicPr>
          <p:blipFill rotWithShape="1">
            <a:blip r:embed="rId15">
              <a:extLst>
                <a:ext uri="{BEBA8EAE-BF5A-486C-A8C5-ECC9F3942E4B}">
                  <a14:imgProps xmlns:a14="http://schemas.microsoft.com/office/drawing/2010/main">
                    <a14:imgLayer r:embed="rId16">
                      <a14:imgEffect>
                        <a14:backgroundRemoval t="45785" b="78580" l="39039" r="72179">
                          <a14:foregroundMark x1="44118" y1="66883" x2="52167" y2="62013"/>
                          <a14:foregroundMark x1="58050" y1="65747" x2="61610" y2="56656"/>
                        </a14:backgroundRemoval>
                      </a14:imgEffect>
                    </a14:imgLayer>
                  </a14:imgProps>
                </a:ext>
              </a:extLst>
            </a:blip>
            <a:srcRect l="34896" t="41685" r="23678" b="17321"/>
            <a:stretch/>
          </p:blipFill>
          <p:spPr>
            <a:xfrm>
              <a:off x="9884218" y="5400559"/>
              <a:ext cx="849668" cy="801760"/>
            </a:xfrm>
            <a:prstGeom prst="rect">
              <a:avLst/>
            </a:prstGeom>
          </p:spPr>
        </p:pic>
      </p:grpSp>
      <p:pic>
        <p:nvPicPr>
          <p:cNvPr id="48" name="Picture 47">
            <a:extLst>
              <a:ext uri="{FF2B5EF4-FFF2-40B4-BE49-F238E27FC236}">
                <a16:creationId xmlns:a16="http://schemas.microsoft.com/office/drawing/2014/main" id="{511BB103-C412-35B5-7159-383E3B2F9D00}"/>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40700" b="93323" l="8667" r="86250">
                        <a14:foregroundMark x1="8667" y1="52782" x2="8667" y2="62162"/>
                      </a14:backgroundRemoval>
                    </a14:imgEffect>
                  </a14:imgLayer>
                </a14:imgProps>
              </a:ext>
            </a:extLst>
          </a:blip>
          <a:srcRect l="3937" t="34236" r="4563"/>
          <a:stretch/>
        </p:blipFill>
        <p:spPr>
          <a:xfrm>
            <a:off x="11428760" y="6376440"/>
            <a:ext cx="1496973" cy="563069"/>
          </a:xfrm>
          <a:prstGeom prst="rect">
            <a:avLst/>
          </a:prstGeom>
        </p:spPr>
      </p:pic>
      <p:sp>
        <p:nvSpPr>
          <p:cNvPr id="2" name="Slide Number Placeholder 1">
            <a:extLst>
              <a:ext uri="{FF2B5EF4-FFF2-40B4-BE49-F238E27FC236}">
                <a16:creationId xmlns:a16="http://schemas.microsoft.com/office/drawing/2014/main" id="{46BEECF9-59B5-3EAA-016B-9F9376A7A562}"/>
              </a:ext>
            </a:extLst>
          </p:cNvPr>
          <p:cNvSpPr>
            <a:spLocks noGrp="1"/>
          </p:cNvSpPr>
          <p:nvPr>
            <p:ph type="sldNum" sz="quarter" idx="12"/>
          </p:nvPr>
        </p:nvSpPr>
        <p:spPr/>
        <p:txBody>
          <a:bodyPr/>
          <a:lstStyle/>
          <a:p>
            <a:fld id="{8AB32140-C4FB-1A4C-AC00-5CB6CAE258BC}" type="slidenum">
              <a:rPr lang="en-GB" smtClean="0"/>
              <a:t>9</a:t>
            </a:fld>
            <a:endParaRPr lang="en-GB"/>
          </a:p>
        </p:txBody>
      </p:sp>
    </p:spTree>
    <p:extLst>
      <p:ext uri="{BB962C8B-B14F-4D97-AF65-F5344CB8AC3E}">
        <p14:creationId xmlns:p14="http://schemas.microsoft.com/office/powerpoint/2010/main" val="41734825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1102</TotalTime>
  <Words>3677</Words>
  <Application>Microsoft Macintosh PowerPoint</Application>
  <PresentationFormat>Widescreen</PresentationFormat>
  <Paragraphs>378</Paragraphs>
  <Slides>40</Slides>
  <Notes>11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40</vt:i4>
      </vt:variant>
    </vt:vector>
  </HeadingPairs>
  <TitlesOfParts>
    <vt:vector size="50" baseType="lpstr">
      <vt:lpstr>Arial</vt:lpstr>
      <vt:lpstr>BlinkMacSystemFont</vt:lpstr>
      <vt:lpstr>Calibri</vt:lpstr>
      <vt:lpstr>Calibri Light</vt:lpstr>
      <vt:lpstr>Montserrat</vt:lpstr>
      <vt:lpstr>Pyidaungsu</vt:lpstr>
      <vt:lpstr>Symbol</vt:lpstr>
      <vt:lpstr>Times</vt:lpstr>
      <vt:lpstr>Wingdings</vt:lpstr>
      <vt:lpstr>Office Theme</vt:lpstr>
      <vt:lpstr>Oral Rehydration Therapy  (ORT) volunteers</vt:lpstr>
      <vt:lpstr>Session overview </vt:lpstr>
      <vt:lpstr>What do you know about AWD?</vt:lpstr>
      <vt:lpstr>PowerPoint Presentation</vt:lpstr>
      <vt:lpstr>1. What is cholera?</vt:lpstr>
      <vt:lpstr>2. How do you get cholera? </vt:lpstr>
      <vt:lpstr>3. What are the symptoms of cholera? </vt:lpstr>
      <vt:lpstr>PowerPoint Presentation</vt:lpstr>
      <vt:lpstr>5. How is cholera transmitted?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Oral Rehydration Therapy volunteers</dc:title>
  <dc:creator>Eva Turró Font</dc:creator>
  <cp:lastModifiedBy>Eva Turró Font</cp:lastModifiedBy>
  <cp:revision>32</cp:revision>
  <dcterms:created xsi:type="dcterms:W3CDTF">2024-11-07T13:09:50Z</dcterms:created>
  <dcterms:modified xsi:type="dcterms:W3CDTF">2024-11-29T05:10:30Z</dcterms:modified>
</cp:coreProperties>
</file>