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32"/>
  </p:notesMasterIdLst>
  <p:handoutMasterIdLst>
    <p:handoutMasterId r:id="rId33"/>
  </p:handoutMasterIdLst>
  <p:sldIdLst>
    <p:sldId id="385" r:id="rId5"/>
    <p:sldId id="386" r:id="rId6"/>
    <p:sldId id="387" r:id="rId7"/>
    <p:sldId id="400" r:id="rId8"/>
    <p:sldId id="388" r:id="rId9"/>
    <p:sldId id="2147375949" r:id="rId10"/>
    <p:sldId id="2147375950" r:id="rId11"/>
    <p:sldId id="2147375954" r:id="rId12"/>
    <p:sldId id="2147375952" r:id="rId13"/>
    <p:sldId id="2147375951" r:id="rId14"/>
    <p:sldId id="2147375956" r:id="rId15"/>
    <p:sldId id="2147375955" r:id="rId16"/>
    <p:sldId id="2147375941" r:id="rId17"/>
    <p:sldId id="2147375959" r:id="rId18"/>
    <p:sldId id="2147375940" r:id="rId19"/>
    <p:sldId id="2147375936" r:id="rId20"/>
    <p:sldId id="2147375937" r:id="rId21"/>
    <p:sldId id="2147375938" r:id="rId22"/>
    <p:sldId id="2147375958" r:id="rId23"/>
    <p:sldId id="2147375957" r:id="rId24"/>
    <p:sldId id="2147375939" r:id="rId25"/>
    <p:sldId id="2147375928" r:id="rId26"/>
    <p:sldId id="2147375947" r:id="rId27"/>
    <p:sldId id="399" r:id="rId28"/>
    <p:sldId id="2147375961" r:id="rId29"/>
    <p:sldId id="2147375960" r:id="rId30"/>
    <p:sldId id="396"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e Win" initials="LW" lastIdx="1" clrIdx="0">
    <p:extLst>
      <p:ext uri="{19B8F6BF-5375-455C-9EA6-DF929625EA0E}">
        <p15:presenceInfo xmlns:p15="http://schemas.microsoft.com/office/powerpoint/2012/main" userId="S::laewin@unicef.org::1a136aba-13b8-49be-82a3-d73fee59ae92" providerId="AD"/>
      </p:ext>
    </p:extLst>
  </p:cmAuthor>
  <p:cmAuthor id="2" name="Jeffrey Silverman" initials="JS" lastIdx="1" clrIdx="1">
    <p:extLst>
      <p:ext uri="{19B8F6BF-5375-455C-9EA6-DF929625EA0E}">
        <p15:presenceInfo xmlns:p15="http://schemas.microsoft.com/office/powerpoint/2012/main" userId="S::jsilverman@unicef.org::228b9956-da7a-4d76-8b7b-909b7694c6b4" providerId="AD"/>
      </p:ext>
    </p:extLst>
  </p:cmAuthor>
  <p:cmAuthor id="3" name="Jeffrey Silverman" initials="JS [2]" lastIdx="1" clrIdx="2">
    <p:extLst>
      <p:ext uri="{19B8F6BF-5375-455C-9EA6-DF929625EA0E}">
        <p15:presenceInfo xmlns:p15="http://schemas.microsoft.com/office/powerpoint/2012/main" userId="Jeffrey Silv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C6A62B"/>
    <a:srgbClr val="0097B2"/>
    <a:srgbClr val="008000"/>
    <a:srgbClr val="6600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7" autoAdjust="0"/>
    <p:restoredTop sz="75037" autoAdjust="0"/>
  </p:normalViewPr>
  <p:slideViewPr>
    <p:cSldViewPr snapToGrid="0">
      <p:cViewPr varScale="1">
        <p:scale>
          <a:sx n="85" d="100"/>
          <a:sy n="85" d="100"/>
        </p:scale>
        <p:origin x="2816" y="176"/>
      </p:cViewPr>
      <p:guideLst>
        <p:guide orient="horz" pos="2160"/>
        <p:guide pos="2880"/>
      </p:guideLst>
    </p:cSldViewPr>
  </p:slideViewPr>
  <p:notesTextViewPr>
    <p:cViewPr>
      <p:scale>
        <a:sx n="1" d="1"/>
        <a:sy n="1" d="1"/>
      </p:scale>
      <p:origin x="0" y="0"/>
    </p:cViewPr>
  </p:notesTextViewPr>
  <p:sorterViewPr>
    <p:cViewPr>
      <p:scale>
        <a:sx n="190" d="100"/>
        <a:sy n="190" d="100"/>
      </p:scale>
      <p:origin x="0" y="-4740"/>
    </p:cViewPr>
  </p:sorter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D21C4-C9C2-9643-B86C-46E8DDEB447B}"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3C0ED731-B8E6-714D-9E72-A0F6D8EC0B25}">
      <dgm:prSet phldrT="[Text]"/>
      <dgm:spPr>
        <a:solidFill>
          <a:schemeClr val="accent3">
            <a:lumMod val="20000"/>
            <a:lumOff val="80000"/>
          </a:schemeClr>
        </a:solidFill>
      </dgm:spPr>
      <dgm:t>
        <a:bodyPr/>
        <a:lstStyle/>
        <a:p>
          <a:r>
            <a:rPr lang="en-US" b="1" dirty="0">
              <a:solidFill>
                <a:schemeClr val="bg1">
                  <a:lumMod val="50000"/>
                </a:schemeClr>
              </a:solidFill>
              <a:latin typeface="Calibri" panose="020F0502020204030204" pitchFamily="34" charset="0"/>
              <a:ea typeface="Calibri" panose="020F0502020204030204" pitchFamily="34" charset="0"/>
            </a:rPr>
            <a:t>Reported</a:t>
          </a:r>
          <a:r>
            <a:rPr lang="en-US" b="1" spc="-3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case:</a:t>
          </a:r>
          <a:r>
            <a:rPr lang="en-US" b="1" spc="-30"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A person</a:t>
          </a:r>
          <a:r>
            <a:rPr lang="en-US" b="1" spc="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arrives</a:t>
          </a:r>
          <a:r>
            <a:rPr lang="en-US" b="1" spc="-10"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at</a:t>
          </a:r>
          <a:r>
            <a:rPr lang="en-US" b="1" spc="-10"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a</a:t>
          </a:r>
          <a:r>
            <a:rPr lang="en-US" b="1" spc="-1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health</a:t>
          </a:r>
          <a:r>
            <a:rPr lang="en-US" b="1" spc="-1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facility</a:t>
          </a:r>
          <a:r>
            <a:rPr lang="en-US" b="1" spc="-10"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with</a:t>
          </a:r>
          <a:r>
            <a:rPr lang="en-US" b="1" spc="-20" dirty="0">
              <a:solidFill>
                <a:schemeClr val="bg1">
                  <a:lumMod val="50000"/>
                </a:schemeClr>
              </a:solidFill>
              <a:latin typeface="Calibri" panose="020F0502020204030204" pitchFamily="34" charset="0"/>
              <a:ea typeface="Calibri" panose="020F0502020204030204" pitchFamily="34" charset="0"/>
            </a:rPr>
            <a:t> AWD</a:t>
          </a:r>
          <a:r>
            <a:rPr lang="en-US" b="1" spc="10"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symptoms</a:t>
          </a:r>
          <a:r>
            <a:rPr lang="en-US" b="1" spc="-2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or</a:t>
          </a:r>
          <a:r>
            <a:rPr lang="en-US" b="1" spc="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is</a:t>
          </a:r>
          <a:r>
            <a:rPr lang="en-US" b="1" spc="-20"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diagnosed</a:t>
          </a:r>
          <a:r>
            <a:rPr lang="en-US" b="1" spc="10"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at</a:t>
          </a:r>
          <a:r>
            <a:rPr lang="en-US" b="1" spc="-30"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home</a:t>
          </a:r>
          <a:endParaRPr lang="en-US" dirty="0">
            <a:solidFill>
              <a:schemeClr val="bg1">
                <a:lumMod val="50000"/>
              </a:schemeClr>
            </a:solidFill>
          </a:endParaRPr>
        </a:p>
      </dgm:t>
    </dgm:pt>
    <dgm:pt modelId="{FCD06EF7-D572-A240-A891-E349651DE01A}" type="parTrans" cxnId="{D68A3503-28A9-5A49-9BAF-E2AFFD2DFA42}">
      <dgm:prSet/>
      <dgm:spPr/>
      <dgm:t>
        <a:bodyPr/>
        <a:lstStyle/>
        <a:p>
          <a:endParaRPr lang="en-US"/>
        </a:p>
      </dgm:t>
    </dgm:pt>
    <dgm:pt modelId="{42AC452F-9661-BE46-A2F5-B094545DA82A}" type="sibTrans" cxnId="{D68A3503-28A9-5A49-9BAF-E2AFFD2DFA42}">
      <dgm:prSet/>
      <dgm:spPr/>
      <dgm:t>
        <a:bodyPr/>
        <a:lstStyle/>
        <a:p>
          <a:endParaRPr lang="en-US"/>
        </a:p>
      </dgm:t>
    </dgm:pt>
    <dgm:pt modelId="{40C3D7EB-EAA0-1E40-8EDF-558097FA0642}">
      <dgm:prSet phldrT="[Text]"/>
      <dgm:spPr>
        <a:solidFill>
          <a:schemeClr val="accent4">
            <a:lumMod val="20000"/>
            <a:lumOff val="80000"/>
          </a:schemeClr>
        </a:solidFill>
      </dgm:spPr>
      <dgm:t>
        <a:bodyPr/>
        <a:lstStyle/>
        <a:p>
          <a:pPr>
            <a:buSzPts val="1100"/>
          </a:pPr>
          <a:r>
            <a:rPr lang="en-US" b="1" spc="-5" dirty="0">
              <a:solidFill>
                <a:schemeClr val="bg1">
                  <a:lumMod val="50000"/>
                </a:schemeClr>
              </a:solidFill>
              <a:latin typeface="Calibri" panose="020F0502020204030204" pitchFamily="34" charset="0"/>
              <a:ea typeface="Calibri" panose="020F0502020204030204" pitchFamily="34" charset="0"/>
            </a:rPr>
            <a:t>Collection of </a:t>
          </a:r>
          <a:r>
            <a:rPr lang="en-US" b="1" dirty="0">
              <a:solidFill>
                <a:schemeClr val="bg1">
                  <a:lumMod val="50000"/>
                </a:schemeClr>
              </a:solidFill>
              <a:latin typeface="Calibri" panose="020F0502020204030204" pitchFamily="34" charset="0"/>
              <a:ea typeface="Calibri" panose="020F0502020204030204" pitchFamily="34" charset="0"/>
            </a:rPr>
            <a:t>information at the health center</a:t>
          </a:r>
          <a:endParaRPr lang="en-US" dirty="0">
            <a:solidFill>
              <a:schemeClr val="bg1">
                <a:lumMod val="50000"/>
              </a:schemeClr>
            </a:solidFill>
          </a:endParaRPr>
        </a:p>
      </dgm:t>
    </dgm:pt>
    <dgm:pt modelId="{D011BA34-82B5-F546-BCCB-1555A9A6D9E4}" type="parTrans" cxnId="{B844842F-2EE4-874E-8548-5E36A6EEA203}">
      <dgm:prSet/>
      <dgm:spPr/>
      <dgm:t>
        <a:bodyPr/>
        <a:lstStyle/>
        <a:p>
          <a:endParaRPr lang="en-US"/>
        </a:p>
      </dgm:t>
    </dgm:pt>
    <dgm:pt modelId="{4E34D51B-FC97-DF41-BC40-8F64FF698E56}" type="sibTrans" cxnId="{B844842F-2EE4-874E-8548-5E36A6EEA203}">
      <dgm:prSet/>
      <dgm:spPr/>
      <dgm:t>
        <a:bodyPr/>
        <a:lstStyle/>
        <a:p>
          <a:endParaRPr lang="en-US"/>
        </a:p>
      </dgm:t>
    </dgm:pt>
    <dgm:pt modelId="{93B7404C-99BE-5846-9923-665F6772E34C}">
      <dgm:prSet phldrT="[Text]"/>
      <dgm:spPr>
        <a:solidFill>
          <a:schemeClr val="accent5">
            <a:lumMod val="20000"/>
            <a:lumOff val="80000"/>
          </a:schemeClr>
        </a:solidFill>
      </dgm:spPr>
      <dgm:t>
        <a:bodyPr/>
        <a:lstStyle/>
        <a:p>
          <a:r>
            <a:rPr lang="en-US" b="1" dirty="0">
              <a:solidFill>
                <a:schemeClr val="bg1">
                  <a:lumMod val="50000"/>
                </a:schemeClr>
              </a:solidFill>
            </a:rPr>
            <a:t>Activities at household level</a:t>
          </a:r>
        </a:p>
      </dgm:t>
    </dgm:pt>
    <dgm:pt modelId="{9A61E137-F331-8548-AF6F-6BD3F7B66324}" type="parTrans" cxnId="{204F10F2-86DD-624A-9B02-9E7AF2ED961B}">
      <dgm:prSet/>
      <dgm:spPr/>
      <dgm:t>
        <a:bodyPr/>
        <a:lstStyle/>
        <a:p>
          <a:endParaRPr lang="en-US"/>
        </a:p>
      </dgm:t>
    </dgm:pt>
    <dgm:pt modelId="{1B5B418E-87B0-354F-B69E-66FFACF5E51C}" type="sibTrans" cxnId="{204F10F2-86DD-624A-9B02-9E7AF2ED961B}">
      <dgm:prSet/>
      <dgm:spPr/>
      <dgm:t>
        <a:bodyPr/>
        <a:lstStyle/>
        <a:p>
          <a:endParaRPr lang="en-US"/>
        </a:p>
      </dgm:t>
    </dgm:pt>
    <dgm:pt modelId="{F29E3A9B-5424-1844-89FE-6AAA3BE3F26F}">
      <dgm:prSet phldrT="[Text]"/>
      <dgm:spPr>
        <a:solidFill>
          <a:schemeClr val="accent6">
            <a:lumMod val="20000"/>
            <a:lumOff val="80000"/>
          </a:schemeClr>
        </a:solidFill>
      </dgm:spPr>
      <dgm:t>
        <a:bodyPr/>
        <a:lstStyle/>
        <a:p>
          <a:r>
            <a:rPr lang="en-US" b="1" spc="-5" dirty="0">
              <a:solidFill>
                <a:schemeClr val="bg1">
                  <a:lumMod val="50000"/>
                </a:schemeClr>
              </a:solidFill>
              <a:latin typeface="Calibri" panose="020F0502020204030204" pitchFamily="34" charset="0"/>
              <a:ea typeface="Calibri" panose="020F0502020204030204" pitchFamily="34" charset="0"/>
            </a:rPr>
            <a:t>Activities</a:t>
          </a:r>
          <a:r>
            <a:rPr lang="en-US" b="1" spc="-1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in</a:t>
          </a:r>
          <a:r>
            <a:rPr lang="en-US" b="1" spc="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the</a:t>
          </a:r>
          <a:r>
            <a:rPr lang="en-US" b="1" spc="-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perimeter</a:t>
          </a:r>
          <a:r>
            <a:rPr lang="en-US" b="1" spc="-10"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around</a:t>
          </a:r>
          <a:r>
            <a:rPr lang="en-US" b="1" spc="-4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the</a:t>
          </a:r>
          <a:r>
            <a:rPr lang="en-US" b="1" spc="-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case household</a:t>
          </a:r>
          <a:endParaRPr lang="en-US" dirty="0">
            <a:solidFill>
              <a:schemeClr val="bg1">
                <a:lumMod val="50000"/>
              </a:schemeClr>
            </a:solidFill>
          </a:endParaRPr>
        </a:p>
      </dgm:t>
    </dgm:pt>
    <dgm:pt modelId="{BD4D1BEB-6B5B-0341-AF0D-8351E5025055}" type="parTrans" cxnId="{F60077AF-96C1-1548-B815-355A0D7339F3}">
      <dgm:prSet/>
      <dgm:spPr/>
      <dgm:t>
        <a:bodyPr/>
        <a:lstStyle/>
        <a:p>
          <a:endParaRPr lang="en-US"/>
        </a:p>
      </dgm:t>
    </dgm:pt>
    <dgm:pt modelId="{3BFCA215-400C-BE45-B28E-21265F2B3171}" type="sibTrans" cxnId="{F60077AF-96C1-1548-B815-355A0D7339F3}">
      <dgm:prSet/>
      <dgm:spPr/>
      <dgm:t>
        <a:bodyPr/>
        <a:lstStyle/>
        <a:p>
          <a:endParaRPr lang="en-US"/>
        </a:p>
      </dgm:t>
    </dgm:pt>
    <dgm:pt modelId="{1F26F863-AE7B-3F46-A3C7-E90452D88936}">
      <dgm:prSet/>
      <dgm:spPr>
        <a:solidFill>
          <a:schemeClr val="tx2">
            <a:lumMod val="20000"/>
            <a:lumOff val="80000"/>
          </a:schemeClr>
        </a:solidFill>
      </dgm:spPr>
      <dgm:t>
        <a:bodyPr/>
        <a:lstStyle/>
        <a:p>
          <a:pPr>
            <a:buSzPts val="1100"/>
          </a:pPr>
          <a:r>
            <a:rPr lang="en-US" b="1" dirty="0">
              <a:solidFill>
                <a:schemeClr val="bg1">
                  <a:lumMod val="50000"/>
                </a:schemeClr>
              </a:solidFill>
              <a:latin typeface="Calibri" panose="020F0502020204030204" pitchFamily="34" charset="0"/>
              <a:ea typeface="Calibri" panose="020F0502020204030204" pitchFamily="34" charset="0"/>
            </a:rPr>
            <a:t>Activities</a:t>
          </a:r>
          <a:r>
            <a:rPr lang="en-US" b="1" spc="-2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scale</a:t>
          </a:r>
          <a:r>
            <a:rPr lang="en-US" b="1" spc="-15" dirty="0">
              <a:solidFill>
                <a:schemeClr val="bg1">
                  <a:lumMod val="50000"/>
                </a:schemeClr>
              </a:solidFill>
              <a:latin typeface="Calibri" panose="020F0502020204030204" pitchFamily="34" charset="0"/>
              <a:ea typeface="Calibri" panose="020F0502020204030204" pitchFamily="34" charset="0"/>
            </a:rPr>
            <a:t> </a:t>
          </a:r>
          <a:r>
            <a:rPr lang="en-US" b="1" dirty="0">
              <a:solidFill>
                <a:schemeClr val="bg1">
                  <a:lumMod val="50000"/>
                </a:schemeClr>
              </a:solidFill>
              <a:latin typeface="Calibri" panose="020F0502020204030204" pitchFamily="34" charset="0"/>
              <a:ea typeface="Calibri" panose="020F0502020204030204" pitchFamily="34" charset="0"/>
            </a:rPr>
            <a:t>up in the community</a:t>
          </a:r>
          <a:r>
            <a:rPr lang="en-US" b="1" spc="-10" dirty="0">
              <a:solidFill>
                <a:schemeClr val="bg1">
                  <a:lumMod val="50000"/>
                </a:schemeClr>
              </a:solidFill>
              <a:latin typeface="Calibri" panose="020F0502020204030204" pitchFamily="34" charset="0"/>
              <a:ea typeface="Calibri" panose="020F0502020204030204" pitchFamily="34" charset="0"/>
            </a:rPr>
            <a:t>- water point chlorination, hygiene promotion, hygiene kit distribution</a:t>
          </a:r>
          <a:endParaRPr lang="en-US" dirty="0">
            <a:solidFill>
              <a:schemeClr val="bg1">
                <a:lumMod val="50000"/>
              </a:schemeClr>
            </a:solidFill>
          </a:endParaRPr>
        </a:p>
      </dgm:t>
    </dgm:pt>
    <dgm:pt modelId="{790CD11B-EA17-F545-B25B-4CCA5646DD24}" type="parTrans" cxnId="{A646DDC4-6B71-7143-BC2D-7D64AB434837}">
      <dgm:prSet/>
      <dgm:spPr/>
      <dgm:t>
        <a:bodyPr/>
        <a:lstStyle/>
        <a:p>
          <a:endParaRPr lang="en-US"/>
        </a:p>
      </dgm:t>
    </dgm:pt>
    <dgm:pt modelId="{5BD4D861-690B-A04F-AC62-6E1C68046DCC}" type="sibTrans" cxnId="{A646DDC4-6B71-7143-BC2D-7D64AB434837}">
      <dgm:prSet/>
      <dgm:spPr/>
      <dgm:t>
        <a:bodyPr/>
        <a:lstStyle/>
        <a:p>
          <a:endParaRPr lang="en-US"/>
        </a:p>
      </dgm:t>
    </dgm:pt>
    <dgm:pt modelId="{B7416623-417E-BF45-B8EA-E58B7CB32B68}">
      <dgm:prSet/>
      <dgm:spPr>
        <a:solidFill>
          <a:schemeClr val="accent2">
            <a:lumMod val="20000"/>
            <a:lumOff val="80000"/>
          </a:schemeClr>
        </a:solidFill>
      </dgm:spPr>
      <dgm:t>
        <a:bodyPr/>
        <a:lstStyle/>
        <a:p>
          <a:pPr>
            <a:buSzPts val="1100"/>
          </a:pPr>
          <a:r>
            <a:rPr lang="en-US" b="1" dirty="0">
              <a:solidFill>
                <a:schemeClr val="bg1">
                  <a:lumMod val="50000"/>
                </a:schemeClr>
              </a:solidFill>
            </a:rPr>
            <a:t>Post intervention monitoring</a:t>
          </a:r>
          <a:endParaRPr lang="en-US" dirty="0">
            <a:solidFill>
              <a:schemeClr val="bg1">
                <a:lumMod val="50000"/>
              </a:schemeClr>
            </a:solidFill>
          </a:endParaRPr>
        </a:p>
      </dgm:t>
    </dgm:pt>
    <dgm:pt modelId="{5415F303-49FB-494B-B930-06392FE664C3}" type="parTrans" cxnId="{6BC9FD74-0DAA-024C-A8C6-953F1498A680}">
      <dgm:prSet/>
      <dgm:spPr/>
      <dgm:t>
        <a:bodyPr/>
        <a:lstStyle/>
        <a:p>
          <a:endParaRPr lang="en-US"/>
        </a:p>
      </dgm:t>
    </dgm:pt>
    <dgm:pt modelId="{1F009AA9-F2C1-B445-B897-C9865F3512C3}" type="sibTrans" cxnId="{6BC9FD74-0DAA-024C-A8C6-953F1498A680}">
      <dgm:prSet/>
      <dgm:spPr/>
      <dgm:t>
        <a:bodyPr/>
        <a:lstStyle/>
        <a:p>
          <a:endParaRPr lang="en-US"/>
        </a:p>
      </dgm:t>
    </dgm:pt>
    <dgm:pt modelId="{8FDCBFB0-F591-A143-9D55-D14379CEED02}" type="pres">
      <dgm:prSet presAssocID="{35FD21C4-C9C2-9643-B86C-46E8DDEB447B}" presName="rootnode" presStyleCnt="0">
        <dgm:presLayoutVars>
          <dgm:chMax/>
          <dgm:chPref/>
          <dgm:dir/>
          <dgm:animLvl val="lvl"/>
        </dgm:presLayoutVars>
      </dgm:prSet>
      <dgm:spPr/>
    </dgm:pt>
    <dgm:pt modelId="{94E6539A-BDCF-C248-8ADA-3DDD63FB8DAE}" type="pres">
      <dgm:prSet presAssocID="{3C0ED731-B8E6-714D-9E72-A0F6D8EC0B25}" presName="composite" presStyleCnt="0"/>
      <dgm:spPr/>
    </dgm:pt>
    <dgm:pt modelId="{81A0B450-DFE0-E44C-8154-C56960EB6EB0}" type="pres">
      <dgm:prSet presAssocID="{3C0ED731-B8E6-714D-9E72-A0F6D8EC0B25}" presName="bentUpArrow1" presStyleLbl="alignImgPlace1" presStyleIdx="0" presStyleCnt="5" custLinFactNeighborX="-59756" custLinFactNeighborY="7483"/>
      <dgm:spPr/>
    </dgm:pt>
    <dgm:pt modelId="{730A11E7-50FB-794A-9FBE-8BC6C68D8D5B}" type="pres">
      <dgm:prSet presAssocID="{3C0ED731-B8E6-714D-9E72-A0F6D8EC0B25}" presName="ParentText" presStyleLbl="node1" presStyleIdx="0" presStyleCnt="6" custScaleX="278474">
        <dgm:presLayoutVars>
          <dgm:chMax val="1"/>
          <dgm:chPref val="1"/>
          <dgm:bulletEnabled val="1"/>
        </dgm:presLayoutVars>
      </dgm:prSet>
      <dgm:spPr/>
    </dgm:pt>
    <dgm:pt modelId="{9A1A755F-96C1-F643-8027-17A711374B4C}" type="pres">
      <dgm:prSet presAssocID="{3C0ED731-B8E6-714D-9E72-A0F6D8EC0B25}" presName="ChildText" presStyleLbl="revTx" presStyleIdx="0" presStyleCnt="5">
        <dgm:presLayoutVars>
          <dgm:chMax val="0"/>
          <dgm:chPref val="0"/>
          <dgm:bulletEnabled val="1"/>
        </dgm:presLayoutVars>
      </dgm:prSet>
      <dgm:spPr/>
    </dgm:pt>
    <dgm:pt modelId="{35DD90C2-F27A-9B4D-A4A3-D857648FD97A}" type="pres">
      <dgm:prSet presAssocID="{42AC452F-9661-BE46-A2F5-B094545DA82A}" presName="sibTrans" presStyleCnt="0"/>
      <dgm:spPr/>
    </dgm:pt>
    <dgm:pt modelId="{D91EF3FE-B523-1048-827A-B84676D89C93}" type="pres">
      <dgm:prSet presAssocID="{40C3D7EB-EAA0-1E40-8EDF-558097FA0642}" presName="composite" presStyleCnt="0"/>
      <dgm:spPr/>
    </dgm:pt>
    <dgm:pt modelId="{25B72931-B2FA-7243-8BF8-851273F697E3}" type="pres">
      <dgm:prSet presAssocID="{40C3D7EB-EAA0-1E40-8EDF-558097FA0642}" presName="bentUpArrow1" presStyleLbl="alignImgPlace1" presStyleIdx="1" presStyleCnt="5" custLinFactNeighborX="-86328" custLinFactNeighborY="4428"/>
      <dgm:spPr/>
    </dgm:pt>
    <dgm:pt modelId="{2D4C60B0-E386-0547-AC35-BBB7C797595E}" type="pres">
      <dgm:prSet presAssocID="{40C3D7EB-EAA0-1E40-8EDF-558097FA0642}" presName="ParentText" presStyleLbl="node1" presStyleIdx="1" presStyleCnt="6" custScaleX="309973">
        <dgm:presLayoutVars>
          <dgm:chMax val="1"/>
          <dgm:chPref val="1"/>
          <dgm:bulletEnabled val="1"/>
        </dgm:presLayoutVars>
      </dgm:prSet>
      <dgm:spPr/>
    </dgm:pt>
    <dgm:pt modelId="{99808101-74A5-2342-951B-2822AEB7E09C}" type="pres">
      <dgm:prSet presAssocID="{40C3D7EB-EAA0-1E40-8EDF-558097FA0642}" presName="ChildText" presStyleLbl="revTx" presStyleIdx="1" presStyleCnt="5">
        <dgm:presLayoutVars>
          <dgm:chMax val="0"/>
          <dgm:chPref val="0"/>
          <dgm:bulletEnabled val="1"/>
        </dgm:presLayoutVars>
      </dgm:prSet>
      <dgm:spPr/>
    </dgm:pt>
    <dgm:pt modelId="{B4AA3647-0AFA-2749-B96B-84856309A217}" type="pres">
      <dgm:prSet presAssocID="{4E34D51B-FC97-DF41-BC40-8F64FF698E56}" presName="sibTrans" presStyleCnt="0"/>
      <dgm:spPr/>
    </dgm:pt>
    <dgm:pt modelId="{814367CF-6A19-5F41-9EA0-7BAB9B1A0F39}" type="pres">
      <dgm:prSet presAssocID="{93B7404C-99BE-5846-9923-665F6772E34C}" presName="composite" presStyleCnt="0"/>
      <dgm:spPr/>
    </dgm:pt>
    <dgm:pt modelId="{DF7DA897-AB66-004C-8B70-8CE526C12ACA}" type="pres">
      <dgm:prSet presAssocID="{93B7404C-99BE-5846-9923-665F6772E34C}" presName="bentUpArrow1" presStyleLbl="alignImgPlace1" presStyleIdx="2" presStyleCnt="5" custLinFactNeighborX="-63666" custLinFactNeighborY="9233"/>
      <dgm:spPr/>
    </dgm:pt>
    <dgm:pt modelId="{759EEA6F-5983-4B45-A53F-9E94D23124F5}" type="pres">
      <dgm:prSet presAssocID="{93B7404C-99BE-5846-9923-665F6772E34C}" presName="ParentText" presStyleLbl="node1" presStyleIdx="2" presStyleCnt="6" custScaleX="273100">
        <dgm:presLayoutVars>
          <dgm:chMax val="1"/>
          <dgm:chPref val="1"/>
          <dgm:bulletEnabled val="1"/>
        </dgm:presLayoutVars>
      </dgm:prSet>
      <dgm:spPr/>
    </dgm:pt>
    <dgm:pt modelId="{98159349-60A9-5946-89BA-B9878878401C}" type="pres">
      <dgm:prSet presAssocID="{93B7404C-99BE-5846-9923-665F6772E34C}" presName="ChildText" presStyleLbl="revTx" presStyleIdx="2" presStyleCnt="5">
        <dgm:presLayoutVars>
          <dgm:chMax val="0"/>
          <dgm:chPref val="0"/>
          <dgm:bulletEnabled val="1"/>
        </dgm:presLayoutVars>
      </dgm:prSet>
      <dgm:spPr/>
    </dgm:pt>
    <dgm:pt modelId="{4752AD21-CB57-BC4F-9EF2-1460818FBF58}" type="pres">
      <dgm:prSet presAssocID="{1B5B418E-87B0-354F-B69E-66FFACF5E51C}" presName="sibTrans" presStyleCnt="0"/>
      <dgm:spPr/>
    </dgm:pt>
    <dgm:pt modelId="{C56767BC-B100-8C4B-A2D6-E3AE64DE2A52}" type="pres">
      <dgm:prSet presAssocID="{F29E3A9B-5424-1844-89FE-6AAA3BE3F26F}" presName="composite" presStyleCnt="0"/>
      <dgm:spPr/>
    </dgm:pt>
    <dgm:pt modelId="{BEA06D5E-7CAE-A746-998F-087F2327CDEA}" type="pres">
      <dgm:prSet presAssocID="{F29E3A9B-5424-1844-89FE-6AAA3BE3F26F}" presName="bentUpArrow1" presStyleLbl="alignImgPlace1" presStyleIdx="3" presStyleCnt="5" custLinFactX="-23660" custLinFactNeighborX="-100000" custLinFactNeighborY="-2573"/>
      <dgm:spPr/>
    </dgm:pt>
    <dgm:pt modelId="{07EAA232-8783-D845-9EAD-FC33DF9DAB81}" type="pres">
      <dgm:prSet presAssocID="{F29E3A9B-5424-1844-89FE-6AAA3BE3F26F}" presName="ParentText" presStyleLbl="node1" presStyleIdx="3" presStyleCnt="6" custScaleX="350468">
        <dgm:presLayoutVars>
          <dgm:chMax val="1"/>
          <dgm:chPref val="1"/>
          <dgm:bulletEnabled val="1"/>
        </dgm:presLayoutVars>
      </dgm:prSet>
      <dgm:spPr/>
    </dgm:pt>
    <dgm:pt modelId="{BE8792FB-2C93-BA45-A535-C8B9432637E2}" type="pres">
      <dgm:prSet presAssocID="{F29E3A9B-5424-1844-89FE-6AAA3BE3F26F}" presName="ChildText" presStyleLbl="revTx" presStyleIdx="3" presStyleCnt="5">
        <dgm:presLayoutVars>
          <dgm:chMax val="0"/>
          <dgm:chPref val="0"/>
          <dgm:bulletEnabled val="1"/>
        </dgm:presLayoutVars>
      </dgm:prSet>
      <dgm:spPr/>
    </dgm:pt>
    <dgm:pt modelId="{4233B1C7-5091-2048-9CEA-DA122F3CAC30}" type="pres">
      <dgm:prSet presAssocID="{3BFCA215-400C-BE45-B28E-21265F2B3171}" presName="sibTrans" presStyleCnt="0"/>
      <dgm:spPr/>
    </dgm:pt>
    <dgm:pt modelId="{9C8A857A-1523-0745-8995-E5BB4713EFA6}" type="pres">
      <dgm:prSet presAssocID="{1F26F863-AE7B-3F46-A3C7-E90452D88936}" presName="composite" presStyleCnt="0"/>
      <dgm:spPr/>
    </dgm:pt>
    <dgm:pt modelId="{6789B602-1B9D-2342-ABB9-30E4EE2F4017}" type="pres">
      <dgm:prSet presAssocID="{1F26F863-AE7B-3F46-A3C7-E90452D88936}" presName="bentUpArrow1" presStyleLbl="alignImgPlace1" presStyleIdx="4" presStyleCnt="5" custLinFactX="-17380" custLinFactNeighborX="-100000" custLinFactNeighborY="-6592"/>
      <dgm:spPr/>
    </dgm:pt>
    <dgm:pt modelId="{79978D58-6A5F-E647-A54B-D5BB2825A35D}" type="pres">
      <dgm:prSet presAssocID="{1F26F863-AE7B-3F46-A3C7-E90452D88936}" presName="ParentText" presStyleLbl="node1" presStyleIdx="4" presStyleCnt="6" custScaleX="337805">
        <dgm:presLayoutVars>
          <dgm:chMax val="1"/>
          <dgm:chPref val="1"/>
          <dgm:bulletEnabled val="1"/>
        </dgm:presLayoutVars>
      </dgm:prSet>
      <dgm:spPr/>
    </dgm:pt>
    <dgm:pt modelId="{E48339E6-5DE4-8D4E-80CE-FFBA6B77A19B}" type="pres">
      <dgm:prSet presAssocID="{1F26F863-AE7B-3F46-A3C7-E90452D88936}" presName="ChildText" presStyleLbl="revTx" presStyleIdx="4" presStyleCnt="5">
        <dgm:presLayoutVars>
          <dgm:chMax val="0"/>
          <dgm:chPref val="0"/>
          <dgm:bulletEnabled val="1"/>
        </dgm:presLayoutVars>
      </dgm:prSet>
      <dgm:spPr/>
    </dgm:pt>
    <dgm:pt modelId="{8D7E5B95-A626-C84E-9CE8-53CED1F1CBA9}" type="pres">
      <dgm:prSet presAssocID="{5BD4D861-690B-A04F-AC62-6E1C68046DCC}" presName="sibTrans" presStyleCnt="0"/>
      <dgm:spPr/>
    </dgm:pt>
    <dgm:pt modelId="{9EB4C9D9-390B-EE4B-BBA2-5A29F8F95FDE}" type="pres">
      <dgm:prSet presAssocID="{B7416623-417E-BF45-B8EA-E58B7CB32B68}" presName="composite" presStyleCnt="0"/>
      <dgm:spPr/>
    </dgm:pt>
    <dgm:pt modelId="{84C5A710-80CB-6A41-BB42-B1340D4F498B}" type="pres">
      <dgm:prSet presAssocID="{B7416623-417E-BF45-B8EA-E58B7CB32B68}" presName="ParentText" presStyleLbl="node1" presStyleIdx="5" presStyleCnt="6" custScaleX="191623">
        <dgm:presLayoutVars>
          <dgm:chMax val="1"/>
          <dgm:chPref val="1"/>
          <dgm:bulletEnabled val="1"/>
        </dgm:presLayoutVars>
      </dgm:prSet>
      <dgm:spPr/>
    </dgm:pt>
  </dgm:ptLst>
  <dgm:cxnLst>
    <dgm:cxn modelId="{D68A3503-28A9-5A49-9BAF-E2AFFD2DFA42}" srcId="{35FD21C4-C9C2-9643-B86C-46E8DDEB447B}" destId="{3C0ED731-B8E6-714D-9E72-A0F6D8EC0B25}" srcOrd="0" destOrd="0" parTransId="{FCD06EF7-D572-A240-A891-E349651DE01A}" sibTransId="{42AC452F-9661-BE46-A2F5-B094545DA82A}"/>
    <dgm:cxn modelId="{E7286E0D-946B-774F-90B4-B1931E5AEC52}" type="presOf" srcId="{F29E3A9B-5424-1844-89FE-6AAA3BE3F26F}" destId="{07EAA232-8783-D845-9EAD-FC33DF9DAB81}" srcOrd="0" destOrd="0" presId="urn:microsoft.com/office/officeart/2005/8/layout/StepDownProcess"/>
    <dgm:cxn modelId="{D5C1CA1B-0650-3E42-8E77-489594F37C0F}" type="presOf" srcId="{1F26F863-AE7B-3F46-A3C7-E90452D88936}" destId="{79978D58-6A5F-E647-A54B-D5BB2825A35D}" srcOrd="0" destOrd="0" presId="urn:microsoft.com/office/officeart/2005/8/layout/StepDownProcess"/>
    <dgm:cxn modelId="{9A9B0E1F-EE49-164F-B891-9E864E62573B}" type="presOf" srcId="{3C0ED731-B8E6-714D-9E72-A0F6D8EC0B25}" destId="{730A11E7-50FB-794A-9FBE-8BC6C68D8D5B}" srcOrd="0" destOrd="0" presId="urn:microsoft.com/office/officeart/2005/8/layout/StepDownProcess"/>
    <dgm:cxn modelId="{B844842F-2EE4-874E-8548-5E36A6EEA203}" srcId="{35FD21C4-C9C2-9643-B86C-46E8DDEB447B}" destId="{40C3D7EB-EAA0-1E40-8EDF-558097FA0642}" srcOrd="1" destOrd="0" parTransId="{D011BA34-82B5-F546-BCCB-1555A9A6D9E4}" sibTransId="{4E34D51B-FC97-DF41-BC40-8F64FF698E56}"/>
    <dgm:cxn modelId="{6BC9FD74-0DAA-024C-A8C6-953F1498A680}" srcId="{35FD21C4-C9C2-9643-B86C-46E8DDEB447B}" destId="{B7416623-417E-BF45-B8EA-E58B7CB32B68}" srcOrd="5" destOrd="0" parTransId="{5415F303-49FB-494B-B930-06392FE664C3}" sibTransId="{1F009AA9-F2C1-B445-B897-C9865F3512C3}"/>
    <dgm:cxn modelId="{5CBF7E8C-5485-DE40-9D4C-CBE7D7BDE644}" type="presOf" srcId="{93B7404C-99BE-5846-9923-665F6772E34C}" destId="{759EEA6F-5983-4B45-A53F-9E94D23124F5}" srcOrd="0" destOrd="0" presId="urn:microsoft.com/office/officeart/2005/8/layout/StepDownProcess"/>
    <dgm:cxn modelId="{668F49AE-6068-7446-B138-5708A8FAA61C}" type="presOf" srcId="{B7416623-417E-BF45-B8EA-E58B7CB32B68}" destId="{84C5A710-80CB-6A41-BB42-B1340D4F498B}" srcOrd="0" destOrd="0" presId="urn:microsoft.com/office/officeart/2005/8/layout/StepDownProcess"/>
    <dgm:cxn modelId="{F60077AF-96C1-1548-B815-355A0D7339F3}" srcId="{35FD21C4-C9C2-9643-B86C-46E8DDEB447B}" destId="{F29E3A9B-5424-1844-89FE-6AAA3BE3F26F}" srcOrd="3" destOrd="0" parTransId="{BD4D1BEB-6B5B-0341-AF0D-8351E5025055}" sibTransId="{3BFCA215-400C-BE45-B28E-21265F2B3171}"/>
    <dgm:cxn modelId="{A646DDC4-6B71-7143-BC2D-7D64AB434837}" srcId="{35FD21C4-C9C2-9643-B86C-46E8DDEB447B}" destId="{1F26F863-AE7B-3F46-A3C7-E90452D88936}" srcOrd="4" destOrd="0" parTransId="{790CD11B-EA17-F545-B25B-4CCA5646DD24}" sibTransId="{5BD4D861-690B-A04F-AC62-6E1C68046DCC}"/>
    <dgm:cxn modelId="{7FAD34C9-2C68-1444-B712-3F21484CC866}" type="presOf" srcId="{40C3D7EB-EAA0-1E40-8EDF-558097FA0642}" destId="{2D4C60B0-E386-0547-AC35-BBB7C797595E}" srcOrd="0" destOrd="0" presId="urn:microsoft.com/office/officeart/2005/8/layout/StepDownProcess"/>
    <dgm:cxn modelId="{5E8AF5F0-B2CB-5E41-93D0-17359E333227}" type="presOf" srcId="{35FD21C4-C9C2-9643-B86C-46E8DDEB447B}" destId="{8FDCBFB0-F591-A143-9D55-D14379CEED02}" srcOrd="0" destOrd="0" presId="urn:microsoft.com/office/officeart/2005/8/layout/StepDownProcess"/>
    <dgm:cxn modelId="{204F10F2-86DD-624A-9B02-9E7AF2ED961B}" srcId="{35FD21C4-C9C2-9643-B86C-46E8DDEB447B}" destId="{93B7404C-99BE-5846-9923-665F6772E34C}" srcOrd="2" destOrd="0" parTransId="{9A61E137-F331-8548-AF6F-6BD3F7B66324}" sibTransId="{1B5B418E-87B0-354F-B69E-66FFACF5E51C}"/>
    <dgm:cxn modelId="{228FEFBB-ECAB-E84D-90DA-F6E48599B948}" type="presParOf" srcId="{8FDCBFB0-F591-A143-9D55-D14379CEED02}" destId="{94E6539A-BDCF-C248-8ADA-3DDD63FB8DAE}" srcOrd="0" destOrd="0" presId="urn:microsoft.com/office/officeart/2005/8/layout/StepDownProcess"/>
    <dgm:cxn modelId="{093C986A-E535-3843-8B89-409C5AAB5830}" type="presParOf" srcId="{94E6539A-BDCF-C248-8ADA-3DDD63FB8DAE}" destId="{81A0B450-DFE0-E44C-8154-C56960EB6EB0}" srcOrd="0" destOrd="0" presId="urn:microsoft.com/office/officeart/2005/8/layout/StepDownProcess"/>
    <dgm:cxn modelId="{C1270A5A-A10D-0340-9723-C15775F72E81}" type="presParOf" srcId="{94E6539A-BDCF-C248-8ADA-3DDD63FB8DAE}" destId="{730A11E7-50FB-794A-9FBE-8BC6C68D8D5B}" srcOrd="1" destOrd="0" presId="urn:microsoft.com/office/officeart/2005/8/layout/StepDownProcess"/>
    <dgm:cxn modelId="{06384AE9-DD93-7E4E-8C97-508394CAD0FC}" type="presParOf" srcId="{94E6539A-BDCF-C248-8ADA-3DDD63FB8DAE}" destId="{9A1A755F-96C1-F643-8027-17A711374B4C}" srcOrd="2" destOrd="0" presId="urn:microsoft.com/office/officeart/2005/8/layout/StepDownProcess"/>
    <dgm:cxn modelId="{3BA70B34-A43C-CE4D-8BB1-0887305C7A9E}" type="presParOf" srcId="{8FDCBFB0-F591-A143-9D55-D14379CEED02}" destId="{35DD90C2-F27A-9B4D-A4A3-D857648FD97A}" srcOrd="1" destOrd="0" presId="urn:microsoft.com/office/officeart/2005/8/layout/StepDownProcess"/>
    <dgm:cxn modelId="{5A692AC4-9DDB-5E44-BB40-2EE079782DF0}" type="presParOf" srcId="{8FDCBFB0-F591-A143-9D55-D14379CEED02}" destId="{D91EF3FE-B523-1048-827A-B84676D89C93}" srcOrd="2" destOrd="0" presId="urn:microsoft.com/office/officeart/2005/8/layout/StepDownProcess"/>
    <dgm:cxn modelId="{EDBA9A02-DDD2-924F-8ECE-86778E8782A5}" type="presParOf" srcId="{D91EF3FE-B523-1048-827A-B84676D89C93}" destId="{25B72931-B2FA-7243-8BF8-851273F697E3}" srcOrd="0" destOrd="0" presId="urn:microsoft.com/office/officeart/2005/8/layout/StepDownProcess"/>
    <dgm:cxn modelId="{394CB2E8-07B5-2B43-8DDD-C1925E13CE39}" type="presParOf" srcId="{D91EF3FE-B523-1048-827A-B84676D89C93}" destId="{2D4C60B0-E386-0547-AC35-BBB7C797595E}" srcOrd="1" destOrd="0" presId="urn:microsoft.com/office/officeart/2005/8/layout/StepDownProcess"/>
    <dgm:cxn modelId="{89380D72-08C4-6348-9728-0E6F5E449A48}" type="presParOf" srcId="{D91EF3FE-B523-1048-827A-B84676D89C93}" destId="{99808101-74A5-2342-951B-2822AEB7E09C}" srcOrd="2" destOrd="0" presId="urn:microsoft.com/office/officeart/2005/8/layout/StepDownProcess"/>
    <dgm:cxn modelId="{1DAC8090-4049-5942-A3C6-880E206785FF}" type="presParOf" srcId="{8FDCBFB0-F591-A143-9D55-D14379CEED02}" destId="{B4AA3647-0AFA-2749-B96B-84856309A217}" srcOrd="3" destOrd="0" presId="urn:microsoft.com/office/officeart/2005/8/layout/StepDownProcess"/>
    <dgm:cxn modelId="{5683F894-43C2-3E4E-AB67-12256D708679}" type="presParOf" srcId="{8FDCBFB0-F591-A143-9D55-D14379CEED02}" destId="{814367CF-6A19-5F41-9EA0-7BAB9B1A0F39}" srcOrd="4" destOrd="0" presId="urn:microsoft.com/office/officeart/2005/8/layout/StepDownProcess"/>
    <dgm:cxn modelId="{A95121FF-39F4-054A-934D-58F34F7392FD}" type="presParOf" srcId="{814367CF-6A19-5F41-9EA0-7BAB9B1A0F39}" destId="{DF7DA897-AB66-004C-8B70-8CE526C12ACA}" srcOrd="0" destOrd="0" presId="urn:microsoft.com/office/officeart/2005/8/layout/StepDownProcess"/>
    <dgm:cxn modelId="{4944EBF6-702F-4040-B862-B5E24E313A10}" type="presParOf" srcId="{814367CF-6A19-5F41-9EA0-7BAB9B1A0F39}" destId="{759EEA6F-5983-4B45-A53F-9E94D23124F5}" srcOrd="1" destOrd="0" presId="urn:microsoft.com/office/officeart/2005/8/layout/StepDownProcess"/>
    <dgm:cxn modelId="{0C911CDE-8277-0F4C-8383-DB97D120F43C}" type="presParOf" srcId="{814367CF-6A19-5F41-9EA0-7BAB9B1A0F39}" destId="{98159349-60A9-5946-89BA-B9878878401C}" srcOrd="2" destOrd="0" presId="urn:microsoft.com/office/officeart/2005/8/layout/StepDownProcess"/>
    <dgm:cxn modelId="{005C1DC8-E605-E946-BC18-ACD0D3B18B8B}" type="presParOf" srcId="{8FDCBFB0-F591-A143-9D55-D14379CEED02}" destId="{4752AD21-CB57-BC4F-9EF2-1460818FBF58}" srcOrd="5" destOrd="0" presId="urn:microsoft.com/office/officeart/2005/8/layout/StepDownProcess"/>
    <dgm:cxn modelId="{0D67BD38-6EB4-AE4C-9EB2-97731E70C42C}" type="presParOf" srcId="{8FDCBFB0-F591-A143-9D55-D14379CEED02}" destId="{C56767BC-B100-8C4B-A2D6-E3AE64DE2A52}" srcOrd="6" destOrd="0" presId="urn:microsoft.com/office/officeart/2005/8/layout/StepDownProcess"/>
    <dgm:cxn modelId="{4D30FF47-4A22-AF47-98BE-956C5EF4F7C5}" type="presParOf" srcId="{C56767BC-B100-8C4B-A2D6-E3AE64DE2A52}" destId="{BEA06D5E-7CAE-A746-998F-087F2327CDEA}" srcOrd="0" destOrd="0" presId="urn:microsoft.com/office/officeart/2005/8/layout/StepDownProcess"/>
    <dgm:cxn modelId="{A67A121A-9BD9-1A4C-85D0-1F4273BA4523}" type="presParOf" srcId="{C56767BC-B100-8C4B-A2D6-E3AE64DE2A52}" destId="{07EAA232-8783-D845-9EAD-FC33DF9DAB81}" srcOrd="1" destOrd="0" presId="urn:microsoft.com/office/officeart/2005/8/layout/StepDownProcess"/>
    <dgm:cxn modelId="{2834BB51-3C57-DF4B-8034-5FCC29C7B900}" type="presParOf" srcId="{C56767BC-B100-8C4B-A2D6-E3AE64DE2A52}" destId="{BE8792FB-2C93-BA45-A535-C8B9432637E2}" srcOrd="2" destOrd="0" presId="urn:microsoft.com/office/officeart/2005/8/layout/StepDownProcess"/>
    <dgm:cxn modelId="{7919CF00-54FE-E74D-8C9E-DF91CB70B75F}" type="presParOf" srcId="{8FDCBFB0-F591-A143-9D55-D14379CEED02}" destId="{4233B1C7-5091-2048-9CEA-DA122F3CAC30}" srcOrd="7" destOrd="0" presId="urn:microsoft.com/office/officeart/2005/8/layout/StepDownProcess"/>
    <dgm:cxn modelId="{4C1C649D-805D-BB40-910F-5A909943560A}" type="presParOf" srcId="{8FDCBFB0-F591-A143-9D55-D14379CEED02}" destId="{9C8A857A-1523-0745-8995-E5BB4713EFA6}" srcOrd="8" destOrd="0" presId="urn:microsoft.com/office/officeart/2005/8/layout/StepDownProcess"/>
    <dgm:cxn modelId="{01F70A2F-52BD-F54E-9453-1B3A228704DC}" type="presParOf" srcId="{9C8A857A-1523-0745-8995-E5BB4713EFA6}" destId="{6789B602-1B9D-2342-ABB9-30E4EE2F4017}" srcOrd="0" destOrd="0" presId="urn:microsoft.com/office/officeart/2005/8/layout/StepDownProcess"/>
    <dgm:cxn modelId="{321E5E38-FC03-BC4B-A58F-8665B36C6F94}" type="presParOf" srcId="{9C8A857A-1523-0745-8995-E5BB4713EFA6}" destId="{79978D58-6A5F-E647-A54B-D5BB2825A35D}" srcOrd="1" destOrd="0" presId="urn:microsoft.com/office/officeart/2005/8/layout/StepDownProcess"/>
    <dgm:cxn modelId="{12D1514A-FF99-1D47-A338-D3833AE9D253}" type="presParOf" srcId="{9C8A857A-1523-0745-8995-E5BB4713EFA6}" destId="{E48339E6-5DE4-8D4E-80CE-FFBA6B77A19B}" srcOrd="2" destOrd="0" presId="urn:microsoft.com/office/officeart/2005/8/layout/StepDownProcess"/>
    <dgm:cxn modelId="{7F571492-B318-D049-82E9-A327ED99897A}" type="presParOf" srcId="{8FDCBFB0-F591-A143-9D55-D14379CEED02}" destId="{8D7E5B95-A626-C84E-9CE8-53CED1F1CBA9}" srcOrd="9" destOrd="0" presId="urn:microsoft.com/office/officeart/2005/8/layout/StepDownProcess"/>
    <dgm:cxn modelId="{AE1AD5C3-DFDA-4F48-8429-B9B2CFCDC373}" type="presParOf" srcId="{8FDCBFB0-F591-A143-9D55-D14379CEED02}" destId="{9EB4C9D9-390B-EE4B-BBA2-5A29F8F95FDE}" srcOrd="10" destOrd="0" presId="urn:microsoft.com/office/officeart/2005/8/layout/StepDownProcess"/>
    <dgm:cxn modelId="{3A2EC3E2-1E57-3141-BB68-2C99DECC7E67}" type="presParOf" srcId="{9EB4C9D9-390B-EE4B-BBA2-5A29F8F95FDE}" destId="{84C5A710-80CB-6A41-BB42-B1340D4F498B}"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0B450-DFE0-E44C-8154-C56960EB6EB0}">
      <dsp:nvSpPr>
        <dsp:cNvPr id="0" name=""/>
        <dsp:cNvSpPr/>
      </dsp:nvSpPr>
      <dsp:spPr>
        <a:xfrm rot="5400000">
          <a:off x="636961" y="965271"/>
          <a:ext cx="583461" cy="6642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0A11E7-50FB-794A-9FBE-8BC6C68D8D5B}">
      <dsp:nvSpPr>
        <dsp:cNvPr id="0" name=""/>
        <dsp:cNvSpPr/>
      </dsp:nvSpPr>
      <dsp:spPr>
        <a:xfrm>
          <a:off x="2818" y="274831"/>
          <a:ext cx="2735187" cy="687512"/>
        </a:xfrm>
        <a:prstGeom prst="roundRect">
          <a:avLst>
            <a:gd name="adj" fmla="val 1667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lumMod val="50000"/>
                </a:schemeClr>
              </a:solidFill>
              <a:latin typeface="Calibri" panose="020F0502020204030204" pitchFamily="34" charset="0"/>
              <a:ea typeface="Calibri" panose="020F0502020204030204" pitchFamily="34" charset="0"/>
            </a:rPr>
            <a:t>Reported</a:t>
          </a:r>
          <a:r>
            <a:rPr lang="en-US" sz="1200" b="1" kern="1200" spc="-3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case:</a:t>
          </a:r>
          <a:r>
            <a:rPr lang="en-US" sz="1200" b="1" kern="1200" spc="-30"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A person</a:t>
          </a:r>
          <a:r>
            <a:rPr lang="en-US" sz="1200" b="1" kern="1200" spc="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arrives</a:t>
          </a:r>
          <a:r>
            <a:rPr lang="en-US" sz="1200" b="1" kern="1200" spc="-10"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at</a:t>
          </a:r>
          <a:r>
            <a:rPr lang="en-US" sz="1200" b="1" kern="1200" spc="-10"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a</a:t>
          </a:r>
          <a:r>
            <a:rPr lang="en-US" sz="1200" b="1" kern="1200" spc="-1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health</a:t>
          </a:r>
          <a:r>
            <a:rPr lang="en-US" sz="1200" b="1" kern="1200" spc="-1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facility</a:t>
          </a:r>
          <a:r>
            <a:rPr lang="en-US" sz="1200" b="1" kern="1200" spc="-10"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with</a:t>
          </a:r>
          <a:r>
            <a:rPr lang="en-US" sz="1200" b="1" kern="1200" spc="-20" dirty="0">
              <a:solidFill>
                <a:schemeClr val="bg1">
                  <a:lumMod val="50000"/>
                </a:schemeClr>
              </a:solidFill>
              <a:latin typeface="Calibri" panose="020F0502020204030204" pitchFamily="34" charset="0"/>
              <a:ea typeface="Calibri" panose="020F0502020204030204" pitchFamily="34" charset="0"/>
            </a:rPr>
            <a:t> AWD</a:t>
          </a:r>
          <a:r>
            <a:rPr lang="en-US" sz="1200" b="1" kern="1200" spc="10"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symptoms</a:t>
          </a:r>
          <a:r>
            <a:rPr lang="en-US" sz="1200" b="1" kern="1200" spc="-2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or</a:t>
          </a:r>
          <a:r>
            <a:rPr lang="en-US" sz="1200" b="1" kern="1200" spc="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is</a:t>
          </a:r>
          <a:r>
            <a:rPr lang="en-US" sz="1200" b="1" kern="1200" spc="-20"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diagnosed</a:t>
          </a:r>
          <a:r>
            <a:rPr lang="en-US" sz="1200" b="1" kern="1200" spc="10"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at</a:t>
          </a:r>
          <a:r>
            <a:rPr lang="en-US" sz="1200" b="1" kern="1200" spc="-30"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home</a:t>
          </a:r>
          <a:endParaRPr lang="en-US" sz="1200" kern="1200" dirty="0">
            <a:solidFill>
              <a:schemeClr val="bg1">
                <a:lumMod val="50000"/>
              </a:schemeClr>
            </a:solidFill>
          </a:endParaRPr>
        </a:p>
      </dsp:txBody>
      <dsp:txXfrm>
        <a:off x="36386" y="308399"/>
        <a:ext cx="2668051" cy="620376"/>
      </dsp:txXfrm>
    </dsp:sp>
    <dsp:sp modelId="{9A1A755F-96C1-F643-8027-17A711374B4C}">
      <dsp:nvSpPr>
        <dsp:cNvPr id="0" name=""/>
        <dsp:cNvSpPr/>
      </dsp:nvSpPr>
      <dsp:spPr>
        <a:xfrm>
          <a:off x="1861514" y="340401"/>
          <a:ext cx="714362" cy="555677"/>
        </a:xfrm>
        <a:prstGeom prst="rect">
          <a:avLst/>
        </a:prstGeom>
        <a:noFill/>
        <a:ln>
          <a:noFill/>
        </a:ln>
        <a:effectLst/>
      </dsp:spPr>
      <dsp:style>
        <a:lnRef idx="0">
          <a:scrgbClr r="0" g="0" b="0"/>
        </a:lnRef>
        <a:fillRef idx="0">
          <a:scrgbClr r="0" g="0" b="0"/>
        </a:fillRef>
        <a:effectRef idx="0">
          <a:scrgbClr r="0" g="0" b="0"/>
        </a:effectRef>
        <a:fontRef idx="minor"/>
      </dsp:style>
    </dsp:sp>
    <dsp:sp modelId="{25B72931-B2FA-7243-8BF8-851273F697E3}">
      <dsp:nvSpPr>
        <dsp:cNvPr id="0" name=""/>
        <dsp:cNvSpPr/>
      </dsp:nvSpPr>
      <dsp:spPr>
        <a:xfrm rot="5400000">
          <a:off x="1928039" y="1719749"/>
          <a:ext cx="583461" cy="6642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4C60B0-E386-0547-AC35-BBB7C797595E}">
      <dsp:nvSpPr>
        <dsp:cNvPr id="0" name=""/>
        <dsp:cNvSpPr/>
      </dsp:nvSpPr>
      <dsp:spPr>
        <a:xfrm>
          <a:off x="1315708" y="1047134"/>
          <a:ext cx="3044572" cy="687512"/>
        </a:xfrm>
        <a:prstGeom prst="roundRect">
          <a:avLst>
            <a:gd name="adj" fmla="val 1667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100"/>
            <a:buNone/>
          </a:pPr>
          <a:r>
            <a:rPr lang="en-US" sz="1200" b="1" kern="1200" spc="-5" dirty="0">
              <a:solidFill>
                <a:schemeClr val="bg1">
                  <a:lumMod val="50000"/>
                </a:schemeClr>
              </a:solidFill>
              <a:latin typeface="Calibri" panose="020F0502020204030204" pitchFamily="34" charset="0"/>
              <a:ea typeface="Calibri" panose="020F0502020204030204" pitchFamily="34" charset="0"/>
            </a:rPr>
            <a:t>Collection of </a:t>
          </a:r>
          <a:r>
            <a:rPr lang="en-US" sz="1200" b="1" kern="1200" dirty="0">
              <a:solidFill>
                <a:schemeClr val="bg1">
                  <a:lumMod val="50000"/>
                </a:schemeClr>
              </a:solidFill>
              <a:latin typeface="Calibri" panose="020F0502020204030204" pitchFamily="34" charset="0"/>
              <a:ea typeface="Calibri" panose="020F0502020204030204" pitchFamily="34" charset="0"/>
            </a:rPr>
            <a:t>information at the health center</a:t>
          </a:r>
          <a:endParaRPr lang="en-US" sz="1200" kern="1200" dirty="0">
            <a:solidFill>
              <a:schemeClr val="bg1">
                <a:lumMod val="50000"/>
              </a:schemeClr>
            </a:solidFill>
          </a:endParaRPr>
        </a:p>
      </dsp:txBody>
      <dsp:txXfrm>
        <a:off x="1349276" y="1080702"/>
        <a:ext cx="2977436" cy="620376"/>
      </dsp:txXfrm>
    </dsp:sp>
    <dsp:sp modelId="{99808101-74A5-2342-951B-2822AEB7E09C}">
      <dsp:nvSpPr>
        <dsp:cNvPr id="0" name=""/>
        <dsp:cNvSpPr/>
      </dsp:nvSpPr>
      <dsp:spPr>
        <a:xfrm>
          <a:off x="3329097" y="1112704"/>
          <a:ext cx="714362" cy="555677"/>
        </a:xfrm>
        <a:prstGeom prst="rect">
          <a:avLst/>
        </a:prstGeom>
        <a:noFill/>
        <a:ln>
          <a:noFill/>
        </a:ln>
        <a:effectLst/>
      </dsp:spPr>
      <dsp:style>
        <a:lnRef idx="0">
          <a:scrgbClr r="0" g="0" b="0"/>
        </a:lnRef>
        <a:fillRef idx="0">
          <a:scrgbClr r="0" g="0" b="0"/>
        </a:fillRef>
        <a:effectRef idx="0">
          <a:scrgbClr r="0" g="0" b="0"/>
        </a:effectRef>
        <a:fontRef idx="minor"/>
      </dsp:style>
    </dsp:sp>
    <dsp:sp modelId="{DF7DA897-AB66-004C-8B70-8CE526C12ACA}">
      <dsp:nvSpPr>
        <dsp:cNvPr id="0" name=""/>
        <dsp:cNvSpPr/>
      </dsp:nvSpPr>
      <dsp:spPr>
        <a:xfrm rot="5400000">
          <a:off x="3210377" y="2520087"/>
          <a:ext cx="583461" cy="6642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EEA6F-5983-4B45-A53F-9E94D23124F5}">
      <dsp:nvSpPr>
        <dsp:cNvPr id="0" name=""/>
        <dsp:cNvSpPr/>
      </dsp:nvSpPr>
      <dsp:spPr>
        <a:xfrm>
          <a:off x="2628598" y="1819437"/>
          <a:ext cx="2682403" cy="687512"/>
        </a:xfrm>
        <a:prstGeom prst="roundRect">
          <a:avLst>
            <a:gd name="adj" fmla="val 1667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lumMod val="50000"/>
                </a:schemeClr>
              </a:solidFill>
            </a:rPr>
            <a:t>Activities at household level</a:t>
          </a:r>
        </a:p>
      </dsp:txBody>
      <dsp:txXfrm>
        <a:off x="2662166" y="1853005"/>
        <a:ext cx="2615267" cy="620376"/>
      </dsp:txXfrm>
    </dsp:sp>
    <dsp:sp modelId="{98159349-60A9-5946-89BA-B9878878401C}">
      <dsp:nvSpPr>
        <dsp:cNvPr id="0" name=""/>
        <dsp:cNvSpPr/>
      </dsp:nvSpPr>
      <dsp:spPr>
        <a:xfrm>
          <a:off x="4460903" y="1885007"/>
          <a:ext cx="714362" cy="555677"/>
        </a:xfrm>
        <a:prstGeom prst="rect">
          <a:avLst/>
        </a:prstGeom>
        <a:noFill/>
        <a:ln>
          <a:noFill/>
        </a:ln>
        <a:effectLst/>
      </dsp:spPr>
      <dsp:style>
        <a:lnRef idx="0">
          <a:scrgbClr r="0" g="0" b="0"/>
        </a:lnRef>
        <a:fillRef idx="0">
          <a:scrgbClr r="0" g="0" b="0"/>
        </a:fillRef>
        <a:effectRef idx="0">
          <a:scrgbClr r="0" g="0" b="0"/>
        </a:effectRef>
        <a:fontRef idx="minor"/>
      </dsp:style>
    </dsp:sp>
    <dsp:sp modelId="{BEA06D5E-7CAE-A746-998F-087F2327CDEA}">
      <dsp:nvSpPr>
        <dsp:cNvPr id="0" name=""/>
        <dsp:cNvSpPr/>
      </dsp:nvSpPr>
      <dsp:spPr>
        <a:xfrm rot="5400000">
          <a:off x="4504713" y="3223507"/>
          <a:ext cx="583461" cy="6642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EAA232-8783-D845-9EAD-FC33DF9DAB81}">
      <dsp:nvSpPr>
        <dsp:cNvPr id="0" name=""/>
        <dsp:cNvSpPr/>
      </dsp:nvSpPr>
      <dsp:spPr>
        <a:xfrm>
          <a:off x="3941488" y="2591740"/>
          <a:ext cx="3442316" cy="687512"/>
        </a:xfrm>
        <a:prstGeom prst="roundRect">
          <a:avLst>
            <a:gd name="adj" fmla="val 166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spc="-5" dirty="0">
              <a:solidFill>
                <a:schemeClr val="bg1">
                  <a:lumMod val="50000"/>
                </a:schemeClr>
              </a:solidFill>
              <a:latin typeface="Calibri" panose="020F0502020204030204" pitchFamily="34" charset="0"/>
              <a:ea typeface="Calibri" panose="020F0502020204030204" pitchFamily="34" charset="0"/>
            </a:rPr>
            <a:t>Activities</a:t>
          </a:r>
          <a:r>
            <a:rPr lang="en-US" sz="1200" b="1" kern="1200" spc="-1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in</a:t>
          </a:r>
          <a:r>
            <a:rPr lang="en-US" sz="1200" b="1" kern="1200" spc="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the</a:t>
          </a:r>
          <a:r>
            <a:rPr lang="en-US" sz="1200" b="1" kern="1200" spc="-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perimeter</a:t>
          </a:r>
          <a:r>
            <a:rPr lang="en-US" sz="1200" b="1" kern="1200" spc="-10"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around</a:t>
          </a:r>
          <a:r>
            <a:rPr lang="en-US" sz="1200" b="1" kern="1200" spc="-4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the</a:t>
          </a:r>
          <a:r>
            <a:rPr lang="en-US" sz="1200" b="1" kern="1200" spc="-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case household</a:t>
          </a:r>
          <a:endParaRPr lang="en-US" sz="1200" kern="1200" dirty="0">
            <a:solidFill>
              <a:schemeClr val="bg1">
                <a:lumMod val="50000"/>
              </a:schemeClr>
            </a:solidFill>
          </a:endParaRPr>
        </a:p>
      </dsp:txBody>
      <dsp:txXfrm>
        <a:off x="3975056" y="2625308"/>
        <a:ext cx="3375180" cy="620376"/>
      </dsp:txXfrm>
    </dsp:sp>
    <dsp:sp modelId="{BE8792FB-2C93-BA45-A535-C8B9432637E2}">
      <dsp:nvSpPr>
        <dsp:cNvPr id="0" name=""/>
        <dsp:cNvSpPr/>
      </dsp:nvSpPr>
      <dsp:spPr>
        <a:xfrm>
          <a:off x="6153749" y="2657310"/>
          <a:ext cx="714362" cy="555677"/>
        </a:xfrm>
        <a:prstGeom prst="rect">
          <a:avLst/>
        </a:prstGeom>
        <a:noFill/>
        <a:ln>
          <a:noFill/>
        </a:ln>
        <a:effectLst/>
      </dsp:spPr>
      <dsp:style>
        <a:lnRef idx="0">
          <a:scrgbClr r="0" g="0" b="0"/>
        </a:lnRef>
        <a:fillRef idx="0">
          <a:scrgbClr r="0" g="0" b="0"/>
        </a:fillRef>
        <a:effectRef idx="0">
          <a:scrgbClr r="0" g="0" b="0"/>
        </a:effectRef>
        <a:fontRef idx="minor"/>
      </dsp:style>
    </dsp:sp>
    <dsp:sp modelId="{6789B602-1B9D-2342-ABB9-30E4EE2F4017}">
      <dsp:nvSpPr>
        <dsp:cNvPr id="0" name=""/>
        <dsp:cNvSpPr/>
      </dsp:nvSpPr>
      <dsp:spPr>
        <a:xfrm rot="5400000">
          <a:off x="5797130" y="3972360"/>
          <a:ext cx="583461" cy="6642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978D58-6A5F-E647-A54B-D5BB2825A35D}">
      <dsp:nvSpPr>
        <dsp:cNvPr id="0" name=""/>
        <dsp:cNvSpPr/>
      </dsp:nvSpPr>
      <dsp:spPr>
        <a:xfrm>
          <a:off x="5254378" y="3364043"/>
          <a:ext cx="3317940" cy="687512"/>
        </a:xfrm>
        <a:prstGeom prst="roundRect">
          <a:avLst>
            <a:gd name="adj" fmla="val 1667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100"/>
            <a:buNone/>
          </a:pPr>
          <a:r>
            <a:rPr lang="en-US" sz="1200" b="1" kern="1200" dirty="0">
              <a:solidFill>
                <a:schemeClr val="bg1">
                  <a:lumMod val="50000"/>
                </a:schemeClr>
              </a:solidFill>
              <a:latin typeface="Calibri" panose="020F0502020204030204" pitchFamily="34" charset="0"/>
              <a:ea typeface="Calibri" panose="020F0502020204030204" pitchFamily="34" charset="0"/>
            </a:rPr>
            <a:t>Activities</a:t>
          </a:r>
          <a:r>
            <a:rPr lang="en-US" sz="1200" b="1" kern="1200" spc="-2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scale</a:t>
          </a:r>
          <a:r>
            <a:rPr lang="en-US" sz="1200" b="1" kern="1200" spc="-15" dirty="0">
              <a:solidFill>
                <a:schemeClr val="bg1">
                  <a:lumMod val="50000"/>
                </a:schemeClr>
              </a:solidFill>
              <a:latin typeface="Calibri" panose="020F0502020204030204" pitchFamily="34" charset="0"/>
              <a:ea typeface="Calibri" panose="020F0502020204030204" pitchFamily="34" charset="0"/>
            </a:rPr>
            <a:t> </a:t>
          </a:r>
          <a:r>
            <a:rPr lang="en-US" sz="1200" b="1" kern="1200" dirty="0">
              <a:solidFill>
                <a:schemeClr val="bg1">
                  <a:lumMod val="50000"/>
                </a:schemeClr>
              </a:solidFill>
              <a:latin typeface="Calibri" panose="020F0502020204030204" pitchFamily="34" charset="0"/>
              <a:ea typeface="Calibri" panose="020F0502020204030204" pitchFamily="34" charset="0"/>
            </a:rPr>
            <a:t>up in the community</a:t>
          </a:r>
          <a:r>
            <a:rPr lang="en-US" sz="1200" b="1" kern="1200" spc="-10" dirty="0">
              <a:solidFill>
                <a:schemeClr val="bg1">
                  <a:lumMod val="50000"/>
                </a:schemeClr>
              </a:solidFill>
              <a:latin typeface="Calibri" panose="020F0502020204030204" pitchFamily="34" charset="0"/>
              <a:ea typeface="Calibri" panose="020F0502020204030204" pitchFamily="34" charset="0"/>
            </a:rPr>
            <a:t>- water point chlorination, hygiene promotion, hygiene kit distribution</a:t>
          </a:r>
          <a:endParaRPr lang="en-US" sz="1200" kern="1200" dirty="0">
            <a:solidFill>
              <a:schemeClr val="bg1">
                <a:lumMod val="50000"/>
              </a:schemeClr>
            </a:solidFill>
          </a:endParaRPr>
        </a:p>
      </dsp:txBody>
      <dsp:txXfrm>
        <a:off x="5287946" y="3397611"/>
        <a:ext cx="3250804" cy="620376"/>
      </dsp:txXfrm>
    </dsp:sp>
    <dsp:sp modelId="{E48339E6-5DE4-8D4E-80CE-FFBA6B77A19B}">
      <dsp:nvSpPr>
        <dsp:cNvPr id="0" name=""/>
        <dsp:cNvSpPr/>
      </dsp:nvSpPr>
      <dsp:spPr>
        <a:xfrm>
          <a:off x="7404451" y="3429613"/>
          <a:ext cx="714362" cy="555677"/>
        </a:xfrm>
        <a:prstGeom prst="rect">
          <a:avLst/>
        </a:prstGeom>
        <a:noFill/>
        <a:ln>
          <a:noFill/>
        </a:ln>
        <a:effectLst/>
      </dsp:spPr>
      <dsp:style>
        <a:lnRef idx="0">
          <a:scrgbClr r="0" g="0" b="0"/>
        </a:lnRef>
        <a:fillRef idx="0">
          <a:scrgbClr r="0" g="0" b="0"/>
        </a:fillRef>
        <a:effectRef idx="0">
          <a:scrgbClr r="0" g="0" b="0"/>
        </a:effectRef>
        <a:fontRef idx="minor"/>
      </dsp:style>
    </dsp:sp>
    <dsp:sp modelId="{84C5A710-80CB-6A41-BB42-B1340D4F498B}">
      <dsp:nvSpPr>
        <dsp:cNvPr id="0" name=""/>
        <dsp:cNvSpPr/>
      </dsp:nvSpPr>
      <dsp:spPr>
        <a:xfrm>
          <a:off x="6567268" y="4136346"/>
          <a:ext cx="1882132" cy="687512"/>
        </a:xfrm>
        <a:prstGeom prst="roundRect">
          <a:avLst>
            <a:gd name="adj" fmla="val 1667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100"/>
            <a:buNone/>
          </a:pPr>
          <a:r>
            <a:rPr lang="en-US" sz="1200" b="1" kern="1200" dirty="0">
              <a:solidFill>
                <a:schemeClr val="bg1">
                  <a:lumMod val="50000"/>
                </a:schemeClr>
              </a:solidFill>
            </a:rPr>
            <a:t>Post intervention monitoring</a:t>
          </a:r>
          <a:endParaRPr lang="en-US" sz="1200" kern="1200" dirty="0">
            <a:solidFill>
              <a:schemeClr val="bg1">
                <a:lumMod val="50000"/>
              </a:schemeClr>
            </a:solidFill>
          </a:endParaRPr>
        </a:p>
      </dsp:txBody>
      <dsp:txXfrm>
        <a:off x="6600836" y="4169914"/>
        <a:ext cx="1814996" cy="62037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CCF8376F-CAFF-4F86-BCED-4DC591AAB7E3}" type="datetimeFigureOut">
              <a:rPr lang="en-GB"/>
              <a:pPr>
                <a:defRPr/>
              </a:pPr>
              <a:t>09/10/2024</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18EC3BFE-A083-4B1D-BE9B-69DCFED5F5C0}" type="slidenum">
              <a:rPr lang="en-GB"/>
              <a:pPr>
                <a:defRPr/>
              </a:pPr>
              <a:t>‹#›</a:t>
            </a:fld>
            <a:endParaRPr lang="en-GB"/>
          </a:p>
        </p:txBody>
      </p:sp>
    </p:spTree>
    <p:extLst>
      <p:ext uri="{BB962C8B-B14F-4D97-AF65-F5344CB8AC3E}">
        <p14:creationId xmlns:p14="http://schemas.microsoft.com/office/powerpoint/2010/main" val="682920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fr-CH"/>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29220BCD-CBA7-4C1C-8DA0-2FAC74D2A3BA}" type="datetimeFigureOut">
              <a:rPr lang="fr-CH"/>
              <a:pPr>
                <a:defRPr/>
              </a:pPr>
              <a:t>09.10.24</a:t>
            </a:fld>
            <a:endParaRPr lang="fr-CH"/>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fr-CH"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CH"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fr-CH"/>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E417DCAA-86D5-44CF-94B8-3D6D98DC33FC}" type="slidenum">
              <a:rPr lang="fr-CH"/>
              <a:pPr>
                <a:defRPr/>
              </a:pPr>
              <a:t>‹#›</a:t>
            </a:fld>
            <a:endParaRPr lang="fr-CH"/>
          </a:p>
        </p:txBody>
      </p:sp>
    </p:spTree>
    <p:extLst>
      <p:ext uri="{BB962C8B-B14F-4D97-AF65-F5344CB8AC3E}">
        <p14:creationId xmlns:p14="http://schemas.microsoft.com/office/powerpoint/2010/main" val="160899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16715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social mobilization, hygiene and health education, food safety and hygiene, water supply and treatment, and improved sanitation </a:t>
            </a: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27519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500276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72023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specific package of tailored response activities implemented by a mobile response team targeting AWD case households and neighboring households in a defined perimeter with the objective of breaking the contamination chain in the households and communities during outbreaks</a:t>
            </a:r>
          </a:p>
          <a:p>
            <a:r>
              <a:rPr lang="en-US" dirty="0"/>
              <a:t>The approach uses epidemic surveillance and contact tracing to target beneficiaries, and it can prove effectiveness in reducing AWD cases when the rapid response team intervention is triggered at an early phase.</a:t>
            </a:r>
          </a:p>
          <a:p>
            <a:endParaRPr lang="en-GB" dirty="0"/>
          </a:p>
        </p:txBody>
      </p:sp>
      <p:sp>
        <p:nvSpPr>
          <p:cNvPr id="4" name="Slide Number Placeholder 3"/>
          <p:cNvSpPr>
            <a:spLocks noGrp="1"/>
          </p:cNvSpPr>
          <p:nvPr>
            <p:ph type="sldNum" sz="quarter" idx="5"/>
          </p:nvPr>
        </p:nvSpPr>
        <p:spPr/>
        <p:txBody>
          <a:bodyPr/>
          <a:lstStyle/>
          <a:p>
            <a:pPr>
              <a:defRPr/>
            </a:pPr>
            <a:fld id="{E417DCAA-86D5-44CF-94B8-3D6D98DC33FC}" type="slidenum">
              <a:rPr lang="fr-CH" smtClean="0"/>
              <a:pPr>
                <a:defRPr/>
              </a:pPr>
              <a:t>13</a:t>
            </a:fld>
            <a:endParaRPr lang="fr-CH"/>
          </a:p>
        </p:txBody>
      </p:sp>
    </p:spTree>
    <p:extLst>
      <p:ext uri="{BB962C8B-B14F-4D97-AF65-F5344CB8AC3E}">
        <p14:creationId xmlns:p14="http://schemas.microsoft.com/office/powerpoint/2010/main" val="322833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Experience and capacity-building among WASH responders is critical to select the appropriate service delivery mechanism(s) depending on the phase of the outbreak, the transmission context and the type of population affected.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23CF50-435C-4ABF-9318-C06654BDB0FC}" type="slidenum">
              <a:rPr lang="en-US" smtClean="0"/>
              <a:t>14</a:t>
            </a:fld>
            <a:endParaRPr lang="en-US"/>
          </a:p>
        </p:txBody>
      </p:sp>
    </p:spTree>
    <p:extLst>
      <p:ext uri="{BB962C8B-B14F-4D97-AF65-F5344CB8AC3E}">
        <p14:creationId xmlns:p14="http://schemas.microsoft.com/office/powerpoint/2010/main" val="127619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Increased risk of disease transmission for close neighbors of AWD cases. </a:t>
            </a:r>
            <a:endParaRPr lang="en-US" dirty="0">
              <a:cs typeface="Calibri"/>
            </a:endParaRPr>
          </a:p>
          <a:p>
            <a:r>
              <a:rPr lang="en-US" dirty="0"/>
              <a:t>Source: Modified figure from MSF (2017), </a:t>
            </a:r>
            <a:r>
              <a:rPr lang="en-US" dirty="0" err="1"/>
              <a:t>Debes</a:t>
            </a:r>
            <a:r>
              <a:rPr lang="en-US" dirty="0"/>
              <a:t> et al. (2016) and Azman et al. (2018) </a:t>
            </a:r>
            <a:endParaRPr lang="en-US" dirty="0">
              <a:cs typeface="Calibri"/>
            </a:endParaRPr>
          </a:p>
        </p:txBody>
      </p:sp>
      <p:sp>
        <p:nvSpPr>
          <p:cNvPr id="4" name="Slide Number Placeholder 3"/>
          <p:cNvSpPr>
            <a:spLocks noGrp="1"/>
          </p:cNvSpPr>
          <p:nvPr>
            <p:ph type="sldNum" sz="quarter" idx="5"/>
          </p:nvPr>
        </p:nvSpPr>
        <p:spPr/>
        <p:txBody>
          <a:bodyPr/>
          <a:lstStyle/>
          <a:p>
            <a:fld id="{E423CF50-435C-4ABF-9318-C06654BDB0FC}" type="slidenum">
              <a:rPr lang="en-US" smtClean="0"/>
              <a:t>15</a:t>
            </a:fld>
            <a:endParaRPr lang="en-US"/>
          </a:p>
        </p:txBody>
      </p:sp>
    </p:spTree>
    <p:extLst>
      <p:ext uri="{BB962C8B-B14F-4D97-AF65-F5344CB8AC3E}">
        <p14:creationId xmlns:p14="http://schemas.microsoft.com/office/powerpoint/2010/main" val="587661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quickly stop disease transmission, rapid response is critical</a:t>
            </a:r>
            <a:r>
              <a:rPr lang="en-US" dirty="0"/>
              <a:t>. AWD outbreaks can be contained if an investigation is carried out quickly, optimally within 24 to 48 hours of receiving an alert, and the response is implemented </a:t>
            </a:r>
            <a:r>
              <a:rPr lang="en-US" i="1" dirty="0"/>
              <a:t>before the outbreak peak</a:t>
            </a:r>
            <a:r>
              <a:rPr lang="en-US" dirty="0"/>
              <a:t>, in all affected areas. After the peak of the outbreak, the effect of the response (even if well designed and implemented) will likely be marginal, or at least far more limited than if implemented earlier during the outbreak.</a:t>
            </a:r>
          </a:p>
          <a:p>
            <a:r>
              <a:rPr lang="en-US" b="1" dirty="0"/>
              <a:t>Schematic representation of the same outbreak and AWD control measures implemented at different timepoints. </a:t>
            </a:r>
            <a:r>
              <a:rPr lang="en-US" dirty="0"/>
              <a:t>The top epidemic curve demonstrates the impact of emergency WASH interventions implemented early during the outbreak, while the bottom epidemic curve shows the impact of interventions implemented after the peak of the outbreak. The green curve represents the evolution of the outbreak considering the impact of the WASH interventions in early and late response scenarios and the potential cases averted (in gray) (modified version of a figure in ﻿</a:t>
            </a:r>
            <a:r>
              <a:rPr lang="en-US" i="1" dirty="0"/>
              <a:t>Evaluation of the UNICEF Level 3 response to the AWD epidemic in Yemen</a:t>
            </a:r>
            <a:r>
              <a:rPr lang="en-US" dirty="0"/>
              <a:t> 12).</a:t>
            </a:r>
            <a:endParaRPr lang="en-US" dirty="0">
              <a:cs typeface="Calibri"/>
            </a:endParaRPr>
          </a:p>
          <a:p>
            <a:r>
              <a:rPr lang="en-US" dirty="0"/>
              <a:t> </a:t>
            </a:r>
            <a:endParaRPr lang="en-US" dirty="0">
              <a:cs typeface="Calibri"/>
            </a:endParaRPr>
          </a:p>
          <a:p>
            <a:pPr algn="just"/>
            <a:r>
              <a:rPr lang="en-US" dirty="0"/>
              <a:t>Response teams should be agile to adapt and respond to the evolving epidemiological situation, including an increase or decrease in case numbers as well as changes in the contexts of transmission, which requires close follow-up and monitoring 13,14.</a:t>
            </a:r>
            <a:endParaRPr lang="en-US" dirty="0">
              <a:cs typeface="Calibri"/>
            </a:endParaRPr>
          </a:p>
          <a:p>
            <a:r>
              <a:rPr lang="en-US" b="1" dirty="0"/>
              <a:t> </a:t>
            </a:r>
            <a:endParaRPr lang="en-US" dirty="0"/>
          </a:p>
          <a:p>
            <a:pPr algn="just"/>
            <a:r>
              <a:rPr lang="en-US" dirty="0"/>
              <a:t>Preparedness is critical for a rapid response, including capacity building and prepositioning of WASH supplies (based on recent epidemiological analyses of AWD hotspots, at-risk populations, risk factors, seasonal characteristics, etc.).</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423CF50-435C-4ABF-9318-C06654BDB0FC}" type="slidenum">
              <a:rPr lang="en-US" smtClean="0"/>
              <a:t>16</a:t>
            </a:fld>
            <a:endParaRPr lang="en-US"/>
          </a:p>
        </p:txBody>
      </p:sp>
    </p:spTree>
    <p:extLst>
      <p:ext uri="{BB962C8B-B14F-4D97-AF65-F5344CB8AC3E}">
        <p14:creationId xmlns:p14="http://schemas.microsoft.com/office/powerpoint/2010/main" val="738715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rPr>
              <a:t>AWD control measures must be tailored according to the local disease transmission context(s) as well as the at-risk populations and practices</a:t>
            </a:r>
            <a:r>
              <a:rPr lang="en-US" sz="1800" dirty="0">
                <a:effectLst/>
                <a:latin typeface="Calibri" panose="020F0502020204030204" pitchFamily="34" charset="0"/>
                <a:ea typeface="Calibri" panose="020F0502020204030204" pitchFamily="34" charset="0"/>
              </a:rPr>
              <a:t>, which may evolve over the course of an epidemic. The transmission context is defined as the circumstances in which a person will likely contract the disease </a:t>
            </a:r>
            <a:r>
              <a:rPr lang="en-US" sz="1800" baseline="30000" dirty="0">
                <a:effectLst/>
                <a:latin typeface="Calibri" panose="020F0502020204030204" pitchFamily="34" charset="0"/>
                <a:ea typeface="Calibri" panose="020F0502020204030204" pitchFamily="34" charset="0"/>
              </a:rPr>
              <a:t>15</a:t>
            </a:r>
            <a:r>
              <a:rPr lang="en-US" sz="180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In areas where water supply, access to sanitation, and/or food safety and hygiene are lacking, six major AWD transmission contexts include:</a:t>
            </a:r>
            <a:r>
              <a:rPr lang="en-US" sz="1800" dirty="0">
                <a:effectLst/>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within case households and between nearby neighbors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public institutions and places (e.g., railway or bus stations, markets, harbors, public places, and schools)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population gatherings (e.g., large-scale population movements, refugee camps, IDP camps, military bases, ceremonies, mass gatherings)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AWD treatment centers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funeral and burial ceremonies of AWD cases (including preparation, washing and touching of AWD corpses as well as shared funeral feasts)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environmental contamination (e.g., release of AWD patient feces into (1) local lakes or rivers used as a drinking water source or (2) unprotected drinking sources due to flooding) </a:t>
            </a:r>
          </a:p>
          <a:p>
            <a:pPr marL="0" indent="0">
              <a:buFont typeface="Arial" panose="020B0604020202020204" pitchFamily="34" charset="0"/>
              <a:buNone/>
            </a:pPr>
            <a:r>
              <a:rPr lang="en-US" sz="1800" b="1" dirty="0">
                <a:effectLst/>
                <a:latin typeface="Calibri" panose="020F0502020204030204" pitchFamily="34" charset="0"/>
                <a:ea typeface="Calibri" panose="020F0502020204030204" pitchFamily="34" charset="0"/>
              </a:rPr>
              <a:t> Based on the identified transmission context(s), the appropriate service delivery mechanisms and WASH packages may be selected </a:t>
            </a:r>
            <a:endParaRPr lang="en-US" b="1" dirty="0"/>
          </a:p>
        </p:txBody>
      </p:sp>
      <p:sp>
        <p:nvSpPr>
          <p:cNvPr id="4" name="Slide Number Placeholder 3"/>
          <p:cNvSpPr>
            <a:spLocks noGrp="1"/>
          </p:cNvSpPr>
          <p:nvPr>
            <p:ph type="sldNum" sz="quarter" idx="5"/>
          </p:nvPr>
        </p:nvSpPr>
        <p:spPr/>
        <p:txBody>
          <a:bodyPr/>
          <a:lstStyle/>
          <a:p>
            <a:fld id="{E423CF50-435C-4ABF-9318-C06654BDB0FC}" type="slidenum">
              <a:rPr lang="en-US" smtClean="0"/>
              <a:t>17</a:t>
            </a:fld>
            <a:endParaRPr lang="en-US"/>
          </a:p>
        </p:txBody>
      </p:sp>
    </p:spTree>
    <p:extLst>
      <p:ext uri="{BB962C8B-B14F-4D97-AF65-F5344CB8AC3E}">
        <p14:creationId xmlns:p14="http://schemas.microsoft.com/office/powerpoint/2010/main" val="581511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Service delivery mechanisms for targeted interventions</a:t>
            </a:r>
            <a:endParaRPr lang="en-US" b="1" dirty="0">
              <a:cs typeface="Calibri"/>
            </a:endParaRPr>
          </a:p>
          <a:p>
            <a:r>
              <a:rPr lang="en-US" dirty="0"/>
              <a:t>To rapidly stop AWD transmission, four distinct service delivery mechanisms may be implemented: 1) case-area targeted interventions, 2) case-cluster targeted interventions, 3) healthcare center-based interventions and 4) blanket neighborhood interventions. The decision to select the appropriate delivery mechanism(s) depends on several criteria including the number of cases, the availability and quality of the epidemiological data, the availability of resources, and security issues.</a:t>
            </a:r>
            <a:endParaRPr lang="en-US" dirty="0">
              <a:cs typeface="Calibri"/>
            </a:endParaRPr>
          </a:p>
          <a:p>
            <a:endParaRPr lang="en-US" dirty="0">
              <a:cs typeface="Calibri"/>
            </a:endParaRPr>
          </a:p>
          <a:p>
            <a:r>
              <a:rPr lang="en-US" b="1" dirty="0"/>
              <a:t>Case-area targeted interventions</a:t>
            </a:r>
            <a:r>
              <a:rPr lang="en-US" dirty="0"/>
              <a:t> are specific tailored WASH activities carried out by mobile teams at case residences and neighboring households in a defined perimeter (50- to 150-meter radius) around localized AWD cases. Once cases are identified, a team carries out a rapid case investigation, active case search, and WASH interventions at the case resident to limit transmission: </a:t>
            </a:r>
            <a:r>
              <a:rPr lang="en-US" b="1" dirty="0"/>
              <a:t>home disinfection, hygiene promotion, household water treatment, water quality monitoring and delivery of a household AWD kit.</a:t>
            </a:r>
            <a:r>
              <a:rPr lang="en-US" dirty="0"/>
              <a:t> Meanwhile, preventive WASH activities are conducted at the residences of nearby neighbors (e.g., rapid investigations, active case search, hygiene awareness, household water treatment, water quality monitoring and distribution of neighbor household AWD kits). To effectively interrupt transmission,</a:t>
            </a:r>
            <a:r>
              <a:rPr lang="en-US" b="1" dirty="0"/>
              <a:t> </a:t>
            </a:r>
            <a:r>
              <a:rPr lang="en-US" dirty="0"/>
              <a:t>interventions should be conducted during “windows of opportunity”: during the early and late phases of an outbreak.</a:t>
            </a:r>
            <a:endParaRPr lang="en-US" dirty="0">
              <a:cs typeface="Calibri"/>
            </a:endParaRPr>
          </a:p>
        </p:txBody>
      </p:sp>
      <p:sp>
        <p:nvSpPr>
          <p:cNvPr id="4" name="Slide Number Placeholder 3"/>
          <p:cNvSpPr>
            <a:spLocks noGrp="1"/>
          </p:cNvSpPr>
          <p:nvPr>
            <p:ph type="sldNum" sz="quarter" idx="5"/>
          </p:nvPr>
        </p:nvSpPr>
        <p:spPr/>
        <p:txBody>
          <a:bodyPr/>
          <a:lstStyle/>
          <a:p>
            <a:fld id="{E423CF50-435C-4ABF-9318-C06654BDB0FC}" type="slidenum">
              <a:rPr lang="en-US" smtClean="0"/>
              <a:t>18</a:t>
            </a:fld>
            <a:endParaRPr lang="en-US"/>
          </a:p>
        </p:txBody>
      </p:sp>
    </p:spTree>
    <p:extLst>
      <p:ext uri="{BB962C8B-B14F-4D97-AF65-F5344CB8AC3E}">
        <p14:creationId xmlns:p14="http://schemas.microsoft.com/office/powerpoint/2010/main" val="50632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Experience and capacity-building among WASH responders is critical to select the appropriate service delivery mechanism(s) depending on the phase of the outbreak, the transmission context and the type of population affected.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23CF50-435C-4ABF-9318-C06654BDB0FC}" type="slidenum">
              <a:rPr lang="en-US" smtClean="0"/>
              <a:t>19</a:t>
            </a:fld>
            <a:endParaRPr lang="en-US"/>
          </a:p>
        </p:txBody>
      </p:sp>
    </p:spTree>
    <p:extLst>
      <p:ext uri="{BB962C8B-B14F-4D97-AF65-F5344CB8AC3E}">
        <p14:creationId xmlns:p14="http://schemas.microsoft.com/office/powerpoint/2010/main" val="249502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759262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Experience and capacity-building among WASH responders is critical to select the appropriate service delivery mechanism(s) depending on the phase of the outbreak, the transmission context and the type of population affected.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23CF50-435C-4ABF-9318-C06654BDB0FC}" type="slidenum">
              <a:rPr lang="en-US" smtClean="0"/>
              <a:t>20</a:t>
            </a:fld>
            <a:endParaRPr lang="en-US"/>
          </a:p>
        </p:txBody>
      </p:sp>
    </p:spTree>
    <p:extLst>
      <p:ext uri="{BB962C8B-B14F-4D97-AF65-F5344CB8AC3E}">
        <p14:creationId xmlns:p14="http://schemas.microsoft.com/office/powerpoint/2010/main" val="414569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case-cluster approach</a:t>
            </a:r>
            <a:r>
              <a:rPr lang="en-US" dirty="0"/>
              <a:t> involves a specific package of tailored interventions implemented in the community by a response team(s) with the aim of limiting AWD transmission in a given territory by targeting local clusters of AWD cases. With this approach, epidemiological data are regularly analyzed to identify AWD case clusters, prioritizing persistent clusters. If case localization data is insufficient, community interventions may be implemented in highly-affected areas of a neighborhood (estimated case clusters). Within case clusters, the transmission context(s) is also assessed to target interventions at important sites of potential AWD transmission (e.g., markets, healthcare facilities, common water sources). </a:t>
            </a:r>
          </a:p>
          <a:p>
            <a:pPr algn="just"/>
            <a:r>
              <a:rPr lang="en-US" dirty="0"/>
              <a:t> </a:t>
            </a:r>
            <a:endParaRPr lang="en-US" dirty="0">
              <a:cs typeface="Calibri"/>
            </a:endParaRPr>
          </a:p>
          <a:p>
            <a:pPr algn="just"/>
            <a:r>
              <a:rPr lang="en-US" dirty="0"/>
              <a:t>Targeting case clusters, interventions carried out in the community may include </a:t>
            </a:r>
            <a:r>
              <a:rPr lang="en-US" b="1" dirty="0"/>
              <a:t>water quality monitoring and source-based water treatment (e.g., water network chlorination), temporary safe water supply systems, “quick fixes” for water and/or sanitation systems, restriction of access to contaminated or high-risk water points, mass media hygiene promotion, mass media food safety and hygiene, enforcement of public health regulations, and social mobilization.</a:t>
            </a:r>
            <a:endParaRPr lang="en-US" b="1" dirty="0">
              <a:cs typeface="Calibri"/>
            </a:endParaRPr>
          </a:p>
        </p:txBody>
      </p:sp>
      <p:sp>
        <p:nvSpPr>
          <p:cNvPr id="4" name="Slide Number Placeholder 3"/>
          <p:cNvSpPr>
            <a:spLocks noGrp="1"/>
          </p:cNvSpPr>
          <p:nvPr>
            <p:ph type="sldNum" sz="quarter" idx="5"/>
          </p:nvPr>
        </p:nvSpPr>
        <p:spPr/>
        <p:txBody>
          <a:bodyPr/>
          <a:lstStyle/>
          <a:p>
            <a:fld id="{E423CF50-435C-4ABF-9318-C06654BDB0FC}" type="slidenum">
              <a:rPr lang="en-US" smtClean="0"/>
              <a:t>21</a:t>
            </a:fld>
            <a:endParaRPr lang="en-US"/>
          </a:p>
        </p:txBody>
      </p:sp>
    </p:spTree>
    <p:extLst>
      <p:ext uri="{BB962C8B-B14F-4D97-AF65-F5344CB8AC3E}">
        <p14:creationId xmlns:p14="http://schemas.microsoft.com/office/powerpoint/2010/main" val="2652392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Healthcare center-based approach</a:t>
            </a:r>
            <a:endParaRPr lang="en-US" b="1" dirty="0">
              <a:cs typeface="Calibri"/>
            </a:endParaRPr>
          </a:p>
          <a:p>
            <a:r>
              <a:rPr lang="en-US" dirty="0"/>
              <a:t> Any facility managing suspected AWD cases (or cases with AWD-like disease) should benefit from prevention activities to reduce the risk of disease transmission. Response teams may provide additional support in terms of WASH, treatment of effluent, infection prevention and control (IPC) in healthcare facilities receiving AWD patients as needed, including hygiene promotion for patients and relatives. ORPs may be installed in the communities. </a:t>
            </a:r>
            <a:endParaRPr lang="en-US" dirty="0">
              <a:cs typeface="Calibri"/>
            </a:endParaRPr>
          </a:p>
          <a:p>
            <a:endParaRPr lang="en-US" dirty="0">
              <a:cs typeface="Calibri"/>
            </a:endParaRPr>
          </a:p>
          <a:p>
            <a:r>
              <a:rPr lang="en-US" b="1" dirty="0"/>
              <a:t>Blanket neighborhood interventions</a:t>
            </a:r>
            <a:endParaRPr lang="en-US" b="1" dirty="0">
              <a:cs typeface="Calibri"/>
            </a:endParaRPr>
          </a:p>
          <a:p>
            <a:pPr algn="just"/>
            <a:r>
              <a:rPr lang="en-US" dirty="0"/>
              <a:t>Blanket interventions are a specific package of tailored interventions implemented in affected neighborhoods and at-risk areas that are not yet affected. Analysis of epidemiological data and transmission context are performed to target interventions in highly affected areas and sites of potential AWD transmission. Blanket interventions may include water quality monitoring and source-based water treatment (e.g., water network chlorination), temporary safe water supply systems, restriction of access to contaminated or high-risk water points, mass media hygiene promotion, mass media food safety promotion, enforcement of public health regulations, social mobilization, and improved sanitation.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423CF50-435C-4ABF-9318-C06654BDB0FC}" type="slidenum">
              <a:rPr lang="en-US" smtClean="0"/>
              <a:t>22</a:t>
            </a:fld>
            <a:endParaRPr lang="en-US"/>
          </a:p>
        </p:txBody>
      </p:sp>
    </p:spTree>
    <p:extLst>
      <p:ext uri="{BB962C8B-B14F-4D97-AF65-F5344CB8AC3E}">
        <p14:creationId xmlns:p14="http://schemas.microsoft.com/office/powerpoint/2010/main" val="1468337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Experience and capacity-building among WASH responders is critical to select the appropriate service delivery mechanism(s) depending on the phase of the outbreak, the transmission context and the type of population affected.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423CF50-435C-4ABF-9318-C06654BDB0FC}" type="slidenum">
              <a:rPr lang="en-US" smtClean="0"/>
              <a:t>23</a:t>
            </a:fld>
            <a:endParaRPr lang="en-US"/>
          </a:p>
        </p:txBody>
      </p:sp>
    </p:spTree>
    <p:extLst>
      <p:ext uri="{BB962C8B-B14F-4D97-AF65-F5344CB8AC3E}">
        <p14:creationId xmlns:p14="http://schemas.microsoft.com/office/powerpoint/2010/main" val="4102688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568499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536032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530904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39754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01786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14574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5">
                    <a:lumMod val="75000"/>
                  </a:schemeClr>
                </a:solidFill>
              </a:rPr>
              <a:t>https://</a:t>
            </a:r>
            <a:r>
              <a:rPr lang="en-US" sz="1200" b="1" dirty="0" err="1">
                <a:solidFill>
                  <a:schemeClr val="accent5">
                    <a:lumMod val="75000"/>
                  </a:schemeClr>
                </a:solidFill>
              </a:rPr>
              <a:t>www.menti.com</a:t>
            </a:r>
            <a:r>
              <a:rPr lang="en-US" sz="1200" b="1" dirty="0">
                <a:solidFill>
                  <a:schemeClr val="accent5">
                    <a:lumMod val="75000"/>
                  </a:schemeClr>
                </a:solidFill>
              </a:rPr>
              <a:t>/ala918q9xdxp</a:t>
            </a: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7258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5">
                    <a:lumMod val="75000"/>
                  </a:schemeClr>
                </a:solidFill>
              </a:rPr>
              <a:t>https://</a:t>
            </a:r>
            <a:r>
              <a:rPr lang="en-US" sz="1200" b="1" dirty="0" err="1">
                <a:solidFill>
                  <a:schemeClr val="accent5">
                    <a:lumMod val="75000"/>
                  </a:schemeClr>
                </a:solidFill>
              </a:rPr>
              <a:t>www.menti.com</a:t>
            </a:r>
            <a:r>
              <a:rPr lang="en-US" sz="1200" b="1" dirty="0">
                <a:solidFill>
                  <a:schemeClr val="accent5">
                    <a:lumMod val="75000"/>
                  </a:schemeClr>
                </a:solidFill>
              </a:rPr>
              <a:t>/ala918q9xdxp</a:t>
            </a: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81656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5">
                    <a:lumMod val="75000"/>
                  </a:schemeClr>
                </a:solidFill>
              </a:rPr>
              <a:t>https://</a:t>
            </a:r>
            <a:r>
              <a:rPr lang="en-US" sz="1200" b="1" dirty="0" err="1">
                <a:solidFill>
                  <a:schemeClr val="accent5">
                    <a:lumMod val="75000"/>
                  </a:schemeClr>
                </a:solidFill>
              </a:rPr>
              <a:t>www.menti.com</a:t>
            </a:r>
            <a:r>
              <a:rPr lang="en-US" sz="1200" b="1" dirty="0">
                <a:solidFill>
                  <a:schemeClr val="accent5">
                    <a:lumMod val="75000"/>
                  </a:schemeClr>
                </a:solidFill>
              </a:rPr>
              <a:t>/ala918q9xdxp</a:t>
            </a: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92846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5">
                    <a:lumMod val="75000"/>
                  </a:schemeClr>
                </a:solidFill>
              </a:rPr>
              <a:t>https://</a:t>
            </a:r>
            <a:r>
              <a:rPr lang="en-US" sz="1200" b="1" dirty="0" err="1">
                <a:solidFill>
                  <a:schemeClr val="accent5">
                    <a:lumMod val="75000"/>
                  </a:schemeClr>
                </a:solidFill>
              </a:rPr>
              <a:t>www.menti.com</a:t>
            </a:r>
            <a:r>
              <a:rPr lang="en-US" sz="1200" b="1" dirty="0">
                <a:solidFill>
                  <a:schemeClr val="accent5">
                    <a:lumMod val="75000"/>
                  </a:schemeClr>
                </a:solidFill>
              </a:rPr>
              <a:t>/ala918q9xdxp</a:t>
            </a: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79481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5">
                    <a:lumMod val="75000"/>
                  </a:schemeClr>
                </a:solidFill>
              </a:rPr>
              <a:t>https://</a:t>
            </a:r>
            <a:r>
              <a:rPr lang="en-US" sz="1200" b="1" dirty="0" err="1">
                <a:solidFill>
                  <a:schemeClr val="accent5">
                    <a:lumMod val="75000"/>
                  </a:schemeClr>
                </a:solidFill>
              </a:rPr>
              <a:t>www.menti.com</a:t>
            </a:r>
            <a:r>
              <a:rPr lang="en-US" sz="1200" b="1" dirty="0">
                <a:solidFill>
                  <a:schemeClr val="accent5">
                    <a:lumMod val="75000"/>
                  </a:schemeClr>
                </a:solidFill>
              </a:rPr>
              <a:t>/ala918q9xdxp</a:t>
            </a:r>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097FFC8-B935-4185-B8E9-24212F7FAD0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00296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DC5090-DB05-48D3-B001-ABA6B5501E4A}" type="datetime1">
              <a:rPr lang="en-GB" smtClean="0">
                <a:solidFill>
                  <a:prstClr val="black">
                    <a:tint val="75000"/>
                  </a:prstClr>
                </a:solidFill>
              </a:rPr>
              <a:t>09/10/2024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National WASH Cluster</a:t>
            </a:r>
          </a:p>
        </p:txBody>
      </p:sp>
      <p:sp>
        <p:nvSpPr>
          <p:cNvPr id="6" name="Slide Number Placeholder 5"/>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807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E43FB4-E9DF-41E5-B58E-76FBAB2335FE}" type="datetime1">
              <a:rPr lang="en-GB" smtClean="0">
                <a:solidFill>
                  <a:prstClr val="black">
                    <a:tint val="75000"/>
                  </a:prstClr>
                </a:solidFill>
              </a:rPr>
              <a:t>09/10/2024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National WASH Cluster</a:t>
            </a:r>
          </a:p>
        </p:txBody>
      </p:sp>
      <p:sp>
        <p:nvSpPr>
          <p:cNvPr id="6" name="Slide Number Placeholder 5"/>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52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3E6BB3-C504-4A74-ABDF-890B6D1B84F4}" type="datetime1">
              <a:rPr lang="en-GB" smtClean="0">
                <a:solidFill>
                  <a:prstClr val="black">
                    <a:tint val="75000"/>
                  </a:prstClr>
                </a:solidFill>
              </a:rPr>
              <a:t>09/10/2024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National WASH Cluster</a:t>
            </a:r>
          </a:p>
        </p:txBody>
      </p:sp>
      <p:sp>
        <p:nvSpPr>
          <p:cNvPr id="6" name="Slide Number Placeholder 5"/>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10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409411-5F11-4EAB-9075-300E1BB4DEAF}" type="datetime1">
              <a:rPr lang="en-GB" smtClean="0">
                <a:solidFill>
                  <a:prstClr val="black">
                    <a:tint val="75000"/>
                  </a:prstClr>
                </a:solidFill>
              </a:rPr>
              <a:t>09/10/2024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National WASH Cluster</a:t>
            </a:r>
          </a:p>
        </p:txBody>
      </p:sp>
      <p:sp>
        <p:nvSpPr>
          <p:cNvPr id="6" name="Slide Number Placeholder 5"/>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078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1E371-FC36-47BA-99D7-E02CEF0E9653}" type="datetime1">
              <a:rPr lang="en-GB" smtClean="0">
                <a:solidFill>
                  <a:prstClr val="black">
                    <a:tint val="75000"/>
                  </a:prstClr>
                </a:solidFill>
              </a:rPr>
              <a:t>09/10/2024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National WASH Cluster</a:t>
            </a:r>
          </a:p>
        </p:txBody>
      </p:sp>
      <p:sp>
        <p:nvSpPr>
          <p:cNvPr id="6" name="Slide Number Placeholder 5"/>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234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4A6777-4F4E-4A99-B7A4-A8DAB61E8389}" type="datetime1">
              <a:rPr lang="en-GB" smtClean="0">
                <a:solidFill>
                  <a:prstClr val="black">
                    <a:tint val="75000"/>
                  </a:prstClr>
                </a:solidFill>
              </a:rPr>
              <a:t>09/10/2024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National WASH Cluster</a:t>
            </a:r>
          </a:p>
        </p:txBody>
      </p:sp>
      <p:sp>
        <p:nvSpPr>
          <p:cNvPr id="7" name="Slide Number Placeholder 6"/>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929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E61C5A-10B4-4F47-A792-5982D4C72073}" type="datetime1">
              <a:rPr lang="en-GB" smtClean="0">
                <a:solidFill>
                  <a:prstClr val="black">
                    <a:tint val="75000"/>
                  </a:prstClr>
                </a:solidFill>
              </a:rPr>
              <a:t>09/10/2024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National WASH Cluster</a:t>
            </a:r>
          </a:p>
        </p:txBody>
      </p:sp>
      <p:sp>
        <p:nvSpPr>
          <p:cNvPr id="9" name="Slide Number Placeholder 8"/>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96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57CD90-F55F-4878-A209-310A62B0C5A5}" type="datetime1">
              <a:rPr lang="en-GB" smtClean="0">
                <a:solidFill>
                  <a:prstClr val="black">
                    <a:tint val="75000"/>
                  </a:prstClr>
                </a:solidFill>
              </a:rPr>
              <a:t>09/10/2024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National WASH Cluster</a:t>
            </a:r>
          </a:p>
        </p:txBody>
      </p:sp>
      <p:sp>
        <p:nvSpPr>
          <p:cNvPr id="5" name="Slide Number Placeholder 4"/>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930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335-6088-4250-B5D9-FAD166ED8CF0}" type="datetime1">
              <a:rPr lang="en-GB" smtClean="0">
                <a:solidFill>
                  <a:prstClr val="black">
                    <a:tint val="75000"/>
                  </a:prstClr>
                </a:solidFill>
              </a:rPr>
              <a:t>09/10/2024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National WASH Cluster</a:t>
            </a:r>
          </a:p>
        </p:txBody>
      </p:sp>
      <p:sp>
        <p:nvSpPr>
          <p:cNvPr id="4" name="Slide Number Placeholder 3"/>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985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9D3ABE-3E55-434E-97D2-E64C88DC7E52}" type="datetime1">
              <a:rPr lang="en-GB" smtClean="0">
                <a:solidFill>
                  <a:prstClr val="black">
                    <a:tint val="75000"/>
                  </a:prstClr>
                </a:solidFill>
              </a:rPr>
              <a:t>09/10/2024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National WASH Cluster</a:t>
            </a:r>
          </a:p>
        </p:txBody>
      </p:sp>
      <p:sp>
        <p:nvSpPr>
          <p:cNvPr id="7" name="Slide Number Placeholder 6"/>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733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6FF53-E413-4F11-A0AF-476DB232AA6E}" type="datetime1">
              <a:rPr lang="en-GB" smtClean="0">
                <a:solidFill>
                  <a:prstClr val="black">
                    <a:tint val="75000"/>
                  </a:prstClr>
                </a:solidFill>
              </a:rPr>
              <a:t>09/10/2024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National WASH Cluster</a:t>
            </a:r>
          </a:p>
        </p:txBody>
      </p:sp>
      <p:sp>
        <p:nvSpPr>
          <p:cNvPr id="7" name="Slide Number Placeholder 6"/>
          <p:cNvSpPr>
            <a:spLocks noGrp="1"/>
          </p:cNvSpPr>
          <p:nvPr>
            <p:ph type="sldNum" sz="quarter" idx="12"/>
          </p:nvPr>
        </p:nvSpPr>
        <p:spPr/>
        <p:txBody>
          <a:bodyPr/>
          <a:lstStyle/>
          <a:p>
            <a:fld id="{BB5CC57D-1FC0-4821-867B-B34ABF997D0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559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709E860-4729-48B5-881E-A866726024F5}" type="datetime1">
              <a:rPr lang="en-GB" smtClean="0">
                <a:solidFill>
                  <a:prstClr val="black">
                    <a:tint val="75000"/>
                  </a:prstClr>
                </a:solidFill>
                <a:latin typeface="Calibri"/>
                <a:cs typeface="+mn-cs"/>
              </a:rPr>
              <a:t>09/10/2024</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a:solidFill>
                  <a:prstClr val="black">
                    <a:tint val="75000"/>
                  </a:prstClr>
                </a:solidFill>
                <a:latin typeface="Calibri"/>
                <a:cs typeface="+mn-cs"/>
              </a:rPr>
              <a:t>National WASH Cluster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5CC57D-1FC0-4821-867B-B34ABF997D0A}" type="slidenum">
              <a:rPr lang="en-GB" smtClean="0">
                <a:solidFill>
                  <a:prstClr val="black">
                    <a:tint val="75000"/>
                  </a:prstClr>
                </a:solidFill>
                <a:latin typeface="Calibri"/>
                <a:cs typeface="+mn-cs"/>
              </a:rPr>
              <a:pPr fontAlgn="auto">
                <a:spcBef>
                  <a:spcPts val="0"/>
                </a:spcBef>
                <a:spcAft>
                  <a:spcPts val="0"/>
                </a:spcAft>
              </a:pPr>
              <a:t>‹#›</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269720737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859C"/>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AB9892-B99D-A1B7-A910-4999CD9B9A3E}"/>
              </a:ext>
            </a:extLst>
          </p:cNvPr>
          <p:cNvSpPr/>
          <p:nvPr/>
        </p:nvSpPr>
        <p:spPr>
          <a:xfrm>
            <a:off x="0" y="5390073"/>
            <a:ext cx="9144000" cy="8834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29488" y="5484218"/>
            <a:ext cx="1957312" cy="671624"/>
          </a:xfrm>
          <a:prstGeom prst="rect">
            <a:avLst/>
          </a:prstGeom>
        </p:spPr>
      </p:pic>
      <p:sp>
        <p:nvSpPr>
          <p:cNvPr id="2" name="Title 1"/>
          <p:cNvSpPr>
            <a:spLocks noGrp="1"/>
          </p:cNvSpPr>
          <p:nvPr>
            <p:ph type="ctrTitle"/>
          </p:nvPr>
        </p:nvSpPr>
        <p:spPr>
          <a:xfrm>
            <a:off x="685800" y="2106592"/>
            <a:ext cx="7772400" cy="1148839"/>
          </a:xfrm>
        </p:spPr>
        <p:txBody>
          <a:bodyPr>
            <a:normAutofit/>
          </a:bodyPr>
          <a:lstStyle/>
          <a:p>
            <a:r>
              <a:rPr lang="en-US" sz="6000" b="1" dirty="0">
                <a:solidFill>
                  <a:schemeClr val="bg1"/>
                </a:solidFill>
              </a:rPr>
              <a:t>AWD WASH response</a:t>
            </a:r>
            <a:endParaRPr lang="en-US" sz="2400" dirty="0">
              <a:solidFill>
                <a:schemeClr val="bg1"/>
              </a:solidFill>
            </a:endParaRPr>
          </a:p>
        </p:txBody>
      </p:sp>
      <p:sp>
        <p:nvSpPr>
          <p:cNvPr id="3" name="Footer Placeholder 2">
            <a:extLst>
              <a:ext uri="{FF2B5EF4-FFF2-40B4-BE49-F238E27FC236}">
                <a16:creationId xmlns:a16="http://schemas.microsoft.com/office/drawing/2014/main" id="{9382424D-8799-4448-A886-9F7C275FEA52}"/>
              </a:ext>
            </a:extLst>
          </p:cNvPr>
          <p:cNvSpPr>
            <a:spLocks noGrp="1"/>
          </p:cNvSpPr>
          <p:nvPr>
            <p:ph type="ftr" sz="quarter" idx="11"/>
          </p:nvPr>
        </p:nvSpPr>
        <p:spPr>
          <a:xfrm>
            <a:off x="261139" y="5637467"/>
            <a:ext cx="3963620" cy="365125"/>
          </a:xfrm>
        </p:spPr>
        <p:txBody>
          <a:bodyPr/>
          <a:lstStyle/>
          <a:p>
            <a:r>
              <a:rPr lang="en-GB" sz="2000" b="1" dirty="0">
                <a:solidFill>
                  <a:schemeClr val="tx1">
                    <a:lumMod val="65000"/>
                    <a:lumOff val="35000"/>
                  </a:schemeClr>
                </a:solidFill>
              </a:rPr>
              <a:t>National WASH Cluster Myanmar</a:t>
            </a:r>
          </a:p>
        </p:txBody>
      </p:sp>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1</a:t>
            </a:fld>
            <a:endParaRPr lang="en-GB">
              <a:solidFill>
                <a:prstClr val="black">
                  <a:tint val="75000"/>
                </a:prstClr>
              </a:solidFill>
            </a:endParaRPr>
          </a:p>
        </p:txBody>
      </p:sp>
    </p:spTree>
    <p:extLst>
      <p:ext uri="{BB962C8B-B14F-4D97-AF65-F5344CB8AC3E}">
        <p14:creationId xmlns:p14="http://schemas.microsoft.com/office/powerpoint/2010/main" val="2152351383"/>
      </p:ext>
    </p:extLst>
  </p:cSld>
  <p:clrMapOvr>
    <a:masterClrMapping/>
  </p:clrMapOvr>
  <mc:AlternateContent xmlns:mc="http://schemas.openxmlformats.org/markup-compatibility/2006" xmlns:p14="http://schemas.microsoft.com/office/powerpoint/2010/main">
    <mc:Choice Requires="p14">
      <p:transition spd="slow" p14:dur="2000" advTm="3550"/>
    </mc:Choice>
    <mc:Fallback xmlns="">
      <p:transition spd="slow" advTm="35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81B8C96-312A-00BF-4F81-8F8BFC98B5FD}"/>
              </a:ext>
            </a:extLst>
          </p:cNvPr>
          <p:cNvSpPr/>
          <p:nvPr/>
        </p:nvSpPr>
        <p:spPr>
          <a:xfrm>
            <a:off x="-84082" y="1532536"/>
            <a:ext cx="9228082" cy="825888"/>
          </a:xfrm>
          <a:prstGeom prst="roundRect">
            <a:avLst>
              <a:gd name="adj" fmla="val 1654"/>
            </a:avLst>
          </a:prstGeom>
          <a:solidFill>
            <a:srgbClr val="00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10</a:t>
            </a:fld>
            <a:endParaRPr lang="en-GB">
              <a:solidFill>
                <a:prstClr val="black">
                  <a:tint val="75000"/>
                </a:prstClr>
              </a:solidFill>
            </a:endParaRPr>
          </a:p>
        </p:txBody>
      </p:sp>
      <p:sp>
        <p:nvSpPr>
          <p:cNvPr id="3" name="Rectangle 2">
            <a:extLst>
              <a:ext uri="{FF2B5EF4-FFF2-40B4-BE49-F238E27FC236}">
                <a16:creationId xmlns:a16="http://schemas.microsoft.com/office/drawing/2014/main" id="{399D6FA2-CF67-75E8-DEF3-12931F722F9A}"/>
              </a:ext>
            </a:extLst>
          </p:cNvPr>
          <p:cNvSpPr/>
          <p:nvPr/>
        </p:nvSpPr>
        <p:spPr>
          <a:xfrm>
            <a:off x="-84082" y="1052347"/>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6" name="Title 1">
            <a:extLst>
              <a:ext uri="{FF2B5EF4-FFF2-40B4-BE49-F238E27FC236}">
                <a16:creationId xmlns:a16="http://schemas.microsoft.com/office/drawing/2014/main" id="{0121E4F8-1843-C89D-4F4C-A3CE53D96769}"/>
              </a:ext>
            </a:extLst>
          </p:cNvPr>
          <p:cNvSpPr txBox="1">
            <a:spLocks/>
          </p:cNvSpPr>
          <p:nvPr/>
        </p:nvSpPr>
        <p:spPr>
          <a:xfrm>
            <a:off x="222144" y="288026"/>
            <a:ext cx="7051014"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WASH activities in AWD</a:t>
            </a:r>
            <a:endParaRPr lang="en-US" sz="5400" dirty="0">
              <a:solidFill>
                <a:schemeClr val="bg1">
                  <a:lumMod val="50000"/>
                </a:schemeClr>
              </a:solidFill>
            </a:endParaRPr>
          </a:p>
        </p:txBody>
      </p:sp>
      <p:sp>
        <p:nvSpPr>
          <p:cNvPr id="2" name="Title 1"/>
          <p:cNvSpPr>
            <a:spLocks noGrp="1"/>
          </p:cNvSpPr>
          <p:nvPr>
            <p:ph type="ctrTitle"/>
          </p:nvPr>
        </p:nvSpPr>
        <p:spPr>
          <a:xfrm>
            <a:off x="1237147" y="1305256"/>
            <a:ext cx="7594335" cy="1148839"/>
          </a:xfrm>
        </p:spPr>
        <p:txBody>
          <a:bodyPr>
            <a:normAutofit/>
          </a:bodyPr>
          <a:lstStyle/>
          <a:p>
            <a:r>
              <a:rPr lang="en-US" sz="5400" b="1" dirty="0">
                <a:solidFill>
                  <a:schemeClr val="bg1"/>
                </a:solidFill>
              </a:rPr>
              <a:t>Public institutions level</a:t>
            </a:r>
            <a:endParaRPr lang="en-US" sz="2000" dirty="0">
              <a:solidFill>
                <a:schemeClr val="bg1"/>
              </a:solidFill>
            </a:endParaRPr>
          </a:p>
        </p:txBody>
      </p:sp>
      <p:pic>
        <p:nvPicPr>
          <p:cNvPr id="7" name="Picture 6">
            <a:extLst>
              <a:ext uri="{FF2B5EF4-FFF2-40B4-BE49-F238E27FC236}">
                <a16:creationId xmlns:a16="http://schemas.microsoft.com/office/drawing/2014/main" id="{6F0BF1F1-93F9-925F-C5B9-6656C5A22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3" y="1240144"/>
            <a:ext cx="1350397" cy="1350397"/>
          </a:xfrm>
          <a:prstGeom prst="ellipse">
            <a:avLst/>
          </a:prstGeom>
        </p:spPr>
      </p:pic>
      <p:pic>
        <p:nvPicPr>
          <p:cNvPr id="10" name="Picture 9">
            <a:extLst>
              <a:ext uri="{FF2B5EF4-FFF2-40B4-BE49-F238E27FC236}">
                <a16:creationId xmlns:a16="http://schemas.microsoft.com/office/drawing/2014/main" id="{96D33B0C-09AE-9BF2-057B-50CE93DB8D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869" y="5617856"/>
            <a:ext cx="962387" cy="962387"/>
          </a:xfrm>
          <a:prstGeom prst="rect">
            <a:avLst/>
          </a:prstGeom>
        </p:spPr>
      </p:pic>
      <p:pic>
        <p:nvPicPr>
          <p:cNvPr id="14" name="Picture 13">
            <a:extLst>
              <a:ext uri="{FF2B5EF4-FFF2-40B4-BE49-F238E27FC236}">
                <a16:creationId xmlns:a16="http://schemas.microsoft.com/office/drawing/2014/main" id="{D76B006D-D4B4-AD46-F8F5-F82DFA01C7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869" y="3097852"/>
            <a:ext cx="962387" cy="962387"/>
          </a:xfrm>
          <a:prstGeom prst="rect">
            <a:avLst/>
          </a:prstGeom>
        </p:spPr>
      </p:pic>
      <p:pic>
        <p:nvPicPr>
          <p:cNvPr id="15" name="Picture 14">
            <a:extLst>
              <a:ext uri="{FF2B5EF4-FFF2-40B4-BE49-F238E27FC236}">
                <a16:creationId xmlns:a16="http://schemas.microsoft.com/office/drawing/2014/main" id="{4C3B12B2-CD7A-EDAA-F792-368120DFFC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869" y="4330066"/>
            <a:ext cx="995398" cy="995398"/>
          </a:xfrm>
          <a:prstGeom prst="rect">
            <a:avLst/>
          </a:prstGeom>
        </p:spPr>
      </p:pic>
      <p:sp>
        <p:nvSpPr>
          <p:cNvPr id="16" name="TextBox 15">
            <a:extLst>
              <a:ext uri="{FF2B5EF4-FFF2-40B4-BE49-F238E27FC236}">
                <a16:creationId xmlns:a16="http://schemas.microsoft.com/office/drawing/2014/main" id="{071D36F8-8660-35AF-516D-03027C13F7DD}"/>
              </a:ext>
            </a:extLst>
          </p:cNvPr>
          <p:cNvSpPr txBox="1"/>
          <p:nvPr/>
        </p:nvSpPr>
        <p:spPr>
          <a:xfrm>
            <a:off x="2315704" y="3270007"/>
            <a:ext cx="1744852" cy="523220"/>
          </a:xfrm>
          <a:prstGeom prst="rect">
            <a:avLst/>
          </a:prstGeom>
          <a:noFill/>
        </p:spPr>
        <p:txBody>
          <a:bodyPr wrap="square" rtlCol="0">
            <a:spAutoFit/>
          </a:bodyPr>
          <a:lstStyle/>
          <a:p>
            <a:r>
              <a:rPr lang="en-US" sz="2800" b="1" dirty="0">
                <a:solidFill>
                  <a:srgbClr val="C00000"/>
                </a:solidFill>
                <a:effectLst/>
                <a:latin typeface="+mn-lt"/>
              </a:rPr>
              <a:t>Markets</a:t>
            </a:r>
          </a:p>
        </p:txBody>
      </p:sp>
      <p:sp>
        <p:nvSpPr>
          <p:cNvPr id="17" name="TextBox 16">
            <a:extLst>
              <a:ext uri="{FF2B5EF4-FFF2-40B4-BE49-F238E27FC236}">
                <a16:creationId xmlns:a16="http://schemas.microsoft.com/office/drawing/2014/main" id="{15F04F78-2FED-A36C-1009-937EEF3FD8C3}"/>
              </a:ext>
            </a:extLst>
          </p:cNvPr>
          <p:cNvSpPr txBox="1"/>
          <p:nvPr/>
        </p:nvSpPr>
        <p:spPr>
          <a:xfrm>
            <a:off x="4278004" y="3117380"/>
            <a:ext cx="4233621" cy="923330"/>
          </a:xfrm>
          <a:prstGeom prst="rect">
            <a:avLst/>
          </a:prstGeom>
          <a:noFill/>
        </p:spPr>
        <p:txBody>
          <a:bodyPr wrap="square" rtlCol="0">
            <a:spAutoFit/>
          </a:bodyPr>
          <a:lstStyle/>
          <a:p>
            <a:r>
              <a:rPr lang="en-US" sz="1800" b="1" dirty="0">
                <a:solidFill>
                  <a:schemeClr val="bg1">
                    <a:lumMod val="50000"/>
                  </a:schemeClr>
                </a:solidFill>
                <a:effectLst/>
                <a:latin typeface="+mn-lt"/>
              </a:rPr>
              <a:t>Specific public institutions and/or public places that may function as a source of infection </a:t>
            </a:r>
            <a:endParaRPr lang="en-US" sz="1800" dirty="0">
              <a:solidFill>
                <a:schemeClr val="bg1">
                  <a:lumMod val="50000"/>
                </a:schemeClr>
              </a:solidFill>
              <a:latin typeface="+mn-lt"/>
            </a:endParaRPr>
          </a:p>
        </p:txBody>
      </p:sp>
      <p:sp>
        <p:nvSpPr>
          <p:cNvPr id="18" name="TextBox 17">
            <a:extLst>
              <a:ext uri="{FF2B5EF4-FFF2-40B4-BE49-F238E27FC236}">
                <a16:creationId xmlns:a16="http://schemas.microsoft.com/office/drawing/2014/main" id="{B80DCE67-4A58-200D-C687-829CA3904B02}"/>
              </a:ext>
            </a:extLst>
          </p:cNvPr>
          <p:cNvSpPr txBox="1"/>
          <p:nvPr/>
        </p:nvSpPr>
        <p:spPr>
          <a:xfrm>
            <a:off x="2315704" y="4609139"/>
            <a:ext cx="1744852" cy="523220"/>
          </a:xfrm>
          <a:prstGeom prst="rect">
            <a:avLst/>
          </a:prstGeom>
          <a:noFill/>
        </p:spPr>
        <p:txBody>
          <a:bodyPr wrap="square" rtlCol="0">
            <a:spAutoFit/>
          </a:bodyPr>
          <a:lstStyle/>
          <a:p>
            <a:r>
              <a:rPr lang="en-US" sz="2800" b="1" dirty="0">
                <a:solidFill>
                  <a:srgbClr val="C00000"/>
                </a:solidFill>
                <a:effectLst/>
                <a:latin typeface="+mn-lt"/>
              </a:rPr>
              <a:t>Schools</a:t>
            </a:r>
          </a:p>
        </p:txBody>
      </p:sp>
      <p:sp>
        <p:nvSpPr>
          <p:cNvPr id="19" name="TextBox 18">
            <a:extLst>
              <a:ext uri="{FF2B5EF4-FFF2-40B4-BE49-F238E27FC236}">
                <a16:creationId xmlns:a16="http://schemas.microsoft.com/office/drawing/2014/main" id="{05657FE9-99BA-FA8B-9EA6-6466046FB21B}"/>
              </a:ext>
            </a:extLst>
          </p:cNvPr>
          <p:cNvSpPr txBox="1"/>
          <p:nvPr/>
        </p:nvSpPr>
        <p:spPr>
          <a:xfrm>
            <a:off x="2315704" y="5988813"/>
            <a:ext cx="1744852" cy="523220"/>
          </a:xfrm>
          <a:prstGeom prst="rect">
            <a:avLst/>
          </a:prstGeom>
          <a:noFill/>
        </p:spPr>
        <p:txBody>
          <a:bodyPr wrap="square" rtlCol="0">
            <a:spAutoFit/>
          </a:bodyPr>
          <a:lstStyle/>
          <a:p>
            <a:r>
              <a:rPr lang="en-US" sz="2800" b="1" dirty="0">
                <a:solidFill>
                  <a:srgbClr val="C00000"/>
                </a:solidFill>
                <a:effectLst/>
                <a:latin typeface="+mn-lt"/>
              </a:rPr>
              <a:t>Others</a:t>
            </a:r>
          </a:p>
        </p:txBody>
      </p:sp>
      <p:sp>
        <p:nvSpPr>
          <p:cNvPr id="20" name="Left Brace 19">
            <a:extLst>
              <a:ext uri="{FF2B5EF4-FFF2-40B4-BE49-F238E27FC236}">
                <a16:creationId xmlns:a16="http://schemas.microsoft.com/office/drawing/2014/main" id="{DD231C39-CA4F-185A-CE9F-821BF61252FD}"/>
              </a:ext>
            </a:extLst>
          </p:cNvPr>
          <p:cNvSpPr/>
          <p:nvPr/>
        </p:nvSpPr>
        <p:spPr>
          <a:xfrm>
            <a:off x="3959637" y="3097852"/>
            <a:ext cx="100919" cy="3623623"/>
          </a:xfrm>
          <a:prstGeom prst="leftBrace">
            <a:avLst/>
          </a:prstGeom>
          <a:ln w="57150">
            <a:solidFill>
              <a:srgbClr val="3185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TextBox 20">
            <a:extLst>
              <a:ext uri="{FF2B5EF4-FFF2-40B4-BE49-F238E27FC236}">
                <a16:creationId xmlns:a16="http://schemas.microsoft.com/office/drawing/2014/main" id="{FED1EB4C-E362-6150-94BB-D9C0E155E32E}"/>
              </a:ext>
            </a:extLst>
          </p:cNvPr>
          <p:cNvSpPr txBox="1"/>
          <p:nvPr/>
        </p:nvSpPr>
        <p:spPr>
          <a:xfrm>
            <a:off x="4278004" y="4217542"/>
            <a:ext cx="4233621" cy="2308324"/>
          </a:xfrm>
          <a:prstGeom prst="rect">
            <a:avLst/>
          </a:prstGeom>
          <a:noFill/>
        </p:spPr>
        <p:txBody>
          <a:bodyPr wrap="square" rtlCol="0">
            <a:spAutoFit/>
          </a:bodyPr>
          <a:lstStyle/>
          <a:p>
            <a:r>
              <a:rPr lang="en-US" sz="1800" b="1" dirty="0">
                <a:solidFill>
                  <a:srgbClr val="31859C"/>
                </a:solidFill>
                <a:effectLst/>
                <a:latin typeface="+mn-lt"/>
              </a:rPr>
              <a:t>WASH interventions should include:</a:t>
            </a:r>
          </a:p>
          <a:p>
            <a:pPr marL="285750" indent="-285750">
              <a:buClr>
                <a:srgbClr val="C00000"/>
              </a:buClr>
              <a:buFont typeface="Arial" panose="020B0604020202020204" pitchFamily="34" charset="0"/>
              <a:buChar char="•"/>
            </a:pPr>
            <a:r>
              <a:rPr lang="en-US" sz="1800" b="1" dirty="0">
                <a:solidFill>
                  <a:schemeClr val="bg1">
                    <a:lumMod val="50000"/>
                  </a:schemeClr>
                </a:solidFill>
                <a:effectLst/>
                <a:latin typeface="+mn-lt"/>
              </a:rPr>
              <a:t>Commun</a:t>
            </a:r>
            <a:r>
              <a:rPr lang="en-US" b="1" dirty="0">
                <a:solidFill>
                  <a:schemeClr val="bg1">
                    <a:lumMod val="50000"/>
                  </a:schemeClr>
                </a:solidFill>
                <a:latin typeface="+mn-lt"/>
              </a:rPr>
              <a:t>ity engagement</a:t>
            </a:r>
            <a:endParaRPr lang="en-US" sz="1800" b="1" dirty="0">
              <a:solidFill>
                <a:schemeClr val="bg1">
                  <a:lumMod val="50000"/>
                </a:schemeClr>
              </a:solidFill>
              <a:effectLst/>
              <a:latin typeface="+mn-lt"/>
            </a:endParaRPr>
          </a:p>
          <a:p>
            <a:pPr marL="285750" indent="-285750">
              <a:buClr>
                <a:srgbClr val="C00000"/>
              </a:buClr>
              <a:buFont typeface="Arial" panose="020B0604020202020204" pitchFamily="34" charset="0"/>
              <a:buChar char="•"/>
            </a:pPr>
            <a:r>
              <a:rPr lang="en-US" b="1" dirty="0">
                <a:solidFill>
                  <a:schemeClr val="bg1">
                    <a:lumMod val="50000"/>
                  </a:schemeClr>
                </a:solidFill>
                <a:latin typeface="+mn-lt"/>
              </a:rPr>
              <a:t>H</a:t>
            </a:r>
            <a:r>
              <a:rPr lang="en-US" sz="1800" b="1" dirty="0">
                <a:solidFill>
                  <a:schemeClr val="bg1">
                    <a:lumMod val="50000"/>
                  </a:schemeClr>
                </a:solidFill>
                <a:effectLst/>
                <a:latin typeface="+mn-lt"/>
              </a:rPr>
              <a:t>ygiene and health education</a:t>
            </a:r>
          </a:p>
          <a:p>
            <a:pPr marL="285750" indent="-285750">
              <a:buClr>
                <a:srgbClr val="C00000"/>
              </a:buClr>
              <a:buFont typeface="Arial" panose="020B0604020202020204" pitchFamily="34" charset="0"/>
              <a:buChar char="•"/>
            </a:pPr>
            <a:r>
              <a:rPr lang="en-US" b="1" dirty="0">
                <a:solidFill>
                  <a:schemeClr val="bg1">
                    <a:lumMod val="50000"/>
                  </a:schemeClr>
                </a:solidFill>
                <a:latin typeface="+mn-lt"/>
              </a:rPr>
              <a:t>F</a:t>
            </a:r>
            <a:r>
              <a:rPr lang="en-US" sz="1800" b="1" dirty="0">
                <a:solidFill>
                  <a:schemeClr val="bg1">
                    <a:lumMod val="50000"/>
                  </a:schemeClr>
                </a:solidFill>
                <a:effectLst/>
                <a:latin typeface="+mn-lt"/>
              </a:rPr>
              <a:t>ood safety and hygiene</a:t>
            </a:r>
          </a:p>
          <a:p>
            <a:pPr marL="285750" indent="-285750">
              <a:buClr>
                <a:srgbClr val="C00000"/>
              </a:buClr>
              <a:buFont typeface="Arial" panose="020B0604020202020204" pitchFamily="34" charset="0"/>
              <a:buChar char="•"/>
            </a:pPr>
            <a:r>
              <a:rPr lang="en-US" b="1" dirty="0">
                <a:solidFill>
                  <a:schemeClr val="bg1">
                    <a:lumMod val="50000"/>
                  </a:schemeClr>
                </a:solidFill>
                <a:latin typeface="+mn-lt"/>
              </a:rPr>
              <a:t>W</a:t>
            </a:r>
            <a:r>
              <a:rPr lang="en-US" sz="1800" b="1" dirty="0">
                <a:solidFill>
                  <a:schemeClr val="bg1">
                    <a:lumMod val="50000"/>
                  </a:schemeClr>
                </a:solidFill>
                <a:effectLst/>
                <a:latin typeface="+mn-lt"/>
              </a:rPr>
              <a:t>ater supply and treatment</a:t>
            </a:r>
          </a:p>
          <a:p>
            <a:pPr marL="285750" indent="-285750">
              <a:buClr>
                <a:srgbClr val="C00000"/>
              </a:buClr>
              <a:buFont typeface="Arial" panose="020B0604020202020204" pitchFamily="34" charset="0"/>
              <a:buChar char="•"/>
            </a:pPr>
            <a:r>
              <a:rPr lang="en-US" sz="1800" b="1" dirty="0">
                <a:solidFill>
                  <a:schemeClr val="bg1">
                    <a:lumMod val="50000"/>
                  </a:schemeClr>
                </a:solidFill>
                <a:effectLst/>
                <a:latin typeface="+mn-lt"/>
              </a:rPr>
              <a:t>Improved sanitation </a:t>
            </a:r>
          </a:p>
          <a:p>
            <a:pPr marL="285750" indent="-285750">
              <a:buClr>
                <a:srgbClr val="C00000"/>
              </a:buClr>
              <a:buFont typeface="Arial" panose="020B0604020202020204" pitchFamily="34" charset="0"/>
              <a:buChar char="•"/>
            </a:pPr>
            <a:r>
              <a:rPr lang="en-US" b="1" dirty="0">
                <a:solidFill>
                  <a:schemeClr val="bg1">
                    <a:lumMod val="50000"/>
                  </a:schemeClr>
                </a:solidFill>
                <a:latin typeface="+mn-lt"/>
              </a:rPr>
              <a:t>Hygiene kits</a:t>
            </a:r>
          </a:p>
          <a:p>
            <a:pPr marL="285750" indent="-285750">
              <a:buClr>
                <a:srgbClr val="C00000"/>
              </a:buClr>
              <a:buFont typeface="Arial" panose="020B0604020202020204" pitchFamily="34" charset="0"/>
              <a:buChar char="•"/>
            </a:pPr>
            <a:r>
              <a:rPr lang="en-US" sz="1800" b="1" dirty="0">
                <a:solidFill>
                  <a:schemeClr val="bg1">
                    <a:lumMod val="50000"/>
                  </a:schemeClr>
                </a:solidFill>
                <a:latin typeface="+mn-lt"/>
              </a:rPr>
              <a:t>RCCE</a:t>
            </a:r>
            <a:endParaRPr lang="en-US" sz="1800" dirty="0">
              <a:solidFill>
                <a:schemeClr val="bg1">
                  <a:lumMod val="50000"/>
                </a:schemeClr>
              </a:solidFill>
              <a:latin typeface="+mn-lt"/>
            </a:endParaRPr>
          </a:p>
        </p:txBody>
      </p:sp>
    </p:spTree>
    <p:extLst>
      <p:ext uri="{BB962C8B-B14F-4D97-AF65-F5344CB8AC3E}">
        <p14:creationId xmlns:p14="http://schemas.microsoft.com/office/powerpoint/2010/main" val="186918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81B8C96-312A-00BF-4F81-8F8BFC98B5FD}"/>
              </a:ext>
            </a:extLst>
          </p:cNvPr>
          <p:cNvSpPr/>
          <p:nvPr/>
        </p:nvSpPr>
        <p:spPr>
          <a:xfrm>
            <a:off x="-84082" y="1532536"/>
            <a:ext cx="9228082" cy="825888"/>
          </a:xfrm>
          <a:prstGeom prst="roundRect">
            <a:avLst>
              <a:gd name="adj" fmla="val 1654"/>
            </a:avLst>
          </a:prstGeom>
          <a:solidFill>
            <a:srgbClr val="00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11</a:t>
            </a:fld>
            <a:endParaRPr lang="en-GB">
              <a:solidFill>
                <a:prstClr val="black">
                  <a:tint val="75000"/>
                </a:prstClr>
              </a:solidFill>
            </a:endParaRPr>
          </a:p>
        </p:txBody>
      </p:sp>
      <p:sp>
        <p:nvSpPr>
          <p:cNvPr id="3" name="Rectangle 2">
            <a:extLst>
              <a:ext uri="{FF2B5EF4-FFF2-40B4-BE49-F238E27FC236}">
                <a16:creationId xmlns:a16="http://schemas.microsoft.com/office/drawing/2014/main" id="{399D6FA2-CF67-75E8-DEF3-12931F722F9A}"/>
              </a:ext>
            </a:extLst>
          </p:cNvPr>
          <p:cNvSpPr/>
          <p:nvPr/>
        </p:nvSpPr>
        <p:spPr>
          <a:xfrm>
            <a:off x="-84082" y="1052347"/>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6" name="Title 1">
            <a:extLst>
              <a:ext uri="{FF2B5EF4-FFF2-40B4-BE49-F238E27FC236}">
                <a16:creationId xmlns:a16="http://schemas.microsoft.com/office/drawing/2014/main" id="{0121E4F8-1843-C89D-4F4C-A3CE53D96769}"/>
              </a:ext>
            </a:extLst>
          </p:cNvPr>
          <p:cNvSpPr txBox="1">
            <a:spLocks/>
          </p:cNvSpPr>
          <p:nvPr/>
        </p:nvSpPr>
        <p:spPr>
          <a:xfrm>
            <a:off x="222144" y="288026"/>
            <a:ext cx="7051014"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WASH activities in AWD</a:t>
            </a:r>
            <a:endParaRPr lang="en-US" sz="5400" dirty="0">
              <a:solidFill>
                <a:schemeClr val="bg1">
                  <a:lumMod val="50000"/>
                </a:schemeClr>
              </a:solidFill>
            </a:endParaRPr>
          </a:p>
        </p:txBody>
      </p:sp>
      <p:sp>
        <p:nvSpPr>
          <p:cNvPr id="2" name="Title 1"/>
          <p:cNvSpPr>
            <a:spLocks noGrp="1"/>
          </p:cNvSpPr>
          <p:nvPr>
            <p:ph type="ctrTitle"/>
          </p:nvPr>
        </p:nvSpPr>
        <p:spPr>
          <a:xfrm>
            <a:off x="1725343" y="1287967"/>
            <a:ext cx="5814582" cy="1148839"/>
          </a:xfrm>
        </p:spPr>
        <p:txBody>
          <a:bodyPr>
            <a:normAutofit/>
          </a:bodyPr>
          <a:lstStyle/>
          <a:p>
            <a:pPr algn="l"/>
            <a:r>
              <a:rPr lang="en-US" sz="5400" b="1" dirty="0">
                <a:solidFill>
                  <a:schemeClr val="bg1"/>
                </a:solidFill>
              </a:rPr>
              <a:t>Cross-cutting</a:t>
            </a:r>
            <a:endParaRPr lang="en-US" sz="2000" dirty="0">
              <a:solidFill>
                <a:schemeClr val="bg1"/>
              </a:solidFill>
            </a:endParaRPr>
          </a:p>
        </p:txBody>
      </p:sp>
      <p:pic>
        <p:nvPicPr>
          <p:cNvPr id="9" name="Picture 8">
            <a:extLst>
              <a:ext uri="{FF2B5EF4-FFF2-40B4-BE49-F238E27FC236}">
                <a16:creationId xmlns:a16="http://schemas.microsoft.com/office/drawing/2014/main" id="{03159213-B8DE-7253-0125-46F64FD41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4" y="1274260"/>
            <a:ext cx="1350397" cy="1350397"/>
          </a:xfrm>
          <a:prstGeom prst="ellipse">
            <a:avLst/>
          </a:prstGeom>
        </p:spPr>
      </p:pic>
      <p:sp>
        <p:nvSpPr>
          <p:cNvPr id="10" name="TextBox 9">
            <a:extLst>
              <a:ext uri="{FF2B5EF4-FFF2-40B4-BE49-F238E27FC236}">
                <a16:creationId xmlns:a16="http://schemas.microsoft.com/office/drawing/2014/main" id="{08BFCBAE-D35C-257A-ACBB-FD451653E4A2}"/>
              </a:ext>
            </a:extLst>
          </p:cNvPr>
          <p:cNvSpPr txBox="1"/>
          <p:nvPr/>
        </p:nvSpPr>
        <p:spPr>
          <a:xfrm>
            <a:off x="547609" y="2861301"/>
            <a:ext cx="7317781" cy="2308324"/>
          </a:xfrm>
          <a:prstGeom prst="rect">
            <a:avLst/>
          </a:prstGeom>
          <a:noFill/>
        </p:spPr>
        <p:txBody>
          <a:bodyPr wrap="square" rtlCol="0">
            <a:spAutoFit/>
          </a:bodyPr>
          <a:lstStyle/>
          <a:p>
            <a:pPr algn="l"/>
            <a:r>
              <a:rPr lang="en-US" b="1" i="0" u="none" strike="noStrike" dirty="0">
                <a:solidFill>
                  <a:srgbClr val="C00000"/>
                </a:solidFill>
                <a:effectLst/>
              </a:rPr>
              <a:t>Social Inclusion</a:t>
            </a:r>
          </a:p>
          <a:p>
            <a:pPr algn="l"/>
            <a:r>
              <a:rPr lang="en-US" b="1" i="0" u="none" strike="noStrike" dirty="0">
                <a:solidFill>
                  <a:schemeClr val="bg1">
                    <a:lumMod val="50000"/>
                  </a:schemeClr>
                </a:solidFill>
                <a:effectLst/>
              </a:rPr>
              <a:t>	Conduct disability assessments:</a:t>
            </a:r>
            <a:r>
              <a:rPr lang="en-US" b="0" i="0" u="none" strike="noStrike" dirty="0">
                <a:solidFill>
                  <a:schemeClr val="bg1">
                    <a:lumMod val="50000"/>
                  </a:schemeClr>
                </a:solidFill>
                <a:effectLst/>
              </a:rPr>
              <a:t> Identify the specific needs of 	people with disabilities in relation to AWD 	prevention, treatment, and care</a:t>
            </a:r>
          </a:p>
          <a:p>
            <a:pPr algn="l"/>
            <a:r>
              <a:rPr lang="en-US" b="1" i="0" u="none" strike="noStrike" dirty="0">
                <a:solidFill>
                  <a:schemeClr val="bg1">
                    <a:lumMod val="50000"/>
                  </a:schemeClr>
                </a:solidFill>
                <a:effectLst/>
              </a:rPr>
              <a:t>	Develop accessible communication materials:</a:t>
            </a:r>
            <a:r>
              <a:rPr lang="en-US" b="0" i="0" u="none" strike="noStrike" dirty="0">
                <a:solidFill>
                  <a:schemeClr val="bg1">
                    <a:lumMod val="50000"/>
                  </a:schemeClr>
                </a:solidFill>
                <a:effectLst/>
              </a:rPr>
              <a:t> Provide information 	on AWD prevention and treatment in accessible formats</a:t>
            </a:r>
          </a:p>
          <a:p>
            <a:pPr algn="l"/>
            <a:r>
              <a:rPr lang="en-US" b="1" i="0" u="none" strike="noStrike" dirty="0">
                <a:solidFill>
                  <a:schemeClr val="bg1">
                    <a:lumMod val="50000"/>
                  </a:schemeClr>
                </a:solidFill>
                <a:effectLst/>
              </a:rPr>
              <a:t>	Ensure inclusive service delivery:</a:t>
            </a:r>
            <a:r>
              <a:rPr lang="en-US" b="0" i="0" u="none" strike="noStrike" dirty="0">
                <a:solidFill>
                  <a:schemeClr val="bg1">
                    <a:lumMod val="50000"/>
                  </a:schemeClr>
                </a:solidFill>
                <a:effectLst/>
              </a:rPr>
              <a:t> Adapt healthcare facilities and 	services to meet the needs of people with disabilities</a:t>
            </a:r>
          </a:p>
        </p:txBody>
      </p:sp>
      <p:sp>
        <p:nvSpPr>
          <p:cNvPr id="7" name="TextBox 6">
            <a:extLst>
              <a:ext uri="{FF2B5EF4-FFF2-40B4-BE49-F238E27FC236}">
                <a16:creationId xmlns:a16="http://schemas.microsoft.com/office/drawing/2014/main" id="{22757DD2-A416-B832-EC41-0C284D132224}"/>
              </a:ext>
            </a:extLst>
          </p:cNvPr>
          <p:cNvSpPr txBox="1"/>
          <p:nvPr/>
        </p:nvSpPr>
        <p:spPr>
          <a:xfrm>
            <a:off x="557482" y="5434791"/>
            <a:ext cx="7307908" cy="1200329"/>
          </a:xfrm>
          <a:prstGeom prst="rect">
            <a:avLst/>
          </a:prstGeom>
          <a:noFill/>
        </p:spPr>
        <p:txBody>
          <a:bodyPr wrap="square" rtlCol="0">
            <a:spAutoFit/>
          </a:bodyPr>
          <a:lstStyle/>
          <a:p>
            <a:pPr algn="l"/>
            <a:r>
              <a:rPr lang="en-US" b="1" i="0" u="none" strike="noStrike" dirty="0">
                <a:solidFill>
                  <a:srgbClr val="C00000"/>
                </a:solidFill>
                <a:effectLst/>
              </a:rPr>
              <a:t>Risk Communication and Community Engagement</a:t>
            </a:r>
          </a:p>
          <a:p>
            <a:r>
              <a:rPr lang="en-US" b="1" i="0" u="none" strike="noStrike" dirty="0">
                <a:solidFill>
                  <a:schemeClr val="bg1">
                    <a:lumMod val="50000"/>
                  </a:schemeClr>
                </a:solidFill>
                <a:effectLst/>
              </a:rPr>
              <a:t>	Develop culturally appropriate messages</a:t>
            </a:r>
          </a:p>
          <a:p>
            <a:r>
              <a:rPr lang="en-US" b="1" dirty="0">
                <a:solidFill>
                  <a:schemeClr val="bg1">
                    <a:lumMod val="50000"/>
                  </a:schemeClr>
                </a:solidFill>
              </a:rPr>
              <a:t>	Establish feedback mechanisms</a:t>
            </a:r>
          </a:p>
          <a:p>
            <a:r>
              <a:rPr lang="en-US" b="1" i="0" u="none" strike="noStrike" dirty="0">
                <a:solidFill>
                  <a:schemeClr val="bg1">
                    <a:lumMod val="50000"/>
                  </a:schemeClr>
                </a:solidFill>
                <a:effectLst/>
              </a:rPr>
              <a:t>	</a:t>
            </a:r>
            <a:endParaRPr lang="en-US" b="0" i="0" u="none" strike="noStrike" dirty="0">
              <a:solidFill>
                <a:schemeClr val="bg1">
                  <a:lumMod val="50000"/>
                </a:schemeClr>
              </a:solidFill>
              <a:effectLst/>
            </a:endParaRPr>
          </a:p>
        </p:txBody>
      </p:sp>
    </p:spTree>
    <p:extLst>
      <p:ext uri="{BB962C8B-B14F-4D97-AF65-F5344CB8AC3E}">
        <p14:creationId xmlns:p14="http://schemas.microsoft.com/office/powerpoint/2010/main" val="24679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81B8C96-312A-00BF-4F81-8F8BFC98B5FD}"/>
              </a:ext>
            </a:extLst>
          </p:cNvPr>
          <p:cNvSpPr/>
          <p:nvPr/>
        </p:nvSpPr>
        <p:spPr>
          <a:xfrm>
            <a:off x="-84082" y="1532536"/>
            <a:ext cx="9228082" cy="825888"/>
          </a:xfrm>
          <a:prstGeom prst="roundRect">
            <a:avLst>
              <a:gd name="adj" fmla="val 1654"/>
            </a:avLst>
          </a:prstGeom>
          <a:solidFill>
            <a:srgbClr val="00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12</a:t>
            </a:fld>
            <a:endParaRPr lang="en-GB">
              <a:solidFill>
                <a:prstClr val="black">
                  <a:tint val="75000"/>
                </a:prstClr>
              </a:solidFill>
            </a:endParaRPr>
          </a:p>
        </p:txBody>
      </p:sp>
      <p:sp>
        <p:nvSpPr>
          <p:cNvPr id="3" name="Rectangle 2">
            <a:extLst>
              <a:ext uri="{FF2B5EF4-FFF2-40B4-BE49-F238E27FC236}">
                <a16:creationId xmlns:a16="http://schemas.microsoft.com/office/drawing/2014/main" id="{399D6FA2-CF67-75E8-DEF3-12931F722F9A}"/>
              </a:ext>
            </a:extLst>
          </p:cNvPr>
          <p:cNvSpPr/>
          <p:nvPr/>
        </p:nvSpPr>
        <p:spPr>
          <a:xfrm>
            <a:off x="-84082" y="1052347"/>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6" name="Title 1">
            <a:extLst>
              <a:ext uri="{FF2B5EF4-FFF2-40B4-BE49-F238E27FC236}">
                <a16:creationId xmlns:a16="http://schemas.microsoft.com/office/drawing/2014/main" id="{0121E4F8-1843-C89D-4F4C-A3CE53D96769}"/>
              </a:ext>
            </a:extLst>
          </p:cNvPr>
          <p:cNvSpPr txBox="1">
            <a:spLocks/>
          </p:cNvSpPr>
          <p:nvPr/>
        </p:nvSpPr>
        <p:spPr>
          <a:xfrm>
            <a:off x="222144" y="288026"/>
            <a:ext cx="7051014"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WASH activities in AWD</a:t>
            </a:r>
            <a:endParaRPr lang="en-US" sz="5400" dirty="0">
              <a:solidFill>
                <a:schemeClr val="bg1">
                  <a:lumMod val="50000"/>
                </a:schemeClr>
              </a:solidFill>
            </a:endParaRPr>
          </a:p>
        </p:txBody>
      </p:sp>
      <p:sp>
        <p:nvSpPr>
          <p:cNvPr id="2" name="Title 1"/>
          <p:cNvSpPr>
            <a:spLocks noGrp="1"/>
          </p:cNvSpPr>
          <p:nvPr>
            <p:ph type="ctrTitle"/>
          </p:nvPr>
        </p:nvSpPr>
        <p:spPr>
          <a:xfrm>
            <a:off x="1725343" y="1287967"/>
            <a:ext cx="5814582" cy="1148839"/>
          </a:xfrm>
        </p:spPr>
        <p:txBody>
          <a:bodyPr>
            <a:normAutofit/>
          </a:bodyPr>
          <a:lstStyle/>
          <a:p>
            <a:pPr algn="l"/>
            <a:r>
              <a:rPr lang="en-US" sz="5400" b="1" dirty="0">
                <a:solidFill>
                  <a:schemeClr val="bg1"/>
                </a:solidFill>
              </a:rPr>
              <a:t>Cross-cutting</a:t>
            </a:r>
            <a:endParaRPr lang="en-US" sz="2000" dirty="0">
              <a:solidFill>
                <a:schemeClr val="bg1"/>
              </a:solidFill>
            </a:endParaRPr>
          </a:p>
        </p:txBody>
      </p:sp>
      <p:pic>
        <p:nvPicPr>
          <p:cNvPr id="9" name="Picture 8">
            <a:extLst>
              <a:ext uri="{FF2B5EF4-FFF2-40B4-BE49-F238E27FC236}">
                <a16:creationId xmlns:a16="http://schemas.microsoft.com/office/drawing/2014/main" id="{03159213-B8DE-7253-0125-46F64FD41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4" y="1274260"/>
            <a:ext cx="1350397" cy="1350397"/>
          </a:xfrm>
          <a:prstGeom prst="ellipse">
            <a:avLst/>
          </a:prstGeom>
        </p:spPr>
      </p:pic>
      <p:sp>
        <p:nvSpPr>
          <p:cNvPr id="12" name="TextBox 11">
            <a:extLst>
              <a:ext uri="{FF2B5EF4-FFF2-40B4-BE49-F238E27FC236}">
                <a16:creationId xmlns:a16="http://schemas.microsoft.com/office/drawing/2014/main" id="{CCACB696-2EC8-F273-DAA1-BEE4F0DB2AB4}"/>
              </a:ext>
            </a:extLst>
          </p:cNvPr>
          <p:cNvSpPr txBox="1"/>
          <p:nvPr/>
        </p:nvSpPr>
        <p:spPr>
          <a:xfrm>
            <a:off x="1150457" y="5243001"/>
            <a:ext cx="7536343" cy="1200329"/>
          </a:xfrm>
          <a:prstGeom prst="rect">
            <a:avLst/>
          </a:prstGeom>
          <a:noFill/>
        </p:spPr>
        <p:txBody>
          <a:bodyPr wrap="square" rtlCol="0">
            <a:spAutoFit/>
          </a:bodyPr>
          <a:lstStyle/>
          <a:p>
            <a:pPr algn="l"/>
            <a:r>
              <a:rPr lang="en-US" b="1" i="0" u="none" strike="noStrike" dirty="0">
                <a:solidFill>
                  <a:srgbClr val="C00000"/>
                </a:solidFill>
                <a:effectLst/>
              </a:rPr>
              <a:t>Education</a:t>
            </a:r>
          </a:p>
          <a:p>
            <a:pPr algn="l"/>
            <a:r>
              <a:rPr lang="en-US" b="1" i="0" u="none" strike="noStrike" dirty="0">
                <a:solidFill>
                  <a:schemeClr val="bg1">
                    <a:lumMod val="50000"/>
                  </a:schemeClr>
                </a:solidFill>
                <a:effectLst/>
              </a:rPr>
              <a:t>	School personnel trained in AWD treatment and prevention</a:t>
            </a:r>
          </a:p>
          <a:p>
            <a:pPr algn="l"/>
            <a:r>
              <a:rPr lang="en-US" b="1" dirty="0">
                <a:solidFill>
                  <a:schemeClr val="bg1">
                    <a:lumMod val="50000"/>
                  </a:schemeClr>
                </a:solidFill>
              </a:rPr>
              <a:t>	Messages are reinforced at school</a:t>
            </a:r>
          </a:p>
          <a:p>
            <a:pPr algn="l"/>
            <a:r>
              <a:rPr lang="en-US" b="1" i="0" u="none" strike="noStrike" dirty="0">
                <a:solidFill>
                  <a:schemeClr val="bg1">
                    <a:lumMod val="50000"/>
                  </a:schemeClr>
                </a:solidFill>
                <a:effectLst/>
              </a:rPr>
              <a:t>	</a:t>
            </a:r>
            <a:endParaRPr lang="en-US" i="0" u="none" strike="noStrike" dirty="0">
              <a:solidFill>
                <a:schemeClr val="bg1">
                  <a:lumMod val="50000"/>
                </a:schemeClr>
              </a:solidFill>
              <a:effectLst/>
            </a:endParaRPr>
          </a:p>
        </p:txBody>
      </p:sp>
      <p:sp>
        <p:nvSpPr>
          <p:cNvPr id="7" name="TextBox 6">
            <a:extLst>
              <a:ext uri="{FF2B5EF4-FFF2-40B4-BE49-F238E27FC236}">
                <a16:creationId xmlns:a16="http://schemas.microsoft.com/office/drawing/2014/main" id="{FDD5A512-6336-1902-5CCA-44E94BDD45A5}"/>
              </a:ext>
            </a:extLst>
          </p:cNvPr>
          <p:cNvSpPr txBox="1"/>
          <p:nvPr/>
        </p:nvSpPr>
        <p:spPr>
          <a:xfrm>
            <a:off x="1150457" y="3059127"/>
            <a:ext cx="6643605" cy="2031325"/>
          </a:xfrm>
          <a:prstGeom prst="rect">
            <a:avLst/>
          </a:prstGeom>
          <a:noFill/>
        </p:spPr>
        <p:txBody>
          <a:bodyPr wrap="square" rtlCol="0">
            <a:spAutoFit/>
          </a:bodyPr>
          <a:lstStyle/>
          <a:p>
            <a:pPr algn="l"/>
            <a:r>
              <a:rPr lang="en-US" b="1" i="0" u="none" strike="noStrike" dirty="0">
                <a:solidFill>
                  <a:srgbClr val="C00000"/>
                </a:solidFill>
                <a:effectLst/>
              </a:rPr>
              <a:t>Nutrition</a:t>
            </a:r>
          </a:p>
          <a:p>
            <a:pPr algn="l"/>
            <a:r>
              <a:rPr lang="en-US" b="1" i="0" u="none" strike="noStrike" dirty="0">
                <a:solidFill>
                  <a:schemeClr val="bg1">
                    <a:lumMod val="50000"/>
                  </a:schemeClr>
                </a:solidFill>
                <a:effectLst/>
              </a:rPr>
              <a:t>	Promote breastfeeding</a:t>
            </a:r>
            <a:r>
              <a:rPr lang="en-US" i="0" u="none" strike="noStrike" dirty="0">
                <a:solidFill>
                  <a:schemeClr val="bg1">
                    <a:lumMod val="50000"/>
                  </a:schemeClr>
                </a:solidFill>
                <a:effectLst/>
              </a:rPr>
              <a:t>	</a:t>
            </a:r>
          </a:p>
          <a:p>
            <a:pPr algn="l"/>
            <a:r>
              <a:rPr lang="en-US" dirty="0">
                <a:solidFill>
                  <a:schemeClr val="bg1">
                    <a:lumMod val="50000"/>
                  </a:schemeClr>
                </a:solidFill>
              </a:rPr>
              <a:t>	</a:t>
            </a:r>
            <a:r>
              <a:rPr lang="en-US" b="1" i="0" u="none" strike="noStrike" dirty="0">
                <a:solidFill>
                  <a:schemeClr val="bg1">
                    <a:lumMod val="50000"/>
                  </a:schemeClr>
                </a:solidFill>
                <a:effectLst/>
              </a:rPr>
              <a:t>ORS and SAM</a:t>
            </a:r>
            <a:r>
              <a:rPr lang="en-US" i="0" u="none" strike="noStrike" dirty="0">
                <a:solidFill>
                  <a:schemeClr val="bg1">
                    <a:lumMod val="50000"/>
                  </a:schemeClr>
                </a:solidFill>
                <a:effectLst/>
              </a:rPr>
              <a:t>: Include the protocol for children with severe 	acute malnutrition (SAM) for oral rehydration therapy</a:t>
            </a:r>
          </a:p>
          <a:p>
            <a:pPr algn="l"/>
            <a:r>
              <a:rPr lang="en-US" i="0" u="none" strike="noStrike" dirty="0">
                <a:solidFill>
                  <a:schemeClr val="bg1">
                    <a:lumMod val="50000"/>
                  </a:schemeClr>
                </a:solidFill>
                <a:effectLst/>
              </a:rPr>
              <a:t>	</a:t>
            </a:r>
            <a:r>
              <a:rPr lang="en-US" b="1" i="0" u="none" strike="noStrike" dirty="0">
                <a:solidFill>
                  <a:schemeClr val="bg1">
                    <a:lumMod val="50000"/>
                  </a:schemeClr>
                </a:solidFill>
                <a:effectLst/>
              </a:rPr>
              <a:t>Strengthen food safety and hygiene: </a:t>
            </a:r>
            <a:r>
              <a:rPr lang="en-US" i="0" u="none" strike="noStrike" dirty="0">
                <a:solidFill>
                  <a:schemeClr val="bg1">
                    <a:lumMod val="50000"/>
                  </a:schemeClr>
                </a:solidFill>
                <a:effectLst/>
              </a:rPr>
              <a:t>Promote safe food 	handling 	and preparation practices to prevent foodborne 	illnesses.</a:t>
            </a:r>
          </a:p>
        </p:txBody>
      </p:sp>
    </p:spTree>
    <p:extLst>
      <p:ext uri="{BB962C8B-B14F-4D97-AF65-F5344CB8AC3E}">
        <p14:creationId xmlns:p14="http://schemas.microsoft.com/office/powerpoint/2010/main" val="84926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9FF2D943-B467-9520-427B-6AA9C180277A}"/>
              </a:ext>
            </a:extLst>
          </p:cNvPr>
          <p:cNvSpPr/>
          <p:nvPr/>
        </p:nvSpPr>
        <p:spPr>
          <a:xfrm>
            <a:off x="240228" y="3021496"/>
            <a:ext cx="8591255" cy="2716695"/>
          </a:xfrm>
          <a:prstGeom prst="roundRect">
            <a:avLst>
              <a:gd name="adj" fmla="val 2521"/>
            </a:avLst>
          </a:prstGeom>
          <a:solidFill>
            <a:schemeClr val="bg1">
              <a:lumMod val="95000"/>
            </a:schemeClr>
          </a:solidFill>
          <a:ln>
            <a:solidFill>
              <a:srgbClr val="3185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CFAD6AB-86DD-9EAE-54E5-3BEBD877C04E}"/>
              </a:ext>
            </a:extLst>
          </p:cNvPr>
          <p:cNvSpPr txBox="1"/>
          <p:nvPr/>
        </p:nvSpPr>
        <p:spPr>
          <a:xfrm>
            <a:off x="702879" y="3199915"/>
            <a:ext cx="7738241" cy="246990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b="1" dirty="0">
                <a:solidFill>
                  <a:schemeClr val="bg1">
                    <a:lumMod val="50000"/>
                  </a:schemeClr>
                </a:solidFill>
                <a:ea typeface="+mn-lt"/>
                <a:cs typeface="+mn-lt"/>
              </a:rPr>
              <a:t>What is the </a:t>
            </a:r>
            <a:r>
              <a:rPr lang="en-US" sz="3600" b="1" dirty="0">
                <a:solidFill>
                  <a:srgbClr val="31859C"/>
                </a:solidFill>
                <a:ea typeface="+mn-lt"/>
                <a:cs typeface="+mn-lt"/>
              </a:rPr>
              <a:t>objective</a:t>
            </a:r>
            <a:r>
              <a:rPr lang="en-US" sz="2400" b="1" dirty="0">
                <a:solidFill>
                  <a:schemeClr val="bg1">
                    <a:lumMod val="50000"/>
                  </a:schemeClr>
                </a:solidFill>
                <a:ea typeface="+mn-lt"/>
                <a:cs typeface="+mn-lt"/>
              </a:rPr>
              <a:t> of CATIs/CLUSTIs?</a:t>
            </a:r>
          </a:p>
          <a:p>
            <a:pPr algn="ctr"/>
            <a:endParaRPr lang="en-US" sz="2400" dirty="0">
              <a:cs typeface="Calibri"/>
            </a:endParaRPr>
          </a:p>
          <a:p>
            <a:r>
              <a:rPr lang="en-US" sz="2400" dirty="0">
                <a:solidFill>
                  <a:schemeClr val="bg1">
                    <a:lumMod val="50000"/>
                  </a:schemeClr>
                </a:solidFill>
                <a:ea typeface="+mn-lt"/>
                <a:cs typeface="+mn-lt"/>
              </a:rPr>
              <a:t>Deliver a </a:t>
            </a:r>
            <a:r>
              <a:rPr lang="en-US" sz="2400" b="1" dirty="0">
                <a:solidFill>
                  <a:srgbClr val="C00000"/>
                </a:solidFill>
                <a:ea typeface="+mn-lt"/>
                <a:cs typeface="+mn-lt"/>
              </a:rPr>
              <a:t>rapid</a:t>
            </a:r>
            <a:r>
              <a:rPr lang="en-US" sz="2400" dirty="0">
                <a:ea typeface="+mn-lt"/>
                <a:cs typeface="+mn-lt"/>
              </a:rPr>
              <a:t> </a:t>
            </a:r>
            <a:r>
              <a:rPr lang="en-US" sz="2400" dirty="0">
                <a:solidFill>
                  <a:schemeClr val="bg1">
                    <a:lumMod val="50000"/>
                  </a:schemeClr>
                </a:solidFill>
                <a:ea typeface="+mn-lt"/>
                <a:cs typeface="+mn-lt"/>
              </a:rPr>
              <a:t>response consisting in a </a:t>
            </a:r>
            <a:r>
              <a:rPr lang="en-US" sz="2400" b="1" dirty="0">
                <a:solidFill>
                  <a:srgbClr val="C00000"/>
                </a:solidFill>
                <a:ea typeface="+mn-lt"/>
                <a:cs typeface="+mn-lt"/>
              </a:rPr>
              <a:t>complete package </a:t>
            </a:r>
            <a:r>
              <a:rPr lang="en-US" sz="2400" dirty="0">
                <a:solidFill>
                  <a:schemeClr val="bg1">
                    <a:lumMod val="50000"/>
                  </a:schemeClr>
                </a:solidFill>
                <a:ea typeface="+mn-lt"/>
                <a:cs typeface="+mn-lt"/>
              </a:rPr>
              <a:t>to</a:t>
            </a:r>
            <a:r>
              <a:rPr lang="en-US" sz="2400" dirty="0">
                <a:ea typeface="+mn-lt"/>
                <a:cs typeface="+mn-lt"/>
              </a:rPr>
              <a:t> </a:t>
            </a:r>
            <a:r>
              <a:rPr lang="en-US" sz="2400" b="1" dirty="0">
                <a:solidFill>
                  <a:srgbClr val="C00000"/>
                </a:solidFill>
                <a:ea typeface="+mn-lt"/>
                <a:cs typeface="+mn-lt"/>
              </a:rPr>
              <a:t>each case and the immediate neighbors (CATI) or local clusters of cases (CLUSTI)</a:t>
            </a:r>
            <a:r>
              <a:rPr lang="en-US" sz="2400" dirty="0">
                <a:ea typeface="+mn-lt"/>
                <a:cs typeface="+mn-lt"/>
              </a:rPr>
              <a:t>, </a:t>
            </a:r>
            <a:r>
              <a:rPr lang="en-US" sz="2400" dirty="0">
                <a:solidFill>
                  <a:schemeClr val="bg1">
                    <a:lumMod val="50000"/>
                  </a:schemeClr>
                </a:solidFill>
                <a:ea typeface="+mn-lt"/>
                <a:cs typeface="+mn-lt"/>
              </a:rPr>
              <a:t>ideally the </a:t>
            </a:r>
            <a:r>
              <a:rPr lang="en-US" sz="2400" b="1" dirty="0">
                <a:solidFill>
                  <a:srgbClr val="C00000"/>
                </a:solidFill>
                <a:ea typeface="+mn-lt"/>
                <a:cs typeface="+mn-lt"/>
              </a:rPr>
              <a:t>same day </a:t>
            </a:r>
            <a:r>
              <a:rPr lang="en-US" sz="2400" dirty="0">
                <a:solidFill>
                  <a:schemeClr val="bg1">
                    <a:lumMod val="50000"/>
                  </a:schemeClr>
                </a:solidFill>
                <a:ea typeface="+mn-lt"/>
                <a:cs typeface="+mn-lt"/>
              </a:rPr>
              <a:t>of the case admission at a CTC/HCF to </a:t>
            </a:r>
            <a:r>
              <a:rPr lang="en-US" sz="2400" b="1" dirty="0">
                <a:solidFill>
                  <a:srgbClr val="C00000"/>
                </a:solidFill>
                <a:ea typeface="+mn-lt"/>
                <a:cs typeface="+mn-lt"/>
              </a:rPr>
              <a:t>break the transmission </a:t>
            </a:r>
            <a:r>
              <a:rPr lang="en-US" sz="2400" dirty="0">
                <a:solidFill>
                  <a:schemeClr val="bg1">
                    <a:lumMod val="50000"/>
                  </a:schemeClr>
                </a:solidFill>
                <a:ea typeface="+mn-lt"/>
                <a:cs typeface="+mn-lt"/>
              </a:rPr>
              <a:t>of AWD</a:t>
            </a:r>
            <a:endParaRPr lang="en-US" sz="2400" dirty="0">
              <a:solidFill>
                <a:schemeClr val="bg1">
                  <a:lumMod val="50000"/>
                </a:schemeClr>
              </a:solidFill>
              <a:cs typeface="Calibri"/>
            </a:endParaRPr>
          </a:p>
        </p:txBody>
      </p:sp>
      <p:pic>
        <p:nvPicPr>
          <p:cNvPr id="11" name="Content Placeholder 4">
            <a:extLst>
              <a:ext uri="{FF2B5EF4-FFF2-40B4-BE49-F238E27FC236}">
                <a16:creationId xmlns:a16="http://schemas.microsoft.com/office/drawing/2014/main" id="{47DC6CBF-9164-9E87-83BD-6128AA606B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12" name="Rectangle 11">
            <a:extLst>
              <a:ext uri="{FF2B5EF4-FFF2-40B4-BE49-F238E27FC236}">
                <a16:creationId xmlns:a16="http://schemas.microsoft.com/office/drawing/2014/main" id="{5CBE96B9-F83E-DE48-23BB-43FA4F502182}"/>
              </a:ext>
            </a:extLst>
          </p:cNvPr>
          <p:cNvSpPr/>
          <p:nvPr/>
        </p:nvSpPr>
        <p:spPr>
          <a:xfrm>
            <a:off x="0" y="980833"/>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3" name="Title 1">
            <a:extLst>
              <a:ext uri="{FF2B5EF4-FFF2-40B4-BE49-F238E27FC236}">
                <a16:creationId xmlns:a16="http://schemas.microsoft.com/office/drawing/2014/main" id="{159C280D-1B49-2401-63ED-EEA6F8E71260}"/>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4" name="Picture 13">
            <a:extLst>
              <a:ext uri="{FF2B5EF4-FFF2-40B4-BE49-F238E27FC236}">
                <a16:creationId xmlns:a16="http://schemas.microsoft.com/office/drawing/2014/main" id="{1CA3D18D-6CCD-EEE4-769D-DAB2E16A1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
        <p:nvSpPr>
          <p:cNvPr id="15" name="TextBox 14">
            <a:extLst>
              <a:ext uri="{FF2B5EF4-FFF2-40B4-BE49-F238E27FC236}">
                <a16:creationId xmlns:a16="http://schemas.microsoft.com/office/drawing/2014/main" id="{F06BDD6E-532D-519A-FAD8-339BE43BFD51}"/>
              </a:ext>
            </a:extLst>
          </p:cNvPr>
          <p:cNvSpPr txBox="1"/>
          <p:nvPr/>
        </p:nvSpPr>
        <p:spPr>
          <a:xfrm>
            <a:off x="216776" y="1620822"/>
            <a:ext cx="8927223"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C00000"/>
                </a:solidFill>
                <a:latin typeface="+mj-lt"/>
                <a:ea typeface="+mn-lt"/>
                <a:cs typeface="+mn-lt"/>
              </a:rPr>
              <a:t>Case/Cluster</a:t>
            </a:r>
            <a:r>
              <a:rPr lang="en-US" sz="3200" b="1" dirty="0">
                <a:solidFill>
                  <a:srgbClr val="31859C"/>
                </a:solidFill>
                <a:latin typeface="+mj-lt"/>
                <a:ea typeface="+mn-lt"/>
                <a:cs typeface="+mn-lt"/>
              </a:rPr>
              <a:t>-Area Targeted Approach – CATI/CLUSTI</a:t>
            </a:r>
          </a:p>
        </p:txBody>
      </p:sp>
    </p:spTree>
    <p:extLst>
      <p:ext uri="{BB962C8B-B14F-4D97-AF65-F5344CB8AC3E}">
        <p14:creationId xmlns:p14="http://schemas.microsoft.com/office/powerpoint/2010/main" val="310949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904571-9605-00B4-281D-9269D6A9A7F6}"/>
              </a:ext>
            </a:extLst>
          </p:cNvPr>
          <p:cNvSpPr txBox="1"/>
          <p:nvPr/>
        </p:nvSpPr>
        <p:spPr>
          <a:xfrm>
            <a:off x="920750" y="5000625"/>
            <a:ext cx="444500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6F252159-186B-90F1-DB53-791FB7C9948D}"/>
              </a:ext>
            </a:extLst>
          </p:cNvPr>
          <p:cNvSpPr txBox="1"/>
          <p:nvPr/>
        </p:nvSpPr>
        <p:spPr>
          <a:xfrm>
            <a:off x="814648" y="2776390"/>
            <a:ext cx="4111625"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rgbClr val="C00000"/>
                </a:solidFill>
                <a:ea typeface="+mn-lt"/>
                <a:cs typeface="+mn-lt"/>
              </a:rPr>
              <a:t>Interest and willingness among national and</a:t>
            </a:r>
          </a:p>
          <a:p>
            <a:r>
              <a:rPr lang="en-US" sz="1600" b="1" dirty="0">
                <a:solidFill>
                  <a:srgbClr val="C00000"/>
                </a:solidFill>
                <a:ea typeface="+mn-lt"/>
                <a:cs typeface="+mn-lt"/>
              </a:rPr>
              <a:t>local authorities</a:t>
            </a:r>
          </a:p>
        </p:txBody>
      </p:sp>
      <p:pic>
        <p:nvPicPr>
          <p:cNvPr id="13" name="Content Placeholder 4">
            <a:extLst>
              <a:ext uri="{FF2B5EF4-FFF2-40B4-BE49-F238E27FC236}">
                <a16:creationId xmlns:a16="http://schemas.microsoft.com/office/drawing/2014/main" id="{4C320E71-2443-48E3-7455-12B8A5EE40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14" name="Rectangle 13">
            <a:extLst>
              <a:ext uri="{FF2B5EF4-FFF2-40B4-BE49-F238E27FC236}">
                <a16:creationId xmlns:a16="http://schemas.microsoft.com/office/drawing/2014/main" id="{5E133D82-0521-754E-22CA-0634C02515D8}"/>
              </a:ext>
            </a:extLst>
          </p:cNvPr>
          <p:cNvSpPr/>
          <p:nvPr/>
        </p:nvSpPr>
        <p:spPr>
          <a:xfrm>
            <a:off x="0" y="980833"/>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5" name="Title 1">
            <a:extLst>
              <a:ext uri="{FF2B5EF4-FFF2-40B4-BE49-F238E27FC236}">
                <a16:creationId xmlns:a16="http://schemas.microsoft.com/office/drawing/2014/main" id="{30D36415-1542-0FD3-6E02-B99F66BC24F9}"/>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6" name="Picture 15">
            <a:extLst>
              <a:ext uri="{FF2B5EF4-FFF2-40B4-BE49-F238E27FC236}">
                <a16:creationId xmlns:a16="http://schemas.microsoft.com/office/drawing/2014/main" id="{66A1E8FD-2F7F-2F47-00EB-B45929AC2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
        <p:nvSpPr>
          <p:cNvPr id="17" name="TextBox 16">
            <a:extLst>
              <a:ext uri="{FF2B5EF4-FFF2-40B4-BE49-F238E27FC236}">
                <a16:creationId xmlns:a16="http://schemas.microsoft.com/office/drawing/2014/main" id="{89721B30-2426-37DD-D2B8-10E800674D1B}"/>
              </a:ext>
            </a:extLst>
          </p:cNvPr>
          <p:cNvSpPr txBox="1"/>
          <p:nvPr/>
        </p:nvSpPr>
        <p:spPr>
          <a:xfrm>
            <a:off x="460375" y="1675540"/>
            <a:ext cx="8223250"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31859C"/>
                </a:solidFill>
                <a:latin typeface="+mj-lt"/>
                <a:ea typeface="+mn-lt"/>
                <a:cs typeface="+mn-lt"/>
              </a:rPr>
              <a:t>Preconditions and programmatic considerations</a:t>
            </a:r>
            <a:endParaRPr lang="en-US" sz="3200" b="1" dirty="0">
              <a:solidFill>
                <a:srgbClr val="C00000"/>
              </a:solidFill>
              <a:latin typeface="+mj-lt"/>
              <a:ea typeface="+mn-lt"/>
              <a:cs typeface="+mn-lt"/>
            </a:endParaRPr>
          </a:p>
        </p:txBody>
      </p:sp>
      <p:sp>
        <p:nvSpPr>
          <p:cNvPr id="2" name="TextBox 1">
            <a:extLst>
              <a:ext uri="{FF2B5EF4-FFF2-40B4-BE49-F238E27FC236}">
                <a16:creationId xmlns:a16="http://schemas.microsoft.com/office/drawing/2014/main" id="{DCD6A15D-C99B-A11A-F3C3-27A95F1D9B27}"/>
              </a:ext>
            </a:extLst>
          </p:cNvPr>
          <p:cNvSpPr txBox="1"/>
          <p:nvPr/>
        </p:nvSpPr>
        <p:spPr>
          <a:xfrm>
            <a:off x="814648" y="3596394"/>
            <a:ext cx="4111625"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chemeClr val="bg1">
                    <a:lumMod val="50000"/>
                  </a:schemeClr>
                </a:solidFill>
                <a:ea typeface="+mn-lt"/>
                <a:cs typeface="+mn-lt"/>
              </a:rPr>
              <a:t>Strong information management, including a</a:t>
            </a:r>
          </a:p>
          <a:p>
            <a:r>
              <a:rPr lang="en-US" sz="1600" b="1" dirty="0">
                <a:solidFill>
                  <a:schemeClr val="bg1">
                    <a:lumMod val="50000"/>
                  </a:schemeClr>
                </a:solidFill>
                <a:ea typeface="+mn-lt"/>
                <a:cs typeface="+mn-lt"/>
              </a:rPr>
              <a:t>robust surveillance system and timely sharing</a:t>
            </a:r>
          </a:p>
          <a:p>
            <a:r>
              <a:rPr lang="en-US" sz="1600" b="1" dirty="0">
                <a:solidFill>
                  <a:schemeClr val="bg1">
                    <a:lumMod val="50000"/>
                  </a:schemeClr>
                </a:solidFill>
                <a:ea typeface="+mn-lt"/>
                <a:cs typeface="+mn-lt"/>
              </a:rPr>
              <a:t>of epidemiological data</a:t>
            </a:r>
          </a:p>
        </p:txBody>
      </p:sp>
      <p:sp>
        <p:nvSpPr>
          <p:cNvPr id="3" name="TextBox 2">
            <a:extLst>
              <a:ext uri="{FF2B5EF4-FFF2-40B4-BE49-F238E27FC236}">
                <a16:creationId xmlns:a16="http://schemas.microsoft.com/office/drawing/2014/main" id="{FCE6D7FC-D137-D335-4F03-02B4C1BE3B5E}"/>
              </a:ext>
            </a:extLst>
          </p:cNvPr>
          <p:cNvSpPr txBox="1"/>
          <p:nvPr/>
        </p:nvSpPr>
        <p:spPr>
          <a:xfrm>
            <a:off x="814647" y="4596668"/>
            <a:ext cx="4111625"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rgbClr val="C00000"/>
                </a:solidFill>
                <a:ea typeface="+mn-lt"/>
                <a:cs typeface="+mn-lt"/>
              </a:rPr>
              <a:t>Strong coordination between stakeholders</a:t>
            </a:r>
          </a:p>
        </p:txBody>
      </p:sp>
      <p:sp>
        <p:nvSpPr>
          <p:cNvPr id="4" name="TextBox 3">
            <a:extLst>
              <a:ext uri="{FF2B5EF4-FFF2-40B4-BE49-F238E27FC236}">
                <a16:creationId xmlns:a16="http://schemas.microsoft.com/office/drawing/2014/main" id="{1782E131-34EF-FA22-F337-DAE61A0D54A5}"/>
              </a:ext>
            </a:extLst>
          </p:cNvPr>
          <p:cNvSpPr txBox="1"/>
          <p:nvPr/>
        </p:nvSpPr>
        <p:spPr>
          <a:xfrm>
            <a:off x="814646" y="5214042"/>
            <a:ext cx="4111625"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chemeClr val="bg1">
                    <a:lumMod val="50000"/>
                  </a:schemeClr>
                </a:solidFill>
                <a:ea typeface="+mn-lt"/>
                <a:cs typeface="+mn-lt"/>
              </a:rPr>
              <a:t>CORTs includes multiple layers of engagement: HH, community, HCF</a:t>
            </a:r>
          </a:p>
        </p:txBody>
      </p:sp>
      <p:sp>
        <p:nvSpPr>
          <p:cNvPr id="5" name="TextBox 4">
            <a:extLst>
              <a:ext uri="{FF2B5EF4-FFF2-40B4-BE49-F238E27FC236}">
                <a16:creationId xmlns:a16="http://schemas.microsoft.com/office/drawing/2014/main" id="{3DDE47BB-1D9F-BD16-7496-C53E20AE48FD}"/>
              </a:ext>
            </a:extLst>
          </p:cNvPr>
          <p:cNvSpPr txBox="1"/>
          <p:nvPr/>
        </p:nvSpPr>
        <p:spPr>
          <a:xfrm>
            <a:off x="5032374" y="5162567"/>
            <a:ext cx="4111625"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rgbClr val="C00000"/>
                </a:solidFill>
                <a:ea typeface="+mn-lt"/>
                <a:cs typeface="+mn-lt"/>
              </a:rPr>
              <a:t>Materials, supplies, logistics, warehouse</a:t>
            </a:r>
          </a:p>
        </p:txBody>
      </p:sp>
      <p:sp>
        <p:nvSpPr>
          <p:cNvPr id="6" name="TextBox 5">
            <a:extLst>
              <a:ext uri="{FF2B5EF4-FFF2-40B4-BE49-F238E27FC236}">
                <a16:creationId xmlns:a16="http://schemas.microsoft.com/office/drawing/2014/main" id="{6FE02100-9393-320C-F74D-7DC60B99ABE1}"/>
              </a:ext>
            </a:extLst>
          </p:cNvPr>
          <p:cNvSpPr txBox="1"/>
          <p:nvPr/>
        </p:nvSpPr>
        <p:spPr>
          <a:xfrm>
            <a:off x="5032375" y="2725467"/>
            <a:ext cx="4111625"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rgbClr val="C00000"/>
                </a:solidFill>
                <a:ea typeface="+mn-lt"/>
                <a:cs typeface="+mn-lt"/>
              </a:rPr>
              <a:t>Predictable, flexible and timely funding</a:t>
            </a:r>
          </a:p>
        </p:txBody>
      </p:sp>
      <p:sp>
        <p:nvSpPr>
          <p:cNvPr id="8" name="TextBox 7">
            <a:extLst>
              <a:ext uri="{FF2B5EF4-FFF2-40B4-BE49-F238E27FC236}">
                <a16:creationId xmlns:a16="http://schemas.microsoft.com/office/drawing/2014/main" id="{FC2E70E4-C4C2-C02F-671F-E142BE561D12}"/>
              </a:ext>
            </a:extLst>
          </p:cNvPr>
          <p:cNvSpPr txBox="1"/>
          <p:nvPr/>
        </p:nvSpPr>
        <p:spPr>
          <a:xfrm>
            <a:off x="5052447" y="3259214"/>
            <a:ext cx="3409628" cy="1846659"/>
          </a:xfrm>
          <a:prstGeom prst="rect">
            <a:avLst/>
          </a:prstGeom>
          <a:noFill/>
        </p:spPr>
        <p:txBody>
          <a:bodyPr wrap="square" rtlCol="0">
            <a:spAutoFit/>
          </a:bodyPr>
          <a:lstStyle/>
          <a:p>
            <a:r>
              <a:rPr lang="en-GB" sz="1600" b="1" dirty="0">
                <a:solidFill>
                  <a:schemeClr val="bg1">
                    <a:lumMod val="50000"/>
                  </a:schemeClr>
                </a:solidFill>
                <a:ea typeface="+mn-lt"/>
                <a:cs typeface="+mn-lt"/>
              </a:rPr>
              <a:t>Incorporating the CORTs into national surveillance and response programmes is key to sustainability (Environmental health unit Zimbabwe; Community Health Workers..)</a:t>
            </a:r>
          </a:p>
          <a:p>
            <a:endParaRPr lang="en-GB" dirty="0"/>
          </a:p>
        </p:txBody>
      </p:sp>
    </p:spTree>
    <p:extLst>
      <p:ext uri="{BB962C8B-B14F-4D97-AF65-F5344CB8AC3E}">
        <p14:creationId xmlns:p14="http://schemas.microsoft.com/office/powerpoint/2010/main" val="232333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53893-6DA8-E3A7-2029-61DBD16F0964}"/>
              </a:ext>
            </a:extLst>
          </p:cNvPr>
          <p:cNvSpPr>
            <a:spLocks noGrp="1"/>
          </p:cNvSpPr>
          <p:nvPr>
            <p:ph idx="1"/>
          </p:nvPr>
        </p:nvSpPr>
        <p:spPr>
          <a:xfrm>
            <a:off x="108999" y="1663242"/>
            <a:ext cx="8962907" cy="4026339"/>
          </a:xfrm>
        </p:spPr>
        <p:txBody>
          <a:bodyPr vert="horz" lIns="68580" tIns="34290" rIns="68580" bIns="34290" rtlCol="0" anchor="t">
            <a:noAutofit/>
          </a:bodyPr>
          <a:lstStyle/>
          <a:p>
            <a:pPr>
              <a:buNone/>
            </a:pPr>
            <a:endParaRPr lang="en-US" sz="1275" b="1">
              <a:ea typeface="+mn-lt"/>
              <a:cs typeface="+mn-lt"/>
            </a:endParaRPr>
          </a:p>
          <a:p>
            <a:pPr marL="0" indent="0">
              <a:buNone/>
            </a:pPr>
            <a:endParaRPr lang="en-US" sz="1275">
              <a:ea typeface="+mn-lt"/>
              <a:cs typeface="+mn-lt"/>
            </a:endParaRPr>
          </a:p>
        </p:txBody>
      </p:sp>
      <p:sp>
        <p:nvSpPr>
          <p:cNvPr id="2" name="Title 1">
            <a:extLst>
              <a:ext uri="{FF2B5EF4-FFF2-40B4-BE49-F238E27FC236}">
                <a16:creationId xmlns:a16="http://schemas.microsoft.com/office/drawing/2014/main" id="{FCC346D5-6FD7-FFC8-72AA-F231743A2E9B}"/>
              </a:ext>
            </a:extLst>
          </p:cNvPr>
          <p:cNvSpPr>
            <a:spLocks noGrp="1"/>
          </p:cNvSpPr>
          <p:nvPr>
            <p:ph type="title"/>
          </p:nvPr>
        </p:nvSpPr>
        <p:spPr>
          <a:xfrm>
            <a:off x="108998" y="862284"/>
            <a:ext cx="7886700" cy="662936"/>
          </a:xfrm>
        </p:spPr>
        <p:txBody>
          <a:bodyPr>
            <a:normAutofit/>
          </a:bodyPr>
          <a:lstStyle/>
          <a:p>
            <a:r>
              <a:rPr lang="en-US" sz="2100" b="1" dirty="0">
                <a:solidFill>
                  <a:schemeClr val="bg1"/>
                </a:solidFill>
                <a:latin typeface="Verdana Pro"/>
                <a:cs typeface="Calibri Light"/>
              </a:rPr>
              <a:t>Sensitization on WASH AWD Response Package</a:t>
            </a:r>
          </a:p>
        </p:txBody>
      </p:sp>
      <p:sp>
        <p:nvSpPr>
          <p:cNvPr id="9" name="TextBox 8">
            <a:extLst>
              <a:ext uri="{FF2B5EF4-FFF2-40B4-BE49-F238E27FC236}">
                <a16:creationId xmlns:a16="http://schemas.microsoft.com/office/drawing/2014/main" id="{6311AC95-AC0C-0297-2855-DA30544EE50D}"/>
              </a:ext>
            </a:extLst>
          </p:cNvPr>
          <p:cNvSpPr txBox="1"/>
          <p:nvPr/>
        </p:nvSpPr>
        <p:spPr>
          <a:xfrm>
            <a:off x="3553811" y="3865836"/>
            <a:ext cx="5412827" cy="19159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Clr>
                <a:srgbClr val="C00000"/>
              </a:buClr>
              <a:buFont typeface="Arial"/>
              <a:buChar char="•"/>
            </a:pPr>
            <a:r>
              <a:rPr lang="en-US" sz="2000" dirty="0">
                <a:ea typeface="+mn-lt"/>
                <a:cs typeface="+mn-lt"/>
              </a:rPr>
              <a:t>36 times greater risk within 50m (in the first 3 days)</a:t>
            </a:r>
            <a:endParaRPr lang="en-US" sz="2000" dirty="0">
              <a:ea typeface="Calibri"/>
              <a:cs typeface="Calibri"/>
            </a:endParaRPr>
          </a:p>
          <a:p>
            <a:pPr marL="257175" indent="-257175">
              <a:buClr>
                <a:srgbClr val="C00000"/>
              </a:buClr>
              <a:buFont typeface="Arial"/>
              <a:buChar char="•"/>
            </a:pPr>
            <a:r>
              <a:rPr lang="en-US" sz="2000" dirty="0">
                <a:ea typeface="+mn-lt"/>
                <a:cs typeface="+mn-lt"/>
              </a:rPr>
              <a:t>6 times greater within 51 - 100 m (in the first 3 days)</a:t>
            </a:r>
            <a:endParaRPr lang="en-US" sz="2000" dirty="0">
              <a:ea typeface="Calibri"/>
              <a:cs typeface="Calibri"/>
            </a:endParaRPr>
          </a:p>
          <a:p>
            <a:pPr marL="257175" indent="-257175">
              <a:buClr>
                <a:srgbClr val="C00000"/>
              </a:buClr>
              <a:buFont typeface="Arial"/>
              <a:buChar char="•"/>
            </a:pPr>
            <a:r>
              <a:rPr lang="en-US" sz="2000" dirty="0">
                <a:ea typeface="+mn-lt"/>
                <a:cs typeface="+mn-lt"/>
              </a:rPr>
              <a:t>5 times greater within 101 - 150 m (within the first 3 days)</a:t>
            </a:r>
            <a:endParaRPr lang="en-US" sz="2000" dirty="0">
              <a:ea typeface="Calibri"/>
              <a:cs typeface="Calibri"/>
            </a:endParaRPr>
          </a:p>
        </p:txBody>
      </p:sp>
      <p:sp>
        <p:nvSpPr>
          <p:cNvPr id="10" name="TextBox 9">
            <a:extLst>
              <a:ext uri="{FF2B5EF4-FFF2-40B4-BE49-F238E27FC236}">
                <a16:creationId xmlns:a16="http://schemas.microsoft.com/office/drawing/2014/main" id="{D9DE82E0-384E-68D2-703C-79C1FF233142}"/>
              </a:ext>
            </a:extLst>
          </p:cNvPr>
          <p:cNvSpPr txBox="1"/>
          <p:nvPr/>
        </p:nvSpPr>
        <p:spPr>
          <a:xfrm>
            <a:off x="171648" y="2378507"/>
            <a:ext cx="8671034"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dirty="0">
                <a:latin typeface="Calibri"/>
                <a:ea typeface="Calibri"/>
                <a:cs typeface="Calibri"/>
              </a:rPr>
              <a:t>Specific</a:t>
            </a:r>
            <a:r>
              <a:rPr lang="en-US" sz="2000" dirty="0">
                <a:ea typeface="+mn-lt"/>
                <a:cs typeface="+mn-lt"/>
              </a:rPr>
              <a:t> package of tailored response activities, </a:t>
            </a:r>
            <a:r>
              <a:rPr lang="en-US" sz="2000" dirty="0">
                <a:solidFill>
                  <a:srgbClr val="000000"/>
                </a:solidFill>
                <a:ea typeface="+mn-lt"/>
                <a:cs typeface="+mn-lt"/>
              </a:rPr>
              <a:t>to limit AWD transmission</a:t>
            </a:r>
            <a:r>
              <a:rPr lang="en-US" sz="2000" dirty="0">
                <a:ea typeface="+mn-lt"/>
                <a:cs typeface="+mn-lt"/>
              </a:rPr>
              <a:t>, implemented by a mobile response team </a:t>
            </a:r>
            <a:r>
              <a:rPr lang="en-US" sz="2000" dirty="0">
                <a:solidFill>
                  <a:srgbClr val="000000"/>
                </a:solidFill>
                <a:ea typeface="+mn-lt"/>
                <a:cs typeface="+mn-lt"/>
              </a:rPr>
              <a:t>at case residences and neighboring households </a:t>
            </a:r>
            <a:r>
              <a:rPr lang="en-US" sz="2000" dirty="0">
                <a:ea typeface="+mn-lt"/>
                <a:cs typeface="+mn-lt"/>
              </a:rPr>
              <a:t>in a defined perimeter around localized cases. </a:t>
            </a:r>
            <a:endParaRPr lang="en-US" sz="2000" dirty="0">
              <a:ea typeface="Calibri"/>
              <a:cs typeface="Calibri"/>
            </a:endParaRPr>
          </a:p>
        </p:txBody>
      </p:sp>
      <p:pic>
        <p:nvPicPr>
          <p:cNvPr id="15" name="Picture 15" descr="A picture containing schematic&#10;&#10;Description automatically generated">
            <a:extLst>
              <a:ext uri="{FF2B5EF4-FFF2-40B4-BE49-F238E27FC236}">
                <a16:creationId xmlns:a16="http://schemas.microsoft.com/office/drawing/2014/main" id="{E51FA528-8B9A-7633-06A5-F327E13FBF65}"/>
              </a:ext>
            </a:extLst>
          </p:cNvPr>
          <p:cNvPicPr>
            <a:picLocks noChangeAspect="1"/>
          </p:cNvPicPr>
          <p:nvPr/>
        </p:nvPicPr>
        <p:blipFill>
          <a:blip r:embed="rId3"/>
          <a:stretch>
            <a:fillRect/>
          </a:stretch>
        </p:blipFill>
        <p:spPr>
          <a:xfrm>
            <a:off x="495728" y="3676411"/>
            <a:ext cx="2743200" cy="2361779"/>
          </a:xfrm>
          <a:prstGeom prst="rect">
            <a:avLst/>
          </a:prstGeom>
        </p:spPr>
      </p:pic>
      <p:sp>
        <p:nvSpPr>
          <p:cNvPr id="11" name="TextBox 10">
            <a:extLst>
              <a:ext uri="{FF2B5EF4-FFF2-40B4-BE49-F238E27FC236}">
                <a16:creationId xmlns:a16="http://schemas.microsoft.com/office/drawing/2014/main" id="{404BA3AF-DACA-2CB8-270C-6EC5D1F34A80}"/>
              </a:ext>
            </a:extLst>
          </p:cNvPr>
          <p:cNvSpPr txBox="1"/>
          <p:nvPr/>
        </p:nvSpPr>
        <p:spPr>
          <a:xfrm>
            <a:off x="216776" y="1620822"/>
            <a:ext cx="8927223"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C00000"/>
                </a:solidFill>
                <a:latin typeface="+mj-lt"/>
                <a:ea typeface="+mn-lt"/>
                <a:cs typeface="+mn-lt"/>
              </a:rPr>
              <a:t>Case/Cluster</a:t>
            </a:r>
            <a:r>
              <a:rPr lang="en-US" sz="3200" b="1" dirty="0">
                <a:solidFill>
                  <a:srgbClr val="31859C"/>
                </a:solidFill>
                <a:latin typeface="+mj-lt"/>
                <a:ea typeface="+mn-lt"/>
                <a:cs typeface="+mn-lt"/>
              </a:rPr>
              <a:t>-Area Targeted Approach – CATI/CLUSTI</a:t>
            </a:r>
          </a:p>
        </p:txBody>
      </p:sp>
      <p:sp>
        <p:nvSpPr>
          <p:cNvPr id="7" name="Rectangle 6">
            <a:extLst>
              <a:ext uri="{FF2B5EF4-FFF2-40B4-BE49-F238E27FC236}">
                <a16:creationId xmlns:a16="http://schemas.microsoft.com/office/drawing/2014/main" id="{98033A1E-4290-8520-3EA6-7E267F953BDA}"/>
              </a:ext>
            </a:extLst>
          </p:cNvPr>
          <p:cNvSpPr/>
          <p:nvPr/>
        </p:nvSpPr>
        <p:spPr>
          <a:xfrm>
            <a:off x="0" y="980833"/>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2" name="Title 1">
            <a:extLst>
              <a:ext uri="{FF2B5EF4-FFF2-40B4-BE49-F238E27FC236}">
                <a16:creationId xmlns:a16="http://schemas.microsoft.com/office/drawing/2014/main" id="{6513A6B4-81EE-3E19-34D9-C2A92C4E9991}"/>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4" name="Content Placeholder 4">
            <a:extLst>
              <a:ext uri="{FF2B5EF4-FFF2-40B4-BE49-F238E27FC236}">
                <a16:creationId xmlns:a16="http://schemas.microsoft.com/office/drawing/2014/main" id="{37CE157F-8392-BC3D-C121-BC32E58590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pic>
        <p:nvPicPr>
          <p:cNvPr id="18" name="Picture 17">
            <a:extLst>
              <a:ext uri="{FF2B5EF4-FFF2-40B4-BE49-F238E27FC236}">
                <a16:creationId xmlns:a16="http://schemas.microsoft.com/office/drawing/2014/main" id="{82E17E47-A697-4150-EA9B-B6DB1B4C01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Tree>
    <p:extLst>
      <p:ext uri="{BB962C8B-B14F-4D97-AF65-F5344CB8AC3E}">
        <p14:creationId xmlns:p14="http://schemas.microsoft.com/office/powerpoint/2010/main" val="331388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53893-6DA8-E3A7-2029-61DBD16F0964}"/>
              </a:ext>
            </a:extLst>
          </p:cNvPr>
          <p:cNvSpPr>
            <a:spLocks noGrp="1"/>
          </p:cNvSpPr>
          <p:nvPr>
            <p:ph idx="1"/>
          </p:nvPr>
        </p:nvSpPr>
        <p:spPr>
          <a:xfrm>
            <a:off x="125807" y="2672546"/>
            <a:ext cx="3984053" cy="3788279"/>
          </a:xfrm>
        </p:spPr>
        <p:txBody>
          <a:bodyPr vert="horz" lIns="68580" tIns="34290" rIns="68580" bIns="34290" rtlCol="0" anchor="t">
            <a:noAutofit/>
          </a:bodyPr>
          <a:lstStyle/>
          <a:p>
            <a:pPr marL="0" indent="0">
              <a:buNone/>
            </a:pPr>
            <a:r>
              <a:rPr lang="en-US" sz="2400" b="1" dirty="0">
                <a:solidFill>
                  <a:srgbClr val="31859C"/>
                </a:solidFill>
              </a:rPr>
              <a:t>To quickly stop disease transmission, rapid response is critical</a:t>
            </a:r>
          </a:p>
          <a:p>
            <a:pPr lvl="1">
              <a:buFont typeface="Arial" panose="020B0604020202020204" pitchFamily="34" charset="0"/>
              <a:buChar char="•"/>
            </a:pPr>
            <a:r>
              <a:rPr lang="en-US" sz="2200" b="1" dirty="0">
                <a:cs typeface="Calibri"/>
              </a:rPr>
              <a:t>Within 24-48 h</a:t>
            </a:r>
          </a:p>
          <a:p>
            <a:pPr lvl="1">
              <a:buFont typeface="Arial" panose="020B0604020202020204" pitchFamily="34" charset="0"/>
              <a:buChar char="•"/>
            </a:pPr>
            <a:r>
              <a:rPr lang="en-US" sz="2200" b="1" dirty="0">
                <a:cs typeface="Calibri"/>
              </a:rPr>
              <a:t>Before the outbreak peak</a:t>
            </a:r>
          </a:p>
          <a:p>
            <a:pPr lvl="1">
              <a:buFont typeface="Arial" panose="020B0604020202020204" pitchFamily="34" charset="0"/>
              <a:buChar char="•"/>
            </a:pPr>
            <a:r>
              <a:rPr lang="en-US" sz="2200" b="1" dirty="0">
                <a:cs typeface="Calibri"/>
              </a:rPr>
              <a:t>Agile teams, close monitoring</a:t>
            </a:r>
          </a:p>
          <a:p>
            <a:pPr lvl="1">
              <a:buFont typeface="Arial" panose="020B0604020202020204" pitchFamily="34" charset="0"/>
              <a:buChar char="•"/>
            </a:pPr>
            <a:r>
              <a:rPr lang="en-US" sz="2200" b="1" dirty="0">
                <a:cs typeface="Calibri"/>
              </a:rPr>
              <a:t>Preparedness is critical for rapid response</a:t>
            </a:r>
            <a:endParaRPr lang="en-US" sz="2200" dirty="0">
              <a:cs typeface="Calibri"/>
            </a:endParaRPr>
          </a:p>
        </p:txBody>
      </p:sp>
      <p:pic>
        <p:nvPicPr>
          <p:cNvPr id="9" name="Picture 8" descr="Chart, line chart, histogram&#10;&#10;Description automatically generated">
            <a:extLst>
              <a:ext uri="{FF2B5EF4-FFF2-40B4-BE49-F238E27FC236}">
                <a16:creationId xmlns:a16="http://schemas.microsoft.com/office/drawing/2014/main" id="{3FB897CE-70CA-FD59-1D35-1210F365B89C}"/>
              </a:ext>
            </a:extLst>
          </p:cNvPr>
          <p:cNvPicPr>
            <a:picLocks noChangeAspect="1"/>
          </p:cNvPicPr>
          <p:nvPr/>
        </p:nvPicPr>
        <p:blipFill>
          <a:blip r:embed="rId3"/>
          <a:stretch>
            <a:fillRect/>
          </a:stretch>
        </p:blipFill>
        <p:spPr>
          <a:xfrm>
            <a:off x="4018891" y="2281193"/>
            <a:ext cx="5125107" cy="3788279"/>
          </a:xfrm>
          <a:prstGeom prst="rect">
            <a:avLst/>
          </a:prstGeom>
        </p:spPr>
      </p:pic>
      <p:pic>
        <p:nvPicPr>
          <p:cNvPr id="11" name="Content Placeholder 4">
            <a:extLst>
              <a:ext uri="{FF2B5EF4-FFF2-40B4-BE49-F238E27FC236}">
                <a16:creationId xmlns:a16="http://schemas.microsoft.com/office/drawing/2014/main" id="{9240A009-5B02-F1F9-9184-16B4268B882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12" name="Rectangle 11">
            <a:extLst>
              <a:ext uri="{FF2B5EF4-FFF2-40B4-BE49-F238E27FC236}">
                <a16:creationId xmlns:a16="http://schemas.microsoft.com/office/drawing/2014/main" id="{6139B61A-5B49-0939-AA20-C516EA405C7C}"/>
              </a:ext>
            </a:extLst>
          </p:cNvPr>
          <p:cNvSpPr/>
          <p:nvPr/>
        </p:nvSpPr>
        <p:spPr>
          <a:xfrm>
            <a:off x="0" y="980833"/>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3" name="Title 1">
            <a:extLst>
              <a:ext uri="{FF2B5EF4-FFF2-40B4-BE49-F238E27FC236}">
                <a16:creationId xmlns:a16="http://schemas.microsoft.com/office/drawing/2014/main" id="{2F4FFA95-F025-267C-8F6E-7BABEF621C82}"/>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4" name="Picture 13">
            <a:extLst>
              <a:ext uri="{FF2B5EF4-FFF2-40B4-BE49-F238E27FC236}">
                <a16:creationId xmlns:a16="http://schemas.microsoft.com/office/drawing/2014/main" id="{7C4B81D2-529D-1559-2AB0-4417DA4C62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
        <p:nvSpPr>
          <p:cNvPr id="16" name="TextBox 15">
            <a:extLst>
              <a:ext uri="{FF2B5EF4-FFF2-40B4-BE49-F238E27FC236}">
                <a16:creationId xmlns:a16="http://schemas.microsoft.com/office/drawing/2014/main" id="{432FEEFE-C4AE-B3B7-8B16-E64140D1AD93}"/>
              </a:ext>
            </a:extLst>
          </p:cNvPr>
          <p:cNvSpPr txBox="1"/>
          <p:nvPr/>
        </p:nvSpPr>
        <p:spPr>
          <a:xfrm>
            <a:off x="216776" y="1620822"/>
            <a:ext cx="8927223"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C00000"/>
                </a:solidFill>
                <a:latin typeface="+mj-lt"/>
                <a:ea typeface="+mn-lt"/>
                <a:cs typeface="+mn-lt"/>
              </a:rPr>
              <a:t>Case/Cluster</a:t>
            </a:r>
            <a:r>
              <a:rPr lang="en-US" sz="3200" b="1" dirty="0">
                <a:solidFill>
                  <a:srgbClr val="31859C"/>
                </a:solidFill>
                <a:latin typeface="+mj-lt"/>
                <a:ea typeface="+mn-lt"/>
                <a:cs typeface="+mn-lt"/>
              </a:rPr>
              <a:t>-Area Targeted Approach – CATI/CLUSTI</a:t>
            </a:r>
          </a:p>
        </p:txBody>
      </p:sp>
      <p:sp>
        <p:nvSpPr>
          <p:cNvPr id="17" name="Content Placeholder 2">
            <a:extLst>
              <a:ext uri="{FF2B5EF4-FFF2-40B4-BE49-F238E27FC236}">
                <a16:creationId xmlns:a16="http://schemas.microsoft.com/office/drawing/2014/main" id="{9DD5920A-E9FB-D35D-BCBA-D3873DABCEB1}"/>
              </a:ext>
            </a:extLst>
          </p:cNvPr>
          <p:cNvSpPr txBox="1">
            <a:spLocks/>
          </p:cNvSpPr>
          <p:nvPr/>
        </p:nvSpPr>
        <p:spPr>
          <a:xfrm>
            <a:off x="4109860" y="6069472"/>
            <a:ext cx="5125108" cy="782706"/>
          </a:xfrm>
          <a:prstGeom prst="rect">
            <a:avLst/>
          </a:prstGeom>
        </p:spPr>
        <p:txBody>
          <a:bodyPr vert="horz" lIns="68580" tIns="34290" rIns="68580" bIns="3429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600" b="1" dirty="0">
                <a:solidFill>
                  <a:schemeClr val="bg1">
                    <a:lumMod val="50000"/>
                  </a:schemeClr>
                </a:solidFill>
              </a:rPr>
              <a:t>Schematic representation of the same outbreak and AWD control measures implemented at different timepoints. </a:t>
            </a:r>
            <a:endParaRPr lang="en-US" sz="4800" dirty="0">
              <a:solidFill>
                <a:schemeClr val="bg1">
                  <a:lumMod val="50000"/>
                </a:schemeClr>
              </a:solidFill>
              <a:cs typeface="Calibri"/>
            </a:endParaRPr>
          </a:p>
        </p:txBody>
      </p:sp>
    </p:spTree>
    <p:extLst>
      <p:ext uri="{BB962C8B-B14F-4D97-AF65-F5344CB8AC3E}">
        <p14:creationId xmlns:p14="http://schemas.microsoft.com/office/powerpoint/2010/main" val="32694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836CD4F-0DF6-FE05-B833-0E2A022BB11E}"/>
              </a:ext>
            </a:extLst>
          </p:cNvPr>
          <p:cNvSpPr txBox="1"/>
          <p:nvPr/>
        </p:nvSpPr>
        <p:spPr>
          <a:xfrm>
            <a:off x="6957434" y="6695296"/>
            <a:ext cx="5767753" cy="18466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750" b="1" i="1" dirty="0" err="1">
                <a:ea typeface="+mn-lt"/>
                <a:cs typeface="+mn-lt"/>
              </a:rPr>
              <a:t>souce</a:t>
            </a:r>
            <a:r>
              <a:rPr lang="en-US" sz="750" b="1" i="1" dirty="0">
                <a:ea typeface="+mn-lt"/>
                <a:cs typeface="+mn-lt"/>
              </a:rPr>
              <a:t>: adapted from ACF AWD handbook (2013)</a:t>
            </a:r>
            <a:endParaRPr lang="en-US" i="1" dirty="0"/>
          </a:p>
        </p:txBody>
      </p:sp>
      <p:pic>
        <p:nvPicPr>
          <p:cNvPr id="12" name="Content Placeholder 4">
            <a:extLst>
              <a:ext uri="{FF2B5EF4-FFF2-40B4-BE49-F238E27FC236}">
                <a16:creationId xmlns:a16="http://schemas.microsoft.com/office/drawing/2014/main" id="{804F013E-0160-6B4D-B6DF-A7EDAB16B0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13" name="Rectangle 12">
            <a:extLst>
              <a:ext uri="{FF2B5EF4-FFF2-40B4-BE49-F238E27FC236}">
                <a16:creationId xmlns:a16="http://schemas.microsoft.com/office/drawing/2014/main" id="{E90CC5A6-CCEA-460B-BFEC-C62E3F27E16B}"/>
              </a:ext>
            </a:extLst>
          </p:cNvPr>
          <p:cNvSpPr/>
          <p:nvPr/>
        </p:nvSpPr>
        <p:spPr>
          <a:xfrm>
            <a:off x="0" y="980833"/>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4" name="Title 1">
            <a:extLst>
              <a:ext uri="{FF2B5EF4-FFF2-40B4-BE49-F238E27FC236}">
                <a16:creationId xmlns:a16="http://schemas.microsoft.com/office/drawing/2014/main" id="{451AFD8C-1E72-43CC-9207-0E3EF719A6BF}"/>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5" name="Picture 14">
            <a:extLst>
              <a:ext uri="{FF2B5EF4-FFF2-40B4-BE49-F238E27FC236}">
                <a16:creationId xmlns:a16="http://schemas.microsoft.com/office/drawing/2014/main" id="{EAA7173C-4CFD-C89D-C458-E5E665D33E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
        <p:nvSpPr>
          <p:cNvPr id="16" name="TextBox 15">
            <a:extLst>
              <a:ext uri="{FF2B5EF4-FFF2-40B4-BE49-F238E27FC236}">
                <a16:creationId xmlns:a16="http://schemas.microsoft.com/office/drawing/2014/main" id="{7B8847C3-F5DE-4B73-6463-1F4660173874}"/>
              </a:ext>
            </a:extLst>
          </p:cNvPr>
          <p:cNvSpPr txBox="1"/>
          <p:nvPr/>
        </p:nvSpPr>
        <p:spPr>
          <a:xfrm>
            <a:off x="216776" y="1620822"/>
            <a:ext cx="8927223"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C00000"/>
                </a:solidFill>
                <a:latin typeface="+mj-lt"/>
                <a:ea typeface="+mn-lt"/>
                <a:cs typeface="+mn-lt"/>
              </a:rPr>
              <a:t>Case/Cluster</a:t>
            </a:r>
            <a:r>
              <a:rPr lang="en-US" sz="3200" b="1" dirty="0">
                <a:solidFill>
                  <a:srgbClr val="31859C"/>
                </a:solidFill>
                <a:latin typeface="+mj-lt"/>
                <a:ea typeface="+mn-lt"/>
                <a:cs typeface="+mn-lt"/>
              </a:rPr>
              <a:t>-Area Targeted Approach – CATI/CLUSTI</a:t>
            </a:r>
          </a:p>
        </p:txBody>
      </p:sp>
      <p:sp>
        <p:nvSpPr>
          <p:cNvPr id="18" name="Left Brace 17">
            <a:extLst>
              <a:ext uri="{FF2B5EF4-FFF2-40B4-BE49-F238E27FC236}">
                <a16:creationId xmlns:a16="http://schemas.microsoft.com/office/drawing/2014/main" id="{2D785FAA-7445-7358-4DD4-4009588C5B84}"/>
              </a:ext>
            </a:extLst>
          </p:cNvPr>
          <p:cNvSpPr/>
          <p:nvPr/>
        </p:nvSpPr>
        <p:spPr>
          <a:xfrm>
            <a:off x="4729878" y="2364638"/>
            <a:ext cx="174843" cy="3512529"/>
          </a:xfrm>
          <a:prstGeom prst="leftBrace">
            <a:avLst/>
          </a:prstGeom>
          <a:ln w="57150">
            <a:solidFill>
              <a:srgbClr val="3185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 name="TextBox 18">
            <a:extLst>
              <a:ext uri="{FF2B5EF4-FFF2-40B4-BE49-F238E27FC236}">
                <a16:creationId xmlns:a16="http://schemas.microsoft.com/office/drawing/2014/main" id="{CB2A83B4-DFA6-CE2E-5656-D06C819FA4EC}"/>
              </a:ext>
            </a:extLst>
          </p:cNvPr>
          <p:cNvSpPr txBox="1"/>
          <p:nvPr/>
        </p:nvSpPr>
        <p:spPr>
          <a:xfrm>
            <a:off x="5091892" y="2495938"/>
            <a:ext cx="3596437" cy="34547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457200" indent="-457200">
              <a:buClr>
                <a:srgbClr val="C00000"/>
              </a:buClr>
              <a:buAutoNum type="arabicPeriod"/>
            </a:pPr>
            <a:r>
              <a:rPr lang="en-US" sz="2000" b="1" dirty="0">
                <a:solidFill>
                  <a:schemeClr val="bg1">
                    <a:lumMod val="50000"/>
                  </a:schemeClr>
                </a:solidFill>
                <a:latin typeface="+mj-lt"/>
                <a:ea typeface="+mn-lt"/>
                <a:cs typeface="+mn-lt"/>
              </a:rPr>
              <a:t>Case households and nearby neighbors</a:t>
            </a:r>
          </a:p>
          <a:p>
            <a:pPr marL="457200" indent="-457200">
              <a:buClr>
                <a:srgbClr val="C00000"/>
              </a:buClr>
              <a:buAutoNum type="arabicPeriod"/>
            </a:pPr>
            <a:r>
              <a:rPr lang="en-US" sz="2000" b="1" dirty="0">
                <a:solidFill>
                  <a:schemeClr val="bg1">
                    <a:lumMod val="50000"/>
                  </a:schemeClr>
                </a:solidFill>
                <a:latin typeface="+mj-lt"/>
                <a:ea typeface="+mn-lt"/>
                <a:cs typeface="+mn-lt"/>
              </a:rPr>
              <a:t>Public institutions and places</a:t>
            </a:r>
          </a:p>
          <a:p>
            <a:pPr marL="457200" indent="-457200">
              <a:buClr>
                <a:srgbClr val="C00000"/>
              </a:buClr>
              <a:buAutoNum type="arabicPeriod"/>
            </a:pPr>
            <a:r>
              <a:rPr lang="en-US" sz="2000" b="1" dirty="0">
                <a:solidFill>
                  <a:schemeClr val="bg1">
                    <a:lumMod val="50000"/>
                  </a:schemeClr>
                </a:solidFill>
                <a:latin typeface="+mj-lt"/>
                <a:ea typeface="+mn-lt"/>
                <a:cs typeface="+mn-lt"/>
              </a:rPr>
              <a:t>Population gatherings</a:t>
            </a:r>
          </a:p>
          <a:p>
            <a:pPr marL="457200" indent="-457200">
              <a:buClr>
                <a:srgbClr val="C00000"/>
              </a:buClr>
              <a:buAutoNum type="arabicPeriod"/>
            </a:pPr>
            <a:r>
              <a:rPr lang="en-US" sz="2000" b="1" dirty="0">
                <a:solidFill>
                  <a:schemeClr val="bg1">
                    <a:lumMod val="50000"/>
                  </a:schemeClr>
                </a:solidFill>
                <a:latin typeface="+mj-lt"/>
                <a:ea typeface="+mn-lt"/>
                <a:cs typeface="+mn-lt"/>
              </a:rPr>
              <a:t>Environmental contamination</a:t>
            </a:r>
          </a:p>
          <a:p>
            <a:pPr marL="457200" indent="-457200">
              <a:buClr>
                <a:srgbClr val="C00000"/>
              </a:buClr>
              <a:buAutoNum type="arabicPeriod"/>
            </a:pPr>
            <a:r>
              <a:rPr lang="en-US" sz="2000" b="1" dirty="0">
                <a:solidFill>
                  <a:schemeClr val="bg1">
                    <a:lumMod val="50000"/>
                  </a:schemeClr>
                </a:solidFill>
                <a:latin typeface="+mj-lt"/>
                <a:ea typeface="+mn-lt"/>
                <a:cs typeface="+mn-lt"/>
              </a:rPr>
              <a:t>Burials and funerals of AWD cases</a:t>
            </a:r>
          </a:p>
          <a:p>
            <a:pPr marL="457200" indent="-457200">
              <a:buClr>
                <a:srgbClr val="C00000"/>
              </a:buClr>
              <a:buAutoNum type="arabicPeriod"/>
            </a:pPr>
            <a:r>
              <a:rPr lang="en-US" sz="2000" b="1" dirty="0">
                <a:solidFill>
                  <a:schemeClr val="bg1">
                    <a:lumMod val="50000"/>
                  </a:schemeClr>
                </a:solidFill>
                <a:latin typeface="+mj-lt"/>
                <a:ea typeface="+mn-lt"/>
                <a:cs typeface="+mn-lt"/>
              </a:rPr>
              <a:t>AWD/hospital treatment facilities</a:t>
            </a:r>
          </a:p>
        </p:txBody>
      </p:sp>
      <p:grpSp>
        <p:nvGrpSpPr>
          <p:cNvPr id="26" name="Group 25">
            <a:extLst>
              <a:ext uri="{FF2B5EF4-FFF2-40B4-BE49-F238E27FC236}">
                <a16:creationId xmlns:a16="http://schemas.microsoft.com/office/drawing/2014/main" id="{D1E0B165-85A9-B753-A5F0-6E7792FCCBB4}"/>
              </a:ext>
            </a:extLst>
          </p:cNvPr>
          <p:cNvGrpSpPr/>
          <p:nvPr/>
        </p:nvGrpSpPr>
        <p:grpSpPr>
          <a:xfrm>
            <a:off x="455671" y="2244793"/>
            <a:ext cx="3841819" cy="3860764"/>
            <a:chOff x="614698" y="2294500"/>
            <a:chExt cx="4234062" cy="4266847"/>
          </a:xfrm>
        </p:grpSpPr>
        <p:pic>
          <p:nvPicPr>
            <p:cNvPr id="7" name="Picture 8" descr="Diagram&#10;&#10;Description automatically generated">
              <a:extLst>
                <a:ext uri="{FF2B5EF4-FFF2-40B4-BE49-F238E27FC236}">
                  <a16:creationId xmlns:a16="http://schemas.microsoft.com/office/drawing/2014/main" id="{14035709-2346-298B-D4E7-EDD601A8167F}"/>
                </a:ext>
              </a:extLst>
            </p:cNvPr>
            <p:cNvPicPr>
              <a:picLocks noChangeAspect="1"/>
            </p:cNvPicPr>
            <p:nvPr/>
          </p:nvPicPr>
          <p:blipFill rotWithShape="1">
            <a:blip r:embed="rId5"/>
            <a:srcRect l="11385" r="12439"/>
            <a:stretch/>
          </p:blipFill>
          <p:spPr>
            <a:xfrm>
              <a:off x="614698" y="2294500"/>
              <a:ext cx="4112703" cy="4266847"/>
            </a:xfrm>
            <a:prstGeom prst="rect">
              <a:avLst/>
            </a:prstGeom>
          </p:spPr>
        </p:pic>
        <p:sp>
          <p:nvSpPr>
            <p:cNvPr id="20" name="Donut 19">
              <a:extLst>
                <a:ext uri="{FF2B5EF4-FFF2-40B4-BE49-F238E27FC236}">
                  <a16:creationId xmlns:a16="http://schemas.microsoft.com/office/drawing/2014/main" id="{8AE370BF-C6DC-B03B-33F7-806A23D12EA4}"/>
                </a:ext>
              </a:extLst>
            </p:cNvPr>
            <p:cNvSpPr/>
            <p:nvPr/>
          </p:nvSpPr>
          <p:spPr>
            <a:xfrm>
              <a:off x="2655531" y="2294500"/>
              <a:ext cx="1524001" cy="1482370"/>
            </a:xfrm>
            <a:prstGeom prst="donut">
              <a:avLst>
                <a:gd name="adj" fmla="val 17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Donut 20">
              <a:extLst>
                <a:ext uri="{FF2B5EF4-FFF2-40B4-BE49-F238E27FC236}">
                  <a16:creationId xmlns:a16="http://schemas.microsoft.com/office/drawing/2014/main" id="{E63B8A96-5E50-525E-A051-08182D1DFFE8}"/>
                </a:ext>
              </a:extLst>
            </p:cNvPr>
            <p:cNvSpPr/>
            <p:nvPr/>
          </p:nvSpPr>
          <p:spPr>
            <a:xfrm>
              <a:off x="1252331" y="2301128"/>
              <a:ext cx="1524001" cy="1482370"/>
            </a:xfrm>
            <a:prstGeom prst="donut">
              <a:avLst>
                <a:gd name="adj" fmla="val 17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Donut 21">
              <a:extLst>
                <a:ext uri="{FF2B5EF4-FFF2-40B4-BE49-F238E27FC236}">
                  <a16:creationId xmlns:a16="http://schemas.microsoft.com/office/drawing/2014/main" id="{5E9A3921-FC3F-DF0D-00F9-8B7B2B3940A6}"/>
                </a:ext>
              </a:extLst>
            </p:cNvPr>
            <p:cNvSpPr/>
            <p:nvPr/>
          </p:nvSpPr>
          <p:spPr>
            <a:xfrm>
              <a:off x="3324759" y="3507073"/>
              <a:ext cx="1524001" cy="1482370"/>
            </a:xfrm>
            <a:prstGeom prst="donut">
              <a:avLst>
                <a:gd name="adj" fmla="val 17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Donut 22">
              <a:extLst>
                <a:ext uri="{FF2B5EF4-FFF2-40B4-BE49-F238E27FC236}">
                  <a16:creationId xmlns:a16="http://schemas.microsoft.com/office/drawing/2014/main" id="{A0BFAA98-01AD-99AC-E6DD-5058F6DB377F}"/>
                </a:ext>
              </a:extLst>
            </p:cNvPr>
            <p:cNvSpPr/>
            <p:nvPr/>
          </p:nvSpPr>
          <p:spPr>
            <a:xfrm>
              <a:off x="2655523" y="4666640"/>
              <a:ext cx="1524001" cy="1482370"/>
            </a:xfrm>
            <a:prstGeom prst="donut">
              <a:avLst>
                <a:gd name="adj" fmla="val 17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Donut 23">
              <a:extLst>
                <a:ext uri="{FF2B5EF4-FFF2-40B4-BE49-F238E27FC236}">
                  <a16:creationId xmlns:a16="http://schemas.microsoft.com/office/drawing/2014/main" id="{2453FF85-EDFF-24E3-6822-4F745C6DF0B7}"/>
                </a:ext>
              </a:extLst>
            </p:cNvPr>
            <p:cNvSpPr/>
            <p:nvPr/>
          </p:nvSpPr>
          <p:spPr>
            <a:xfrm>
              <a:off x="1270674" y="4646764"/>
              <a:ext cx="1524001" cy="1482370"/>
            </a:xfrm>
            <a:prstGeom prst="donut">
              <a:avLst>
                <a:gd name="adj" fmla="val 17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Donut 24">
              <a:extLst>
                <a:ext uri="{FF2B5EF4-FFF2-40B4-BE49-F238E27FC236}">
                  <a16:creationId xmlns:a16="http://schemas.microsoft.com/office/drawing/2014/main" id="{82E3B047-DB52-D253-7A33-DACEB2748119}"/>
                </a:ext>
              </a:extLst>
            </p:cNvPr>
            <p:cNvSpPr/>
            <p:nvPr/>
          </p:nvSpPr>
          <p:spPr>
            <a:xfrm>
              <a:off x="614698" y="3513703"/>
              <a:ext cx="1524001" cy="1482370"/>
            </a:xfrm>
            <a:prstGeom prst="donut">
              <a:avLst>
                <a:gd name="adj" fmla="val 17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7" name="TextBox 26">
            <a:extLst>
              <a:ext uri="{FF2B5EF4-FFF2-40B4-BE49-F238E27FC236}">
                <a16:creationId xmlns:a16="http://schemas.microsoft.com/office/drawing/2014/main" id="{9BB39D78-BA6A-913C-6702-9DE20B4B9450}"/>
              </a:ext>
            </a:extLst>
          </p:cNvPr>
          <p:cNvSpPr txBox="1"/>
          <p:nvPr/>
        </p:nvSpPr>
        <p:spPr>
          <a:xfrm>
            <a:off x="108388" y="6156226"/>
            <a:ext cx="9144000"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indent="0">
              <a:buFont typeface="Arial" panose="020B0604020202020204" pitchFamily="34" charset="0"/>
              <a:buNone/>
            </a:pPr>
            <a:r>
              <a:rPr lang="en-US" b="1" dirty="0">
                <a:solidFill>
                  <a:srgbClr val="C00000"/>
                </a:solidFill>
                <a:effectLst/>
                <a:latin typeface="Calibri" panose="020F0502020204030204" pitchFamily="34" charset="0"/>
                <a:ea typeface="Calibri" panose="020F0502020204030204" pitchFamily="34" charset="0"/>
              </a:rPr>
              <a:t> Based on the identified transmission context/s, the appropriate service delivery mechanisms and WASH packages may be selected </a:t>
            </a:r>
            <a:endParaRPr lang="en-US" sz="1200" b="1" dirty="0">
              <a:solidFill>
                <a:srgbClr val="C00000"/>
              </a:solidFill>
            </a:endParaRPr>
          </a:p>
        </p:txBody>
      </p:sp>
    </p:spTree>
    <p:extLst>
      <p:ext uri="{BB962C8B-B14F-4D97-AF65-F5344CB8AC3E}">
        <p14:creationId xmlns:p14="http://schemas.microsoft.com/office/powerpoint/2010/main" val="263414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Diagram&#10;&#10;Description automatically generated">
            <a:extLst>
              <a:ext uri="{FF2B5EF4-FFF2-40B4-BE49-F238E27FC236}">
                <a16:creationId xmlns:a16="http://schemas.microsoft.com/office/drawing/2014/main" id="{94AE57E5-00A7-04CB-6683-AA9454174E23}"/>
              </a:ext>
            </a:extLst>
          </p:cNvPr>
          <p:cNvPicPr>
            <a:picLocks noChangeAspect="1"/>
          </p:cNvPicPr>
          <p:nvPr/>
        </p:nvPicPr>
        <p:blipFill>
          <a:blip r:embed="rId3"/>
          <a:stretch>
            <a:fillRect/>
          </a:stretch>
        </p:blipFill>
        <p:spPr>
          <a:xfrm>
            <a:off x="0" y="3212068"/>
            <a:ext cx="8649806" cy="3096965"/>
          </a:xfrm>
          <a:prstGeom prst="rect">
            <a:avLst/>
          </a:prstGeom>
        </p:spPr>
      </p:pic>
      <p:pic>
        <p:nvPicPr>
          <p:cNvPr id="13" name="Content Placeholder 4">
            <a:extLst>
              <a:ext uri="{FF2B5EF4-FFF2-40B4-BE49-F238E27FC236}">
                <a16:creationId xmlns:a16="http://schemas.microsoft.com/office/drawing/2014/main" id="{25043C79-6393-6013-78CB-8220D46CB5D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14" name="Rectangle 13">
            <a:extLst>
              <a:ext uri="{FF2B5EF4-FFF2-40B4-BE49-F238E27FC236}">
                <a16:creationId xmlns:a16="http://schemas.microsoft.com/office/drawing/2014/main" id="{6A941F7D-5F41-D33D-FB08-1770A9BBFFB0}"/>
              </a:ext>
            </a:extLst>
          </p:cNvPr>
          <p:cNvSpPr/>
          <p:nvPr/>
        </p:nvSpPr>
        <p:spPr>
          <a:xfrm>
            <a:off x="0" y="996331"/>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5" name="Title 1">
            <a:extLst>
              <a:ext uri="{FF2B5EF4-FFF2-40B4-BE49-F238E27FC236}">
                <a16:creationId xmlns:a16="http://schemas.microsoft.com/office/drawing/2014/main" id="{2383EBF2-8C79-E5DC-FB36-9C31F6FC67F9}"/>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6" name="Picture 15">
            <a:extLst>
              <a:ext uri="{FF2B5EF4-FFF2-40B4-BE49-F238E27FC236}">
                <a16:creationId xmlns:a16="http://schemas.microsoft.com/office/drawing/2014/main" id="{878F9B6B-EE07-117C-432A-A92C79F4D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
        <p:nvSpPr>
          <p:cNvPr id="17" name="TextBox 16">
            <a:extLst>
              <a:ext uri="{FF2B5EF4-FFF2-40B4-BE49-F238E27FC236}">
                <a16:creationId xmlns:a16="http://schemas.microsoft.com/office/drawing/2014/main" id="{8A35242B-10A7-D091-57EF-9629119ADDA9}"/>
              </a:ext>
            </a:extLst>
          </p:cNvPr>
          <p:cNvSpPr txBox="1"/>
          <p:nvPr/>
        </p:nvSpPr>
        <p:spPr>
          <a:xfrm>
            <a:off x="573683" y="1656555"/>
            <a:ext cx="5123731"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31859C"/>
                </a:solidFill>
                <a:latin typeface="+mj-lt"/>
                <a:ea typeface="+mn-lt"/>
                <a:cs typeface="+mn-lt"/>
              </a:rPr>
              <a:t>Delivery mechanisms - </a:t>
            </a:r>
            <a:r>
              <a:rPr lang="en-US" sz="3200" b="1" dirty="0">
                <a:solidFill>
                  <a:srgbClr val="C00000"/>
                </a:solidFill>
                <a:latin typeface="+mj-lt"/>
                <a:ea typeface="+mn-lt"/>
                <a:cs typeface="+mn-lt"/>
              </a:rPr>
              <a:t>CATI</a:t>
            </a:r>
          </a:p>
        </p:txBody>
      </p:sp>
      <p:sp>
        <p:nvSpPr>
          <p:cNvPr id="18" name="TextBox 17">
            <a:extLst>
              <a:ext uri="{FF2B5EF4-FFF2-40B4-BE49-F238E27FC236}">
                <a16:creationId xmlns:a16="http://schemas.microsoft.com/office/drawing/2014/main" id="{985FF89D-699A-6AB9-121B-3CCD4D06A1F1}"/>
              </a:ext>
            </a:extLst>
          </p:cNvPr>
          <p:cNvSpPr txBox="1"/>
          <p:nvPr/>
        </p:nvSpPr>
        <p:spPr>
          <a:xfrm>
            <a:off x="573683" y="2218247"/>
            <a:ext cx="8417917" cy="6848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dirty="0">
                <a:solidFill>
                  <a:schemeClr val="bg1">
                    <a:lumMod val="50000"/>
                  </a:schemeClr>
                </a:solidFill>
                <a:latin typeface="+mj-lt"/>
                <a:ea typeface="+mn-lt"/>
                <a:cs typeface="+mn-lt"/>
              </a:rPr>
              <a:t>Once cases are identified, a team carries out a rapid case investigation, active case search, and WASH interventions at the case resident to limit transmission </a:t>
            </a:r>
          </a:p>
        </p:txBody>
      </p:sp>
    </p:spTree>
    <p:extLst>
      <p:ext uri="{BB962C8B-B14F-4D97-AF65-F5344CB8AC3E}">
        <p14:creationId xmlns:p14="http://schemas.microsoft.com/office/powerpoint/2010/main" val="238751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904571-9605-00B4-281D-9269D6A9A7F6}"/>
              </a:ext>
            </a:extLst>
          </p:cNvPr>
          <p:cNvSpPr txBox="1"/>
          <p:nvPr/>
        </p:nvSpPr>
        <p:spPr>
          <a:xfrm>
            <a:off x="920750" y="5000625"/>
            <a:ext cx="444500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6F252159-186B-90F1-DB53-791FB7C9948D}"/>
              </a:ext>
            </a:extLst>
          </p:cNvPr>
          <p:cNvSpPr txBox="1"/>
          <p:nvPr/>
        </p:nvSpPr>
        <p:spPr>
          <a:xfrm>
            <a:off x="460375" y="2971000"/>
            <a:ext cx="2329320" cy="130035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rgbClr val="C00000"/>
                </a:solidFill>
                <a:ea typeface="+mn-lt"/>
                <a:cs typeface="+mn-lt"/>
              </a:rPr>
              <a:t>CORTs (literature)</a:t>
            </a:r>
          </a:p>
          <a:p>
            <a:endParaRPr lang="en-US" sz="1600" b="1" dirty="0">
              <a:solidFill>
                <a:srgbClr val="C00000"/>
              </a:solidFill>
              <a:ea typeface="+mn-lt"/>
              <a:cs typeface="+mn-lt"/>
            </a:endParaRPr>
          </a:p>
          <a:p>
            <a:pPr marL="285750" indent="-285750">
              <a:buFont typeface="Arial" panose="020B0604020202020204" pitchFamily="34" charset="0"/>
              <a:buChar char="•"/>
            </a:pPr>
            <a:r>
              <a:rPr lang="en-US" sz="1600" b="1" dirty="0">
                <a:solidFill>
                  <a:schemeClr val="bg1">
                    <a:lumMod val="50000"/>
                  </a:schemeClr>
                </a:solidFill>
                <a:ea typeface="+mn-lt"/>
                <a:cs typeface="+mn-lt"/>
              </a:rPr>
              <a:t>Team Leader</a:t>
            </a:r>
          </a:p>
          <a:p>
            <a:pPr marL="285750" indent="-285750">
              <a:buFont typeface="Arial" panose="020B0604020202020204" pitchFamily="34" charset="0"/>
              <a:buChar char="•"/>
            </a:pPr>
            <a:r>
              <a:rPr lang="en-US" sz="1600" b="1" dirty="0">
                <a:solidFill>
                  <a:schemeClr val="bg1">
                    <a:lumMod val="50000"/>
                  </a:schemeClr>
                </a:solidFill>
                <a:ea typeface="+mn-lt"/>
                <a:cs typeface="+mn-lt"/>
              </a:rPr>
              <a:t>Hygiene promoter</a:t>
            </a:r>
          </a:p>
          <a:p>
            <a:pPr marL="285750" indent="-285750">
              <a:buFont typeface="Arial" panose="020B0604020202020204" pitchFamily="34" charset="0"/>
              <a:buChar char="•"/>
            </a:pPr>
            <a:r>
              <a:rPr lang="en-US" sz="1600" b="1" dirty="0">
                <a:solidFill>
                  <a:schemeClr val="bg1">
                    <a:lumMod val="50000"/>
                  </a:schemeClr>
                </a:solidFill>
                <a:ea typeface="+mn-lt"/>
                <a:cs typeface="+mn-lt"/>
              </a:rPr>
              <a:t>Driver</a:t>
            </a:r>
            <a:endParaRPr lang="en-US" sz="1600" dirty="0">
              <a:solidFill>
                <a:schemeClr val="bg1">
                  <a:lumMod val="50000"/>
                </a:schemeClr>
              </a:solidFill>
              <a:cs typeface="Calibri"/>
            </a:endParaRPr>
          </a:p>
        </p:txBody>
      </p:sp>
      <p:sp>
        <p:nvSpPr>
          <p:cNvPr id="5" name="Rectangle 4">
            <a:extLst>
              <a:ext uri="{FF2B5EF4-FFF2-40B4-BE49-F238E27FC236}">
                <a16:creationId xmlns:a16="http://schemas.microsoft.com/office/drawing/2014/main" id="{17FCC2A1-40D4-3528-9952-BFA57663C3B4}"/>
              </a:ext>
            </a:extLst>
          </p:cNvPr>
          <p:cNvSpPr/>
          <p:nvPr/>
        </p:nvSpPr>
        <p:spPr>
          <a:xfrm>
            <a:off x="0" y="4971633"/>
            <a:ext cx="9144000" cy="188636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4">
            <a:extLst>
              <a:ext uri="{FF2B5EF4-FFF2-40B4-BE49-F238E27FC236}">
                <a16:creationId xmlns:a16="http://schemas.microsoft.com/office/drawing/2014/main" id="{4C320E71-2443-48E3-7455-12B8A5EE40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14" name="Rectangle 13">
            <a:extLst>
              <a:ext uri="{FF2B5EF4-FFF2-40B4-BE49-F238E27FC236}">
                <a16:creationId xmlns:a16="http://schemas.microsoft.com/office/drawing/2014/main" id="{5E133D82-0521-754E-22CA-0634C02515D8}"/>
              </a:ext>
            </a:extLst>
          </p:cNvPr>
          <p:cNvSpPr/>
          <p:nvPr/>
        </p:nvSpPr>
        <p:spPr>
          <a:xfrm>
            <a:off x="0" y="980833"/>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5" name="Title 1">
            <a:extLst>
              <a:ext uri="{FF2B5EF4-FFF2-40B4-BE49-F238E27FC236}">
                <a16:creationId xmlns:a16="http://schemas.microsoft.com/office/drawing/2014/main" id="{30D36415-1542-0FD3-6E02-B99F66BC24F9}"/>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6" name="Picture 15">
            <a:extLst>
              <a:ext uri="{FF2B5EF4-FFF2-40B4-BE49-F238E27FC236}">
                <a16:creationId xmlns:a16="http://schemas.microsoft.com/office/drawing/2014/main" id="{66A1E8FD-2F7F-2F47-00EB-B45929AC2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
        <p:nvSpPr>
          <p:cNvPr id="17" name="TextBox 16">
            <a:extLst>
              <a:ext uri="{FF2B5EF4-FFF2-40B4-BE49-F238E27FC236}">
                <a16:creationId xmlns:a16="http://schemas.microsoft.com/office/drawing/2014/main" id="{89721B30-2426-37DD-D2B8-10E800674D1B}"/>
              </a:ext>
            </a:extLst>
          </p:cNvPr>
          <p:cNvSpPr txBox="1"/>
          <p:nvPr/>
        </p:nvSpPr>
        <p:spPr>
          <a:xfrm>
            <a:off x="460375" y="1675540"/>
            <a:ext cx="8223250" cy="105413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31859C"/>
                </a:solidFill>
                <a:latin typeface="+mj-lt"/>
                <a:ea typeface="+mn-lt"/>
                <a:cs typeface="+mn-lt"/>
              </a:rPr>
              <a:t>Community Outreach Response Teams (CORTs) </a:t>
            </a:r>
            <a:r>
              <a:rPr lang="en-US" sz="3200" b="1" dirty="0">
                <a:solidFill>
                  <a:srgbClr val="C00000"/>
                </a:solidFill>
                <a:latin typeface="+mj-lt"/>
                <a:ea typeface="+mn-lt"/>
                <a:cs typeface="+mn-lt"/>
              </a:rPr>
              <a:t>/</a:t>
            </a:r>
            <a:r>
              <a:rPr lang="en-US" sz="3200" b="1" dirty="0">
                <a:solidFill>
                  <a:srgbClr val="31859C"/>
                </a:solidFill>
                <a:latin typeface="+mj-lt"/>
                <a:ea typeface="+mn-lt"/>
                <a:cs typeface="+mn-lt"/>
              </a:rPr>
              <a:t> Rapid Response Teams (RRT) </a:t>
            </a:r>
            <a:endParaRPr lang="en-US" sz="3200" b="1" dirty="0">
              <a:solidFill>
                <a:srgbClr val="C00000"/>
              </a:solidFill>
              <a:latin typeface="+mj-lt"/>
              <a:ea typeface="+mn-lt"/>
              <a:cs typeface="+mn-lt"/>
            </a:endParaRPr>
          </a:p>
        </p:txBody>
      </p:sp>
      <p:sp>
        <p:nvSpPr>
          <p:cNvPr id="2" name="TextBox 1">
            <a:extLst>
              <a:ext uri="{FF2B5EF4-FFF2-40B4-BE49-F238E27FC236}">
                <a16:creationId xmlns:a16="http://schemas.microsoft.com/office/drawing/2014/main" id="{DDBB4E03-51A6-7690-60A4-D92F5A231CDA}"/>
              </a:ext>
            </a:extLst>
          </p:cNvPr>
          <p:cNvSpPr txBox="1"/>
          <p:nvPr/>
        </p:nvSpPr>
        <p:spPr>
          <a:xfrm>
            <a:off x="4024987" y="2954595"/>
            <a:ext cx="2329320" cy="17927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rgbClr val="C00000"/>
                </a:solidFill>
                <a:ea typeface="+mn-lt"/>
                <a:cs typeface="+mn-lt"/>
              </a:rPr>
              <a:t>RRT (Example A)</a:t>
            </a:r>
          </a:p>
          <a:p>
            <a:endParaRPr lang="en-US" sz="1600" b="1" dirty="0">
              <a:solidFill>
                <a:srgbClr val="C00000"/>
              </a:solidFill>
              <a:ea typeface="+mn-lt"/>
              <a:cs typeface="+mn-lt"/>
            </a:endParaRPr>
          </a:p>
          <a:p>
            <a:pPr marL="285750" indent="-285750">
              <a:buFont typeface="Arial" panose="020B0604020202020204" pitchFamily="34" charset="0"/>
              <a:buChar char="•"/>
            </a:pPr>
            <a:r>
              <a:rPr lang="en-US" sz="1600" b="1" dirty="0">
                <a:solidFill>
                  <a:schemeClr val="bg1">
                    <a:lumMod val="50000"/>
                  </a:schemeClr>
                </a:solidFill>
                <a:ea typeface="+mn-lt"/>
                <a:cs typeface="+mn-lt"/>
              </a:rPr>
              <a:t>CATI supervisor</a:t>
            </a:r>
          </a:p>
          <a:p>
            <a:pPr marL="285750" indent="-285750">
              <a:buFont typeface="Arial" panose="020B0604020202020204" pitchFamily="34" charset="0"/>
              <a:buChar char="•"/>
            </a:pPr>
            <a:r>
              <a:rPr lang="en-US" sz="1600" b="1" dirty="0">
                <a:solidFill>
                  <a:schemeClr val="bg1">
                    <a:lumMod val="50000"/>
                  </a:schemeClr>
                </a:solidFill>
                <a:ea typeface="+mn-lt"/>
                <a:cs typeface="+mn-lt"/>
              </a:rPr>
              <a:t>CATI Team Leader</a:t>
            </a:r>
          </a:p>
          <a:p>
            <a:pPr marL="285750" indent="-285750">
              <a:buFont typeface="Arial" panose="020B0604020202020204" pitchFamily="34" charset="0"/>
              <a:buChar char="•"/>
            </a:pPr>
            <a:r>
              <a:rPr lang="en-US" sz="1600" b="1" dirty="0">
                <a:solidFill>
                  <a:schemeClr val="bg1">
                    <a:lumMod val="50000"/>
                  </a:schemeClr>
                </a:solidFill>
                <a:ea typeface="+mn-lt"/>
                <a:cs typeface="+mn-lt"/>
              </a:rPr>
              <a:t>Two sprayers</a:t>
            </a:r>
          </a:p>
          <a:p>
            <a:pPr marL="285750" indent="-285750">
              <a:buFont typeface="Arial" panose="020B0604020202020204" pitchFamily="34" charset="0"/>
              <a:buChar char="•"/>
            </a:pPr>
            <a:r>
              <a:rPr lang="en-US" sz="1600" b="1" dirty="0">
                <a:solidFill>
                  <a:schemeClr val="bg1">
                    <a:lumMod val="50000"/>
                  </a:schemeClr>
                </a:solidFill>
                <a:ea typeface="+mn-lt"/>
                <a:cs typeface="+mn-lt"/>
              </a:rPr>
              <a:t>Two Hygiene promoters</a:t>
            </a:r>
            <a:endParaRPr lang="en-US" sz="1600" dirty="0">
              <a:solidFill>
                <a:schemeClr val="bg1">
                  <a:lumMod val="50000"/>
                </a:schemeClr>
              </a:solidFill>
              <a:cs typeface="Calibri"/>
            </a:endParaRPr>
          </a:p>
        </p:txBody>
      </p:sp>
      <p:sp>
        <p:nvSpPr>
          <p:cNvPr id="3" name="TextBox 2">
            <a:extLst>
              <a:ext uri="{FF2B5EF4-FFF2-40B4-BE49-F238E27FC236}">
                <a16:creationId xmlns:a16="http://schemas.microsoft.com/office/drawing/2014/main" id="{3DBBB4CA-E137-9779-1B26-D9BC09E9EFE0}"/>
              </a:ext>
            </a:extLst>
          </p:cNvPr>
          <p:cNvSpPr txBox="1"/>
          <p:nvPr/>
        </p:nvSpPr>
        <p:spPr>
          <a:xfrm>
            <a:off x="6502163" y="2932613"/>
            <a:ext cx="2329320" cy="203902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rgbClr val="C00000"/>
                </a:solidFill>
                <a:ea typeface="+mn-lt"/>
                <a:cs typeface="+mn-lt"/>
              </a:rPr>
              <a:t>RRT (Example B)</a:t>
            </a:r>
          </a:p>
          <a:p>
            <a:endParaRPr lang="en-US" sz="1600" b="1" dirty="0">
              <a:solidFill>
                <a:srgbClr val="C00000"/>
              </a:solidFill>
              <a:ea typeface="+mn-lt"/>
              <a:cs typeface="+mn-lt"/>
            </a:endParaRPr>
          </a:p>
          <a:p>
            <a:pPr marL="285750" indent="-285750">
              <a:buFont typeface="Arial" panose="020B0604020202020204" pitchFamily="34" charset="0"/>
              <a:buChar char="•"/>
            </a:pPr>
            <a:r>
              <a:rPr lang="en-US" sz="1600" b="1" dirty="0">
                <a:solidFill>
                  <a:schemeClr val="bg1">
                    <a:lumMod val="50000"/>
                  </a:schemeClr>
                </a:solidFill>
                <a:ea typeface="+mn-lt"/>
                <a:cs typeface="+mn-lt"/>
              </a:rPr>
              <a:t>CATI supervisor</a:t>
            </a:r>
          </a:p>
          <a:p>
            <a:pPr marL="285750" indent="-285750">
              <a:buFont typeface="Arial" panose="020B0604020202020204" pitchFamily="34" charset="0"/>
              <a:buChar char="•"/>
            </a:pPr>
            <a:r>
              <a:rPr lang="en-US" sz="1600" b="1" dirty="0">
                <a:solidFill>
                  <a:schemeClr val="bg1">
                    <a:lumMod val="50000"/>
                  </a:schemeClr>
                </a:solidFill>
                <a:ea typeface="+mn-lt"/>
                <a:cs typeface="+mn-lt"/>
              </a:rPr>
              <a:t>CATI Team Leader</a:t>
            </a:r>
          </a:p>
          <a:p>
            <a:pPr marL="285750" indent="-285750">
              <a:buFont typeface="Arial" panose="020B0604020202020204" pitchFamily="34" charset="0"/>
              <a:buChar char="•"/>
            </a:pPr>
            <a:r>
              <a:rPr lang="en-US" sz="1600" b="1" dirty="0">
                <a:solidFill>
                  <a:schemeClr val="bg1">
                    <a:lumMod val="50000"/>
                  </a:schemeClr>
                </a:solidFill>
                <a:ea typeface="+mn-lt"/>
                <a:cs typeface="+mn-lt"/>
              </a:rPr>
              <a:t>Technical WASH</a:t>
            </a:r>
          </a:p>
          <a:p>
            <a:pPr marL="285750" indent="-285750">
              <a:buFont typeface="Arial" panose="020B0604020202020204" pitchFamily="34" charset="0"/>
              <a:buChar char="•"/>
            </a:pPr>
            <a:r>
              <a:rPr lang="en-US" sz="1600" b="1" dirty="0">
                <a:solidFill>
                  <a:schemeClr val="bg1">
                    <a:lumMod val="50000"/>
                  </a:schemeClr>
                </a:solidFill>
                <a:ea typeface="+mn-lt"/>
                <a:cs typeface="+mn-lt"/>
              </a:rPr>
              <a:t>Epidemiologist</a:t>
            </a:r>
          </a:p>
          <a:p>
            <a:pPr marL="285750" indent="-285750">
              <a:buFont typeface="Arial" panose="020B0604020202020204" pitchFamily="34" charset="0"/>
              <a:buChar char="•"/>
            </a:pPr>
            <a:r>
              <a:rPr lang="en-US" sz="1600" b="1" dirty="0">
                <a:solidFill>
                  <a:schemeClr val="bg1">
                    <a:lumMod val="50000"/>
                  </a:schemeClr>
                </a:solidFill>
                <a:ea typeface="+mn-lt"/>
                <a:cs typeface="+mn-lt"/>
              </a:rPr>
              <a:t>Nurse</a:t>
            </a:r>
          </a:p>
          <a:p>
            <a:pPr marL="285750" indent="-285750">
              <a:buFont typeface="Arial" panose="020B0604020202020204" pitchFamily="34" charset="0"/>
              <a:buChar char="•"/>
            </a:pPr>
            <a:r>
              <a:rPr lang="en-US" sz="1600" b="1" dirty="0">
                <a:solidFill>
                  <a:schemeClr val="bg1">
                    <a:lumMod val="50000"/>
                  </a:schemeClr>
                </a:solidFill>
                <a:ea typeface="+mn-lt"/>
                <a:cs typeface="+mn-lt"/>
              </a:rPr>
              <a:t>Hygiene promoter</a:t>
            </a:r>
            <a:endParaRPr lang="en-US" sz="1600" dirty="0">
              <a:solidFill>
                <a:schemeClr val="bg1">
                  <a:lumMod val="50000"/>
                </a:schemeClr>
              </a:solidFill>
              <a:cs typeface="Calibri"/>
            </a:endParaRPr>
          </a:p>
        </p:txBody>
      </p:sp>
      <p:sp>
        <p:nvSpPr>
          <p:cNvPr id="4" name="TextBox 3">
            <a:extLst>
              <a:ext uri="{FF2B5EF4-FFF2-40B4-BE49-F238E27FC236}">
                <a16:creationId xmlns:a16="http://schemas.microsoft.com/office/drawing/2014/main" id="{D41CAEF8-5F78-C7A4-384C-82F2C2C3F6C2}"/>
              </a:ext>
            </a:extLst>
          </p:cNvPr>
          <p:cNvSpPr txBox="1"/>
          <p:nvPr/>
        </p:nvSpPr>
        <p:spPr>
          <a:xfrm>
            <a:off x="0" y="5028937"/>
            <a:ext cx="9144000" cy="1815882"/>
          </a:xfrm>
          <a:prstGeom prst="rect">
            <a:avLst/>
          </a:prstGeom>
          <a:noFill/>
        </p:spPr>
        <p:txBody>
          <a:bodyPr wrap="square" rtlCol="0">
            <a:spAutoFit/>
          </a:bodyPr>
          <a:lstStyle/>
          <a:p>
            <a:r>
              <a:rPr lang="en-GB" sz="1600" b="1" dirty="0">
                <a:solidFill>
                  <a:srgbClr val="31859C"/>
                </a:solidFill>
              </a:rPr>
              <a:t>CONSIDERATIONS:</a:t>
            </a:r>
          </a:p>
          <a:p>
            <a:pPr marL="285750" indent="-285750">
              <a:buFont typeface="Arial" panose="020B0604020202020204" pitchFamily="34" charset="0"/>
              <a:buChar char="•"/>
            </a:pPr>
            <a:r>
              <a:rPr lang="en-US" sz="1600" dirty="0">
                <a:solidFill>
                  <a:schemeClr val="bg1">
                    <a:lumMod val="50000"/>
                  </a:schemeClr>
                </a:solidFill>
              </a:rPr>
              <a:t>The team members should be selected among the communities in order to facilitate acceptance and give access to the households</a:t>
            </a:r>
          </a:p>
          <a:p>
            <a:pPr marL="285750" indent="-285750">
              <a:buFont typeface="Arial" panose="020B0604020202020204" pitchFamily="34" charset="0"/>
              <a:buChar char="•"/>
            </a:pPr>
            <a:r>
              <a:rPr lang="en-US" sz="1600" dirty="0">
                <a:solidFill>
                  <a:schemeClr val="bg1">
                    <a:lumMod val="50000"/>
                  </a:schemeClr>
                </a:solidFill>
                <a:latin typeface="Calibri" panose="020F0502020204030204" pitchFamily="34" charset="0"/>
                <a:ea typeface="Calibri" panose="020F0502020204030204" pitchFamily="34" charset="0"/>
              </a:rPr>
              <a:t>Train the team on communication /information sharing when facing a community with different belief systems</a:t>
            </a:r>
          </a:p>
          <a:p>
            <a:pPr marL="285750" indent="-285750">
              <a:buFont typeface="Arial" panose="020B0604020202020204" pitchFamily="34" charset="0"/>
              <a:buChar char="•"/>
            </a:pPr>
            <a:r>
              <a:rPr lang="en-US" sz="1600" dirty="0">
                <a:solidFill>
                  <a:schemeClr val="bg1">
                    <a:lumMod val="50000"/>
                  </a:schemeClr>
                </a:solidFill>
              </a:rPr>
              <a:t>Team must speak the local languages and have a strong knowledge of the local culture(mitigating stigmatization)</a:t>
            </a:r>
          </a:p>
        </p:txBody>
      </p:sp>
    </p:spTree>
    <p:extLst>
      <p:ext uri="{BB962C8B-B14F-4D97-AF65-F5344CB8AC3E}">
        <p14:creationId xmlns:p14="http://schemas.microsoft.com/office/powerpoint/2010/main" val="421912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9114A8-6622-9092-D8E8-515256AE4DAF}"/>
              </a:ext>
            </a:extLst>
          </p:cNvPr>
          <p:cNvSpPr/>
          <p:nvPr/>
        </p:nvSpPr>
        <p:spPr>
          <a:xfrm>
            <a:off x="-84082" y="1951245"/>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2" name="Title 1"/>
          <p:cNvSpPr>
            <a:spLocks noGrp="1"/>
          </p:cNvSpPr>
          <p:nvPr>
            <p:ph type="ctrTitle"/>
          </p:nvPr>
        </p:nvSpPr>
        <p:spPr>
          <a:xfrm>
            <a:off x="516434" y="1173207"/>
            <a:ext cx="2553789" cy="1148839"/>
          </a:xfrm>
        </p:spPr>
        <p:txBody>
          <a:bodyPr>
            <a:normAutofit fontScale="90000"/>
          </a:bodyPr>
          <a:lstStyle/>
          <a:p>
            <a:r>
              <a:rPr lang="en-US" sz="6000" b="1" dirty="0">
                <a:solidFill>
                  <a:srgbClr val="31859C"/>
                </a:solidFill>
              </a:rPr>
              <a:t>Agenda</a:t>
            </a:r>
            <a:endParaRPr lang="en-US" sz="2400" dirty="0">
              <a:solidFill>
                <a:srgbClr val="31859C"/>
              </a:solidFill>
            </a:endParaRPr>
          </a:p>
        </p:txBody>
      </p:sp>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2</a:t>
            </a:fld>
            <a:endParaRPr lang="en-GB">
              <a:solidFill>
                <a:prstClr val="black">
                  <a:tint val="75000"/>
                </a:prstClr>
              </a:solidFill>
            </a:endParaRPr>
          </a:p>
        </p:txBody>
      </p:sp>
      <p:cxnSp>
        <p:nvCxnSpPr>
          <p:cNvPr id="6" name="Straight Connector 5">
            <a:extLst>
              <a:ext uri="{FF2B5EF4-FFF2-40B4-BE49-F238E27FC236}">
                <a16:creationId xmlns:a16="http://schemas.microsoft.com/office/drawing/2014/main" id="{F2165F6D-8C51-2008-5495-B0D76113592B}"/>
              </a:ext>
            </a:extLst>
          </p:cNvPr>
          <p:cNvCxnSpPr/>
          <p:nvPr/>
        </p:nvCxnSpPr>
        <p:spPr>
          <a:xfrm>
            <a:off x="924009" y="2116183"/>
            <a:ext cx="0" cy="4240167"/>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itle 1">
            <a:extLst>
              <a:ext uri="{FF2B5EF4-FFF2-40B4-BE49-F238E27FC236}">
                <a16:creationId xmlns:a16="http://schemas.microsoft.com/office/drawing/2014/main" id="{BC255754-26B6-1AC3-C2F8-1C1DFC450474}"/>
              </a:ext>
            </a:extLst>
          </p:cNvPr>
          <p:cNvSpPr txBox="1">
            <a:spLocks/>
          </p:cNvSpPr>
          <p:nvPr/>
        </p:nvSpPr>
        <p:spPr>
          <a:xfrm>
            <a:off x="1071154" y="1954649"/>
            <a:ext cx="2553789"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2400" dirty="0">
              <a:solidFill>
                <a:srgbClr val="C00000"/>
              </a:solidFill>
            </a:endParaRPr>
          </a:p>
        </p:txBody>
      </p:sp>
      <p:sp>
        <p:nvSpPr>
          <p:cNvPr id="10" name="Title 1">
            <a:extLst>
              <a:ext uri="{FF2B5EF4-FFF2-40B4-BE49-F238E27FC236}">
                <a16:creationId xmlns:a16="http://schemas.microsoft.com/office/drawing/2014/main" id="{2B33E418-6765-02A2-AD3A-E016F6587051}"/>
              </a:ext>
            </a:extLst>
          </p:cNvPr>
          <p:cNvSpPr txBox="1">
            <a:spLocks/>
          </p:cNvSpPr>
          <p:nvPr/>
        </p:nvSpPr>
        <p:spPr>
          <a:xfrm>
            <a:off x="972412" y="2296103"/>
            <a:ext cx="5065642" cy="65595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600" b="1" dirty="0">
                <a:solidFill>
                  <a:schemeClr val="bg1">
                    <a:lumMod val="50000"/>
                  </a:schemeClr>
                </a:solidFill>
              </a:rPr>
              <a:t>Collective brainpower</a:t>
            </a:r>
            <a:endParaRPr lang="en-US" sz="1200" dirty="0">
              <a:solidFill>
                <a:schemeClr val="bg1">
                  <a:lumMod val="50000"/>
                </a:schemeClr>
              </a:solidFill>
            </a:endParaRPr>
          </a:p>
        </p:txBody>
      </p:sp>
      <p:sp>
        <p:nvSpPr>
          <p:cNvPr id="11" name="Title 1">
            <a:extLst>
              <a:ext uri="{FF2B5EF4-FFF2-40B4-BE49-F238E27FC236}">
                <a16:creationId xmlns:a16="http://schemas.microsoft.com/office/drawing/2014/main" id="{D0D3DE97-28C5-FF3D-DB46-A79D968C1928}"/>
              </a:ext>
            </a:extLst>
          </p:cNvPr>
          <p:cNvSpPr txBox="1">
            <a:spLocks/>
          </p:cNvSpPr>
          <p:nvPr/>
        </p:nvSpPr>
        <p:spPr>
          <a:xfrm>
            <a:off x="972412" y="3239673"/>
            <a:ext cx="5065642" cy="65595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600" b="1" dirty="0">
                <a:solidFill>
                  <a:schemeClr val="bg1">
                    <a:lumMod val="50000"/>
                  </a:schemeClr>
                </a:solidFill>
              </a:rPr>
              <a:t>WASH activities in AWD</a:t>
            </a:r>
            <a:endParaRPr lang="en-US" sz="1200" dirty="0">
              <a:solidFill>
                <a:schemeClr val="bg1">
                  <a:lumMod val="50000"/>
                </a:schemeClr>
              </a:solidFill>
            </a:endParaRPr>
          </a:p>
        </p:txBody>
      </p:sp>
      <p:sp>
        <p:nvSpPr>
          <p:cNvPr id="14" name="Title 1">
            <a:extLst>
              <a:ext uri="{FF2B5EF4-FFF2-40B4-BE49-F238E27FC236}">
                <a16:creationId xmlns:a16="http://schemas.microsoft.com/office/drawing/2014/main" id="{DE652C60-42C7-A132-1899-33F4825719AB}"/>
              </a:ext>
            </a:extLst>
          </p:cNvPr>
          <p:cNvSpPr txBox="1">
            <a:spLocks/>
          </p:cNvSpPr>
          <p:nvPr/>
        </p:nvSpPr>
        <p:spPr>
          <a:xfrm>
            <a:off x="924009" y="4196621"/>
            <a:ext cx="8012578" cy="6102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500" b="1" dirty="0">
                <a:solidFill>
                  <a:schemeClr val="bg1">
                    <a:lumMod val="50000"/>
                  </a:schemeClr>
                </a:solidFill>
              </a:rPr>
              <a:t>Targeted response: CATI/CLUSTI approach</a:t>
            </a:r>
            <a:endParaRPr lang="en-US" sz="3500" dirty="0">
              <a:solidFill>
                <a:schemeClr val="bg1">
                  <a:lumMod val="50000"/>
                </a:schemeClr>
              </a:solidFill>
            </a:endParaRPr>
          </a:p>
        </p:txBody>
      </p:sp>
      <p:sp>
        <p:nvSpPr>
          <p:cNvPr id="15" name="Title 1">
            <a:extLst>
              <a:ext uri="{FF2B5EF4-FFF2-40B4-BE49-F238E27FC236}">
                <a16:creationId xmlns:a16="http://schemas.microsoft.com/office/drawing/2014/main" id="{B2E094E8-27FA-00CB-6E3A-962190262B25}"/>
              </a:ext>
            </a:extLst>
          </p:cNvPr>
          <p:cNvSpPr txBox="1">
            <a:spLocks/>
          </p:cNvSpPr>
          <p:nvPr/>
        </p:nvSpPr>
        <p:spPr>
          <a:xfrm>
            <a:off x="972412" y="5169964"/>
            <a:ext cx="7082498" cy="6102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500" b="1" dirty="0">
                <a:solidFill>
                  <a:schemeClr val="bg1">
                    <a:lumMod val="50000"/>
                  </a:schemeClr>
                </a:solidFill>
              </a:rPr>
              <a:t>Rakhine, intervention plan</a:t>
            </a:r>
            <a:endParaRPr lang="en-US" sz="3500" dirty="0">
              <a:solidFill>
                <a:schemeClr val="bg1">
                  <a:lumMod val="50000"/>
                </a:schemeClr>
              </a:solidFill>
            </a:endParaRPr>
          </a:p>
        </p:txBody>
      </p:sp>
    </p:spTree>
    <p:extLst>
      <p:ext uri="{BB962C8B-B14F-4D97-AF65-F5344CB8AC3E}">
        <p14:creationId xmlns:p14="http://schemas.microsoft.com/office/powerpoint/2010/main" val="261015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904571-9605-00B4-281D-9269D6A9A7F6}"/>
              </a:ext>
            </a:extLst>
          </p:cNvPr>
          <p:cNvSpPr txBox="1"/>
          <p:nvPr/>
        </p:nvSpPr>
        <p:spPr>
          <a:xfrm>
            <a:off x="920750" y="5000625"/>
            <a:ext cx="444500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en-US"/>
          </a:p>
        </p:txBody>
      </p:sp>
      <p:pic>
        <p:nvPicPr>
          <p:cNvPr id="13" name="Content Placeholder 4">
            <a:extLst>
              <a:ext uri="{FF2B5EF4-FFF2-40B4-BE49-F238E27FC236}">
                <a16:creationId xmlns:a16="http://schemas.microsoft.com/office/drawing/2014/main" id="{4C320E71-2443-48E3-7455-12B8A5EE40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14" name="Rectangle 13">
            <a:extLst>
              <a:ext uri="{FF2B5EF4-FFF2-40B4-BE49-F238E27FC236}">
                <a16:creationId xmlns:a16="http://schemas.microsoft.com/office/drawing/2014/main" id="{5E133D82-0521-754E-22CA-0634C02515D8}"/>
              </a:ext>
            </a:extLst>
          </p:cNvPr>
          <p:cNvSpPr/>
          <p:nvPr/>
        </p:nvSpPr>
        <p:spPr>
          <a:xfrm>
            <a:off x="0" y="980833"/>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5" name="Title 1">
            <a:extLst>
              <a:ext uri="{FF2B5EF4-FFF2-40B4-BE49-F238E27FC236}">
                <a16:creationId xmlns:a16="http://schemas.microsoft.com/office/drawing/2014/main" id="{30D36415-1542-0FD3-6E02-B99F66BC24F9}"/>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6" name="Picture 15">
            <a:extLst>
              <a:ext uri="{FF2B5EF4-FFF2-40B4-BE49-F238E27FC236}">
                <a16:creationId xmlns:a16="http://schemas.microsoft.com/office/drawing/2014/main" id="{66A1E8FD-2F7F-2F47-00EB-B45929AC2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
        <p:nvSpPr>
          <p:cNvPr id="17" name="TextBox 16">
            <a:extLst>
              <a:ext uri="{FF2B5EF4-FFF2-40B4-BE49-F238E27FC236}">
                <a16:creationId xmlns:a16="http://schemas.microsoft.com/office/drawing/2014/main" id="{89721B30-2426-37DD-D2B8-10E800674D1B}"/>
              </a:ext>
            </a:extLst>
          </p:cNvPr>
          <p:cNvSpPr txBox="1"/>
          <p:nvPr/>
        </p:nvSpPr>
        <p:spPr>
          <a:xfrm>
            <a:off x="460375" y="1422286"/>
            <a:ext cx="3600067"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31859C"/>
                </a:solidFill>
                <a:latin typeface="+mj-lt"/>
                <a:ea typeface="+mn-lt"/>
                <a:cs typeface="+mn-lt"/>
              </a:rPr>
              <a:t>Response strategy</a:t>
            </a:r>
            <a:endParaRPr lang="en-US" sz="3200" b="1" dirty="0">
              <a:solidFill>
                <a:srgbClr val="C00000"/>
              </a:solidFill>
              <a:latin typeface="+mj-lt"/>
              <a:ea typeface="+mn-lt"/>
              <a:cs typeface="+mn-lt"/>
            </a:endParaRPr>
          </a:p>
        </p:txBody>
      </p:sp>
      <p:graphicFrame>
        <p:nvGraphicFramePr>
          <p:cNvPr id="2" name="Diagram 1">
            <a:extLst>
              <a:ext uri="{FF2B5EF4-FFF2-40B4-BE49-F238E27FC236}">
                <a16:creationId xmlns:a16="http://schemas.microsoft.com/office/drawing/2014/main" id="{ABF05F2C-3D1C-FCF4-96AD-D5B1AB8E2F1B}"/>
              </a:ext>
            </a:extLst>
          </p:cNvPr>
          <p:cNvGraphicFramePr/>
          <p:nvPr>
            <p:extLst>
              <p:ext uri="{D42A27DB-BD31-4B8C-83A1-F6EECF244321}">
                <p14:modId xmlns:p14="http://schemas.microsoft.com/office/powerpoint/2010/main" val="3625769755"/>
              </p:ext>
            </p:extLst>
          </p:nvPr>
        </p:nvGraphicFramePr>
        <p:xfrm>
          <a:off x="460375" y="2029805"/>
          <a:ext cx="8575137" cy="50986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C295CA4D-685F-D343-5121-2892419C5FC1}"/>
              </a:ext>
            </a:extLst>
          </p:cNvPr>
          <p:cNvSpPr txBox="1"/>
          <p:nvPr/>
        </p:nvSpPr>
        <p:spPr>
          <a:xfrm>
            <a:off x="5179391" y="1380817"/>
            <a:ext cx="4016973" cy="1938992"/>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1200" dirty="0">
                <a:solidFill>
                  <a:schemeClr val="bg1">
                    <a:lumMod val="50000"/>
                  </a:schemeClr>
                </a:solidFill>
                <a:latin typeface="+mn-lt"/>
              </a:rPr>
              <a:t>A</a:t>
            </a:r>
            <a:r>
              <a:rPr lang="en-US" sz="1200" dirty="0">
                <a:solidFill>
                  <a:schemeClr val="bg1">
                    <a:lumMod val="50000"/>
                  </a:schemeClr>
                </a:solidFill>
                <a:effectLst/>
                <a:latin typeface="+mn-lt"/>
              </a:rPr>
              <a:t>ctive search of cases</a:t>
            </a:r>
          </a:p>
          <a:p>
            <a:pPr marL="285750" indent="-285750">
              <a:buClr>
                <a:srgbClr val="C00000"/>
              </a:buClr>
              <a:buFont typeface="Arial" panose="020B0604020202020204" pitchFamily="34" charset="0"/>
              <a:buChar char="•"/>
            </a:pPr>
            <a:r>
              <a:rPr lang="en-US" sz="1200" dirty="0">
                <a:solidFill>
                  <a:schemeClr val="bg1">
                    <a:lumMod val="50000"/>
                  </a:schemeClr>
                </a:solidFill>
                <a:latin typeface="+mn-lt"/>
              </a:rPr>
              <a:t>Q</a:t>
            </a:r>
            <a:r>
              <a:rPr lang="en-US" sz="1200" dirty="0">
                <a:solidFill>
                  <a:schemeClr val="bg1">
                    <a:lumMod val="50000"/>
                  </a:schemeClr>
                </a:solidFill>
                <a:effectLst/>
                <a:latin typeface="+mn-lt"/>
              </a:rPr>
              <a:t>uick transmission context assessment</a:t>
            </a:r>
          </a:p>
          <a:p>
            <a:pPr marL="285750" indent="-285750">
              <a:buClr>
                <a:srgbClr val="C00000"/>
              </a:buClr>
              <a:buFont typeface="Arial" panose="020B0604020202020204" pitchFamily="34" charset="0"/>
              <a:buChar char="•"/>
            </a:pPr>
            <a:r>
              <a:rPr lang="en-US" sz="1200" dirty="0">
                <a:solidFill>
                  <a:schemeClr val="bg1">
                    <a:lumMod val="50000"/>
                  </a:schemeClr>
                </a:solidFill>
                <a:latin typeface="+mn-lt"/>
              </a:rPr>
              <a:t>D</a:t>
            </a:r>
            <a:r>
              <a:rPr lang="en-US" sz="1200" dirty="0">
                <a:solidFill>
                  <a:schemeClr val="bg1">
                    <a:lumMod val="50000"/>
                  </a:schemeClr>
                </a:solidFill>
                <a:effectLst/>
                <a:latin typeface="+mn-lt"/>
              </a:rPr>
              <a:t>istribution of household water treatment products or chlorination of water sources at household</a:t>
            </a:r>
          </a:p>
          <a:p>
            <a:pPr marL="285750" indent="-285750">
              <a:buClr>
                <a:srgbClr val="C00000"/>
              </a:buClr>
              <a:buFont typeface="Arial" panose="020B0604020202020204" pitchFamily="34" charset="0"/>
              <a:buChar char="•"/>
            </a:pPr>
            <a:r>
              <a:rPr lang="en-US" sz="1200" dirty="0">
                <a:solidFill>
                  <a:schemeClr val="bg1">
                    <a:lumMod val="50000"/>
                  </a:schemeClr>
                </a:solidFill>
                <a:effectLst/>
                <a:latin typeface="+mn-lt"/>
              </a:rPr>
              <a:t>Water quality testing (spot-check for</a:t>
            </a:r>
            <a:r>
              <a:rPr lang="en-US" sz="1200" dirty="0">
                <a:solidFill>
                  <a:schemeClr val="bg1">
                    <a:lumMod val="50000"/>
                  </a:schemeClr>
                </a:solidFill>
                <a:latin typeface="+mn-lt"/>
              </a:rPr>
              <a:t> </a:t>
            </a:r>
            <a:r>
              <a:rPr lang="en-US" sz="1200" dirty="0">
                <a:solidFill>
                  <a:schemeClr val="bg1">
                    <a:lumMod val="50000"/>
                  </a:schemeClr>
                </a:solidFill>
                <a:effectLst/>
                <a:latin typeface="+mn-lt"/>
              </a:rPr>
              <a:t>chlorination) at households</a:t>
            </a:r>
            <a:r>
              <a:rPr lang="en-US" sz="1200" dirty="0">
                <a:solidFill>
                  <a:schemeClr val="bg1">
                    <a:lumMod val="50000"/>
                  </a:schemeClr>
                </a:solidFill>
                <a:latin typeface="+mn-lt"/>
              </a:rPr>
              <a:t> </a:t>
            </a:r>
          </a:p>
          <a:p>
            <a:pPr marL="285750" indent="-285750">
              <a:buClr>
                <a:srgbClr val="C00000"/>
              </a:buClr>
              <a:buFont typeface="Arial" panose="020B0604020202020204" pitchFamily="34" charset="0"/>
              <a:buChar char="•"/>
            </a:pPr>
            <a:r>
              <a:rPr lang="en-US" sz="1200" dirty="0">
                <a:solidFill>
                  <a:schemeClr val="bg1">
                    <a:lumMod val="50000"/>
                  </a:schemeClr>
                </a:solidFill>
                <a:latin typeface="+mn-lt"/>
              </a:rPr>
              <a:t>D</a:t>
            </a:r>
            <a:r>
              <a:rPr lang="en-US" sz="1200" dirty="0">
                <a:solidFill>
                  <a:schemeClr val="bg1">
                    <a:lumMod val="50000"/>
                  </a:schemeClr>
                </a:solidFill>
                <a:effectLst/>
                <a:latin typeface="+mn-lt"/>
              </a:rPr>
              <a:t>irect house disinfection or support to</a:t>
            </a:r>
            <a:r>
              <a:rPr lang="en-US" sz="1200" dirty="0">
                <a:solidFill>
                  <a:schemeClr val="bg1">
                    <a:lumMod val="50000"/>
                  </a:schemeClr>
                </a:solidFill>
                <a:latin typeface="+mn-lt"/>
              </a:rPr>
              <a:t> </a:t>
            </a:r>
            <a:r>
              <a:rPr lang="en-US" sz="1200" dirty="0">
                <a:solidFill>
                  <a:schemeClr val="bg1">
                    <a:lumMod val="50000"/>
                  </a:schemeClr>
                </a:solidFill>
                <a:effectLst/>
                <a:latin typeface="+mn-lt"/>
              </a:rPr>
              <a:t>household for promoting disinfection (kitchen,</a:t>
            </a:r>
            <a:r>
              <a:rPr lang="en-US" sz="1200" dirty="0">
                <a:solidFill>
                  <a:schemeClr val="bg1">
                    <a:lumMod val="50000"/>
                  </a:schemeClr>
                </a:solidFill>
                <a:latin typeface="+mn-lt"/>
              </a:rPr>
              <a:t> </a:t>
            </a:r>
            <a:r>
              <a:rPr lang="en-US" sz="1200" dirty="0">
                <a:solidFill>
                  <a:schemeClr val="bg1">
                    <a:lumMod val="50000"/>
                  </a:schemeClr>
                </a:solidFill>
                <a:effectLst/>
                <a:latin typeface="+mn-lt"/>
              </a:rPr>
              <a:t>toilets, patient’s bed)</a:t>
            </a:r>
          </a:p>
          <a:p>
            <a:pPr marL="285750" indent="-285750">
              <a:buClr>
                <a:srgbClr val="C00000"/>
              </a:buClr>
              <a:buFont typeface="Arial" panose="020B0604020202020204" pitchFamily="34" charset="0"/>
              <a:buChar char="•"/>
            </a:pPr>
            <a:r>
              <a:rPr lang="en-US" sz="1200" dirty="0">
                <a:solidFill>
                  <a:schemeClr val="bg1">
                    <a:lumMod val="50000"/>
                  </a:schemeClr>
                </a:solidFill>
                <a:latin typeface="+mn-lt"/>
              </a:rPr>
              <a:t>H</a:t>
            </a:r>
            <a:r>
              <a:rPr lang="en-US" sz="1200" dirty="0">
                <a:solidFill>
                  <a:schemeClr val="bg1">
                    <a:lumMod val="50000"/>
                  </a:schemeClr>
                </a:solidFill>
                <a:effectLst/>
                <a:latin typeface="+mn-lt"/>
              </a:rPr>
              <a:t>ygiene awareness, with </a:t>
            </a:r>
            <a:r>
              <a:rPr lang="en-US" sz="1200" dirty="0">
                <a:solidFill>
                  <a:schemeClr val="bg1">
                    <a:lumMod val="50000"/>
                  </a:schemeClr>
                </a:solidFill>
                <a:latin typeface="+mn-lt"/>
              </a:rPr>
              <a:t>AWD</a:t>
            </a:r>
            <a:r>
              <a:rPr lang="en-US" sz="1200" dirty="0">
                <a:solidFill>
                  <a:schemeClr val="bg1">
                    <a:lumMod val="50000"/>
                  </a:schemeClr>
                </a:solidFill>
                <a:effectLst/>
                <a:latin typeface="+mn-lt"/>
              </a:rPr>
              <a:t> household kit</a:t>
            </a:r>
            <a:r>
              <a:rPr lang="en-US" sz="1200" dirty="0">
                <a:solidFill>
                  <a:schemeClr val="bg1">
                    <a:lumMod val="50000"/>
                  </a:schemeClr>
                </a:solidFill>
                <a:latin typeface="+mn-lt"/>
              </a:rPr>
              <a:t> </a:t>
            </a:r>
            <a:r>
              <a:rPr lang="en-US" sz="1200" dirty="0">
                <a:solidFill>
                  <a:schemeClr val="bg1">
                    <a:lumMod val="50000"/>
                  </a:schemeClr>
                </a:solidFill>
                <a:effectLst/>
                <a:latin typeface="+mn-lt"/>
              </a:rPr>
              <a:t>disinfection with a focus on kitchen, toilets and</a:t>
            </a:r>
            <a:r>
              <a:rPr lang="en-US" sz="1200" dirty="0">
                <a:solidFill>
                  <a:schemeClr val="bg1">
                    <a:lumMod val="50000"/>
                  </a:schemeClr>
                </a:solidFill>
                <a:latin typeface="+mn-lt"/>
              </a:rPr>
              <a:t> </a:t>
            </a:r>
            <a:r>
              <a:rPr lang="en-US" sz="1200" dirty="0">
                <a:solidFill>
                  <a:schemeClr val="bg1">
                    <a:lumMod val="50000"/>
                  </a:schemeClr>
                </a:solidFill>
                <a:effectLst/>
                <a:latin typeface="+mn-lt"/>
              </a:rPr>
              <a:t>patient’s bed area.</a:t>
            </a:r>
          </a:p>
        </p:txBody>
      </p:sp>
      <p:cxnSp>
        <p:nvCxnSpPr>
          <p:cNvPr id="19" name="Straight Connector 18">
            <a:extLst>
              <a:ext uri="{FF2B5EF4-FFF2-40B4-BE49-F238E27FC236}">
                <a16:creationId xmlns:a16="http://schemas.microsoft.com/office/drawing/2014/main" id="{5FC0A2E5-8583-1982-E75A-36FFE78D24E1}"/>
              </a:ext>
            </a:extLst>
          </p:cNvPr>
          <p:cNvCxnSpPr>
            <a:cxnSpLocks/>
          </p:cNvCxnSpPr>
          <p:nvPr/>
        </p:nvCxnSpPr>
        <p:spPr>
          <a:xfrm>
            <a:off x="5179391" y="1422286"/>
            <a:ext cx="0" cy="25762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315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D5FC204A-5DE4-B690-F1DA-55E11E26B1DF}"/>
              </a:ext>
            </a:extLst>
          </p:cNvPr>
          <p:cNvPicPr>
            <a:picLocks noChangeAspect="1"/>
          </p:cNvPicPr>
          <p:nvPr/>
        </p:nvPicPr>
        <p:blipFill>
          <a:blip r:embed="rId3"/>
          <a:stretch>
            <a:fillRect/>
          </a:stretch>
        </p:blipFill>
        <p:spPr>
          <a:xfrm>
            <a:off x="573683" y="3016703"/>
            <a:ext cx="8440615" cy="2418626"/>
          </a:xfrm>
          <a:prstGeom prst="rect">
            <a:avLst/>
          </a:prstGeom>
        </p:spPr>
      </p:pic>
      <p:pic>
        <p:nvPicPr>
          <p:cNvPr id="10" name="Content Placeholder 4">
            <a:extLst>
              <a:ext uri="{FF2B5EF4-FFF2-40B4-BE49-F238E27FC236}">
                <a16:creationId xmlns:a16="http://schemas.microsoft.com/office/drawing/2014/main" id="{F964F94A-3355-B781-09F0-D448D82B15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13" name="Rectangle 12">
            <a:extLst>
              <a:ext uri="{FF2B5EF4-FFF2-40B4-BE49-F238E27FC236}">
                <a16:creationId xmlns:a16="http://schemas.microsoft.com/office/drawing/2014/main" id="{566A5212-C544-4055-B8D2-DA14AE698807}"/>
              </a:ext>
            </a:extLst>
          </p:cNvPr>
          <p:cNvSpPr/>
          <p:nvPr/>
        </p:nvSpPr>
        <p:spPr>
          <a:xfrm>
            <a:off x="0" y="980833"/>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4" name="Title 1">
            <a:extLst>
              <a:ext uri="{FF2B5EF4-FFF2-40B4-BE49-F238E27FC236}">
                <a16:creationId xmlns:a16="http://schemas.microsoft.com/office/drawing/2014/main" id="{94B45BDA-1ADF-F99C-DE9B-8B4F979EECF8}"/>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5" name="Picture 14">
            <a:extLst>
              <a:ext uri="{FF2B5EF4-FFF2-40B4-BE49-F238E27FC236}">
                <a16:creationId xmlns:a16="http://schemas.microsoft.com/office/drawing/2014/main" id="{09AE68E9-6DF5-2334-C155-953BD39E0F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
        <p:nvSpPr>
          <p:cNvPr id="16" name="TextBox 15">
            <a:extLst>
              <a:ext uri="{FF2B5EF4-FFF2-40B4-BE49-F238E27FC236}">
                <a16:creationId xmlns:a16="http://schemas.microsoft.com/office/drawing/2014/main" id="{735A61F5-67BB-5ED5-8CBC-C7372EF66953}"/>
              </a:ext>
            </a:extLst>
          </p:cNvPr>
          <p:cNvSpPr txBox="1"/>
          <p:nvPr/>
        </p:nvSpPr>
        <p:spPr>
          <a:xfrm>
            <a:off x="573683" y="1656555"/>
            <a:ext cx="5733332"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31859C"/>
                </a:solidFill>
                <a:latin typeface="+mj-lt"/>
                <a:ea typeface="+mn-lt"/>
                <a:cs typeface="+mn-lt"/>
              </a:rPr>
              <a:t>Delivery mechanisms - </a:t>
            </a:r>
            <a:r>
              <a:rPr lang="en-US" sz="3200" b="1" dirty="0">
                <a:solidFill>
                  <a:srgbClr val="C00000"/>
                </a:solidFill>
                <a:latin typeface="+mj-lt"/>
                <a:ea typeface="+mn-lt"/>
                <a:cs typeface="+mn-lt"/>
              </a:rPr>
              <a:t>CLUSTI</a:t>
            </a:r>
          </a:p>
        </p:txBody>
      </p:sp>
    </p:spTree>
    <p:extLst>
      <p:ext uri="{BB962C8B-B14F-4D97-AF65-F5344CB8AC3E}">
        <p14:creationId xmlns:p14="http://schemas.microsoft.com/office/powerpoint/2010/main" val="2056562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Chart, scatter chart&#10;&#10;Description automatically generated">
            <a:extLst>
              <a:ext uri="{FF2B5EF4-FFF2-40B4-BE49-F238E27FC236}">
                <a16:creationId xmlns:a16="http://schemas.microsoft.com/office/drawing/2014/main" id="{B91787F0-68C5-7138-D9F1-A4F651199E58}"/>
              </a:ext>
            </a:extLst>
          </p:cNvPr>
          <p:cNvPicPr>
            <a:picLocks noChangeAspect="1"/>
          </p:cNvPicPr>
          <p:nvPr/>
        </p:nvPicPr>
        <p:blipFill rotWithShape="1">
          <a:blip r:embed="rId3"/>
          <a:srcRect l="-1" t="975" r="-738"/>
          <a:stretch/>
        </p:blipFill>
        <p:spPr>
          <a:xfrm>
            <a:off x="1389068" y="2486115"/>
            <a:ext cx="6111483" cy="4135550"/>
          </a:xfrm>
          <a:prstGeom prst="rect">
            <a:avLst/>
          </a:prstGeom>
        </p:spPr>
      </p:pic>
      <p:pic>
        <p:nvPicPr>
          <p:cNvPr id="10" name="Content Placeholder 4">
            <a:extLst>
              <a:ext uri="{FF2B5EF4-FFF2-40B4-BE49-F238E27FC236}">
                <a16:creationId xmlns:a16="http://schemas.microsoft.com/office/drawing/2014/main" id="{736400CA-F134-42C9-7DAD-2DB30B78E2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11" name="Rectangle 10">
            <a:extLst>
              <a:ext uri="{FF2B5EF4-FFF2-40B4-BE49-F238E27FC236}">
                <a16:creationId xmlns:a16="http://schemas.microsoft.com/office/drawing/2014/main" id="{ADCB20B4-48E8-D4EF-62B8-68973E47088A}"/>
              </a:ext>
            </a:extLst>
          </p:cNvPr>
          <p:cNvSpPr/>
          <p:nvPr/>
        </p:nvSpPr>
        <p:spPr>
          <a:xfrm>
            <a:off x="0" y="980833"/>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3" name="Title 1">
            <a:extLst>
              <a:ext uri="{FF2B5EF4-FFF2-40B4-BE49-F238E27FC236}">
                <a16:creationId xmlns:a16="http://schemas.microsoft.com/office/drawing/2014/main" id="{0DE953AA-56A8-657B-1699-168A00206B45}"/>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4" name="Picture 13">
            <a:extLst>
              <a:ext uri="{FF2B5EF4-FFF2-40B4-BE49-F238E27FC236}">
                <a16:creationId xmlns:a16="http://schemas.microsoft.com/office/drawing/2014/main" id="{788A59A6-9684-FDA0-639B-8A8194EAF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
        <p:nvSpPr>
          <p:cNvPr id="15" name="TextBox 14">
            <a:extLst>
              <a:ext uri="{FF2B5EF4-FFF2-40B4-BE49-F238E27FC236}">
                <a16:creationId xmlns:a16="http://schemas.microsoft.com/office/drawing/2014/main" id="{591ABE32-2883-1195-88D5-08459343DCDB}"/>
              </a:ext>
            </a:extLst>
          </p:cNvPr>
          <p:cNvSpPr txBox="1"/>
          <p:nvPr/>
        </p:nvSpPr>
        <p:spPr>
          <a:xfrm>
            <a:off x="46892" y="1701219"/>
            <a:ext cx="9144000"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31859C"/>
                </a:solidFill>
                <a:latin typeface="+mj-lt"/>
                <a:ea typeface="+mn-lt"/>
                <a:cs typeface="+mn-lt"/>
              </a:rPr>
              <a:t>Delivery mechanisms – </a:t>
            </a:r>
            <a:r>
              <a:rPr lang="en-US" sz="3200" b="1" dirty="0">
                <a:solidFill>
                  <a:srgbClr val="C00000"/>
                </a:solidFill>
                <a:latin typeface="+mj-lt"/>
                <a:ea typeface="+mn-lt"/>
                <a:cs typeface="+mn-lt"/>
              </a:rPr>
              <a:t>Other targeted interventions</a:t>
            </a:r>
          </a:p>
        </p:txBody>
      </p:sp>
    </p:spTree>
    <p:extLst>
      <p:ext uri="{BB962C8B-B14F-4D97-AF65-F5344CB8AC3E}">
        <p14:creationId xmlns:p14="http://schemas.microsoft.com/office/powerpoint/2010/main" val="337642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hart, bar chart&#10;&#10;Description automatically generated">
            <a:extLst>
              <a:ext uri="{FF2B5EF4-FFF2-40B4-BE49-F238E27FC236}">
                <a16:creationId xmlns:a16="http://schemas.microsoft.com/office/drawing/2014/main" id="{82EF40BA-D938-A8A4-9AF9-A84FFBB0EC8E}"/>
              </a:ext>
            </a:extLst>
          </p:cNvPr>
          <p:cNvPicPr>
            <a:picLocks noChangeAspect="1"/>
          </p:cNvPicPr>
          <p:nvPr/>
        </p:nvPicPr>
        <p:blipFill>
          <a:blip r:embed="rId3"/>
          <a:stretch>
            <a:fillRect/>
          </a:stretch>
        </p:blipFill>
        <p:spPr>
          <a:xfrm>
            <a:off x="1160253" y="2078257"/>
            <a:ext cx="6892016" cy="3798910"/>
          </a:xfrm>
          <a:prstGeom prst="rect">
            <a:avLst/>
          </a:prstGeom>
        </p:spPr>
      </p:pic>
      <p:sp>
        <p:nvSpPr>
          <p:cNvPr id="7" name="TextBox 6">
            <a:extLst>
              <a:ext uri="{FF2B5EF4-FFF2-40B4-BE49-F238E27FC236}">
                <a16:creationId xmlns:a16="http://schemas.microsoft.com/office/drawing/2014/main" id="{7D904571-9605-00B4-281D-9269D6A9A7F6}"/>
              </a:ext>
            </a:extLst>
          </p:cNvPr>
          <p:cNvSpPr txBox="1"/>
          <p:nvPr/>
        </p:nvSpPr>
        <p:spPr>
          <a:xfrm>
            <a:off x="920750" y="5000625"/>
            <a:ext cx="444500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6F252159-186B-90F1-DB53-791FB7C9948D}"/>
              </a:ext>
            </a:extLst>
          </p:cNvPr>
          <p:cNvSpPr txBox="1"/>
          <p:nvPr/>
        </p:nvSpPr>
        <p:spPr>
          <a:xfrm>
            <a:off x="147858" y="6005897"/>
            <a:ext cx="8683625"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rgbClr val="C00000"/>
                </a:solidFill>
                <a:ea typeface="+mn-lt"/>
                <a:cs typeface="+mn-lt"/>
              </a:rPr>
              <a:t>Windows of opportunity: </a:t>
            </a:r>
            <a:r>
              <a:rPr lang="en-US" sz="1600" b="1" dirty="0">
                <a:solidFill>
                  <a:schemeClr val="bg1">
                    <a:lumMod val="50000"/>
                  </a:schemeClr>
                </a:solidFill>
                <a:ea typeface="+mn-lt"/>
                <a:cs typeface="+mn-lt"/>
              </a:rPr>
              <a:t>multiple service delivery mechanisms may be implemented simultaneously or consecutively during an outbreak, depending on the outbreak phase, magnitude and context.</a:t>
            </a:r>
            <a:endParaRPr lang="en-US" sz="1600" dirty="0">
              <a:solidFill>
                <a:schemeClr val="bg1">
                  <a:lumMod val="50000"/>
                </a:schemeClr>
              </a:solidFill>
              <a:cs typeface="Calibri"/>
            </a:endParaRPr>
          </a:p>
        </p:txBody>
      </p:sp>
      <p:pic>
        <p:nvPicPr>
          <p:cNvPr id="13" name="Content Placeholder 4">
            <a:extLst>
              <a:ext uri="{FF2B5EF4-FFF2-40B4-BE49-F238E27FC236}">
                <a16:creationId xmlns:a16="http://schemas.microsoft.com/office/drawing/2014/main" id="{4C320E71-2443-48E3-7455-12B8A5EE40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14" name="Rectangle 13">
            <a:extLst>
              <a:ext uri="{FF2B5EF4-FFF2-40B4-BE49-F238E27FC236}">
                <a16:creationId xmlns:a16="http://schemas.microsoft.com/office/drawing/2014/main" id="{5E133D82-0521-754E-22CA-0634C02515D8}"/>
              </a:ext>
            </a:extLst>
          </p:cNvPr>
          <p:cNvSpPr/>
          <p:nvPr/>
        </p:nvSpPr>
        <p:spPr>
          <a:xfrm>
            <a:off x="0" y="980833"/>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15" name="Title 1">
            <a:extLst>
              <a:ext uri="{FF2B5EF4-FFF2-40B4-BE49-F238E27FC236}">
                <a16:creationId xmlns:a16="http://schemas.microsoft.com/office/drawing/2014/main" id="{30D36415-1542-0FD3-6E02-B99F66BC24F9}"/>
              </a:ext>
            </a:extLst>
          </p:cNvPr>
          <p:cNvSpPr txBox="1">
            <a:spLocks/>
          </p:cNvSpPr>
          <p:nvPr/>
        </p:nvSpPr>
        <p:spPr>
          <a:xfrm>
            <a:off x="1520298" y="231978"/>
            <a:ext cx="5361063"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Targeted response</a:t>
            </a:r>
            <a:endParaRPr lang="en-US" sz="5400" dirty="0">
              <a:solidFill>
                <a:schemeClr val="bg1">
                  <a:lumMod val="50000"/>
                </a:schemeClr>
              </a:solidFill>
            </a:endParaRPr>
          </a:p>
        </p:txBody>
      </p:sp>
      <p:pic>
        <p:nvPicPr>
          <p:cNvPr id="16" name="Picture 15">
            <a:extLst>
              <a:ext uri="{FF2B5EF4-FFF2-40B4-BE49-F238E27FC236}">
                <a16:creationId xmlns:a16="http://schemas.microsoft.com/office/drawing/2014/main" id="{66A1E8FD-2F7F-2F47-00EB-B45929AC2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28" y="236335"/>
            <a:ext cx="1148840" cy="1148840"/>
          </a:xfrm>
          <a:prstGeom prst="rect">
            <a:avLst/>
          </a:prstGeom>
        </p:spPr>
      </p:pic>
      <p:sp>
        <p:nvSpPr>
          <p:cNvPr id="17" name="TextBox 16">
            <a:extLst>
              <a:ext uri="{FF2B5EF4-FFF2-40B4-BE49-F238E27FC236}">
                <a16:creationId xmlns:a16="http://schemas.microsoft.com/office/drawing/2014/main" id="{89721B30-2426-37DD-D2B8-10E800674D1B}"/>
              </a:ext>
            </a:extLst>
          </p:cNvPr>
          <p:cNvSpPr txBox="1"/>
          <p:nvPr/>
        </p:nvSpPr>
        <p:spPr>
          <a:xfrm>
            <a:off x="460375" y="1675540"/>
            <a:ext cx="3820773"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200" b="1" dirty="0">
                <a:solidFill>
                  <a:srgbClr val="31859C"/>
                </a:solidFill>
                <a:latin typeface="+mj-lt"/>
                <a:ea typeface="+mn-lt"/>
                <a:cs typeface="+mn-lt"/>
              </a:rPr>
              <a:t>Delivery mechanisms</a:t>
            </a:r>
            <a:endParaRPr lang="en-US" sz="3200" b="1" dirty="0">
              <a:solidFill>
                <a:srgbClr val="C00000"/>
              </a:solidFill>
              <a:latin typeface="+mj-lt"/>
              <a:ea typeface="+mn-lt"/>
              <a:cs typeface="+mn-lt"/>
            </a:endParaRPr>
          </a:p>
        </p:txBody>
      </p:sp>
    </p:spTree>
    <p:extLst>
      <p:ext uri="{BB962C8B-B14F-4D97-AF65-F5344CB8AC3E}">
        <p14:creationId xmlns:p14="http://schemas.microsoft.com/office/powerpoint/2010/main" val="59146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24</a:t>
            </a:fld>
            <a:endParaRPr lang="en-GB">
              <a:solidFill>
                <a:prstClr val="black">
                  <a:tint val="75000"/>
                </a:prstClr>
              </a:solidFill>
            </a:endParaRPr>
          </a:p>
        </p:txBody>
      </p:sp>
      <p:pic>
        <p:nvPicPr>
          <p:cNvPr id="7" name="Picture 6">
            <a:extLst>
              <a:ext uri="{FF2B5EF4-FFF2-40B4-BE49-F238E27FC236}">
                <a16:creationId xmlns:a16="http://schemas.microsoft.com/office/drawing/2014/main" id="{ABEAC403-AF74-984C-A196-12FCC76B7989}"/>
              </a:ext>
            </a:extLst>
          </p:cNvPr>
          <p:cNvPicPr>
            <a:picLocks noChangeAspect="1"/>
          </p:cNvPicPr>
          <p:nvPr/>
        </p:nvPicPr>
        <p:blipFill rotWithShape="1">
          <a:blip r:embed="rId4">
            <a:extLst>
              <a:ext uri="{28A0092B-C50C-407E-A947-70E740481C1C}">
                <a14:useLocalDpi xmlns:a14="http://schemas.microsoft.com/office/drawing/2010/main" val="0"/>
              </a:ext>
            </a:extLst>
          </a:blip>
          <a:srcRect l="3899" t="22015" r="7101" b="38391"/>
          <a:stretch/>
        </p:blipFill>
        <p:spPr>
          <a:xfrm>
            <a:off x="880067" y="465970"/>
            <a:ext cx="6307811" cy="6072942"/>
          </a:xfrm>
          <a:prstGeom prst="rect">
            <a:avLst/>
          </a:prstGeom>
        </p:spPr>
      </p:pic>
    </p:spTree>
    <p:extLst>
      <p:ext uri="{BB962C8B-B14F-4D97-AF65-F5344CB8AC3E}">
        <p14:creationId xmlns:p14="http://schemas.microsoft.com/office/powerpoint/2010/main" val="3143274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25</a:t>
            </a:fld>
            <a:endParaRPr lang="en-GB">
              <a:solidFill>
                <a:prstClr val="black">
                  <a:tint val="75000"/>
                </a:prstClr>
              </a:solidFill>
            </a:endParaRPr>
          </a:p>
        </p:txBody>
      </p:sp>
      <p:sp>
        <p:nvSpPr>
          <p:cNvPr id="3" name="Rectangle 2">
            <a:extLst>
              <a:ext uri="{FF2B5EF4-FFF2-40B4-BE49-F238E27FC236}">
                <a16:creationId xmlns:a16="http://schemas.microsoft.com/office/drawing/2014/main" id="{399D6FA2-CF67-75E8-DEF3-12931F722F9A}"/>
              </a:ext>
            </a:extLst>
          </p:cNvPr>
          <p:cNvSpPr/>
          <p:nvPr/>
        </p:nvSpPr>
        <p:spPr>
          <a:xfrm>
            <a:off x="-84082" y="1951245"/>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6" name="Title 1">
            <a:extLst>
              <a:ext uri="{FF2B5EF4-FFF2-40B4-BE49-F238E27FC236}">
                <a16:creationId xmlns:a16="http://schemas.microsoft.com/office/drawing/2014/main" id="{0121E4F8-1843-C89D-4F4C-A3CE53D96769}"/>
              </a:ext>
            </a:extLst>
          </p:cNvPr>
          <p:cNvSpPr txBox="1">
            <a:spLocks/>
          </p:cNvSpPr>
          <p:nvPr/>
        </p:nvSpPr>
        <p:spPr>
          <a:xfrm>
            <a:off x="222144" y="1186924"/>
            <a:ext cx="8921856"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Rakhine, intervention plan</a:t>
            </a:r>
            <a:endParaRPr lang="en-US" sz="5400" dirty="0">
              <a:solidFill>
                <a:schemeClr val="bg1">
                  <a:lumMod val="50000"/>
                </a:schemeClr>
              </a:solidFill>
            </a:endParaRPr>
          </a:p>
        </p:txBody>
      </p:sp>
      <p:pic>
        <p:nvPicPr>
          <p:cNvPr id="12" name="Picture 11">
            <a:extLst>
              <a:ext uri="{FF2B5EF4-FFF2-40B4-BE49-F238E27FC236}">
                <a16:creationId xmlns:a16="http://schemas.microsoft.com/office/drawing/2014/main" id="{E253A3B6-82CC-D332-71EF-598B682779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6752" y="2932853"/>
            <a:ext cx="3310495" cy="3925147"/>
          </a:xfrm>
          <a:prstGeom prst="rect">
            <a:avLst/>
          </a:prstGeom>
        </p:spPr>
      </p:pic>
    </p:spTree>
    <p:extLst>
      <p:ext uri="{BB962C8B-B14F-4D97-AF65-F5344CB8AC3E}">
        <p14:creationId xmlns:p14="http://schemas.microsoft.com/office/powerpoint/2010/main" val="166090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CBC158-79E5-2CE8-21C3-25172798138F}"/>
              </a:ext>
            </a:extLst>
          </p:cNvPr>
          <p:cNvSpPr/>
          <p:nvPr/>
        </p:nvSpPr>
        <p:spPr>
          <a:xfrm>
            <a:off x="0" y="1166810"/>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2" name="Title 1"/>
          <p:cNvSpPr>
            <a:spLocks noGrp="1"/>
          </p:cNvSpPr>
          <p:nvPr>
            <p:ph type="ctrTitle"/>
          </p:nvPr>
        </p:nvSpPr>
        <p:spPr>
          <a:xfrm>
            <a:off x="312517" y="362309"/>
            <a:ext cx="7772400" cy="1148839"/>
          </a:xfrm>
        </p:spPr>
        <p:txBody>
          <a:bodyPr>
            <a:normAutofit/>
          </a:bodyPr>
          <a:lstStyle/>
          <a:p>
            <a:pPr algn="l"/>
            <a:r>
              <a:rPr lang="en-US" sz="6000" b="1" dirty="0">
                <a:solidFill>
                  <a:schemeClr val="accent5">
                    <a:lumMod val="75000"/>
                  </a:schemeClr>
                </a:solidFill>
              </a:rPr>
              <a:t>Bibliography</a:t>
            </a:r>
            <a:endParaRPr lang="en-US" sz="2400" dirty="0">
              <a:solidFill>
                <a:srgbClr val="C00000"/>
              </a:solidFill>
            </a:endParaRPr>
          </a:p>
        </p:txBody>
      </p:sp>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26</a:t>
            </a:fld>
            <a:endParaRPr lang="en-GB">
              <a:solidFill>
                <a:prstClr val="black">
                  <a:tint val="75000"/>
                </a:prstClr>
              </a:solidFill>
            </a:endParaRPr>
          </a:p>
        </p:txBody>
      </p:sp>
      <p:sp>
        <p:nvSpPr>
          <p:cNvPr id="3" name="TextBox 2">
            <a:extLst>
              <a:ext uri="{FF2B5EF4-FFF2-40B4-BE49-F238E27FC236}">
                <a16:creationId xmlns:a16="http://schemas.microsoft.com/office/drawing/2014/main" id="{6EDD1403-61C1-737A-C32D-408EFC09E8C3}"/>
              </a:ext>
            </a:extLst>
          </p:cNvPr>
          <p:cNvSpPr txBox="1"/>
          <p:nvPr/>
        </p:nvSpPr>
        <p:spPr>
          <a:xfrm>
            <a:off x="312517" y="1732381"/>
            <a:ext cx="8784591" cy="33932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Clr>
                <a:srgbClr val="C00000"/>
              </a:buClr>
              <a:buFont typeface="Arial" panose="020B0604020202020204" pitchFamily="34" charset="0"/>
              <a:buChar char="•"/>
            </a:pPr>
            <a:r>
              <a:rPr lang="en-US" b="1" i="1" dirty="0">
                <a:solidFill>
                  <a:schemeClr val="bg1">
                    <a:lumMod val="50000"/>
                  </a:schemeClr>
                </a:solidFill>
                <a:latin typeface="+mj-lt"/>
                <a:ea typeface="+mn-lt"/>
                <a:cs typeface="+mn-lt"/>
              </a:rPr>
              <a:t>Response to AWD outbreaks. Case Area Targeted Interventions and Community Outbreak Response Teams. </a:t>
            </a:r>
            <a:r>
              <a:rPr lang="en-US" b="1" dirty="0">
                <a:solidFill>
                  <a:srgbClr val="C00000"/>
                </a:solidFill>
                <a:latin typeface="+mj-lt"/>
                <a:ea typeface="+mn-lt"/>
                <a:cs typeface="+mn-lt"/>
              </a:rPr>
              <a:t>UNICEF, 2019</a:t>
            </a:r>
          </a:p>
          <a:p>
            <a:pPr marL="285750" indent="-285750">
              <a:buClr>
                <a:srgbClr val="C00000"/>
              </a:buClr>
              <a:buFont typeface="Arial" panose="020B0604020202020204" pitchFamily="34" charset="0"/>
              <a:buChar char="•"/>
            </a:pPr>
            <a:r>
              <a:rPr lang="en-US" b="1" i="1" dirty="0">
                <a:solidFill>
                  <a:schemeClr val="bg1">
                    <a:lumMod val="50000"/>
                  </a:schemeClr>
                </a:solidFill>
                <a:latin typeface="+mj-lt"/>
                <a:ea typeface="+mn-lt"/>
                <a:cs typeface="+mn-lt"/>
              </a:rPr>
              <a:t>Operational AWD toolkit. </a:t>
            </a:r>
            <a:r>
              <a:rPr lang="en-US" b="1" dirty="0">
                <a:solidFill>
                  <a:srgbClr val="C00000"/>
                </a:solidFill>
                <a:latin typeface="+mj-lt"/>
                <a:ea typeface="+mn-lt"/>
                <a:cs typeface="+mn-lt"/>
              </a:rPr>
              <a:t>ACF, 2023</a:t>
            </a:r>
          </a:p>
          <a:p>
            <a:pPr marL="285750" indent="-285750">
              <a:buClr>
                <a:srgbClr val="C00000"/>
              </a:buClr>
              <a:buFont typeface="Arial" panose="020B0604020202020204" pitchFamily="34" charset="0"/>
              <a:buChar char="•"/>
            </a:pPr>
            <a:r>
              <a:rPr lang="en-US" b="1" i="1" dirty="0">
                <a:solidFill>
                  <a:schemeClr val="bg1">
                    <a:lumMod val="50000"/>
                  </a:schemeClr>
                </a:solidFill>
                <a:latin typeface="+mj-lt"/>
                <a:ea typeface="+mn-lt"/>
                <a:cs typeface="+mn-lt"/>
              </a:rPr>
              <a:t>AWD outbreak response. </a:t>
            </a:r>
            <a:r>
              <a:rPr lang="en-US" b="1" dirty="0">
                <a:solidFill>
                  <a:schemeClr val="bg1">
                    <a:lumMod val="50000"/>
                  </a:schemeClr>
                </a:solidFill>
                <a:latin typeface="+mj-lt"/>
                <a:ea typeface="+mn-lt"/>
                <a:cs typeface="+mn-lt"/>
              </a:rPr>
              <a:t>Field Manual. </a:t>
            </a:r>
            <a:r>
              <a:rPr lang="en-US" b="1" dirty="0">
                <a:solidFill>
                  <a:srgbClr val="C00000"/>
                </a:solidFill>
                <a:latin typeface="+mj-lt"/>
                <a:ea typeface="+mn-lt"/>
                <a:cs typeface="+mn-lt"/>
              </a:rPr>
              <a:t>GTFCC, 2019</a:t>
            </a:r>
          </a:p>
          <a:p>
            <a:pPr marL="285750" indent="-285750">
              <a:buClr>
                <a:srgbClr val="C00000"/>
              </a:buClr>
              <a:buFont typeface="Arial" panose="020B0604020202020204" pitchFamily="34" charset="0"/>
              <a:buChar char="•"/>
            </a:pPr>
            <a:r>
              <a:rPr lang="en-US" b="1" i="1" dirty="0">
                <a:solidFill>
                  <a:schemeClr val="bg1">
                    <a:lumMod val="50000"/>
                  </a:schemeClr>
                </a:solidFill>
                <a:latin typeface="+mj-lt"/>
                <a:ea typeface="+mn-lt"/>
                <a:cs typeface="+mn-lt"/>
              </a:rPr>
              <a:t>IPC in schools during AWD</a:t>
            </a:r>
            <a:r>
              <a:rPr lang="en-US" b="1" dirty="0">
                <a:solidFill>
                  <a:schemeClr val="bg1">
                    <a:lumMod val="50000"/>
                  </a:schemeClr>
                </a:solidFill>
                <a:latin typeface="+mj-lt"/>
                <a:ea typeface="+mn-lt"/>
                <a:cs typeface="+mn-lt"/>
              </a:rPr>
              <a:t>. Guidance note. </a:t>
            </a:r>
            <a:r>
              <a:rPr lang="en-US" b="1" dirty="0">
                <a:solidFill>
                  <a:srgbClr val="C00000"/>
                </a:solidFill>
                <a:latin typeface="+mj-lt"/>
                <a:ea typeface="+mn-lt"/>
                <a:cs typeface="+mn-lt"/>
              </a:rPr>
              <a:t>Global WASH Cluster</a:t>
            </a:r>
          </a:p>
          <a:p>
            <a:pPr marL="285750" indent="-285750">
              <a:buClr>
                <a:srgbClr val="C00000"/>
              </a:buClr>
              <a:buFont typeface="Arial" panose="020B0604020202020204" pitchFamily="34" charset="0"/>
              <a:buChar char="•"/>
            </a:pPr>
            <a:r>
              <a:rPr lang="en-US" b="1" i="1" dirty="0">
                <a:solidFill>
                  <a:schemeClr val="bg1">
                    <a:lumMod val="50000"/>
                  </a:schemeClr>
                </a:solidFill>
                <a:latin typeface="+mj-lt"/>
                <a:ea typeface="+mn-lt"/>
                <a:cs typeface="+mn-lt"/>
              </a:rPr>
              <a:t>Management of a AWD epidemic. </a:t>
            </a:r>
            <a:r>
              <a:rPr lang="en-US" b="1" dirty="0">
                <a:solidFill>
                  <a:srgbClr val="C00000"/>
                </a:solidFill>
                <a:latin typeface="+mj-lt"/>
                <a:ea typeface="+mn-lt"/>
                <a:cs typeface="+mn-lt"/>
              </a:rPr>
              <a:t>MSF, 2022</a:t>
            </a:r>
          </a:p>
          <a:p>
            <a:pPr marL="285750" indent="-285750">
              <a:buClr>
                <a:srgbClr val="C00000"/>
              </a:buClr>
              <a:buFont typeface="Arial" panose="020B0604020202020204" pitchFamily="34" charset="0"/>
              <a:buChar char="•"/>
            </a:pPr>
            <a:r>
              <a:rPr lang="en-US" b="1" i="1" dirty="0" err="1">
                <a:solidFill>
                  <a:schemeClr val="bg1">
                    <a:lumMod val="50000"/>
                  </a:schemeClr>
                </a:solidFill>
                <a:latin typeface="+mj-lt"/>
                <a:ea typeface="+mn-lt"/>
                <a:cs typeface="+mn-lt"/>
              </a:rPr>
              <a:t>Lutter</a:t>
            </a:r>
            <a:r>
              <a:rPr lang="en-US" b="1" i="1" dirty="0">
                <a:solidFill>
                  <a:schemeClr val="bg1">
                    <a:lumMod val="50000"/>
                  </a:schemeClr>
                </a:solidFill>
                <a:latin typeface="+mj-lt"/>
                <a:ea typeface="+mn-lt"/>
                <a:cs typeface="+mn-lt"/>
              </a:rPr>
              <a:t> </a:t>
            </a:r>
            <a:r>
              <a:rPr lang="en-US" b="1" i="1" dirty="0" err="1">
                <a:solidFill>
                  <a:schemeClr val="bg1">
                    <a:lumMod val="50000"/>
                  </a:schemeClr>
                </a:solidFill>
                <a:latin typeface="+mj-lt"/>
                <a:ea typeface="+mn-lt"/>
                <a:cs typeface="+mn-lt"/>
              </a:rPr>
              <a:t>contre</a:t>
            </a:r>
            <a:r>
              <a:rPr lang="en-US" b="1" i="1" dirty="0">
                <a:solidFill>
                  <a:schemeClr val="bg1">
                    <a:lumMod val="50000"/>
                  </a:schemeClr>
                </a:solidFill>
                <a:latin typeface="+mj-lt"/>
                <a:ea typeface="+mn-lt"/>
                <a:cs typeface="+mn-lt"/>
              </a:rPr>
              <a:t> le </a:t>
            </a:r>
            <a:r>
              <a:rPr lang="en-US" b="1" i="1" dirty="0" err="1">
                <a:solidFill>
                  <a:schemeClr val="bg1">
                    <a:lumMod val="50000"/>
                  </a:schemeClr>
                </a:solidFill>
                <a:latin typeface="+mj-lt"/>
                <a:ea typeface="+mn-lt"/>
                <a:cs typeface="+mn-lt"/>
              </a:rPr>
              <a:t>choléra</a:t>
            </a:r>
            <a:r>
              <a:rPr lang="en-US" b="1" i="1" dirty="0">
                <a:solidFill>
                  <a:schemeClr val="bg1">
                    <a:lumMod val="50000"/>
                  </a:schemeClr>
                </a:solidFill>
                <a:latin typeface="+mj-lt"/>
                <a:ea typeface="+mn-lt"/>
                <a:cs typeface="+mn-lt"/>
              </a:rPr>
              <a:t>! </a:t>
            </a:r>
            <a:r>
              <a:rPr lang="en-US" b="1" dirty="0">
                <a:solidFill>
                  <a:srgbClr val="C00000"/>
                </a:solidFill>
                <a:latin typeface="+mj-lt"/>
                <a:ea typeface="+mn-lt"/>
                <a:cs typeface="+mn-lt"/>
              </a:rPr>
              <a:t>ACF, 2013</a:t>
            </a:r>
          </a:p>
          <a:p>
            <a:pPr marL="285750" indent="-285750">
              <a:buClr>
                <a:srgbClr val="C00000"/>
              </a:buClr>
              <a:buFont typeface="Arial" panose="020B0604020202020204" pitchFamily="34" charset="0"/>
              <a:buChar char="•"/>
            </a:pPr>
            <a:r>
              <a:rPr lang="en-US" b="1" i="1" dirty="0">
                <a:solidFill>
                  <a:schemeClr val="bg1">
                    <a:lumMod val="50000"/>
                  </a:schemeClr>
                </a:solidFill>
                <a:latin typeface="+mj-lt"/>
                <a:ea typeface="+mn-lt"/>
                <a:cs typeface="+mn-lt"/>
              </a:rPr>
              <a:t>Preparedness, prevention and control. </a:t>
            </a:r>
            <a:r>
              <a:rPr lang="en-US" b="1" dirty="0">
                <a:solidFill>
                  <a:srgbClr val="C00000"/>
                </a:solidFill>
                <a:latin typeface="+mj-lt"/>
                <a:ea typeface="+mn-lt"/>
                <a:cs typeface="+mn-lt"/>
              </a:rPr>
              <a:t>OXFAM, 2012</a:t>
            </a:r>
          </a:p>
          <a:p>
            <a:pPr marL="285750" indent="-285750">
              <a:buClr>
                <a:srgbClr val="C00000"/>
              </a:buClr>
              <a:buFont typeface="Arial" panose="020B0604020202020204" pitchFamily="34" charset="0"/>
              <a:buChar char="•"/>
            </a:pPr>
            <a:r>
              <a:rPr lang="en-US" b="1" i="1" dirty="0">
                <a:solidFill>
                  <a:schemeClr val="bg1">
                    <a:lumMod val="50000"/>
                  </a:schemeClr>
                </a:solidFill>
                <a:latin typeface="+mj-lt"/>
                <a:ea typeface="+mn-lt"/>
                <a:cs typeface="+mn-lt"/>
              </a:rPr>
              <a:t>UNICEF AWD toolkit. </a:t>
            </a:r>
            <a:r>
              <a:rPr lang="en-US" b="1" dirty="0">
                <a:solidFill>
                  <a:srgbClr val="C00000"/>
                </a:solidFill>
                <a:latin typeface="+mj-lt"/>
                <a:ea typeface="+mn-lt"/>
                <a:cs typeface="+mn-lt"/>
              </a:rPr>
              <a:t>UNICEF, 2013</a:t>
            </a:r>
          </a:p>
          <a:p>
            <a:pPr marL="285750" indent="-285750">
              <a:buClr>
                <a:srgbClr val="C00000"/>
              </a:buClr>
              <a:buFont typeface="Arial" panose="020B0604020202020204" pitchFamily="34" charset="0"/>
              <a:buChar char="•"/>
            </a:pPr>
            <a:r>
              <a:rPr lang="en-US" b="1" i="1" dirty="0">
                <a:solidFill>
                  <a:schemeClr val="bg1">
                    <a:lumMod val="50000"/>
                  </a:schemeClr>
                </a:solidFill>
                <a:latin typeface="+mj-lt"/>
                <a:ea typeface="+mn-lt"/>
                <a:cs typeface="+mn-lt"/>
              </a:rPr>
              <a:t>Water, Sanitation and Hygiene and Infection Prevention and Control in AWD Treatment Structures</a:t>
            </a:r>
            <a:r>
              <a:rPr lang="en-US" b="1" dirty="0">
                <a:solidFill>
                  <a:schemeClr val="bg1">
                    <a:lumMod val="50000"/>
                  </a:schemeClr>
                </a:solidFill>
                <a:latin typeface="+mj-lt"/>
                <a:ea typeface="+mn-lt"/>
                <a:cs typeface="+mn-lt"/>
              </a:rPr>
              <a:t>. </a:t>
            </a:r>
            <a:r>
              <a:rPr lang="en-US" b="1" dirty="0">
                <a:solidFill>
                  <a:srgbClr val="C00000"/>
                </a:solidFill>
                <a:latin typeface="+mj-lt"/>
                <a:ea typeface="+mn-lt"/>
                <a:cs typeface="+mn-lt"/>
              </a:rPr>
              <a:t>GTFCC, 2019</a:t>
            </a:r>
          </a:p>
          <a:p>
            <a:pPr marL="285750" indent="-285750">
              <a:buFont typeface="Arial" panose="020B0604020202020204" pitchFamily="34" charset="0"/>
              <a:buChar char="•"/>
            </a:pPr>
            <a:endParaRPr lang="en-US" b="1" dirty="0">
              <a:solidFill>
                <a:srgbClr val="31859C"/>
              </a:solidFill>
              <a:latin typeface="+mj-lt"/>
              <a:ea typeface="+mn-lt"/>
              <a:cs typeface="+mn-lt"/>
            </a:endParaRPr>
          </a:p>
        </p:txBody>
      </p:sp>
    </p:spTree>
    <p:extLst>
      <p:ext uri="{BB962C8B-B14F-4D97-AF65-F5344CB8AC3E}">
        <p14:creationId xmlns:p14="http://schemas.microsoft.com/office/powerpoint/2010/main" val="179488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2" name="Title 1"/>
          <p:cNvSpPr>
            <a:spLocks noGrp="1"/>
          </p:cNvSpPr>
          <p:nvPr>
            <p:ph type="ctrTitle"/>
          </p:nvPr>
        </p:nvSpPr>
        <p:spPr>
          <a:xfrm>
            <a:off x="685800" y="4580976"/>
            <a:ext cx="7772400" cy="1148839"/>
          </a:xfrm>
        </p:spPr>
        <p:txBody>
          <a:bodyPr>
            <a:normAutofit fontScale="90000"/>
          </a:bodyPr>
          <a:lstStyle/>
          <a:p>
            <a:pPr algn="l"/>
            <a:r>
              <a:rPr lang="en-US" sz="6000" b="1" dirty="0">
                <a:solidFill>
                  <a:schemeClr val="accent5">
                    <a:lumMod val="75000"/>
                  </a:schemeClr>
                </a:solidFill>
              </a:rPr>
              <a:t>Thank you for your attention</a:t>
            </a:r>
            <a:endParaRPr lang="en-US" sz="2400" dirty="0">
              <a:solidFill>
                <a:srgbClr val="C00000"/>
              </a:solidFill>
            </a:endParaRPr>
          </a:p>
        </p:txBody>
      </p:sp>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27</a:t>
            </a:fld>
            <a:endParaRPr lang="en-GB">
              <a:solidFill>
                <a:prstClr val="black">
                  <a:tint val="75000"/>
                </a:prstClr>
              </a:solidFill>
            </a:endParaRPr>
          </a:p>
        </p:txBody>
      </p:sp>
    </p:spTree>
    <p:extLst>
      <p:ext uri="{BB962C8B-B14F-4D97-AF65-F5344CB8AC3E}">
        <p14:creationId xmlns:p14="http://schemas.microsoft.com/office/powerpoint/2010/main" val="253123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1E3013-089D-4F92-A968-CA644F5B97D9}"/>
              </a:ext>
            </a:extLst>
          </p:cNvPr>
          <p:cNvSpPr/>
          <p:nvPr/>
        </p:nvSpPr>
        <p:spPr>
          <a:xfrm>
            <a:off x="-10512" y="1904751"/>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2" name="Title 1"/>
          <p:cNvSpPr>
            <a:spLocks noGrp="1"/>
          </p:cNvSpPr>
          <p:nvPr>
            <p:ph type="ctrTitle"/>
          </p:nvPr>
        </p:nvSpPr>
        <p:spPr>
          <a:xfrm>
            <a:off x="0" y="1119318"/>
            <a:ext cx="3990703" cy="1148839"/>
          </a:xfrm>
        </p:spPr>
        <p:txBody>
          <a:bodyPr>
            <a:normAutofit/>
          </a:bodyPr>
          <a:lstStyle/>
          <a:p>
            <a:r>
              <a:rPr lang="en-US" sz="5400" b="1" dirty="0">
                <a:solidFill>
                  <a:schemeClr val="accent5">
                    <a:lumMod val="75000"/>
                  </a:schemeClr>
                </a:solidFill>
              </a:rPr>
              <a:t>Objectives</a:t>
            </a:r>
            <a:endParaRPr lang="en-US" sz="5400" dirty="0">
              <a:solidFill>
                <a:srgbClr val="C00000"/>
              </a:solidFill>
            </a:endParaRPr>
          </a:p>
        </p:txBody>
      </p:sp>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3</a:t>
            </a:fld>
            <a:endParaRPr lang="en-GB">
              <a:solidFill>
                <a:prstClr val="black">
                  <a:tint val="75000"/>
                </a:prstClr>
              </a:solidFill>
            </a:endParaRPr>
          </a:p>
        </p:txBody>
      </p:sp>
      <p:sp>
        <p:nvSpPr>
          <p:cNvPr id="6" name="Title 1">
            <a:extLst>
              <a:ext uri="{FF2B5EF4-FFF2-40B4-BE49-F238E27FC236}">
                <a16:creationId xmlns:a16="http://schemas.microsoft.com/office/drawing/2014/main" id="{8C540E93-34EE-0325-5CB2-1C41BE59C47E}"/>
              </a:ext>
            </a:extLst>
          </p:cNvPr>
          <p:cNvSpPr txBox="1">
            <a:spLocks/>
          </p:cNvSpPr>
          <p:nvPr/>
        </p:nvSpPr>
        <p:spPr>
          <a:xfrm>
            <a:off x="1161394" y="2404793"/>
            <a:ext cx="7751378" cy="3834676"/>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fontAlgn="auto">
              <a:spcAft>
                <a:spcPts val="0"/>
              </a:spcAft>
              <a:buClr>
                <a:schemeClr val="tx1"/>
              </a:buClr>
              <a:buFont typeface="Arial" panose="020B0604020202020204" pitchFamily="34" charset="0"/>
              <a:buChar char="•"/>
            </a:pPr>
            <a:r>
              <a:rPr lang="en-US" sz="5800" b="1" dirty="0">
                <a:solidFill>
                  <a:srgbClr val="C00000"/>
                </a:solidFill>
              </a:rPr>
              <a:t>Quick assessment on knowledge and current WASH interventions</a:t>
            </a:r>
          </a:p>
          <a:p>
            <a:pPr algn="l" fontAlgn="auto">
              <a:spcAft>
                <a:spcPts val="0"/>
              </a:spcAft>
              <a:buClr>
                <a:schemeClr val="tx1"/>
              </a:buClr>
            </a:pPr>
            <a:endParaRPr lang="en-US" sz="5800" b="1" dirty="0">
              <a:solidFill>
                <a:srgbClr val="C00000"/>
              </a:solidFill>
            </a:endParaRPr>
          </a:p>
          <a:p>
            <a:pPr marL="857250" indent="-857250" algn="l" fontAlgn="auto">
              <a:spcAft>
                <a:spcPts val="0"/>
              </a:spcAft>
              <a:buClr>
                <a:schemeClr val="tx1"/>
              </a:buClr>
              <a:buFont typeface="Arial" panose="020B0604020202020204" pitchFamily="34" charset="0"/>
              <a:buChar char="•"/>
            </a:pPr>
            <a:r>
              <a:rPr lang="en-US" sz="5800" b="1" dirty="0">
                <a:solidFill>
                  <a:srgbClr val="C00000"/>
                </a:solidFill>
              </a:rPr>
              <a:t>Overview of the WASH interventions in AWD, specific attention to CATI/CLUSTI approach</a:t>
            </a:r>
          </a:p>
          <a:p>
            <a:pPr algn="l" fontAlgn="auto">
              <a:spcAft>
                <a:spcPts val="0"/>
              </a:spcAft>
              <a:buClr>
                <a:schemeClr val="tx1"/>
              </a:buClr>
            </a:pPr>
            <a:endParaRPr lang="en-US" sz="5800" b="1" dirty="0">
              <a:solidFill>
                <a:srgbClr val="C00000"/>
              </a:solidFill>
            </a:endParaRPr>
          </a:p>
          <a:p>
            <a:pPr marL="857250" indent="-857250" algn="l" fontAlgn="auto">
              <a:spcAft>
                <a:spcPts val="0"/>
              </a:spcAft>
              <a:buClr>
                <a:schemeClr val="tx1"/>
              </a:buClr>
              <a:buFont typeface="Arial" panose="020B0604020202020204" pitchFamily="34" charset="0"/>
              <a:buChar char="•"/>
            </a:pPr>
            <a:r>
              <a:rPr lang="en-US" sz="5800" b="1" dirty="0">
                <a:solidFill>
                  <a:srgbClr val="C00000"/>
                </a:solidFill>
              </a:rPr>
              <a:t>Identification of collective interventions for Rakhine </a:t>
            </a:r>
          </a:p>
          <a:p>
            <a:pPr marL="857250" indent="-857250" algn="l" fontAlgn="auto">
              <a:spcAft>
                <a:spcPts val="0"/>
              </a:spcAft>
              <a:buFont typeface="Arial" panose="020B0604020202020204" pitchFamily="34" charset="0"/>
              <a:buChar char="•"/>
            </a:pPr>
            <a:endParaRPr lang="en-US" sz="6000" b="1" dirty="0">
              <a:solidFill>
                <a:schemeClr val="accent5">
                  <a:lumMod val="75000"/>
                </a:schemeClr>
              </a:solidFill>
            </a:endParaRPr>
          </a:p>
          <a:p>
            <a:pPr marL="857250" indent="-857250" algn="l" fontAlgn="auto">
              <a:spcAft>
                <a:spcPts val="0"/>
              </a:spcAft>
              <a:buFont typeface="Arial" panose="020B0604020202020204" pitchFamily="34" charset="0"/>
              <a:buChar char="•"/>
            </a:pPr>
            <a:endParaRPr lang="en-US" sz="2400" dirty="0">
              <a:solidFill>
                <a:srgbClr val="C00000"/>
              </a:solidFill>
            </a:endParaRPr>
          </a:p>
        </p:txBody>
      </p:sp>
    </p:spTree>
    <p:extLst>
      <p:ext uri="{BB962C8B-B14F-4D97-AF65-F5344CB8AC3E}">
        <p14:creationId xmlns:p14="http://schemas.microsoft.com/office/powerpoint/2010/main" val="76306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2" name="Title 1"/>
          <p:cNvSpPr>
            <a:spLocks noGrp="1"/>
          </p:cNvSpPr>
          <p:nvPr>
            <p:ph type="ctrTitle"/>
          </p:nvPr>
        </p:nvSpPr>
        <p:spPr>
          <a:xfrm>
            <a:off x="222143" y="2818602"/>
            <a:ext cx="8837775" cy="1436923"/>
          </a:xfrm>
        </p:spPr>
        <p:txBody>
          <a:bodyPr>
            <a:noAutofit/>
          </a:bodyPr>
          <a:lstStyle/>
          <a:p>
            <a:pPr algn="l"/>
            <a:r>
              <a:rPr lang="en-US" sz="2900" b="1" dirty="0">
                <a:solidFill>
                  <a:schemeClr val="accent5">
                    <a:lumMod val="75000"/>
                  </a:schemeClr>
                </a:solidFill>
              </a:rPr>
              <a:t>WASH response activities should be data-driven, using real-time epidemiological and geographical information</a:t>
            </a:r>
            <a:endParaRPr lang="en-US" sz="2900" dirty="0">
              <a:solidFill>
                <a:srgbClr val="C00000"/>
              </a:solidFill>
            </a:endParaRPr>
          </a:p>
        </p:txBody>
      </p:sp>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4</a:t>
            </a:fld>
            <a:endParaRPr lang="en-GB">
              <a:solidFill>
                <a:prstClr val="black">
                  <a:tint val="75000"/>
                </a:prstClr>
              </a:solidFill>
            </a:endParaRPr>
          </a:p>
        </p:txBody>
      </p:sp>
      <p:sp>
        <p:nvSpPr>
          <p:cNvPr id="3" name="Rectangle 2">
            <a:extLst>
              <a:ext uri="{FF2B5EF4-FFF2-40B4-BE49-F238E27FC236}">
                <a16:creationId xmlns:a16="http://schemas.microsoft.com/office/drawing/2014/main" id="{399D6FA2-CF67-75E8-DEF3-12931F722F9A}"/>
              </a:ext>
            </a:extLst>
          </p:cNvPr>
          <p:cNvSpPr/>
          <p:nvPr/>
        </p:nvSpPr>
        <p:spPr>
          <a:xfrm>
            <a:off x="-84082" y="1951245"/>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6" name="Title 1">
            <a:extLst>
              <a:ext uri="{FF2B5EF4-FFF2-40B4-BE49-F238E27FC236}">
                <a16:creationId xmlns:a16="http://schemas.microsoft.com/office/drawing/2014/main" id="{0121E4F8-1843-C89D-4F4C-A3CE53D96769}"/>
              </a:ext>
            </a:extLst>
          </p:cNvPr>
          <p:cNvSpPr txBox="1">
            <a:spLocks/>
          </p:cNvSpPr>
          <p:nvPr/>
        </p:nvSpPr>
        <p:spPr>
          <a:xfrm>
            <a:off x="222144" y="1186924"/>
            <a:ext cx="7051014"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WASH activities in AWD</a:t>
            </a:r>
            <a:endParaRPr lang="en-US" sz="5400" dirty="0">
              <a:solidFill>
                <a:schemeClr val="bg1">
                  <a:lumMod val="50000"/>
                </a:schemeClr>
              </a:solidFill>
            </a:endParaRPr>
          </a:p>
        </p:txBody>
      </p:sp>
      <p:sp>
        <p:nvSpPr>
          <p:cNvPr id="7" name="Title 1">
            <a:extLst>
              <a:ext uri="{FF2B5EF4-FFF2-40B4-BE49-F238E27FC236}">
                <a16:creationId xmlns:a16="http://schemas.microsoft.com/office/drawing/2014/main" id="{2C856D34-B964-E33C-F17A-863C0F2DFF62}"/>
              </a:ext>
            </a:extLst>
          </p:cNvPr>
          <p:cNvSpPr txBox="1">
            <a:spLocks/>
          </p:cNvSpPr>
          <p:nvPr/>
        </p:nvSpPr>
        <p:spPr>
          <a:xfrm>
            <a:off x="104181" y="2403086"/>
            <a:ext cx="4467819" cy="7044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chemeClr val="bg1">
                    <a:lumMod val="50000"/>
                  </a:schemeClr>
                </a:solidFill>
              </a:rPr>
              <a:t>During an </a:t>
            </a:r>
            <a:r>
              <a:rPr lang="en-US" sz="4000" b="1" dirty="0">
                <a:solidFill>
                  <a:srgbClr val="C00000"/>
                </a:solidFill>
              </a:rPr>
              <a:t>outbreak</a:t>
            </a:r>
            <a:endParaRPr lang="en-US" sz="1600" dirty="0">
              <a:solidFill>
                <a:srgbClr val="C00000"/>
              </a:solidFill>
            </a:endParaRPr>
          </a:p>
        </p:txBody>
      </p:sp>
      <p:sp>
        <p:nvSpPr>
          <p:cNvPr id="8" name="Title 1">
            <a:extLst>
              <a:ext uri="{FF2B5EF4-FFF2-40B4-BE49-F238E27FC236}">
                <a16:creationId xmlns:a16="http://schemas.microsoft.com/office/drawing/2014/main" id="{B6F579D8-4076-A268-8971-F37E53EB19E4}"/>
              </a:ext>
            </a:extLst>
          </p:cNvPr>
          <p:cNvSpPr txBox="1">
            <a:spLocks/>
          </p:cNvSpPr>
          <p:nvPr/>
        </p:nvSpPr>
        <p:spPr>
          <a:xfrm>
            <a:off x="222143" y="4289186"/>
            <a:ext cx="4467819" cy="7044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000" b="1" dirty="0">
                <a:solidFill>
                  <a:schemeClr val="bg1">
                    <a:lumMod val="50000"/>
                  </a:schemeClr>
                </a:solidFill>
              </a:rPr>
              <a:t>Why?</a:t>
            </a:r>
            <a:endParaRPr lang="en-US" sz="1600" dirty="0">
              <a:solidFill>
                <a:srgbClr val="C00000"/>
              </a:solidFill>
            </a:endParaRPr>
          </a:p>
        </p:txBody>
      </p:sp>
      <p:sp>
        <p:nvSpPr>
          <p:cNvPr id="9" name="Title 1">
            <a:extLst>
              <a:ext uri="{FF2B5EF4-FFF2-40B4-BE49-F238E27FC236}">
                <a16:creationId xmlns:a16="http://schemas.microsoft.com/office/drawing/2014/main" id="{68D52AF7-69B5-8F49-B07E-C641F53A8C49}"/>
              </a:ext>
            </a:extLst>
          </p:cNvPr>
          <p:cNvSpPr txBox="1">
            <a:spLocks/>
          </p:cNvSpPr>
          <p:nvPr/>
        </p:nvSpPr>
        <p:spPr>
          <a:xfrm>
            <a:off x="1003173" y="4788223"/>
            <a:ext cx="6969489" cy="17657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fontAlgn="auto">
              <a:spcAft>
                <a:spcPts val="0"/>
              </a:spcAft>
              <a:buClr>
                <a:srgbClr val="C00000"/>
              </a:buClr>
              <a:buFont typeface="Arial" panose="020B0604020202020204" pitchFamily="34" charset="0"/>
              <a:buChar char="•"/>
            </a:pPr>
            <a:r>
              <a:rPr lang="en-US" sz="2400" b="1" dirty="0">
                <a:solidFill>
                  <a:schemeClr val="bg1">
                    <a:lumMod val="50000"/>
                  </a:schemeClr>
                </a:solidFill>
              </a:rPr>
              <a:t>Identify the affected and at-risk populations</a:t>
            </a:r>
          </a:p>
          <a:p>
            <a:pPr marL="342900" indent="-342900" algn="l" fontAlgn="auto">
              <a:spcAft>
                <a:spcPts val="0"/>
              </a:spcAft>
              <a:buClr>
                <a:srgbClr val="C00000"/>
              </a:buClr>
              <a:buFont typeface="Arial" panose="020B0604020202020204" pitchFamily="34" charset="0"/>
              <a:buChar char="•"/>
            </a:pPr>
            <a:r>
              <a:rPr lang="en-US" sz="2400" b="1" dirty="0">
                <a:solidFill>
                  <a:schemeClr val="bg1">
                    <a:lumMod val="50000"/>
                  </a:schemeClr>
                </a:solidFill>
              </a:rPr>
              <a:t>Guide the response</a:t>
            </a:r>
          </a:p>
          <a:p>
            <a:pPr marL="342900" indent="-342900" algn="l" fontAlgn="auto">
              <a:spcAft>
                <a:spcPts val="0"/>
              </a:spcAft>
              <a:buClr>
                <a:srgbClr val="C00000"/>
              </a:buClr>
              <a:buFont typeface="Arial" panose="020B0604020202020204" pitchFamily="34" charset="0"/>
              <a:buChar char="•"/>
            </a:pPr>
            <a:r>
              <a:rPr lang="en-US" sz="2400" b="1" dirty="0">
                <a:solidFill>
                  <a:schemeClr val="bg1">
                    <a:lumMod val="50000"/>
                  </a:schemeClr>
                </a:solidFill>
              </a:rPr>
              <a:t>Prioritize interventions</a:t>
            </a:r>
          </a:p>
          <a:p>
            <a:pPr marL="342900" indent="-342900" algn="l" fontAlgn="auto">
              <a:spcAft>
                <a:spcPts val="0"/>
              </a:spcAft>
              <a:buClr>
                <a:srgbClr val="C00000"/>
              </a:buClr>
              <a:buFont typeface="Arial" panose="020B0604020202020204" pitchFamily="34" charset="0"/>
              <a:buChar char="•"/>
            </a:pPr>
            <a:r>
              <a:rPr lang="en-US" sz="2400" b="1" dirty="0">
                <a:solidFill>
                  <a:schemeClr val="bg1">
                    <a:lumMod val="50000"/>
                  </a:schemeClr>
                </a:solidFill>
              </a:rPr>
              <a:t>Allocate funds</a:t>
            </a:r>
            <a:endParaRPr lang="en-US" sz="1050" dirty="0">
              <a:solidFill>
                <a:srgbClr val="C00000"/>
              </a:solidFill>
            </a:endParaRPr>
          </a:p>
        </p:txBody>
      </p:sp>
    </p:spTree>
    <p:extLst>
      <p:ext uri="{BB962C8B-B14F-4D97-AF65-F5344CB8AC3E}">
        <p14:creationId xmlns:p14="http://schemas.microsoft.com/office/powerpoint/2010/main" val="362305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5</a:t>
            </a:fld>
            <a:endParaRPr lang="en-GB">
              <a:solidFill>
                <a:prstClr val="black">
                  <a:tint val="75000"/>
                </a:prstClr>
              </a:solidFill>
            </a:endParaRPr>
          </a:p>
        </p:txBody>
      </p:sp>
      <p:sp>
        <p:nvSpPr>
          <p:cNvPr id="3" name="Rectangle 2">
            <a:extLst>
              <a:ext uri="{FF2B5EF4-FFF2-40B4-BE49-F238E27FC236}">
                <a16:creationId xmlns:a16="http://schemas.microsoft.com/office/drawing/2014/main" id="{399D6FA2-CF67-75E8-DEF3-12931F722F9A}"/>
              </a:ext>
            </a:extLst>
          </p:cNvPr>
          <p:cNvSpPr/>
          <p:nvPr/>
        </p:nvSpPr>
        <p:spPr>
          <a:xfrm>
            <a:off x="-84082" y="1951245"/>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6" name="Title 1">
            <a:extLst>
              <a:ext uri="{FF2B5EF4-FFF2-40B4-BE49-F238E27FC236}">
                <a16:creationId xmlns:a16="http://schemas.microsoft.com/office/drawing/2014/main" id="{0121E4F8-1843-C89D-4F4C-A3CE53D96769}"/>
              </a:ext>
            </a:extLst>
          </p:cNvPr>
          <p:cNvSpPr txBox="1">
            <a:spLocks/>
          </p:cNvSpPr>
          <p:nvPr/>
        </p:nvSpPr>
        <p:spPr>
          <a:xfrm>
            <a:off x="222144" y="1186924"/>
            <a:ext cx="7051014"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WASH activities in AWD</a:t>
            </a:r>
            <a:endParaRPr lang="en-US" sz="5400" dirty="0">
              <a:solidFill>
                <a:schemeClr val="bg1">
                  <a:lumMod val="50000"/>
                </a:schemeClr>
              </a:solidFill>
            </a:endParaRPr>
          </a:p>
        </p:txBody>
      </p:sp>
      <p:sp>
        <p:nvSpPr>
          <p:cNvPr id="52" name="Title 1">
            <a:extLst>
              <a:ext uri="{FF2B5EF4-FFF2-40B4-BE49-F238E27FC236}">
                <a16:creationId xmlns:a16="http://schemas.microsoft.com/office/drawing/2014/main" id="{24015AD8-8182-DB87-3082-A452728C8A9C}"/>
              </a:ext>
            </a:extLst>
          </p:cNvPr>
          <p:cNvSpPr txBox="1">
            <a:spLocks/>
          </p:cNvSpPr>
          <p:nvPr/>
        </p:nvSpPr>
        <p:spPr>
          <a:xfrm>
            <a:off x="599982" y="2596398"/>
            <a:ext cx="7490133" cy="3010988"/>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indent="-914400" algn="l" fontAlgn="auto">
              <a:spcAft>
                <a:spcPts val="0"/>
              </a:spcAft>
              <a:buClr>
                <a:srgbClr val="C00000"/>
              </a:buClr>
              <a:buFont typeface="+mj-lt"/>
              <a:buAutoNum type="arabicPeriod"/>
            </a:pPr>
            <a:r>
              <a:rPr lang="en-US" sz="5400" b="1" dirty="0">
                <a:solidFill>
                  <a:srgbClr val="31859C"/>
                </a:solidFill>
              </a:rPr>
              <a:t>Household level</a:t>
            </a:r>
          </a:p>
          <a:p>
            <a:pPr marL="914400" indent="-914400" algn="l" fontAlgn="auto">
              <a:spcAft>
                <a:spcPts val="0"/>
              </a:spcAft>
              <a:buClr>
                <a:srgbClr val="C00000"/>
              </a:buClr>
              <a:buFont typeface="+mj-lt"/>
              <a:buAutoNum type="arabicPeriod"/>
            </a:pPr>
            <a:r>
              <a:rPr lang="en-US" sz="5400" b="1" dirty="0">
                <a:solidFill>
                  <a:srgbClr val="31859C"/>
                </a:solidFill>
              </a:rPr>
              <a:t>Community level</a:t>
            </a:r>
          </a:p>
          <a:p>
            <a:pPr marL="914400" indent="-914400" algn="l" fontAlgn="auto">
              <a:spcAft>
                <a:spcPts val="0"/>
              </a:spcAft>
              <a:buClr>
                <a:srgbClr val="C00000"/>
              </a:buClr>
              <a:buFont typeface="+mj-lt"/>
              <a:buAutoNum type="arabicPeriod"/>
            </a:pPr>
            <a:r>
              <a:rPr lang="en-US" sz="5400" b="1" dirty="0">
                <a:solidFill>
                  <a:srgbClr val="31859C"/>
                </a:solidFill>
              </a:rPr>
              <a:t>Healthcare level</a:t>
            </a:r>
          </a:p>
          <a:p>
            <a:pPr marL="914400" indent="-914400" algn="l" fontAlgn="auto">
              <a:spcAft>
                <a:spcPts val="0"/>
              </a:spcAft>
              <a:buClr>
                <a:srgbClr val="C00000"/>
              </a:buClr>
              <a:buFont typeface="+mj-lt"/>
              <a:buAutoNum type="arabicPeriod"/>
            </a:pPr>
            <a:r>
              <a:rPr lang="en-US" sz="5400" b="1" dirty="0">
                <a:solidFill>
                  <a:srgbClr val="31859C"/>
                </a:solidFill>
              </a:rPr>
              <a:t>Public institutions level</a:t>
            </a:r>
          </a:p>
          <a:p>
            <a:pPr marL="914400" indent="-914400" algn="l" fontAlgn="auto">
              <a:spcAft>
                <a:spcPts val="0"/>
              </a:spcAft>
              <a:buClr>
                <a:srgbClr val="C00000"/>
              </a:buClr>
              <a:buFont typeface="+mj-lt"/>
              <a:buAutoNum type="arabicPeriod"/>
            </a:pPr>
            <a:r>
              <a:rPr lang="en-US" sz="5400" b="1" dirty="0">
                <a:solidFill>
                  <a:srgbClr val="31859C"/>
                </a:solidFill>
              </a:rPr>
              <a:t>Cross-cutting</a:t>
            </a:r>
          </a:p>
        </p:txBody>
      </p:sp>
    </p:spTree>
    <p:extLst>
      <p:ext uri="{BB962C8B-B14F-4D97-AF65-F5344CB8AC3E}">
        <p14:creationId xmlns:p14="http://schemas.microsoft.com/office/powerpoint/2010/main" val="188249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5E455F9-D9F9-E884-5D56-C1AC273F17B2}"/>
              </a:ext>
            </a:extLst>
          </p:cNvPr>
          <p:cNvSpPr txBox="1"/>
          <p:nvPr/>
        </p:nvSpPr>
        <p:spPr>
          <a:xfrm>
            <a:off x="338379" y="2812184"/>
            <a:ext cx="4233621" cy="1200329"/>
          </a:xfrm>
          <a:prstGeom prst="rect">
            <a:avLst/>
          </a:prstGeom>
          <a:noFill/>
        </p:spPr>
        <p:txBody>
          <a:bodyPr wrap="square" rtlCol="0">
            <a:spAutoFit/>
          </a:bodyPr>
          <a:lstStyle/>
          <a:p>
            <a:r>
              <a:rPr lang="en-US" sz="1800" b="1" dirty="0">
                <a:solidFill>
                  <a:srgbClr val="C00000"/>
                </a:solidFill>
                <a:effectLst/>
                <a:latin typeface="+mn-lt"/>
              </a:rPr>
              <a:t>Household disinfection</a:t>
            </a:r>
          </a:p>
          <a:p>
            <a:r>
              <a:rPr lang="en-US" sz="1800" dirty="0">
                <a:solidFill>
                  <a:schemeClr val="bg1">
                    <a:lumMod val="50000"/>
                  </a:schemeClr>
                </a:solidFill>
                <a:latin typeface="+mn-lt"/>
              </a:rPr>
              <a:t>	Household disinfection kit 	distribution and training</a:t>
            </a:r>
          </a:p>
          <a:p>
            <a:r>
              <a:rPr lang="en-US" sz="1800" dirty="0">
                <a:solidFill>
                  <a:schemeClr val="bg1">
                    <a:lumMod val="50000"/>
                  </a:schemeClr>
                </a:solidFill>
                <a:latin typeface="+mn-lt"/>
              </a:rPr>
              <a:t>	Chlorine spraying</a:t>
            </a:r>
          </a:p>
        </p:txBody>
      </p:sp>
      <p:sp>
        <p:nvSpPr>
          <p:cNvPr id="22" name="TextBox 21">
            <a:extLst>
              <a:ext uri="{FF2B5EF4-FFF2-40B4-BE49-F238E27FC236}">
                <a16:creationId xmlns:a16="http://schemas.microsoft.com/office/drawing/2014/main" id="{B06E2B30-A706-0DD8-DB7A-40D7E3CBA395}"/>
              </a:ext>
            </a:extLst>
          </p:cNvPr>
          <p:cNvSpPr txBox="1"/>
          <p:nvPr/>
        </p:nvSpPr>
        <p:spPr>
          <a:xfrm>
            <a:off x="338378" y="4572080"/>
            <a:ext cx="4481595" cy="2308324"/>
          </a:xfrm>
          <a:prstGeom prst="rect">
            <a:avLst/>
          </a:prstGeom>
          <a:noFill/>
        </p:spPr>
        <p:txBody>
          <a:bodyPr wrap="square" rtlCol="0">
            <a:spAutoFit/>
          </a:bodyPr>
          <a:lstStyle/>
          <a:p>
            <a:r>
              <a:rPr lang="en-US" sz="1800" b="1" dirty="0">
                <a:solidFill>
                  <a:srgbClr val="C00000"/>
                </a:solidFill>
                <a:effectLst/>
                <a:latin typeface="+mn-lt"/>
              </a:rPr>
              <a:t>Household water treatment</a:t>
            </a:r>
          </a:p>
          <a:p>
            <a:r>
              <a:rPr lang="en-US" sz="1800" dirty="0">
                <a:solidFill>
                  <a:schemeClr val="bg1">
                    <a:lumMod val="50000"/>
                  </a:schemeClr>
                </a:solidFill>
                <a:latin typeface="+mn-lt"/>
              </a:rPr>
              <a:t>	Chlorine-based water 	treatment methods (PUR</a:t>
            </a:r>
            <a:r>
              <a:rPr lang="en-US"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ES" dirty="0">
                <a:effectLst/>
              </a:rPr>
              <a:t> </a:t>
            </a:r>
            <a:r>
              <a:rPr lang="en-US" sz="1800" dirty="0">
                <a:solidFill>
                  <a:schemeClr val="bg1">
                    <a:lumMod val="50000"/>
                  </a:schemeClr>
                </a:solidFill>
                <a:latin typeface="+mn-lt"/>
              </a:rPr>
              <a:t>, 	</a:t>
            </a:r>
            <a:r>
              <a:rPr lang="en-US" sz="1800" dirty="0" err="1">
                <a:solidFill>
                  <a:schemeClr val="bg1">
                    <a:lumMod val="50000"/>
                  </a:schemeClr>
                </a:solidFill>
                <a:latin typeface="+mn-lt"/>
              </a:rPr>
              <a:t>aquatabs</a:t>
            </a:r>
            <a:r>
              <a:rPr lang="en-US"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lumMod val="50000"/>
                  </a:schemeClr>
                </a:solidFill>
                <a:latin typeface="+mn-lt"/>
              </a:rPr>
              <a:t>, Oasis</a:t>
            </a:r>
            <a:r>
              <a:rPr lang="en-US"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lumMod val="50000"/>
                  </a:schemeClr>
                </a:solidFill>
                <a:latin typeface="+mn-lt"/>
              </a:rPr>
              <a:t>, </a:t>
            </a:r>
            <a:r>
              <a:rPr lang="en-US" sz="1800" dirty="0" err="1">
                <a:solidFill>
                  <a:schemeClr val="bg1">
                    <a:lumMod val="50000"/>
                  </a:schemeClr>
                </a:solidFill>
                <a:latin typeface="+mn-lt"/>
              </a:rPr>
              <a:t>Watergard</a:t>
            </a:r>
            <a:r>
              <a:rPr lang="en-US"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lumMod val="50000"/>
                  </a:schemeClr>
                </a:solidFill>
                <a:latin typeface="+mn-lt"/>
              </a:rPr>
              <a:t>...)</a:t>
            </a:r>
          </a:p>
          <a:p>
            <a:r>
              <a:rPr lang="en-US" sz="1800" dirty="0">
                <a:solidFill>
                  <a:schemeClr val="bg1">
                    <a:lumMod val="50000"/>
                  </a:schemeClr>
                </a:solidFill>
                <a:latin typeface="+mn-lt"/>
              </a:rPr>
              <a:t>	Non-chlorine-based water 	treatment methods (Boiling, Filter, 	Solar)</a:t>
            </a:r>
          </a:p>
          <a:p>
            <a:r>
              <a:rPr lang="en-US" dirty="0">
                <a:solidFill>
                  <a:schemeClr val="bg1">
                    <a:lumMod val="50000"/>
                  </a:schemeClr>
                </a:solidFill>
                <a:latin typeface="+mn-lt"/>
              </a:rPr>
              <a:t>	Water quality monitoring </a:t>
            </a:r>
            <a:endParaRPr lang="en-US" sz="1800" dirty="0">
              <a:solidFill>
                <a:schemeClr val="bg1">
                  <a:lumMod val="50000"/>
                </a:schemeClr>
              </a:solidFill>
              <a:latin typeface="+mn-lt"/>
            </a:endParaRPr>
          </a:p>
        </p:txBody>
      </p:sp>
      <p:sp>
        <p:nvSpPr>
          <p:cNvPr id="23" name="TextBox 22">
            <a:extLst>
              <a:ext uri="{FF2B5EF4-FFF2-40B4-BE49-F238E27FC236}">
                <a16:creationId xmlns:a16="http://schemas.microsoft.com/office/drawing/2014/main" id="{A61D4A75-E57A-5E38-3236-95F5F7300043}"/>
              </a:ext>
            </a:extLst>
          </p:cNvPr>
          <p:cNvSpPr txBox="1"/>
          <p:nvPr/>
        </p:nvSpPr>
        <p:spPr>
          <a:xfrm>
            <a:off x="5071066" y="2798956"/>
            <a:ext cx="4233621" cy="1477328"/>
          </a:xfrm>
          <a:prstGeom prst="rect">
            <a:avLst/>
          </a:prstGeom>
          <a:noFill/>
        </p:spPr>
        <p:txBody>
          <a:bodyPr wrap="square" rtlCol="0">
            <a:spAutoFit/>
          </a:bodyPr>
          <a:lstStyle/>
          <a:p>
            <a:r>
              <a:rPr lang="en-US" sz="1800" b="1" dirty="0">
                <a:solidFill>
                  <a:srgbClr val="C00000"/>
                </a:solidFill>
                <a:effectLst/>
                <a:latin typeface="+mn-lt"/>
              </a:rPr>
              <a:t>Safe water storage</a:t>
            </a:r>
          </a:p>
          <a:p>
            <a:r>
              <a:rPr lang="en-US" sz="1800" dirty="0">
                <a:solidFill>
                  <a:schemeClr val="bg1">
                    <a:lumMod val="50000"/>
                  </a:schemeClr>
                </a:solidFill>
                <a:latin typeface="+mn-lt"/>
              </a:rPr>
              <a:t>	Water storage container 	distribution</a:t>
            </a:r>
          </a:p>
          <a:p>
            <a:r>
              <a:rPr lang="en-US" sz="1800" dirty="0">
                <a:solidFill>
                  <a:schemeClr val="bg1">
                    <a:lumMod val="50000"/>
                  </a:schemeClr>
                </a:solidFill>
                <a:latin typeface="+mn-lt"/>
              </a:rPr>
              <a:t>	 Water storage container 	disinfection</a:t>
            </a:r>
          </a:p>
        </p:txBody>
      </p:sp>
      <p:sp>
        <p:nvSpPr>
          <p:cNvPr id="24" name="TextBox 23">
            <a:extLst>
              <a:ext uri="{FF2B5EF4-FFF2-40B4-BE49-F238E27FC236}">
                <a16:creationId xmlns:a16="http://schemas.microsoft.com/office/drawing/2014/main" id="{C36B1276-B019-E51D-4342-B9043FA91322}"/>
              </a:ext>
            </a:extLst>
          </p:cNvPr>
          <p:cNvSpPr txBox="1"/>
          <p:nvPr/>
        </p:nvSpPr>
        <p:spPr>
          <a:xfrm>
            <a:off x="5071067" y="4597069"/>
            <a:ext cx="4233621" cy="1754326"/>
          </a:xfrm>
          <a:prstGeom prst="rect">
            <a:avLst/>
          </a:prstGeom>
          <a:noFill/>
        </p:spPr>
        <p:txBody>
          <a:bodyPr wrap="square" rtlCol="0">
            <a:spAutoFit/>
          </a:bodyPr>
          <a:lstStyle/>
          <a:p>
            <a:r>
              <a:rPr lang="en-US" sz="1800" b="1" dirty="0">
                <a:solidFill>
                  <a:srgbClr val="C00000"/>
                </a:solidFill>
                <a:effectLst/>
                <a:latin typeface="+mn-lt"/>
              </a:rPr>
              <a:t>Improved hygiene practices</a:t>
            </a:r>
          </a:p>
          <a:p>
            <a:r>
              <a:rPr lang="en-US" sz="1800" dirty="0">
                <a:solidFill>
                  <a:schemeClr val="bg1">
                    <a:lumMod val="50000"/>
                  </a:schemeClr>
                </a:solidFill>
                <a:latin typeface="+mn-lt"/>
              </a:rPr>
              <a:t>	Hygiene and health education 	(AWD awareness, ORS 	preparation, etc.)</a:t>
            </a:r>
          </a:p>
          <a:p>
            <a:r>
              <a:rPr lang="en-US" dirty="0">
                <a:solidFill>
                  <a:schemeClr val="bg1">
                    <a:lumMod val="50000"/>
                  </a:schemeClr>
                </a:solidFill>
                <a:latin typeface="+mn-lt"/>
              </a:rPr>
              <a:t>	Household AWD kit distribution 	(soap, bleach, ORS, etc.)</a:t>
            </a:r>
            <a:endParaRPr lang="en-US" sz="1800" dirty="0">
              <a:solidFill>
                <a:schemeClr val="bg1">
                  <a:lumMod val="50000"/>
                </a:schemeClr>
              </a:solidFill>
              <a:latin typeface="+mn-lt"/>
            </a:endParaRPr>
          </a:p>
        </p:txBody>
      </p:sp>
      <p:sp>
        <p:nvSpPr>
          <p:cNvPr id="11" name="Rounded Rectangle 10">
            <a:extLst>
              <a:ext uri="{FF2B5EF4-FFF2-40B4-BE49-F238E27FC236}">
                <a16:creationId xmlns:a16="http://schemas.microsoft.com/office/drawing/2014/main" id="{381B8C96-312A-00BF-4F81-8F8BFC98B5FD}"/>
              </a:ext>
            </a:extLst>
          </p:cNvPr>
          <p:cNvSpPr/>
          <p:nvPr/>
        </p:nvSpPr>
        <p:spPr>
          <a:xfrm>
            <a:off x="-84082" y="1532536"/>
            <a:ext cx="9228082" cy="825888"/>
          </a:xfrm>
          <a:prstGeom prst="roundRect">
            <a:avLst>
              <a:gd name="adj" fmla="val 1654"/>
            </a:avLst>
          </a:prstGeom>
          <a:solidFill>
            <a:srgbClr val="00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6</a:t>
            </a:fld>
            <a:endParaRPr lang="en-GB">
              <a:solidFill>
                <a:prstClr val="black">
                  <a:tint val="75000"/>
                </a:prstClr>
              </a:solidFill>
            </a:endParaRPr>
          </a:p>
        </p:txBody>
      </p:sp>
      <p:sp>
        <p:nvSpPr>
          <p:cNvPr id="3" name="Rectangle 2">
            <a:extLst>
              <a:ext uri="{FF2B5EF4-FFF2-40B4-BE49-F238E27FC236}">
                <a16:creationId xmlns:a16="http://schemas.microsoft.com/office/drawing/2014/main" id="{399D6FA2-CF67-75E8-DEF3-12931F722F9A}"/>
              </a:ext>
            </a:extLst>
          </p:cNvPr>
          <p:cNvSpPr/>
          <p:nvPr/>
        </p:nvSpPr>
        <p:spPr>
          <a:xfrm>
            <a:off x="-84082" y="1052347"/>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6" name="Title 1">
            <a:extLst>
              <a:ext uri="{FF2B5EF4-FFF2-40B4-BE49-F238E27FC236}">
                <a16:creationId xmlns:a16="http://schemas.microsoft.com/office/drawing/2014/main" id="{0121E4F8-1843-C89D-4F4C-A3CE53D96769}"/>
              </a:ext>
            </a:extLst>
          </p:cNvPr>
          <p:cNvSpPr txBox="1">
            <a:spLocks/>
          </p:cNvSpPr>
          <p:nvPr/>
        </p:nvSpPr>
        <p:spPr>
          <a:xfrm>
            <a:off x="222144" y="288026"/>
            <a:ext cx="7051014"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WASH activities in AWD</a:t>
            </a:r>
            <a:endParaRPr lang="en-US" sz="5400" dirty="0">
              <a:solidFill>
                <a:schemeClr val="bg1">
                  <a:lumMod val="50000"/>
                </a:schemeClr>
              </a:solidFill>
            </a:endParaRPr>
          </a:p>
        </p:txBody>
      </p:sp>
      <p:pic>
        <p:nvPicPr>
          <p:cNvPr id="8" name="Picture 7">
            <a:extLst>
              <a:ext uri="{FF2B5EF4-FFF2-40B4-BE49-F238E27FC236}">
                <a16:creationId xmlns:a16="http://schemas.microsoft.com/office/drawing/2014/main" id="{1856A72B-7451-4B5B-0B72-E859AF430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4" y="1224124"/>
            <a:ext cx="1350397" cy="1350397"/>
          </a:xfrm>
          <a:prstGeom prst="ellipse">
            <a:avLst/>
          </a:prstGeom>
        </p:spPr>
      </p:pic>
      <p:sp>
        <p:nvSpPr>
          <p:cNvPr id="2" name="Title 1"/>
          <p:cNvSpPr>
            <a:spLocks noGrp="1"/>
          </p:cNvSpPr>
          <p:nvPr>
            <p:ph type="ctrTitle"/>
          </p:nvPr>
        </p:nvSpPr>
        <p:spPr>
          <a:xfrm>
            <a:off x="1237148" y="1305256"/>
            <a:ext cx="6036010" cy="1148839"/>
          </a:xfrm>
        </p:spPr>
        <p:txBody>
          <a:bodyPr>
            <a:normAutofit/>
          </a:bodyPr>
          <a:lstStyle/>
          <a:p>
            <a:r>
              <a:rPr lang="en-US" sz="6000" b="1" dirty="0">
                <a:solidFill>
                  <a:schemeClr val="bg1"/>
                </a:solidFill>
              </a:rPr>
              <a:t>Household level</a:t>
            </a:r>
            <a:endParaRPr lang="en-US" sz="2400" dirty="0">
              <a:solidFill>
                <a:schemeClr val="bg1"/>
              </a:solidFill>
            </a:endParaRPr>
          </a:p>
        </p:txBody>
      </p:sp>
      <p:pic>
        <p:nvPicPr>
          <p:cNvPr id="15" name="Picture 14">
            <a:extLst>
              <a:ext uri="{FF2B5EF4-FFF2-40B4-BE49-F238E27FC236}">
                <a16:creationId xmlns:a16="http://schemas.microsoft.com/office/drawing/2014/main" id="{D587B9B8-615A-C741-A187-A3541CCAE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498" y="3270223"/>
            <a:ext cx="742290" cy="742290"/>
          </a:xfrm>
          <a:prstGeom prst="rect">
            <a:avLst/>
          </a:prstGeom>
        </p:spPr>
      </p:pic>
      <p:pic>
        <p:nvPicPr>
          <p:cNvPr id="17" name="Picture 16">
            <a:extLst>
              <a:ext uri="{FF2B5EF4-FFF2-40B4-BE49-F238E27FC236}">
                <a16:creationId xmlns:a16="http://schemas.microsoft.com/office/drawing/2014/main" id="{EC614CBC-CE34-67E0-DD43-A4FB67741E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849" y="3227522"/>
            <a:ext cx="798299" cy="798299"/>
          </a:xfrm>
          <a:prstGeom prst="rect">
            <a:avLst/>
          </a:prstGeom>
        </p:spPr>
      </p:pic>
      <p:pic>
        <p:nvPicPr>
          <p:cNvPr id="19" name="Picture 18">
            <a:extLst>
              <a:ext uri="{FF2B5EF4-FFF2-40B4-BE49-F238E27FC236}">
                <a16:creationId xmlns:a16="http://schemas.microsoft.com/office/drawing/2014/main" id="{5005E37B-FFD1-1252-3A6E-1E546C4DDE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348" y="5021498"/>
            <a:ext cx="582678" cy="582678"/>
          </a:xfrm>
          <a:prstGeom prst="rect">
            <a:avLst/>
          </a:prstGeom>
        </p:spPr>
      </p:pic>
      <p:pic>
        <p:nvPicPr>
          <p:cNvPr id="25" name="Picture 24">
            <a:extLst>
              <a:ext uri="{FF2B5EF4-FFF2-40B4-BE49-F238E27FC236}">
                <a16:creationId xmlns:a16="http://schemas.microsoft.com/office/drawing/2014/main" id="{CE95249D-C2AA-3EBF-E952-BB8886C5BA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6875" y="5021497"/>
            <a:ext cx="821802" cy="821802"/>
          </a:xfrm>
          <a:prstGeom prst="rect">
            <a:avLst/>
          </a:prstGeom>
        </p:spPr>
      </p:pic>
    </p:spTree>
    <p:extLst>
      <p:ext uri="{BB962C8B-B14F-4D97-AF65-F5344CB8AC3E}">
        <p14:creationId xmlns:p14="http://schemas.microsoft.com/office/powerpoint/2010/main" val="416517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81B8C96-312A-00BF-4F81-8F8BFC98B5FD}"/>
              </a:ext>
            </a:extLst>
          </p:cNvPr>
          <p:cNvSpPr/>
          <p:nvPr/>
        </p:nvSpPr>
        <p:spPr>
          <a:xfrm>
            <a:off x="-84082" y="1532536"/>
            <a:ext cx="9228082" cy="825888"/>
          </a:xfrm>
          <a:prstGeom prst="roundRect">
            <a:avLst>
              <a:gd name="adj" fmla="val 1654"/>
            </a:avLst>
          </a:prstGeom>
          <a:solidFill>
            <a:srgbClr val="00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7</a:t>
            </a:fld>
            <a:endParaRPr lang="en-GB">
              <a:solidFill>
                <a:prstClr val="black">
                  <a:tint val="75000"/>
                </a:prstClr>
              </a:solidFill>
            </a:endParaRPr>
          </a:p>
        </p:txBody>
      </p:sp>
      <p:sp>
        <p:nvSpPr>
          <p:cNvPr id="3" name="Rectangle 2">
            <a:extLst>
              <a:ext uri="{FF2B5EF4-FFF2-40B4-BE49-F238E27FC236}">
                <a16:creationId xmlns:a16="http://schemas.microsoft.com/office/drawing/2014/main" id="{399D6FA2-CF67-75E8-DEF3-12931F722F9A}"/>
              </a:ext>
            </a:extLst>
          </p:cNvPr>
          <p:cNvSpPr/>
          <p:nvPr/>
        </p:nvSpPr>
        <p:spPr>
          <a:xfrm>
            <a:off x="-84082" y="1052347"/>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6" name="Title 1">
            <a:extLst>
              <a:ext uri="{FF2B5EF4-FFF2-40B4-BE49-F238E27FC236}">
                <a16:creationId xmlns:a16="http://schemas.microsoft.com/office/drawing/2014/main" id="{0121E4F8-1843-C89D-4F4C-A3CE53D96769}"/>
              </a:ext>
            </a:extLst>
          </p:cNvPr>
          <p:cNvSpPr txBox="1">
            <a:spLocks/>
          </p:cNvSpPr>
          <p:nvPr/>
        </p:nvSpPr>
        <p:spPr>
          <a:xfrm>
            <a:off x="222144" y="288026"/>
            <a:ext cx="7051014"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WASH activities in AWD</a:t>
            </a:r>
            <a:endParaRPr lang="en-US" sz="5400" dirty="0">
              <a:solidFill>
                <a:schemeClr val="bg1">
                  <a:lumMod val="50000"/>
                </a:schemeClr>
              </a:solidFill>
            </a:endParaRPr>
          </a:p>
        </p:txBody>
      </p:sp>
      <p:sp>
        <p:nvSpPr>
          <p:cNvPr id="2" name="Title 1"/>
          <p:cNvSpPr>
            <a:spLocks noGrp="1"/>
          </p:cNvSpPr>
          <p:nvPr>
            <p:ph type="ctrTitle"/>
          </p:nvPr>
        </p:nvSpPr>
        <p:spPr>
          <a:xfrm>
            <a:off x="1237148" y="1305256"/>
            <a:ext cx="6036010" cy="1148839"/>
          </a:xfrm>
        </p:spPr>
        <p:txBody>
          <a:bodyPr>
            <a:normAutofit/>
          </a:bodyPr>
          <a:lstStyle/>
          <a:p>
            <a:r>
              <a:rPr lang="en-US" sz="6000" b="1" dirty="0">
                <a:solidFill>
                  <a:schemeClr val="bg1"/>
                </a:solidFill>
              </a:rPr>
              <a:t>Community level</a:t>
            </a:r>
            <a:endParaRPr lang="en-US" sz="2400" dirty="0">
              <a:solidFill>
                <a:schemeClr val="bg1"/>
              </a:solidFill>
            </a:endParaRPr>
          </a:p>
        </p:txBody>
      </p:sp>
      <p:pic>
        <p:nvPicPr>
          <p:cNvPr id="7" name="Picture 6">
            <a:extLst>
              <a:ext uri="{FF2B5EF4-FFF2-40B4-BE49-F238E27FC236}">
                <a16:creationId xmlns:a16="http://schemas.microsoft.com/office/drawing/2014/main" id="{C83418CA-EDBF-CADF-72AE-731C0BBC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48" y="1262933"/>
            <a:ext cx="1350397" cy="1350397"/>
          </a:xfrm>
          <a:prstGeom prst="ellipse">
            <a:avLst/>
          </a:prstGeom>
        </p:spPr>
      </p:pic>
      <p:sp>
        <p:nvSpPr>
          <p:cNvPr id="9" name="TextBox 8">
            <a:extLst>
              <a:ext uri="{FF2B5EF4-FFF2-40B4-BE49-F238E27FC236}">
                <a16:creationId xmlns:a16="http://schemas.microsoft.com/office/drawing/2014/main" id="{774F838D-75E6-B0B9-5A8D-0E3D8ED372DF}"/>
              </a:ext>
            </a:extLst>
          </p:cNvPr>
          <p:cNvSpPr txBox="1"/>
          <p:nvPr/>
        </p:nvSpPr>
        <p:spPr>
          <a:xfrm>
            <a:off x="1541545" y="3057415"/>
            <a:ext cx="7289938" cy="3416320"/>
          </a:xfrm>
          <a:prstGeom prst="rect">
            <a:avLst/>
          </a:prstGeom>
          <a:noFill/>
        </p:spPr>
        <p:txBody>
          <a:bodyPr wrap="square" rtlCol="0">
            <a:spAutoFit/>
          </a:bodyPr>
          <a:lstStyle/>
          <a:p>
            <a:r>
              <a:rPr lang="en-GB" b="1" dirty="0">
                <a:solidFill>
                  <a:srgbClr val="C00000"/>
                </a:solidFill>
                <a:latin typeface="+mn-lt"/>
              </a:rPr>
              <a:t>Water supply and treatment</a:t>
            </a:r>
          </a:p>
          <a:p>
            <a:pPr marL="285750" indent="-285750">
              <a:buClr>
                <a:srgbClr val="C00000"/>
              </a:buClr>
              <a:buFont typeface="Courier New" panose="02070309020205020404" pitchFamily="49" charset="0"/>
              <a:buChar char="o"/>
            </a:pPr>
            <a:r>
              <a:rPr lang="en-US" dirty="0">
                <a:solidFill>
                  <a:schemeClr val="bg1">
                    <a:lumMod val="50000"/>
                  </a:schemeClr>
                </a:solidFill>
                <a:effectLst/>
                <a:latin typeface="+mn-lt"/>
              </a:rPr>
              <a:t>Inhibit access to contaminated or high-risk water points</a:t>
            </a:r>
            <a:endParaRPr lang="en-ES" dirty="0">
              <a:solidFill>
                <a:schemeClr val="bg1">
                  <a:lumMod val="50000"/>
                </a:schemeClr>
              </a:solidFill>
              <a:effectLst/>
              <a:latin typeface="+mn-lt"/>
            </a:endParaRPr>
          </a:p>
          <a:p>
            <a:pPr marL="285750" indent="-285750">
              <a:buClr>
                <a:srgbClr val="C00000"/>
              </a:buClr>
              <a:buFont typeface="Courier New" panose="02070309020205020404" pitchFamily="49" charset="0"/>
              <a:buChar char="o"/>
            </a:pPr>
            <a:r>
              <a:rPr lang="en-US" dirty="0">
                <a:solidFill>
                  <a:schemeClr val="bg1">
                    <a:lumMod val="50000"/>
                  </a:schemeClr>
                </a:solidFill>
                <a:effectLst/>
                <a:latin typeface="+mn-lt"/>
              </a:rPr>
              <a:t>Temporary safe water supply systems </a:t>
            </a:r>
            <a:endParaRPr lang="en-ES" dirty="0">
              <a:solidFill>
                <a:schemeClr val="bg1">
                  <a:lumMod val="50000"/>
                </a:schemeClr>
              </a:solidFill>
              <a:effectLst/>
              <a:latin typeface="+mn-lt"/>
            </a:endParaRPr>
          </a:p>
          <a:p>
            <a:pPr marL="285750" indent="-285750">
              <a:buClr>
                <a:srgbClr val="C00000"/>
              </a:buClr>
              <a:buFont typeface="Courier New" panose="02070309020205020404" pitchFamily="49" charset="0"/>
              <a:buChar char="o"/>
            </a:pPr>
            <a:r>
              <a:rPr lang="en-US" dirty="0">
                <a:solidFill>
                  <a:schemeClr val="bg1">
                    <a:lumMod val="50000"/>
                  </a:schemeClr>
                </a:solidFill>
                <a:effectLst/>
                <a:latin typeface="+mn-lt"/>
              </a:rPr>
              <a:t>Operation and maintenance of water treatment stations, water points and distribution networks (tank disinfection, light repairs, </a:t>
            </a:r>
            <a:r>
              <a:rPr lang="en-US" dirty="0" err="1">
                <a:solidFill>
                  <a:schemeClr val="bg1">
                    <a:lumMod val="50000"/>
                  </a:schemeClr>
                </a:solidFill>
                <a:effectLst/>
                <a:latin typeface="+mn-lt"/>
              </a:rPr>
              <a:t>etc</a:t>
            </a:r>
            <a:r>
              <a:rPr lang="en-US" dirty="0">
                <a:solidFill>
                  <a:schemeClr val="bg1">
                    <a:lumMod val="50000"/>
                  </a:schemeClr>
                </a:solidFill>
                <a:effectLst/>
                <a:latin typeface="+mn-lt"/>
              </a:rPr>
              <a:t>)</a:t>
            </a:r>
          </a:p>
          <a:p>
            <a:pPr marL="285750" indent="-285750">
              <a:buClr>
                <a:srgbClr val="C00000"/>
              </a:buClr>
              <a:buFont typeface="Courier New" panose="02070309020205020404" pitchFamily="49" charset="0"/>
              <a:buChar char="o"/>
            </a:pPr>
            <a:r>
              <a:rPr lang="en-US" dirty="0">
                <a:solidFill>
                  <a:schemeClr val="bg1">
                    <a:lumMod val="50000"/>
                  </a:schemeClr>
                </a:solidFill>
                <a:latin typeface="+mn-lt"/>
              </a:rPr>
              <a:t>Water quality monitoring</a:t>
            </a:r>
            <a:endParaRPr lang="en-ES" dirty="0">
              <a:solidFill>
                <a:schemeClr val="bg1">
                  <a:lumMod val="50000"/>
                </a:schemeClr>
              </a:solidFill>
              <a:effectLst/>
              <a:latin typeface="+mn-lt"/>
            </a:endParaRPr>
          </a:p>
          <a:p>
            <a:pPr marL="285750" indent="-285750">
              <a:buClr>
                <a:srgbClr val="C00000"/>
              </a:buClr>
              <a:buFont typeface="Courier New" panose="02070309020205020404" pitchFamily="49" charset="0"/>
              <a:buChar char="o"/>
            </a:pPr>
            <a:r>
              <a:rPr lang="en-US" dirty="0">
                <a:solidFill>
                  <a:schemeClr val="bg1">
                    <a:lumMod val="50000"/>
                  </a:schemeClr>
                </a:solidFill>
                <a:effectLst/>
                <a:latin typeface="+mn-lt"/>
              </a:rPr>
              <a:t>Source-based water treatment</a:t>
            </a:r>
            <a:endParaRPr lang="en-ES" dirty="0">
              <a:solidFill>
                <a:schemeClr val="bg1">
                  <a:lumMod val="50000"/>
                </a:schemeClr>
              </a:solidFill>
              <a:effectLst/>
              <a:latin typeface="+mn-lt"/>
            </a:endParaRPr>
          </a:p>
          <a:p>
            <a:pPr marL="742950" lvl="1" indent="-285750">
              <a:buClr>
                <a:srgbClr val="0097B2"/>
              </a:buClr>
              <a:buFont typeface="Arial" panose="020B0604020202020204" pitchFamily="34" charset="0"/>
              <a:buChar char="•"/>
            </a:pPr>
            <a:r>
              <a:rPr lang="en-GB" dirty="0">
                <a:solidFill>
                  <a:schemeClr val="bg1">
                    <a:lumMod val="50000"/>
                  </a:schemeClr>
                </a:solidFill>
                <a:latin typeface="+mn-lt"/>
              </a:rPr>
              <a:t>Bucket chlorination</a:t>
            </a:r>
          </a:p>
          <a:p>
            <a:pPr marL="742950" lvl="1" indent="-285750">
              <a:buClr>
                <a:srgbClr val="0097B2"/>
              </a:buClr>
              <a:buFont typeface="Arial" panose="020B0604020202020204" pitchFamily="34" charset="0"/>
              <a:buChar char="•"/>
            </a:pPr>
            <a:r>
              <a:rPr lang="en-GB" dirty="0">
                <a:solidFill>
                  <a:schemeClr val="bg1">
                    <a:lumMod val="50000"/>
                  </a:schemeClr>
                </a:solidFill>
                <a:latin typeface="+mn-lt"/>
              </a:rPr>
              <a:t>Chlorine dispensers</a:t>
            </a:r>
          </a:p>
          <a:p>
            <a:pPr marL="742950" lvl="1" indent="-285750">
              <a:buClr>
                <a:srgbClr val="0097B2"/>
              </a:buClr>
              <a:buFont typeface="Arial" panose="020B0604020202020204" pitchFamily="34" charset="0"/>
              <a:buChar char="•"/>
            </a:pPr>
            <a:r>
              <a:rPr lang="en-GB" dirty="0">
                <a:solidFill>
                  <a:schemeClr val="bg1">
                    <a:lumMod val="50000"/>
                  </a:schemeClr>
                </a:solidFill>
                <a:latin typeface="+mn-lt"/>
              </a:rPr>
              <a:t>Well disinfection*</a:t>
            </a:r>
          </a:p>
          <a:p>
            <a:pPr marL="742950" lvl="1" indent="-285750">
              <a:buClr>
                <a:srgbClr val="0097B2"/>
              </a:buClr>
              <a:buFont typeface="Arial" panose="020B0604020202020204" pitchFamily="34" charset="0"/>
              <a:buChar char="•"/>
            </a:pPr>
            <a:r>
              <a:rPr lang="en-GB" dirty="0">
                <a:solidFill>
                  <a:schemeClr val="bg1">
                    <a:lumMod val="50000"/>
                  </a:schemeClr>
                </a:solidFill>
                <a:latin typeface="+mn-lt"/>
              </a:rPr>
              <a:t>Water vendors training</a:t>
            </a:r>
          </a:p>
          <a:p>
            <a:pPr marL="742950" lvl="1" indent="-285750">
              <a:buClr>
                <a:srgbClr val="0097B2"/>
              </a:buClr>
              <a:buFont typeface="Arial" panose="020B0604020202020204" pitchFamily="34" charset="0"/>
              <a:buChar char="•"/>
            </a:pPr>
            <a:r>
              <a:rPr lang="en-GB" dirty="0">
                <a:solidFill>
                  <a:schemeClr val="bg1">
                    <a:lumMod val="50000"/>
                  </a:schemeClr>
                </a:solidFill>
                <a:latin typeface="+mn-lt"/>
              </a:rPr>
              <a:t>Water vendors hygiene supplies</a:t>
            </a:r>
          </a:p>
        </p:txBody>
      </p:sp>
      <p:pic>
        <p:nvPicPr>
          <p:cNvPr id="13" name="Picture 12">
            <a:extLst>
              <a:ext uri="{FF2B5EF4-FFF2-40B4-BE49-F238E27FC236}">
                <a16:creationId xmlns:a16="http://schemas.microsoft.com/office/drawing/2014/main" id="{2351F981-9795-E8BA-31CA-61D0C46834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076" y="3241218"/>
            <a:ext cx="592539" cy="592539"/>
          </a:xfrm>
          <a:prstGeom prst="rect">
            <a:avLst/>
          </a:prstGeom>
        </p:spPr>
      </p:pic>
    </p:spTree>
    <p:extLst>
      <p:ext uri="{BB962C8B-B14F-4D97-AF65-F5344CB8AC3E}">
        <p14:creationId xmlns:p14="http://schemas.microsoft.com/office/powerpoint/2010/main" val="136860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9A3E26A-6353-9EF9-8CD9-E76FBC13F4FB}"/>
              </a:ext>
            </a:extLst>
          </p:cNvPr>
          <p:cNvSpPr txBox="1"/>
          <p:nvPr/>
        </p:nvSpPr>
        <p:spPr>
          <a:xfrm>
            <a:off x="338379" y="3013662"/>
            <a:ext cx="4233621" cy="2308324"/>
          </a:xfrm>
          <a:prstGeom prst="rect">
            <a:avLst/>
          </a:prstGeom>
          <a:noFill/>
        </p:spPr>
        <p:txBody>
          <a:bodyPr wrap="square" rtlCol="0">
            <a:spAutoFit/>
          </a:bodyPr>
          <a:lstStyle/>
          <a:p>
            <a:r>
              <a:rPr lang="en-US" sz="1800" b="1" dirty="0">
                <a:solidFill>
                  <a:srgbClr val="C00000"/>
                </a:solidFill>
                <a:effectLst/>
                <a:latin typeface="+mn-lt"/>
              </a:rPr>
              <a:t>Improved sanitation</a:t>
            </a:r>
          </a:p>
          <a:p>
            <a:r>
              <a:rPr lang="en-US" sz="1800" dirty="0">
                <a:solidFill>
                  <a:schemeClr val="bg1">
                    <a:lumMod val="50000"/>
                  </a:schemeClr>
                </a:solidFill>
                <a:latin typeface="+mn-lt"/>
              </a:rPr>
              <a:t>	Safe disposal of excreta (light 	sanitation and handwashing 	repairs, except if </a:t>
            </a:r>
            <a:r>
              <a:rPr lang="en-US" dirty="0">
                <a:solidFill>
                  <a:schemeClr val="bg1">
                    <a:lumMod val="50000"/>
                  </a:schemeClr>
                </a:solidFill>
                <a:latin typeface="+mn-lt"/>
              </a:rPr>
              <a:t>IDP</a:t>
            </a:r>
            <a:r>
              <a:rPr lang="en-US" sz="1800" dirty="0">
                <a:solidFill>
                  <a:schemeClr val="bg1">
                    <a:lumMod val="50000"/>
                  </a:schemeClr>
                </a:solidFill>
                <a:latin typeface="+mn-lt"/>
              </a:rPr>
              <a:t>/refugee 	camps)	</a:t>
            </a:r>
          </a:p>
          <a:p>
            <a:r>
              <a:rPr lang="en-US" dirty="0">
                <a:solidFill>
                  <a:schemeClr val="bg1">
                    <a:lumMod val="50000"/>
                  </a:schemeClr>
                </a:solidFill>
                <a:effectLst/>
                <a:latin typeface="+mn-lt"/>
              </a:rPr>
              <a:t>	</a:t>
            </a:r>
            <a:r>
              <a:rPr lang="en-US" sz="1800" dirty="0">
                <a:solidFill>
                  <a:schemeClr val="bg1">
                    <a:lumMod val="50000"/>
                  </a:schemeClr>
                </a:solidFill>
                <a:effectLst/>
                <a:latin typeface="+mn-lt"/>
              </a:rPr>
              <a:t>Wastewater disposal</a:t>
            </a:r>
          </a:p>
          <a:p>
            <a:r>
              <a:rPr lang="en-US" sz="1800" dirty="0">
                <a:solidFill>
                  <a:schemeClr val="bg1">
                    <a:lumMod val="50000"/>
                  </a:schemeClr>
                </a:solidFill>
                <a:latin typeface="+mn-lt"/>
              </a:rPr>
              <a:t>	Waste management and flies 	control</a:t>
            </a:r>
          </a:p>
        </p:txBody>
      </p:sp>
      <p:sp>
        <p:nvSpPr>
          <p:cNvPr id="11" name="Rounded Rectangle 10">
            <a:extLst>
              <a:ext uri="{FF2B5EF4-FFF2-40B4-BE49-F238E27FC236}">
                <a16:creationId xmlns:a16="http://schemas.microsoft.com/office/drawing/2014/main" id="{381B8C96-312A-00BF-4F81-8F8BFC98B5FD}"/>
              </a:ext>
            </a:extLst>
          </p:cNvPr>
          <p:cNvSpPr/>
          <p:nvPr/>
        </p:nvSpPr>
        <p:spPr>
          <a:xfrm>
            <a:off x="-84082" y="1532536"/>
            <a:ext cx="9228082" cy="825888"/>
          </a:xfrm>
          <a:prstGeom prst="roundRect">
            <a:avLst>
              <a:gd name="adj" fmla="val 1654"/>
            </a:avLst>
          </a:prstGeom>
          <a:solidFill>
            <a:srgbClr val="00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8</a:t>
            </a:fld>
            <a:endParaRPr lang="en-GB">
              <a:solidFill>
                <a:prstClr val="black">
                  <a:tint val="75000"/>
                </a:prstClr>
              </a:solidFill>
            </a:endParaRPr>
          </a:p>
        </p:txBody>
      </p:sp>
      <p:sp>
        <p:nvSpPr>
          <p:cNvPr id="3" name="Rectangle 2">
            <a:extLst>
              <a:ext uri="{FF2B5EF4-FFF2-40B4-BE49-F238E27FC236}">
                <a16:creationId xmlns:a16="http://schemas.microsoft.com/office/drawing/2014/main" id="{399D6FA2-CF67-75E8-DEF3-12931F722F9A}"/>
              </a:ext>
            </a:extLst>
          </p:cNvPr>
          <p:cNvSpPr/>
          <p:nvPr/>
        </p:nvSpPr>
        <p:spPr>
          <a:xfrm>
            <a:off x="-84082" y="1052347"/>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6" name="Title 1">
            <a:extLst>
              <a:ext uri="{FF2B5EF4-FFF2-40B4-BE49-F238E27FC236}">
                <a16:creationId xmlns:a16="http://schemas.microsoft.com/office/drawing/2014/main" id="{0121E4F8-1843-C89D-4F4C-A3CE53D96769}"/>
              </a:ext>
            </a:extLst>
          </p:cNvPr>
          <p:cNvSpPr txBox="1">
            <a:spLocks/>
          </p:cNvSpPr>
          <p:nvPr/>
        </p:nvSpPr>
        <p:spPr>
          <a:xfrm>
            <a:off x="222144" y="288026"/>
            <a:ext cx="7051014"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WASH activities in AWD</a:t>
            </a:r>
            <a:endParaRPr lang="en-US" sz="5400" dirty="0">
              <a:solidFill>
                <a:schemeClr val="bg1">
                  <a:lumMod val="50000"/>
                </a:schemeClr>
              </a:solidFill>
            </a:endParaRPr>
          </a:p>
        </p:txBody>
      </p:sp>
      <p:sp>
        <p:nvSpPr>
          <p:cNvPr id="2" name="Title 1"/>
          <p:cNvSpPr>
            <a:spLocks noGrp="1"/>
          </p:cNvSpPr>
          <p:nvPr>
            <p:ph type="ctrTitle"/>
          </p:nvPr>
        </p:nvSpPr>
        <p:spPr>
          <a:xfrm>
            <a:off x="1237148" y="1305256"/>
            <a:ext cx="6036010" cy="1148839"/>
          </a:xfrm>
        </p:spPr>
        <p:txBody>
          <a:bodyPr>
            <a:normAutofit/>
          </a:bodyPr>
          <a:lstStyle/>
          <a:p>
            <a:r>
              <a:rPr lang="en-US" sz="6000" b="1" dirty="0">
                <a:solidFill>
                  <a:schemeClr val="bg1"/>
                </a:solidFill>
              </a:rPr>
              <a:t>Community level</a:t>
            </a:r>
            <a:endParaRPr lang="en-US" sz="2400" dirty="0">
              <a:solidFill>
                <a:schemeClr val="bg1"/>
              </a:solidFill>
            </a:endParaRPr>
          </a:p>
        </p:txBody>
      </p:sp>
      <p:pic>
        <p:nvPicPr>
          <p:cNvPr id="7" name="Picture 6">
            <a:extLst>
              <a:ext uri="{FF2B5EF4-FFF2-40B4-BE49-F238E27FC236}">
                <a16:creationId xmlns:a16="http://schemas.microsoft.com/office/drawing/2014/main" id="{C83418CA-EDBF-CADF-72AE-731C0BBC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48" y="1262933"/>
            <a:ext cx="1350397" cy="1350397"/>
          </a:xfrm>
          <a:prstGeom prst="ellipse">
            <a:avLst/>
          </a:prstGeom>
        </p:spPr>
      </p:pic>
      <p:pic>
        <p:nvPicPr>
          <p:cNvPr id="8" name="Picture 7">
            <a:extLst>
              <a:ext uri="{FF2B5EF4-FFF2-40B4-BE49-F238E27FC236}">
                <a16:creationId xmlns:a16="http://schemas.microsoft.com/office/drawing/2014/main" id="{CECC8CE2-8156-2FD7-D9E9-BA4131754C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727" y="3372504"/>
            <a:ext cx="629238" cy="629238"/>
          </a:xfrm>
          <a:prstGeom prst="rect">
            <a:avLst/>
          </a:prstGeom>
        </p:spPr>
      </p:pic>
      <p:sp>
        <p:nvSpPr>
          <p:cNvPr id="14" name="TextBox 13">
            <a:extLst>
              <a:ext uri="{FF2B5EF4-FFF2-40B4-BE49-F238E27FC236}">
                <a16:creationId xmlns:a16="http://schemas.microsoft.com/office/drawing/2014/main" id="{24263CCD-8FD1-93C6-A782-1BD54D6A5E1F}"/>
              </a:ext>
            </a:extLst>
          </p:cNvPr>
          <p:cNvSpPr txBox="1"/>
          <p:nvPr/>
        </p:nvSpPr>
        <p:spPr>
          <a:xfrm>
            <a:off x="338379" y="5287248"/>
            <a:ext cx="5486400" cy="923330"/>
          </a:xfrm>
          <a:prstGeom prst="rect">
            <a:avLst/>
          </a:prstGeom>
          <a:noFill/>
        </p:spPr>
        <p:txBody>
          <a:bodyPr wrap="square" rtlCol="0">
            <a:spAutoFit/>
          </a:bodyPr>
          <a:lstStyle/>
          <a:p>
            <a:r>
              <a:rPr lang="en-US" sz="1800" b="1" dirty="0">
                <a:solidFill>
                  <a:srgbClr val="C00000"/>
                </a:solidFill>
                <a:effectLst/>
                <a:latin typeface="+mn-lt"/>
              </a:rPr>
              <a:t>Hygiene and health education</a:t>
            </a:r>
          </a:p>
          <a:p>
            <a:r>
              <a:rPr lang="en-US" sz="1800" dirty="0">
                <a:solidFill>
                  <a:schemeClr val="bg1">
                    <a:lumMod val="50000"/>
                  </a:schemeClr>
                </a:solidFill>
                <a:latin typeface="+mn-lt"/>
              </a:rPr>
              <a:t>	Mass media, radio, tv, posters...</a:t>
            </a:r>
          </a:p>
          <a:p>
            <a:r>
              <a:rPr lang="en-US" sz="1800" dirty="0">
                <a:solidFill>
                  <a:schemeClr val="bg1">
                    <a:lumMod val="50000"/>
                  </a:schemeClr>
                </a:solidFill>
                <a:effectLst/>
                <a:latin typeface="+mn-lt"/>
              </a:rPr>
              <a:t>	Participative methodologies</a:t>
            </a:r>
          </a:p>
        </p:txBody>
      </p:sp>
      <p:sp>
        <p:nvSpPr>
          <p:cNvPr id="15" name="TextBox 14">
            <a:extLst>
              <a:ext uri="{FF2B5EF4-FFF2-40B4-BE49-F238E27FC236}">
                <a16:creationId xmlns:a16="http://schemas.microsoft.com/office/drawing/2014/main" id="{6CB0595D-7CCF-4633-4F92-3FBA7300DA31}"/>
              </a:ext>
            </a:extLst>
          </p:cNvPr>
          <p:cNvSpPr txBox="1"/>
          <p:nvPr/>
        </p:nvSpPr>
        <p:spPr>
          <a:xfrm>
            <a:off x="4785745" y="2986437"/>
            <a:ext cx="4233621" cy="1200329"/>
          </a:xfrm>
          <a:prstGeom prst="rect">
            <a:avLst/>
          </a:prstGeom>
          <a:noFill/>
        </p:spPr>
        <p:txBody>
          <a:bodyPr wrap="square" rtlCol="0">
            <a:spAutoFit/>
          </a:bodyPr>
          <a:lstStyle/>
          <a:p>
            <a:r>
              <a:rPr lang="en-US" b="1" dirty="0">
                <a:solidFill>
                  <a:srgbClr val="C00000"/>
                </a:solidFill>
                <a:latin typeface="+mn-lt"/>
              </a:rPr>
              <a:t>Food safety and hygiene</a:t>
            </a:r>
          </a:p>
          <a:p>
            <a:r>
              <a:rPr lang="en-US" sz="1800" b="1" dirty="0">
                <a:solidFill>
                  <a:srgbClr val="C00000"/>
                </a:solidFill>
                <a:effectLst/>
                <a:latin typeface="+mn-lt"/>
              </a:rPr>
              <a:t>	</a:t>
            </a:r>
            <a:r>
              <a:rPr lang="en-US" dirty="0">
                <a:solidFill>
                  <a:schemeClr val="bg1">
                    <a:lumMod val="50000"/>
                  </a:schemeClr>
                </a:solidFill>
                <a:latin typeface="+mn-lt"/>
              </a:rPr>
              <a:t>Food vendors hygiene supplies</a:t>
            </a:r>
          </a:p>
          <a:p>
            <a:r>
              <a:rPr lang="en-US" dirty="0">
                <a:solidFill>
                  <a:schemeClr val="bg1">
                    <a:lumMod val="50000"/>
                  </a:schemeClr>
                </a:solidFill>
                <a:latin typeface="+mn-lt"/>
              </a:rPr>
              <a:t>	Food vendors hygiene training 	and awareness</a:t>
            </a:r>
          </a:p>
        </p:txBody>
      </p:sp>
      <p:pic>
        <p:nvPicPr>
          <p:cNvPr id="17" name="Picture 16">
            <a:extLst>
              <a:ext uri="{FF2B5EF4-FFF2-40B4-BE49-F238E27FC236}">
                <a16:creationId xmlns:a16="http://schemas.microsoft.com/office/drawing/2014/main" id="{3FE7894B-F90C-1554-3117-72A4F15665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032" y="5687580"/>
            <a:ext cx="659458" cy="659458"/>
          </a:xfrm>
          <a:prstGeom prst="rect">
            <a:avLst/>
          </a:prstGeom>
        </p:spPr>
      </p:pic>
      <p:sp>
        <p:nvSpPr>
          <p:cNvPr id="18" name="TextBox 17">
            <a:extLst>
              <a:ext uri="{FF2B5EF4-FFF2-40B4-BE49-F238E27FC236}">
                <a16:creationId xmlns:a16="http://schemas.microsoft.com/office/drawing/2014/main" id="{97183667-1B98-5B6A-1144-C592BA01E853}"/>
              </a:ext>
            </a:extLst>
          </p:cNvPr>
          <p:cNvSpPr txBox="1"/>
          <p:nvPr/>
        </p:nvSpPr>
        <p:spPr>
          <a:xfrm>
            <a:off x="4886353" y="5303408"/>
            <a:ext cx="3591735" cy="923330"/>
          </a:xfrm>
          <a:prstGeom prst="rect">
            <a:avLst/>
          </a:prstGeom>
          <a:noFill/>
        </p:spPr>
        <p:txBody>
          <a:bodyPr wrap="square" rtlCol="0">
            <a:spAutoFit/>
          </a:bodyPr>
          <a:lstStyle/>
          <a:p>
            <a:r>
              <a:rPr lang="en-US" b="1" dirty="0">
                <a:solidFill>
                  <a:srgbClr val="C00000"/>
                </a:solidFill>
                <a:latin typeface="+mn-lt"/>
              </a:rPr>
              <a:t>Burial and funeral hygiene</a:t>
            </a:r>
          </a:p>
          <a:p>
            <a:r>
              <a:rPr lang="en-US" sz="1800" b="1" dirty="0">
                <a:solidFill>
                  <a:schemeClr val="bg1">
                    <a:lumMod val="50000"/>
                  </a:schemeClr>
                </a:solidFill>
                <a:effectLst/>
                <a:latin typeface="+mn-lt"/>
              </a:rPr>
              <a:t>	</a:t>
            </a:r>
            <a:r>
              <a:rPr lang="en-US" sz="1800" dirty="0">
                <a:solidFill>
                  <a:schemeClr val="bg1">
                    <a:lumMod val="50000"/>
                  </a:schemeClr>
                </a:solidFill>
                <a:effectLst/>
                <a:latin typeface="+mn-lt"/>
              </a:rPr>
              <a:t>Safe and dignified burials</a:t>
            </a:r>
          </a:p>
          <a:p>
            <a:r>
              <a:rPr lang="en-US" dirty="0">
                <a:solidFill>
                  <a:schemeClr val="bg1">
                    <a:lumMod val="50000"/>
                  </a:schemeClr>
                </a:solidFill>
                <a:latin typeface="+mn-lt"/>
              </a:rPr>
              <a:t>	Funeral ceremony hygiene</a:t>
            </a:r>
            <a:endParaRPr lang="en-US" sz="1800" dirty="0">
              <a:solidFill>
                <a:schemeClr val="bg1">
                  <a:lumMod val="50000"/>
                </a:schemeClr>
              </a:solidFill>
              <a:effectLst/>
              <a:latin typeface="+mn-lt"/>
            </a:endParaRPr>
          </a:p>
        </p:txBody>
      </p:sp>
      <p:pic>
        <p:nvPicPr>
          <p:cNvPr id="19" name="Picture 18">
            <a:extLst>
              <a:ext uri="{FF2B5EF4-FFF2-40B4-BE49-F238E27FC236}">
                <a16:creationId xmlns:a16="http://schemas.microsoft.com/office/drawing/2014/main" id="{3FAF5B37-7F0F-2C5A-9F18-14C90D21C5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6353" y="3342284"/>
            <a:ext cx="659458" cy="659458"/>
          </a:xfrm>
          <a:prstGeom prst="rect">
            <a:avLst/>
          </a:prstGeom>
        </p:spPr>
      </p:pic>
      <p:pic>
        <p:nvPicPr>
          <p:cNvPr id="20" name="Picture 19">
            <a:extLst>
              <a:ext uri="{FF2B5EF4-FFF2-40B4-BE49-F238E27FC236}">
                <a16:creationId xmlns:a16="http://schemas.microsoft.com/office/drawing/2014/main" id="{53A28926-B93D-69DD-0859-41828B5DAF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7081" y="5612156"/>
            <a:ext cx="659459" cy="659459"/>
          </a:xfrm>
          <a:prstGeom prst="rect">
            <a:avLst/>
          </a:prstGeom>
        </p:spPr>
      </p:pic>
    </p:spTree>
    <p:extLst>
      <p:ext uri="{BB962C8B-B14F-4D97-AF65-F5344CB8AC3E}">
        <p14:creationId xmlns:p14="http://schemas.microsoft.com/office/powerpoint/2010/main" val="411195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DD04F6B9-7356-34C0-F71B-DD5818E3ABCA}"/>
              </a:ext>
            </a:extLst>
          </p:cNvPr>
          <p:cNvSpPr/>
          <p:nvPr/>
        </p:nvSpPr>
        <p:spPr>
          <a:xfrm>
            <a:off x="3871989" y="2673296"/>
            <a:ext cx="2332049" cy="2843574"/>
          </a:xfrm>
          <a:prstGeom prst="roundRect">
            <a:avLst>
              <a:gd name="adj" fmla="val 2264"/>
            </a:avLst>
          </a:prstGeom>
          <a:solidFill>
            <a:srgbClr val="C6A62B">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a:extLst>
              <a:ext uri="{FF2B5EF4-FFF2-40B4-BE49-F238E27FC236}">
                <a16:creationId xmlns:a16="http://schemas.microsoft.com/office/drawing/2014/main" id="{381B8C96-312A-00BF-4F81-8F8BFC98B5FD}"/>
              </a:ext>
            </a:extLst>
          </p:cNvPr>
          <p:cNvSpPr/>
          <p:nvPr/>
        </p:nvSpPr>
        <p:spPr>
          <a:xfrm>
            <a:off x="-84082" y="1532536"/>
            <a:ext cx="9228082" cy="825888"/>
          </a:xfrm>
          <a:prstGeom prst="roundRect">
            <a:avLst>
              <a:gd name="adj" fmla="val 1654"/>
            </a:avLst>
          </a:prstGeom>
          <a:solidFill>
            <a:srgbClr val="009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7878" y="362309"/>
            <a:ext cx="1643605" cy="563980"/>
          </a:xfrm>
          <a:prstGeom prst="rect">
            <a:avLst/>
          </a:prstGeom>
        </p:spPr>
      </p:pic>
      <p:sp>
        <p:nvSpPr>
          <p:cNvPr id="5" name="Slide Number Placeholder 4">
            <a:extLst>
              <a:ext uri="{FF2B5EF4-FFF2-40B4-BE49-F238E27FC236}">
                <a16:creationId xmlns:a16="http://schemas.microsoft.com/office/drawing/2014/main" id="{5F1E3BCD-8158-42C6-9C06-CEF613652173}"/>
              </a:ext>
            </a:extLst>
          </p:cNvPr>
          <p:cNvSpPr>
            <a:spLocks noGrp="1"/>
          </p:cNvSpPr>
          <p:nvPr>
            <p:ph type="sldNum" sz="quarter" idx="12"/>
          </p:nvPr>
        </p:nvSpPr>
        <p:spPr/>
        <p:txBody>
          <a:bodyPr/>
          <a:lstStyle/>
          <a:p>
            <a:fld id="{BB5CC57D-1FC0-4821-867B-B34ABF997D0A}" type="slidenum">
              <a:rPr lang="en-GB" smtClean="0">
                <a:solidFill>
                  <a:prstClr val="black">
                    <a:tint val="75000"/>
                  </a:prstClr>
                </a:solidFill>
              </a:rPr>
              <a:pPr/>
              <a:t>9</a:t>
            </a:fld>
            <a:endParaRPr lang="en-GB">
              <a:solidFill>
                <a:prstClr val="black">
                  <a:tint val="75000"/>
                </a:prstClr>
              </a:solidFill>
            </a:endParaRPr>
          </a:p>
        </p:txBody>
      </p:sp>
      <p:sp>
        <p:nvSpPr>
          <p:cNvPr id="3" name="Rectangle 2">
            <a:extLst>
              <a:ext uri="{FF2B5EF4-FFF2-40B4-BE49-F238E27FC236}">
                <a16:creationId xmlns:a16="http://schemas.microsoft.com/office/drawing/2014/main" id="{399D6FA2-CF67-75E8-DEF3-12931F722F9A}"/>
              </a:ext>
            </a:extLst>
          </p:cNvPr>
          <p:cNvSpPr/>
          <p:nvPr/>
        </p:nvSpPr>
        <p:spPr>
          <a:xfrm>
            <a:off x="-84082" y="1052347"/>
            <a:ext cx="9144000" cy="45719"/>
          </a:xfrm>
          <a:prstGeom prst="rect">
            <a:avLst/>
          </a:prstGeom>
          <a:solidFill>
            <a:srgbClr val="C6A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6A62B"/>
              </a:solidFill>
            </a:endParaRPr>
          </a:p>
        </p:txBody>
      </p:sp>
      <p:sp>
        <p:nvSpPr>
          <p:cNvPr id="6" name="Title 1">
            <a:extLst>
              <a:ext uri="{FF2B5EF4-FFF2-40B4-BE49-F238E27FC236}">
                <a16:creationId xmlns:a16="http://schemas.microsoft.com/office/drawing/2014/main" id="{0121E4F8-1843-C89D-4F4C-A3CE53D96769}"/>
              </a:ext>
            </a:extLst>
          </p:cNvPr>
          <p:cNvSpPr txBox="1">
            <a:spLocks/>
          </p:cNvSpPr>
          <p:nvPr/>
        </p:nvSpPr>
        <p:spPr>
          <a:xfrm>
            <a:off x="222144" y="288026"/>
            <a:ext cx="7051014" cy="11488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5400" b="1" dirty="0">
                <a:solidFill>
                  <a:schemeClr val="bg1">
                    <a:lumMod val="50000"/>
                  </a:schemeClr>
                </a:solidFill>
              </a:rPr>
              <a:t>WASH activities in AWD</a:t>
            </a:r>
            <a:endParaRPr lang="en-US" sz="5400" dirty="0">
              <a:solidFill>
                <a:schemeClr val="bg1">
                  <a:lumMod val="50000"/>
                </a:schemeClr>
              </a:solidFill>
            </a:endParaRPr>
          </a:p>
        </p:txBody>
      </p:sp>
      <p:sp>
        <p:nvSpPr>
          <p:cNvPr id="2" name="Title 1"/>
          <p:cNvSpPr>
            <a:spLocks noGrp="1"/>
          </p:cNvSpPr>
          <p:nvPr>
            <p:ph type="ctrTitle"/>
          </p:nvPr>
        </p:nvSpPr>
        <p:spPr>
          <a:xfrm>
            <a:off x="1237148" y="1305256"/>
            <a:ext cx="6036010" cy="1148839"/>
          </a:xfrm>
        </p:spPr>
        <p:txBody>
          <a:bodyPr>
            <a:normAutofit/>
          </a:bodyPr>
          <a:lstStyle/>
          <a:p>
            <a:r>
              <a:rPr lang="en-US" sz="6000" b="1" dirty="0">
                <a:solidFill>
                  <a:schemeClr val="bg1"/>
                </a:solidFill>
              </a:rPr>
              <a:t>Healthcare level</a:t>
            </a:r>
            <a:endParaRPr lang="en-US" sz="2400" dirty="0">
              <a:solidFill>
                <a:schemeClr val="bg1"/>
              </a:solidFill>
            </a:endParaRPr>
          </a:p>
        </p:txBody>
      </p:sp>
      <p:pic>
        <p:nvPicPr>
          <p:cNvPr id="9" name="Picture 8">
            <a:extLst>
              <a:ext uri="{FF2B5EF4-FFF2-40B4-BE49-F238E27FC236}">
                <a16:creationId xmlns:a16="http://schemas.microsoft.com/office/drawing/2014/main" id="{27AF67C1-9B73-2B3E-EA86-66558260D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900" y="1239984"/>
            <a:ext cx="1318675" cy="1318675"/>
          </a:xfrm>
          <a:prstGeom prst="ellipse">
            <a:avLst/>
          </a:prstGeom>
        </p:spPr>
      </p:pic>
      <p:sp>
        <p:nvSpPr>
          <p:cNvPr id="13" name="TextBox 12">
            <a:extLst>
              <a:ext uri="{FF2B5EF4-FFF2-40B4-BE49-F238E27FC236}">
                <a16:creationId xmlns:a16="http://schemas.microsoft.com/office/drawing/2014/main" id="{45E2A7DB-F35C-13B1-CEE7-55C38466D922}"/>
              </a:ext>
            </a:extLst>
          </p:cNvPr>
          <p:cNvSpPr txBox="1"/>
          <p:nvPr/>
        </p:nvSpPr>
        <p:spPr>
          <a:xfrm>
            <a:off x="3917561" y="2787202"/>
            <a:ext cx="1491841" cy="369332"/>
          </a:xfrm>
          <a:prstGeom prst="rect">
            <a:avLst/>
          </a:prstGeom>
          <a:noFill/>
        </p:spPr>
        <p:txBody>
          <a:bodyPr wrap="square" rtlCol="0">
            <a:spAutoFit/>
          </a:bodyPr>
          <a:lstStyle/>
          <a:p>
            <a:r>
              <a:rPr lang="en-GB" b="1" dirty="0">
                <a:solidFill>
                  <a:schemeClr val="bg1">
                    <a:lumMod val="50000"/>
                  </a:schemeClr>
                </a:solidFill>
              </a:rPr>
              <a:t>WASH in HCF</a:t>
            </a:r>
          </a:p>
        </p:txBody>
      </p:sp>
      <p:pic>
        <p:nvPicPr>
          <p:cNvPr id="15" name="Picture 14">
            <a:extLst>
              <a:ext uri="{FF2B5EF4-FFF2-40B4-BE49-F238E27FC236}">
                <a16:creationId xmlns:a16="http://schemas.microsoft.com/office/drawing/2014/main" id="{B84E1271-F6EC-81BF-8AA0-9C79A0AF7D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029" y="4960787"/>
            <a:ext cx="666833" cy="666833"/>
          </a:xfrm>
          <a:prstGeom prst="rect">
            <a:avLst/>
          </a:prstGeom>
        </p:spPr>
      </p:pic>
      <p:pic>
        <p:nvPicPr>
          <p:cNvPr id="16" name="Picture 15">
            <a:extLst>
              <a:ext uri="{FF2B5EF4-FFF2-40B4-BE49-F238E27FC236}">
                <a16:creationId xmlns:a16="http://schemas.microsoft.com/office/drawing/2014/main" id="{7F48D7C2-AFE9-AD90-14A7-93164F3C4A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535" y="2597453"/>
            <a:ext cx="811824" cy="811824"/>
          </a:xfrm>
          <a:prstGeom prst="rect">
            <a:avLst/>
          </a:prstGeom>
        </p:spPr>
      </p:pic>
      <p:pic>
        <p:nvPicPr>
          <p:cNvPr id="18" name="Picture 17">
            <a:extLst>
              <a:ext uri="{FF2B5EF4-FFF2-40B4-BE49-F238E27FC236}">
                <a16:creationId xmlns:a16="http://schemas.microsoft.com/office/drawing/2014/main" id="{A697F878-6BC5-B0C8-10B2-3F2FBE11DE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321" y="3693209"/>
            <a:ext cx="846251" cy="846251"/>
          </a:xfrm>
          <a:prstGeom prst="rect">
            <a:avLst/>
          </a:prstGeom>
        </p:spPr>
      </p:pic>
      <p:sp>
        <p:nvSpPr>
          <p:cNvPr id="19" name="TextBox 18">
            <a:extLst>
              <a:ext uri="{FF2B5EF4-FFF2-40B4-BE49-F238E27FC236}">
                <a16:creationId xmlns:a16="http://schemas.microsoft.com/office/drawing/2014/main" id="{71D913A7-16B0-0E2D-BA55-0199713D258E}"/>
              </a:ext>
            </a:extLst>
          </p:cNvPr>
          <p:cNvSpPr txBox="1"/>
          <p:nvPr/>
        </p:nvSpPr>
        <p:spPr>
          <a:xfrm>
            <a:off x="1536752" y="2861511"/>
            <a:ext cx="1744852" cy="523220"/>
          </a:xfrm>
          <a:prstGeom prst="rect">
            <a:avLst/>
          </a:prstGeom>
          <a:noFill/>
        </p:spPr>
        <p:txBody>
          <a:bodyPr wrap="square" rtlCol="0">
            <a:spAutoFit/>
          </a:bodyPr>
          <a:lstStyle/>
          <a:p>
            <a:r>
              <a:rPr lang="en-US" sz="2800" b="1" dirty="0">
                <a:solidFill>
                  <a:srgbClr val="C00000"/>
                </a:solidFill>
                <a:effectLst/>
                <a:latin typeface="+mn-lt"/>
              </a:rPr>
              <a:t>Hospitals</a:t>
            </a:r>
          </a:p>
        </p:txBody>
      </p:sp>
      <p:sp>
        <p:nvSpPr>
          <p:cNvPr id="20" name="TextBox 19">
            <a:extLst>
              <a:ext uri="{FF2B5EF4-FFF2-40B4-BE49-F238E27FC236}">
                <a16:creationId xmlns:a16="http://schemas.microsoft.com/office/drawing/2014/main" id="{E1F754D2-4321-2C4E-25E9-3C167FEBF1C4}"/>
              </a:ext>
            </a:extLst>
          </p:cNvPr>
          <p:cNvSpPr txBox="1"/>
          <p:nvPr/>
        </p:nvSpPr>
        <p:spPr>
          <a:xfrm>
            <a:off x="1536753" y="3892150"/>
            <a:ext cx="1980650" cy="707886"/>
          </a:xfrm>
          <a:prstGeom prst="rect">
            <a:avLst/>
          </a:prstGeom>
          <a:noFill/>
        </p:spPr>
        <p:txBody>
          <a:bodyPr wrap="square" rtlCol="0">
            <a:spAutoFit/>
          </a:bodyPr>
          <a:lstStyle/>
          <a:p>
            <a:r>
              <a:rPr lang="en-US" sz="2000" b="1" dirty="0">
                <a:solidFill>
                  <a:srgbClr val="C00000"/>
                </a:solidFill>
                <a:effectLst/>
                <a:latin typeface="+mn-lt"/>
              </a:rPr>
              <a:t>AWD treatment centers</a:t>
            </a:r>
          </a:p>
        </p:txBody>
      </p:sp>
      <p:sp>
        <p:nvSpPr>
          <p:cNvPr id="21" name="TextBox 20">
            <a:extLst>
              <a:ext uri="{FF2B5EF4-FFF2-40B4-BE49-F238E27FC236}">
                <a16:creationId xmlns:a16="http://schemas.microsoft.com/office/drawing/2014/main" id="{45E0167B-9613-2CB3-21C0-4C77A79D5B06}"/>
              </a:ext>
            </a:extLst>
          </p:cNvPr>
          <p:cNvSpPr txBox="1"/>
          <p:nvPr/>
        </p:nvSpPr>
        <p:spPr>
          <a:xfrm>
            <a:off x="1536752" y="4919734"/>
            <a:ext cx="2430813" cy="707886"/>
          </a:xfrm>
          <a:prstGeom prst="rect">
            <a:avLst/>
          </a:prstGeom>
          <a:noFill/>
        </p:spPr>
        <p:txBody>
          <a:bodyPr wrap="square" rtlCol="0">
            <a:spAutoFit/>
          </a:bodyPr>
          <a:lstStyle/>
          <a:p>
            <a:r>
              <a:rPr lang="en-US" sz="2000" b="1" dirty="0">
                <a:solidFill>
                  <a:srgbClr val="C00000"/>
                </a:solidFill>
                <a:effectLst/>
                <a:latin typeface="+mn-lt"/>
              </a:rPr>
              <a:t>Oral Rehydration Points</a:t>
            </a:r>
          </a:p>
        </p:txBody>
      </p:sp>
      <p:sp>
        <p:nvSpPr>
          <p:cNvPr id="22" name="TextBox 21">
            <a:extLst>
              <a:ext uri="{FF2B5EF4-FFF2-40B4-BE49-F238E27FC236}">
                <a16:creationId xmlns:a16="http://schemas.microsoft.com/office/drawing/2014/main" id="{18BCAF34-7926-6390-C1CB-87DC10F01686}"/>
              </a:ext>
            </a:extLst>
          </p:cNvPr>
          <p:cNvSpPr txBox="1"/>
          <p:nvPr/>
        </p:nvSpPr>
        <p:spPr>
          <a:xfrm>
            <a:off x="1536751" y="6135039"/>
            <a:ext cx="2430813" cy="400110"/>
          </a:xfrm>
          <a:prstGeom prst="rect">
            <a:avLst/>
          </a:prstGeom>
          <a:noFill/>
        </p:spPr>
        <p:txBody>
          <a:bodyPr wrap="square" rtlCol="0">
            <a:spAutoFit/>
          </a:bodyPr>
          <a:lstStyle/>
          <a:p>
            <a:r>
              <a:rPr lang="en-US" sz="2000" b="1" dirty="0">
                <a:solidFill>
                  <a:srgbClr val="C00000"/>
                </a:solidFill>
                <a:effectLst/>
                <a:latin typeface="+mn-lt"/>
              </a:rPr>
              <a:t>ORT volunteers</a:t>
            </a:r>
          </a:p>
        </p:txBody>
      </p:sp>
      <p:pic>
        <p:nvPicPr>
          <p:cNvPr id="24" name="Picture 23">
            <a:extLst>
              <a:ext uri="{FF2B5EF4-FFF2-40B4-BE49-F238E27FC236}">
                <a16:creationId xmlns:a16="http://schemas.microsoft.com/office/drawing/2014/main" id="{FD92826E-FA3A-6B81-8CE6-7A898B973E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029" y="5924522"/>
            <a:ext cx="666833" cy="666833"/>
          </a:xfrm>
          <a:prstGeom prst="rect">
            <a:avLst/>
          </a:prstGeom>
        </p:spPr>
      </p:pic>
      <p:sp>
        <p:nvSpPr>
          <p:cNvPr id="25" name="Left Brace 24">
            <a:extLst>
              <a:ext uri="{FF2B5EF4-FFF2-40B4-BE49-F238E27FC236}">
                <a16:creationId xmlns:a16="http://schemas.microsoft.com/office/drawing/2014/main" id="{6869FACE-35E9-CFD1-7A41-65AD4C3920A6}"/>
              </a:ext>
            </a:extLst>
          </p:cNvPr>
          <p:cNvSpPr/>
          <p:nvPr/>
        </p:nvSpPr>
        <p:spPr>
          <a:xfrm>
            <a:off x="3603771" y="2717775"/>
            <a:ext cx="89709" cy="2975833"/>
          </a:xfrm>
          <a:prstGeom prst="leftBrace">
            <a:avLst/>
          </a:prstGeom>
          <a:ln w="57150">
            <a:solidFill>
              <a:srgbClr val="3185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Rounded Rectangle 28">
            <a:extLst>
              <a:ext uri="{FF2B5EF4-FFF2-40B4-BE49-F238E27FC236}">
                <a16:creationId xmlns:a16="http://schemas.microsoft.com/office/drawing/2014/main" id="{8019264A-B47A-00EF-4437-0E845D7B85BA}"/>
              </a:ext>
            </a:extLst>
          </p:cNvPr>
          <p:cNvSpPr/>
          <p:nvPr/>
        </p:nvSpPr>
        <p:spPr>
          <a:xfrm>
            <a:off x="6413543" y="2667013"/>
            <a:ext cx="2698605" cy="4139554"/>
          </a:xfrm>
          <a:prstGeom prst="roundRect">
            <a:avLst>
              <a:gd name="adj" fmla="val 2264"/>
            </a:avLst>
          </a:prstGeom>
          <a:solidFill>
            <a:schemeClr val="bg1">
              <a:lumMod val="50000"/>
              <a:alpha val="1172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655BEF5-6DFE-FE9A-C0A3-B7C25D1D622B}"/>
              </a:ext>
            </a:extLst>
          </p:cNvPr>
          <p:cNvSpPr txBox="1"/>
          <p:nvPr/>
        </p:nvSpPr>
        <p:spPr>
          <a:xfrm>
            <a:off x="3686197" y="5858040"/>
            <a:ext cx="2665353" cy="954107"/>
          </a:xfrm>
          <a:prstGeom prst="rect">
            <a:avLst/>
          </a:prstGeom>
          <a:solidFill>
            <a:schemeClr val="bg1"/>
          </a:solidFill>
        </p:spPr>
        <p:txBody>
          <a:bodyPr wrap="square" rtlCol="0">
            <a:spAutoFit/>
          </a:bodyPr>
          <a:lstStyle/>
          <a:p>
            <a:r>
              <a:rPr lang="en-GB" sz="1400" dirty="0">
                <a:solidFill>
                  <a:schemeClr val="bg1">
                    <a:lumMod val="50000"/>
                  </a:schemeClr>
                </a:solidFill>
              </a:rPr>
              <a:t>ORS preparation</a:t>
            </a:r>
          </a:p>
          <a:p>
            <a:r>
              <a:rPr lang="en-GB" sz="1400" dirty="0">
                <a:solidFill>
                  <a:schemeClr val="bg1">
                    <a:lumMod val="50000"/>
                  </a:schemeClr>
                </a:solidFill>
              </a:rPr>
              <a:t>Hygiene promotion</a:t>
            </a:r>
          </a:p>
          <a:p>
            <a:r>
              <a:rPr lang="en-GB" sz="1400" dirty="0">
                <a:solidFill>
                  <a:schemeClr val="bg1">
                    <a:lumMod val="50000"/>
                  </a:schemeClr>
                </a:solidFill>
              </a:rPr>
              <a:t>Water treatment and safe storage</a:t>
            </a:r>
          </a:p>
          <a:p>
            <a:r>
              <a:rPr lang="en-GB" sz="1400" dirty="0">
                <a:solidFill>
                  <a:schemeClr val="bg1">
                    <a:lumMod val="50000"/>
                  </a:schemeClr>
                </a:solidFill>
              </a:rPr>
              <a:t>AWD awareness</a:t>
            </a:r>
          </a:p>
        </p:txBody>
      </p:sp>
      <p:sp>
        <p:nvSpPr>
          <p:cNvPr id="27" name="TextBox 26">
            <a:extLst>
              <a:ext uri="{FF2B5EF4-FFF2-40B4-BE49-F238E27FC236}">
                <a16:creationId xmlns:a16="http://schemas.microsoft.com/office/drawing/2014/main" id="{27076F5C-31F9-7AE6-DAD2-64731907EA79}"/>
              </a:ext>
            </a:extLst>
          </p:cNvPr>
          <p:cNvSpPr txBox="1"/>
          <p:nvPr/>
        </p:nvSpPr>
        <p:spPr>
          <a:xfrm>
            <a:off x="6468609" y="2698009"/>
            <a:ext cx="2591310" cy="646331"/>
          </a:xfrm>
          <a:prstGeom prst="rect">
            <a:avLst/>
          </a:prstGeom>
          <a:noFill/>
        </p:spPr>
        <p:txBody>
          <a:bodyPr wrap="square" rtlCol="0">
            <a:spAutoFit/>
          </a:bodyPr>
          <a:lstStyle/>
          <a:p>
            <a:r>
              <a:rPr lang="en-GB" b="1" dirty="0">
                <a:solidFill>
                  <a:schemeClr val="bg1">
                    <a:lumMod val="50000"/>
                  </a:schemeClr>
                </a:solidFill>
              </a:rPr>
              <a:t>Infection, Prevention and Control (IPC)</a:t>
            </a:r>
          </a:p>
        </p:txBody>
      </p:sp>
      <p:sp>
        <p:nvSpPr>
          <p:cNvPr id="30" name="TextBox 29">
            <a:extLst>
              <a:ext uri="{FF2B5EF4-FFF2-40B4-BE49-F238E27FC236}">
                <a16:creationId xmlns:a16="http://schemas.microsoft.com/office/drawing/2014/main" id="{800C7667-6E34-2A66-E890-8159EDF3D9B4}"/>
              </a:ext>
            </a:extLst>
          </p:cNvPr>
          <p:cNvSpPr txBox="1"/>
          <p:nvPr/>
        </p:nvSpPr>
        <p:spPr>
          <a:xfrm>
            <a:off x="3917561" y="3264757"/>
            <a:ext cx="2301739"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lumMod val="50000"/>
                  </a:schemeClr>
                </a:solidFill>
              </a:rPr>
              <a:t>Water quality/quantity</a:t>
            </a:r>
          </a:p>
          <a:p>
            <a:pPr marL="285750" indent="-285750">
              <a:buFont typeface="Arial" panose="020B0604020202020204" pitchFamily="34" charset="0"/>
              <a:buChar char="•"/>
            </a:pPr>
            <a:r>
              <a:rPr lang="en-GB" dirty="0">
                <a:solidFill>
                  <a:schemeClr val="bg1">
                    <a:lumMod val="50000"/>
                  </a:schemeClr>
                </a:solidFill>
              </a:rPr>
              <a:t>Wastewater and drainage</a:t>
            </a:r>
          </a:p>
          <a:p>
            <a:pPr marL="285750" indent="-285750">
              <a:buFont typeface="Arial" panose="020B0604020202020204" pitchFamily="34" charset="0"/>
              <a:buChar char="•"/>
            </a:pPr>
            <a:r>
              <a:rPr lang="en-GB" dirty="0">
                <a:solidFill>
                  <a:schemeClr val="bg1">
                    <a:lumMod val="50000"/>
                  </a:schemeClr>
                </a:solidFill>
              </a:rPr>
              <a:t>Latrines</a:t>
            </a:r>
          </a:p>
          <a:p>
            <a:pPr marL="285750" indent="-285750">
              <a:buFont typeface="Arial" panose="020B0604020202020204" pitchFamily="34" charset="0"/>
              <a:buChar char="•"/>
            </a:pPr>
            <a:r>
              <a:rPr lang="en-GB" dirty="0">
                <a:solidFill>
                  <a:schemeClr val="bg1">
                    <a:lumMod val="50000"/>
                  </a:schemeClr>
                </a:solidFill>
              </a:rPr>
              <a:t>Handwashing </a:t>
            </a:r>
          </a:p>
          <a:p>
            <a:pPr marL="285750" indent="-285750">
              <a:buFont typeface="Arial" panose="020B0604020202020204" pitchFamily="34" charset="0"/>
              <a:buChar char="•"/>
            </a:pPr>
            <a:r>
              <a:rPr lang="en-GB" dirty="0">
                <a:solidFill>
                  <a:schemeClr val="bg1">
                    <a:lumMod val="50000"/>
                  </a:schemeClr>
                </a:solidFill>
              </a:rPr>
              <a:t>Hygiene promotion</a:t>
            </a:r>
          </a:p>
        </p:txBody>
      </p:sp>
      <p:sp>
        <p:nvSpPr>
          <p:cNvPr id="32" name="TextBox 31">
            <a:extLst>
              <a:ext uri="{FF2B5EF4-FFF2-40B4-BE49-F238E27FC236}">
                <a16:creationId xmlns:a16="http://schemas.microsoft.com/office/drawing/2014/main" id="{A980A405-C04B-0206-BB40-53E953618B87}"/>
              </a:ext>
            </a:extLst>
          </p:cNvPr>
          <p:cNvSpPr txBox="1"/>
          <p:nvPr/>
        </p:nvSpPr>
        <p:spPr>
          <a:xfrm>
            <a:off x="6628254" y="3305155"/>
            <a:ext cx="2301739"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lumMod val="50000"/>
                  </a:schemeClr>
                </a:solidFill>
              </a:rPr>
              <a:t>Hand hygiene</a:t>
            </a:r>
          </a:p>
          <a:p>
            <a:pPr marL="285750" indent="-285750">
              <a:buFont typeface="Arial" panose="020B0604020202020204" pitchFamily="34" charset="0"/>
              <a:buChar char="•"/>
            </a:pPr>
            <a:r>
              <a:rPr lang="en-GB" dirty="0">
                <a:solidFill>
                  <a:schemeClr val="bg1">
                    <a:lumMod val="50000"/>
                  </a:schemeClr>
                </a:solidFill>
              </a:rPr>
              <a:t>PPE</a:t>
            </a:r>
          </a:p>
          <a:p>
            <a:pPr marL="285750" indent="-285750">
              <a:buFont typeface="Arial" panose="020B0604020202020204" pitchFamily="34" charset="0"/>
              <a:buChar char="•"/>
            </a:pPr>
            <a:r>
              <a:rPr lang="en-GB" dirty="0">
                <a:solidFill>
                  <a:schemeClr val="bg1">
                    <a:lumMod val="50000"/>
                  </a:schemeClr>
                </a:solidFill>
              </a:rPr>
              <a:t>Food hygiene</a:t>
            </a:r>
          </a:p>
          <a:p>
            <a:pPr marL="285750" indent="-285750">
              <a:buFont typeface="Arial" panose="020B0604020202020204" pitchFamily="34" charset="0"/>
              <a:buChar char="•"/>
            </a:pPr>
            <a:r>
              <a:rPr lang="en-GB" dirty="0">
                <a:solidFill>
                  <a:schemeClr val="bg1">
                    <a:lumMod val="50000"/>
                  </a:schemeClr>
                </a:solidFill>
              </a:rPr>
              <a:t>Laundry</a:t>
            </a:r>
          </a:p>
          <a:p>
            <a:pPr marL="285750" indent="-285750">
              <a:buFont typeface="Arial" panose="020B0604020202020204" pitchFamily="34" charset="0"/>
              <a:buChar char="•"/>
            </a:pPr>
            <a:r>
              <a:rPr lang="en-GB" dirty="0">
                <a:solidFill>
                  <a:schemeClr val="bg1">
                    <a:lumMod val="50000"/>
                  </a:schemeClr>
                </a:solidFill>
              </a:rPr>
              <a:t>Waste management</a:t>
            </a:r>
          </a:p>
          <a:p>
            <a:pPr marL="285750" indent="-285750">
              <a:buFont typeface="Arial" panose="020B0604020202020204" pitchFamily="34" charset="0"/>
              <a:buChar char="•"/>
            </a:pPr>
            <a:r>
              <a:rPr lang="en-GB" dirty="0">
                <a:solidFill>
                  <a:schemeClr val="bg1">
                    <a:lumMod val="50000"/>
                  </a:schemeClr>
                </a:solidFill>
              </a:rPr>
              <a:t>Safe dignified burials/corpse management</a:t>
            </a:r>
          </a:p>
          <a:p>
            <a:pPr marL="285750" indent="-285750">
              <a:buFont typeface="Arial" panose="020B0604020202020204" pitchFamily="34" charset="0"/>
              <a:buChar char="•"/>
            </a:pPr>
            <a:r>
              <a:rPr lang="en-GB" dirty="0">
                <a:solidFill>
                  <a:schemeClr val="bg1">
                    <a:lumMod val="50000"/>
                  </a:schemeClr>
                </a:solidFill>
              </a:rPr>
              <a:t>Vector control</a:t>
            </a:r>
          </a:p>
          <a:p>
            <a:pPr marL="285750" indent="-285750">
              <a:buFont typeface="Arial" panose="020B0604020202020204" pitchFamily="34" charset="0"/>
              <a:buChar char="•"/>
            </a:pPr>
            <a:r>
              <a:rPr lang="en-GB" dirty="0">
                <a:solidFill>
                  <a:schemeClr val="bg1">
                    <a:lumMod val="50000"/>
                  </a:schemeClr>
                </a:solidFill>
              </a:rPr>
              <a:t>Environmental cleaning</a:t>
            </a:r>
          </a:p>
        </p:txBody>
      </p:sp>
      <p:sp>
        <p:nvSpPr>
          <p:cNvPr id="35" name="Double Brace 34">
            <a:extLst>
              <a:ext uri="{FF2B5EF4-FFF2-40B4-BE49-F238E27FC236}">
                <a16:creationId xmlns:a16="http://schemas.microsoft.com/office/drawing/2014/main" id="{B9D92107-0937-39F9-887F-77447D2B2DD0}"/>
              </a:ext>
            </a:extLst>
          </p:cNvPr>
          <p:cNvSpPr/>
          <p:nvPr/>
        </p:nvSpPr>
        <p:spPr>
          <a:xfrm>
            <a:off x="3635530" y="5835063"/>
            <a:ext cx="2698606" cy="995495"/>
          </a:xfrm>
          <a:prstGeom prst="bracePair">
            <a:avLst>
              <a:gd name="adj" fmla="val 2518"/>
            </a:avLst>
          </a:prstGeom>
          <a:ln w="57150">
            <a:solidFill>
              <a:srgbClr val="3185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185748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512FB07E74C046810B1C3AC9C8D7C7" ma:contentTypeVersion="14" ma:contentTypeDescription="Create a new document." ma:contentTypeScope="" ma:versionID="5f90175d20b062357ddeeaf4e2c906af">
  <xsd:schema xmlns:xsd="http://www.w3.org/2001/XMLSchema" xmlns:xs="http://www.w3.org/2001/XMLSchema" xmlns:p="http://schemas.microsoft.com/office/2006/metadata/properties" xmlns:ns3="2e1d9d40-49a5-49d7-9cc7-1719efa298d5" xmlns:ns4="6228a8fd-116d-49fd-8c36-5a5c8ef12725" targetNamespace="http://schemas.microsoft.com/office/2006/metadata/properties" ma:root="true" ma:fieldsID="a9db0a5d08d8f3acb7ef8ab79c32bd8a" ns3:_="" ns4:_="">
    <xsd:import namespace="2e1d9d40-49a5-49d7-9cc7-1719efa298d5"/>
    <xsd:import namespace="6228a8fd-116d-49fd-8c36-5a5c8ef1272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d9d40-49a5-49d7-9cc7-1719efa298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28a8fd-116d-49fd-8c36-5a5c8ef127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D492C9-BEA1-4ED8-9B6B-7D589ED05E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d9d40-49a5-49d7-9cc7-1719efa298d5"/>
    <ds:schemaRef ds:uri="6228a8fd-116d-49fd-8c36-5a5c8ef127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22B8C0-798A-4493-A89D-B5FCF6C13AB9}">
  <ds:schemaRefs>
    <ds:schemaRef ds:uri="http://schemas.microsoft.com/office/2006/documentManagement/types"/>
    <ds:schemaRef ds:uri="2e1d9d40-49a5-49d7-9cc7-1719efa298d5"/>
    <ds:schemaRef ds:uri="http://purl.org/dc/terms/"/>
    <ds:schemaRef ds:uri="http://purl.org/dc/dcmitype/"/>
    <ds:schemaRef ds:uri="http://schemas.openxmlformats.org/package/2006/metadata/core-properties"/>
    <ds:schemaRef ds:uri="6228a8fd-116d-49fd-8c36-5a5c8ef12725"/>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F40221A-4006-4602-9BE1-EE1FB05FFF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5156</TotalTime>
  <Words>2901</Words>
  <Application>Microsoft Macintosh PowerPoint</Application>
  <PresentationFormat>On-screen Show (4:3)</PresentationFormat>
  <Paragraphs>315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Verdana Pro</vt:lpstr>
      <vt:lpstr>1_Office Theme</vt:lpstr>
      <vt:lpstr>AWD WASH response</vt:lpstr>
      <vt:lpstr>Agenda</vt:lpstr>
      <vt:lpstr>Objectives</vt:lpstr>
      <vt:lpstr>WASH response activities should be data-driven, using real-time epidemiological and geographical information</vt:lpstr>
      <vt:lpstr>PowerPoint Presentation</vt:lpstr>
      <vt:lpstr>Household level</vt:lpstr>
      <vt:lpstr>Community level</vt:lpstr>
      <vt:lpstr>Community level</vt:lpstr>
      <vt:lpstr>Healthcare level</vt:lpstr>
      <vt:lpstr>Public institutions level</vt:lpstr>
      <vt:lpstr>Cross-cutting</vt:lpstr>
      <vt:lpstr>Cross-cutting</vt:lpstr>
      <vt:lpstr>PowerPoint Presentation</vt:lpstr>
      <vt:lpstr>PowerPoint Presentation</vt:lpstr>
      <vt:lpstr>Sensitization on WASH AWD Response 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WASH Cluster Coordination Meeting   November 26th, 2021 (Only online) 10:00 – 11:30 am</dc:title>
  <dc:creator>Eyad aldubai</dc:creator>
  <cp:lastModifiedBy>Eva Turró Font</cp:lastModifiedBy>
  <cp:revision>105</cp:revision>
  <dcterms:created xsi:type="dcterms:W3CDTF">2021-11-25T13:57:23Z</dcterms:created>
  <dcterms:modified xsi:type="dcterms:W3CDTF">2024-10-09T09:21:07Z</dcterms:modified>
</cp:coreProperties>
</file>