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28 January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28 January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Panel sessions 1-4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8600" cy="2963288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Session 5: Reports from Parallel Sessions</a:t>
            </a:r>
          </a:p>
          <a:p>
            <a:endParaRPr lang="en-US" dirty="0"/>
          </a:p>
          <a:p>
            <a:r>
              <a:rPr lang="en-US" dirty="0" smtClean="0"/>
              <a:t>Dr. </a:t>
            </a:r>
            <a:r>
              <a:rPr lang="en-US" dirty="0" err="1" smtClean="0"/>
              <a:t>Myo</a:t>
            </a:r>
            <a:r>
              <a:rPr lang="en-US" dirty="0" smtClean="0"/>
              <a:t> Thein </a:t>
            </a:r>
            <a:r>
              <a:rPr lang="en-US" dirty="0" err="1" smtClean="0"/>
              <a:t>Gyi</a:t>
            </a:r>
            <a:r>
              <a:rPr lang="en-US" dirty="0" smtClean="0"/>
              <a:t>, Director General, </a:t>
            </a:r>
          </a:p>
          <a:p>
            <a:r>
              <a:rPr lang="en-US" dirty="0" smtClean="0"/>
              <a:t>Myanmar Education Research Bureau</a:t>
            </a:r>
          </a:p>
          <a:p>
            <a:endParaRPr lang="en-US" sz="1800" dirty="0"/>
          </a:p>
          <a:p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Myanmar Development Cooperation Forum</a:t>
            </a:r>
          </a:p>
          <a:p>
            <a:r>
              <a:rPr lang="en-US" sz="1800" dirty="0" smtClean="0"/>
              <a:t>28 January 2014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3726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 </a:t>
            </a:r>
            <a:r>
              <a:rPr lang="en-AU" sz="2400" dirty="0"/>
              <a:t/>
            </a:r>
            <a:br>
              <a:rPr lang="en-AU" sz="2400" dirty="0"/>
            </a:br>
            <a:r>
              <a:rPr lang="en-US" sz="2400" b="1" dirty="0"/>
              <a:t>Parallel </a:t>
            </a:r>
            <a:r>
              <a:rPr lang="en-US" sz="2400" b="1" dirty="0" smtClean="0"/>
              <a:t>Session 1:</a:t>
            </a:r>
            <a:br>
              <a:rPr lang="en-US" sz="2400" b="1" dirty="0" smtClean="0"/>
            </a:br>
            <a:r>
              <a:rPr lang="en-US" sz="2400" b="1" dirty="0" smtClean="0"/>
              <a:t>Improving </a:t>
            </a:r>
            <a:r>
              <a:rPr lang="en-US" sz="2400" b="1" dirty="0"/>
              <a:t>the Capacity of Myanmar’s Human Resources</a:t>
            </a:r>
            <a:r>
              <a:rPr lang="en-AU" sz="2400" dirty="0"/>
              <a:t/>
            </a:r>
            <a:br>
              <a:rPr lang="en-AU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4176"/>
            <a:ext cx="8229600" cy="451282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Educating financing has tripled </a:t>
            </a:r>
            <a:r>
              <a:rPr lang="en-US" dirty="0"/>
              <a:t>since 2011, but </a:t>
            </a:r>
            <a:r>
              <a:rPr lang="en-US" dirty="0" smtClean="0"/>
              <a:t>requires further increases</a:t>
            </a:r>
          </a:p>
          <a:p>
            <a:pPr lvl="0"/>
            <a:endParaRPr lang="en-AU" dirty="0"/>
          </a:p>
          <a:p>
            <a:pPr lvl="0"/>
            <a:r>
              <a:rPr lang="en-US" dirty="0" smtClean="0"/>
              <a:t>Improved </a:t>
            </a:r>
            <a:r>
              <a:rPr lang="en-US" dirty="0"/>
              <a:t>policy and </a:t>
            </a:r>
            <a:r>
              <a:rPr lang="en-US" dirty="0" smtClean="0"/>
              <a:t>legislative frameworks </a:t>
            </a:r>
            <a:r>
              <a:rPr lang="en-US" dirty="0"/>
              <a:t>are </a:t>
            </a:r>
            <a:r>
              <a:rPr lang="en-US" dirty="0" smtClean="0"/>
              <a:t>required to </a:t>
            </a:r>
            <a:r>
              <a:rPr lang="en-US" dirty="0"/>
              <a:t>guide strategic </a:t>
            </a:r>
            <a:r>
              <a:rPr lang="en-US" dirty="0" smtClean="0"/>
              <a:t>investment in the sector</a:t>
            </a:r>
          </a:p>
          <a:p>
            <a:pPr lvl="0"/>
            <a:endParaRPr lang="en-AU" dirty="0"/>
          </a:p>
          <a:p>
            <a:pPr lvl="0"/>
            <a:r>
              <a:rPr lang="en-US" dirty="0"/>
              <a:t>Strengthened institutional capacity is </a:t>
            </a:r>
            <a:r>
              <a:rPr lang="en-US" dirty="0" smtClean="0"/>
              <a:t>required to </a:t>
            </a:r>
            <a:r>
              <a:rPr lang="en-US" dirty="0"/>
              <a:t>absorb </a:t>
            </a:r>
            <a:r>
              <a:rPr lang="en-US" dirty="0" smtClean="0"/>
              <a:t>budget increases and </a:t>
            </a:r>
            <a:r>
              <a:rPr lang="en-US" dirty="0"/>
              <a:t>implement </a:t>
            </a:r>
            <a:r>
              <a:rPr lang="en-US" dirty="0" smtClean="0"/>
              <a:t>reforms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Streamlining coordination and </a:t>
            </a:r>
            <a:r>
              <a:rPr lang="en-US" dirty="0"/>
              <a:t>clarifying roles and </a:t>
            </a:r>
            <a:r>
              <a:rPr lang="en-US" dirty="0" smtClean="0"/>
              <a:t>responsibilities between </a:t>
            </a:r>
            <a:r>
              <a:rPr lang="en-US" dirty="0"/>
              <a:t>Ministries and between central and local </a:t>
            </a:r>
            <a:r>
              <a:rPr lang="en-US" dirty="0" smtClean="0"/>
              <a:t>levels is critical</a:t>
            </a:r>
            <a:endParaRPr lang="en-AU" dirty="0"/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24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 </a:t>
            </a:r>
            <a:r>
              <a:rPr lang="en-AU" sz="2400" dirty="0"/>
              <a:t/>
            </a:r>
            <a:br>
              <a:rPr lang="en-AU" sz="2400" dirty="0"/>
            </a:br>
            <a:r>
              <a:rPr lang="en-US" sz="2400" b="1" dirty="0"/>
              <a:t>Parallel </a:t>
            </a:r>
            <a:r>
              <a:rPr lang="en-US" sz="2400" b="1" dirty="0" smtClean="0"/>
              <a:t>Session 1:</a:t>
            </a:r>
            <a:br>
              <a:rPr lang="en-US" sz="2400" b="1" dirty="0" smtClean="0"/>
            </a:br>
            <a:r>
              <a:rPr lang="en-US" sz="2400" b="1" dirty="0" smtClean="0"/>
              <a:t>Improving </a:t>
            </a:r>
            <a:r>
              <a:rPr lang="en-US" sz="2400" b="1" dirty="0"/>
              <a:t>the Capacity of Myanmar’s Human Resources</a:t>
            </a:r>
            <a:r>
              <a:rPr lang="en-AU" sz="2400" dirty="0"/>
              <a:t/>
            </a:r>
            <a:br>
              <a:rPr lang="en-AU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4176"/>
            <a:ext cx="8229600" cy="4512824"/>
          </a:xfrm>
        </p:spPr>
        <p:txBody>
          <a:bodyPr>
            <a:normAutofit fontScale="92500" lnSpcReduction="10000"/>
          </a:bodyPr>
          <a:lstStyle/>
          <a:p>
            <a:r>
              <a:rPr lang="en-AU" sz="3500" b="1" dirty="0" smtClean="0"/>
              <a:t>Recommendations:</a:t>
            </a:r>
          </a:p>
          <a:p>
            <a:endParaRPr lang="en-AU" dirty="0" smtClean="0"/>
          </a:p>
          <a:p>
            <a:pPr lvl="1"/>
            <a:r>
              <a:rPr lang="en-AU" sz="2600" dirty="0" smtClean="0"/>
              <a:t>Nutrition</a:t>
            </a:r>
          </a:p>
          <a:p>
            <a:pPr lvl="1"/>
            <a:r>
              <a:rPr lang="en-AU" sz="2600" dirty="0" smtClean="0"/>
              <a:t>Early Childhood Care and Development</a:t>
            </a:r>
          </a:p>
          <a:p>
            <a:pPr lvl="1"/>
            <a:r>
              <a:rPr lang="en-AU" sz="2600" dirty="0" smtClean="0"/>
              <a:t>Access to Basic Education</a:t>
            </a:r>
          </a:p>
          <a:p>
            <a:pPr lvl="1"/>
            <a:r>
              <a:rPr lang="en-AU" sz="2600" dirty="0" smtClean="0"/>
              <a:t>Quality of Education</a:t>
            </a:r>
          </a:p>
          <a:p>
            <a:pPr lvl="1"/>
            <a:r>
              <a:rPr lang="en-AU" sz="2600" dirty="0" smtClean="0"/>
              <a:t>Private Sector, Technical and Vocational Education and Training (TVET)</a:t>
            </a:r>
          </a:p>
          <a:p>
            <a:pPr lvl="1"/>
            <a:r>
              <a:rPr lang="en-AU" sz="2600" dirty="0" smtClean="0"/>
              <a:t>Decentralization </a:t>
            </a:r>
          </a:p>
          <a:p>
            <a:pPr lvl="1"/>
            <a:r>
              <a:rPr lang="en-AU" sz="2600" dirty="0" smtClean="0"/>
              <a:t>Equity and Inclusion </a:t>
            </a:r>
          </a:p>
          <a:p>
            <a:pPr lvl="1"/>
            <a:r>
              <a:rPr lang="en-AU" sz="2600" dirty="0" smtClean="0"/>
              <a:t>Communications </a:t>
            </a:r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665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Parallel Session 2</a:t>
            </a:r>
            <a:r>
              <a:rPr lang="en-US" sz="2400" b="1" dirty="0" smtClean="0"/>
              <a:t>:</a:t>
            </a:r>
            <a:br>
              <a:rPr lang="en-US" sz="2400" b="1" dirty="0" smtClean="0"/>
            </a:br>
            <a:r>
              <a:rPr lang="en-US" sz="2400" b="1" dirty="0" smtClean="0"/>
              <a:t>Enhancing </a:t>
            </a:r>
            <a:r>
              <a:rPr lang="en-US" sz="2400" b="1" dirty="0"/>
              <a:t>Public Administration </a:t>
            </a:r>
            <a:r>
              <a:rPr lang="en-US" sz="2400" b="1" dirty="0" smtClean="0"/>
              <a:t>Reform and </a:t>
            </a:r>
            <a:r>
              <a:rPr lang="en-US" sz="2400" b="1" dirty="0"/>
              <a:t>Development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4176"/>
            <a:ext cx="8229600" cy="4512824"/>
          </a:xfrm>
        </p:spPr>
        <p:txBody>
          <a:bodyPr>
            <a:normAutofit/>
          </a:bodyPr>
          <a:lstStyle/>
          <a:p>
            <a:r>
              <a:rPr lang="en-US" dirty="0" smtClean="0"/>
              <a:t>Challenges noted at 3 levels: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Local level </a:t>
            </a:r>
            <a:r>
              <a:rPr lang="en-US" dirty="0"/>
              <a:t>– ensuring that </a:t>
            </a:r>
            <a:r>
              <a:rPr lang="en-US" dirty="0" smtClean="0"/>
              <a:t>townships are able </a:t>
            </a:r>
            <a:r>
              <a:rPr lang="en-US" dirty="0"/>
              <a:t>to develop their own </a:t>
            </a:r>
            <a:r>
              <a:rPr lang="en-US" dirty="0" smtClean="0"/>
              <a:t>PAR plans</a:t>
            </a:r>
            <a:r>
              <a:rPr lang="en-US" dirty="0"/>
              <a:t>, and that their capacity to do so is sufficiently </a:t>
            </a:r>
            <a:r>
              <a:rPr lang="en-US" dirty="0" smtClean="0"/>
              <a:t>supported</a:t>
            </a:r>
            <a:endParaRPr lang="en-AU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Sub-national level - establishing </a:t>
            </a:r>
            <a:r>
              <a:rPr lang="en-US" dirty="0"/>
              <a:t>effective public administration systems at this level is new to </a:t>
            </a:r>
            <a:r>
              <a:rPr lang="en-US" dirty="0" smtClean="0"/>
              <a:t>Myanmar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Central </a:t>
            </a:r>
            <a:r>
              <a:rPr lang="en-US" dirty="0"/>
              <a:t>level – </a:t>
            </a:r>
            <a:r>
              <a:rPr lang="en-US" dirty="0" smtClean="0"/>
              <a:t>Myanmar is faced with new challenges such as inter</a:t>
            </a:r>
            <a:r>
              <a:rPr lang="en-US" dirty="0"/>
              <a:t>-Ministerial </a:t>
            </a:r>
            <a:r>
              <a:rPr lang="en-US" dirty="0" smtClean="0"/>
              <a:t>coordination, and incentivizing Ministries to work together achieve </a:t>
            </a:r>
            <a:r>
              <a:rPr lang="en-US" dirty="0"/>
              <a:t>broader Government </a:t>
            </a:r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30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Parallel Session 3</a:t>
            </a:r>
            <a:r>
              <a:rPr lang="en-US" sz="2400" b="1" dirty="0" smtClean="0"/>
              <a:t>:</a:t>
            </a:r>
            <a:br>
              <a:rPr lang="en-US" sz="2400" b="1" dirty="0" smtClean="0"/>
            </a:br>
            <a:r>
              <a:rPr lang="en-US" sz="2400" b="1" dirty="0" smtClean="0"/>
              <a:t>Environmental </a:t>
            </a:r>
            <a:r>
              <a:rPr lang="en-US" sz="2400" b="1" dirty="0"/>
              <a:t>Conservation &amp; Food Security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4176"/>
            <a:ext cx="8229600" cy="4512824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Myanmar must put </a:t>
            </a:r>
            <a:r>
              <a:rPr lang="en-US" dirty="0"/>
              <a:t>in </a:t>
            </a:r>
            <a:r>
              <a:rPr lang="en-US" dirty="0" smtClean="0"/>
              <a:t>place an appropriate environmental protection framework and ensure its enforcement</a:t>
            </a:r>
          </a:p>
          <a:p>
            <a:pPr lvl="0"/>
            <a:endParaRPr lang="en-AU" dirty="0"/>
          </a:p>
          <a:p>
            <a:pPr lvl="0"/>
            <a:r>
              <a:rPr lang="en-US" dirty="0"/>
              <a:t>Agriculture development </a:t>
            </a:r>
            <a:r>
              <a:rPr lang="en-US" dirty="0" smtClean="0"/>
              <a:t>must address </a:t>
            </a:r>
            <a:r>
              <a:rPr lang="en-US" dirty="0"/>
              <a:t>land grabbing while also addressing </a:t>
            </a:r>
            <a:r>
              <a:rPr lang="en-US" dirty="0" smtClean="0"/>
              <a:t>the needs </a:t>
            </a:r>
            <a:r>
              <a:rPr lang="en-US" dirty="0"/>
              <a:t>of poor farmers 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Horizontal coordination via the relevant Sector Working Group can also strengthen </a:t>
            </a:r>
            <a:r>
              <a:rPr lang="en-US" dirty="0"/>
              <a:t>and enhance vertical </a:t>
            </a:r>
            <a:r>
              <a:rPr lang="en-US" dirty="0" smtClean="0"/>
              <a:t>coordination</a:t>
            </a:r>
          </a:p>
          <a:p>
            <a:pPr lvl="0"/>
            <a:endParaRPr lang="en-AU" dirty="0"/>
          </a:p>
          <a:p>
            <a:pPr lvl="0"/>
            <a:r>
              <a:rPr lang="en-US" dirty="0" smtClean="0"/>
              <a:t>Key stakeholders require a broader </a:t>
            </a:r>
            <a:r>
              <a:rPr lang="en-US" dirty="0"/>
              <a:t>understanding </a:t>
            </a:r>
            <a:r>
              <a:rPr lang="en-US" dirty="0" smtClean="0"/>
              <a:t>of food </a:t>
            </a:r>
            <a:r>
              <a:rPr lang="en-US" dirty="0"/>
              <a:t>security </a:t>
            </a:r>
            <a:r>
              <a:rPr lang="en-US" dirty="0" smtClean="0"/>
              <a:t>issues - not </a:t>
            </a:r>
            <a:r>
              <a:rPr lang="en-US" dirty="0"/>
              <a:t>just limited to food </a:t>
            </a:r>
            <a:r>
              <a:rPr lang="en-US" dirty="0" smtClean="0"/>
              <a:t>production</a:t>
            </a: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2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Parallel Session 4</a:t>
            </a:r>
            <a:r>
              <a:rPr lang="en-US" sz="2400" b="1" dirty="0" smtClean="0"/>
              <a:t>:</a:t>
            </a:r>
            <a:br>
              <a:rPr lang="en-US" sz="2400" b="1" dirty="0" smtClean="0"/>
            </a:br>
            <a:r>
              <a:rPr lang="en-US" sz="2400" b="1" dirty="0" smtClean="0"/>
              <a:t>Strengthening </a:t>
            </a:r>
            <a:r>
              <a:rPr lang="en-US" sz="2400" b="1" dirty="0"/>
              <a:t>Private Sector Participation </a:t>
            </a:r>
            <a:r>
              <a:rPr lang="en-US" sz="2400" b="1" dirty="0" smtClean="0"/>
              <a:t>&amp; Tourism </a:t>
            </a:r>
            <a:r>
              <a:rPr lang="en-US" sz="2400" b="1" dirty="0"/>
              <a:t>Development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4176"/>
            <a:ext cx="8229600" cy="451282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Important </a:t>
            </a:r>
            <a:r>
              <a:rPr lang="en-US" dirty="0"/>
              <a:t>to preserve Myanmar’s unique cultural </a:t>
            </a:r>
            <a:r>
              <a:rPr lang="en-US" dirty="0" smtClean="0"/>
              <a:t>heritage through </a:t>
            </a:r>
            <a:r>
              <a:rPr lang="en-US" dirty="0"/>
              <a:t>encouraging sustainable, culturally appropriate </a:t>
            </a:r>
            <a:r>
              <a:rPr lang="en-US" dirty="0" smtClean="0"/>
              <a:t>tourism aligned with the Tourism Master Plan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Tourism potential can be enhanced through the creation of enabling environments and ensuring private sector competitiveness</a:t>
            </a:r>
          </a:p>
          <a:p>
            <a:endParaRPr lang="en-US" dirty="0" smtClean="0"/>
          </a:p>
          <a:p>
            <a:pPr lvl="0"/>
            <a:r>
              <a:rPr lang="en-US" dirty="0"/>
              <a:t>Ensure the private sector is engaged as the prime driver of Myanmar’s economic growth by supporting increasing urban-rural, regional and global market connectivity </a:t>
            </a:r>
            <a:endParaRPr lang="en-AU" dirty="0" smtClean="0"/>
          </a:p>
          <a:p>
            <a:pPr lvl="0"/>
            <a:endParaRPr lang="en-AU" dirty="0"/>
          </a:p>
          <a:p>
            <a:pPr lvl="0"/>
            <a:r>
              <a:rPr lang="en-US" dirty="0" smtClean="0"/>
              <a:t>Important to professionalize those sectors </a:t>
            </a:r>
            <a:r>
              <a:rPr lang="en-US" dirty="0"/>
              <a:t>which will support Myanmar’s emergent tourism </a:t>
            </a:r>
            <a:r>
              <a:rPr lang="en-US" dirty="0" smtClean="0"/>
              <a:t>sector</a:t>
            </a:r>
          </a:p>
        </p:txBody>
      </p:sp>
    </p:spTree>
    <p:extLst>
      <p:ext uri="{BB962C8B-B14F-4D97-AF65-F5344CB8AC3E}">
        <p14:creationId xmlns:p14="http://schemas.microsoft.com/office/powerpoint/2010/main" val="4214046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37</TotalTime>
  <Words>339</Words>
  <Application>Microsoft Macintosh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Panel sessions 1-4</vt:lpstr>
      <vt:lpstr>  Parallel Session 1: Improving the Capacity of Myanmar’s Human Resources </vt:lpstr>
      <vt:lpstr>  Parallel Session 1: Improving the Capacity of Myanmar’s Human Resources </vt:lpstr>
      <vt:lpstr>Parallel Session 2: Enhancing Public Administration Reform and Development</vt:lpstr>
      <vt:lpstr>Parallel Session 3: Environmental Conservation &amp; Food Security</vt:lpstr>
      <vt:lpstr>Parallel Session 4: Strengthening Private Sector Participation &amp; Tourism Development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Panel sessions 1-4</dc:title>
  <dc:creator>Leigh Mitchell</dc:creator>
  <cp:lastModifiedBy>Leigh Mitchell</cp:lastModifiedBy>
  <cp:revision>3</cp:revision>
  <dcterms:created xsi:type="dcterms:W3CDTF">2014-01-28T01:06:36Z</dcterms:created>
  <dcterms:modified xsi:type="dcterms:W3CDTF">2014-01-28T01:43:48Z</dcterms:modified>
</cp:coreProperties>
</file>