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2" r:id="rId1"/>
  </p:sldMasterIdLst>
  <p:notesMasterIdLst>
    <p:notesMasterId r:id="rId15"/>
  </p:notesMasterIdLst>
  <p:handoutMasterIdLst>
    <p:handoutMasterId r:id="rId16"/>
  </p:handoutMasterIdLst>
  <p:sldIdLst>
    <p:sldId id="317" r:id="rId2"/>
    <p:sldId id="344" r:id="rId3"/>
    <p:sldId id="349" r:id="rId4"/>
    <p:sldId id="350" r:id="rId5"/>
    <p:sldId id="352" r:id="rId6"/>
    <p:sldId id="356" r:id="rId7"/>
    <p:sldId id="357" r:id="rId8"/>
    <p:sldId id="351" r:id="rId9"/>
    <p:sldId id="353" r:id="rId10"/>
    <p:sldId id="354" r:id="rId11"/>
    <p:sldId id="355" r:id="rId12"/>
    <p:sldId id="359" r:id="rId13"/>
    <p:sldId id="343" r:id="rId14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00CC"/>
    <a:srgbClr val="000099"/>
    <a:srgbClr val="0066FF"/>
    <a:srgbClr val="0099CC"/>
    <a:srgbClr val="FFFFFF"/>
    <a:srgbClr val="0000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70337" autoAdjust="0"/>
  </p:normalViewPr>
  <p:slideViewPr>
    <p:cSldViewPr>
      <p:cViewPr>
        <p:scale>
          <a:sx n="70" d="100"/>
          <a:sy n="70" d="100"/>
        </p:scale>
        <p:origin x="-2736" y="-4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8650" cy="493125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946" y="1"/>
            <a:ext cx="2919733" cy="493125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5ED9893B-7481-47C0-B767-4AB8139E7898}" type="datetimeFigureOut">
              <a:rPr lang="en-US" smtClean="0"/>
              <a:pPr/>
              <a:t>30/01/2014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4037"/>
            <a:ext cx="2918650" cy="493125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946" y="9374037"/>
            <a:ext cx="2919733" cy="493125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CF9A8A39-FE4D-4302-BF28-491C3FA31E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94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0" cy="49347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0" cy="49347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F106385A-70FA-4F30-A956-645E461A7B11}" type="datetimeFigureOut">
              <a:rPr lang="en-US" smtClean="0"/>
              <a:pPr/>
              <a:t>30/01/2014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8" rIns="91436" bIns="457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9"/>
            <a:ext cx="5388610" cy="4441268"/>
          </a:xfrm>
          <a:prstGeom prst="rect">
            <a:avLst/>
          </a:prstGeom>
        </p:spPr>
        <p:txBody>
          <a:bodyPr vert="horz" lIns="91436" tIns="45718" rIns="91436" bIns="4571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4302"/>
            <a:ext cx="2918830" cy="49347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4302"/>
            <a:ext cx="2918830" cy="49347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D4EDD880-9A1B-4E9B-B8D0-2428713647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98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75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40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3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78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04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1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37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92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41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41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363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D880-9A1B-4E9B-B8D0-24287136472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4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 dirty="0">
                  <a:latin typeface="Calibri" pitchFamily="34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9149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150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83BCA-322D-4343-BEBF-7BC06F5194A7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BF5F9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D6334-8782-40BC-B1A6-B816EEDCA211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9EB08-0734-4237-A079-874E69BC38B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1648E-8CD4-4873-90F3-039B84BF931D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639C9-8C68-4EFF-A3E7-22DBDF23E49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4EB49-CBE4-4943-89AA-3982898E1D3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C8CC1-F3EA-4479-8B40-51ED9D5D9A09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25EFB-D084-4859-BFF1-560E2D4DC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1220C-6D50-41E9-91AD-F14BCB8C8BB5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BF5F9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21801-97EE-4C5F-B6D6-7D5C3317538E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B94FF-8008-4959-A76A-07E0B4373D5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6E0B1-8E47-4E73-A519-A720DA8CFFDC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25ED3-7BA6-4F05-97FA-2E7AAD50F8C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258F0-289F-425C-997C-996F1973239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963A9-DA90-4B0A-9AB8-B8E748A2E78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6AC1C-D3BC-4869-9229-27860128D80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21BF3-9AB2-4F4C-9482-A4CBF52D5303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B653-CD22-467C-99CD-0C78906E6F13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293EE-CA79-4099-A602-8E8CB62BF46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A3E87-1989-431D-9D83-3EA2FFA96443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2ACA4-C50A-4D71-8017-D0355DA46DC3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30/01/2014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4617B">
                    <a:shade val="90000"/>
                  </a:srgbClr>
                </a:solidFill>
              </a:rPr>
              <a:t>Social Protection in Myanmar 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4795A-C096-453A-B350-7D12745352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904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9046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9047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047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fld id="{F5B4852F-BB08-4366-8393-68FC66F15D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30/01/2014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04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Social Protection in Myanmar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047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B04333E6-927A-47C7-B319-DAB1381F30B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047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609599"/>
            <a:ext cx="6705600" cy="1599063"/>
          </a:xfrm>
        </p:spPr>
        <p:txBody>
          <a:bodyPr>
            <a:no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0099"/>
                </a:solidFill>
                <a:latin typeface="Calibri" pitchFamily="34" charset="0"/>
                <a:ea typeface="MS Mincho"/>
              </a:rPr>
              <a:t> </a:t>
            </a:r>
            <a:r>
              <a:rPr lang="en-GB" sz="4000" b="1" dirty="0" smtClean="0">
                <a:solidFill>
                  <a:srgbClr val="000099"/>
                </a:solidFill>
                <a:latin typeface="Calibri" pitchFamily="34" charset="0"/>
                <a:ea typeface="MS Mincho"/>
              </a:rPr>
              <a:t>Report on Parallel Sessions 5,6,7, and 8 </a:t>
            </a:r>
            <a:endParaRPr lang="en-US" sz="3200" dirty="0">
              <a:solidFill>
                <a:srgbClr val="000099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4191000"/>
            <a:ext cx="3429000" cy="1219200"/>
          </a:xfrm>
        </p:spPr>
        <p:txBody>
          <a:bodyPr/>
          <a:lstStyle/>
          <a:p>
            <a:r>
              <a:rPr lang="en-US" sz="2000" b="1" dirty="0" smtClean="0">
                <a:solidFill>
                  <a:srgbClr val="0066FF"/>
                </a:solidFill>
                <a:latin typeface="Calibri" pitchFamily="34" charset="0"/>
              </a:rPr>
              <a:t>Presented by </a:t>
            </a:r>
          </a:p>
          <a:p>
            <a:r>
              <a:rPr lang="en-US" sz="2000" b="1" dirty="0" smtClean="0">
                <a:solidFill>
                  <a:srgbClr val="0066FF"/>
                </a:solidFill>
                <a:latin typeface="Calibri" pitchFamily="34" charset="0"/>
              </a:rPr>
              <a:t>U </a:t>
            </a:r>
            <a:r>
              <a:rPr lang="en-US" sz="2000" b="1" dirty="0" err="1" smtClean="0">
                <a:solidFill>
                  <a:srgbClr val="0066FF"/>
                </a:solidFill>
                <a:latin typeface="Calibri" pitchFamily="34" charset="0"/>
              </a:rPr>
              <a:t>Aung</a:t>
            </a:r>
            <a:r>
              <a:rPr lang="en-US" sz="2000" b="1" dirty="0" smtClean="0">
                <a:solidFill>
                  <a:srgbClr val="0066FF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66FF"/>
                </a:solidFill>
                <a:latin typeface="Calibri" pitchFamily="34" charset="0"/>
              </a:rPr>
              <a:t>Tun</a:t>
            </a:r>
            <a:r>
              <a:rPr lang="en-US" sz="2000" b="1" dirty="0" smtClean="0">
                <a:solidFill>
                  <a:srgbClr val="0066FF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66FF"/>
                </a:solidFill>
                <a:latin typeface="Calibri" pitchFamily="34" charset="0"/>
              </a:rPr>
              <a:t>Khaing</a:t>
            </a:r>
            <a:r>
              <a:rPr lang="en-US" sz="2000" b="1" dirty="0" smtClean="0">
                <a:solidFill>
                  <a:srgbClr val="0066FF"/>
                </a:solidFill>
                <a:latin typeface="Calibri" pitchFamily="34" charset="0"/>
              </a:rPr>
              <a:t> </a:t>
            </a:r>
          </a:p>
          <a:p>
            <a:r>
              <a:rPr lang="en-US" sz="2000" b="1" dirty="0" smtClean="0">
                <a:solidFill>
                  <a:srgbClr val="0066FF"/>
                </a:solidFill>
                <a:latin typeface="Calibri" pitchFamily="34" charset="0"/>
              </a:rPr>
              <a:t>Deputy Director General</a:t>
            </a:r>
          </a:p>
          <a:p>
            <a:r>
              <a:rPr lang="en-US" sz="2000" b="1" dirty="0" smtClean="0">
                <a:solidFill>
                  <a:srgbClr val="0066FF"/>
                </a:solidFill>
                <a:latin typeface="Calibri" pitchFamily="34" charset="0"/>
              </a:rPr>
              <a:t>Department of Social Welfare</a:t>
            </a:r>
            <a:endParaRPr lang="en-US" sz="2000" b="1" dirty="0">
              <a:solidFill>
                <a:srgbClr val="0066FF"/>
              </a:solidFill>
              <a:latin typeface="Calibri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981200" y="2438400"/>
            <a:ext cx="5943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Second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Myanmar</a:t>
            </a:r>
            <a:r>
              <a:rPr lang="en-US" dirty="0" smtClean="0"/>
              <a:t> Development Cooperation Forum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313314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Session (8): Investing in Myanmar’s Infrastructure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Key issues:</a:t>
            </a:r>
          </a:p>
          <a:p>
            <a:r>
              <a:rPr lang="en-US" sz="2400" dirty="0" smtClean="0"/>
              <a:t>Short term requirements</a:t>
            </a:r>
          </a:p>
          <a:p>
            <a:r>
              <a:rPr lang="en-US" sz="2400" dirty="0" smtClean="0"/>
              <a:t>Strategic vision</a:t>
            </a:r>
          </a:p>
          <a:p>
            <a:r>
              <a:rPr lang="en-US" sz="2400" dirty="0" smtClean="0"/>
              <a:t>Reform of legal and regulation development</a:t>
            </a:r>
          </a:p>
          <a:p>
            <a:r>
              <a:rPr lang="en-US" sz="2400" dirty="0" smtClean="0"/>
              <a:t>Implementation of balanced investment </a:t>
            </a:r>
            <a:r>
              <a:rPr lang="en-US" sz="2400" dirty="0" err="1" smtClean="0"/>
              <a:t>programme</a:t>
            </a:r>
            <a:endParaRPr lang="en-US" sz="2400" dirty="0" smtClean="0"/>
          </a:p>
          <a:p>
            <a:r>
              <a:rPr lang="en-US" sz="2400" dirty="0" smtClean="0"/>
              <a:t>Institutional development and capacity building</a:t>
            </a:r>
          </a:p>
          <a:p>
            <a:r>
              <a:rPr lang="en-US" sz="2400" dirty="0" smtClean="0"/>
              <a:t>Alignment of infrastructure development with national priorities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C8CC1-F3EA-4479-8B40-51ED9D5D9A09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62705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Session (8): Investing in Myanmar’s Infrastructure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Recommendations</a:t>
            </a:r>
          </a:p>
          <a:p>
            <a:r>
              <a:rPr lang="en-US" sz="2400" dirty="0" smtClean="0"/>
              <a:t>Research and development- road, soil and </a:t>
            </a:r>
            <a:r>
              <a:rPr lang="en-US" sz="2400" dirty="0" err="1" smtClean="0"/>
              <a:t>aeriel</a:t>
            </a:r>
            <a:r>
              <a:rPr lang="en-US" sz="2400" dirty="0" smtClean="0"/>
              <a:t> research</a:t>
            </a:r>
          </a:p>
          <a:p>
            <a:r>
              <a:rPr lang="en-US" sz="2400" dirty="0" smtClean="0"/>
              <a:t>Need to acquire right capacities for legal, financial aspects</a:t>
            </a:r>
          </a:p>
          <a:p>
            <a:r>
              <a:rPr lang="en-US" sz="2400" dirty="0" smtClean="0"/>
              <a:t>Strengthen regulatory role of government ministries</a:t>
            </a:r>
          </a:p>
          <a:p>
            <a:r>
              <a:rPr lang="en-US" sz="2400" dirty="0" smtClean="0"/>
              <a:t>Transparency in the tender process</a:t>
            </a:r>
          </a:p>
          <a:p>
            <a:r>
              <a:rPr lang="en-US" sz="2400" dirty="0" smtClean="0"/>
              <a:t>Strengthen inter-ministerial co-operation for infrastructure development</a:t>
            </a:r>
          </a:p>
          <a:p>
            <a:r>
              <a:rPr lang="en-US" sz="2400" dirty="0" smtClean="0"/>
              <a:t>Develop clear framework for Public-Private Partnerships</a:t>
            </a:r>
          </a:p>
          <a:p>
            <a:r>
              <a:rPr lang="en-US" sz="2400" dirty="0" smtClean="0"/>
              <a:t>Need for long-term vision (beyond 2015)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C8CC1-F3EA-4479-8B40-51ED9D5D9A09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49187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Summary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Summary Recommendations</a:t>
            </a:r>
          </a:p>
          <a:p>
            <a:r>
              <a:rPr lang="en-US" sz="2400" dirty="0" smtClean="0"/>
              <a:t>Strengthen research and evidence base</a:t>
            </a:r>
          </a:p>
          <a:p>
            <a:r>
              <a:rPr lang="en-US" sz="2400" dirty="0" smtClean="0"/>
              <a:t>Strengthen co-operation between development partners and government, between central and regional government, and between development partners &amp; civil society </a:t>
            </a:r>
          </a:p>
          <a:p>
            <a:r>
              <a:rPr lang="en-US" sz="2400" dirty="0" smtClean="0"/>
              <a:t>Increase transparency and accountability</a:t>
            </a:r>
          </a:p>
          <a:p>
            <a:r>
              <a:rPr lang="en-US" sz="2400" dirty="0" smtClean="0"/>
              <a:t>Increase participation of the public in planning, implementation and monitoring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C8CC1-F3EA-4479-8B40-51ED9D5D9A09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79705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82248" y="2590800"/>
            <a:ext cx="364715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2BEB9B-C9C9-48AC-AB95-E0FED93BADDD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026" name="Picture 2" descr="C:\Users\User\Desktop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2219325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3810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download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19812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pull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en-US" altLang="en-US" sz="3200" b="1" dirty="0" smtClean="0">
                <a:latin typeface="+mn-lt"/>
              </a:rPr>
              <a:t>Session 5: Enhancing Social Protection and Human Security 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en-US" sz="2000" b="1" u="sng" dirty="0" smtClean="0"/>
              <a:t>Achievements since 1</a:t>
            </a:r>
            <a:r>
              <a:rPr lang="en-US" altLang="en-US" sz="2000" b="1" u="sng" baseline="30000" dirty="0" smtClean="0"/>
              <a:t>st</a:t>
            </a:r>
            <a:r>
              <a:rPr lang="en-US" altLang="en-US" sz="2000" b="1" u="sng" dirty="0" smtClean="0"/>
              <a:t> Development Forum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Commenced process for drafting national social protection strategy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Collected evidence for social protection mapping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Expansion of Disaster Risk Reduction activities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Enactment of new Social Security Law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Launching of NSPAW 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Implementation of social protection initiatives  (e.g. VDC, OP SHG)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Action to protect migrants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Drafting of regional social protection plans in Chin State and </a:t>
            </a:r>
            <a:r>
              <a:rPr lang="en-US" altLang="en-US" sz="2000" dirty="0" err="1" smtClean="0"/>
              <a:t>Sagaing</a:t>
            </a:r>
            <a:r>
              <a:rPr lang="en-US" altLang="en-US" sz="2000" dirty="0" smtClean="0"/>
              <a:t> Region</a:t>
            </a:r>
          </a:p>
          <a:p>
            <a:pPr marL="0" indent="0" algn="just">
              <a:buNone/>
            </a:pPr>
            <a:endParaRPr lang="en-US" altLang="en-US" sz="2000" b="1" dirty="0" smtClean="0"/>
          </a:p>
          <a:p>
            <a:pPr algn="just">
              <a:buFont typeface="Arial" charset="0"/>
              <a:buChar char="•"/>
            </a:pPr>
            <a:endParaRPr lang="en-US" altLang="en-US" sz="2000" b="1" dirty="0" smtClean="0"/>
          </a:p>
          <a:p>
            <a:pPr marL="0" indent="0" algn="just">
              <a:buNone/>
            </a:pPr>
            <a:endParaRPr lang="en-US" altLang="en-US" sz="2000" b="1" u="sng" dirty="0" smtClean="0"/>
          </a:p>
          <a:p>
            <a:pPr marL="0" indent="0" algn="just">
              <a:buNone/>
            </a:pPr>
            <a:endParaRPr lang="en-US" altLang="en-US" sz="2000" b="1" u="sng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2EBF23-1559-4681-8ADC-5963BFB24AB3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61857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en-US" altLang="en-US" sz="3200" b="1" dirty="0" smtClean="0"/>
              <a:t>Session 5: Enhancing Social Protection and Human </a:t>
            </a:r>
            <a:r>
              <a:rPr lang="en-US" altLang="en-US" sz="3200" b="1" dirty="0" smtClean="0">
                <a:latin typeface="+mn-lt"/>
              </a:rPr>
              <a:t>Security</a:t>
            </a:r>
            <a:r>
              <a:rPr lang="en-US" altLang="en-US" sz="3200" b="1" dirty="0" smtClean="0"/>
              <a:t> 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en-US" sz="2000" b="1" u="sng" dirty="0" smtClean="0"/>
              <a:t>Recommendations- Knowledge &amp; Evidence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Need for more complete evidence base</a:t>
            </a:r>
          </a:p>
          <a:p>
            <a:pPr lvl="0" algn="just">
              <a:buFont typeface="Arial" charset="0"/>
              <a:buChar char="•"/>
            </a:pPr>
            <a:r>
              <a:rPr lang="en-GB" sz="2000" dirty="0"/>
              <a:t>Evidence based M&amp;E indicators are going to be essential to ensure effective resource allocations.  </a:t>
            </a:r>
            <a:endParaRPr lang="en-US" sz="2000" dirty="0"/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Need for more robust evidence on what works and what doesn’t work in the Myanmar context</a:t>
            </a:r>
          </a:p>
          <a:p>
            <a:pPr algn="just">
              <a:buFont typeface="Arial" charset="0"/>
              <a:buChar char="•"/>
            </a:pPr>
            <a:r>
              <a:rPr lang="en-US" altLang="en-US" sz="2000" dirty="0" smtClean="0"/>
              <a:t>Need more information on the dynamics of migration, including internal migration</a:t>
            </a:r>
          </a:p>
          <a:p>
            <a:pPr algn="just">
              <a:buFont typeface="Arial" charset="0"/>
              <a:buChar char="•"/>
            </a:pPr>
            <a:endParaRPr lang="en-US" altLang="en-US" sz="2000" b="1" dirty="0" smtClean="0"/>
          </a:p>
          <a:p>
            <a:pPr marL="0" indent="0" algn="just">
              <a:buNone/>
            </a:pPr>
            <a:endParaRPr lang="en-US" altLang="en-US" sz="2000" b="1" u="sng" dirty="0" smtClean="0"/>
          </a:p>
          <a:p>
            <a:pPr marL="0" indent="0" algn="just">
              <a:buNone/>
            </a:pPr>
            <a:endParaRPr lang="en-US" altLang="en-US" sz="2000" b="1" u="sng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2EBF23-1559-4681-8ADC-5963BFB24AB3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67513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en-US" altLang="en-US" sz="3200" b="1" dirty="0" smtClean="0">
                <a:latin typeface="+mn-lt"/>
              </a:rPr>
              <a:t>Session 5: Enhancing Social Protection and Human Security 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en-US" sz="2000" u="sng" dirty="0" smtClean="0"/>
              <a:t>Recommendations- Co-ordination </a:t>
            </a:r>
          </a:p>
          <a:p>
            <a:pPr lvl="0"/>
            <a:r>
              <a:rPr lang="en-GB" sz="2000" dirty="0"/>
              <a:t>The already </a:t>
            </a:r>
            <a:r>
              <a:rPr lang="en-GB" sz="2000" dirty="0" err="1"/>
              <a:t>ongoing</a:t>
            </a:r>
            <a:r>
              <a:rPr lang="en-GB" sz="2000" dirty="0"/>
              <a:t> coordinated approach between donors and government is essential to avoid fragmentation and overlapping of accountabilities</a:t>
            </a:r>
            <a:endParaRPr lang="en-US" sz="2000" dirty="0"/>
          </a:p>
          <a:p>
            <a:pPr lvl="0"/>
            <a:r>
              <a:rPr lang="en-GB" sz="2000" dirty="0"/>
              <a:t>There is the need to ensure the coordination and </a:t>
            </a:r>
            <a:r>
              <a:rPr lang="en-GB" sz="2000" dirty="0" err="1"/>
              <a:t>intersectoral</a:t>
            </a:r>
            <a:r>
              <a:rPr lang="en-GB" sz="2000" dirty="0"/>
              <a:t> cooperation between parallel reform process happening – in particular between social protection and rural development, and also in relation to social security and increased health coverage </a:t>
            </a:r>
            <a:r>
              <a:rPr lang="en-GB" sz="2000" dirty="0" smtClean="0"/>
              <a:t>interventions</a:t>
            </a:r>
          </a:p>
          <a:p>
            <a:pPr lvl="0"/>
            <a:r>
              <a:rPr lang="en-GB" sz="2000" dirty="0" smtClean="0"/>
              <a:t>Need to clarify roles of different branches of government in social protection (central &amp; regional)</a:t>
            </a:r>
          </a:p>
          <a:p>
            <a:pPr lvl="0"/>
            <a:r>
              <a:rPr lang="en-GB" sz="2000" dirty="0" smtClean="0"/>
              <a:t>Need to strengthen regional social protection planning</a:t>
            </a:r>
            <a:endParaRPr lang="en-US" sz="2000" dirty="0"/>
          </a:p>
          <a:p>
            <a:pPr algn="just">
              <a:buFont typeface="Arial" charset="0"/>
              <a:buChar char="•"/>
            </a:pPr>
            <a:endParaRPr lang="en-US" altLang="en-US" sz="2000" b="1" dirty="0" smtClean="0"/>
          </a:p>
          <a:p>
            <a:pPr marL="0" indent="0" algn="just">
              <a:buNone/>
            </a:pPr>
            <a:endParaRPr lang="en-US" altLang="en-US" sz="2000" b="1" u="sng" dirty="0" smtClean="0"/>
          </a:p>
          <a:p>
            <a:pPr marL="0" indent="0" algn="just">
              <a:buNone/>
            </a:pPr>
            <a:endParaRPr lang="en-US" altLang="en-US" sz="2000" b="1" u="sng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2EBF23-1559-4681-8ADC-5963BFB24AB3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30268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en-US" altLang="en-US" sz="3200" b="1" dirty="0" smtClean="0">
                <a:latin typeface="+mn-lt"/>
              </a:rPr>
              <a:t>Session 5: Enhancing Social Protection and Human Security 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en-US" sz="2000" u="sng" dirty="0" smtClean="0">
                <a:cs typeface="Calibri" pitchFamily="34" charset="0"/>
              </a:rPr>
              <a:t>Recommendations- Implementation  </a:t>
            </a:r>
          </a:p>
          <a:p>
            <a:pPr lvl="0"/>
            <a:r>
              <a:rPr lang="en-GB" sz="2000" dirty="0" smtClean="0">
                <a:cs typeface="Calibri" pitchFamily="34" charset="0"/>
              </a:rPr>
              <a:t>Ageing- expand OP SHG and VDC</a:t>
            </a:r>
          </a:p>
          <a:p>
            <a:r>
              <a:rPr lang="en-GB" sz="2000" dirty="0" smtClean="0">
                <a:ea typeface="Calibri"/>
                <a:cs typeface="Calibri" pitchFamily="34" charset="0"/>
              </a:rPr>
              <a:t>Maintain </a:t>
            </a:r>
            <a:r>
              <a:rPr lang="en-GB" sz="2000" dirty="0">
                <a:ea typeface="Calibri"/>
                <a:cs typeface="Calibri" pitchFamily="34" charset="0"/>
              </a:rPr>
              <a:t>a gender equality dimension in the design of social protection scheme, including social care and cash transfer programmes </a:t>
            </a:r>
            <a:endParaRPr lang="en-US" sz="2000" dirty="0">
              <a:ea typeface="Calibri"/>
              <a:cs typeface="Calibri" pitchFamily="34" charset="0"/>
            </a:endParaRPr>
          </a:p>
          <a:p>
            <a:pPr lvl="0"/>
            <a:r>
              <a:rPr lang="en-GB" sz="2000" dirty="0" smtClean="0">
                <a:cs typeface="Calibri" pitchFamily="34" charset="0"/>
              </a:rPr>
              <a:t>Maintain links between </a:t>
            </a:r>
            <a:r>
              <a:rPr lang="en-GB" sz="2000" dirty="0" smtClean="0">
                <a:ea typeface="Calibri"/>
                <a:cs typeface="Calibri" pitchFamily="34" charset="0"/>
              </a:rPr>
              <a:t>social </a:t>
            </a:r>
            <a:r>
              <a:rPr lang="en-GB" sz="2000" dirty="0">
                <a:ea typeface="Calibri"/>
                <a:cs typeface="Calibri" pitchFamily="34" charset="0"/>
              </a:rPr>
              <a:t>protection and disaster risk reduction, in particular in terms of identification of </a:t>
            </a:r>
            <a:r>
              <a:rPr lang="en-GB" sz="2000" dirty="0" smtClean="0">
                <a:ea typeface="Calibri"/>
                <a:cs typeface="Calibri" pitchFamily="34" charset="0"/>
              </a:rPr>
              <a:t>beneficiaries</a:t>
            </a:r>
          </a:p>
          <a:p>
            <a:pPr lvl="0"/>
            <a:r>
              <a:rPr lang="en-GB" sz="2000" dirty="0" smtClean="0">
                <a:ea typeface="Calibri"/>
                <a:cs typeface="Calibri" pitchFamily="34" charset="0"/>
              </a:rPr>
              <a:t>Need to specifically address inequalities and vulnerabilities</a:t>
            </a:r>
          </a:p>
          <a:p>
            <a:pPr lvl="0"/>
            <a:r>
              <a:rPr lang="en-GB" sz="2000" dirty="0" smtClean="0">
                <a:ea typeface="Calibri"/>
                <a:cs typeface="Calibri" pitchFamily="34" charset="0"/>
              </a:rPr>
              <a:t>Allocate additional resources to </a:t>
            </a:r>
            <a:r>
              <a:rPr lang="en-GB" sz="2000" dirty="0">
                <a:ea typeface="Calibri"/>
                <a:cs typeface="Calibri" pitchFamily="34" charset="0"/>
              </a:rPr>
              <a:t>the social protection / social welfare </a:t>
            </a:r>
            <a:r>
              <a:rPr lang="en-GB" sz="2000" dirty="0" smtClean="0">
                <a:ea typeface="Calibri"/>
                <a:cs typeface="Calibri" pitchFamily="34" charset="0"/>
              </a:rPr>
              <a:t>sectors</a:t>
            </a:r>
            <a:endParaRPr lang="en-US" sz="2000" dirty="0">
              <a:cs typeface="Calibri" pitchFamily="34" charset="0"/>
            </a:endParaRPr>
          </a:p>
          <a:p>
            <a:pPr algn="just">
              <a:buFont typeface="Arial" charset="0"/>
              <a:buChar char="•"/>
            </a:pPr>
            <a:endParaRPr lang="en-US" altLang="en-US" sz="2000" b="1" dirty="0" smtClean="0"/>
          </a:p>
          <a:p>
            <a:pPr marL="0" indent="0" algn="just">
              <a:buNone/>
            </a:pPr>
            <a:endParaRPr lang="en-US" altLang="en-US" sz="2000" b="1" u="sng" dirty="0" smtClean="0"/>
          </a:p>
          <a:p>
            <a:pPr marL="0" indent="0" algn="just">
              <a:buNone/>
            </a:pPr>
            <a:endParaRPr lang="en-US" altLang="en-US" sz="2000" b="1" u="sng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2EBF23-1559-4681-8ADC-5963BFB24AB3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4578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+mn-lt"/>
              </a:rPr>
              <a:t>Session (6): </a:t>
            </a:r>
            <a:r>
              <a:rPr lang="en-US" sz="3200" b="1" dirty="0">
                <a:latin typeface="+mn-lt"/>
              </a:rPr>
              <a:t>Finance Management and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Key Issues</a:t>
            </a:r>
          </a:p>
          <a:p>
            <a:pPr lvl="1"/>
            <a:r>
              <a:rPr lang="en-US" sz="2400" dirty="0" smtClean="0"/>
              <a:t>Finance reforms are mainly invisible to the public, but provide an essential foundation for reforms in others sectors. </a:t>
            </a:r>
          </a:p>
          <a:p>
            <a:pPr lvl="1"/>
            <a:r>
              <a:rPr lang="en-US" sz="2400" smtClean="0"/>
              <a:t>Financial </a:t>
            </a:r>
            <a:r>
              <a:rPr lang="en-US" sz="2400" dirty="0" smtClean="0"/>
              <a:t>inclusion and financial literacy at household level can prevent households from falling back into poverty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C8CC1-F3EA-4479-8B40-51ED9D5D9A09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63613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1143000"/>
          </a:xfrm>
        </p:spPr>
        <p:txBody>
          <a:bodyPr/>
          <a:lstStyle/>
          <a:p>
            <a:r>
              <a:rPr lang="en-US" sz="3200" b="1" dirty="0" smtClean="0">
                <a:latin typeface="+mn-lt"/>
              </a:rPr>
              <a:t>Session (6): </a:t>
            </a:r>
            <a:r>
              <a:rPr lang="en-US" sz="3200" b="1" dirty="0">
                <a:latin typeface="+mn-lt"/>
              </a:rPr>
              <a:t>Finance Management and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530725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 smtClean="0">
                <a:cs typeface="Calibri" pitchFamily="34" charset="0"/>
              </a:rPr>
              <a:t>Recommendations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cs typeface="Calibri" pitchFamily="34" charset="0"/>
              </a:rPr>
              <a:t>Tax reform – increase tax revenue, compliance and taxpayer service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ea typeface="Calibri"/>
                <a:cs typeface="Calibri" pitchFamily="34" charset="0"/>
              </a:rPr>
              <a:t>Modernize banking system (e-banking), including strengthening links between central bank and private banks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ea typeface="Calibri"/>
                <a:cs typeface="Calibri" pitchFamily="34" charset="0"/>
              </a:rPr>
              <a:t>Strengthen bank supervision function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ea typeface="Calibri"/>
                <a:cs typeface="Calibri" pitchFamily="34" charset="0"/>
              </a:rPr>
              <a:t>Strengthen financial literacy and inclusion by expansion of access to appropriate financial services 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Monetary policy and PFM reform should work hand in hand to achieve macroeconomic stability and sustainable growth</a:t>
            </a:r>
            <a:r>
              <a:rPr lang="en-US" sz="2000" dirty="0" smtClean="0"/>
              <a:t>.</a:t>
            </a:r>
            <a:endParaRPr lang="en-US" sz="2000" dirty="0">
              <a:ea typeface="Calibri"/>
              <a:cs typeface="Calibri" pitchFamily="34" charset="0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Calibri"/>
              <a:ea typeface="Calibri"/>
              <a:cs typeface="Times New Roman"/>
            </a:endParaRPr>
          </a:p>
          <a:p>
            <a:pPr lvl="0"/>
            <a:endParaRPr lang="en-US" sz="2400" dirty="0"/>
          </a:p>
          <a:p>
            <a:pPr>
              <a:buFont typeface="Wingdings" pitchFamily="2" charset="2"/>
              <a:buChar char="§"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C8CC1-F3EA-4479-8B40-51ED9D5D9A09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64857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Session (7): Rural Development and Poverty Reduction 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u="sng" dirty="0" smtClean="0"/>
              <a:t>Achievements Since 1</a:t>
            </a:r>
            <a:r>
              <a:rPr lang="en-US" sz="2400" u="sng" baseline="30000" dirty="0" smtClean="0"/>
              <a:t>st</a:t>
            </a:r>
            <a:r>
              <a:rPr lang="en-US" sz="2400" u="sng" dirty="0" smtClean="0"/>
              <a:t> Development Forum</a:t>
            </a:r>
          </a:p>
          <a:p>
            <a:r>
              <a:rPr lang="en-US" sz="2400" dirty="0" smtClean="0"/>
              <a:t>Implementation of 8 tasks of Rural Development Strategies </a:t>
            </a:r>
          </a:p>
          <a:p>
            <a:r>
              <a:rPr lang="en-US" sz="2400" dirty="0" smtClean="0"/>
              <a:t>Development of Rural Co-operatives society, Micro-finance </a:t>
            </a:r>
          </a:p>
          <a:p>
            <a:r>
              <a:rPr lang="en-US" sz="2400" dirty="0" smtClean="0"/>
              <a:t>World Bank CDD project</a:t>
            </a:r>
          </a:p>
          <a:p>
            <a:r>
              <a:rPr lang="en-US" sz="2400" dirty="0" smtClean="0"/>
              <a:t>Bio gas projects for rural electrification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C8CC1-F3EA-4479-8B40-51ED9D5D9A09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Social Protection in Myanmar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71875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Session (7): Rural Development and Poverty Reduction 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972072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Recommendations</a:t>
            </a:r>
          </a:p>
          <a:p>
            <a:r>
              <a:rPr lang="en-US" sz="2200" dirty="0" smtClean="0"/>
              <a:t>Strengthen research and evidence base</a:t>
            </a:r>
          </a:p>
          <a:p>
            <a:r>
              <a:rPr lang="en-US" sz="2200" dirty="0" smtClean="0"/>
              <a:t>Develop Rural Infrastructure </a:t>
            </a:r>
          </a:p>
          <a:p>
            <a:r>
              <a:rPr lang="en-US" sz="2200" dirty="0" smtClean="0"/>
              <a:t>Development of appropriate and sustainable technology for rural households, including renewal energy</a:t>
            </a:r>
          </a:p>
          <a:p>
            <a:r>
              <a:rPr lang="en-US" sz="2200" dirty="0" smtClean="0"/>
              <a:t>Strengthen rural-urban linkages (rural assembly, urban wholesale)</a:t>
            </a:r>
          </a:p>
          <a:p>
            <a:r>
              <a:rPr lang="en-US" sz="2200" dirty="0" smtClean="0"/>
              <a:t>Strengthen access to information (libraries, knowledge)</a:t>
            </a:r>
          </a:p>
          <a:p>
            <a:r>
              <a:rPr lang="en-US" sz="2200" dirty="0" smtClean="0"/>
              <a:t>Ensure clear linkage between rural development and other initiatives such as social protection</a:t>
            </a:r>
          </a:p>
          <a:p>
            <a:r>
              <a:rPr lang="en-US" sz="2200" dirty="0" smtClean="0"/>
              <a:t>Strengthen participatory approach for rural development planning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§"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C8CC1-F3EA-4479-8B40-51ED9D5D9A09}" type="datetime1">
              <a:rPr lang="en-US" smtClean="0"/>
              <a:pPr>
                <a:defRPr/>
              </a:pPr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Social Protection in Myanmar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5EFB-D084-4859-BFF1-560E2D4DCD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72261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2081</TotalTime>
  <Words>814</Words>
  <Application>Microsoft Macintosh PowerPoint</Application>
  <PresentationFormat>On-screen Show (4:3)</PresentationFormat>
  <Paragraphs>142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Layers</vt:lpstr>
      <vt:lpstr> Report on Parallel Sessions 5,6,7, and 8 </vt:lpstr>
      <vt:lpstr>Session 5: Enhancing Social Protection and Human Security  </vt:lpstr>
      <vt:lpstr>Session 5: Enhancing Social Protection and Human Security  </vt:lpstr>
      <vt:lpstr>Session 5: Enhancing Social Protection and Human Security  </vt:lpstr>
      <vt:lpstr>Session 5: Enhancing Social Protection and Human Security  </vt:lpstr>
      <vt:lpstr>Session (6): Finance Management and Development</vt:lpstr>
      <vt:lpstr>Session (6): Finance Management and Development</vt:lpstr>
      <vt:lpstr>Session (7): Rural Development and Poverty Reduction </vt:lpstr>
      <vt:lpstr>Session (7): Rural Development and Poverty Reduction </vt:lpstr>
      <vt:lpstr>Session (8): Investing in Myanmar’s Infrastructure</vt:lpstr>
      <vt:lpstr>Session (8): Investing in Myanmar’s Infrastructure</vt:lpstr>
      <vt:lpstr>Summary</vt:lpstr>
      <vt:lpstr>PowerPoint Presentation</vt:lpstr>
    </vt:vector>
  </TitlesOfParts>
  <Company>UNICEF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UNICEF</dc:creator>
  <cp:lastModifiedBy>Andy Benfield</cp:lastModifiedBy>
  <cp:revision>348</cp:revision>
  <cp:lastPrinted>2013-01-08T12:12:44Z</cp:lastPrinted>
  <dcterms:created xsi:type="dcterms:W3CDTF">2012-06-11T02:32:46Z</dcterms:created>
  <dcterms:modified xsi:type="dcterms:W3CDTF">2014-01-30T09:15:06Z</dcterms:modified>
</cp:coreProperties>
</file>