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0" r:id="rId3"/>
    <p:sldId id="257" r:id="rId4"/>
    <p:sldId id="277" r:id="rId5"/>
    <p:sldId id="278" r:id="rId6"/>
    <p:sldId id="279" r:id="rId7"/>
    <p:sldId id="290" r:id="rId8"/>
    <p:sldId id="291" r:id="rId9"/>
    <p:sldId id="292" r:id="rId10"/>
    <p:sldId id="266" r:id="rId11"/>
    <p:sldId id="267" r:id="rId12"/>
    <p:sldId id="268" r:id="rId13"/>
    <p:sldId id="271" r:id="rId14"/>
    <p:sldId id="282" r:id="rId15"/>
    <p:sldId id="288" r:id="rId16"/>
    <p:sldId id="289" r:id="rId17"/>
    <p:sldId id="284" r:id="rId18"/>
    <p:sldId id="287" r:id="rId19"/>
    <p:sldId id="283" r:id="rId20"/>
    <p:sldId id="286" r:id="rId21"/>
  </p:sldIdLst>
  <p:sldSz cx="9144000" cy="5715000" type="screen16x10"/>
  <p:notesSz cx="6881813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NCDP Introduction" id="{35A95E62-0792-6B4B-91F3-2396D57AAA0B}">
          <p14:sldIdLst>
            <p14:sldId id="256"/>
            <p14:sldId id="260"/>
            <p14:sldId id="257"/>
            <p14:sldId id="277"/>
            <p14:sldId id="278"/>
            <p14:sldId id="279"/>
            <p14:sldId id="290"/>
            <p14:sldId id="291"/>
            <p14:sldId id="292"/>
          </p14:sldIdLst>
        </p14:section>
        <p14:section name="Advanatges" id="{127A667E-062E-BF4B-8AAB-643A11D17F7B}">
          <p14:sldIdLst/>
        </p14:section>
        <p14:section name="NCDP Process" id="{877A3772-8D70-364A-A90A-1A6DDD75E3B3}">
          <p14:sldIdLst/>
        </p14:section>
        <p14:section name="NCDP Overview" id="{0338DEED-526A-224F-B2D3-820496D06032}">
          <p14:sldIdLst>
            <p14:sldId id="266"/>
            <p14:sldId id="267"/>
            <p14:sldId id="268"/>
            <p14:sldId id="271"/>
            <p14:sldId id="282"/>
            <p14:sldId id="288"/>
            <p14:sldId id="289"/>
            <p14:sldId id="284"/>
            <p14:sldId id="287"/>
            <p14:sldId id="283"/>
            <p14:sldId id="28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clrMru>
    <a:srgbClr val="A53926"/>
    <a:srgbClr val="6B7D7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4" autoAdjust="0"/>
    <p:restoredTop sz="81739" autoAdjust="0"/>
  </p:normalViewPr>
  <p:slideViewPr>
    <p:cSldViewPr snapToGrid="0" snapToObjects="1" showGuides="1">
      <p:cViewPr>
        <p:scale>
          <a:sx n="95" d="100"/>
          <a:sy n="95" d="100"/>
        </p:scale>
        <p:origin x="-1170" y="144"/>
      </p:cViewPr>
      <p:guideLst>
        <p:guide orient="horz" pos="214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>
        <p:scale>
          <a:sx n="200" d="100"/>
          <a:sy n="200" d="100"/>
        </p:scale>
        <p:origin x="-1376" y="-48"/>
      </p:cViewPr>
      <p:guideLst>
        <p:guide orient="horz" pos="2819"/>
        <p:guide pos="235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r>
              <a:rPr lang="en-US" smtClean="0"/>
              <a:t>National Comprehensive Development Plan Update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043C898D-1498-5848-AB8A-5CB13F34B022}" type="datetime1">
              <a:rPr lang="en-US" smtClean="0"/>
              <a:pPr/>
              <a:t>2/5/2014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BDB7C578-98FB-1643-A5E6-477481D4F9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9528647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heme" Target="../theme/theme2.xml"/><Relationship Id="rId4" Type="http://schemas.microsoft.com/office/2007/relationships/hdphoto" Target="../media/hdphoto2.wdp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98101" y="5738"/>
            <a:ext cx="2983711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100">
                <a:latin typeface="Arial"/>
                <a:cs typeface="Arial"/>
              </a:defRPr>
            </a:lvl1pPr>
          </a:lstStyle>
          <a:p>
            <a:r>
              <a:rPr lang="en-US" dirty="0" smtClean="0"/>
              <a:t>National Comprehensive Development Plan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0" y="14345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100">
                <a:latin typeface="Arial"/>
                <a:cs typeface="Arial"/>
              </a:defRPr>
            </a:lvl1pPr>
          </a:lstStyle>
          <a:p>
            <a:fld id="{CE528113-D98D-1747-A0F8-FA1A92207C5B}" type="datetime1">
              <a:rPr lang="en-US" smtClean="0"/>
              <a:pPr/>
              <a:t>2/5/2014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696913"/>
            <a:ext cx="5575300" cy="3486150"/>
          </a:xfrm>
          <a:prstGeom prst="rect">
            <a:avLst/>
          </a:prstGeom>
          <a:noFill/>
          <a:ln w="12700">
            <a:solidFill>
              <a:srgbClr val="953735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89"/>
            <a:ext cx="5505450" cy="4651697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DF65B742-0159-B246-90F6-C1CDFBE91A6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mnpeg_logo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85666" y="3581"/>
            <a:ext cx="713669" cy="561658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" y="581424"/>
            <a:ext cx="6880220" cy="0"/>
          </a:xfrm>
          <a:prstGeom prst="line">
            <a:avLst/>
          </a:prstGeom>
          <a:ln w="12700" cmpd="sng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390" y="9067486"/>
            <a:ext cx="6880220" cy="0"/>
          </a:xfrm>
          <a:prstGeom prst="line">
            <a:avLst/>
          </a:prstGeom>
          <a:ln w="12700" cmpd="sng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688181" y="4415789"/>
            <a:ext cx="356835" cy="4587946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95000"/>
                </a:schemeClr>
              </a:gs>
              <a:gs pos="100000">
                <a:schemeClr val="bg1">
                  <a:alpha val="0"/>
                </a:schemeClr>
              </a:gs>
              <a:gs pos="9000">
                <a:schemeClr val="accent2">
                  <a:lumMod val="60000"/>
                  <a:lumOff val="40000"/>
                  <a:alpha val="62000"/>
                </a:schemeClr>
              </a:gs>
              <a:gs pos="62000">
                <a:schemeClr val="accent2">
                  <a:lumMod val="20000"/>
                  <a:lumOff val="80000"/>
                  <a:alpha val="46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446" tIns="46223" rIns="92446" bIns="46223" rtlCol="0" anchor="ctr"/>
          <a:lstStyle/>
          <a:p>
            <a:pPr algn="ctr"/>
            <a:endParaRPr lang="en-US"/>
          </a:p>
        </p:txBody>
      </p:sp>
      <p:pic>
        <p:nvPicPr>
          <p:cNvPr id="14" name="Picture 13" descr="kanote02.gif"/>
          <p:cNvPicPr>
            <a:picLocks noChangeAspect="1"/>
          </p:cNvPicPr>
          <p:nvPr/>
        </p:nvPicPr>
        <p:blipFill>
          <a:blip r:embed="rId3">
            <a:alphaModFix amt="6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LightScreen/>
                    </a14:imgEffect>
                    <a14:imgEffect>
                      <a14:colorTemperature colorTemp="48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53512" y="3514666"/>
            <a:ext cx="2472354" cy="6262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02768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457200" rtl="0" eaLnBrk="1" latinLnBrk="0" hangingPunct="1">
      <a:lnSpc>
        <a:spcPct val="120000"/>
      </a:lnSpc>
      <a:defRPr sz="1100" kern="1200">
        <a:solidFill>
          <a:schemeClr val="tx1"/>
        </a:solidFill>
        <a:latin typeface="Arial"/>
        <a:ea typeface="+mn-ea"/>
        <a:cs typeface="Arial"/>
      </a:defRPr>
    </a:lvl1pPr>
    <a:lvl2pPr marL="457200" algn="l" defTabSz="457200" rtl="0" eaLnBrk="1" latinLnBrk="0" hangingPunct="1">
      <a:defRPr sz="1050" kern="1200">
        <a:solidFill>
          <a:srgbClr val="6B7D72"/>
        </a:solidFill>
        <a:latin typeface="Arial"/>
        <a:ea typeface="+mn-ea"/>
        <a:cs typeface="Arial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r>
              <a:rPr lang="en-US" smtClean="0"/>
              <a:t> Update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61944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r>
              <a:rPr lang="en-US" smtClean="0"/>
              <a:t> Update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619589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r>
              <a:rPr lang="en-US" smtClean="0"/>
              <a:t> Update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073034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r>
              <a:rPr lang="en-US" smtClean="0"/>
              <a:t> Update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57883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r>
              <a:rPr lang="en-US" smtClean="0"/>
              <a:t> Update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24715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r>
              <a:rPr lang="en-US" smtClean="0"/>
              <a:t> Update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04277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SG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SG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0727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64766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r>
              <a:rPr lang="en-US" smtClean="0"/>
              <a:t> Update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24227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r>
              <a:rPr lang="en-US" smtClean="0"/>
              <a:t> Update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479480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r>
              <a:rPr lang="en-US" smtClean="0"/>
              <a:t> Update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07753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r>
              <a:rPr lang="en-US" smtClean="0"/>
              <a:t> Update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3887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r>
              <a:rPr lang="en-US" smtClean="0"/>
              <a:t> Update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0723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r>
              <a:rPr lang="en-US" smtClean="0"/>
              <a:t> Update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265340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r>
              <a:rPr lang="en-US" smtClean="0"/>
              <a:t> Update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00849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r>
              <a:rPr lang="en-US" smtClean="0"/>
              <a:t> Update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50979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National Comprehensive Development Plan</a:t>
            </a:r>
          </a:p>
          <a:p>
            <a:r>
              <a:rPr lang="en-US" smtClean="0"/>
              <a:t> Update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5B742-0159-B246-90F6-C1CDFBE91A6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798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70FDF-CB59-CB48-9C63-2AC62B25C6AB}" type="datetime1">
              <a:rPr lang="en-US" smtClean="0"/>
              <a:pPr/>
              <a:t>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CE2E-C43F-264A-A0B9-A52B9B9143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74880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CD72-69DD-5842-BBAA-11FDF8A96E56}" type="datetime1">
              <a:rPr lang="en-US" smtClean="0"/>
              <a:pPr/>
              <a:t>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CE2E-C43F-264A-A0B9-A52B9B9143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83702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8CB93-A7E9-A24A-A786-BFAB03B39462}" type="datetime1">
              <a:rPr lang="en-US" smtClean="0"/>
              <a:pPr/>
              <a:t>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CE2E-C43F-264A-A0B9-A52B9B9143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26650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09A4A-1111-5E48-A21E-7DB275BD8216}" type="datetime1">
              <a:rPr lang="en-US" smtClean="0"/>
              <a:pPr/>
              <a:t>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CE2E-C43F-264A-A0B9-A52B9B9143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7293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80D5F-218F-FB45-8838-945DDD73361D}" type="datetime1">
              <a:rPr lang="en-US" smtClean="0"/>
              <a:pPr/>
              <a:t>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CE2E-C43F-264A-A0B9-A52B9B9143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847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EEBD2-5708-E74E-8B38-E17DEDA2DF6D}" type="datetime1">
              <a:rPr lang="en-US" smtClean="0"/>
              <a:pPr/>
              <a:t>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CE2E-C43F-264A-A0B9-A52B9B9143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48366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C48E8-40E2-4A44-B27B-F4D830B93A35}" type="datetime1">
              <a:rPr lang="en-US" smtClean="0"/>
              <a:pPr/>
              <a:t>2/5/2014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CE2E-C43F-264A-A0B9-A52B9B9143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9809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07C4D-54E5-EC44-A33F-F9ADB37806C9}" type="datetime1">
              <a:rPr lang="en-US" smtClean="0"/>
              <a:pPr/>
              <a:t>2/5/2014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CE2E-C43F-264A-A0B9-A52B9B9143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1252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50035-BF42-5E40-8BB1-9F14733CC4F7}" type="datetime1">
              <a:rPr lang="en-US" smtClean="0"/>
              <a:pPr/>
              <a:t>2/5/2014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CE2E-C43F-264A-A0B9-A52B9B9143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8614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2EA5B-24F3-8B40-A2F4-EBCFC5FB7173}" type="datetime1">
              <a:rPr lang="en-US" smtClean="0"/>
              <a:pPr/>
              <a:t>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CE2E-C43F-264A-A0B9-A52B9B9143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44006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B8A9D-CA62-874C-855E-0305D855C9D3}" type="datetime1">
              <a:rPr lang="en-US" smtClean="0"/>
              <a:pPr/>
              <a:t>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CE2E-C43F-264A-A0B9-A52B9B9143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41636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2698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154D4-A88E-CB45-B893-33FF97D3D89E}" type="datetime1">
              <a:rPr lang="en-US" smtClean="0"/>
              <a:pPr/>
              <a:t>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8CE2E-C43F-264A-A0B9-A52B9B91438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Content Placeholder 5" descr="kanote01.gif"/>
          <p:cNvPicPr>
            <a:picLocks noChangeAspect="1"/>
          </p:cNvPicPr>
          <p:nvPr userDrawn="1"/>
        </p:nvPicPr>
        <p:blipFill>
          <a:blip r:embed="rId13" cstate="screen">
            <a:alphaModFix amt="3000"/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t="-71061" b="-71061"/>
          <a:stretch>
            <a:fillRect/>
          </a:stretch>
        </p:blipFill>
        <p:spPr>
          <a:xfrm>
            <a:off x="-3686993" y="-2340789"/>
            <a:ext cx="8265165" cy="771881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Picture 7" descr="mnpeg_logo2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65" y="30712"/>
            <a:ext cx="7112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6346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B7D72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B7D72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80807"/>
            <a:ext cx="7772400" cy="2119570"/>
          </a:xfrm>
        </p:spPr>
        <p:txBody>
          <a:bodyPr>
            <a:normAutofit/>
          </a:bodyPr>
          <a:lstStyle/>
          <a:p>
            <a:r>
              <a:rPr lang="en-US" dirty="0" smtClean="0"/>
              <a:t>The National Comprehensive</a:t>
            </a:r>
            <a:br>
              <a:rPr lang="en-US" dirty="0" smtClean="0"/>
            </a:br>
            <a:r>
              <a:rPr lang="en-US" dirty="0" smtClean="0"/>
              <a:t>Development Plan</a:t>
            </a:r>
            <a:br>
              <a:rPr lang="en-US" dirty="0" smtClean="0"/>
            </a:br>
            <a:r>
              <a:rPr lang="en-US" dirty="0" smtClean="0"/>
              <a:t>(NCDP)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99" y="4371032"/>
            <a:ext cx="7915589" cy="114551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Myanmar Development Cooperation Forum</a:t>
            </a:r>
          </a:p>
          <a:p>
            <a:r>
              <a:rPr lang="en-US" sz="2400" dirty="0" smtClean="0"/>
              <a:t>January 2014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949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NCDP Strategy Map</a:t>
            </a:r>
            <a:endParaRPr lang="en-US" dirty="0"/>
          </a:p>
        </p:txBody>
      </p:sp>
      <p:pic>
        <p:nvPicPr>
          <p:cNvPr id="5" name="Content Placeholder 4" descr="Framework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000" r="-4392"/>
          <a:stretch/>
        </p:blipFill>
        <p:spPr>
          <a:xfrm>
            <a:off x="1673609" y="1107626"/>
            <a:ext cx="5768599" cy="4302852"/>
          </a:xfrm>
        </p:spPr>
      </p:pic>
    </p:spTree>
    <p:extLst>
      <p:ext uri="{BB962C8B-B14F-4D97-AF65-F5344CB8AC3E}">
        <p14:creationId xmlns:p14="http://schemas.microsoft.com/office/powerpoint/2010/main" xmlns="" val="365466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Strategic Thrusts</a:t>
            </a:r>
            <a:endParaRPr lang="en-US" dirty="0"/>
          </a:p>
        </p:txBody>
      </p:sp>
      <p:pic>
        <p:nvPicPr>
          <p:cNvPr id="4" name="Content Placeholder 3" descr="Strategic Thrust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42" t="15940" r="-1094"/>
          <a:stretch/>
        </p:blipFill>
        <p:spPr>
          <a:xfrm>
            <a:off x="672181" y="1358394"/>
            <a:ext cx="7799637" cy="3680838"/>
          </a:xfrm>
        </p:spPr>
      </p:pic>
    </p:spTree>
    <p:extLst>
      <p:ext uri="{BB962C8B-B14F-4D97-AF65-F5344CB8AC3E}">
        <p14:creationId xmlns:p14="http://schemas.microsoft.com/office/powerpoint/2010/main" xmlns="" val="246876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h1_fig_9.png"/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061" r="-3120"/>
          <a:stretch/>
        </p:blipFill>
        <p:spPr>
          <a:xfrm>
            <a:off x="469066" y="571672"/>
            <a:ext cx="3756488" cy="4994359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Linking the National Vision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790644" y="1333501"/>
            <a:ext cx="3896156" cy="3771636"/>
          </a:xfrm>
        </p:spPr>
        <p:txBody>
          <a:bodyPr/>
          <a:lstStyle/>
          <a:p>
            <a:r>
              <a:rPr lang="en-US" dirty="0" smtClean="0"/>
              <a:t>Based upon regional data and experiences</a:t>
            </a:r>
          </a:p>
          <a:p>
            <a:r>
              <a:rPr lang="en-US" dirty="0" smtClean="0"/>
              <a:t>Realistic targets</a:t>
            </a:r>
          </a:p>
          <a:p>
            <a:r>
              <a:rPr lang="en-US" dirty="0" smtClean="0"/>
              <a:t>Promotes flexibility</a:t>
            </a:r>
          </a:p>
          <a:p>
            <a:r>
              <a:rPr lang="en-US" dirty="0" smtClean="0"/>
              <a:t>Accounts for global and regional variations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5453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Structure</a:t>
            </a:r>
            <a:endParaRPr lang="en-US" dirty="0"/>
          </a:p>
        </p:txBody>
      </p:sp>
      <p:pic>
        <p:nvPicPr>
          <p:cNvPr id="4" name="Content Placeholder 3" descr="arrow_up NCDP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457" r="-1964"/>
          <a:stretch/>
        </p:blipFill>
        <p:spPr>
          <a:xfrm>
            <a:off x="1295400" y="927098"/>
            <a:ext cx="6581884" cy="4610101"/>
          </a:xfrm>
        </p:spPr>
      </p:pic>
    </p:spTree>
    <p:extLst>
      <p:ext uri="{BB962C8B-B14F-4D97-AF65-F5344CB8AC3E}">
        <p14:creationId xmlns:p14="http://schemas.microsoft.com/office/powerpoint/2010/main" xmlns="" val="44706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A53926"/>
                </a:solidFill>
              </a:rPr>
              <a:t>Accelerating </a:t>
            </a:r>
            <a:r>
              <a:rPr lang="en-US" dirty="0" smtClean="0"/>
              <a:t>Growth</a:t>
            </a:r>
            <a:endParaRPr lang="en-US" dirty="0"/>
          </a:p>
        </p:txBody>
      </p:sp>
      <p:pic>
        <p:nvPicPr>
          <p:cNvPr id="5" name="Content Placeholder 4" descr="GDP_Final_Use.jp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1" t="3704" r="331" b="3023"/>
          <a:stretch/>
        </p:blipFill>
        <p:spPr>
          <a:xfrm>
            <a:off x="1289165" y="1015998"/>
            <a:ext cx="6559435" cy="4475281"/>
          </a:xfrm>
          <a:ln>
            <a:solidFill>
              <a:srgbClr val="6B7D72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88981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167" y="251209"/>
            <a:ext cx="8229600" cy="9525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First Five Year Plan(2011/12 -2015/16)</a:t>
            </a:r>
            <a:endParaRPr lang="en-SG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Growth Rate</a:t>
            </a:r>
          </a:p>
          <a:p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2011/12		</a:t>
            </a:r>
            <a:r>
              <a:rPr lang="en-US" b="1" dirty="0" smtClean="0">
                <a:solidFill>
                  <a:srgbClr val="7030A0"/>
                </a:solidFill>
              </a:rPr>
              <a:t>5.6%</a:t>
            </a:r>
          </a:p>
          <a:p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2012-13		</a:t>
            </a:r>
            <a:r>
              <a:rPr lang="en-US" b="1" dirty="0" smtClean="0">
                <a:solidFill>
                  <a:srgbClr val="7030A0"/>
                </a:solidFill>
              </a:rPr>
              <a:t>7.3%</a:t>
            </a:r>
          </a:p>
          <a:p>
            <a:pPr>
              <a:buNone/>
            </a:pPr>
            <a:r>
              <a:rPr lang="en-US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Targeted Growth Rate</a:t>
            </a:r>
          </a:p>
          <a:p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2013/14	</a:t>
            </a:r>
            <a:r>
              <a:rPr lang="en-US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	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8.9%</a:t>
            </a:r>
          </a:p>
          <a:p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2014/15		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9.1%</a:t>
            </a:r>
          </a:p>
          <a:p>
            <a:pPr>
              <a:buNone/>
            </a:pP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Average Annual Growth Rate – around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8.0%</a:t>
            </a:r>
          </a:p>
          <a:p>
            <a:endParaRPr lang="en-SG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209"/>
            <a:ext cx="8229600" cy="9525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Seven Priority Areas</a:t>
            </a:r>
            <a:r>
              <a:rPr lang="en-SG" b="1" dirty="0" smtClean="0"/>
              <a:t/>
            </a:r>
            <a:br>
              <a:rPr lang="en-SG" b="1" dirty="0" smtClean="0"/>
            </a:br>
            <a:endParaRPr lang="en-SG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b="1" dirty="0" smtClean="0">
                <a:solidFill>
                  <a:schemeClr val="tx1"/>
                </a:solidFill>
              </a:rPr>
              <a:t>(1) Electricity</a:t>
            </a:r>
            <a:endParaRPr lang="en-SG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</a:rPr>
              <a:t>	(2) Water Supply</a:t>
            </a:r>
            <a:endParaRPr lang="en-SG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</a:rPr>
              <a:t>	(3) Agriculture Development</a:t>
            </a:r>
            <a:endParaRPr lang="en-SG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</a:rPr>
              <a:t>	(4) Employment Creation</a:t>
            </a:r>
            <a:endParaRPr lang="en-SG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</a:rPr>
              <a:t>	(5) Tourism Development</a:t>
            </a:r>
            <a:endParaRPr lang="en-SG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</a:rPr>
              <a:t>	(6) Financial Services</a:t>
            </a:r>
            <a:endParaRPr lang="en-SG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</a:rPr>
              <a:t>	(7) Trade and Investment</a:t>
            </a:r>
            <a:endParaRPr lang="en-SG" b="1" dirty="0" smtClean="0">
              <a:solidFill>
                <a:schemeClr val="tx1"/>
              </a:solidFill>
            </a:endParaRPr>
          </a:p>
          <a:p>
            <a:endParaRPr lang="en-S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Growth Pole + Growth Center Strategy</a:t>
            </a:r>
            <a:endParaRPr lang="en-US" sz="3200" dirty="0"/>
          </a:p>
        </p:txBody>
      </p:sp>
      <p:pic>
        <p:nvPicPr>
          <p:cNvPr id="4" name="Content Placeholder 3" descr="Two Polar Strat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24" r="-156"/>
          <a:stretch/>
        </p:blipFill>
        <p:spPr>
          <a:xfrm>
            <a:off x="629954" y="975246"/>
            <a:ext cx="7889177" cy="4625175"/>
          </a:xfrm>
        </p:spPr>
      </p:pic>
    </p:spTree>
    <p:extLst>
      <p:ext uri="{BB962C8B-B14F-4D97-AF65-F5344CB8AC3E}">
        <p14:creationId xmlns:p14="http://schemas.microsoft.com/office/powerpoint/2010/main" xmlns="" val="33895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5744" y="12698"/>
            <a:ext cx="4010070" cy="9525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Growth Poles</a:t>
            </a:r>
            <a:endParaRPr lang="en-US" sz="2400" dirty="0"/>
          </a:p>
        </p:txBody>
      </p:sp>
      <p:pic>
        <p:nvPicPr>
          <p:cNvPr id="4" name="Content Placeholder 3" descr="growth centres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094" r="-3137"/>
          <a:stretch/>
        </p:blipFill>
        <p:spPr>
          <a:xfrm>
            <a:off x="915744" y="893984"/>
            <a:ext cx="7771056" cy="4749801"/>
          </a:xfrm>
        </p:spPr>
      </p:pic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561952" y="893984"/>
            <a:ext cx="3959050" cy="4648457"/>
            <a:chOff x="232513" y="1600200"/>
            <a:chExt cx="4703906" cy="4973044"/>
          </a:xfrm>
        </p:grpSpPr>
        <p:pic>
          <p:nvPicPr>
            <p:cNvPr id="6" name="Picture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513" y="1600200"/>
              <a:ext cx="4703906" cy="4973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Oval 6"/>
            <p:cNvSpPr/>
            <p:nvPr/>
          </p:nvSpPr>
          <p:spPr>
            <a:xfrm>
              <a:off x="1552596" y="5492286"/>
              <a:ext cx="208154" cy="180953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1081138" y="4800218"/>
              <a:ext cx="206374" cy="182540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456678" y="4189103"/>
              <a:ext cx="208154" cy="180953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flipV="1">
              <a:off x="1760749" y="5589111"/>
              <a:ext cx="2718445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664832" y="3014493"/>
              <a:ext cx="1231128" cy="1223817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V="1">
              <a:off x="1506339" y="4997045"/>
              <a:ext cx="2718445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2828201" y="5589111"/>
              <a:ext cx="1069231" cy="93175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Freeform 13"/>
            <p:cNvSpPr/>
            <p:nvPr/>
          </p:nvSpPr>
          <p:spPr>
            <a:xfrm>
              <a:off x="1205674" y="4735138"/>
              <a:ext cx="293549" cy="244446"/>
            </a:xfrm>
            <a:custGeom>
              <a:avLst/>
              <a:gdLst>
                <a:gd name="connsiteX0" fmla="*/ 0 w 294486"/>
                <a:gd name="connsiteY0" fmla="*/ 64421 h 243881"/>
                <a:gd name="connsiteX1" fmla="*/ 142642 w 294486"/>
                <a:gd name="connsiteY1" fmla="*/ 0 h 243881"/>
                <a:gd name="connsiteX2" fmla="*/ 142642 w 294486"/>
                <a:gd name="connsiteY2" fmla="*/ 0 h 243881"/>
                <a:gd name="connsiteX3" fmla="*/ 294486 w 294486"/>
                <a:gd name="connsiteY3" fmla="*/ 243881 h 24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486" h="243881">
                  <a:moveTo>
                    <a:pt x="0" y="64421"/>
                  </a:moveTo>
                  <a:lnTo>
                    <a:pt x="142642" y="0"/>
                  </a:lnTo>
                  <a:lnTo>
                    <a:pt x="142642" y="0"/>
                  </a:lnTo>
                  <a:lnTo>
                    <a:pt x="294486" y="243881"/>
                  </a:ln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5" name="Straight Connector 14"/>
            <p:cNvCxnSpPr>
              <a:endCxn id="14" idx="0"/>
            </p:cNvCxnSpPr>
            <p:nvPr/>
          </p:nvCxnSpPr>
          <p:spPr>
            <a:xfrm>
              <a:off x="1132731" y="3763704"/>
              <a:ext cx="72943" cy="103492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itle 1"/>
          <p:cNvSpPr txBox="1">
            <a:spLocks/>
          </p:cNvSpPr>
          <p:nvPr/>
        </p:nvSpPr>
        <p:spPr>
          <a:xfrm>
            <a:off x="4925814" y="12698"/>
            <a:ext cx="4010070" cy="8812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SEZs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694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Monitoring</a:t>
            </a:r>
            <a:endParaRPr lang="en-US" dirty="0"/>
          </a:p>
        </p:txBody>
      </p:sp>
      <p:pic>
        <p:nvPicPr>
          <p:cNvPr id="4" name="Content Placeholder 5" descr="oced.pdf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938538" y="857807"/>
            <a:ext cx="5236871" cy="477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855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57200" y="876301"/>
            <a:ext cx="8229600" cy="91440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Situation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8421"/>
            <a:ext cx="8229600" cy="3166716"/>
          </a:xfrm>
        </p:spPr>
        <p:txBody>
          <a:bodyPr/>
          <a:lstStyle/>
          <a:p>
            <a:r>
              <a:rPr lang="en-US" dirty="0" smtClean="0"/>
              <a:t>Decades of isolation </a:t>
            </a:r>
          </a:p>
          <a:p>
            <a:r>
              <a:rPr lang="en-US" dirty="0" smtClean="0"/>
              <a:t>Emergence into the global economy</a:t>
            </a:r>
          </a:p>
          <a:p>
            <a:r>
              <a:rPr lang="en-US" dirty="0" smtClean="0"/>
              <a:t>Late comer advantage</a:t>
            </a:r>
          </a:p>
          <a:p>
            <a:r>
              <a:rPr lang="en-US" dirty="0" smtClean="0"/>
              <a:t>Responsible development</a:t>
            </a:r>
          </a:p>
          <a:p>
            <a:r>
              <a:rPr lang="en-US" dirty="0" smtClean="0"/>
              <a:t>Inclusivity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7221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2521595"/>
            <a:ext cx="716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000" b="1" dirty="0" smtClean="0">
                <a:solidFill>
                  <a:prstClr val="black"/>
                </a:solidFill>
                <a:latin typeface="Cambria"/>
                <a:cs typeface="Cambria"/>
              </a:rPr>
              <a:t>Thank You!</a:t>
            </a:r>
            <a:endParaRPr lang="en-AU" sz="4000" b="1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297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Development Challenges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948171"/>
            <a:ext cx="3414416" cy="1270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Poverty &amp; Inequity</a:t>
            </a:r>
          </a:p>
          <a:p>
            <a:pPr>
              <a:lnSpc>
                <a:spcPct val="140000"/>
              </a:lnSpc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Regional Disparities</a:t>
            </a:r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Picture 6" descr="IMG_6112.JPG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94092" y="1602350"/>
            <a:ext cx="4271973" cy="32039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49424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Development Challenges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849726"/>
            <a:ext cx="4761394" cy="1349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Narrow Economic Structure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Inadequate Connectivity</a:t>
            </a:r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8" descr="IMG_6761.jpg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8736" y="1191217"/>
            <a:ext cx="3059996" cy="40799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41979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Development Challenges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0940" y="1859605"/>
            <a:ext cx="2986940" cy="13490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Under-developed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Private Sector</a:t>
            </a:r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Picture 6" descr="IMG_6423.JPG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48132" y="1578826"/>
            <a:ext cx="4319973" cy="32399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13046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Development Challenges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1849725"/>
            <a:ext cx="2833353" cy="13490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Governance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And Institutions</a:t>
            </a:r>
          </a:p>
        </p:txBody>
      </p:sp>
      <p:pic>
        <p:nvPicPr>
          <p:cNvPr id="8" name="Picture 7" descr="IMG_6793.JPG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66801" y="1578812"/>
            <a:ext cx="4319999" cy="32399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427020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Geographical Advantage</a:t>
            </a:r>
            <a:endParaRPr lang="en-US" dirty="0"/>
          </a:p>
        </p:txBody>
      </p:sp>
      <p:pic>
        <p:nvPicPr>
          <p:cNvPr id="5" name="Content Placeholder 4" descr="map_populations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856" r="-2856"/>
          <a:stretch>
            <a:fillRect/>
          </a:stretch>
        </p:blipFill>
        <p:spPr>
          <a:xfrm>
            <a:off x="35604" y="1163177"/>
            <a:ext cx="9033377" cy="4140008"/>
          </a:xfrm>
        </p:spPr>
      </p:pic>
    </p:spTree>
    <p:extLst>
      <p:ext uri="{BB962C8B-B14F-4D97-AF65-F5344CB8AC3E}">
        <p14:creationId xmlns:p14="http://schemas.microsoft.com/office/powerpoint/2010/main" xmlns="" val="285987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Strategic Location</a:t>
            </a:r>
            <a:endParaRPr lang="en-US" dirty="0"/>
          </a:p>
        </p:txBody>
      </p:sp>
      <p:pic>
        <p:nvPicPr>
          <p:cNvPr id="5" name="Content Placeholder 4" descr="region_value_chains.pdf"/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2124" t="6881" r="1237"/>
          <a:stretch/>
        </p:blipFill>
        <p:spPr>
          <a:xfrm>
            <a:off x="891282" y="891227"/>
            <a:ext cx="7368586" cy="5017336"/>
          </a:xfrm>
        </p:spPr>
      </p:pic>
    </p:spTree>
    <p:extLst>
      <p:ext uri="{BB962C8B-B14F-4D97-AF65-F5344CB8AC3E}">
        <p14:creationId xmlns:p14="http://schemas.microsoft.com/office/powerpoint/2010/main" xmlns="" val="416944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Natural Resources Endowment</a:t>
            </a:r>
            <a:endParaRPr lang="en-US" dirty="0"/>
          </a:p>
        </p:txBody>
      </p:sp>
      <p:pic>
        <p:nvPicPr>
          <p:cNvPr id="5" name="Content Placeholder 4" descr="resources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370" r="-23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348594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3132</TotalTime>
  <Words>244</Words>
  <Application>Microsoft Macintosh PowerPoint</Application>
  <PresentationFormat>On-screen Show (16:10)</PresentationFormat>
  <Paragraphs>109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The National Comprehensive Development Plan (NCDP)</vt:lpstr>
      <vt:lpstr>Our Situation</vt:lpstr>
      <vt:lpstr>Development Challenges</vt:lpstr>
      <vt:lpstr>Development Challenges</vt:lpstr>
      <vt:lpstr>Development Challenges</vt:lpstr>
      <vt:lpstr>Development Challenges</vt:lpstr>
      <vt:lpstr>A Geographical Advantage</vt:lpstr>
      <vt:lpstr>Our Strategic Location</vt:lpstr>
      <vt:lpstr>Natural Resources Endowment</vt:lpstr>
      <vt:lpstr>NCDP Strategy Map</vt:lpstr>
      <vt:lpstr>Strategic Thrusts</vt:lpstr>
      <vt:lpstr>Linking the National Vision</vt:lpstr>
      <vt:lpstr>Implementation Structure</vt:lpstr>
      <vt:lpstr>Accelerating Growth</vt:lpstr>
      <vt:lpstr>First Five Year Plan(2011/12 -2015/16)</vt:lpstr>
      <vt:lpstr>Seven Priority Areas </vt:lpstr>
      <vt:lpstr>Growth Pole + Growth Center Strategy</vt:lpstr>
      <vt:lpstr>Growth Poles</vt:lpstr>
      <vt:lpstr>Monitoring</vt:lpstr>
      <vt:lpstr>Slide 20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Martin</dc:creator>
  <cp:lastModifiedBy>FERD</cp:lastModifiedBy>
  <cp:revision>153</cp:revision>
  <cp:lastPrinted>2014-01-14T08:17:05Z</cp:lastPrinted>
  <dcterms:created xsi:type="dcterms:W3CDTF">2014-01-12T02:41:35Z</dcterms:created>
  <dcterms:modified xsi:type="dcterms:W3CDTF">2014-02-05T06:55:01Z</dcterms:modified>
</cp:coreProperties>
</file>