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6" r:id="rId2"/>
    <p:sldId id="258" r:id="rId3"/>
    <p:sldId id="286" r:id="rId4"/>
    <p:sldId id="259" r:id="rId5"/>
    <p:sldId id="277" r:id="rId6"/>
    <p:sldId id="278" r:id="rId7"/>
    <p:sldId id="284" r:id="rId8"/>
    <p:sldId id="279" r:id="rId9"/>
    <p:sldId id="288" r:id="rId10"/>
    <p:sldId id="287" r:id="rId11"/>
    <p:sldId id="281" r:id="rId12"/>
    <p:sldId id="280" r:id="rId13"/>
    <p:sldId id="289" r:id="rId14"/>
    <p:sldId id="290" r:id="rId15"/>
    <p:sldId id="283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804" autoAdjust="0"/>
  </p:normalViewPr>
  <p:slideViewPr>
    <p:cSldViewPr snapToGrid="0" snapToObjects="1">
      <p:cViewPr>
        <p:scale>
          <a:sx n="100" d="100"/>
          <a:sy n="100" d="100"/>
        </p:scale>
        <p:origin x="-179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CB056-1B5B-C340-9807-088BA228E6A5}" type="datetimeFigureOut">
              <a:rPr lang="en-US" smtClean="0"/>
              <a:t>30/01/2014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20047F-3F29-6143-9C12-DADFD30A69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8881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A8C59-7E26-3947-9B17-21B70D4F6555}" type="datetimeFigureOut">
              <a:rPr lang="en-US" smtClean="0"/>
              <a:t>30/01/2014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A0BED5-2DAB-074D-9FA5-E26C80AC0D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088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C19F3-EDE6-5F4B-B578-96FE5F91233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1466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BED5-2DAB-074D-9FA5-E26C80AC0D4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568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BED5-2DAB-074D-9FA5-E26C80AC0D4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568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BED5-2DAB-074D-9FA5-E26C80AC0D4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568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BED5-2DAB-074D-9FA5-E26C80AC0D4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568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BED5-2DAB-074D-9FA5-E26C80AC0D4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568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C19F3-EDE6-5F4B-B578-96FE5F91233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3047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BED5-2DAB-074D-9FA5-E26C80AC0D4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601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BED5-2DAB-074D-9FA5-E26C80AC0D4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56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BED5-2DAB-074D-9FA5-E26C80AC0D4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568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BED5-2DAB-074D-9FA5-E26C80AC0D4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568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BED5-2DAB-074D-9FA5-E26C80AC0D4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568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BED5-2DAB-074D-9FA5-E26C80AC0D4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568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BED5-2DAB-074D-9FA5-E26C80AC0D4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56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A0BED5-2DAB-074D-9FA5-E26C80AC0D4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656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5349-AF6B-AE4E-80AF-5AB11AA1A4C9}" type="datetimeFigureOut">
              <a:rPr lang="en-US" smtClean="0"/>
              <a:t>30/01/2014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4668-50A0-364C-87B5-D45B0666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26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5349-AF6B-AE4E-80AF-5AB11AA1A4C9}" type="datetimeFigureOut">
              <a:rPr lang="en-US" smtClean="0"/>
              <a:t>30/01/2014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4668-50A0-364C-87B5-D45B0666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26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5349-AF6B-AE4E-80AF-5AB11AA1A4C9}" type="datetimeFigureOut">
              <a:rPr lang="en-US" smtClean="0"/>
              <a:t>30/01/2014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4668-50A0-364C-87B5-D45B0666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33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5349-AF6B-AE4E-80AF-5AB11AA1A4C9}" type="datetimeFigureOut">
              <a:rPr lang="en-US" smtClean="0"/>
              <a:t>30/01/2014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4668-50A0-364C-87B5-D45B0666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362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5349-AF6B-AE4E-80AF-5AB11AA1A4C9}" type="datetimeFigureOut">
              <a:rPr lang="en-US" smtClean="0"/>
              <a:t>30/01/2014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4668-50A0-364C-87B5-D45B0666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44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5349-AF6B-AE4E-80AF-5AB11AA1A4C9}" type="datetimeFigureOut">
              <a:rPr lang="en-US" smtClean="0"/>
              <a:t>30/01/2014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4668-50A0-364C-87B5-D45B0666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3405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5349-AF6B-AE4E-80AF-5AB11AA1A4C9}" type="datetimeFigureOut">
              <a:rPr lang="en-US" smtClean="0"/>
              <a:t>30/01/2014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4668-50A0-364C-87B5-D45B0666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94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5349-AF6B-AE4E-80AF-5AB11AA1A4C9}" type="datetimeFigureOut">
              <a:rPr lang="en-US" smtClean="0"/>
              <a:t>30/01/2014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4668-50A0-364C-87B5-D45B0666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413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5349-AF6B-AE4E-80AF-5AB11AA1A4C9}" type="datetimeFigureOut">
              <a:rPr lang="en-US" smtClean="0"/>
              <a:t>30/01/2014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4668-50A0-364C-87B5-D45B0666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61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5349-AF6B-AE4E-80AF-5AB11AA1A4C9}" type="datetimeFigureOut">
              <a:rPr lang="en-US" smtClean="0"/>
              <a:t>30/01/2014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4668-50A0-364C-87B5-D45B0666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087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35349-AF6B-AE4E-80AF-5AB11AA1A4C9}" type="datetimeFigureOut">
              <a:rPr lang="en-US" smtClean="0"/>
              <a:t>30/01/2014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F4668-50A0-364C-87B5-D45B0666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054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35349-AF6B-AE4E-80AF-5AB11AA1A4C9}" type="datetimeFigureOut">
              <a:rPr lang="en-US" smtClean="0"/>
              <a:t>30/01/2014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F4668-50A0-364C-87B5-D45B066611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463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mailto:ferd.mnped@gmail.co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6052025"/>
              </p:ext>
            </p:extLst>
          </p:nvPr>
        </p:nvGraphicFramePr>
        <p:xfrm>
          <a:off x="311009" y="557192"/>
          <a:ext cx="8423171" cy="5740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3171"/>
              </a:tblGrid>
              <a:tr h="574037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chemeClr val="accent3"/>
                </a:solidFill>
                <a:latin typeface="Helvetica"/>
                <a:cs typeface="Helvetica"/>
              </a:rPr>
              <a:t>The Nay Pyi Taw Accord for Effective Development Cooperation</a:t>
            </a:r>
            <a:br>
              <a:rPr lang="en-US" b="1" dirty="0" smtClean="0">
                <a:solidFill>
                  <a:schemeClr val="accent3"/>
                </a:solidFill>
                <a:latin typeface="Helvetica"/>
                <a:cs typeface="Helvetica"/>
              </a:rPr>
            </a:br>
            <a:r>
              <a:rPr lang="en-US" b="1" dirty="0" smtClean="0">
                <a:solidFill>
                  <a:schemeClr val="accent3"/>
                </a:solidFill>
                <a:latin typeface="Helvetica"/>
                <a:cs typeface="Helvetica"/>
              </a:rPr>
              <a:t>In Action</a:t>
            </a:r>
            <a:br>
              <a:rPr lang="en-US" b="1" dirty="0" smtClean="0">
                <a:solidFill>
                  <a:schemeClr val="accent3"/>
                </a:solidFill>
                <a:latin typeface="Helvetica"/>
                <a:cs typeface="Helvetica"/>
              </a:rPr>
            </a:br>
            <a:endParaRPr lang="en-AU" b="1" dirty="0">
              <a:solidFill>
                <a:schemeClr val="accent3"/>
              </a:solidFill>
              <a:latin typeface="Helvetica"/>
              <a:cs typeface="Helvetic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086600" cy="1752600"/>
          </a:xfrm>
        </p:spPr>
        <p:txBody>
          <a:bodyPr>
            <a:normAutofit fontScale="92500" lnSpcReduction="10000"/>
          </a:bodyPr>
          <a:lstStyle/>
          <a:p>
            <a:pPr algn="l"/>
            <a:endParaRPr lang="en-US" sz="2800" b="1" dirty="0" smtClean="0">
              <a:solidFill>
                <a:schemeClr val="tx1"/>
              </a:solidFill>
              <a:latin typeface="Helvetica"/>
              <a:cs typeface="Helvetica"/>
            </a:endParaRPr>
          </a:p>
          <a:p>
            <a:pPr algn="l"/>
            <a:r>
              <a:rPr lang="en-US" sz="2800" b="1" dirty="0" smtClean="0">
                <a:solidFill>
                  <a:schemeClr val="tx1"/>
                </a:solidFill>
                <a:latin typeface="Helvetica"/>
                <a:cs typeface="Helvetica"/>
              </a:rPr>
              <a:t>Foreign </a:t>
            </a:r>
            <a:r>
              <a:rPr lang="en-US" sz="2800" b="1" dirty="0">
                <a:solidFill>
                  <a:schemeClr val="tx1"/>
                </a:solidFill>
                <a:latin typeface="Helvetica"/>
                <a:cs typeface="Helvetica"/>
              </a:rPr>
              <a:t>Economic Relations Department,</a:t>
            </a:r>
            <a:endParaRPr lang="en-AU" sz="2800" b="1" dirty="0">
              <a:solidFill>
                <a:schemeClr val="tx1"/>
              </a:solidFill>
              <a:latin typeface="Helvetica"/>
              <a:cs typeface="Helvetica"/>
            </a:endParaRPr>
          </a:p>
          <a:p>
            <a:pPr algn="l"/>
            <a:r>
              <a:rPr lang="en-US" sz="2800" b="1" dirty="0">
                <a:solidFill>
                  <a:schemeClr val="tx1"/>
                </a:solidFill>
                <a:latin typeface="Helvetica"/>
                <a:cs typeface="Helvetica"/>
              </a:rPr>
              <a:t>Ministry of National Planning and Economic Development</a:t>
            </a:r>
            <a:endParaRPr lang="en-AU" sz="2800" b="1" dirty="0">
              <a:solidFill>
                <a:schemeClr val="tx1"/>
              </a:solidFill>
              <a:latin typeface="Helvetica"/>
              <a:cs typeface="Helvetica"/>
            </a:endParaRPr>
          </a:p>
          <a:p>
            <a:pPr algn="l"/>
            <a:endParaRPr lang="en-US" sz="2800" b="1" dirty="0">
              <a:solidFill>
                <a:schemeClr val="tx1"/>
              </a:solidFill>
              <a:latin typeface="Helvetica"/>
              <a:cs typeface="Helvetic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852273"/>
            <a:ext cx="2682456" cy="336907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120874" y="852273"/>
            <a:ext cx="5023126" cy="33690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  <a:latin typeface="Helvetica"/>
                <a:cs typeface="Helvetica"/>
              </a:rPr>
              <a:t>2</a:t>
            </a:r>
            <a:r>
              <a:rPr lang="en-US" sz="1400" baseline="30000" dirty="0" smtClean="0">
                <a:solidFill>
                  <a:srgbClr val="000000"/>
                </a:solidFill>
                <a:latin typeface="Helvetica"/>
                <a:cs typeface="Helvetica"/>
              </a:rPr>
              <a:t>nd</a:t>
            </a:r>
            <a:r>
              <a:rPr lang="en-US" sz="1400" dirty="0" smtClean="0">
                <a:solidFill>
                  <a:srgbClr val="000000"/>
                </a:solidFill>
                <a:latin typeface="Helvetica"/>
                <a:cs typeface="Helvetica"/>
              </a:rPr>
              <a:t> Myanmar Development Cooperation Forum</a:t>
            </a:r>
            <a:endParaRPr lang="en-US" sz="1400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314929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2000" b="1" dirty="0" smtClean="0">
                <a:solidFill>
                  <a:schemeClr val="accent3"/>
                </a:solidFill>
                <a:latin typeface="Helvetica"/>
                <a:cs typeface="Helvetica"/>
              </a:rPr>
              <a:t>Specific Achievements:</a:t>
            </a:r>
            <a:br>
              <a:rPr lang="en-US" sz="2000" b="1" dirty="0" smtClean="0">
                <a:solidFill>
                  <a:schemeClr val="accent3"/>
                </a:solidFill>
                <a:latin typeface="Helvetica"/>
                <a:cs typeface="Helvetica"/>
              </a:rPr>
            </a:br>
            <a:r>
              <a:rPr lang="en-US" sz="3600" b="1" dirty="0" smtClean="0">
                <a:latin typeface="Helvetica"/>
                <a:cs typeface="Helvetica"/>
              </a:rPr>
              <a:t>Internal Government Aid Coordination Systems Strengthened</a:t>
            </a:r>
            <a:endParaRPr lang="en-US" sz="2000" b="1" dirty="0">
              <a:latin typeface="Helvetica"/>
              <a:cs typeface="Helvetic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000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20362" cy="4525963"/>
          </a:xfrm>
        </p:spPr>
        <p:txBody>
          <a:bodyPr>
            <a:normAutofit/>
          </a:bodyPr>
          <a:lstStyle/>
          <a:p>
            <a:pPr lvl="0"/>
            <a:endParaRPr lang="en-US" sz="1600" dirty="0" smtClean="0">
              <a:solidFill>
                <a:srgbClr val="000000"/>
              </a:solidFill>
            </a:endParaRPr>
          </a:p>
          <a:p>
            <a:pPr lvl="0"/>
            <a:r>
              <a:rPr lang="en-US" sz="1600" dirty="0" smtClean="0">
                <a:solidFill>
                  <a:srgbClr val="000000"/>
                </a:solidFill>
              </a:rPr>
              <a:t>MNPED assumes </a:t>
            </a:r>
            <a:r>
              <a:rPr lang="en-US" sz="1600" dirty="0">
                <a:solidFill>
                  <a:srgbClr val="000000"/>
                </a:solidFill>
              </a:rPr>
              <a:t>responsibility for the general coordination of international assistance to </a:t>
            </a:r>
            <a:r>
              <a:rPr lang="en-US" sz="1600" dirty="0" smtClean="0">
                <a:solidFill>
                  <a:srgbClr val="000000"/>
                </a:solidFill>
              </a:rPr>
              <a:t>Myanmar</a:t>
            </a:r>
            <a:endParaRPr lang="en-US" sz="1600" dirty="0">
              <a:solidFill>
                <a:srgbClr val="000000"/>
              </a:solidFill>
            </a:endParaRPr>
          </a:p>
          <a:p>
            <a:endParaRPr lang="en-AU" sz="1600" dirty="0" smtClean="0">
              <a:solidFill>
                <a:srgbClr val="000000"/>
              </a:solidFill>
            </a:endParaRPr>
          </a:p>
          <a:p>
            <a:r>
              <a:rPr lang="en-AU" sz="1600" dirty="0" smtClean="0">
                <a:solidFill>
                  <a:srgbClr val="000000"/>
                </a:solidFill>
              </a:rPr>
              <a:t>Within </a:t>
            </a:r>
            <a:r>
              <a:rPr lang="en-AU" sz="1600" dirty="0">
                <a:solidFill>
                  <a:srgbClr val="000000"/>
                </a:solidFill>
              </a:rPr>
              <a:t>MNPED, international assistance matters are handled by the Foreign Economic Relations Department (FERD). </a:t>
            </a:r>
          </a:p>
          <a:p>
            <a:pPr marL="457200" lvl="1" indent="0">
              <a:buNone/>
            </a:pPr>
            <a:endParaRPr lang="en-US" sz="1600" dirty="0"/>
          </a:p>
          <a:p>
            <a:pPr marL="355600" lvl="1" indent="-355600">
              <a:buFont typeface="Wingdings" charset="2"/>
              <a:buChar char="§"/>
            </a:pPr>
            <a:r>
              <a:rPr lang="en-US" sz="1600" dirty="0"/>
              <a:t>Myanmar’s Foreign Aid Management Central Committee (FAMCC) and the Foreign Aid Management Working Committee (FAMWC) provide strategic guidance and ensure consistent national leadership in the context of working with international development </a:t>
            </a:r>
            <a:r>
              <a:rPr lang="en-US" sz="1600" dirty="0" smtClean="0"/>
              <a:t>partners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655" y="1417638"/>
            <a:ext cx="3200045" cy="496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724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120874" y="6126163"/>
            <a:ext cx="5023126" cy="33690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  <a:latin typeface="Helvetica"/>
                <a:cs typeface="Helvetica"/>
              </a:rPr>
              <a:t>2</a:t>
            </a:r>
            <a:r>
              <a:rPr lang="en-US" sz="1400" b="1" baseline="30000" dirty="0" smtClean="0">
                <a:solidFill>
                  <a:srgbClr val="000000"/>
                </a:solidFill>
                <a:latin typeface="Helvetica"/>
                <a:cs typeface="Helvetica"/>
              </a:rPr>
              <a:t>nd</a:t>
            </a:r>
            <a:r>
              <a:rPr lang="en-US" sz="1400" b="1" dirty="0" smtClean="0">
                <a:solidFill>
                  <a:srgbClr val="000000"/>
                </a:solidFill>
                <a:latin typeface="Helvetica"/>
                <a:cs typeface="Helvetica"/>
              </a:rPr>
              <a:t> Myanmar Development Cooperation Forum</a:t>
            </a:r>
            <a:endParaRPr lang="en-US" sz="14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20362" cy="4525963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endParaRPr lang="en-US" sz="1750" dirty="0" smtClean="0">
              <a:latin typeface="Helvetica Light"/>
              <a:cs typeface="Helvetica Light"/>
            </a:endParaRPr>
          </a:p>
          <a:p>
            <a:pPr>
              <a:buFont typeface="Wingdings" charset="2"/>
              <a:buChar char="§"/>
            </a:pPr>
            <a:r>
              <a:rPr lang="en-US" sz="1750" dirty="0" smtClean="0">
                <a:latin typeface="Helvetica Light"/>
                <a:cs typeface="Helvetica Light"/>
              </a:rPr>
              <a:t>A comprehensive guide supporting further alignment between national strategies and development funded activities</a:t>
            </a:r>
          </a:p>
          <a:p>
            <a:pPr>
              <a:buFont typeface="Wingdings" charset="2"/>
              <a:buChar char="§"/>
            </a:pPr>
            <a:r>
              <a:rPr lang="en-US" sz="1750" dirty="0" smtClean="0">
                <a:latin typeface="Helvetica Light"/>
                <a:cs typeface="Helvetica Light"/>
              </a:rPr>
              <a:t>Outlines key coordination and dialogue mechanisms currently in place</a:t>
            </a:r>
          </a:p>
          <a:p>
            <a:pPr>
              <a:buFont typeface="Wingdings" charset="2"/>
              <a:buChar char="§"/>
            </a:pPr>
            <a:r>
              <a:rPr lang="en-US" sz="1750" dirty="0" smtClean="0">
                <a:latin typeface="Helvetica Light"/>
                <a:cs typeface="Helvetica Light"/>
              </a:rPr>
              <a:t>Produced in the spirit of openness and transparency</a:t>
            </a:r>
          </a:p>
          <a:p>
            <a:pPr>
              <a:buFont typeface="Wingdings" charset="2"/>
              <a:buChar char="§"/>
            </a:pPr>
            <a:r>
              <a:rPr lang="en-US" sz="1750" dirty="0" smtClean="0">
                <a:latin typeface="Helvetica Light"/>
                <a:cs typeface="Helvetica Light"/>
              </a:rPr>
              <a:t>Highlights the need for effective knowledge transfer and capacity building </a:t>
            </a:r>
          </a:p>
          <a:p>
            <a:pPr>
              <a:buFont typeface="Wingdings" charset="2"/>
              <a:buChar char="§"/>
            </a:pPr>
            <a:r>
              <a:rPr lang="en-US" sz="1750" smtClean="0">
                <a:latin typeface="Helvetica Light"/>
                <a:cs typeface="Helvetica Light"/>
              </a:rPr>
              <a:t>A document </a:t>
            </a:r>
            <a:r>
              <a:rPr lang="en-US" sz="1750" dirty="0" smtClean="0">
                <a:latin typeface="Helvetica Light"/>
                <a:cs typeface="Helvetica Light"/>
              </a:rPr>
              <a:t>to be taken forward by a joint-FERD-DP grouping</a:t>
            </a:r>
            <a:endParaRPr lang="en-US" sz="1750" dirty="0" smtClean="0">
              <a:effectLst/>
              <a:latin typeface="Helvetica Light"/>
              <a:cs typeface="Helvetica Ligh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833" y="1417638"/>
            <a:ext cx="2590967" cy="4453225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000" b="1" dirty="0" smtClean="0">
                <a:solidFill>
                  <a:schemeClr val="accent3"/>
                </a:solidFill>
                <a:latin typeface="Helvetica"/>
                <a:cs typeface="Helvetica"/>
              </a:rPr>
              <a:t>Specific Achievements:</a:t>
            </a:r>
            <a:br>
              <a:rPr lang="en-US" sz="2000" b="1" dirty="0" smtClean="0">
                <a:solidFill>
                  <a:schemeClr val="accent3"/>
                </a:solidFill>
                <a:latin typeface="Helvetica"/>
                <a:cs typeface="Helvetica"/>
              </a:rPr>
            </a:br>
            <a:r>
              <a:rPr lang="en-US" sz="3600" b="1" dirty="0" smtClean="0">
                <a:latin typeface="Helvetica"/>
                <a:cs typeface="Helvetica"/>
              </a:rPr>
              <a:t>Guide to International Assistance in Myanmar</a:t>
            </a:r>
            <a:endParaRPr lang="en-US" sz="200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4232935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20362" cy="4525963"/>
          </a:xfrm>
        </p:spPr>
        <p:txBody>
          <a:bodyPr>
            <a:normAutofit fontScale="92500" lnSpcReduction="10000"/>
          </a:bodyPr>
          <a:lstStyle/>
          <a:p>
            <a:pPr lvl="0">
              <a:buFont typeface="Wingdings" charset="2"/>
              <a:buChar char="§"/>
            </a:pPr>
            <a:endParaRPr lang="en-US" sz="1800" dirty="0" smtClean="0">
              <a:solidFill>
                <a:srgbClr val="000000"/>
              </a:solidFill>
            </a:endParaRPr>
          </a:p>
          <a:p>
            <a:pPr lvl="0">
              <a:buFont typeface="Wingdings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Myanmar decided </a:t>
            </a:r>
            <a:r>
              <a:rPr lang="en-US" sz="1800" dirty="0">
                <a:solidFill>
                  <a:srgbClr val="000000"/>
                </a:solidFill>
              </a:rPr>
              <a:t>that it a ‘home grown’ </a:t>
            </a:r>
            <a:r>
              <a:rPr lang="en-US" sz="1800" dirty="0" smtClean="0">
                <a:solidFill>
                  <a:srgbClr val="000000"/>
                </a:solidFill>
              </a:rPr>
              <a:t>AIMS model would </a:t>
            </a:r>
            <a:r>
              <a:rPr lang="en-US" sz="1800" dirty="0">
                <a:solidFill>
                  <a:srgbClr val="000000"/>
                </a:solidFill>
              </a:rPr>
              <a:t>be most appropriate for Myanmar</a:t>
            </a:r>
          </a:p>
          <a:p>
            <a:pPr lvl="0">
              <a:buFont typeface="Wingdings" charset="2"/>
              <a:buChar char="§"/>
            </a:pPr>
            <a:endParaRPr lang="en-US" sz="1800" dirty="0" smtClean="0">
              <a:solidFill>
                <a:srgbClr val="000000"/>
              </a:solidFill>
            </a:endParaRPr>
          </a:p>
          <a:p>
            <a:pPr lvl="0">
              <a:buFont typeface="Wingdings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From </a:t>
            </a:r>
            <a:r>
              <a:rPr lang="en-US" sz="1800" dirty="0">
                <a:solidFill>
                  <a:srgbClr val="000000"/>
                </a:solidFill>
              </a:rPr>
              <a:t>August 2013 the Government has been collecting aid data from development </a:t>
            </a:r>
            <a:r>
              <a:rPr lang="en-US" sz="1800" dirty="0" smtClean="0">
                <a:solidFill>
                  <a:srgbClr val="000000"/>
                </a:solidFill>
              </a:rPr>
              <a:t>partners</a:t>
            </a:r>
            <a:endParaRPr lang="en-US" sz="1800" dirty="0">
              <a:solidFill>
                <a:srgbClr val="000000"/>
              </a:solidFill>
            </a:endParaRPr>
          </a:p>
          <a:p>
            <a:pPr lvl="0">
              <a:buFont typeface="Wingdings" charset="2"/>
              <a:buChar char="§"/>
            </a:pPr>
            <a:endParaRPr lang="en-US" sz="1800" dirty="0" smtClean="0">
              <a:solidFill>
                <a:srgbClr val="000000"/>
              </a:solidFill>
            </a:endParaRPr>
          </a:p>
          <a:p>
            <a:pPr lvl="0">
              <a:buFont typeface="Wingdings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It </a:t>
            </a:r>
            <a:r>
              <a:rPr lang="en-US" sz="1800" dirty="0">
                <a:solidFill>
                  <a:srgbClr val="000000"/>
                </a:solidFill>
              </a:rPr>
              <a:t>is believed that data on 70-80% of ODA flows to Myanmar has been collected through this </a:t>
            </a:r>
            <a:r>
              <a:rPr lang="en-US" sz="1800" dirty="0" smtClean="0">
                <a:solidFill>
                  <a:srgbClr val="000000"/>
                </a:solidFill>
              </a:rPr>
              <a:t>process</a:t>
            </a:r>
          </a:p>
          <a:p>
            <a:pPr lvl="0">
              <a:buFont typeface="Wingdings" charset="2"/>
              <a:buChar char="§"/>
            </a:pPr>
            <a:endParaRPr lang="en-US" sz="1800" dirty="0" smtClean="0">
              <a:solidFill>
                <a:srgbClr val="000000"/>
              </a:solidFill>
            </a:endParaRPr>
          </a:p>
          <a:p>
            <a:pPr lvl="0">
              <a:buFont typeface="Wingdings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In November and December, work began on creating an online database and data entry system to capture, store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and present this data </a:t>
            </a:r>
            <a:endParaRPr lang="en-US" sz="1800" dirty="0">
              <a:solidFill>
                <a:srgbClr val="000000"/>
              </a:solidFill>
            </a:endParaRPr>
          </a:p>
          <a:p>
            <a:pPr lvl="0">
              <a:buFont typeface="Wingdings" charset="2"/>
              <a:buChar char="§"/>
            </a:pPr>
            <a:endParaRPr lang="en-US" sz="1800" dirty="0" smtClean="0">
              <a:solidFill>
                <a:srgbClr val="000000"/>
              </a:solidFill>
            </a:endParaRPr>
          </a:p>
          <a:p>
            <a:pPr lvl="0">
              <a:buFont typeface="Wingdings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FERD has prioritized </a:t>
            </a:r>
            <a:r>
              <a:rPr lang="en-US" sz="1800" dirty="0">
                <a:solidFill>
                  <a:srgbClr val="000000"/>
                </a:solidFill>
              </a:rPr>
              <a:t>simplicity, intuitiveness, ease-of-use and </a:t>
            </a:r>
            <a:r>
              <a:rPr lang="en-US" sz="1800" dirty="0" smtClean="0">
                <a:solidFill>
                  <a:srgbClr val="000000"/>
                </a:solidFill>
              </a:rPr>
              <a:t>accuracy</a:t>
            </a:r>
            <a:endParaRPr lang="en-US" sz="1800" dirty="0">
              <a:solidFill>
                <a:srgbClr val="00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0907" y="4203700"/>
            <a:ext cx="2847040" cy="1695826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000" b="1" dirty="0" smtClean="0">
                <a:solidFill>
                  <a:schemeClr val="accent3"/>
                </a:solidFill>
                <a:latin typeface="Helvetica"/>
                <a:cs typeface="Helvetica"/>
              </a:rPr>
              <a:t>Specific Achievements:</a:t>
            </a:r>
            <a:br>
              <a:rPr lang="en-US" sz="2000" b="1" dirty="0" smtClean="0">
                <a:solidFill>
                  <a:schemeClr val="accent3"/>
                </a:solidFill>
                <a:latin typeface="Helvetica"/>
                <a:cs typeface="Helvetica"/>
              </a:rPr>
            </a:br>
            <a:r>
              <a:rPr lang="en-US" sz="3600" b="1" dirty="0" smtClean="0">
                <a:latin typeface="Helvetica"/>
                <a:cs typeface="Helvetica"/>
              </a:rPr>
              <a:t>Aid Information Management System Developed </a:t>
            </a:r>
            <a:endParaRPr lang="en-US" sz="2000" b="1" dirty="0">
              <a:latin typeface="Helvetica"/>
              <a:cs typeface="Helvetica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6104868" y="1741471"/>
            <a:ext cx="2803079" cy="1651442"/>
            <a:chOff x="599406" y="1088306"/>
            <a:chExt cx="7944073" cy="4680272"/>
          </a:xfrm>
        </p:grpSpPr>
        <p:pic>
          <p:nvPicPr>
            <p:cNvPr id="15" name="Picture 1" descr="MacBook_Pro_Retina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406" y="1088306"/>
              <a:ext cx="7944073" cy="46802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6" name="AutoShape 2"/>
            <p:cNvSpPr>
              <a:spLocks/>
            </p:cNvSpPr>
            <p:nvPr/>
          </p:nvSpPr>
          <p:spPr bwMode="auto">
            <a:xfrm>
              <a:off x="1573858" y="4730502"/>
              <a:ext cx="5995169" cy="58601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7F8F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defRPr/>
              </a:pPr>
              <a:endParaRPr lang="en-US" sz="1700">
                <a:solidFill>
                  <a:srgbClr val="F7F8F4"/>
                </a:solidFill>
                <a:cs typeface="Helvetica Light" charset="0"/>
              </a:endParaRPr>
            </a:p>
          </p:txBody>
        </p:sp>
        <p:pic>
          <p:nvPicPr>
            <p:cNvPr id="17" name="Picture 3" descr="shan-state.pn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73858" y="1446610"/>
              <a:ext cx="5995169" cy="35841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51042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20362" cy="4525963"/>
          </a:xfrm>
        </p:spPr>
        <p:txBody>
          <a:bodyPr>
            <a:normAutofit/>
          </a:bodyPr>
          <a:lstStyle/>
          <a:p>
            <a:pPr lvl="0">
              <a:buFont typeface="Wingdings" charset="2"/>
              <a:buChar char="§"/>
            </a:pPr>
            <a:endParaRPr lang="en-US" sz="1800" dirty="0" smtClean="0">
              <a:solidFill>
                <a:srgbClr val="000000"/>
              </a:solidFill>
            </a:endParaRPr>
          </a:p>
          <a:p>
            <a:pPr lvl="0">
              <a:buFont typeface="Wingdings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The Nay Pyi Taw Accord Action Plan has been drafted</a:t>
            </a:r>
            <a:endParaRPr lang="en-US" sz="1800" dirty="0">
              <a:solidFill>
                <a:srgbClr val="000000"/>
              </a:solidFill>
            </a:endParaRPr>
          </a:p>
          <a:p>
            <a:pPr lvl="0">
              <a:buFont typeface="Wingdings" charset="2"/>
              <a:buChar char="§"/>
            </a:pPr>
            <a:endParaRPr lang="en-US" sz="1800" dirty="0" smtClean="0">
              <a:solidFill>
                <a:srgbClr val="000000"/>
              </a:solidFill>
            </a:endParaRPr>
          </a:p>
          <a:p>
            <a:pPr lvl="0">
              <a:buFont typeface="Wingdings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FERD looks forward to consulting broadly with development partners and other key stakeholders as this document is finalized </a:t>
            </a:r>
            <a:endParaRPr lang="en-US" sz="1800" dirty="0">
              <a:solidFill>
                <a:srgbClr val="000000"/>
              </a:solidFill>
            </a:endParaRPr>
          </a:p>
          <a:p>
            <a:pPr lvl="0">
              <a:buFont typeface="Wingdings" charset="2"/>
              <a:buChar char="§"/>
            </a:pPr>
            <a:endParaRPr lang="en-US" sz="1800" dirty="0" smtClean="0">
              <a:solidFill>
                <a:srgbClr val="000000"/>
              </a:solidFill>
            </a:endParaRPr>
          </a:p>
          <a:p>
            <a:pPr lvl="0">
              <a:buFont typeface="Wingdings" charset="2"/>
              <a:buChar char="§"/>
            </a:pPr>
            <a:r>
              <a:rPr lang="en-US" sz="1800" dirty="0" smtClean="0">
                <a:solidFill>
                  <a:srgbClr val="000000"/>
                </a:solidFill>
              </a:rPr>
              <a:t>The NPTA Action Plan will provide us with a ‘development effectiveness roadmap’ to help guide our joint efforts going forward</a:t>
            </a:r>
          </a:p>
          <a:p>
            <a:pPr lvl="0">
              <a:buFont typeface="Wingdings" charset="2"/>
              <a:buChar char="§"/>
            </a:pPr>
            <a:endParaRPr lang="en-US" sz="1800" dirty="0" smtClean="0">
              <a:solidFill>
                <a:srgbClr val="000000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latin typeface="Helvetica"/>
                <a:cs typeface="Helvetica"/>
              </a:rPr>
              <a:t>The Nay Pyi Taw Accord Action Plan</a:t>
            </a:r>
            <a:endParaRPr lang="en-US" sz="200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9757783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20362" cy="4525963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Completing the Nay Pyi Taw Accord Action Plan</a:t>
            </a:r>
          </a:p>
          <a:p>
            <a:endParaRPr lang="en-AU" sz="1800" dirty="0" smtClean="0"/>
          </a:p>
          <a:p>
            <a:r>
              <a:rPr lang="en-US" sz="1800" dirty="0"/>
              <a:t>C</a:t>
            </a:r>
            <a:r>
              <a:rPr lang="en-US" sz="1800" dirty="0" smtClean="0"/>
              <a:t>ompleting the drafting of the Guide to International Assistance</a:t>
            </a:r>
          </a:p>
          <a:p>
            <a:endParaRPr lang="en-US" sz="1800" dirty="0" smtClean="0"/>
          </a:p>
          <a:p>
            <a:r>
              <a:rPr lang="en-US" sz="1800" dirty="0" smtClean="0"/>
              <a:t>Release of a comprehensive overview of the Sector Working Group process</a:t>
            </a:r>
          </a:p>
          <a:p>
            <a:endParaRPr lang="en-AU" sz="1800" dirty="0" smtClean="0"/>
          </a:p>
          <a:p>
            <a:r>
              <a:rPr lang="en-US" sz="1800" dirty="0" smtClean="0"/>
              <a:t>Launching the AIMS</a:t>
            </a:r>
          </a:p>
          <a:p>
            <a:endParaRPr lang="en-AU" sz="1800" dirty="0" smtClean="0"/>
          </a:p>
          <a:p>
            <a:r>
              <a:rPr lang="en-US" sz="1800" dirty="0" smtClean="0"/>
              <a:t>Ensuring the Sector Working Group process moves from strength to strength</a:t>
            </a:r>
          </a:p>
          <a:p>
            <a:endParaRPr lang="en-AU" sz="1800" dirty="0" smtClean="0"/>
          </a:p>
          <a:p>
            <a:r>
              <a:rPr lang="en-US" sz="1800" dirty="0" smtClean="0"/>
              <a:t>Looking forward to the future with optimism and confidence </a:t>
            </a:r>
            <a:endParaRPr lang="en-AU" sz="180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latin typeface="Helvetica"/>
                <a:cs typeface="Helvetica"/>
              </a:rPr>
              <a:t>The Way Forward</a:t>
            </a:r>
            <a:endParaRPr lang="en-US" sz="200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835203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Conclusion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2000" dirty="0"/>
              <a:t>Myanmar </a:t>
            </a:r>
            <a:r>
              <a:rPr lang="en-AU" sz="2000" dirty="0" smtClean="0"/>
              <a:t>intends to achieve great </a:t>
            </a:r>
            <a:r>
              <a:rPr lang="en-AU" sz="2000" smtClean="0"/>
              <a:t>development success</a:t>
            </a:r>
            <a:endParaRPr lang="en-AU" sz="2000" dirty="0"/>
          </a:p>
          <a:p>
            <a:endParaRPr lang="en-AU" sz="2000" dirty="0" smtClean="0"/>
          </a:p>
          <a:p>
            <a:r>
              <a:rPr lang="en-US" sz="2000" dirty="0" smtClean="0"/>
              <a:t>Myanmar welcomes </a:t>
            </a:r>
            <a:r>
              <a:rPr lang="en-US" sz="2000" dirty="0"/>
              <a:t>cooperation as a partnership energized by mutual respect, that avoids creating dependence and furthers the national goal of self-reliance.</a:t>
            </a:r>
            <a:endParaRPr lang="en-AU" sz="2000" dirty="0"/>
          </a:p>
          <a:p>
            <a:endParaRPr lang="en-AU" sz="2000" dirty="0"/>
          </a:p>
          <a:p>
            <a:r>
              <a:rPr lang="en-US" sz="2000" dirty="0" smtClean="0"/>
              <a:t>Myanmar redouble all efforts </a:t>
            </a:r>
            <a:r>
              <a:rPr lang="en-US" sz="2000" dirty="0"/>
              <a:t>in support of </a:t>
            </a:r>
            <a:r>
              <a:rPr lang="en-US" sz="2000" dirty="0" smtClean="0"/>
              <a:t>the Nay Pyi Taw Accord and associated Action Plan, to ensure aid is allows to make the </a:t>
            </a:r>
            <a:r>
              <a:rPr lang="en-US" sz="2000" dirty="0"/>
              <a:t>maximum, positive impact possible in the lives of Myanmar’s people</a:t>
            </a:r>
            <a:r>
              <a:rPr lang="en-US" sz="2000" dirty="0" smtClean="0"/>
              <a:t>.</a:t>
            </a:r>
            <a:endParaRPr lang="en-AU" sz="2000" dirty="0"/>
          </a:p>
        </p:txBody>
      </p:sp>
      <p:sp>
        <p:nvSpPr>
          <p:cNvPr id="7" name="Rectangle 6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135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9BBB59"/>
                </a:solidFill>
                <a:latin typeface="Helvetica"/>
                <a:cs typeface="Helvetica"/>
              </a:rPr>
              <a:t>Thank you</a:t>
            </a:r>
            <a:endParaRPr lang="en-US" b="1" dirty="0">
              <a:solidFill>
                <a:srgbClr val="9BBB59"/>
              </a:solidFill>
              <a:latin typeface="Helvetica"/>
              <a:cs typeface="Helvetica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685800" y="3083994"/>
            <a:ext cx="8001000" cy="255480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latin typeface="Helvetica"/>
                <a:cs typeface="Helvetica"/>
              </a:rPr>
              <a:t>Foreign Economic Relations </a:t>
            </a:r>
            <a:r>
              <a:rPr lang="en-US" sz="2000" dirty="0" smtClean="0">
                <a:latin typeface="Helvetica"/>
                <a:cs typeface="Helvetica"/>
              </a:rPr>
              <a:t>Department</a:t>
            </a:r>
          </a:p>
          <a:p>
            <a:pPr marL="0" indent="0">
              <a:buNone/>
            </a:pPr>
            <a:endParaRPr lang="en-US" sz="2000" dirty="0">
              <a:latin typeface="Helvetica"/>
              <a:cs typeface="Helvetica"/>
            </a:endParaRPr>
          </a:p>
          <a:p>
            <a:pPr marL="0" indent="0">
              <a:buNone/>
            </a:pPr>
            <a:r>
              <a:rPr lang="en-US" sz="2000" dirty="0">
                <a:latin typeface="Helvetica"/>
                <a:cs typeface="Helvetica"/>
              </a:rPr>
              <a:t>Ministry of National Planning and Economic Development</a:t>
            </a:r>
          </a:p>
          <a:p>
            <a:pPr marL="0" indent="0">
              <a:buNone/>
            </a:pPr>
            <a:r>
              <a:rPr lang="en-US" sz="2000" dirty="0">
                <a:latin typeface="Helvetica"/>
                <a:cs typeface="Helvetica"/>
              </a:rPr>
              <a:t>Building #1</a:t>
            </a:r>
          </a:p>
          <a:p>
            <a:pPr marL="0" indent="0">
              <a:buNone/>
            </a:pPr>
            <a:r>
              <a:rPr lang="en-US" sz="2000" dirty="0">
                <a:latin typeface="Helvetica"/>
                <a:cs typeface="Helvetica"/>
              </a:rPr>
              <a:t>Nay Pyi Taw, Myanmar</a:t>
            </a:r>
          </a:p>
          <a:p>
            <a:pPr marL="0" indent="0">
              <a:buNone/>
            </a:pPr>
            <a:endParaRPr lang="en-US" sz="2000" dirty="0">
              <a:latin typeface="Helvetica"/>
              <a:cs typeface="Helvetica"/>
            </a:endParaRPr>
          </a:p>
          <a:p>
            <a:pPr marL="0" indent="0">
              <a:buNone/>
            </a:pPr>
            <a:r>
              <a:rPr lang="en-US" sz="2000" dirty="0">
                <a:latin typeface="Helvetica"/>
                <a:cs typeface="Helvetica"/>
              </a:rPr>
              <a:t>Phone:		(+95) 067 407 345</a:t>
            </a:r>
          </a:p>
          <a:p>
            <a:pPr marL="0" indent="0">
              <a:buNone/>
            </a:pPr>
            <a:r>
              <a:rPr lang="en-US" sz="2000" dirty="0">
                <a:latin typeface="Helvetica"/>
                <a:cs typeface="Helvetica"/>
              </a:rPr>
              <a:t>Fax:			(+95) 067 407 </a:t>
            </a:r>
            <a:r>
              <a:rPr lang="en-US" sz="2000" dirty="0" smtClean="0">
                <a:latin typeface="Helvetica"/>
                <a:cs typeface="Helvetica"/>
              </a:rPr>
              <a:t>563 </a:t>
            </a:r>
            <a:endParaRPr lang="en-US" sz="2000" dirty="0">
              <a:latin typeface="Helvetica"/>
              <a:cs typeface="Helvetica"/>
            </a:endParaRPr>
          </a:p>
          <a:p>
            <a:pPr marL="0" indent="0">
              <a:buNone/>
            </a:pPr>
            <a:r>
              <a:rPr lang="en-US" sz="2000" dirty="0">
                <a:latin typeface="Helvetica"/>
                <a:cs typeface="Helvetica"/>
              </a:rPr>
              <a:t>E-mail:		</a:t>
            </a:r>
            <a:r>
              <a:rPr lang="en-US" sz="2000" dirty="0">
                <a:latin typeface="Helvetica"/>
                <a:cs typeface="Helvetica"/>
                <a:hlinkClick r:id="rId3"/>
              </a:rPr>
              <a:t>ferd.mnped@</a:t>
            </a:r>
            <a:r>
              <a:rPr lang="en-US" sz="2000" dirty="0" smtClean="0">
                <a:latin typeface="Helvetica"/>
                <a:cs typeface="Helvetica"/>
                <a:hlinkClick r:id="rId3"/>
              </a:rPr>
              <a:t>gmail.com</a:t>
            </a:r>
            <a:r>
              <a:rPr lang="en-US" sz="2000" dirty="0" smtClean="0">
                <a:latin typeface="Helvetica"/>
                <a:cs typeface="Helvetica"/>
              </a:rPr>
              <a:t> </a:t>
            </a:r>
            <a:endParaRPr lang="en-US" sz="2000" dirty="0">
              <a:latin typeface="Helvetica"/>
              <a:cs typeface="Helvetica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12616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938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Helvetica"/>
                <a:cs typeface="Helvetica"/>
              </a:rPr>
              <a:t>The Nay Pyi Taw Accord</a:t>
            </a:r>
            <a:endParaRPr lang="en-US" b="1" dirty="0">
              <a:latin typeface="Helvetica"/>
              <a:cs typeface="Helvetic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7562" y="1863468"/>
            <a:ext cx="2827274" cy="397904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20362" cy="4525963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r>
              <a:rPr lang="en-US" sz="1800" dirty="0" smtClean="0"/>
              <a:t>Established at the 1</a:t>
            </a:r>
            <a:r>
              <a:rPr lang="en-US" sz="1800" baseline="30000" dirty="0" smtClean="0"/>
              <a:t>st</a:t>
            </a:r>
            <a:r>
              <a:rPr lang="en-US" sz="1800" dirty="0" smtClean="0"/>
              <a:t> Myanmar Development Cooperation Forum in January 2013</a:t>
            </a:r>
          </a:p>
          <a:p>
            <a:pPr>
              <a:buFont typeface="Wingdings" charset="2"/>
              <a:buChar char="§"/>
            </a:pPr>
            <a:endParaRPr lang="en-US" sz="1800" dirty="0" smtClean="0"/>
          </a:p>
          <a:p>
            <a:pPr>
              <a:buFont typeface="Wingdings" charset="2"/>
              <a:buChar char="§"/>
            </a:pPr>
            <a:r>
              <a:rPr lang="en-US" sz="1800" dirty="0" smtClean="0"/>
              <a:t>Provides a </a:t>
            </a:r>
            <a:r>
              <a:rPr lang="en-US" sz="1800" dirty="0"/>
              <a:t>framework for the efficient and effective delivery of international support </a:t>
            </a:r>
            <a:r>
              <a:rPr lang="en-US" sz="1800" dirty="0" smtClean="0"/>
              <a:t>to Myanmar</a:t>
            </a:r>
            <a:endParaRPr lang="en-US" sz="1750" dirty="0" smtClean="0">
              <a:latin typeface="Helvetica Light"/>
              <a:cs typeface="Helvetica Light"/>
            </a:endParaRPr>
          </a:p>
          <a:p>
            <a:pPr>
              <a:buFont typeface="Wingdings" charset="2"/>
              <a:buChar char="§"/>
            </a:pPr>
            <a:endParaRPr lang="en-US" sz="1750" dirty="0" smtClean="0">
              <a:effectLst/>
              <a:latin typeface="Helvetica Light"/>
              <a:cs typeface="Helvetica Light"/>
            </a:endParaRPr>
          </a:p>
          <a:p>
            <a:pPr>
              <a:buFont typeface="Wingdings" charset="2"/>
              <a:buChar char="§"/>
            </a:pPr>
            <a:r>
              <a:rPr lang="en-US" sz="1800" dirty="0"/>
              <a:t>Presents a series of commitments by the Government of </a:t>
            </a:r>
            <a:r>
              <a:rPr lang="en-US" sz="1800" dirty="0" smtClean="0"/>
              <a:t>Myanmar </a:t>
            </a:r>
            <a:r>
              <a:rPr lang="en-US" sz="1800" dirty="0"/>
              <a:t>and </a:t>
            </a:r>
            <a:r>
              <a:rPr lang="en-US" sz="1800" dirty="0" smtClean="0"/>
              <a:t>international </a:t>
            </a:r>
            <a:r>
              <a:rPr lang="en-US" sz="1800" dirty="0"/>
              <a:t>partners </a:t>
            </a:r>
            <a:r>
              <a:rPr lang="en-US" sz="1800" dirty="0" smtClean="0"/>
              <a:t>promoting </a:t>
            </a:r>
            <a:r>
              <a:rPr lang="en-US" sz="1800" dirty="0"/>
              <a:t>transparency, collaboration, </a:t>
            </a:r>
            <a:r>
              <a:rPr lang="en-US" sz="1800" dirty="0" smtClean="0"/>
              <a:t>local </a:t>
            </a:r>
            <a:r>
              <a:rPr lang="en-US" sz="1800" dirty="0"/>
              <a:t>leadership, ownership and management of development </a:t>
            </a:r>
            <a:r>
              <a:rPr lang="en-US" sz="1800" dirty="0" smtClean="0"/>
              <a:t>efforts</a:t>
            </a:r>
            <a:endParaRPr lang="en-AU" sz="1800" dirty="0" smtClean="0"/>
          </a:p>
          <a:p>
            <a:pPr>
              <a:buFont typeface="Wingdings" charset="2"/>
              <a:buChar char="§"/>
            </a:pPr>
            <a:endParaRPr lang="en-US" sz="1750" dirty="0" smtClean="0">
              <a:latin typeface="Helvetica Light"/>
              <a:cs typeface="Helvetica Ligh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413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62569"/>
            <a:ext cx="1614186" cy="13235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1400" dirty="0" smtClean="0">
                <a:solidFill>
                  <a:srgbClr val="000000"/>
                </a:solidFill>
                <a:latin typeface="Helvetica Neue Medium"/>
                <a:cs typeface="Helvetica Neue Medium"/>
              </a:rPr>
              <a:t>The Paris Declaration on Aid Effectiveness (2005)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400541"/>
            <a:ext cx="1614186" cy="2289507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4396" y="2422729"/>
            <a:ext cx="1748824" cy="2267320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7132" y="2400541"/>
            <a:ext cx="1639276" cy="2265388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684396" y="4962569"/>
            <a:ext cx="1748824" cy="1323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400" dirty="0" smtClean="0">
                <a:solidFill>
                  <a:srgbClr val="000000"/>
                </a:solidFill>
                <a:latin typeface="Helvetica Neue Medium"/>
                <a:cs typeface="Helvetica Neue Medium"/>
              </a:rPr>
              <a:t>The Accra Agenda for Action</a:t>
            </a:r>
          </a:p>
          <a:p>
            <a:pPr marL="0" indent="0" algn="ctr">
              <a:buFont typeface="Arial"/>
              <a:buNone/>
            </a:pPr>
            <a:r>
              <a:rPr lang="en-US" sz="1400" dirty="0" smtClean="0">
                <a:solidFill>
                  <a:srgbClr val="000000"/>
                </a:solidFill>
                <a:latin typeface="Helvetica Neue Medium"/>
                <a:cs typeface="Helvetica Neue Medium"/>
              </a:rPr>
              <a:t>(2008)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897132" y="4938451"/>
            <a:ext cx="1639276" cy="13441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1400" dirty="0" smtClean="0">
                <a:solidFill>
                  <a:srgbClr val="000000"/>
                </a:solidFill>
                <a:latin typeface="Helvetica Neue Medium"/>
                <a:cs typeface="Helvetica Neue Medium"/>
              </a:rPr>
              <a:t>The Busan Partnership Agreement</a:t>
            </a:r>
          </a:p>
          <a:p>
            <a:pPr marL="0" indent="0" algn="ctr">
              <a:buFont typeface="Arial"/>
              <a:buNone/>
            </a:pPr>
            <a:r>
              <a:rPr lang="en-US" sz="1400" dirty="0" smtClean="0">
                <a:solidFill>
                  <a:srgbClr val="000000"/>
                </a:solidFill>
                <a:latin typeface="Helvetica Neue Medium"/>
                <a:cs typeface="Helvetica Neue Medium"/>
              </a:rPr>
              <a:t>(2011)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The Nay Pyi Taw Accord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57200" y="1600201"/>
            <a:ext cx="8079208" cy="5715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dirty="0" smtClean="0"/>
              <a:t>Developed to partly serve as the localization of globally accepted good aid and development effectiveness principles</a:t>
            </a:r>
            <a:r>
              <a:rPr lang="en-AU" sz="1800" dirty="0" smtClean="0"/>
              <a:t> </a:t>
            </a:r>
          </a:p>
          <a:p>
            <a:pPr>
              <a:buFont typeface="Wingdings" charset="2"/>
              <a:buChar char="§"/>
            </a:pPr>
            <a:endParaRPr lang="en-US" sz="1750" dirty="0" smtClean="0">
              <a:latin typeface="Helvetica Light"/>
              <a:cs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590644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Helvetica"/>
                <a:cs typeface="Helvetica"/>
              </a:rPr>
              <a:t>Nay Pyi Taw Key Commitments</a:t>
            </a:r>
            <a:endParaRPr lang="en-US" b="1" dirty="0"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Continue to deepen consultation on development priorities and plans</a:t>
            </a:r>
            <a:endParaRPr lang="en-AU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Focus on achieving national priorities </a:t>
            </a:r>
            <a:endParaRPr lang="en-AU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Enable effective decision making </a:t>
            </a:r>
            <a:endParaRPr lang="en-AU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D</a:t>
            </a:r>
            <a:r>
              <a:rPr lang="en-US" sz="2000" dirty="0" smtClean="0"/>
              <a:t>evelop </a:t>
            </a:r>
            <a:r>
              <a:rPr lang="en-US" sz="2000" dirty="0"/>
              <a:t>coherent and efficient aid management systems </a:t>
            </a:r>
            <a:endParaRPr lang="en-AU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Strengthen public administration to enhance the transparency and effectiveness of government programs and foreign assistance </a:t>
            </a:r>
            <a:endParaRPr lang="en-US" sz="2000" dirty="0" smtClean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Take the unique local context in Myanmar as the starting point</a:t>
            </a:r>
            <a:endParaRPr lang="en-AU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Align development assistance with national priorities </a:t>
            </a:r>
            <a:endParaRPr lang="en-AU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Participate in and be guided by country-led coordination processes </a:t>
            </a:r>
            <a:endParaRPr lang="en-AU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Use conflict-sensitive and inclusive approaches to support peace and state building</a:t>
            </a:r>
            <a:endParaRPr lang="en-AU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Focus on maximizing development results for the people of Myanmar </a:t>
            </a:r>
            <a:endParaRPr lang="en-AU" sz="2000" dirty="0"/>
          </a:p>
          <a:p>
            <a:pPr marL="457200" lvl="0" indent="-457200">
              <a:buFont typeface="+mj-lt"/>
              <a:buAutoNum type="arabicPeriod"/>
            </a:pPr>
            <a:r>
              <a:rPr lang="en-US" sz="2000" dirty="0"/>
              <a:t>Work with </a:t>
            </a:r>
            <a:r>
              <a:rPr lang="en-US" sz="2000" dirty="0" smtClean="0"/>
              <a:t>Government </a:t>
            </a:r>
            <a:r>
              <a:rPr lang="en-US" sz="2000" dirty="0"/>
              <a:t>to strengthen institutions, build capacity, reduce transaction costs and increase aid effectiveness </a:t>
            </a:r>
            <a:endParaRPr lang="en-AU" sz="2000" dirty="0"/>
          </a:p>
          <a:p>
            <a:pPr lvl="0"/>
            <a:endParaRPr lang="en-AU" sz="2000" dirty="0"/>
          </a:p>
        </p:txBody>
      </p:sp>
      <p:sp>
        <p:nvSpPr>
          <p:cNvPr id="7" name="Rectangle 6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38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Myanmar has continued its reform process – soon to be guided by the release of the National Comprehensive Development Plan (NCDP) – providing a longer term plan to guide Myanmar's development</a:t>
            </a:r>
          </a:p>
          <a:p>
            <a:endParaRPr lang="en-US" sz="1800" dirty="0" smtClean="0"/>
          </a:p>
          <a:p>
            <a:pPr lvl="0"/>
            <a:r>
              <a:rPr lang="en-US" sz="1800" dirty="0" smtClean="0"/>
              <a:t>The Framework for Social and Economic Reform (FESR) has been completed through substantive consultations, including civil society – guiding the continued </a:t>
            </a:r>
            <a:r>
              <a:rPr lang="en-US" sz="1800" dirty="0"/>
              <a:t>implementation of </a:t>
            </a:r>
            <a:r>
              <a:rPr lang="en-US" sz="1800" dirty="0" smtClean="0"/>
              <a:t>Myanmar’s reform agenda</a:t>
            </a:r>
          </a:p>
          <a:p>
            <a:pPr lvl="0"/>
            <a:endParaRPr lang="en-AU" sz="1800" dirty="0"/>
          </a:p>
          <a:p>
            <a:pPr lvl="0"/>
            <a:r>
              <a:rPr lang="en-US" sz="1800" dirty="0" smtClean="0"/>
              <a:t>Government engagement with civil society, the private sector and academia has increased significantly through the work of MDRI, annual MDCF and SWGs</a:t>
            </a:r>
          </a:p>
          <a:p>
            <a:pPr lvl="0"/>
            <a:endParaRPr lang="en-AU" sz="1800" dirty="0"/>
          </a:p>
          <a:p>
            <a:pPr lvl="0"/>
            <a:r>
              <a:rPr lang="en-US" sz="1800" dirty="0" smtClean="0"/>
              <a:t>The formulation </a:t>
            </a:r>
            <a:r>
              <a:rPr lang="en-US" sz="1800" dirty="0"/>
              <a:t>of sector level strategies </a:t>
            </a:r>
            <a:r>
              <a:rPr lang="en-US" sz="1800" dirty="0" smtClean="0"/>
              <a:t>is progressing while sector </a:t>
            </a:r>
            <a:r>
              <a:rPr lang="en-US" sz="1800" dirty="0"/>
              <a:t>level </a:t>
            </a:r>
            <a:r>
              <a:rPr lang="en-US" sz="1800" dirty="0" smtClean="0"/>
              <a:t>dialogue is deepening – with newly formed Sector Working Groups playing an important role</a:t>
            </a:r>
            <a:endParaRPr lang="en-AU" sz="1800" dirty="0"/>
          </a:p>
        </p:txBody>
      </p:sp>
      <p:sp>
        <p:nvSpPr>
          <p:cNvPr id="5" name="Rectangle 4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latin typeface="Helvetica"/>
                <a:cs typeface="Helvetica"/>
              </a:rPr>
              <a:t>Overview of </a:t>
            </a:r>
            <a:r>
              <a:rPr lang="en-US" b="1" dirty="0" smtClean="0">
                <a:latin typeface="Helvetica"/>
                <a:cs typeface="Helvetica"/>
              </a:rPr>
              <a:t>Achievements</a:t>
            </a:r>
            <a:endParaRPr lang="en-US" sz="200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014343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Helvetica"/>
                <a:cs typeface="Helvetica"/>
              </a:rPr>
              <a:t>Overview of </a:t>
            </a:r>
            <a:r>
              <a:rPr lang="en-US" b="1" dirty="0" smtClean="0">
                <a:latin typeface="Helvetica"/>
                <a:cs typeface="Helvetica"/>
              </a:rPr>
              <a:t>Achievements </a:t>
            </a:r>
            <a:r>
              <a:rPr lang="en-US" sz="2000" b="1" dirty="0" smtClean="0">
                <a:latin typeface="Helvetica"/>
                <a:cs typeface="Helvetica"/>
              </a:rPr>
              <a:t>(continued)</a:t>
            </a:r>
            <a:endParaRPr lang="en-US" sz="2000" b="1" dirty="0"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FERD has undertaken constructive, substantive and inclusive efforts to improve the effective use of development assistance to Myanmar</a:t>
            </a:r>
            <a:endParaRPr lang="en-AU" sz="2000" dirty="0"/>
          </a:p>
          <a:p>
            <a:pPr lvl="0"/>
            <a:endParaRPr lang="en-US" sz="2000" dirty="0" smtClean="0"/>
          </a:p>
          <a:p>
            <a:pPr lvl="0"/>
            <a:r>
              <a:rPr lang="en-US" sz="2000" dirty="0" smtClean="0"/>
              <a:t>FERD has established concrete systems for Government-development partner dialogue and engagement including:</a:t>
            </a:r>
          </a:p>
          <a:p>
            <a:pPr lvl="0"/>
            <a:endParaRPr lang="en-US" sz="2000" dirty="0" smtClean="0"/>
          </a:p>
          <a:p>
            <a:pPr lvl="0"/>
            <a:r>
              <a:rPr lang="en-US" sz="2000" dirty="0" smtClean="0"/>
              <a:t>FERD has taken steps to provide a clear framework to guide development assistance, including the drafting of a Guide to International Assistance</a:t>
            </a:r>
            <a:endParaRPr lang="en-AU" sz="2000" dirty="0"/>
          </a:p>
        </p:txBody>
      </p:sp>
      <p:sp>
        <p:nvSpPr>
          <p:cNvPr id="5" name="Rectangle 4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359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Helvetica"/>
                <a:cs typeface="Helvetica"/>
              </a:rPr>
              <a:t>Overview of </a:t>
            </a:r>
            <a:r>
              <a:rPr lang="en-US" b="1" dirty="0" smtClean="0">
                <a:latin typeface="Helvetica"/>
                <a:cs typeface="Helvetica"/>
              </a:rPr>
              <a:t>Achievements </a:t>
            </a:r>
            <a:r>
              <a:rPr lang="en-US" sz="2000" b="1" dirty="0" smtClean="0">
                <a:latin typeface="Helvetica"/>
                <a:cs typeface="Helvetica"/>
              </a:rPr>
              <a:t>(continued)</a:t>
            </a:r>
            <a:endParaRPr lang="en-US" sz="2000" b="1" dirty="0">
              <a:latin typeface="Helvetic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000" dirty="0"/>
              <a:t>An Aid Information Management System (AIMS) </a:t>
            </a:r>
            <a:r>
              <a:rPr lang="en-US" sz="2000" dirty="0" smtClean="0"/>
              <a:t>for Myanmar is </a:t>
            </a:r>
            <a:r>
              <a:rPr lang="en-US" sz="2000" dirty="0"/>
              <a:t>in the final stages of development, supporting results monitoring, the effective coordination of development assistance, division of labor and the </a:t>
            </a:r>
            <a:r>
              <a:rPr lang="en-US" sz="2000" dirty="0" smtClean="0"/>
              <a:t>equitable sectoral and geographic </a:t>
            </a:r>
            <a:r>
              <a:rPr lang="en-US" sz="2000" dirty="0"/>
              <a:t>distribution of aid </a:t>
            </a:r>
            <a:r>
              <a:rPr lang="en-US" sz="2000" dirty="0" smtClean="0"/>
              <a:t>flows </a:t>
            </a:r>
          </a:p>
          <a:p>
            <a:pPr lvl="0"/>
            <a:endParaRPr lang="en-AU" sz="2000" dirty="0"/>
          </a:p>
          <a:p>
            <a:pPr lvl="0"/>
            <a:r>
              <a:rPr lang="en-US" sz="2000" dirty="0" smtClean="0"/>
              <a:t>Development partners are now deliver </a:t>
            </a:r>
            <a:r>
              <a:rPr lang="en-US" sz="2000" dirty="0"/>
              <a:t>more in-depth </a:t>
            </a:r>
            <a:r>
              <a:rPr lang="en-US" sz="2000" dirty="0" smtClean="0"/>
              <a:t>analyses addressing development challenges and highlighting opportunities going forward</a:t>
            </a:r>
            <a:endParaRPr lang="en-US" sz="2000" dirty="0"/>
          </a:p>
          <a:p>
            <a:pPr lvl="0"/>
            <a:endParaRPr lang="en-AU" sz="2000" dirty="0"/>
          </a:p>
          <a:p>
            <a:pPr lvl="0"/>
            <a:r>
              <a:rPr lang="en-US" sz="2000" dirty="0"/>
              <a:t>Joint </a:t>
            </a:r>
            <a:r>
              <a:rPr lang="en-US" sz="2000" dirty="0" smtClean="0"/>
              <a:t>Government-development partner analyses </a:t>
            </a:r>
            <a:r>
              <a:rPr lang="en-US" sz="2000" dirty="0"/>
              <a:t>are also </a:t>
            </a:r>
            <a:r>
              <a:rPr lang="en-US" sz="2000" dirty="0" smtClean="0"/>
              <a:t>emerging </a:t>
            </a:r>
            <a:r>
              <a:rPr lang="en-US" sz="2000" dirty="0"/>
              <a:t>e.g., Comprehensive Education Sector </a:t>
            </a:r>
            <a:r>
              <a:rPr lang="en-US" sz="2000" dirty="0" smtClean="0"/>
              <a:t>Review (CESR)</a:t>
            </a:r>
            <a:endParaRPr lang="en-AU" sz="2000" dirty="0"/>
          </a:p>
        </p:txBody>
      </p:sp>
      <p:sp>
        <p:nvSpPr>
          <p:cNvPr id="5" name="Rectangle 4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596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2000" b="1" dirty="0" smtClean="0">
                <a:solidFill>
                  <a:schemeClr val="accent3"/>
                </a:solidFill>
                <a:latin typeface="Helvetica"/>
                <a:cs typeface="Helvetica"/>
              </a:rPr>
              <a:t>Specific Achievements:</a:t>
            </a:r>
            <a:br>
              <a:rPr lang="en-US" sz="2000" b="1" dirty="0" smtClean="0">
                <a:solidFill>
                  <a:schemeClr val="accent3"/>
                </a:solidFill>
                <a:latin typeface="Helvetica"/>
                <a:cs typeface="Helvetica"/>
              </a:rPr>
            </a:br>
            <a:r>
              <a:rPr lang="en-US" sz="3600" b="1" dirty="0" smtClean="0">
                <a:latin typeface="Helvetica"/>
                <a:cs typeface="Helvetica"/>
              </a:rPr>
              <a:t>Effective Dialogue and Coordination Mechanisms Established</a:t>
            </a:r>
            <a:endParaRPr lang="en-US" sz="2000" b="1" dirty="0">
              <a:latin typeface="Helvetica"/>
              <a:cs typeface="Helvetic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000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97682" cy="4525963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§"/>
            </a:pPr>
            <a:endParaRPr lang="en-US" sz="2000" dirty="0" smtClean="0">
              <a:latin typeface="Helvetica Light"/>
              <a:cs typeface="Helvetica Light"/>
            </a:endParaRPr>
          </a:p>
          <a:p>
            <a:pPr>
              <a:buFont typeface="Wingdings" charset="2"/>
              <a:buChar char="§"/>
            </a:pPr>
            <a:r>
              <a:rPr lang="en-US" sz="2000" dirty="0" smtClean="0">
                <a:latin typeface="Helvetica Light"/>
                <a:cs typeface="Helvetica Light"/>
              </a:rPr>
              <a:t>The Annual Myanmar Development Cooperation Forum (MDCF)</a:t>
            </a:r>
          </a:p>
          <a:p>
            <a:pPr>
              <a:buFont typeface="Wingdings" charset="2"/>
              <a:buChar char="§"/>
            </a:pPr>
            <a:endParaRPr lang="en-US" sz="2000" dirty="0" smtClean="0">
              <a:latin typeface="Helvetica Light"/>
              <a:cs typeface="Helvetica Light"/>
            </a:endParaRPr>
          </a:p>
          <a:p>
            <a:pPr>
              <a:buFont typeface="Wingdings" charset="2"/>
              <a:buChar char="§"/>
            </a:pPr>
            <a:r>
              <a:rPr lang="en-US" sz="2000" dirty="0" smtClean="0">
                <a:latin typeface="Helvetica Light"/>
                <a:cs typeface="Helvetica Light"/>
              </a:rPr>
              <a:t>Mid-Term Review Meetings</a:t>
            </a:r>
          </a:p>
          <a:p>
            <a:pPr>
              <a:buFont typeface="Wingdings" charset="2"/>
              <a:buChar char="§"/>
            </a:pPr>
            <a:endParaRPr lang="en-US" sz="2000" dirty="0" smtClean="0">
              <a:latin typeface="Helvetica Light"/>
              <a:cs typeface="Helvetica Light"/>
            </a:endParaRPr>
          </a:p>
          <a:p>
            <a:pPr>
              <a:buFont typeface="Wingdings" charset="2"/>
              <a:buChar char="§"/>
            </a:pPr>
            <a:r>
              <a:rPr lang="en-US" sz="2000" dirty="0" smtClean="0">
                <a:latin typeface="Helvetica Light"/>
                <a:cs typeface="Helvetica Light"/>
              </a:rPr>
              <a:t>Regular FERD-DPWC Meetings </a:t>
            </a:r>
          </a:p>
          <a:p>
            <a:pPr>
              <a:buFont typeface="Wingdings" charset="2"/>
              <a:buChar char="§"/>
            </a:pPr>
            <a:endParaRPr lang="en-US" sz="2000" dirty="0" smtClean="0">
              <a:latin typeface="Helvetica Light"/>
              <a:cs typeface="Helvetica Light"/>
            </a:endParaRPr>
          </a:p>
          <a:p>
            <a:pPr>
              <a:buFont typeface="Wingdings" charset="2"/>
              <a:buChar char="§"/>
            </a:pPr>
            <a:r>
              <a:rPr lang="en-US" sz="2000" dirty="0" smtClean="0">
                <a:latin typeface="Helvetica Light"/>
                <a:cs typeface="Helvetica Light"/>
              </a:rPr>
              <a:t>17 Sector Working Groups </a:t>
            </a:r>
          </a:p>
          <a:p>
            <a:pPr marL="0" indent="0">
              <a:buNone/>
            </a:pPr>
            <a:endParaRPr lang="en-US" sz="2000" dirty="0" smtClean="0">
              <a:effectLst/>
              <a:latin typeface="Helvetica Light"/>
              <a:cs typeface="Helvetica Light"/>
            </a:endParaRPr>
          </a:p>
          <a:p>
            <a:endParaRPr lang="en-US" sz="2000" dirty="0" smtClean="0">
              <a:effectLst/>
              <a:latin typeface="Helvetica Light"/>
              <a:cs typeface="Helvetica Light"/>
            </a:endParaRPr>
          </a:p>
        </p:txBody>
      </p:sp>
      <p:pic>
        <p:nvPicPr>
          <p:cNvPr id="12" name="Picture 11" descr="2013-08-15 13.42.3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8850" y="1892300"/>
            <a:ext cx="3105150" cy="414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72473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2000" b="1" dirty="0" smtClean="0">
                <a:solidFill>
                  <a:schemeClr val="accent3"/>
                </a:solidFill>
                <a:latin typeface="Helvetica"/>
                <a:cs typeface="Helvetica"/>
              </a:rPr>
              <a:t>Specific Achievements:</a:t>
            </a:r>
            <a:br>
              <a:rPr lang="en-US" sz="2000" b="1" dirty="0" smtClean="0">
                <a:solidFill>
                  <a:schemeClr val="accent3"/>
                </a:solidFill>
                <a:latin typeface="Helvetica"/>
                <a:cs typeface="Helvetica"/>
              </a:rPr>
            </a:br>
            <a:r>
              <a:rPr lang="en-US" sz="3600" b="1" dirty="0" smtClean="0">
                <a:latin typeface="Helvetica"/>
                <a:cs typeface="Helvetica"/>
              </a:rPr>
              <a:t>Sector Working Groups Now Functioning</a:t>
            </a:r>
            <a:endParaRPr lang="en-US" sz="2000" b="1" dirty="0">
              <a:latin typeface="Helvetica"/>
              <a:cs typeface="Helvetic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139673"/>
            <a:ext cx="2682456" cy="336907"/>
          </a:xfrm>
          <a:prstGeom prst="rect">
            <a:avLst/>
          </a:prstGeom>
          <a:solidFill>
            <a:srgbClr val="9BBB59"/>
          </a:solidFill>
          <a:ln>
            <a:solidFill>
              <a:srgbClr val="9BBB59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000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613710"/>
            <a:ext cx="5420362" cy="4525963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17 </a:t>
            </a:r>
            <a:r>
              <a:rPr lang="en-US" sz="2000" dirty="0"/>
              <a:t>Sector Working Groups representing key Government-identified priority areas have been </a:t>
            </a:r>
            <a:r>
              <a:rPr lang="en-US" sz="2000" dirty="0" smtClean="0"/>
              <a:t>formed</a:t>
            </a:r>
            <a:r>
              <a:rPr lang="en-US" sz="2000" dirty="0"/>
              <a:t> </a:t>
            </a:r>
            <a:endParaRPr lang="en-US" sz="2000" dirty="0" smtClean="0"/>
          </a:p>
          <a:p>
            <a:endParaRPr lang="en-AU" sz="2000" dirty="0"/>
          </a:p>
          <a:p>
            <a:r>
              <a:rPr lang="en-US" sz="2000" dirty="0"/>
              <a:t>All Sector Working Groups have either held inaugural meetings or have concrete plans to hold such meetings in Q1 of </a:t>
            </a:r>
            <a:r>
              <a:rPr lang="en-US" sz="2000" dirty="0" smtClean="0"/>
              <a:t>2014</a:t>
            </a:r>
          </a:p>
          <a:p>
            <a:endParaRPr lang="en-AU" sz="2000" dirty="0"/>
          </a:p>
          <a:p>
            <a:r>
              <a:rPr lang="en-GB" sz="2000" dirty="0" smtClean="0"/>
              <a:t>Many SWGs including civil society, the private sector and academia in regular meetings</a:t>
            </a:r>
          </a:p>
          <a:p>
            <a:pPr marL="0" indent="0">
              <a:buNone/>
            </a:pPr>
            <a:endParaRPr lang="en-AU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3372" y="1989341"/>
            <a:ext cx="2493428" cy="3920662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18339037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1542</TotalTime>
  <Words>988</Words>
  <Application>Microsoft Macintosh PowerPoint</Application>
  <PresentationFormat>On-screen Show (4:3)</PresentationFormat>
  <Paragraphs>142</Paragraphs>
  <Slides>16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The Nay Pyi Taw Accord for Effective Development Cooperation In Action </vt:lpstr>
      <vt:lpstr>The Nay Pyi Taw Accord</vt:lpstr>
      <vt:lpstr>The Nay Pyi Taw Accord</vt:lpstr>
      <vt:lpstr>Nay Pyi Taw Key Commitments</vt:lpstr>
      <vt:lpstr>Overview of Achievements</vt:lpstr>
      <vt:lpstr>Overview of Achievements (continued)</vt:lpstr>
      <vt:lpstr>Overview of Achievements (continued)</vt:lpstr>
      <vt:lpstr>Specific Achievements: Effective Dialogue and Coordination Mechanisms Established</vt:lpstr>
      <vt:lpstr>Specific Achievements: Sector Working Groups Now Functioning</vt:lpstr>
      <vt:lpstr>Specific Achievements: Internal Government Aid Coordination Systems Strengthened</vt:lpstr>
      <vt:lpstr>Specific Achievements: Guide to International Assistance in Myanmar</vt:lpstr>
      <vt:lpstr>Specific Achievements: Aid Information Management System Developed </vt:lpstr>
      <vt:lpstr>The Nay Pyi Taw Accord Action Plan</vt:lpstr>
      <vt:lpstr>The Way Forward</vt:lpstr>
      <vt:lpstr>Conclusion</vt:lpstr>
      <vt:lpstr>Thank you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FERD Progress with Implementing the Nay Pyi Taw Accord for Effective Development Cooperation</dc:title>
  <dc:creator>Leigh Mitchell</dc:creator>
  <cp:lastModifiedBy>Andy Benfield</cp:lastModifiedBy>
  <cp:revision>32</cp:revision>
  <cp:lastPrinted>2014-01-25T09:43:05Z</cp:lastPrinted>
  <dcterms:created xsi:type="dcterms:W3CDTF">2013-10-09T20:22:24Z</dcterms:created>
  <dcterms:modified xsi:type="dcterms:W3CDTF">2014-01-30T04:55:50Z</dcterms:modified>
</cp:coreProperties>
</file>