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30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0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FE608-AD9E-46F8-8D39-63969B826A75}" v="16" dt="2018-10-30T17:22:45.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80" autoAdjust="0"/>
  </p:normalViewPr>
  <p:slideViewPr>
    <p:cSldViewPr snapToGrid="0">
      <p:cViewPr varScale="1">
        <p:scale>
          <a:sx n="55" d="100"/>
          <a:sy n="55" d="100"/>
        </p:scale>
        <p:origin x="186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Rouse" userId="3298577d-91ca-4ced-854f-29c74ee09d44" providerId="ADAL" clId="{459FE608-AD9E-46F8-8D39-63969B826A75}"/>
    <pc:docChg chg="modSld">
      <pc:chgData name="Angela Rouse" userId="3298577d-91ca-4ced-854f-29c74ee09d44" providerId="ADAL" clId="{459FE608-AD9E-46F8-8D39-63969B826A75}" dt="2018-10-30T17:23:19.909" v="60" actId="6549"/>
      <pc:docMkLst>
        <pc:docMk/>
      </pc:docMkLst>
      <pc:sldChg chg="addSp delSp modSp">
        <pc:chgData name="Angela Rouse" userId="3298577d-91ca-4ced-854f-29c74ee09d44" providerId="ADAL" clId="{459FE608-AD9E-46F8-8D39-63969B826A75}" dt="2018-10-30T17:19:48.296" v="16" actId="1076"/>
        <pc:sldMkLst>
          <pc:docMk/>
          <pc:sldMk cId="398042874" sldId="316"/>
        </pc:sldMkLst>
        <pc:spChg chg="add mod">
          <ac:chgData name="Angela Rouse" userId="3298577d-91ca-4ced-854f-29c74ee09d44" providerId="ADAL" clId="{459FE608-AD9E-46F8-8D39-63969B826A75}" dt="2018-10-30T17:19:28.933" v="11" actId="1076"/>
          <ac:spMkLst>
            <pc:docMk/>
            <pc:sldMk cId="398042874" sldId="316"/>
            <ac:spMk id="2" creationId="{04676215-4C76-412F-B8AF-8994DF3E52BD}"/>
          </ac:spMkLst>
        </pc:spChg>
        <pc:graphicFrameChg chg="del mod">
          <ac:chgData name="Angela Rouse" userId="3298577d-91ca-4ced-854f-29c74ee09d44" providerId="ADAL" clId="{459FE608-AD9E-46F8-8D39-63969B826A75}" dt="2018-10-30T17:18:57.285" v="3" actId="478"/>
          <ac:graphicFrameMkLst>
            <pc:docMk/>
            <pc:sldMk cId="398042874" sldId="316"/>
            <ac:graphicFrameMk id="3" creationId="{D1871613-E69C-674F-93F9-902994053037}"/>
          </ac:graphicFrameMkLst>
        </pc:graphicFrameChg>
        <pc:graphicFrameChg chg="add del">
          <ac:chgData name="Angela Rouse" userId="3298577d-91ca-4ced-854f-29c74ee09d44" providerId="ADAL" clId="{459FE608-AD9E-46F8-8D39-63969B826A75}" dt="2018-10-30T17:19:41.099" v="13"/>
          <ac:graphicFrameMkLst>
            <pc:docMk/>
            <pc:sldMk cId="398042874" sldId="316"/>
            <ac:graphicFrameMk id="6" creationId="{9778C9C4-7793-4BDA-877C-EF7BFDFC9965}"/>
          </ac:graphicFrameMkLst>
        </pc:graphicFrameChg>
        <pc:picChg chg="add mod">
          <ac:chgData name="Angela Rouse" userId="3298577d-91ca-4ced-854f-29c74ee09d44" providerId="ADAL" clId="{459FE608-AD9E-46F8-8D39-63969B826A75}" dt="2018-10-30T17:19:48.296" v="16" actId="1076"/>
          <ac:picMkLst>
            <pc:docMk/>
            <pc:sldMk cId="398042874" sldId="316"/>
            <ac:picMk id="7" creationId="{1090CCF6-CAEE-4BEB-B39E-9BDC2170D47E}"/>
          </ac:picMkLst>
        </pc:picChg>
      </pc:sldChg>
      <pc:sldChg chg="addSp delSp modSp modAnim">
        <pc:chgData name="Angela Rouse" userId="3298577d-91ca-4ced-854f-29c74ee09d44" providerId="ADAL" clId="{459FE608-AD9E-46F8-8D39-63969B826A75}" dt="2018-10-30T17:20:49.015" v="23" actId="12100"/>
        <pc:sldMkLst>
          <pc:docMk/>
          <pc:sldMk cId="3876433976" sldId="319"/>
        </pc:sldMkLst>
        <pc:graphicFrameChg chg="add del">
          <ac:chgData name="Angela Rouse" userId="3298577d-91ca-4ced-854f-29c74ee09d44" providerId="ADAL" clId="{459FE608-AD9E-46F8-8D39-63969B826A75}" dt="2018-10-30T17:20:39.558" v="21"/>
          <ac:graphicFrameMkLst>
            <pc:docMk/>
            <pc:sldMk cId="3876433976" sldId="319"/>
            <ac:graphicFrameMk id="6" creationId="{FD9BFEF7-11D6-47C3-AF47-2E864F77BA87}"/>
          </ac:graphicFrameMkLst>
        </pc:graphicFrameChg>
        <pc:graphicFrameChg chg="add mod">
          <ac:chgData name="Angela Rouse" userId="3298577d-91ca-4ced-854f-29c74ee09d44" providerId="ADAL" clId="{459FE608-AD9E-46F8-8D39-63969B826A75}" dt="2018-10-30T17:20:49.015" v="23" actId="12100"/>
          <ac:graphicFrameMkLst>
            <pc:docMk/>
            <pc:sldMk cId="3876433976" sldId="319"/>
            <ac:graphicFrameMk id="7" creationId="{28B73789-4A17-4DDC-A892-093FC1E6AA68}"/>
          </ac:graphicFrameMkLst>
        </pc:graphicFrameChg>
        <pc:graphicFrameChg chg="del">
          <ac:chgData name="Angela Rouse" userId="3298577d-91ca-4ced-854f-29c74ee09d44" providerId="ADAL" clId="{459FE608-AD9E-46F8-8D39-63969B826A75}" dt="2018-10-30T17:20:31.612" v="17" actId="478"/>
          <ac:graphicFrameMkLst>
            <pc:docMk/>
            <pc:sldMk cId="3876433976" sldId="319"/>
            <ac:graphicFrameMk id="11" creationId="{CD31A786-A391-0A45-BCD9-0C10B5F8F78D}"/>
          </ac:graphicFrameMkLst>
        </pc:graphicFrameChg>
      </pc:sldChg>
      <pc:sldChg chg="modSp">
        <pc:chgData name="Angela Rouse" userId="3298577d-91ca-4ced-854f-29c74ee09d44" providerId="ADAL" clId="{459FE608-AD9E-46F8-8D39-63969B826A75}" dt="2018-10-30T17:23:19.909" v="60" actId="6549"/>
        <pc:sldMkLst>
          <pc:docMk/>
          <pc:sldMk cId="2258392883" sldId="337"/>
        </pc:sldMkLst>
        <pc:spChg chg="mod">
          <ac:chgData name="Angela Rouse" userId="3298577d-91ca-4ced-854f-29c74ee09d44" providerId="ADAL" clId="{459FE608-AD9E-46F8-8D39-63969B826A75}" dt="2018-10-30T17:23:19.909" v="60" actId="6549"/>
          <ac:spMkLst>
            <pc:docMk/>
            <pc:sldMk cId="2258392883" sldId="337"/>
            <ac:spMk id="8" creationId="{A6791FD6-ACD9-B44B-8732-208482DFED2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ED9BB-C55D-1341-A2B5-64CE7ED82B4F}"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D4E0CC16-BEC2-9744-890F-755843DAD5BA}">
      <dgm:prSet phldrT="[Text]"/>
      <dgm:spPr>
        <a:xfrm>
          <a:off x="2106853" y="313690"/>
          <a:ext cx="2134732" cy="1930400"/>
        </a:xfrm>
        <a:prstGeom prst="roundRect">
          <a:avLst/>
        </a:prstGeom>
      </dgm:spPr>
      <dgm:t>
        <a:bodyPr anchor="ctr"/>
        <a:lstStyle/>
        <a:p>
          <a:pPr>
            <a:buClr>
              <a:srgbClr val="0D97A7"/>
            </a:buClr>
            <a:buSzPct val="92000"/>
            <a:buFont typeface="Wingdings 2" panose="05020102010507070707" pitchFamily="18" charset="2"/>
            <a:buNone/>
          </a:pPr>
          <a:r>
            <a:rPr lang="en-GB" b="1">
              <a:latin typeface="Calibri" panose="020F0502020204030204"/>
              <a:ea typeface="+mn-ea"/>
              <a:cs typeface="+mn-cs"/>
            </a:rPr>
            <a:t>Protects rights to</a:t>
          </a:r>
        </a:p>
        <a:p>
          <a:pPr>
            <a:buClr>
              <a:srgbClr val="0D97A7"/>
            </a:buClr>
            <a:buSzPct val="92000"/>
            <a:buFont typeface="Wingdings 2" panose="05020102010507070707" pitchFamily="18" charset="2"/>
            <a:buNone/>
          </a:pPr>
          <a:r>
            <a:rPr lang="en-GB">
              <a:latin typeface="Calibri" panose="020F0502020204030204"/>
              <a:ea typeface="+mn-ea"/>
              <a:cs typeface="+mn-cs"/>
            </a:rPr>
            <a:t>…  information</a:t>
          </a:r>
        </a:p>
        <a:p>
          <a:pPr>
            <a:buClr>
              <a:srgbClr val="0D97A7"/>
            </a:buClr>
            <a:buSzPct val="92000"/>
            <a:buFont typeface="Wingdings 2" panose="05020102010507070707" pitchFamily="18" charset="2"/>
            <a:buNone/>
          </a:pPr>
          <a:r>
            <a:rPr lang="en-GB">
              <a:latin typeface="Calibri" panose="020F0502020204030204"/>
              <a:ea typeface="+mn-ea"/>
              <a:cs typeface="+mn-cs"/>
            </a:rPr>
            <a:t>… expression of opinions</a:t>
          </a:r>
        </a:p>
        <a:p>
          <a:pPr>
            <a:buClr>
              <a:srgbClr val="0D97A7"/>
            </a:buClr>
            <a:buSzPct val="92000"/>
            <a:buFont typeface="Wingdings 2" panose="05020102010507070707" pitchFamily="18" charset="2"/>
            <a:buNone/>
          </a:pPr>
          <a:r>
            <a:rPr lang="en-GB">
              <a:latin typeface="Calibri" panose="020F0502020204030204"/>
              <a:ea typeface="+mn-ea"/>
              <a:cs typeface="+mn-cs"/>
            </a:rPr>
            <a:t>... provide feedback</a:t>
          </a:r>
          <a:endParaRPr lang="en-US" dirty="0">
            <a:latin typeface="Calibri" panose="020F0502020204030204"/>
            <a:ea typeface="+mn-ea"/>
            <a:cs typeface="+mn-cs"/>
          </a:endParaRPr>
        </a:p>
      </dgm:t>
    </dgm:pt>
    <dgm:pt modelId="{D76A45B9-F774-274A-BA52-271ABD95A34A}" type="parTrans" cxnId="{6F659104-4C47-B440-80B9-1415C4EE1C12}">
      <dgm:prSet/>
      <dgm:spPr/>
      <dgm:t>
        <a:bodyPr/>
        <a:lstStyle/>
        <a:p>
          <a:endParaRPr lang="en-US"/>
        </a:p>
      </dgm:t>
    </dgm:pt>
    <dgm:pt modelId="{56A0974C-FF23-C645-B936-BDD0047C42AD}" type="sibTrans" cxnId="{6F659104-4C47-B440-80B9-1415C4EE1C12}">
      <dgm:prSet/>
      <dgm:spPr/>
      <dgm:t>
        <a:bodyPr/>
        <a:lstStyle/>
        <a:p>
          <a:endParaRPr lang="en-US"/>
        </a:p>
      </dgm:t>
    </dgm:pt>
    <dgm:pt modelId="{06DE9793-359E-9E4D-94BD-378E6295430F}">
      <dgm:prSet phldrT="[Text]"/>
      <dgm:spPr>
        <a:xfrm>
          <a:off x="4361686" y="313690"/>
          <a:ext cx="2161507" cy="1930400"/>
        </a:xfrm>
        <a:prstGeom prst="roundRect">
          <a:avLst/>
        </a:prstGeom>
      </dgm:spPr>
      <dgm:t>
        <a:bodyPr anchor="ctr"/>
        <a:lstStyle/>
        <a:p>
          <a:pPr>
            <a:buClr>
              <a:srgbClr val="0D97A7"/>
            </a:buClr>
            <a:buSzPct val="92000"/>
            <a:buFont typeface="Wingdings 2" panose="05020102010507070707" pitchFamily="18" charset="2"/>
            <a:buNone/>
          </a:pPr>
          <a:r>
            <a:rPr lang="en-GB" b="1">
              <a:latin typeface="Calibri" panose="020F0502020204030204"/>
              <a:ea typeface="+mn-ea"/>
              <a:cs typeface="+mn-cs"/>
            </a:rPr>
            <a:t>Reduces harm </a:t>
          </a:r>
        </a:p>
        <a:p>
          <a:pPr>
            <a:buClr>
              <a:srgbClr val="0D97A7"/>
            </a:buClr>
            <a:buSzPct val="92000"/>
            <a:buFont typeface="Wingdings 2" panose="05020102010507070707" pitchFamily="18" charset="2"/>
            <a:buNone/>
          </a:pPr>
          <a:r>
            <a:rPr lang="en-GB">
              <a:latin typeface="Calibri" panose="020F0502020204030204"/>
              <a:ea typeface="+mn-ea"/>
              <a:cs typeface="+mn-cs"/>
            </a:rPr>
            <a:t>Identifies misunderstandings</a:t>
          </a:r>
        </a:p>
        <a:p>
          <a:pPr>
            <a:buClr>
              <a:srgbClr val="0D97A7"/>
            </a:buClr>
            <a:buSzPct val="92000"/>
            <a:buFont typeface="Wingdings 2" panose="05020102010507070707" pitchFamily="18" charset="2"/>
            <a:buNone/>
          </a:pPr>
          <a:r>
            <a:rPr lang="en-GB">
              <a:latin typeface="Calibri" panose="020F0502020204030204"/>
              <a:ea typeface="+mn-ea"/>
              <a:cs typeface="+mn-cs"/>
            </a:rPr>
            <a:t>Manages expectations</a:t>
          </a:r>
        </a:p>
        <a:p>
          <a:pPr>
            <a:buClr>
              <a:srgbClr val="0D97A7"/>
            </a:buClr>
            <a:buSzPct val="92000"/>
            <a:buFont typeface="Wingdings 2" panose="05020102010507070707" pitchFamily="18" charset="2"/>
            <a:buNone/>
          </a:pPr>
          <a:r>
            <a:rPr lang="en-GB">
              <a:latin typeface="Calibri" panose="020F0502020204030204"/>
              <a:ea typeface="+mn-ea"/>
              <a:cs typeface="+mn-cs"/>
            </a:rPr>
            <a:t>Reduces conflict</a:t>
          </a:r>
          <a:endParaRPr lang="en-US" dirty="0">
            <a:latin typeface="Calibri" panose="020F0502020204030204"/>
            <a:ea typeface="+mn-ea"/>
            <a:cs typeface="+mn-cs"/>
          </a:endParaRPr>
        </a:p>
      </dgm:t>
    </dgm:pt>
    <dgm:pt modelId="{78D3F5BC-77F0-8447-AFF5-A43A29008F7D}" type="parTrans" cxnId="{F41F5301-1C33-1D40-890A-FCDCE5B4599D}">
      <dgm:prSet/>
      <dgm:spPr/>
      <dgm:t>
        <a:bodyPr/>
        <a:lstStyle/>
        <a:p>
          <a:endParaRPr lang="en-US"/>
        </a:p>
      </dgm:t>
    </dgm:pt>
    <dgm:pt modelId="{2AE40873-B929-A34E-8068-D165751360A6}" type="sibTrans" cxnId="{F41F5301-1C33-1D40-890A-FCDCE5B4599D}">
      <dgm:prSet/>
      <dgm:spPr/>
      <dgm:t>
        <a:bodyPr/>
        <a:lstStyle/>
        <a:p>
          <a:endParaRPr lang="en-US"/>
        </a:p>
      </dgm:t>
    </dgm:pt>
    <dgm:pt modelId="{1DE31D11-416F-964D-82FC-A4B6343BE07F}">
      <dgm:prSet phldrT="[Text]" custT="1"/>
      <dgm:spPr>
        <a:xfrm>
          <a:off x="2066710" y="2581909"/>
          <a:ext cx="2215018" cy="1930400"/>
        </a:xfrm>
        <a:prstGeom prst="roundRect">
          <a:avLst/>
        </a:prstGeom>
      </dgm:spPr>
      <dgm:t>
        <a:bodyPr anchor="ctr"/>
        <a:lstStyle/>
        <a:p>
          <a:pPr algn="ctr">
            <a:buNone/>
          </a:pPr>
          <a:r>
            <a:rPr lang="en-GB" sz="1500" b="1">
              <a:latin typeface="Calibri" panose="020F0502020204030204"/>
              <a:ea typeface="+mn-ea"/>
              <a:cs typeface="+mn-cs"/>
            </a:rPr>
            <a:t>Saves lives</a:t>
          </a:r>
        </a:p>
        <a:p>
          <a:pPr algn="ctr">
            <a:buNone/>
          </a:pPr>
          <a:r>
            <a:rPr lang="en-GB" sz="1500" baseline="0">
              <a:latin typeface="Calibri" panose="020F0502020204030204"/>
              <a:ea typeface="+mn-ea"/>
              <a:cs typeface="+mn-cs"/>
            </a:rPr>
            <a:t>Information saves lives</a:t>
          </a:r>
        </a:p>
        <a:p>
          <a:pPr algn="ctr">
            <a:buNone/>
          </a:pPr>
          <a:r>
            <a:rPr lang="en-GB" sz="1500" baseline="0">
              <a:latin typeface="Calibri" panose="020F0502020204030204"/>
              <a:ea typeface="+mn-ea"/>
              <a:cs typeface="+mn-cs"/>
            </a:rPr>
            <a:t>Provides psychological support</a:t>
          </a:r>
          <a:endParaRPr lang="en-US" sz="1500" b="1" dirty="0">
            <a:latin typeface="Calibri" panose="020F0502020204030204"/>
            <a:ea typeface="+mn-ea"/>
            <a:cs typeface="+mn-cs"/>
          </a:endParaRPr>
        </a:p>
      </dgm:t>
    </dgm:pt>
    <dgm:pt modelId="{5F4878F3-6DDE-A94E-A1BD-2D8472B61C79}" type="parTrans" cxnId="{511F70C6-7165-B14A-913C-B7D1D6D9237E}">
      <dgm:prSet/>
      <dgm:spPr/>
      <dgm:t>
        <a:bodyPr/>
        <a:lstStyle/>
        <a:p>
          <a:endParaRPr lang="en-US"/>
        </a:p>
      </dgm:t>
    </dgm:pt>
    <dgm:pt modelId="{82DF216A-DA95-9345-AD5B-868DE77A0AC8}" type="sibTrans" cxnId="{511F70C6-7165-B14A-913C-B7D1D6D9237E}">
      <dgm:prSet/>
      <dgm:spPr/>
      <dgm:t>
        <a:bodyPr/>
        <a:lstStyle/>
        <a:p>
          <a:endParaRPr lang="en-US"/>
        </a:p>
      </dgm:t>
    </dgm:pt>
    <dgm:pt modelId="{7DD75099-1678-7E41-80B0-5B63BDEBBFE6}">
      <dgm:prSet phldrT="[Text]"/>
      <dgm:spPr>
        <a:xfrm>
          <a:off x="4375073" y="2581909"/>
          <a:ext cx="2134732" cy="1930400"/>
        </a:xfrm>
        <a:prstGeom prst="roundRect">
          <a:avLst/>
        </a:prstGeom>
      </dgm:spPr>
      <dgm:t>
        <a:bodyPr anchor="ctr"/>
        <a:lstStyle/>
        <a:p>
          <a:pPr algn="ctr">
            <a:spcAft>
              <a:spcPct val="35000"/>
            </a:spcAft>
            <a:buNone/>
          </a:pPr>
          <a:r>
            <a:rPr lang="en-GB" sz="1500" b="1">
              <a:latin typeface="Calibri" panose="020F0502020204030204"/>
              <a:ea typeface="+mn-ea"/>
              <a:cs typeface="+mn-cs"/>
            </a:rPr>
            <a:t>Improves effectiveness</a:t>
          </a:r>
          <a:endParaRPr lang="en-US" sz="1500" b="1" dirty="0">
            <a:latin typeface="Calibri" panose="020F0502020204030204"/>
            <a:ea typeface="+mn-ea"/>
            <a:cs typeface="+mn-cs"/>
          </a:endParaRPr>
        </a:p>
      </dgm:t>
    </dgm:pt>
    <dgm:pt modelId="{7513090C-9D6D-D44E-8985-095890AF4326}" type="parTrans" cxnId="{4F7C8F3B-8CB0-E343-A1BE-FEF3AE4BF6F0}">
      <dgm:prSet/>
      <dgm:spPr/>
      <dgm:t>
        <a:bodyPr/>
        <a:lstStyle/>
        <a:p>
          <a:endParaRPr lang="en-US"/>
        </a:p>
      </dgm:t>
    </dgm:pt>
    <dgm:pt modelId="{3B12CEA9-1923-464F-9427-3231018DB730}" type="sibTrans" cxnId="{4F7C8F3B-8CB0-E343-A1BE-FEF3AE4BF6F0}">
      <dgm:prSet/>
      <dgm:spPr/>
      <dgm:t>
        <a:bodyPr/>
        <a:lstStyle/>
        <a:p>
          <a:endParaRPr lang="en-US"/>
        </a:p>
      </dgm:t>
    </dgm:pt>
    <dgm:pt modelId="{A1D4E39F-831D-FD4E-AEB7-E3F4327CACB5}">
      <dgm:prSet custT="1"/>
      <dgm:spPr>
        <a:xfrm>
          <a:off x="4375073" y="2581909"/>
          <a:ext cx="2134732" cy="1930400"/>
        </a:xfrm>
        <a:prstGeom prst="roundRect">
          <a:avLst/>
        </a:prstGeom>
      </dgm:spPr>
      <dgm:t>
        <a:bodyPr anchor="ctr"/>
        <a:lstStyle/>
        <a:p>
          <a:pPr algn="ctr">
            <a:spcAft>
              <a:spcPts val="630"/>
            </a:spcAft>
            <a:buFontTx/>
            <a:buNone/>
          </a:pPr>
          <a:r>
            <a:rPr lang="en-GB" sz="1500">
              <a:latin typeface="Calibri" panose="020F0502020204030204"/>
              <a:ea typeface="+mn-ea"/>
              <a:cs typeface="+mn-cs"/>
            </a:rPr>
            <a:t>Detects gaps</a:t>
          </a:r>
          <a:endParaRPr lang="en-GB" sz="1500" dirty="0">
            <a:latin typeface="Calibri" panose="020F0502020204030204"/>
            <a:ea typeface="+mn-ea"/>
            <a:cs typeface="+mn-cs"/>
          </a:endParaRPr>
        </a:p>
      </dgm:t>
    </dgm:pt>
    <dgm:pt modelId="{F20FDF96-9812-FE4F-9671-12F651041DA5}" type="parTrans" cxnId="{CCEAEB03-9B78-0940-81BC-B606A66EBEC1}">
      <dgm:prSet/>
      <dgm:spPr/>
      <dgm:t>
        <a:bodyPr/>
        <a:lstStyle/>
        <a:p>
          <a:endParaRPr lang="en-US"/>
        </a:p>
      </dgm:t>
    </dgm:pt>
    <dgm:pt modelId="{044F44FF-AA3D-4149-9089-D19B50ADE747}" type="sibTrans" cxnId="{CCEAEB03-9B78-0940-81BC-B606A66EBEC1}">
      <dgm:prSet/>
      <dgm:spPr/>
      <dgm:t>
        <a:bodyPr/>
        <a:lstStyle/>
        <a:p>
          <a:endParaRPr lang="en-US"/>
        </a:p>
      </dgm:t>
    </dgm:pt>
    <dgm:pt modelId="{B23BD2D1-CD53-0741-BBC0-DA63CD0BED34}">
      <dgm:prSet custT="1"/>
      <dgm:spPr>
        <a:xfrm>
          <a:off x="4375073" y="2581909"/>
          <a:ext cx="2134732" cy="1930400"/>
        </a:xfrm>
        <a:prstGeom prst="roundRect">
          <a:avLst/>
        </a:prstGeom>
      </dgm:spPr>
      <dgm:t>
        <a:bodyPr anchor="ctr"/>
        <a:lstStyle/>
        <a:p>
          <a:pPr algn="ctr">
            <a:spcAft>
              <a:spcPts val="630"/>
            </a:spcAft>
            <a:buFontTx/>
            <a:buNone/>
          </a:pPr>
          <a:r>
            <a:rPr lang="en-GB" sz="1500">
              <a:latin typeface="Calibri" panose="020F0502020204030204"/>
              <a:ea typeface="+mn-ea"/>
              <a:cs typeface="+mn-cs"/>
            </a:rPr>
            <a:t>Focuses on needs</a:t>
          </a:r>
          <a:endParaRPr lang="en-GB" sz="1500" baseline="0" dirty="0">
            <a:latin typeface="Calibri" panose="020F0502020204030204"/>
            <a:ea typeface="+mn-ea"/>
            <a:cs typeface="+mn-cs"/>
          </a:endParaRPr>
        </a:p>
      </dgm:t>
    </dgm:pt>
    <dgm:pt modelId="{78834908-8075-764A-A1C7-7CDBAE615C4A}" type="parTrans" cxnId="{2693663B-6FE8-2B45-A433-6A31619E0559}">
      <dgm:prSet/>
      <dgm:spPr/>
      <dgm:t>
        <a:bodyPr/>
        <a:lstStyle/>
        <a:p>
          <a:endParaRPr lang="en-US"/>
        </a:p>
      </dgm:t>
    </dgm:pt>
    <dgm:pt modelId="{08DB14A0-8E95-5548-B223-F3F572604BEA}" type="sibTrans" cxnId="{2693663B-6FE8-2B45-A433-6A31619E0559}">
      <dgm:prSet/>
      <dgm:spPr/>
      <dgm:t>
        <a:bodyPr/>
        <a:lstStyle/>
        <a:p>
          <a:endParaRPr lang="en-US"/>
        </a:p>
      </dgm:t>
    </dgm:pt>
    <dgm:pt modelId="{0E0FCE5F-8547-734B-9F78-17AC45F054FC}">
      <dgm:prSet custT="1"/>
      <dgm:spPr>
        <a:xfrm>
          <a:off x="4375073" y="2581909"/>
          <a:ext cx="2134732" cy="1930400"/>
        </a:xfrm>
        <a:prstGeom prst="roundRect">
          <a:avLst/>
        </a:prstGeom>
      </dgm:spPr>
      <dgm:t>
        <a:bodyPr anchor="ctr"/>
        <a:lstStyle/>
        <a:p>
          <a:pPr algn="ctr">
            <a:spcAft>
              <a:spcPts val="630"/>
            </a:spcAft>
            <a:buFontTx/>
            <a:buNone/>
          </a:pPr>
          <a:r>
            <a:rPr lang="en-GB" sz="1500" baseline="0">
              <a:latin typeface="Calibri" panose="020F0502020204030204"/>
              <a:ea typeface="+mn-ea"/>
              <a:cs typeface="+mn-cs"/>
            </a:rPr>
            <a:t>Improves</a:t>
          </a:r>
          <a:r>
            <a:rPr lang="en-GB" sz="1500">
              <a:latin typeface="Calibri" panose="020F0502020204030204"/>
              <a:ea typeface="+mn-ea"/>
              <a:cs typeface="+mn-cs"/>
            </a:rPr>
            <a:t> efficiency</a:t>
          </a:r>
          <a:endParaRPr lang="en-GB" sz="1500" baseline="0" dirty="0">
            <a:latin typeface="Calibri" panose="020F0502020204030204"/>
            <a:ea typeface="+mn-ea"/>
            <a:cs typeface="+mn-cs"/>
          </a:endParaRPr>
        </a:p>
      </dgm:t>
    </dgm:pt>
    <dgm:pt modelId="{EEECFEA9-7FCF-0045-B494-42DED4E4F6F8}" type="parTrans" cxnId="{4E552640-BF61-954B-9AD9-F777863EAAA9}">
      <dgm:prSet/>
      <dgm:spPr/>
      <dgm:t>
        <a:bodyPr/>
        <a:lstStyle/>
        <a:p>
          <a:endParaRPr lang="en-US"/>
        </a:p>
      </dgm:t>
    </dgm:pt>
    <dgm:pt modelId="{13FA505E-1301-4740-9DAE-0C2456CB6D04}" type="sibTrans" cxnId="{4E552640-BF61-954B-9AD9-F777863EAAA9}">
      <dgm:prSet/>
      <dgm:spPr/>
      <dgm:t>
        <a:bodyPr/>
        <a:lstStyle/>
        <a:p>
          <a:endParaRPr lang="en-US"/>
        </a:p>
      </dgm:t>
    </dgm:pt>
    <dgm:pt modelId="{9B13B3E5-C290-9942-AA81-090F8D1146A6}" type="pres">
      <dgm:prSet presAssocID="{71AED9BB-C55D-1341-A2B5-64CE7ED82B4F}" presName="matrix" presStyleCnt="0">
        <dgm:presLayoutVars>
          <dgm:chMax val="1"/>
          <dgm:dir/>
          <dgm:resizeHandles val="exact"/>
        </dgm:presLayoutVars>
      </dgm:prSet>
      <dgm:spPr/>
    </dgm:pt>
    <dgm:pt modelId="{68CDFC26-ED95-DC48-A79B-4EA135185993}" type="pres">
      <dgm:prSet presAssocID="{71AED9BB-C55D-1341-A2B5-64CE7ED82B4F}" presName="axisShape" presStyleLbl="bgShp" presStyleIdx="0" presStyleCnt="1"/>
      <dgm:spPr>
        <a:xfrm>
          <a:off x="1895330" y="0"/>
          <a:ext cx="4825999" cy="4825999"/>
        </a:xfrm>
        <a:prstGeom prst="quadArrow">
          <a:avLst>
            <a:gd name="adj1" fmla="val 2000"/>
            <a:gd name="adj2" fmla="val 4000"/>
            <a:gd name="adj3" fmla="val 5000"/>
          </a:avLst>
        </a:prstGeom>
      </dgm:spPr>
    </dgm:pt>
    <dgm:pt modelId="{519B5A47-B6C2-A242-BCDE-7214867EADFB}" type="pres">
      <dgm:prSet presAssocID="{71AED9BB-C55D-1341-A2B5-64CE7ED82B4F}" presName="rect1" presStyleLbl="node1" presStyleIdx="0" presStyleCnt="4" custScaleX="110585">
        <dgm:presLayoutVars>
          <dgm:chMax val="0"/>
          <dgm:chPref val="0"/>
          <dgm:bulletEnabled val="1"/>
        </dgm:presLayoutVars>
      </dgm:prSet>
      <dgm:spPr/>
    </dgm:pt>
    <dgm:pt modelId="{9E7E4ECA-67BA-F941-A130-9DACD1F2EC49}" type="pres">
      <dgm:prSet presAssocID="{71AED9BB-C55D-1341-A2B5-64CE7ED82B4F}" presName="rect2" presStyleLbl="node1" presStyleIdx="1" presStyleCnt="4" custScaleX="111972">
        <dgm:presLayoutVars>
          <dgm:chMax val="0"/>
          <dgm:chPref val="0"/>
          <dgm:bulletEnabled val="1"/>
        </dgm:presLayoutVars>
      </dgm:prSet>
      <dgm:spPr/>
    </dgm:pt>
    <dgm:pt modelId="{DA45661D-54BC-DF44-A45C-DB0C02624F42}" type="pres">
      <dgm:prSet presAssocID="{71AED9BB-C55D-1341-A2B5-64CE7ED82B4F}" presName="rect3" presStyleLbl="node1" presStyleIdx="2" presStyleCnt="4" custScaleX="114744">
        <dgm:presLayoutVars>
          <dgm:chMax val="0"/>
          <dgm:chPref val="0"/>
          <dgm:bulletEnabled val="1"/>
        </dgm:presLayoutVars>
      </dgm:prSet>
      <dgm:spPr/>
    </dgm:pt>
    <dgm:pt modelId="{32B1AEB0-B83A-BB42-9BA0-F4CF691B3CA0}" type="pres">
      <dgm:prSet presAssocID="{71AED9BB-C55D-1341-A2B5-64CE7ED82B4F}" presName="rect4" presStyleLbl="node1" presStyleIdx="3" presStyleCnt="4" custScaleX="110585">
        <dgm:presLayoutVars>
          <dgm:chMax val="0"/>
          <dgm:chPref val="0"/>
          <dgm:bulletEnabled val="1"/>
        </dgm:presLayoutVars>
      </dgm:prSet>
      <dgm:spPr/>
    </dgm:pt>
  </dgm:ptLst>
  <dgm:cxnLst>
    <dgm:cxn modelId="{F41F5301-1C33-1D40-890A-FCDCE5B4599D}" srcId="{71AED9BB-C55D-1341-A2B5-64CE7ED82B4F}" destId="{06DE9793-359E-9E4D-94BD-378E6295430F}" srcOrd="1" destOrd="0" parTransId="{78D3F5BC-77F0-8447-AFF5-A43A29008F7D}" sibTransId="{2AE40873-B929-A34E-8068-D165751360A6}"/>
    <dgm:cxn modelId="{CCEAEB03-9B78-0940-81BC-B606A66EBEC1}" srcId="{7DD75099-1678-7E41-80B0-5B63BDEBBFE6}" destId="{A1D4E39F-831D-FD4E-AEB7-E3F4327CACB5}" srcOrd="0" destOrd="0" parTransId="{F20FDF96-9812-FE4F-9671-12F651041DA5}" sibTransId="{044F44FF-AA3D-4149-9089-D19B50ADE747}"/>
    <dgm:cxn modelId="{6F659104-4C47-B440-80B9-1415C4EE1C12}" srcId="{71AED9BB-C55D-1341-A2B5-64CE7ED82B4F}" destId="{D4E0CC16-BEC2-9744-890F-755843DAD5BA}" srcOrd="0" destOrd="0" parTransId="{D76A45B9-F774-274A-BA52-271ABD95A34A}" sibTransId="{56A0974C-FF23-C645-B936-BDD0047C42AD}"/>
    <dgm:cxn modelId="{C406CD19-BB0E-AE4D-98B0-EF5F61321F15}" type="presOf" srcId="{06DE9793-359E-9E4D-94BD-378E6295430F}" destId="{9E7E4ECA-67BA-F941-A130-9DACD1F2EC49}" srcOrd="0" destOrd="0" presId="urn:microsoft.com/office/officeart/2005/8/layout/matrix2"/>
    <dgm:cxn modelId="{FD056F1D-EF61-3744-886A-2AB4C2D50404}" type="presOf" srcId="{1DE31D11-416F-964D-82FC-A4B6343BE07F}" destId="{DA45661D-54BC-DF44-A45C-DB0C02624F42}" srcOrd="0" destOrd="0" presId="urn:microsoft.com/office/officeart/2005/8/layout/matrix2"/>
    <dgm:cxn modelId="{F3B48B36-5A63-5B41-BFF9-1BA54ADDE0DF}" type="presOf" srcId="{A1D4E39F-831D-FD4E-AEB7-E3F4327CACB5}" destId="{32B1AEB0-B83A-BB42-9BA0-F4CF691B3CA0}" srcOrd="0" destOrd="1" presId="urn:microsoft.com/office/officeart/2005/8/layout/matrix2"/>
    <dgm:cxn modelId="{2693663B-6FE8-2B45-A433-6A31619E0559}" srcId="{7DD75099-1678-7E41-80B0-5B63BDEBBFE6}" destId="{B23BD2D1-CD53-0741-BBC0-DA63CD0BED34}" srcOrd="1" destOrd="0" parTransId="{78834908-8075-764A-A1C7-7CDBAE615C4A}" sibTransId="{08DB14A0-8E95-5548-B223-F3F572604BEA}"/>
    <dgm:cxn modelId="{4F7C8F3B-8CB0-E343-A1BE-FEF3AE4BF6F0}" srcId="{71AED9BB-C55D-1341-A2B5-64CE7ED82B4F}" destId="{7DD75099-1678-7E41-80B0-5B63BDEBBFE6}" srcOrd="3" destOrd="0" parTransId="{7513090C-9D6D-D44E-8985-095890AF4326}" sibTransId="{3B12CEA9-1923-464F-9427-3231018DB730}"/>
    <dgm:cxn modelId="{4E552640-BF61-954B-9AD9-F777863EAAA9}" srcId="{7DD75099-1678-7E41-80B0-5B63BDEBBFE6}" destId="{0E0FCE5F-8547-734B-9F78-17AC45F054FC}" srcOrd="2" destOrd="0" parTransId="{EEECFEA9-7FCF-0045-B494-42DED4E4F6F8}" sibTransId="{13FA505E-1301-4740-9DAE-0C2456CB6D04}"/>
    <dgm:cxn modelId="{1890FE87-D7AB-F04B-BB2A-74804F55208B}" type="presOf" srcId="{71AED9BB-C55D-1341-A2B5-64CE7ED82B4F}" destId="{9B13B3E5-C290-9942-AA81-090F8D1146A6}" srcOrd="0" destOrd="0" presId="urn:microsoft.com/office/officeart/2005/8/layout/matrix2"/>
    <dgm:cxn modelId="{C00CA1C4-81D8-A34B-B854-45E29811C1FD}" type="presOf" srcId="{7DD75099-1678-7E41-80B0-5B63BDEBBFE6}" destId="{32B1AEB0-B83A-BB42-9BA0-F4CF691B3CA0}" srcOrd="0" destOrd="0" presId="urn:microsoft.com/office/officeart/2005/8/layout/matrix2"/>
    <dgm:cxn modelId="{511F70C6-7165-B14A-913C-B7D1D6D9237E}" srcId="{71AED9BB-C55D-1341-A2B5-64CE7ED82B4F}" destId="{1DE31D11-416F-964D-82FC-A4B6343BE07F}" srcOrd="2" destOrd="0" parTransId="{5F4878F3-6DDE-A94E-A1BD-2D8472B61C79}" sibTransId="{82DF216A-DA95-9345-AD5B-868DE77A0AC8}"/>
    <dgm:cxn modelId="{9F9F02D1-296D-264F-B560-272EC62886A3}" type="presOf" srcId="{0E0FCE5F-8547-734B-9F78-17AC45F054FC}" destId="{32B1AEB0-B83A-BB42-9BA0-F4CF691B3CA0}" srcOrd="0" destOrd="3" presId="urn:microsoft.com/office/officeart/2005/8/layout/matrix2"/>
    <dgm:cxn modelId="{B2F149DA-1E95-AA41-A683-25E203838F2B}" type="presOf" srcId="{D4E0CC16-BEC2-9744-890F-755843DAD5BA}" destId="{519B5A47-B6C2-A242-BCDE-7214867EADFB}" srcOrd="0" destOrd="0" presId="urn:microsoft.com/office/officeart/2005/8/layout/matrix2"/>
    <dgm:cxn modelId="{0D804AE7-0F47-8646-B8ED-A01ED61CC72B}" type="presOf" srcId="{B23BD2D1-CD53-0741-BBC0-DA63CD0BED34}" destId="{32B1AEB0-B83A-BB42-9BA0-F4CF691B3CA0}" srcOrd="0" destOrd="2" presId="urn:microsoft.com/office/officeart/2005/8/layout/matrix2"/>
    <dgm:cxn modelId="{08669F9F-00A0-A042-AE1F-AB302C8546F9}" type="presParOf" srcId="{9B13B3E5-C290-9942-AA81-090F8D1146A6}" destId="{68CDFC26-ED95-DC48-A79B-4EA135185993}" srcOrd="0" destOrd="0" presId="urn:microsoft.com/office/officeart/2005/8/layout/matrix2"/>
    <dgm:cxn modelId="{4FFCCB8E-B97C-794A-B698-A97A8F67AB5E}" type="presParOf" srcId="{9B13B3E5-C290-9942-AA81-090F8D1146A6}" destId="{519B5A47-B6C2-A242-BCDE-7214867EADFB}" srcOrd="1" destOrd="0" presId="urn:microsoft.com/office/officeart/2005/8/layout/matrix2"/>
    <dgm:cxn modelId="{F1CCE0DB-7283-714F-9D82-A8185C05EBCE}" type="presParOf" srcId="{9B13B3E5-C290-9942-AA81-090F8D1146A6}" destId="{9E7E4ECA-67BA-F941-A130-9DACD1F2EC49}" srcOrd="2" destOrd="0" presId="urn:microsoft.com/office/officeart/2005/8/layout/matrix2"/>
    <dgm:cxn modelId="{1B68FAFC-0FB8-014D-8212-C853025880EF}" type="presParOf" srcId="{9B13B3E5-C290-9942-AA81-090F8D1146A6}" destId="{DA45661D-54BC-DF44-A45C-DB0C02624F42}" srcOrd="3" destOrd="0" presId="urn:microsoft.com/office/officeart/2005/8/layout/matrix2"/>
    <dgm:cxn modelId="{FD066CAD-4280-6546-BD75-179492156C59}" type="presParOf" srcId="{9B13B3E5-C290-9942-AA81-090F8D1146A6}" destId="{32B1AEB0-B83A-BB42-9BA0-F4CF691B3CA0}"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DFC26-ED95-DC48-A79B-4EA135185993}">
      <dsp:nvSpPr>
        <dsp:cNvPr id="0" name=""/>
        <dsp:cNvSpPr/>
      </dsp:nvSpPr>
      <dsp:spPr>
        <a:xfrm>
          <a:off x="1895330" y="0"/>
          <a:ext cx="4825999" cy="4825999"/>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9B5A47-B6C2-A242-BCDE-7214867EADFB}">
      <dsp:nvSpPr>
        <dsp:cNvPr id="0" name=""/>
        <dsp:cNvSpPr/>
      </dsp:nvSpPr>
      <dsp:spPr>
        <a:xfrm>
          <a:off x="2106853" y="313690"/>
          <a:ext cx="2134732" cy="193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b="1" kern="1200">
              <a:latin typeface="Calibri" panose="020F0502020204030204"/>
              <a:ea typeface="+mn-ea"/>
              <a:cs typeface="+mn-cs"/>
            </a:rPr>
            <a:t>Protects rights to</a:t>
          </a:r>
        </a:p>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kern="1200">
              <a:latin typeface="Calibri" panose="020F0502020204030204"/>
              <a:ea typeface="+mn-ea"/>
              <a:cs typeface="+mn-cs"/>
            </a:rPr>
            <a:t>…  information</a:t>
          </a:r>
        </a:p>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kern="1200">
              <a:latin typeface="Calibri" panose="020F0502020204030204"/>
              <a:ea typeface="+mn-ea"/>
              <a:cs typeface="+mn-cs"/>
            </a:rPr>
            <a:t>… expression of opinions</a:t>
          </a:r>
        </a:p>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kern="1200">
              <a:latin typeface="Calibri" panose="020F0502020204030204"/>
              <a:ea typeface="+mn-ea"/>
              <a:cs typeface="+mn-cs"/>
            </a:rPr>
            <a:t>... provide feedback</a:t>
          </a:r>
          <a:endParaRPr lang="en-US" sz="1600" kern="1200" dirty="0">
            <a:latin typeface="Calibri" panose="020F0502020204030204"/>
            <a:ea typeface="+mn-ea"/>
            <a:cs typeface="+mn-cs"/>
          </a:endParaRPr>
        </a:p>
      </dsp:txBody>
      <dsp:txXfrm>
        <a:off x="2201087" y="407924"/>
        <a:ext cx="1946264" cy="1741932"/>
      </dsp:txXfrm>
    </dsp:sp>
    <dsp:sp modelId="{9E7E4ECA-67BA-F941-A130-9DACD1F2EC49}">
      <dsp:nvSpPr>
        <dsp:cNvPr id="0" name=""/>
        <dsp:cNvSpPr/>
      </dsp:nvSpPr>
      <dsp:spPr>
        <a:xfrm>
          <a:off x="4361686" y="313690"/>
          <a:ext cx="2161507" cy="193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b="1" kern="1200">
              <a:latin typeface="Calibri" panose="020F0502020204030204"/>
              <a:ea typeface="+mn-ea"/>
              <a:cs typeface="+mn-cs"/>
            </a:rPr>
            <a:t>Reduces harm </a:t>
          </a:r>
        </a:p>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kern="1200">
              <a:latin typeface="Calibri" panose="020F0502020204030204"/>
              <a:ea typeface="+mn-ea"/>
              <a:cs typeface="+mn-cs"/>
            </a:rPr>
            <a:t>Identifies misunderstandings</a:t>
          </a:r>
        </a:p>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kern="1200">
              <a:latin typeface="Calibri" panose="020F0502020204030204"/>
              <a:ea typeface="+mn-ea"/>
              <a:cs typeface="+mn-cs"/>
            </a:rPr>
            <a:t>Manages expectations</a:t>
          </a:r>
        </a:p>
        <a:p>
          <a:pPr marL="0" lvl="0" indent="0" algn="ctr" defTabSz="711200">
            <a:lnSpc>
              <a:spcPct val="90000"/>
            </a:lnSpc>
            <a:spcBef>
              <a:spcPct val="0"/>
            </a:spcBef>
            <a:spcAft>
              <a:spcPct val="35000"/>
            </a:spcAft>
            <a:buClr>
              <a:srgbClr val="0D97A7"/>
            </a:buClr>
            <a:buSzPct val="92000"/>
            <a:buFont typeface="Wingdings 2" panose="05020102010507070707" pitchFamily="18" charset="2"/>
            <a:buNone/>
          </a:pPr>
          <a:r>
            <a:rPr lang="en-GB" sz="1600" kern="1200">
              <a:latin typeface="Calibri" panose="020F0502020204030204"/>
              <a:ea typeface="+mn-ea"/>
              <a:cs typeface="+mn-cs"/>
            </a:rPr>
            <a:t>Reduces conflict</a:t>
          </a:r>
          <a:endParaRPr lang="en-US" sz="1600" kern="1200" dirty="0">
            <a:latin typeface="Calibri" panose="020F0502020204030204"/>
            <a:ea typeface="+mn-ea"/>
            <a:cs typeface="+mn-cs"/>
          </a:endParaRPr>
        </a:p>
      </dsp:txBody>
      <dsp:txXfrm>
        <a:off x="4455920" y="407924"/>
        <a:ext cx="1973039" cy="1741932"/>
      </dsp:txXfrm>
    </dsp:sp>
    <dsp:sp modelId="{DA45661D-54BC-DF44-A45C-DB0C02624F42}">
      <dsp:nvSpPr>
        <dsp:cNvPr id="0" name=""/>
        <dsp:cNvSpPr/>
      </dsp:nvSpPr>
      <dsp:spPr>
        <a:xfrm>
          <a:off x="2066710" y="2581909"/>
          <a:ext cx="2215018" cy="193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latin typeface="Calibri" panose="020F0502020204030204"/>
              <a:ea typeface="+mn-ea"/>
              <a:cs typeface="+mn-cs"/>
            </a:rPr>
            <a:t>Saves lives</a:t>
          </a:r>
        </a:p>
        <a:p>
          <a:pPr marL="0" lvl="0" indent="0" algn="ctr" defTabSz="666750">
            <a:lnSpc>
              <a:spcPct val="90000"/>
            </a:lnSpc>
            <a:spcBef>
              <a:spcPct val="0"/>
            </a:spcBef>
            <a:spcAft>
              <a:spcPct val="35000"/>
            </a:spcAft>
            <a:buNone/>
          </a:pPr>
          <a:r>
            <a:rPr lang="en-GB" sz="1500" kern="1200" baseline="0">
              <a:latin typeface="Calibri" panose="020F0502020204030204"/>
              <a:ea typeface="+mn-ea"/>
              <a:cs typeface="+mn-cs"/>
            </a:rPr>
            <a:t>Information saves lives</a:t>
          </a:r>
        </a:p>
        <a:p>
          <a:pPr marL="0" lvl="0" indent="0" algn="ctr" defTabSz="666750">
            <a:lnSpc>
              <a:spcPct val="90000"/>
            </a:lnSpc>
            <a:spcBef>
              <a:spcPct val="0"/>
            </a:spcBef>
            <a:spcAft>
              <a:spcPct val="35000"/>
            </a:spcAft>
            <a:buNone/>
          </a:pPr>
          <a:r>
            <a:rPr lang="en-GB" sz="1500" kern="1200" baseline="0">
              <a:latin typeface="Calibri" panose="020F0502020204030204"/>
              <a:ea typeface="+mn-ea"/>
              <a:cs typeface="+mn-cs"/>
            </a:rPr>
            <a:t>Provides psychological support</a:t>
          </a:r>
          <a:endParaRPr lang="en-US" sz="1500" b="1" kern="1200" dirty="0">
            <a:latin typeface="Calibri" panose="020F0502020204030204"/>
            <a:ea typeface="+mn-ea"/>
            <a:cs typeface="+mn-cs"/>
          </a:endParaRPr>
        </a:p>
      </dsp:txBody>
      <dsp:txXfrm>
        <a:off x="2160944" y="2676143"/>
        <a:ext cx="2026550" cy="1741932"/>
      </dsp:txXfrm>
    </dsp:sp>
    <dsp:sp modelId="{32B1AEB0-B83A-BB42-9BA0-F4CF691B3CA0}">
      <dsp:nvSpPr>
        <dsp:cNvPr id="0" name=""/>
        <dsp:cNvSpPr/>
      </dsp:nvSpPr>
      <dsp:spPr>
        <a:xfrm>
          <a:off x="4375073" y="2581909"/>
          <a:ext cx="2134732" cy="193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a:latin typeface="Calibri" panose="020F0502020204030204"/>
              <a:ea typeface="+mn-ea"/>
              <a:cs typeface="+mn-cs"/>
            </a:rPr>
            <a:t>Improves effectiveness</a:t>
          </a:r>
          <a:endParaRPr lang="en-US" sz="1500" b="1" kern="1200" dirty="0">
            <a:latin typeface="Calibri" panose="020F0502020204030204"/>
            <a:ea typeface="+mn-ea"/>
            <a:cs typeface="+mn-cs"/>
          </a:endParaRPr>
        </a:p>
        <a:p>
          <a:pPr marL="114300" lvl="1" indent="-114300" algn="ctr" defTabSz="666750">
            <a:lnSpc>
              <a:spcPct val="90000"/>
            </a:lnSpc>
            <a:spcBef>
              <a:spcPct val="0"/>
            </a:spcBef>
            <a:spcAft>
              <a:spcPts val="630"/>
            </a:spcAft>
            <a:buFontTx/>
            <a:buNone/>
          </a:pPr>
          <a:r>
            <a:rPr lang="en-GB" sz="1500" kern="1200">
              <a:latin typeface="Calibri" panose="020F0502020204030204"/>
              <a:ea typeface="+mn-ea"/>
              <a:cs typeface="+mn-cs"/>
            </a:rPr>
            <a:t>Detects gaps</a:t>
          </a:r>
          <a:endParaRPr lang="en-GB" sz="1500" kern="1200" dirty="0">
            <a:latin typeface="Calibri" panose="020F0502020204030204"/>
            <a:ea typeface="+mn-ea"/>
            <a:cs typeface="+mn-cs"/>
          </a:endParaRPr>
        </a:p>
        <a:p>
          <a:pPr marL="114300" lvl="1" indent="-114300" algn="ctr" defTabSz="666750">
            <a:lnSpc>
              <a:spcPct val="90000"/>
            </a:lnSpc>
            <a:spcBef>
              <a:spcPct val="0"/>
            </a:spcBef>
            <a:spcAft>
              <a:spcPts val="630"/>
            </a:spcAft>
            <a:buFontTx/>
            <a:buNone/>
          </a:pPr>
          <a:r>
            <a:rPr lang="en-GB" sz="1500" kern="1200">
              <a:latin typeface="Calibri" panose="020F0502020204030204"/>
              <a:ea typeface="+mn-ea"/>
              <a:cs typeface="+mn-cs"/>
            </a:rPr>
            <a:t>Focuses on needs</a:t>
          </a:r>
          <a:endParaRPr lang="en-GB" sz="1500" kern="1200" baseline="0" dirty="0">
            <a:latin typeface="Calibri" panose="020F0502020204030204"/>
            <a:ea typeface="+mn-ea"/>
            <a:cs typeface="+mn-cs"/>
          </a:endParaRPr>
        </a:p>
        <a:p>
          <a:pPr marL="114300" lvl="1" indent="-114300" algn="ctr" defTabSz="666750">
            <a:lnSpc>
              <a:spcPct val="90000"/>
            </a:lnSpc>
            <a:spcBef>
              <a:spcPct val="0"/>
            </a:spcBef>
            <a:spcAft>
              <a:spcPts val="630"/>
            </a:spcAft>
            <a:buFontTx/>
            <a:buNone/>
          </a:pPr>
          <a:r>
            <a:rPr lang="en-GB" sz="1500" kern="1200" baseline="0">
              <a:latin typeface="Calibri" panose="020F0502020204030204"/>
              <a:ea typeface="+mn-ea"/>
              <a:cs typeface="+mn-cs"/>
            </a:rPr>
            <a:t>Improves</a:t>
          </a:r>
          <a:r>
            <a:rPr lang="en-GB" sz="1500" kern="1200">
              <a:latin typeface="Calibri" panose="020F0502020204030204"/>
              <a:ea typeface="+mn-ea"/>
              <a:cs typeface="+mn-cs"/>
            </a:rPr>
            <a:t> efficiency</a:t>
          </a:r>
          <a:endParaRPr lang="en-GB" sz="1500" kern="1200" baseline="0" dirty="0">
            <a:latin typeface="Calibri" panose="020F0502020204030204"/>
            <a:ea typeface="+mn-ea"/>
            <a:cs typeface="+mn-cs"/>
          </a:endParaRPr>
        </a:p>
      </dsp:txBody>
      <dsp:txXfrm>
        <a:off x="4469307" y="2676143"/>
        <a:ext cx="1946264" cy="174193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F447CD-0C9C-DE40-B8AD-BC5C957B8938}" type="datetimeFigureOut">
              <a:rPr lang="en-US" smtClean="0"/>
              <a:t>10/30/2018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2CA8B6-9D17-7C43-9A44-8D7D0DE8C024}" type="slidenum">
              <a:rPr lang="en-US" smtClean="0"/>
              <a:t>‹#›</a:t>
            </a:fld>
            <a:endParaRPr lang="en-US"/>
          </a:p>
        </p:txBody>
      </p:sp>
    </p:spTree>
    <p:extLst>
      <p:ext uri="{BB962C8B-B14F-4D97-AF65-F5344CB8AC3E}">
        <p14:creationId xmlns:p14="http://schemas.microsoft.com/office/powerpoint/2010/main" val="2200328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has been developed by the CDAC Network – a </a:t>
            </a:r>
            <a:r>
              <a:rPr lang="en-GB" dirty="0"/>
              <a:t>network of more than 30 humanitarian, media development, social innovation, technology, and telecommunication organisations, dedicated to saving lives and making aid more effective through communication, information exchange and community engagement. The CDAC Network’s starting point is the principle that information and communication are critical forms of aid. </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The objective is to provide a brief overview of the issue. Because our time is limited, the depth with which we will explore the subject will also be. At the end of the session we will share materials, including where to find out more information about communication and community engagement. </a:t>
            </a:r>
          </a:p>
          <a:p>
            <a:endParaRPr lang="en-GB" dirty="0"/>
          </a:p>
          <a:p>
            <a:r>
              <a:rPr lang="en-GB" dirty="0"/>
              <a:t>We hope that you will share your experiences during the session so that we can build on your experience and knowledge. Please feel free to ask question as we go through the session. Unless anyone has any questions now, we’ll get started. </a:t>
            </a:r>
            <a:endParaRPr lang="en-US" dirty="0"/>
          </a:p>
          <a:p>
            <a:endParaRPr lang="en-US" dirty="0"/>
          </a:p>
        </p:txBody>
      </p:sp>
      <p:sp>
        <p:nvSpPr>
          <p:cNvPr id="4" name="Slide Number Placeholder 3"/>
          <p:cNvSpPr>
            <a:spLocks noGrp="1"/>
          </p:cNvSpPr>
          <p:nvPr>
            <p:ph type="sldNum" sz="quarter" idx="10"/>
          </p:nvPr>
        </p:nvSpPr>
        <p:spPr/>
        <p:txBody>
          <a:bodyPr/>
          <a:lstStyle/>
          <a:p>
            <a:fld id="{642CA8B6-9D17-7C43-9A44-8D7D0DE8C024}" type="slidenum">
              <a:rPr lang="en-US" smtClean="0"/>
              <a:t>1</a:t>
            </a:fld>
            <a:endParaRPr lang="en-US"/>
          </a:p>
        </p:txBody>
      </p:sp>
    </p:spTree>
    <p:extLst>
      <p:ext uri="{BB962C8B-B14F-4D97-AF65-F5344CB8AC3E}">
        <p14:creationId xmlns:p14="http://schemas.microsoft.com/office/powerpoint/2010/main" val="218442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Communication and community engagement is nothing new – in fact it is a standard part of development practice. It has been around so long that is has been called a range of different names.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Every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calls it something different and it fits in their mandate and work slightly differently. However, what is the same is the core function of improving relationships with the community to improve the outcomes for them.</a:t>
            </a:r>
            <a:endParaRPr lang="en-GB" sz="1200" kern="1200" dirty="0">
              <a:solidFill>
                <a:schemeClr val="tx1"/>
              </a:solidFill>
              <a:effectLst/>
              <a:latin typeface="+mn-lt"/>
              <a:ea typeface="+mn-ea"/>
              <a:cs typeface="+mn-cs"/>
            </a:endParaRPr>
          </a:p>
          <a:p>
            <a:endParaRPr lang="en-US" dirty="0"/>
          </a:p>
          <a:p>
            <a:r>
              <a:rPr lang="en-US" dirty="0"/>
              <a:t>It is about useful and actionable information for the community, promoting two-way communications and dialogue, getting feedback but then providing a response back to the community. </a:t>
            </a:r>
          </a:p>
          <a:p>
            <a:endParaRPr lang="en-US" dirty="0"/>
          </a:p>
          <a:p>
            <a:r>
              <a:rPr lang="en-US" dirty="0"/>
              <a:t>It is worth talking briefly about the relationship between accountability and communication and community engagement – there are a lot of similarities between the two (they are both rights-based, about shifting power, ensuring a demand driven response and are people-</a:t>
            </a:r>
            <a:r>
              <a:rPr lang="en-US" dirty="0" err="1"/>
              <a:t>centred</a:t>
            </a:r>
            <a:r>
              <a:rPr lang="en-US" dirty="0"/>
              <a:t> approaches). </a:t>
            </a:r>
          </a:p>
          <a:p>
            <a:endParaRPr lang="en-US" dirty="0"/>
          </a:p>
          <a:p>
            <a:r>
              <a:rPr lang="en-US" dirty="0"/>
              <a:t>But there are also some distinct differences. Communication and community engagement is a means to achieving accountability but it also covers a broader range of activities than typically covered by accountability. For example, the provision of life-saving information is a core part of the approach, the </a:t>
            </a:r>
            <a:r>
              <a:rPr lang="en-US" dirty="0" err="1"/>
              <a:t>mobilisation</a:t>
            </a:r>
            <a:r>
              <a:rPr lang="en-US" dirty="0"/>
              <a:t> of a broad range of partners and therefore </a:t>
            </a:r>
            <a:r>
              <a:rPr lang="en-GB" sz="1200" kern="1200" dirty="0">
                <a:solidFill>
                  <a:schemeClr val="tx1"/>
                </a:solidFill>
                <a:effectLst/>
                <a:latin typeface="+mn-lt"/>
                <a:ea typeface="+mn-ea"/>
                <a:cs typeface="+mn-cs"/>
              </a:rPr>
              <a:t>a significant emphasis on coordination and partnership</a:t>
            </a:r>
            <a:r>
              <a:rPr lang="en-GB" dirty="0">
                <a:effectLst/>
              </a:rPr>
              <a:t> </a:t>
            </a:r>
            <a:r>
              <a:rPr lang="en-US" dirty="0"/>
              <a:t>and creating opportunities for intra-community dialogue beyond those directly affected. </a:t>
            </a:r>
          </a:p>
        </p:txBody>
      </p:sp>
      <p:sp>
        <p:nvSpPr>
          <p:cNvPr id="4" name="Slide Number Placeholder 3"/>
          <p:cNvSpPr>
            <a:spLocks noGrp="1"/>
          </p:cNvSpPr>
          <p:nvPr>
            <p:ph type="sldNum" sz="quarter" idx="10"/>
          </p:nvPr>
        </p:nvSpPr>
        <p:spPr/>
        <p:txBody>
          <a:bodyPr/>
          <a:lstStyle/>
          <a:p>
            <a:fld id="{602C31A4-2A3F-334A-B2B2-B3E11FB32156}" type="slidenum">
              <a:rPr lang="en-US" smtClean="0"/>
              <a:pPr/>
              <a:t>10</a:t>
            </a:fld>
            <a:endParaRPr lang="en-US"/>
          </a:p>
        </p:txBody>
      </p:sp>
    </p:spTree>
    <p:extLst>
      <p:ext uri="{BB962C8B-B14F-4D97-AF65-F5344CB8AC3E}">
        <p14:creationId xmlns:p14="http://schemas.microsoft.com/office/powerpoint/2010/main" val="273668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BEFORE: Divide the room into groups (try to mix up the tables as people tend to sit next to people the already know) make sure each table has marker pens and flipchart paper. </a:t>
            </a:r>
          </a:p>
          <a:p>
            <a:pPr marL="171450" indent="-171450">
              <a:spcBef>
                <a:spcPct val="0"/>
              </a:spcBef>
              <a:buFontTx/>
              <a:buChar char="-"/>
              <a:defRPr/>
            </a:pPr>
            <a:endParaRPr lang="en-US" altLang="en-US" dirty="0">
              <a:ea typeface="ＭＳ Ｐゴシック" panose="020B0600070205080204" pitchFamily="34" charset="-128"/>
            </a:endParaRPr>
          </a:p>
          <a:p>
            <a:pPr marL="171450" indent="-171450">
              <a:spcBef>
                <a:spcPct val="0"/>
              </a:spcBef>
              <a:buFontTx/>
              <a:buChar char="-"/>
              <a:defRPr/>
            </a:pPr>
            <a:r>
              <a:rPr lang="en-US" altLang="en-US" dirty="0">
                <a:ea typeface="ＭＳ Ｐゴシック" panose="020B0600070205080204" pitchFamily="34" charset="-128"/>
              </a:rPr>
              <a:t>In your groups design a picture that shows what your team think good communication and community engagement in an emergency looks like. Be creative and try to show as many different elements as possible. </a:t>
            </a:r>
          </a:p>
          <a:p>
            <a:pPr marL="171450" indent="-171450">
              <a:spcBef>
                <a:spcPct val="0"/>
              </a:spcBef>
              <a:buFontTx/>
              <a:buChar char="-"/>
              <a:defRPr/>
            </a:pPr>
            <a:r>
              <a:rPr lang="en-US" altLang="en-US" dirty="0">
                <a:ea typeface="ＭＳ Ｐゴシック" panose="020B0600070205080204" pitchFamily="34" charset="-128"/>
              </a:rPr>
              <a:t>The example above is what a city in Western Australia identified as community engagement in their context. What would it look like in yours?</a:t>
            </a:r>
          </a:p>
          <a:p>
            <a:pPr marL="171450" indent="-171450">
              <a:spcBef>
                <a:spcPct val="0"/>
              </a:spcBef>
              <a:buFontTx/>
              <a:buChar char="-"/>
              <a:defRPr/>
            </a:pPr>
            <a:r>
              <a:rPr lang="en-US" altLang="en-US" dirty="0">
                <a:ea typeface="ＭＳ Ｐゴシック" panose="020B0600070205080204" pitchFamily="34" charset="-128"/>
              </a:rPr>
              <a:t>You’ll have ten minutes and make sure one of your group is ready to present your vision to the wider group.  </a:t>
            </a:r>
          </a:p>
          <a:p>
            <a:pPr marL="171450" indent="-171450">
              <a:spcBef>
                <a:spcPct val="0"/>
              </a:spcBef>
              <a:buFontTx/>
              <a:buChar char="-"/>
              <a:defRPr/>
            </a:pPr>
            <a:endParaRPr lang="en-US" altLang="en-US" dirty="0">
              <a:ea typeface="ＭＳ Ｐゴシック" panose="020B0600070205080204" pitchFamily="34" charset="-128"/>
            </a:endParaRPr>
          </a:p>
          <a:p>
            <a:pPr marL="171450" indent="-171450">
              <a:spcBef>
                <a:spcPct val="0"/>
              </a:spcBef>
              <a:buFontTx/>
              <a:buChar char="-"/>
              <a:defRPr/>
            </a:pPr>
            <a:r>
              <a:rPr lang="en-US" altLang="en-US" dirty="0">
                <a:ea typeface="ＭＳ Ｐゴシック" panose="020B0600070205080204" pitchFamily="34" charset="-128"/>
              </a:rPr>
              <a:t>AFTER: during the presentations make sure that there is time for questions and ask follow up question to the presenting group but also to everybody. For example, if someone drew a community meeting, ask the wider group how many people currently hold community meetings as part of their work or have held community meetings. </a:t>
            </a:r>
          </a:p>
          <a:p>
            <a:pPr marL="171450" indent="-171450">
              <a:spcBef>
                <a:spcPct val="0"/>
              </a:spcBef>
              <a:buFontTx/>
              <a:buChar char="-"/>
              <a:defRPr/>
            </a:pPr>
            <a:endParaRPr lang="en-US" altLang="en-US" dirty="0">
              <a:ea typeface="ＭＳ Ｐゴシック" panose="020B0600070205080204" pitchFamily="34" charset="-128"/>
            </a:endParaRPr>
          </a:p>
          <a:p>
            <a:pPr marL="0" indent="0">
              <a:spcBef>
                <a:spcPct val="0"/>
              </a:spcBef>
              <a:buFontTx/>
              <a:buNone/>
              <a:defRPr/>
            </a:pPr>
            <a:r>
              <a:rPr lang="en-US" altLang="en-US" dirty="0">
                <a:ea typeface="ＭＳ Ｐゴシック" panose="020B0600070205080204" pitchFamily="34" charset="-128"/>
              </a:rPr>
              <a:t>[This is a good opportunity to check people’s understanding of CCE – you can get the group to help self-correct during the presentations]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3051323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In your drawings at what stages of the project were you engaging the community? </a:t>
            </a:r>
          </a:p>
          <a:p>
            <a:pPr marL="171450" indent="-171450">
              <a:spcBef>
                <a:spcPct val="0"/>
              </a:spcBef>
              <a:buFontTx/>
              <a:buChar char="-"/>
              <a:defRPr/>
            </a:pPr>
            <a:r>
              <a:rPr lang="en-US" altLang="en-US" dirty="0">
                <a:ea typeface="ＭＳ Ｐゴシック" panose="020B0600070205080204" pitchFamily="34" charset="-128"/>
              </a:rPr>
              <a:t>Across the top of this graph you see the key stages of a project – the plotted line shows the usual degrees of engagement with the affected community throughout the cycle. </a:t>
            </a:r>
          </a:p>
          <a:p>
            <a:pPr marL="171450" indent="-171450">
              <a:spcBef>
                <a:spcPct val="0"/>
              </a:spcBef>
              <a:buFontTx/>
              <a:buChar char="-"/>
              <a:defRPr/>
            </a:pPr>
            <a:r>
              <a:rPr lang="en-US" altLang="en-US" dirty="0">
                <a:ea typeface="ＭＳ Ｐゴシック" panose="020B0600070205080204" pitchFamily="34" charset="-128"/>
              </a:rPr>
              <a:t>The diagnosis phase, what you probably know better as needs assessment and analysis is usually the highest level of engagement. The second highest is during the monitoring of </a:t>
            </a:r>
            <a:r>
              <a:rPr lang="en-US" altLang="en-US" dirty="0" err="1">
                <a:ea typeface="ＭＳ Ｐゴシック" panose="020B0600070205080204" pitchFamily="34" charset="-128"/>
              </a:rPr>
              <a:t>programmes</a:t>
            </a:r>
            <a:r>
              <a:rPr lang="en-US" altLang="en-US" dirty="0">
                <a:ea typeface="ＭＳ Ｐゴシック" panose="020B0600070205080204" pitchFamily="34" charset="-128"/>
              </a:rPr>
              <a:t>.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US" altLang="en-US" b="1" dirty="0">
                <a:ea typeface="ＭＳ Ｐゴシック" panose="020B0600070205080204" pitchFamily="34" charset="-128"/>
              </a:rPr>
              <a:t>Do you agree with this graph? How does your work match up? </a:t>
            </a:r>
            <a:r>
              <a:rPr lang="en-US" altLang="en-US" dirty="0">
                <a:ea typeface="ＭＳ Ｐゴシック" panose="020B0600070205080204" pitchFamily="34" charset="-128"/>
              </a:rPr>
              <a:t>[Plenary discussion]</a:t>
            </a:r>
          </a:p>
          <a:p>
            <a:pPr marL="171450" indent="-171450">
              <a:spcBef>
                <a:spcPct val="0"/>
              </a:spcBef>
              <a:buFontTx/>
              <a:buChar char="-"/>
              <a:defRPr/>
            </a:pPr>
            <a:endParaRPr lang="en-US" altLang="en-US" dirty="0">
              <a:ea typeface="ＭＳ Ｐゴシック" panose="020B0600070205080204" pitchFamily="34" charset="-128"/>
            </a:endParaRPr>
          </a:p>
          <a:p>
            <a:pPr marL="171450" indent="-171450">
              <a:spcBef>
                <a:spcPct val="0"/>
              </a:spcBef>
              <a:buFontTx/>
              <a:buChar char="-"/>
              <a:defRPr/>
            </a:pPr>
            <a:r>
              <a:rPr lang="en-US" altLang="en-US" dirty="0">
                <a:ea typeface="ＭＳ Ｐゴシック" panose="020B0600070205080204" pitchFamily="34" charset="-128"/>
              </a:rPr>
              <a:t>What is the common characteristic of these two times in a project?  </a:t>
            </a:r>
          </a:p>
          <a:p>
            <a:pPr marL="171450" indent="-171450">
              <a:spcBef>
                <a:spcPct val="0"/>
              </a:spcBef>
              <a:buFontTx/>
              <a:buChar char="-"/>
              <a:defRPr/>
            </a:pPr>
            <a:r>
              <a:rPr lang="en-US" altLang="en-US" dirty="0">
                <a:ea typeface="ＭＳ Ｐゴシック" panose="020B0600070205080204" pitchFamily="34" charset="-128"/>
              </a:rPr>
              <a:t>That’s right, they are both period when you are looking for inputs from the community – so they can be high levels of engagement but they can also be extractive in nature. </a:t>
            </a:r>
          </a:p>
          <a:p>
            <a:pPr marL="171450" indent="-171450">
              <a:spcBef>
                <a:spcPct val="0"/>
              </a:spcBef>
              <a:buFontTx/>
              <a:buChar char="-"/>
              <a:defRPr/>
            </a:pPr>
            <a:r>
              <a:rPr lang="en-US" altLang="en-US" dirty="0">
                <a:ea typeface="ＭＳ Ｐゴシック" panose="020B0600070205080204" pitchFamily="34" charset="-128"/>
              </a:rPr>
              <a:t>What we hope to achieve is indicated by this orange line. </a:t>
            </a:r>
          </a:p>
          <a:p>
            <a:pPr marL="171450" indent="-171450">
              <a:spcBef>
                <a:spcPct val="0"/>
              </a:spcBef>
              <a:buFontTx/>
              <a:buChar char="-"/>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4292128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We are not just talking about the quantity, which the last slide showed but also looking at quality, which this slides reflects. </a:t>
            </a:r>
          </a:p>
          <a:p>
            <a:pPr marL="171450" indent="-171450">
              <a:spcBef>
                <a:spcPct val="0"/>
              </a:spcBef>
              <a:buFontTx/>
              <a:buChar char="-"/>
              <a:defRPr/>
            </a:pPr>
            <a:r>
              <a:rPr lang="en-US" altLang="en-US" dirty="0">
                <a:ea typeface="ＭＳ Ｐゴシック" panose="020B0600070205080204" pitchFamily="34" charset="-128"/>
              </a:rPr>
              <a:t>If we look then at the kinds of engagement depicted here on a sliding scale - we can see that we begin with information provision but that this is the start of a spectrum of ways of involving the community that foster participation and ownership</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US" altLang="en-US" dirty="0">
                <a:ea typeface="ＭＳ Ｐゴシック" panose="020B0600070205080204" pitchFamily="34" charset="-128"/>
              </a:rPr>
              <a:t>As we go through this session keep thinking about what ways we can accelerate our improvement towards cultivating community participation and ownership. </a:t>
            </a:r>
          </a:p>
          <a:p>
            <a:pPr marL="171450" indent="-171450">
              <a:spcBef>
                <a:spcPct val="0"/>
              </a:spcBef>
              <a:buFontTx/>
              <a:buChar char="-"/>
              <a:defRPr/>
            </a:pPr>
            <a:endParaRPr lang="en-US" altLang="en-US" dirty="0">
              <a:ea typeface="ＭＳ Ｐゴシック" panose="020B0600070205080204" pitchFamily="34" charset="-128"/>
            </a:endParaRPr>
          </a:p>
          <a:p>
            <a:pPr marL="171450" indent="-171450">
              <a:spcBef>
                <a:spcPct val="0"/>
              </a:spcBef>
              <a:buFontTx/>
              <a:buChar char="-"/>
              <a:defRPr/>
            </a:pPr>
            <a:r>
              <a:rPr lang="en-GB" sz="1200" kern="1200" dirty="0">
                <a:solidFill>
                  <a:schemeClr val="tx1"/>
                </a:solidFill>
                <a:effectLst/>
                <a:latin typeface="+mn-lt"/>
                <a:ea typeface="+mn-ea"/>
                <a:cs typeface="+mn-cs"/>
              </a:rPr>
              <a:t>Put people into pairs and get them to share an example of their communication and community engagement work and where it sits on the spectrum of engagement.  Ask for a few examples. Then get people to raise their hands for the stage their example is at on the spectrum. You will be able see which stage is the most common. </a:t>
            </a:r>
          </a:p>
          <a:p>
            <a:pPr marL="171450" indent="-171450">
              <a:spcBef>
                <a:spcPct val="0"/>
              </a:spcBef>
              <a:buFontTx/>
              <a:buChar char="-"/>
              <a:defRPr/>
            </a:pPr>
            <a:r>
              <a:rPr lang="en-US" altLang="en-US" dirty="0">
                <a:ea typeface="ＭＳ Ｐゴシック" panose="020B0600070205080204" pitchFamily="34" charset="-128"/>
              </a:rPr>
              <a:t>Try and draw out common themes of the examples shared. For example, building local capacity, taking time, trust building, inclusion, leadership, results </a:t>
            </a:r>
            <a:r>
              <a:rPr lang="en-US" altLang="en-US">
                <a:ea typeface="ＭＳ Ｐゴシック" panose="020B0600070205080204" pitchFamily="34" charset="-128"/>
              </a:rPr>
              <a:t>etc</a:t>
            </a: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3494815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0"/>
              </a:spcBef>
              <a:buFontTx/>
              <a:buNone/>
              <a:defRPr/>
            </a:pPr>
            <a:r>
              <a:rPr lang="en-US" altLang="en-US" dirty="0">
                <a:ea typeface="ＭＳ Ｐゴシック" panose="020B0600070205080204" pitchFamily="34" charset="-128"/>
              </a:rPr>
              <a:t>When I look around this room I see a wealth of experience and expertise. So I am sure this diagram needs know explanation. This is the Humanitarian </a:t>
            </a:r>
            <a:r>
              <a:rPr lang="en-US" altLang="en-US" dirty="0" err="1">
                <a:ea typeface="ＭＳ Ｐゴシック" panose="020B0600070205080204" pitchFamily="34" charset="-128"/>
              </a:rPr>
              <a:t>Programme</a:t>
            </a:r>
            <a:r>
              <a:rPr lang="en-US" altLang="en-US" dirty="0">
                <a:ea typeface="ＭＳ Ｐゴシック" panose="020B0600070205080204" pitchFamily="34" charset="-128"/>
              </a:rPr>
              <a:t> Cycle. And although there may be slight changes in terminology, the basic stages remain the same for all programming. </a:t>
            </a:r>
          </a:p>
          <a:p>
            <a:pPr marL="0" indent="0">
              <a:spcBef>
                <a:spcPct val="0"/>
              </a:spcBef>
              <a:buFontTx/>
              <a:buNone/>
              <a:defRPr/>
            </a:pPr>
            <a:endParaRPr lang="en-US" altLang="en-US" dirty="0">
              <a:ea typeface="ＭＳ Ｐゴシック" panose="020B0600070205080204" pitchFamily="34" charset="-128"/>
            </a:endParaRPr>
          </a:p>
          <a:p>
            <a:pPr marL="0" indent="0">
              <a:spcBef>
                <a:spcPct val="0"/>
              </a:spcBef>
              <a:buFontTx/>
              <a:buNone/>
              <a:defRPr/>
            </a:pPr>
            <a:r>
              <a:rPr lang="en-US" altLang="en-US" dirty="0">
                <a:ea typeface="ＭＳ Ｐゴシック" panose="020B0600070205080204" pitchFamily="34" charset="-128"/>
              </a:rPr>
              <a:t>This cycle will from the basis for the second half of this session that will look at what some of the ways you can communicate and engage with the affected community. </a:t>
            </a:r>
          </a:p>
          <a:p>
            <a:pPr marL="0" indent="0">
              <a:spcBef>
                <a:spcPct val="0"/>
              </a:spcBef>
              <a:buFontTx/>
              <a:buNone/>
              <a:defRPr/>
            </a:pPr>
            <a:endParaRPr lang="en-US" altLang="en-US" dirty="0">
              <a:ea typeface="ＭＳ Ｐゴシック" panose="020B0600070205080204" pitchFamily="34" charset="-128"/>
            </a:endParaRPr>
          </a:p>
          <a:p>
            <a:pPr marL="0" indent="0">
              <a:spcBef>
                <a:spcPct val="0"/>
              </a:spcBef>
              <a:buFontTx/>
              <a:buNone/>
              <a:defRPr/>
            </a:pPr>
            <a:r>
              <a:rPr lang="en-US" altLang="en-US" dirty="0">
                <a:ea typeface="ＭＳ Ｐゴシック" panose="020B0600070205080204" pitchFamily="34" charset="-128"/>
              </a:rPr>
              <a:t>What I would like to do is to draw on some of your experience and expertise during this second half. If you have any examples about how you have either communicated with or engaged affected people, please do share these. I’d welcome people to also share, not only success stories, but also times when things didn’t work out. Our failures can be the best teacher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831540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solidFill>
                  <a:srgbClr val="000000"/>
                </a:solidFill>
                <a:latin typeface="Calibri" panose="020F0502020204030204" pitchFamily="34" charset="0"/>
                <a:ea typeface="Times New Roman" panose="02020603050405020304" pitchFamily="18" charset="0"/>
              </a:rPr>
              <a:t>Informed decision-making early on in humanitarian emergencies is challenging – there is usually little time or access to allow for a systematic assessment of affected communities. Taking these constraints into account what ways can we be better and meaning engaging the affected community during the assessment phase?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solidFill>
                  <a:srgbClr val="000000"/>
                </a:solidFill>
                <a:latin typeface="Calibri" panose="020F0502020204030204" pitchFamily="34" charset="0"/>
                <a:ea typeface="Times New Roman" panose="02020603050405020304" pitchFamily="18" charset="0"/>
              </a:rPr>
              <a:t>A problem shared is problem halved, so the saying goes. Giving people the space and time to talk freely about the issues they face can be both enlightening for you, and incredible reassuring for them.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solidFill>
                  <a:srgbClr val="000000"/>
                </a:solidFill>
                <a:latin typeface="Calibri" panose="020F0502020204030204" pitchFamily="34" charset="0"/>
                <a:ea typeface="Times New Roman" panose="02020603050405020304" pitchFamily="18" charset="0"/>
              </a:rPr>
              <a:t>The assessment is often the first interaction with the community – but stopping and listening, and this means active listening, it shows respect and helps build trust. These are two key elements in building a positive relationship with the community.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solidFill>
                  <a:srgbClr val="000000"/>
                </a:solidFill>
                <a:latin typeface="Calibri" panose="020F0502020204030204" pitchFamily="34" charset="0"/>
                <a:ea typeface="Times New Roman" panose="02020603050405020304" pitchFamily="18" charset="0"/>
              </a:rPr>
              <a:t>In my experience people want information about things that we, as humanitarian actors, often overlook. It is always worth asking them and not assuming you know.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solidFill>
                  <a:srgbClr val="000000"/>
                </a:solidFill>
                <a:latin typeface="Calibri" panose="020F0502020204030204" pitchFamily="34" charset="0"/>
                <a:ea typeface="Times New Roman" panose="02020603050405020304" pitchFamily="18" charset="0"/>
              </a:rPr>
              <a:t>Understanding how people communicate means the response can design engagement strategies that use these preferred channels and source of information.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solidFill>
                  <a:srgbClr val="000000"/>
                </a:solidFill>
                <a:latin typeface="Calibri" panose="020F0502020204030204" pitchFamily="34" charset="0"/>
                <a:ea typeface="Times New Roman" panose="02020603050405020304" pitchFamily="18" charset="0"/>
              </a:rPr>
              <a:t>The same is true for how people prefer to give feedback – to maximise the amount of feedback we receive we need to use preferred methods of gathering it.</a:t>
            </a:r>
          </a:p>
          <a:p>
            <a:pPr marL="171450" marR="0" lvl="0" indent="-171450" algn="l" defTabSz="457200" rtl="0" eaLnBrk="1" fontAlgn="auto" latinLnBrk="0" hangingPunct="1">
              <a:lnSpc>
                <a:spcPct val="100000"/>
              </a:lnSpc>
              <a:spcBef>
                <a:spcPct val="0"/>
              </a:spcBef>
              <a:spcAft>
                <a:spcPts val="0"/>
              </a:spcAft>
              <a:buClrTx/>
              <a:buSzTx/>
              <a:buFontTx/>
              <a:buChar char="-"/>
              <a:tabLst/>
              <a:defRPr/>
            </a:pPr>
            <a:endParaRPr lang="en-US" dirty="0"/>
          </a:p>
          <a:p>
            <a:pPr marL="171450" indent="-171450">
              <a:spcBef>
                <a:spcPct val="0"/>
              </a:spcBef>
              <a:buFontTx/>
              <a:buChar char="-"/>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3144619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Different people in communities access information and communicate in different ways – their ability to communicate and access information can be dictated by social inequalities based on their gender, age, physical abilities, caste, religion or ethnicity. </a:t>
            </a:r>
          </a:p>
          <a:p>
            <a:pPr marL="171450" indent="-171450">
              <a:spcBef>
                <a:spcPct val="0"/>
              </a:spcBef>
              <a:buFontTx/>
              <a:buChar char="-"/>
              <a:defRPr/>
            </a:pPr>
            <a:r>
              <a:rPr lang="en-US" altLang="en-US" dirty="0">
                <a:ea typeface="ＭＳ Ｐゴシック" panose="020B0600070205080204" pitchFamily="34" charset="-128"/>
              </a:rPr>
              <a:t>These same people, who may be </a:t>
            </a:r>
            <a:r>
              <a:rPr lang="en-US" altLang="en-US" dirty="0" err="1">
                <a:ea typeface="ＭＳ Ｐゴシック" panose="020B0600070205080204" pitchFamily="34" charset="-128"/>
              </a:rPr>
              <a:t>marginalised</a:t>
            </a:r>
            <a:r>
              <a:rPr lang="en-US" altLang="en-US" dirty="0">
                <a:ea typeface="ＭＳ Ｐゴシック" panose="020B0600070205080204" pitchFamily="34" charset="-128"/>
              </a:rPr>
              <a:t> from ‘mainstream’ society can also often be the most vulnerable in a crisis. When you come to plan your </a:t>
            </a:r>
            <a:r>
              <a:rPr lang="en-US" altLang="en-US" dirty="0" err="1">
                <a:ea typeface="ＭＳ Ｐゴシック" panose="020B0600070205080204" pitchFamily="34" charset="-128"/>
              </a:rPr>
              <a:t>programmes</a:t>
            </a:r>
            <a:r>
              <a:rPr lang="en-US" altLang="en-US" dirty="0">
                <a:ea typeface="ＭＳ Ｐゴシック" panose="020B0600070205080204" pitchFamily="34" charset="-128"/>
              </a:rPr>
              <a:t> having this level of detail can enable more targeted engagement strategies that will be more likely to succeed. </a:t>
            </a:r>
          </a:p>
          <a:p>
            <a:pPr marL="171450" indent="-171450">
              <a:spcBef>
                <a:spcPct val="0"/>
              </a:spcBef>
              <a:buFontTx/>
              <a:buChar char="-"/>
              <a:defRPr/>
            </a:pPr>
            <a:r>
              <a:rPr lang="en-US" altLang="en-US" dirty="0">
                <a:ea typeface="ＭＳ Ｐゴシック" panose="020B0600070205080204" pitchFamily="34" charset="-128"/>
              </a:rPr>
              <a:t>You should ensure that your communication and community engagement work is not inadvertently reinforcing power imbalances in the community and doing more harm than good. </a:t>
            </a:r>
          </a:p>
          <a:p>
            <a:pPr marL="171450" indent="-171450">
              <a:spcBef>
                <a:spcPct val="0"/>
              </a:spcBef>
              <a:buFontTx/>
              <a:buChar char="-"/>
              <a:defRPr/>
            </a:pPr>
            <a:r>
              <a:rPr lang="en-US" altLang="en-US" dirty="0">
                <a:ea typeface="ＭＳ Ｐゴシック" panose="020B0600070205080204" pitchFamily="34" charset="-128"/>
              </a:rPr>
              <a:t>This second point was a lesson that was very apparent after the response to the Ebola outbreak in West Africa. In this crisis the international community assumed that it was a lack of knowledge that was the issue and this could be solved by mass </a:t>
            </a:r>
            <a:r>
              <a:rPr lang="en-US" altLang="en-US" dirty="0" err="1">
                <a:ea typeface="ＭＳ Ｐゴシック" panose="020B0600070205080204" pitchFamily="34" charset="-128"/>
              </a:rPr>
              <a:t>sensitisation</a:t>
            </a:r>
            <a:r>
              <a:rPr lang="en-US" altLang="en-US" dirty="0">
                <a:ea typeface="ＭＳ Ｐゴシック" panose="020B0600070205080204" pitchFamily="34" charset="-128"/>
              </a:rPr>
              <a:t> and awareness raising sessions. However, what they had failed to understand at first was the cultural aspect of the crisis and it was only when they listened to anthropologists that they understood the cultural and social norms were the cause of the risky behavior, not as they incorrectly assumed a lack of knowledge. For example the practices of the family washing the bodies before burial </a:t>
            </a:r>
          </a:p>
          <a:p>
            <a:pPr marL="171450" indent="-171450">
              <a:spcBef>
                <a:spcPct val="0"/>
              </a:spcBef>
              <a:buFontTx/>
              <a:buChar char="-"/>
              <a:defRPr/>
            </a:pPr>
            <a:r>
              <a:rPr lang="en-US" altLang="en-US" dirty="0">
                <a:ea typeface="ＭＳ Ｐゴシック" panose="020B0600070205080204" pitchFamily="34" charset="-128"/>
              </a:rPr>
              <a:t>Finding out this kind of information, is first best achieved through a desk review of existing materials could help dandify some key cultural and social issue that may play a factor in the response. During your field work you can verify if these are still factors post-crisis. Depending on the technical nature of your work you may come across these during assessment and consultation with the community when trying to understand what the underlying causes of certain </a:t>
            </a:r>
            <a:r>
              <a:rPr lang="en-US" altLang="en-US" dirty="0" err="1">
                <a:ea typeface="ＭＳ Ｐゴシック" panose="020B0600070205080204" pitchFamily="34" charset="-128"/>
              </a:rPr>
              <a:t>behaviours</a:t>
            </a:r>
            <a:r>
              <a:rPr lang="en-US" altLang="en-US" dirty="0">
                <a:ea typeface="ＭＳ Ｐゴシック" panose="020B0600070205080204" pitchFamily="34" charset="-128"/>
              </a:rPr>
              <a:t> are.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2374277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A key premise that is common to all of the ‘people-centered’ approaches is the active role that communities play in their own recovery – their meaningful participation.  </a:t>
            </a:r>
          </a:p>
          <a:p>
            <a:pPr marL="171450" indent="-171450">
              <a:spcBef>
                <a:spcPct val="0"/>
              </a:spcBef>
              <a:buFontTx/>
              <a:buChar char="-"/>
              <a:defRPr/>
            </a:pPr>
            <a:r>
              <a:rPr lang="en-US" altLang="en-US" dirty="0">
                <a:ea typeface="ＭＳ Ｐゴシック" panose="020B0600070205080204" pitchFamily="34" charset="-128"/>
              </a:rPr>
              <a:t>The process of planning is as important as the output as a way to get a broad range of stakeholders aligned behind a common set of goals and objectives. </a:t>
            </a:r>
          </a:p>
          <a:p>
            <a:pPr marL="171450" indent="-171450">
              <a:spcBef>
                <a:spcPct val="0"/>
              </a:spcBef>
              <a:buFontTx/>
              <a:buChar char="-"/>
              <a:defRPr/>
            </a:pPr>
            <a:r>
              <a:rPr lang="en-US" altLang="en-US" dirty="0">
                <a:ea typeface="ＭＳ Ｐゴシック" panose="020B0600070205080204" pitchFamily="34" charset="-128"/>
              </a:rPr>
              <a:t>One often highly contentious issue is that of selection criteria – involving the community can help a) identify the most vulnerable, b) build the community's capacity to identify these people and consider what support is needed and c) Enable the community members involved to be able to explain the criteria to other people (especially those who may be frustrated that they need to meet the criteria. </a:t>
            </a:r>
          </a:p>
          <a:p>
            <a:pPr marL="171450" indent="-171450">
              <a:spcBef>
                <a:spcPct val="0"/>
              </a:spcBef>
              <a:buFontTx/>
              <a:buChar char="-"/>
              <a:defRPr/>
            </a:pPr>
            <a:r>
              <a:rPr lang="en-US" altLang="en-US" dirty="0">
                <a:ea typeface="ＭＳ Ｐゴシック" panose="020B0600070205080204" pitchFamily="34" charset="-128"/>
              </a:rPr>
              <a:t>Sharing the output of the process is also really important to keep the community engaged and to see the value of their involvement. You want them to have ownership over the process and so validating with them is a key step before you start implementation. </a:t>
            </a:r>
          </a:p>
          <a:p>
            <a:pPr marL="171450" indent="-171450">
              <a:spcBef>
                <a:spcPct val="0"/>
              </a:spcBef>
              <a:buFontTx/>
              <a:buChar char="-"/>
              <a:defRPr/>
            </a:pPr>
            <a:r>
              <a:rPr lang="en-US" altLang="en-US" dirty="0">
                <a:ea typeface="ＭＳ Ｐゴシック" panose="020B0600070205080204" pitchFamily="34" charset="-128"/>
              </a:rPr>
              <a:t>When it comes to planning a very practical way of achieving this is to discuss with the community what their action plan would be – what capacity do they have to work on an issue and how can you support that.</a:t>
            </a:r>
          </a:p>
          <a:p>
            <a:pPr marL="171450" indent="-171450">
              <a:spcBef>
                <a:spcPct val="0"/>
              </a:spcBef>
              <a:buFontTx/>
              <a:buChar char="-"/>
              <a:defRPr/>
            </a:pPr>
            <a:r>
              <a:rPr lang="en-US" altLang="en-US" dirty="0">
                <a:ea typeface="ＭＳ Ｐゴシック" panose="020B0600070205080204" pitchFamily="34" charset="-128"/>
              </a:rPr>
              <a:t>For example, imagine that you have discussed the issue of water-borne disease in the camp. The community identified this as a priority and you have suggested that they promote safe water treatment in the community. Discussing how the community could work on this issue may bring out an idea to run an awareness raising campaign, which the community could arrange but they would need some technical advice on methods and also possibly some awareness raising materials.  </a:t>
            </a:r>
          </a:p>
          <a:p>
            <a:pPr marL="171450" indent="-171450">
              <a:spcBef>
                <a:spcPct val="0"/>
              </a:spcBef>
              <a:buFontTx/>
              <a:buChar char="-"/>
              <a:defRPr/>
            </a:pPr>
            <a:r>
              <a:rPr lang="en-US" altLang="en-US" dirty="0">
                <a:ea typeface="ＭＳ Ｐゴシック" panose="020B0600070205080204" pitchFamily="34" charset="-128"/>
              </a:rPr>
              <a:t>Blending the external technical knowledge with the local is key to the success of your intervention. These communities may have been dealing with these issues for decades, if not longer, they may very well have developed their own local solutions. Finding ways to identify these and support them is best done through consultation and dialogue.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324916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One of the key actions that humanitarian </a:t>
            </a:r>
            <a:r>
              <a:rPr lang="en-US" altLang="en-US" dirty="0" err="1">
                <a:ea typeface="ＭＳ Ｐゴシック" panose="020B0600070205080204" pitchFamily="34" charset="-128"/>
              </a:rPr>
              <a:t>organisations</a:t>
            </a:r>
            <a:r>
              <a:rPr lang="en-US" altLang="en-US" dirty="0">
                <a:ea typeface="ＭＳ Ｐゴシック" panose="020B0600070205080204" pitchFamily="34" charset="-128"/>
              </a:rPr>
              <a:t> committed to under the Grand Bargain was to: ‘d</a:t>
            </a:r>
            <a:r>
              <a:rPr lang="en-GB" sz="1200" kern="1200" dirty="0" err="1">
                <a:solidFill>
                  <a:schemeClr val="tx1"/>
                </a:solidFill>
                <a:effectLst/>
                <a:latin typeface="+mn-lt"/>
                <a:ea typeface="+mn-ea"/>
                <a:cs typeface="+mn-cs"/>
              </a:rPr>
              <a:t>evelop</a:t>
            </a:r>
            <a:r>
              <a:rPr lang="en-GB" sz="1200" kern="1200" dirty="0">
                <a:solidFill>
                  <a:schemeClr val="tx1"/>
                </a:solidFill>
                <a:effectLst/>
                <a:latin typeface="+mn-lt"/>
                <a:ea typeface="+mn-ea"/>
                <a:cs typeface="+mn-cs"/>
              </a:rPr>
              <a:t> common standards and a coordinated approach for community engagement and participation supported by a common platform for sharing and analysing data to strengthen decision-making, transparency, accountability and limit duplication.’ This looks at how do we, as a group deliver on collective accountability. How can the voices of the community influence decision-making at the inter-cluster or humanitarian country team level. </a:t>
            </a:r>
          </a:p>
          <a:p>
            <a:pPr marL="171450" indent="-171450">
              <a:spcBef>
                <a:spcPct val="0"/>
              </a:spcBef>
              <a:buFontTx/>
              <a:buChar char="-"/>
              <a:defRPr/>
            </a:pPr>
            <a:r>
              <a:rPr lang="en-GB" sz="1200" kern="1200" dirty="0">
                <a:solidFill>
                  <a:schemeClr val="tx1"/>
                </a:solidFill>
                <a:effectLst/>
                <a:latin typeface="+mn-lt"/>
                <a:ea typeface="+mn-ea"/>
                <a:cs typeface="+mn-cs"/>
              </a:rPr>
              <a:t>How do we find ways to move beyond community input into decision-making, which is far from a given in most response, to actually shifting the power to enable the communities to play am meaningful role in decision-making. </a:t>
            </a:r>
          </a:p>
          <a:p>
            <a:pPr marL="171450" indent="-171450">
              <a:spcBef>
                <a:spcPct val="0"/>
              </a:spcBef>
              <a:buFontTx/>
              <a:buChar char="-"/>
              <a:defRPr/>
            </a:pPr>
            <a:r>
              <a:rPr lang="en-GB" sz="1200" kern="1200" dirty="0">
                <a:solidFill>
                  <a:schemeClr val="tx1"/>
                </a:solidFill>
                <a:effectLst/>
                <a:latin typeface="+mn-lt"/>
                <a:ea typeface="+mn-ea"/>
                <a:cs typeface="+mn-cs"/>
              </a:rPr>
              <a:t>This talks directly a central coordination role to aggregate these inputs. Typically communications and community engagement would be coordinated through a technical working group that would sit within the inter-cluster or HCT. This is not always the case as it will depend on both capacity and context. </a:t>
            </a:r>
          </a:p>
          <a:p>
            <a:pPr marL="171450" indent="-171450">
              <a:spcBef>
                <a:spcPct val="0"/>
              </a:spcBef>
              <a:buFontTx/>
              <a:buChar char="-"/>
              <a:defRPr/>
            </a:pPr>
            <a:r>
              <a:rPr lang="en-GB" altLang="en-US" sz="1200" kern="1200" dirty="0">
                <a:solidFill>
                  <a:schemeClr val="tx1"/>
                </a:solidFill>
                <a:effectLst/>
                <a:latin typeface="+mn-lt"/>
                <a:ea typeface="+mn-ea"/>
                <a:cs typeface="+mn-cs"/>
              </a:rPr>
              <a:t>Having consistency in how we measure our outreach and engagement efforts can help us know where we are in the delivering on those global commitments and the Core Humanitarian Standard and the IASC have developed some generic indicators that can be used. We’ll make sure to include these in the list of additional resources at the end of the session. Disusing, contextualising and agreeing on these indicators can itself be a very powerful advocacy process. </a:t>
            </a: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1032334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GB" sz="1200" kern="1200" dirty="0">
                <a:solidFill>
                  <a:schemeClr val="tx1"/>
                </a:solidFill>
                <a:effectLst/>
                <a:latin typeface="+mn-lt"/>
                <a:ea typeface="+mn-ea"/>
                <a:cs typeface="+mn-cs"/>
              </a:rPr>
              <a:t>Aligning the work that is planned to global and donor commitments on accountability and community engagement will inevitably help in your mobilisation efforts. </a:t>
            </a:r>
          </a:p>
          <a:p>
            <a:pPr marL="171450" indent="-171450">
              <a:spcBef>
                <a:spcPct val="0"/>
              </a:spcBef>
              <a:buFontTx/>
              <a:buChar char="-"/>
              <a:defRPr/>
            </a:pPr>
            <a:r>
              <a:rPr lang="en-GB" sz="1200" kern="1200" dirty="0">
                <a:solidFill>
                  <a:schemeClr val="tx1"/>
                </a:solidFill>
                <a:effectLst/>
                <a:latin typeface="+mn-lt"/>
                <a:ea typeface="+mn-ea"/>
                <a:cs typeface="+mn-cs"/>
              </a:rPr>
              <a:t>Articulating the mechanisms for how that feedback can influence project design and delivery is also a powerful advocacy process to go through. Remember this is both at the organisational level but then also at the inter-agency level. </a:t>
            </a:r>
          </a:p>
          <a:p>
            <a:pPr marL="171450" indent="-171450">
              <a:spcBef>
                <a:spcPct val="0"/>
              </a:spcBef>
              <a:buFontTx/>
              <a:buChar char="-"/>
              <a:defRPr/>
            </a:pPr>
            <a:r>
              <a:rPr lang="en-GB" altLang="en-US" dirty="0">
                <a:effectLst/>
                <a:ea typeface="ＭＳ Ｐゴシック" panose="020B0600070205080204" pitchFamily="34" charset="-128"/>
              </a:rPr>
              <a:t>A SWOT analysis of your own organisation is the foundation for developing partnerships. </a:t>
            </a:r>
          </a:p>
          <a:p>
            <a:pPr marL="171450" indent="-171450">
              <a:spcBef>
                <a:spcPct val="0"/>
              </a:spcBef>
              <a:buFontTx/>
              <a:buChar char="-"/>
              <a:defRPr/>
            </a:pPr>
            <a:r>
              <a:rPr lang="en-GB" altLang="en-US" dirty="0">
                <a:effectLst/>
                <a:ea typeface="ＭＳ Ｐゴシック" panose="020B0600070205080204" pitchFamily="34" charset="-128"/>
              </a:rPr>
              <a:t>With the community at the centre work outwards to identify which organisations, groups or associations could help partner with the community to achieve the overall programme goals. Remember this might be the private sector, local media, mobile network operators, diaspora groups or other ‘non-traditional’ humanitarian actors. </a:t>
            </a: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399398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n-US" altLang="en-US" dirty="0">
                <a:ea typeface="ＭＳ Ｐゴシック" panose="020B0600070205080204" pitchFamily="34" charset="-128"/>
              </a:rPr>
              <a:t>This session will help you understand what communication and community engagement is and why it matters. It will also provide some suggestions for how this could be implemented throughout the humanitarian </a:t>
            </a:r>
            <a:r>
              <a:rPr lang="en-US" altLang="en-US" dirty="0" err="1">
                <a:ea typeface="ＭＳ Ｐゴシック" panose="020B0600070205080204" pitchFamily="34" charset="-128"/>
              </a:rPr>
              <a:t>programme</a:t>
            </a:r>
            <a:r>
              <a:rPr lang="en-US" altLang="en-US" dirty="0">
                <a:ea typeface="ＭＳ Ｐゴシック" panose="020B0600070205080204" pitchFamily="34" charset="-128"/>
              </a:rPr>
              <a:t> cycle.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2471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sz="1200" kern="1200" dirty="0">
                <a:solidFill>
                  <a:schemeClr val="tx1"/>
                </a:solidFill>
                <a:effectLst/>
                <a:latin typeface="+mn-lt"/>
                <a:ea typeface="+mn-ea"/>
                <a:cs typeface="+mn-cs"/>
              </a:rPr>
              <a:t>The community has resources that can help during the response – knowing how to tap into these is about building relationships around the premise that the community is the first responder</a:t>
            </a:r>
            <a:r>
              <a:rPr lang="en-GB" dirty="0">
                <a:effectLst/>
              </a:rPr>
              <a:t>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effectLst/>
              </a:rPr>
              <a:t>There may be other groups that have non-financial resources that could help in the response – when looking at partnerships it important to not just consider money. For example, there could be great value in partnering with groups or organisations that have pre-existing relationships with the communities – relationships take time to establish and nurture, so working with others who already have them can save time and effort.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effectLst/>
              </a:rPr>
              <a:t>Factor into your discussions with donors about the need for flexibility and ensure that if you are a grant making or donor organisations that this is also reflected in your partnership agreements – not just that it is allowed but that it ids actively encouraged. </a:t>
            </a:r>
          </a:p>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dirty="0">
                <a:effectLst/>
              </a:rPr>
              <a:t>Make sure that decision-makers, both internal and external, are aware that they are expected to respond to feedback and agree on what the thresholds or criteria are for when course corrections would be made. </a:t>
            </a:r>
          </a:p>
          <a:p>
            <a:pPr marL="171450" indent="-171450">
              <a:spcBef>
                <a:spcPct val="0"/>
              </a:spcBef>
              <a:buFontTx/>
              <a:buChar char="-"/>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60419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Unless you are from the affected community, it will be hard for you to develop information products  or outreach materials that effectively resonate with the community. The most effective way of developing materials is involving the community from the start. If they identify the issue as a problem, most engaging way of sharing that information with the community. This is best practice. However, it is not always possible to follow best practice – at the very least you must pre-test the material with the community before large-scale production and roll out. This can save time, money and potentially lives – a misunderstood or poorly communicated message can kill. E.g. on water treatment. </a:t>
            </a:r>
          </a:p>
          <a:p>
            <a:pPr marL="171450" indent="-171450">
              <a:spcBef>
                <a:spcPct val="0"/>
              </a:spcBef>
              <a:buFontTx/>
              <a:buChar char="-"/>
              <a:defRPr/>
            </a:pPr>
            <a:r>
              <a:rPr lang="en-US" altLang="en-US" dirty="0">
                <a:ea typeface="ＭＳ Ｐゴシック" panose="020B0600070205080204" pitchFamily="34" charset="-128"/>
              </a:rPr>
              <a:t>Communication and community engagement takes skills – both on the side of the community to be able to meaningfully participate. Also on the humanitarian’s side – a technical WASH expert may not have the inter-personal skills needed to effectively run a focus group discussion or community meeting.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379548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457200" rtl="0" eaLnBrk="1" fontAlgn="auto" latinLnBrk="0" hangingPunct="1">
              <a:lnSpc>
                <a:spcPct val="100000"/>
              </a:lnSpc>
              <a:spcBef>
                <a:spcPct val="0"/>
              </a:spcBef>
              <a:spcAft>
                <a:spcPts val="0"/>
              </a:spcAft>
              <a:buClrTx/>
              <a:buSzTx/>
              <a:buFontTx/>
              <a:buChar char="-"/>
              <a:tabLst/>
              <a:defRPr/>
            </a:pPr>
            <a:r>
              <a:rPr lang="en-GB" sz="1200" kern="1200" dirty="0">
                <a:solidFill>
                  <a:schemeClr val="tx1"/>
                </a:solidFill>
                <a:effectLst/>
                <a:latin typeface="+mn-lt"/>
                <a:ea typeface="+mn-ea"/>
                <a:cs typeface="+mn-cs"/>
              </a:rPr>
              <a:t>The four main DAC criteria can be explained simply as follows: relevance and Impact – ‘doing the right thing’ and effectiveness and efficiency – ‘doing things right’; </a:t>
            </a:r>
          </a:p>
          <a:p>
            <a:pPr marL="171450" indent="-171450">
              <a:spcBef>
                <a:spcPct val="0"/>
              </a:spcBef>
              <a:buFontTx/>
              <a:buChar char="-"/>
              <a:defRPr/>
            </a:pPr>
            <a:r>
              <a:rPr lang="en-US" altLang="en-US" dirty="0">
                <a:ea typeface="ＭＳ Ｐゴシック" panose="020B0600070205080204" pitchFamily="34" charset="-128"/>
              </a:rPr>
              <a:t>Informal monitoring can be feedback that you receive outside of your monitoring activities. Make sure there is a way of documenting this so it can also feed into your analysis. This may be the case of explaining to staff or partners why you value this kind of feedback and ensuring when the receive it they record and report. </a:t>
            </a:r>
          </a:p>
          <a:p>
            <a:pPr marL="171450" indent="-171450">
              <a:spcBef>
                <a:spcPct val="0"/>
              </a:spcBef>
              <a:buFontTx/>
              <a:buChar char="-"/>
              <a:defRPr/>
            </a:pPr>
            <a:r>
              <a:rPr lang="en-US" altLang="en-US" dirty="0">
                <a:ea typeface="ＭＳ Ｐゴシック" panose="020B0600070205080204" pitchFamily="34" charset="-128"/>
              </a:rPr>
              <a:t>Community-based monitoring can be extremely effective – it can provide a very frank analysis of the success of a </a:t>
            </a:r>
            <a:r>
              <a:rPr lang="en-US" altLang="en-US" dirty="0" err="1">
                <a:ea typeface="ＭＳ Ｐゴシック" panose="020B0600070205080204" pitchFamily="34" charset="-128"/>
              </a:rPr>
              <a:t>programme</a:t>
            </a:r>
            <a:r>
              <a:rPr lang="en-US" altLang="en-US" dirty="0">
                <a:ea typeface="ＭＳ Ｐゴシック" panose="020B0600070205080204" pitchFamily="34" charset="-128"/>
              </a:rPr>
              <a:t> (without the inherent bias of the implementing agency asking the questions and people wanting to say nice things in the hope that more help will come or out of gratitude for the assistance provided). </a:t>
            </a:r>
          </a:p>
          <a:p>
            <a:pPr marL="171450" indent="-171450">
              <a:spcBef>
                <a:spcPct val="0"/>
              </a:spcBef>
              <a:buFontTx/>
              <a:buChar char="-"/>
              <a:defRPr/>
            </a:pPr>
            <a:r>
              <a:rPr lang="en-US" altLang="en-US" dirty="0">
                <a:ea typeface="ＭＳ Ｐゴシック" panose="020B0600070205080204" pitchFamily="34" charset="-128"/>
              </a:rPr>
              <a:t>The community are also there the whole time – they see things that happen long after the official monitoring visit and can give the context in which things are happening that can provide inviable information about progress. </a:t>
            </a:r>
          </a:p>
          <a:p>
            <a:pPr marL="171450" indent="-171450">
              <a:spcBef>
                <a:spcPct val="0"/>
              </a:spcBef>
              <a:buFontTx/>
              <a:buChar char="-"/>
              <a:defRPr/>
            </a:pPr>
            <a:r>
              <a:rPr lang="en-US" altLang="en-US" dirty="0">
                <a:ea typeface="ＭＳ Ｐゴシック" panose="020B0600070205080204" pitchFamily="34" charset="-128"/>
              </a:rPr>
              <a:t>The community will be able to tell you if you findings of your monitoring are accurate or not, or help </a:t>
            </a:r>
            <a:r>
              <a:rPr lang="en-US" altLang="en-US" dirty="0" err="1">
                <a:ea typeface="ＭＳ Ｐゴシック" panose="020B0600070205080204" pitchFamily="34" charset="-128"/>
              </a:rPr>
              <a:t>rationalise</a:t>
            </a:r>
            <a:r>
              <a:rPr lang="en-US" altLang="en-US" dirty="0">
                <a:ea typeface="ＭＳ Ｐゴシック" panose="020B0600070205080204" pitchFamily="34" charset="-128"/>
              </a:rPr>
              <a:t> some of the results for you.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1516401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Agreeing at the inter-agency level on the ways of engaging the communities around evaluations can help comparison of findings and also ensure consistency in approaches. </a:t>
            </a:r>
          </a:p>
          <a:p>
            <a:pPr marL="171450" indent="-171450">
              <a:spcBef>
                <a:spcPct val="0"/>
              </a:spcBef>
              <a:buFontTx/>
              <a:buChar char="-"/>
              <a:defRPr/>
            </a:pPr>
            <a:r>
              <a:rPr lang="en-US" altLang="en-US" dirty="0">
                <a:ea typeface="ＭＳ Ｐゴシック" panose="020B0600070205080204" pitchFamily="34" charset="-128"/>
              </a:rPr>
              <a:t>Again going back to the community with your draft findings is good parties to ensure, particularly </a:t>
            </a:r>
            <a:r>
              <a:rPr lang="en-US" altLang="en-US" dirty="0" err="1">
                <a:ea typeface="ＭＳ Ｐゴシック" panose="020B0600070205080204" pitchFamily="34" charset="-128"/>
              </a:rPr>
              <a:t>marginalised</a:t>
            </a:r>
            <a:r>
              <a:rPr lang="en-US" altLang="en-US" dirty="0">
                <a:ea typeface="ＭＳ Ｐゴシック" panose="020B0600070205080204" pitchFamily="34" charset="-128"/>
              </a:rPr>
              <a:t> groups, are able to validate the findings or raise their own issues. </a:t>
            </a:r>
          </a:p>
          <a:p>
            <a:pPr marL="171450" indent="-171450">
              <a:spcBef>
                <a:spcPct val="0"/>
              </a:spcBef>
              <a:buFontTx/>
              <a:buChar char="-"/>
              <a:defRPr/>
            </a:pPr>
            <a:r>
              <a:rPr lang="en-US" altLang="en-US" dirty="0">
                <a:ea typeface="ＭＳ Ｐゴシック" panose="020B0600070205080204" pitchFamily="34" charset="-128"/>
              </a:rPr>
              <a:t>Having the right team composition can go a long way in helping your community engagement. Consider how the community will perceive the evaluation team – think about the gender and ethnicity factors as well. Having team members who speak the colloquial language of the community helps to build that rapport and trust (without having to go through an interpreter). When we say colloquial language – we mean the language that people speak in their homes (not necessarily the official language or the one they learnt at school) the one they feel most comfortable expressing themselves in.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120794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Involving the community in the evaluation shows respect for their opinions and views, which in turn help build better relationships. It also delivers a better evaluation – one that truly reflects the community’s perspectives. </a:t>
            </a:r>
          </a:p>
          <a:p>
            <a:pPr marL="171450" indent="-171450">
              <a:spcBef>
                <a:spcPct val="0"/>
              </a:spcBef>
              <a:buFontTx/>
              <a:buChar char="-"/>
              <a:defRPr/>
            </a:pPr>
            <a:r>
              <a:rPr lang="en-US" altLang="en-US" dirty="0">
                <a:ea typeface="ＭＳ Ｐゴシック" panose="020B0600070205080204" pitchFamily="34" charset="-128"/>
              </a:rPr>
              <a:t>Not all of the evaluation criteria may be suitable to discuss with the community – for example you may talk about the relevance of the assistance provided with the community but a discussion about the cost-effectiveness may not be suitable</a:t>
            </a:r>
          </a:p>
          <a:p>
            <a:pPr marL="171450" indent="-171450">
              <a:spcBef>
                <a:spcPct val="0"/>
              </a:spcBef>
              <a:buFontTx/>
              <a:buChar char="-"/>
              <a:defRPr/>
            </a:pPr>
            <a:r>
              <a:rPr lang="en-US" altLang="en-US" dirty="0">
                <a:ea typeface="ＭＳ Ｐゴシック" panose="020B0600070205080204" pitchFamily="34" charset="-128"/>
              </a:rPr>
              <a:t>Sharing the evaluation findings and methodologies (including failures) can help the response-wide learning. </a:t>
            </a:r>
          </a:p>
          <a:p>
            <a:pPr marL="171450" indent="-171450">
              <a:spcBef>
                <a:spcPct val="0"/>
              </a:spcBef>
              <a:buFontTx/>
              <a:buChar char="-"/>
              <a:defRPr/>
            </a:pPr>
            <a:r>
              <a:rPr lang="en-US" altLang="en-US" dirty="0">
                <a:ea typeface="ＭＳ Ｐゴシック" panose="020B0600070205080204" pitchFamily="34" charset="-128"/>
              </a:rPr>
              <a:t>Within your team or </a:t>
            </a:r>
            <a:r>
              <a:rPr lang="en-US" altLang="en-US" dirty="0" err="1">
                <a:ea typeface="ＭＳ Ｐゴシック" panose="020B0600070205080204" pitchFamily="34" charset="-128"/>
              </a:rPr>
              <a:t>organistaions</a:t>
            </a:r>
            <a:r>
              <a:rPr lang="en-US" altLang="en-US" dirty="0">
                <a:ea typeface="ＭＳ Ｐゴシック" panose="020B0600070205080204" pitchFamily="34" charset="-128"/>
              </a:rPr>
              <a:t> take the time to reflect on the the evaluation and highlight what the appropriate changes in programming would be based on the findings. </a:t>
            </a:r>
          </a:p>
          <a:p>
            <a:pPr marL="171450" indent="-171450">
              <a:spcBef>
                <a:spcPct val="0"/>
              </a:spcBef>
              <a:buFontTx/>
              <a:buChar char="-"/>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3911342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sz="1200" dirty="0"/>
              <a:t>Communication is aid - communicating with people affected by crises is one of the most important elements of humanitarian response. </a:t>
            </a:r>
          </a:p>
          <a:p>
            <a:pPr lvl="0"/>
            <a:r>
              <a:rPr lang="en-GB" sz="1200" dirty="0"/>
              <a:t>Communication can help people in an emergency by sharing information, helping them reduce risks and take control over their own recovery</a:t>
            </a:r>
          </a:p>
          <a:p>
            <a:pPr lvl="0"/>
            <a:r>
              <a:rPr lang="en-GB" sz="1200" dirty="0"/>
              <a:t>Insufficient or conflicting information can cause confusion, anger or even death.</a:t>
            </a:r>
          </a:p>
          <a:p>
            <a:pPr lvl="0"/>
            <a:r>
              <a:rPr lang="en-GB" sz="1200" dirty="0"/>
              <a:t>Engaging communities can help design and implement better quality and more relevant programmes. It also enhances people’s sense of well-being and can help them adapt to the challenges they face.</a:t>
            </a:r>
          </a:p>
          <a:p>
            <a:pPr lvl="0"/>
            <a:r>
              <a:rPr lang="en-GB" sz="1200" dirty="0"/>
              <a:t>It is essential that the right people get the right information at the right time through the right channels.</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4016862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0"/>
              </a:spcBef>
              <a:buFontTx/>
              <a:buNone/>
              <a:defRPr/>
            </a:pPr>
            <a:r>
              <a:rPr lang="en-US" altLang="en-US" dirty="0">
                <a:ea typeface="ＭＳ Ｐゴシック" panose="020B0600070205080204" pitchFamily="34" charset="-128"/>
              </a:rPr>
              <a:t>This animation was developed by UNOCHA and gives a good recap of community engagement.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55372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Talking </a:t>
            </a:r>
            <a:r>
              <a:rPr lang="en-GB" b="1" dirty="0"/>
              <a:t>points:</a:t>
            </a:r>
          </a:p>
          <a:p>
            <a:pPr marL="171450" indent="-171450">
              <a:buFontTx/>
              <a:buChar char="-"/>
            </a:pPr>
            <a:r>
              <a:rPr lang="en-GB" dirty="0"/>
              <a:t>Follow CDAC on Twitter using the handle and hashtag</a:t>
            </a:r>
          </a:p>
          <a:p>
            <a:pPr marL="171450" indent="-171450">
              <a:buFontTx/>
              <a:buChar char="-"/>
            </a:pPr>
            <a:r>
              <a:rPr lang="en-GB" dirty="0"/>
              <a:t>Sign up to newsletter on the website for latest news, resources, training, etc.</a:t>
            </a:r>
          </a:p>
        </p:txBody>
      </p:sp>
      <p:sp>
        <p:nvSpPr>
          <p:cNvPr id="4" name="Slide Number Placeholder 3"/>
          <p:cNvSpPr>
            <a:spLocks noGrp="1"/>
          </p:cNvSpPr>
          <p:nvPr>
            <p:ph type="sldNum" sz="quarter" idx="10"/>
          </p:nvPr>
        </p:nvSpPr>
        <p:spPr/>
        <p:txBody>
          <a:bodyPr/>
          <a:lstStyle/>
          <a:p>
            <a:fld id="{642CA8B6-9D17-7C43-9A44-8D7D0DE8C024}" type="slidenum">
              <a:rPr lang="en-US" smtClean="0"/>
              <a:t>27</a:t>
            </a:fld>
            <a:endParaRPr lang="en-US"/>
          </a:p>
        </p:txBody>
      </p:sp>
    </p:spTree>
    <p:extLst>
      <p:ext uri="{BB962C8B-B14F-4D97-AF65-F5344CB8AC3E}">
        <p14:creationId xmlns:p14="http://schemas.microsoft.com/office/powerpoint/2010/main" val="219513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0"/>
              </a:spcBef>
              <a:buFontTx/>
              <a:buNone/>
              <a:defRPr/>
            </a:pPr>
            <a:r>
              <a:rPr lang="en-US" altLang="en-US" dirty="0">
                <a:ea typeface="ＭＳ Ｐゴシック" panose="020B0600070205080204" pitchFamily="34" charset="-128"/>
              </a:rPr>
              <a:t>This looks different in different contexts and when implemented by different </a:t>
            </a:r>
            <a:r>
              <a:rPr lang="en-US" altLang="en-US" dirty="0" err="1">
                <a:ea typeface="ＭＳ Ｐゴシック" panose="020B0600070205080204" pitchFamily="34" charset="-128"/>
              </a:rPr>
              <a:t>organisations</a:t>
            </a:r>
            <a:r>
              <a:rPr lang="en-US" altLang="en-US" dirty="0">
                <a:ea typeface="ＭＳ Ｐゴシック" panose="020B0600070205080204" pitchFamily="34" charset="-128"/>
              </a:rPr>
              <a:t>. However, some typical communication and community engagement activities include: the sharing of life-saving information, establishing feedback mechanisms and creating opportunities for the participation of the affected community in the response.</a:t>
            </a:r>
          </a:p>
          <a:p>
            <a:pPr marL="0" indent="0">
              <a:spcBef>
                <a:spcPct val="0"/>
              </a:spcBef>
              <a:buFontTx/>
              <a:buNone/>
              <a:defRPr/>
            </a:pPr>
            <a:endParaRPr lang="en-US" altLang="en-US" dirty="0">
              <a:ea typeface="ＭＳ Ｐゴシック" panose="020B0600070205080204" pitchFamily="34" charset="-128"/>
            </a:endParaRPr>
          </a:p>
          <a:p>
            <a:pPr marL="0" indent="0">
              <a:spcBef>
                <a:spcPct val="0"/>
              </a:spcBef>
              <a:buFontTx/>
              <a:buNone/>
              <a:defRPr/>
            </a:pPr>
            <a:r>
              <a:rPr lang="en-US" altLang="en-US" dirty="0">
                <a:ea typeface="ＭＳ Ｐゴシック" panose="020B0600070205080204" pitchFamily="34" charset="-128"/>
              </a:rPr>
              <a:t>The approach finds ways to keep affected people at the heart of humanitarian action and to build on their existing capacity to deliver a more efficient and effective response. </a:t>
            </a:r>
            <a:r>
              <a:rPr lang="en-US" sz="1200" dirty="0"/>
              <a:t>It is about developing relationships with different groups in a community, in order to better understand the issues they face, and how to support them in their own recovery. </a:t>
            </a:r>
          </a:p>
          <a:p>
            <a:pPr marL="0" indent="0">
              <a:spcBef>
                <a:spcPct val="0"/>
              </a:spcBef>
              <a:buFontTx/>
              <a:buNone/>
              <a:defRPr/>
            </a:pPr>
            <a:endParaRPr lang="en-US" altLang="en-US" sz="1200" dirty="0">
              <a:ea typeface="ＭＳ Ｐゴシック" panose="020B0600070205080204" pitchFamily="34" charset="-128"/>
            </a:endParaRPr>
          </a:p>
          <a:p>
            <a:pPr marL="0" indent="0">
              <a:spcBef>
                <a:spcPct val="0"/>
              </a:spcBef>
              <a:buFontTx/>
              <a:buNone/>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40082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Communication and community engagement can be: </a:t>
            </a:r>
          </a:p>
          <a:p>
            <a:pPr marL="285750" indent="-285750">
              <a:buFont typeface="Arial" panose="020B0604020202020204" pitchFamily="34" charset="0"/>
              <a:buChar char="•"/>
            </a:pPr>
            <a:r>
              <a:rPr lang="en-GB" b="1" dirty="0"/>
              <a:t>a programmatic area in its own right</a:t>
            </a:r>
            <a:r>
              <a:rPr lang="en-GB" dirty="0"/>
              <a:t> i.e. the idea that information is itself aid and helps people take action. For example the development of a refugee radio stations, run by refugee for refugees. </a:t>
            </a:r>
          </a:p>
          <a:p>
            <a:pPr marL="285750" indent="-285750">
              <a:buFont typeface="Arial" panose="020B0604020202020204" pitchFamily="34" charset="0"/>
              <a:buChar char="•"/>
            </a:pPr>
            <a:r>
              <a:rPr lang="en-GB" b="1" dirty="0"/>
              <a:t>a means to improving other programming areas </a:t>
            </a:r>
            <a:r>
              <a:rPr lang="en-GB" dirty="0"/>
              <a:t>such as food or shelter </a:t>
            </a:r>
            <a:r>
              <a:rPr lang="en-GB" b="1" dirty="0"/>
              <a:t>and for accountability to affected populations</a:t>
            </a:r>
            <a:r>
              <a:rPr lang="en-GB" dirty="0"/>
              <a:t> (AAP) by providing an interaction between humanitarian actors and communities. For example, finding ways to get feedback and inputs from the community to make changes to a shelter distribution plan. </a:t>
            </a:r>
          </a:p>
          <a:p>
            <a:pPr marL="285750" indent="-285750">
              <a:buFont typeface="Arial" panose="020B0604020202020204" pitchFamily="34" charset="0"/>
              <a:buChar char="•"/>
            </a:pPr>
            <a:r>
              <a:rPr lang="en-GB" b="1" dirty="0"/>
              <a:t>an enabler for people helping themselves and each other </a:t>
            </a:r>
            <a:r>
              <a:rPr lang="en-GB" dirty="0"/>
              <a:t>by maintaining or getting communication systems up and running to keep people connected to each other and to diaspora that are able to provide remote support. </a:t>
            </a:r>
          </a:p>
          <a:p>
            <a:pPr marL="0" indent="0">
              <a:spcBef>
                <a:spcPct val="0"/>
              </a:spcBef>
              <a:buFontTx/>
              <a:buNone/>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926510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 typeface="Arial" panose="020B0604020202020204" pitchFamily="34" charset="0"/>
              <a:buChar char="•"/>
              <a:defRPr/>
            </a:pPr>
            <a:r>
              <a:rPr lang="en-US" altLang="en-US" dirty="0">
                <a:ea typeface="ＭＳ Ｐゴシック" panose="020B0600070205080204" pitchFamily="34" charset="-128"/>
              </a:rPr>
              <a:t>This animation gives you the reasons why communication is aid. It gives a good overview of the issue – we will watch it now and </a:t>
            </a:r>
            <a:r>
              <a:rPr lang="en-US" altLang="en-US" dirty="0" err="1">
                <a:ea typeface="ＭＳ Ｐゴシック" panose="020B0600070205080204" pitchFamily="34" charset="-128"/>
              </a:rPr>
              <a:t>dicuss</a:t>
            </a:r>
            <a:r>
              <a:rPr lang="en-US" altLang="en-US" dirty="0">
                <a:ea typeface="ＭＳ Ｐゴシック" panose="020B0600070205080204" pitchFamily="34" charset="-128"/>
              </a:rPr>
              <a:t> if afterwards. </a:t>
            </a:r>
          </a:p>
          <a:p>
            <a:pPr marL="171450" indent="-171450">
              <a:spcBef>
                <a:spcPct val="0"/>
              </a:spcBef>
              <a:buFont typeface="Arial" panose="020B0604020202020204" pitchFamily="34" charset="0"/>
              <a:buChar char="•"/>
              <a:defRPr/>
            </a:pPr>
            <a:r>
              <a:rPr lang="en-US" altLang="en-US" dirty="0">
                <a:ea typeface="ＭＳ Ｐゴシック" panose="020B0600070205080204" pitchFamily="34" charset="-128"/>
              </a:rPr>
              <a:t>While you are watching thinking about how communication can help in a response.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410906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0"/>
              </a:spcBef>
              <a:buFontTx/>
              <a:buNone/>
              <a:defRPr/>
            </a:pPr>
            <a:r>
              <a:rPr lang="en-US" altLang="en-US" i="1" dirty="0">
                <a:ea typeface="ＭＳ Ｐゴシック" panose="020B0600070205080204" pitchFamily="34" charset="-128"/>
              </a:rPr>
              <a:t>GET THE GROUP TO BRAINSTORM THE ANSWERS IN PLENARY AND WRITE THEM ON A FLIPCHART.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336082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You can </a:t>
            </a:r>
            <a:r>
              <a:rPr lang="en-US" altLang="en-US" dirty="0" err="1">
                <a:ea typeface="ＭＳ Ｐゴシック" panose="020B0600070205080204" pitchFamily="34" charset="-128"/>
              </a:rPr>
              <a:t>categorise</a:t>
            </a:r>
            <a:r>
              <a:rPr lang="en-US" altLang="en-US" dirty="0">
                <a:ea typeface="ＭＳ Ｐゴシック" panose="020B0600070205080204" pitchFamily="34" charset="-128"/>
              </a:rPr>
              <a:t> the different reasons under four headings, as you can see in this diagram. </a:t>
            </a:r>
          </a:p>
          <a:p>
            <a:pPr marL="171450" indent="-171450">
              <a:spcBef>
                <a:spcPct val="0"/>
              </a:spcBef>
              <a:buFontTx/>
              <a:buChar char="-"/>
              <a:defRPr/>
            </a:pPr>
            <a:r>
              <a:rPr lang="en-US" altLang="en-US" dirty="0">
                <a:ea typeface="ＭＳ Ｐゴシック" panose="020B0600070205080204" pitchFamily="34" charset="-128"/>
              </a:rPr>
              <a:t>If you compare with the list you came up with, I think your list may have been more detailed in fact!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4576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The importance of CCE is reflected in some global commitments: </a:t>
            </a:r>
          </a:p>
          <a:p>
            <a:pPr marL="171450" indent="-171450">
              <a:spcBef>
                <a:spcPct val="0"/>
              </a:spcBef>
              <a:buFontTx/>
              <a:buChar char="-"/>
              <a:defRPr/>
            </a:pPr>
            <a:r>
              <a:rPr lang="en-US" altLang="en-US" dirty="0">
                <a:ea typeface="ＭＳ Ｐゴシック" panose="020B0600070205080204" pitchFamily="34" charset="-128"/>
              </a:rPr>
              <a:t>In 2017 the IASC revised its commitments on accountability to affected people to also include Protection of Sexual Exploitation and Abuse</a:t>
            </a:r>
          </a:p>
          <a:p>
            <a:pPr marL="628650" lvl="1" indent="-171450">
              <a:spcBef>
                <a:spcPct val="0"/>
              </a:spcBef>
              <a:buFontTx/>
              <a:buChar char="-"/>
              <a:defRPr/>
            </a:pPr>
            <a:r>
              <a:rPr lang="en-US" altLang="en-US" dirty="0">
                <a:ea typeface="ＭＳ Ｐゴシック" panose="020B0600070205080204" pitchFamily="34" charset="-128"/>
              </a:rPr>
              <a:t>Leadership </a:t>
            </a:r>
          </a:p>
          <a:p>
            <a:pPr marL="628650" lvl="1" indent="-171450">
              <a:spcBef>
                <a:spcPct val="0"/>
              </a:spcBef>
              <a:buFontTx/>
              <a:buChar char="-"/>
              <a:defRPr/>
            </a:pPr>
            <a:r>
              <a:rPr lang="en-US" altLang="en-US" dirty="0">
                <a:ea typeface="ＭＳ Ｐゴシック" panose="020B0600070205080204" pitchFamily="34" charset="-128"/>
              </a:rPr>
              <a:t>Participation and partnership </a:t>
            </a:r>
          </a:p>
          <a:p>
            <a:pPr marL="628650" lvl="1" indent="-171450">
              <a:spcBef>
                <a:spcPct val="0"/>
              </a:spcBef>
              <a:buFontTx/>
              <a:buChar char="-"/>
              <a:defRPr/>
            </a:pPr>
            <a:r>
              <a:rPr lang="en-US" altLang="en-US" dirty="0">
                <a:ea typeface="ＭＳ Ｐゴシック" panose="020B0600070205080204" pitchFamily="34" charset="-128"/>
              </a:rPr>
              <a:t>Information, feedback and action </a:t>
            </a:r>
          </a:p>
          <a:p>
            <a:pPr marL="628650" lvl="1" indent="-171450">
              <a:spcBef>
                <a:spcPct val="0"/>
              </a:spcBef>
              <a:buFontTx/>
              <a:buChar char="-"/>
              <a:defRPr/>
            </a:pPr>
            <a:r>
              <a:rPr lang="en-US" altLang="en-US" dirty="0">
                <a:ea typeface="ＭＳ Ｐゴシック" panose="020B0600070205080204" pitchFamily="34" charset="-128"/>
              </a:rPr>
              <a:t>Results</a:t>
            </a:r>
          </a:p>
          <a:p>
            <a:pPr marL="171450" indent="-171450">
              <a:spcBef>
                <a:spcPct val="0"/>
              </a:spcBef>
              <a:buFontTx/>
              <a:buChar char="-"/>
              <a:defRPr/>
            </a:pPr>
            <a:endParaRPr lang="en-US" altLang="en-US" dirty="0">
              <a:ea typeface="ＭＳ Ｐゴシック" panose="020B0600070205080204" pitchFamily="34" charset="-128"/>
            </a:endParaRPr>
          </a:p>
          <a:p>
            <a:pPr marL="171450" indent="-171450">
              <a:spcBef>
                <a:spcPct val="0"/>
              </a:spcBef>
              <a:buFontTx/>
              <a:buChar char="-"/>
              <a:defRPr/>
            </a:pPr>
            <a:r>
              <a:rPr lang="en-US" altLang="en-US" dirty="0">
                <a:ea typeface="ＭＳ Ｐゴシック" panose="020B0600070205080204" pitchFamily="34" charset="-128"/>
              </a:rPr>
              <a:t>In 2016 the World Humanitarian Summit </a:t>
            </a:r>
            <a:r>
              <a:rPr lang="en-GB" altLang="en-US" sz="1200"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uring the adoption of the Grand Bargain, signatories agreed to develop common standards and a coordinated approach for community engagement and participation</a:t>
            </a:r>
            <a:r>
              <a:rPr lang="en-GB" dirty="0">
                <a:effectLst/>
              </a:rPr>
              <a:t> </a:t>
            </a:r>
          </a:p>
          <a:p>
            <a:pPr marL="171450" indent="-171450">
              <a:spcBef>
                <a:spcPct val="0"/>
              </a:spcBef>
              <a:buFontTx/>
              <a:buChar char="-"/>
              <a:defRPr/>
            </a:pPr>
            <a:r>
              <a:rPr lang="en-GB" altLang="en-US" dirty="0">
                <a:effectLst/>
                <a:ea typeface="ＭＳ Ｐゴシック" panose="020B0600070205080204" pitchFamily="34" charset="-128"/>
              </a:rPr>
              <a:t>In 2014 </a:t>
            </a:r>
            <a:r>
              <a:rPr lang="en-GB" sz="1200" b="0" i="0" kern="1200" dirty="0">
                <a:solidFill>
                  <a:schemeClr val="tx1"/>
                </a:solidFill>
                <a:effectLst/>
                <a:latin typeface="+mn-lt"/>
                <a:ea typeface="+mn-ea"/>
                <a:cs typeface="+mn-cs"/>
              </a:rPr>
              <a:t>The Core Humanitarian Standard was launched, which consolidated other quality and accountability </a:t>
            </a:r>
            <a:r>
              <a:rPr lang="en-GB" sz="1200" b="0" i="0" kern="1200" dirty="0" err="1">
                <a:solidFill>
                  <a:schemeClr val="tx1"/>
                </a:solidFill>
                <a:effectLst/>
                <a:latin typeface="+mn-lt"/>
                <a:ea typeface="+mn-ea"/>
                <a:cs typeface="+mn-cs"/>
              </a:rPr>
              <a:t>intiatives</a:t>
            </a:r>
            <a:r>
              <a:rPr lang="en-GB" sz="1200" b="0" i="0" kern="1200" dirty="0">
                <a:solidFill>
                  <a:schemeClr val="tx1"/>
                </a:solidFill>
                <a:effectLst/>
                <a:latin typeface="+mn-lt"/>
                <a:ea typeface="+mn-ea"/>
                <a:cs typeface="+mn-cs"/>
              </a:rPr>
              <a:t> and outlines what good humanitarian action looks like for communities and people affected by crisis, and the staff and organisations involved in a response</a:t>
            </a:r>
            <a:endParaRPr lang="en-GB" altLang="en-US" dirty="0">
              <a:effectLst/>
              <a:ea typeface="ＭＳ Ｐゴシック" panose="020B0600070205080204" pitchFamily="34" charset="-128"/>
            </a:endParaRPr>
          </a:p>
          <a:p>
            <a:pPr marL="171450" indent="-171450">
              <a:spcBef>
                <a:spcPct val="0"/>
              </a:spcBef>
              <a:buFontTx/>
              <a:buChar char="-"/>
              <a:defRPr/>
            </a:pPr>
            <a:r>
              <a:rPr lang="en-GB" altLang="en-US" dirty="0">
                <a:effectLst/>
                <a:ea typeface="ＭＳ Ｐゴシック" panose="020B0600070205080204" pitchFamily="34" charset="-128"/>
              </a:rPr>
              <a:t>Other commitments that also cover participation include the Code of Conduct of the Red Cross and Red Movement – signed by over 600 organisations, the Sphere Standards and the Inclusion Charter. </a:t>
            </a:r>
          </a:p>
          <a:p>
            <a:pPr marL="171450" indent="-171450">
              <a:spcBef>
                <a:spcPct val="0"/>
              </a:spcBef>
              <a:buFontTx/>
              <a:buChar char="-"/>
              <a:defRPr/>
            </a:pPr>
            <a:r>
              <a:rPr lang="en-GB" altLang="en-US" dirty="0">
                <a:effectLst/>
                <a:ea typeface="ＭＳ Ｐゴシック" panose="020B0600070205080204" pitchFamily="34" charset="-128"/>
              </a:rPr>
              <a:t>What this says to me is that we are very aware that this is a weakness in our approach and have repeatedly been able to identify and articulate this in global commitments – we like to rationalise the WHY. </a:t>
            </a:r>
          </a:p>
          <a:p>
            <a:pPr marL="171450" indent="-171450">
              <a:spcBef>
                <a:spcPct val="0"/>
              </a:spcBef>
              <a:buFontTx/>
              <a:buChar char="-"/>
              <a:defRPr/>
            </a:pPr>
            <a:r>
              <a:rPr lang="en-GB" altLang="en-US" dirty="0">
                <a:effectLst/>
                <a:ea typeface="ＭＳ Ｐゴシック" panose="020B0600070205080204" pitchFamily="34" charset="-128"/>
              </a:rPr>
              <a:t>Communications and community engagement is an approach that helps you understand HOW to achieve these global commitments. </a:t>
            </a:r>
            <a:endParaRPr lang="en-US" altLang="en-US" dirty="0">
              <a:effectLst/>
              <a:ea typeface="ＭＳ Ｐゴシック" panose="020B0600070205080204" pitchFamily="34" charset="-128"/>
            </a:endParaRPr>
          </a:p>
          <a:p>
            <a:pPr marL="171450" indent="-171450">
              <a:spcBef>
                <a:spcPct val="0"/>
              </a:spcBef>
              <a:buFontTx/>
              <a:buChar char="-"/>
              <a:defRPr/>
            </a:pPr>
            <a:endParaRPr lang="en-US" altLang="en-US" dirty="0">
              <a:ea typeface="ＭＳ Ｐゴシック" panose="020B0600070205080204" pitchFamily="34" charset="-128"/>
            </a:endParaRP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330384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E8098A04-13B3-0E43-B599-86E994363D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0C1418C-9216-4B49-8BBA-1C780675B3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Tx/>
              <a:buChar char="-"/>
              <a:defRPr/>
            </a:pPr>
            <a:r>
              <a:rPr lang="en-US" altLang="en-US" dirty="0">
                <a:ea typeface="ＭＳ Ｐゴシック" panose="020B0600070205080204" pitchFamily="34" charset="-128"/>
              </a:rPr>
              <a:t>It is not only humanitarian </a:t>
            </a:r>
            <a:r>
              <a:rPr lang="en-US" altLang="en-US" dirty="0" err="1">
                <a:ea typeface="ＭＳ Ｐゴシック" panose="020B0600070205080204" pitchFamily="34" charset="-128"/>
              </a:rPr>
              <a:t>organisations</a:t>
            </a:r>
            <a:r>
              <a:rPr lang="en-US" altLang="en-US" dirty="0">
                <a:ea typeface="ＭＳ Ｐゴシック" panose="020B0600070205080204" pitchFamily="34" charset="-128"/>
              </a:rPr>
              <a:t> who see the value, donors as well are increasingly demanding that partners show how they are accountable and the ways that feedback has been integrated into programming. </a:t>
            </a:r>
          </a:p>
          <a:p>
            <a:pPr marL="171450" indent="-171450">
              <a:spcBef>
                <a:spcPct val="0"/>
              </a:spcBef>
              <a:buFontTx/>
              <a:buChar char="-"/>
              <a:defRPr/>
            </a:pPr>
            <a:r>
              <a:rPr lang="en-US" altLang="en-US" dirty="0">
                <a:ea typeface="ＭＳ Ｐゴシック" panose="020B0600070205080204" pitchFamily="34" charset="-128"/>
              </a:rPr>
              <a:t>Its worth remembering here that in many </a:t>
            </a:r>
            <a:r>
              <a:rPr lang="en-US" altLang="en-US" dirty="0" err="1">
                <a:ea typeface="ＭＳ Ｐゴシック" panose="020B0600070205080204" pitchFamily="34" charset="-128"/>
              </a:rPr>
              <a:t>organisations</a:t>
            </a:r>
            <a:r>
              <a:rPr lang="en-US" altLang="en-US" dirty="0">
                <a:ea typeface="ＭＳ Ｐゴシック" panose="020B0600070205080204" pitchFamily="34" charset="-128"/>
              </a:rPr>
              <a:t> can be donors themselves, be it to INGOs or to local </a:t>
            </a:r>
            <a:r>
              <a:rPr lang="en-US" altLang="en-US" dirty="0" err="1">
                <a:ea typeface="ＭＳ Ｐゴシック" panose="020B0600070205080204" pitchFamily="34" charset="-128"/>
              </a:rPr>
              <a:t>organistaions</a:t>
            </a:r>
            <a:r>
              <a:rPr lang="en-US" altLang="en-US" dirty="0">
                <a:ea typeface="ＭＳ Ｐゴシック" panose="020B0600070205080204" pitchFamily="34" charset="-128"/>
              </a:rPr>
              <a:t>. How do our </a:t>
            </a:r>
            <a:r>
              <a:rPr lang="en-US" altLang="en-US" dirty="0" err="1">
                <a:ea typeface="ＭＳ Ｐゴシック" panose="020B0600070205080204" pitchFamily="34" charset="-128"/>
              </a:rPr>
              <a:t>organstaions</a:t>
            </a:r>
            <a:r>
              <a:rPr lang="en-US" altLang="en-US" dirty="0">
                <a:ea typeface="ＭＳ Ｐゴシック" panose="020B0600070205080204" pitchFamily="34" charset="-128"/>
              </a:rPr>
              <a:t> reinforce these commitments and help shift the power? </a:t>
            </a:r>
          </a:p>
          <a:p>
            <a:pPr marL="171450" indent="-171450">
              <a:spcBef>
                <a:spcPct val="0"/>
              </a:spcBef>
              <a:buFontTx/>
              <a:buChar char="-"/>
              <a:defRPr/>
            </a:pPr>
            <a:r>
              <a:rPr lang="en-US" altLang="en-US" dirty="0">
                <a:ea typeface="ＭＳ Ｐゴシック" panose="020B0600070205080204" pitchFamily="34" charset="-128"/>
              </a:rPr>
              <a:t>The Grand Bargain was very clear in the problem it was trying to solve – there isn't enough money to help everybody in need, and the caseload is growing by the day. So we have to be smarter and better and what we are doing – engaging the communities and building the response on their capacities is one practical way we can do that. </a:t>
            </a:r>
          </a:p>
        </p:txBody>
      </p:sp>
      <p:sp>
        <p:nvSpPr>
          <p:cNvPr id="2" name="Slide Number Placeholder 3">
            <a:extLst>
              <a:ext uri="{FF2B5EF4-FFF2-40B4-BE49-F238E27FC236}">
                <a16:creationId xmlns:a16="http://schemas.microsoft.com/office/drawing/2014/main" id="{6F0EE349-7069-9D44-AC11-DBC9E9663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37931725" indent="-37474525">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48D1FA-588E-6B49-92B3-029D00232C04}" type="slidenum">
              <a:rPr lang="en-US" altLang="en-US">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36399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E03188-450B-46C9-9C6C-5AFCA448AD07}"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25039602"/>
      </p:ext>
    </p:extLst>
  </p:cSld>
  <p:clrMapOvr>
    <a:masterClrMapping/>
  </p:clrMapOvr>
  <p:transition spd="med" advClick="0" advTm="90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03188-450B-46C9-9C6C-5AFCA448AD07}"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851497406"/>
      </p:ext>
    </p:extLst>
  </p:cSld>
  <p:clrMapOvr>
    <a:masterClrMapping/>
  </p:clrMapOvr>
  <p:transition spd="med" advClick="0" advTm="90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03188-450B-46C9-9C6C-5AFCA448AD07}"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3625944807"/>
      </p:ext>
    </p:extLst>
  </p:cSld>
  <p:clrMapOvr>
    <a:masterClrMapping/>
  </p:clrMapOvr>
  <p:transition spd="med" advClick="0" advTm="90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E03188-450B-46C9-9C6C-5AFCA448AD07}"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1344353710"/>
      </p:ext>
    </p:extLst>
  </p:cSld>
  <p:clrMapOvr>
    <a:masterClrMapping/>
  </p:clrMapOvr>
  <p:transition spd="med" advClick="0" advTm="90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E03188-450B-46C9-9C6C-5AFCA448AD07}" type="datetimeFigureOut">
              <a:rPr lang="en-GB" smtClean="0"/>
              <a:t>30/10/2018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4095908381"/>
      </p:ext>
    </p:extLst>
  </p:cSld>
  <p:clrMapOvr>
    <a:masterClrMapping/>
  </p:clrMapOvr>
  <p:transition spd="med" advClick="0" advTm="90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E03188-450B-46C9-9C6C-5AFCA448AD07}"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13603680"/>
      </p:ext>
    </p:extLst>
  </p:cSld>
  <p:clrMapOvr>
    <a:masterClrMapping/>
  </p:clrMapOvr>
  <p:transition spd="med" advClick="0" advTm="90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E03188-450B-46C9-9C6C-5AFCA448AD07}" type="datetimeFigureOut">
              <a:rPr lang="en-GB" smtClean="0"/>
              <a:t>30/10/2018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970143792"/>
      </p:ext>
    </p:extLst>
  </p:cSld>
  <p:clrMapOvr>
    <a:masterClrMapping/>
  </p:clrMapOvr>
  <p:transition spd="med" advClick="0" advTm="90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E03188-450B-46C9-9C6C-5AFCA448AD07}" type="datetimeFigureOut">
              <a:rPr lang="en-GB" smtClean="0"/>
              <a:t>30/10/2018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474228583"/>
      </p:ext>
    </p:extLst>
  </p:cSld>
  <p:clrMapOvr>
    <a:masterClrMapping/>
  </p:clrMapOvr>
  <p:transition spd="med" advClick="0" advTm="90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03188-450B-46C9-9C6C-5AFCA448AD07}" type="datetimeFigureOut">
              <a:rPr lang="en-GB" smtClean="0"/>
              <a:t>30/10/2018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4218176353"/>
      </p:ext>
    </p:extLst>
  </p:cSld>
  <p:clrMapOvr>
    <a:masterClrMapping/>
  </p:clrMapOvr>
  <p:transition spd="med" advClick="0" advTm="90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E03188-450B-46C9-9C6C-5AFCA448AD07}"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1797112414"/>
      </p:ext>
    </p:extLst>
  </p:cSld>
  <p:clrMapOvr>
    <a:masterClrMapping/>
  </p:clrMapOvr>
  <p:transition spd="med" advClick="0" advTm="90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E03188-450B-46C9-9C6C-5AFCA448AD07}" type="datetimeFigureOut">
              <a:rPr lang="en-GB" smtClean="0"/>
              <a:t>30/10/2018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3836D5-8916-4A8D-89CA-1E1DC3AEA99F}" type="slidenum">
              <a:rPr lang="en-GB" smtClean="0"/>
              <a:t>‹#›</a:t>
            </a:fld>
            <a:endParaRPr lang="en-GB"/>
          </a:p>
        </p:txBody>
      </p:sp>
    </p:spTree>
    <p:extLst>
      <p:ext uri="{BB962C8B-B14F-4D97-AF65-F5344CB8AC3E}">
        <p14:creationId xmlns:p14="http://schemas.microsoft.com/office/powerpoint/2010/main" val="2915750081"/>
      </p:ext>
    </p:extLst>
  </p:cSld>
  <p:clrMapOvr>
    <a:masterClrMapping/>
  </p:clrMapOvr>
  <p:transition spd="med" advClick="0" advTm="90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03188-450B-46C9-9C6C-5AFCA448AD07}" type="datetimeFigureOut">
              <a:rPr lang="en-GB" smtClean="0"/>
              <a:t>30/10/2018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836D5-8916-4A8D-89CA-1E1DC3AEA99F}" type="slidenum">
              <a:rPr lang="en-GB" smtClean="0"/>
              <a:t>‹#›</a:t>
            </a:fld>
            <a:endParaRPr lang="en-GB"/>
          </a:p>
        </p:txBody>
      </p:sp>
    </p:spTree>
    <p:extLst>
      <p:ext uri="{BB962C8B-B14F-4D97-AF65-F5344CB8AC3E}">
        <p14:creationId xmlns:p14="http://schemas.microsoft.com/office/powerpoint/2010/main" val="35816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90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LG2maTqCqOw"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27401" y="6088653"/>
            <a:ext cx="1121099" cy="400110"/>
          </a:xfrm>
          <a:prstGeom prst="rect">
            <a:avLst/>
          </a:prstGeom>
          <a:noFill/>
        </p:spPr>
        <p:txBody>
          <a:bodyPr wrap="square" rtlCol="0">
            <a:spAutoFit/>
          </a:bodyPr>
          <a:lstStyle/>
          <a:p>
            <a:r>
              <a:rPr lang="en-GB" sz="1000" dirty="0">
                <a:solidFill>
                  <a:schemeClr val="bg1"/>
                </a:solidFill>
              </a:rPr>
              <a:t>Bangladesh Message Library</a:t>
            </a:r>
          </a:p>
        </p:txBody>
      </p:sp>
      <p:pic>
        <p:nvPicPr>
          <p:cNvPr id="9" name="Picture 8"/>
          <p:cNvPicPr>
            <a:picLocks noChangeAspect="1"/>
          </p:cNvPicPr>
          <p:nvPr/>
        </p:nvPicPr>
        <p:blipFill>
          <a:blip r:embed="rId3"/>
          <a:stretch>
            <a:fillRect/>
          </a:stretch>
        </p:blipFill>
        <p:spPr>
          <a:xfrm>
            <a:off x="0" y="1740399"/>
            <a:ext cx="9144000" cy="5709061"/>
          </a:xfrm>
          <a:prstGeom prst="rect">
            <a:avLst/>
          </a:prstGeom>
        </p:spPr>
      </p:pic>
      <p:pic>
        <p:nvPicPr>
          <p:cNvPr id="12" name="Picture 11">
            <a:extLst>
              <a:ext uri="{FF2B5EF4-FFF2-40B4-BE49-F238E27FC236}">
                <a16:creationId xmlns:a16="http://schemas.microsoft.com/office/drawing/2014/main" id="{C0B524A1-F5C2-7E4C-B5A3-A8F8FF280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740399"/>
          </a:xfrm>
          <a:prstGeom prst="rect">
            <a:avLst/>
          </a:prstGeom>
        </p:spPr>
      </p:pic>
      <p:sp>
        <p:nvSpPr>
          <p:cNvPr id="2" name="Subtitle 1"/>
          <p:cNvSpPr>
            <a:spLocks noGrp="1"/>
          </p:cNvSpPr>
          <p:nvPr>
            <p:ph type="subTitle" idx="1"/>
          </p:nvPr>
        </p:nvSpPr>
        <p:spPr>
          <a:xfrm>
            <a:off x="-127000" y="1673000"/>
            <a:ext cx="9271000" cy="609600"/>
          </a:xfrm>
        </p:spPr>
        <p:txBody>
          <a:bodyPr>
            <a:noAutofit/>
          </a:bodyPr>
          <a:lstStyle/>
          <a:p>
            <a:r>
              <a:rPr lang="en-US" sz="4000" b="1" dirty="0">
                <a:solidFill>
                  <a:schemeClr val="accent4"/>
                </a:solidFill>
                <a:latin typeface="Knowledge Black" panose="020B0503000000020004" pitchFamily="34" charset="0"/>
              </a:rPr>
              <a:t>Communication and Community Engagement</a:t>
            </a:r>
          </a:p>
        </p:txBody>
      </p:sp>
      <p:pic>
        <p:nvPicPr>
          <p:cNvPr id="6" name="Picture 5">
            <a:extLst>
              <a:ext uri="{FF2B5EF4-FFF2-40B4-BE49-F238E27FC236}">
                <a16:creationId xmlns:a16="http://schemas.microsoft.com/office/drawing/2014/main" id="{E1704F85-2909-4FEA-BB24-F5DAD53197C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6849" y="1059"/>
            <a:ext cx="9127151" cy="864000"/>
          </a:xfrm>
          <a:prstGeom prst="rect">
            <a:avLst/>
          </a:prstGeom>
        </p:spPr>
      </p:pic>
    </p:spTree>
    <p:extLst>
      <p:ext uri="{BB962C8B-B14F-4D97-AF65-F5344CB8AC3E}">
        <p14:creationId xmlns:p14="http://schemas.microsoft.com/office/powerpoint/2010/main" val="3124010537"/>
      </p:ext>
    </p:extLst>
  </p:cSld>
  <p:clrMapOvr>
    <a:masterClrMapping/>
  </p:clrMapOvr>
  <p:transition spd="med" advClick="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20415" y="1254545"/>
            <a:ext cx="7062784" cy="4674365"/>
          </a:xfrm>
          <a:prstGeom prst="rect">
            <a:avLst/>
          </a:prstGeom>
        </p:spPr>
      </p:pic>
      <p:sp>
        <p:nvSpPr>
          <p:cNvPr id="3" name="TextBox 2"/>
          <p:cNvSpPr txBox="1"/>
          <p:nvPr/>
        </p:nvSpPr>
        <p:spPr>
          <a:xfrm>
            <a:off x="2565545" y="1938555"/>
            <a:ext cx="4251283" cy="2816156"/>
          </a:xfrm>
          <a:prstGeom prst="rect">
            <a:avLst/>
          </a:prstGeom>
          <a:noFill/>
        </p:spPr>
        <p:txBody>
          <a:bodyPr wrap="square" rtlCol="0">
            <a:spAutoFit/>
          </a:bodyPr>
          <a:lstStyle/>
          <a:p>
            <a:pPr algn="ctr"/>
            <a:endParaRPr lang="en-US" sz="2100" b="1" dirty="0"/>
          </a:p>
          <a:p>
            <a:pPr algn="ctr"/>
            <a:r>
              <a:rPr lang="en-US" sz="2100" dirty="0">
                <a:solidFill>
                  <a:srgbClr val="F75E09"/>
                </a:solidFill>
              </a:rPr>
              <a:t>What is communication and community engagement</a:t>
            </a:r>
          </a:p>
          <a:p>
            <a:pPr algn="ctr"/>
            <a:endParaRPr lang="en-US" sz="1000" dirty="0"/>
          </a:p>
          <a:p>
            <a:pPr algn="ctr"/>
            <a:r>
              <a:rPr lang="en-US" sz="2100" dirty="0"/>
              <a:t>Information </a:t>
            </a:r>
            <a:r>
              <a:rPr lang="en-US" sz="2100" b="1" i="1" dirty="0"/>
              <a:t>for</a:t>
            </a:r>
            <a:r>
              <a:rPr lang="en-US" sz="2100" i="1" dirty="0"/>
              <a:t> </a:t>
            </a:r>
            <a:r>
              <a:rPr lang="en-US" sz="2100" dirty="0"/>
              <a:t>affected populations, not </a:t>
            </a:r>
            <a:r>
              <a:rPr lang="en-US" sz="2100" i="1" dirty="0"/>
              <a:t>about </a:t>
            </a:r>
            <a:r>
              <a:rPr lang="en-US" sz="2100" dirty="0"/>
              <a:t>them. </a:t>
            </a:r>
          </a:p>
          <a:p>
            <a:pPr algn="ctr"/>
            <a:endParaRPr lang="en-US" sz="1000" dirty="0"/>
          </a:p>
          <a:p>
            <a:pPr algn="ctr"/>
            <a:r>
              <a:rPr lang="en-US" sz="2100" dirty="0"/>
              <a:t>Communication </a:t>
            </a:r>
            <a:r>
              <a:rPr lang="en-US" sz="2100" b="1" i="1" dirty="0"/>
              <a:t>with </a:t>
            </a:r>
            <a:r>
              <a:rPr lang="en-US" sz="2100" dirty="0"/>
              <a:t>not only </a:t>
            </a:r>
            <a:r>
              <a:rPr lang="en-US" sz="2100" b="1" i="1" dirty="0"/>
              <a:t>to</a:t>
            </a:r>
            <a:r>
              <a:rPr lang="en-US" sz="2100" dirty="0"/>
              <a:t>. </a:t>
            </a:r>
          </a:p>
          <a:p>
            <a:pPr algn="ctr"/>
            <a:endParaRPr lang="en-US" sz="1000" dirty="0"/>
          </a:p>
          <a:p>
            <a:pPr algn="ctr"/>
            <a:r>
              <a:rPr lang="en-US" sz="2100" dirty="0"/>
              <a:t>Closing the feedback loop.</a:t>
            </a:r>
          </a:p>
        </p:txBody>
      </p:sp>
      <p:sp>
        <p:nvSpPr>
          <p:cNvPr id="4" name="Rectangle 3"/>
          <p:cNvSpPr/>
          <p:nvPr/>
        </p:nvSpPr>
        <p:spPr>
          <a:xfrm>
            <a:off x="1613384" y="630933"/>
            <a:ext cx="1904323" cy="646331"/>
          </a:xfrm>
          <a:prstGeom prst="rect">
            <a:avLst/>
          </a:prstGeom>
          <a:noFill/>
        </p:spPr>
        <p:txBody>
          <a:bodyPr wrap="square">
            <a:spAutoFit/>
          </a:bodyPr>
          <a:lstStyle/>
          <a:p>
            <a:pPr algn="ctr"/>
            <a:r>
              <a:rPr lang="en-GB" dirty="0">
                <a:solidFill>
                  <a:srgbClr val="B6D047"/>
                </a:solidFill>
              </a:rPr>
              <a:t>Beneficiary  communication</a:t>
            </a:r>
            <a:endParaRPr lang="en-US" dirty="0">
              <a:solidFill>
                <a:srgbClr val="B6D047"/>
              </a:solidFill>
            </a:endParaRPr>
          </a:p>
        </p:txBody>
      </p:sp>
      <p:sp>
        <p:nvSpPr>
          <p:cNvPr id="5" name="Rectangle 4"/>
          <p:cNvSpPr/>
          <p:nvPr/>
        </p:nvSpPr>
        <p:spPr>
          <a:xfrm>
            <a:off x="7291593" y="4441560"/>
            <a:ext cx="1983212" cy="646331"/>
          </a:xfrm>
          <a:prstGeom prst="rect">
            <a:avLst/>
          </a:prstGeom>
          <a:noFill/>
        </p:spPr>
        <p:txBody>
          <a:bodyPr wrap="square">
            <a:spAutoFit/>
          </a:bodyPr>
          <a:lstStyle/>
          <a:p>
            <a:pPr algn="ctr"/>
            <a:r>
              <a:rPr lang="en-GB" dirty="0">
                <a:solidFill>
                  <a:schemeClr val="accent1"/>
                </a:solidFill>
              </a:rPr>
              <a:t>Community engagement</a:t>
            </a:r>
            <a:endParaRPr lang="en-US" dirty="0">
              <a:solidFill>
                <a:schemeClr val="accent1"/>
              </a:solidFill>
            </a:endParaRPr>
          </a:p>
        </p:txBody>
      </p:sp>
      <p:sp>
        <p:nvSpPr>
          <p:cNvPr id="6" name="Rectangle 5"/>
          <p:cNvSpPr/>
          <p:nvPr/>
        </p:nvSpPr>
        <p:spPr>
          <a:xfrm>
            <a:off x="-198474" y="1378438"/>
            <a:ext cx="2391677" cy="646331"/>
          </a:xfrm>
          <a:prstGeom prst="rect">
            <a:avLst/>
          </a:prstGeom>
          <a:noFill/>
        </p:spPr>
        <p:txBody>
          <a:bodyPr wrap="square">
            <a:spAutoFit/>
          </a:bodyPr>
          <a:lstStyle/>
          <a:p>
            <a:pPr algn="ctr"/>
            <a:r>
              <a:rPr lang="en-GB" dirty="0"/>
              <a:t>Humanitarian  communication</a:t>
            </a:r>
            <a:endParaRPr lang="en-US" dirty="0"/>
          </a:p>
        </p:txBody>
      </p:sp>
      <p:sp>
        <p:nvSpPr>
          <p:cNvPr id="7" name="Rectangle 6"/>
          <p:cNvSpPr/>
          <p:nvPr/>
        </p:nvSpPr>
        <p:spPr>
          <a:xfrm>
            <a:off x="5979511" y="752480"/>
            <a:ext cx="2799491" cy="646331"/>
          </a:xfrm>
          <a:prstGeom prst="rect">
            <a:avLst/>
          </a:prstGeom>
          <a:noFill/>
        </p:spPr>
        <p:txBody>
          <a:bodyPr wrap="square">
            <a:spAutoFit/>
          </a:bodyPr>
          <a:lstStyle/>
          <a:p>
            <a:pPr algn="ctr"/>
            <a:r>
              <a:rPr lang="en-GB" dirty="0">
                <a:solidFill>
                  <a:srgbClr val="ED7305"/>
                </a:solidFill>
              </a:rPr>
              <a:t>Community engagement and accountability</a:t>
            </a:r>
            <a:endParaRPr lang="en-US" dirty="0">
              <a:solidFill>
                <a:srgbClr val="ED7305"/>
              </a:solidFill>
            </a:endParaRPr>
          </a:p>
        </p:txBody>
      </p:sp>
      <p:sp>
        <p:nvSpPr>
          <p:cNvPr id="9" name="TextBox 8"/>
          <p:cNvSpPr txBox="1"/>
          <p:nvPr/>
        </p:nvSpPr>
        <p:spPr>
          <a:xfrm>
            <a:off x="1613384" y="5655731"/>
            <a:ext cx="4666288" cy="646331"/>
          </a:xfrm>
          <a:prstGeom prst="rect">
            <a:avLst/>
          </a:prstGeom>
          <a:noFill/>
        </p:spPr>
        <p:txBody>
          <a:bodyPr wrap="square" rtlCol="0">
            <a:spAutoFit/>
          </a:bodyPr>
          <a:lstStyle/>
          <a:p>
            <a:pPr algn="ctr"/>
            <a:r>
              <a:rPr lang="en-GB" dirty="0">
                <a:solidFill>
                  <a:schemeClr val="accent2"/>
                </a:solidFill>
              </a:rPr>
              <a:t>Communication for Development in Emergencies (C4DiE)</a:t>
            </a:r>
          </a:p>
        </p:txBody>
      </p:sp>
      <p:sp>
        <p:nvSpPr>
          <p:cNvPr id="11" name="TextBox 10"/>
          <p:cNvSpPr txBox="1"/>
          <p:nvPr/>
        </p:nvSpPr>
        <p:spPr>
          <a:xfrm>
            <a:off x="140114" y="4651637"/>
            <a:ext cx="1714499" cy="923330"/>
          </a:xfrm>
          <a:prstGeom prst="rect">
            <a:avLst/>
          </a:prstGeom>
          <a:noFill/>
        </p:spPr>
        <p:txBody>
          <a:bodyPr wrap="square" rtlCol="0">
            <a:spAutoFit/>
          </a:bodyPr>
          <a:lstStyle/>
          <a:p>
            <a:r>
              <a:rPr lang="en-GB" dirty="0">
                <a:solidFill>
                  <a:schemeClr val="accent4"/>
                </a:solidFill>
              </a:rPr>
              <a:t>Accountability to affected people (AAP)</a:t>
            </a:r>
          </a:p>
        </p:txBody>
      </p:sp>
      <p:sp>
        <p:nvSpPr>
          <p:cNvPr id="10" name="TextBox 9"/>
          <p:cNvSpPr txBox="1"/>
          <p:nvPr/>
        </p:nvSpPr>
        <p:spPr>
          <a:xfrm>
            <a:off x="7151651" y="1424604"/>
            <a:ext cx="2205990" cy="1200329"/>
          </a:xfrm>
          <a:prstGeom prst="rect">
            <a:avLst/>
          </a:prstGeom>
          <a:noFill/>
        </p:spPr>
        <p:txBody>
          <a:bodyPr wrap="square" rtlCol="0">
            <a:spAutoFit/>
          </a:bodyPr>
          <a:lstStyle/>
          <a:p>
            <a:pPr algn="ctr"/>
            <a:r>
              <a:rPr lang="en-GB" dirty="0">
                <a:solidFill>
                  <a:schemeClr val="accent2"/>
                </a:solidFill>
              </a:rPr>
              <a:t>Communicating</a:t>
            </a:r>
            <a:r>
              <a:rPr lang="en-GB" dirty="0"/>
              <a:t> </a:t>
            </a:r>
            <a:r>
              <a:rPr lang="en-GB" dirty="0">
                <a:solidFill>
                  <a:schemeClr val="accent2"/>
                </a:solidFill>
              </a:rPr>
              <a:t>with</a:t>
            </a:r>
            <a:r>
              <a:rPr lang="en-GB" dirty="0"/>
              <a:t> </a:t>
            </a:r>
          </a:p>
          <a:p>
            <a:pPr algn="ctr"/>
            <a:r>
              <a:rPr lang="en-GB" dirty="0">
                <a:solidFill>
                  <a:schemeClr val="accent2"/>
                </a:solidFill>
              </a:rPr>
              <a:t>Communities (</a:t>
            </a:r>
            <a:r>
              <a:rPr lang="en-GB" dirty="0" err="1">
                <a:solidFill>
                  <a:schemeClr val="accent2"/>
                </a:solidFill>
              </a:rPr>
              <a:t>CwC</a:t>
            </a:r>
            <a:r>
              <a:rPr lang="en-GB" dirty="0">
                <a:solidFill>
                  <a:schemeClr val="accent2"/>
                </a:solidFill>
              </a:rPr>
              <a:t>)</a:t>
            </a:r>
          </a:p>
        </p:txBody>
      </p:sp>
      <p:sp>
        <p:nvSpPr>
          <p:cNvPr id="14" name="TextBox 13"/>
          <p:cNvSpPr txBox="1"/>
          <p:nvPr/>
        </p:nvSpPr>
        <p:spPr>
          <a:xfrm>
            <a:off x="6077209" y="6039668"/>
            <a:ext cx="2205990" cy="369332"/>
          </a:xfrm>
          <a:prstGeom prst="rect">
            <a:avLst/>
          </a:prstGeom>
          <a:noFill/>
        </p:spPr>
        <p:txBody>
          <a:bodyPr wrap="square" rtlCol="0">
            <a:spAutoFit/>
          </a:bodyPr>
          <a:lstStyle/>
          <a:p>
            <a:pPr algn="ctr"/>
            <a:r>
              <a:rPr lang="en-GB" dirty="0">
                <a:solidFill>
                  <a:schemeClr val="accent2"/>
                </a:solidFill>
              </a:rPr>
              <a:t>CDAC</a:t>
            </a:r>
          </a:p>
        </p:txBody>
      </p:sp>
      <p:pic>
        <p:nvPicPr>
          <p:cNvPr id="12" name="Picture 11">
            <a:extLst>
              <a:ext uri="{FF2B5EF4-FFF2-40B4-BE49-F238E27FC236}">
                <a16:creationId xmlns:a16="http://schemas.microsoft.com/office/drawing/2014/main" id="{3099E7B2-0A00-4805-8F15-CC290E8F3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34"/>
            <a:ext cx="9144000" cy="865595"/>
          </a:xfrm>
          <a:prstGeom prst="rect">
            <a:avLst/>
          </a:prstGeom>
        </p:spPr>
      </p:pic>
    </p:spTree>
    <p:extLst>
      <p:ext uri="{BB962C8B-B14F-4D97-AF65-F5344CB8AC3E}">
        <p14:creationId xmlns:p14="http://schemas.microsoft.com/office/powerpoint/2010/main" val="1866553589"/>
      </p:ext>
    </p:extLst>
  </p:cSld>
  <p:clrMapOvr>
    <a:masterClrMapping/>
  </p:clrMapOvr>
  <p:transition spd="med" advClick="0" advTm="9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D64B51-8126-1846-A250-DB27BFE420DB}"/>
              </a:ext>
            </a:extLst>
          </p:cNvPr>
          <p:cNvSpPr/>
          <p:nvPr/>
        </p:nvSpPr>
        <p:spPr>
          <a:xfrm>
            <a:off x="436098" y="727665"/>
            <a:ext cx="8707902" cy="1077218"/>
          </a:xfrm>
          <a:prstGeom prst="rect">
            <a:avLst/>
          </a:prstGeom>
        </p:spPr>
        <p:txBody>
          <a:bodyPr wrap="square">
            <a:spAutoFit/>
          </a:bodyPr>
          <a:lstStyle/>
          <a:p>
            <a:r>
              <a:rPr lang="en-US" sz="3200" b="1" dirty="0">
                <a:solidFill>
                  <a:srgbClr val="FF6600"/>
                </a:solidFill>
              </a:rPr>
              <a:t>What does good Communication and </a:t>
            </a:r>
          </a:p>
          <a:p>
            <a:r>
              <a:rPr lang="en-US" sz="3200" b="1" dirty="0">
                <a:solidFill>
                  <a:srgbClr val="FF6600"/>
                </a:solidFill>
              </a:rPr>
              <a:t>Community Engagement look like? </a:t>
            </a:r>
          </a:p>
        </p:txBody>
      </p:sp>
      <p:pic>
        <p:nvPicPr>
          <p:cNvPr id="4" name="Picture 3">
            <a:extLst>
              <a:ext uri="{FF2B5EF4-FFF2-40B4-BE49-F238E27FC236}">
                <a16:creationId xmlns:a16="http://schemas.microsoft.com/office/drawing/2014/main" id="{8319AA1B-2544-5241-8A7C-EE6F74494668}"/>
              </a:ext>
            </a:extLst>
          </p:cNvPr>
          <p:cNvPicPr>
            <a:picLocks noChangeAspect="1"/>
          </p:cNvPicPr>
          <p:nvPr/>
        </p:nvPicPr>
        <p:blipFill>
          <a:blip r:embed="rId3"/>
          <a:stretch>
            <a:fillRect/>
          </a:stretch>
        </p:blipFill>
        <p:spPr>
          <a:xfrm>
            <a:off x="1114940" y="2072366"/>
            <a:ext cx="6706697" cy="3772516"/>
          </a:xfrm>
          <a:prstGeom prst="rect">
            <a:avLst/>
          </a:prstGeom>
        </p:spPr>
      </p:pic>
      <p:sp>
        <p:nvSpPr>
          <p:cNvPr id="2" name="Rectangle 1">
            <a:extLst>
              <a:ext uri="{FF2B5EF4-FFF2-40B4-BE49-F238E27FC236}">
                <a16:creationId xmlns:a16="http://schemas.microsoft.com/office/drawing/2014/main" id="{AAE039A1-76AE-C84D-A06B-CE743137C17A}"/>
              </a:ext>
            </a:extLst>
          </p:cNvPr>
          <p:cNvSpPr/>
          <p:nvPr/>
        </p:nvSpPr>
        <p:spPr>
          <a:xfrm>
            <a:off x="5160890" y="2283382"/>
            <a:ext cx="2660747" cy="62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246D32D-B0AF-42CD-A729-BF2611495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3653864314"/>
      </p:ext>
    </p:extLst>
  </p:cSld>
  <p:clrMapOvr>
    <a:masterClrMapping/>
  </p:clrMapOvr>
  <p:transition spd="med" advClick="0" advTm="90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567123" y="947843"/>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EF053BD4-5B50-A648-8626-C88FFD9E1091}"/>
              </a:ext>
            </a:extLst>
          </p:cNvPr>
          <p:cNvPicPr>
            <a:picLocks noChangeAspect="1"/>
          </p:cNvPicPr>
          <p:nvPr/>
        </p:nvPicPr>
        <p:blipFill rotWithShape="1">
          <a:blip r:embed="rId3">
            <a:extLst>
              <a:ext uri="{28A0092B-C50C-407E-A947-70E740481C1C}">
                <a14:useLocalDpi xmlns:a14="http://schemas.microsoft.com/office/drawing/2010/main" val="0"/>
              </a:ext>
            </a:extLst>
          </a:blip>
          <a:srcRect b="12730"/>
          <a:stretch/>
        </p:blipFill>
        <p:spPr>
          <a:xfrm>
            <a:off x="219319" y="1120433"/>
            <a:ext cx="8775700" cy="4422238"/>
          </a:xfrm>
          <a:prstGeom prst="rect">
            <a:avLst/>
          </a:prstGeom>
        </p:spPr>
      </p:pic>
      <p:sp>
        <p:nvSpPr>
          <p:cNvPr id="9" name="Rectangle 8">
            <a:extLst>
              <a:ext uri="{FF2B5EF4-FFF2-40B4-BE49-F238E27FC236}">
                <a16:creationId xmlns:a16="http://schemas.microsoft.com/office/drawing/2014/main" id="{E7B10D34-6F69-994E-A9E1-676C05A0F251}"/>
              </a:ext>
            </a:extLst>
          </p:cNvPr>
          <p:cNvSpPr/>
          <p:nvPr/>
        </p:nvSpPr>
        <p:spPr>
          <a:xfrm>
            <a:off x="464234" y="6328565"/>
            <a:ext cx="8285871" cy="276999"/>
          </a:xfrm>
          <a:prstGeom prst="rect">
            <a:avLst/>
          </a:prstGeom>
        </p:spPr>
        <p:txBody>
          <a:bodyPr wrap="square">
            <a:spAutoFit/>
          </a:bodyPr>
          <a:lstStyle/>
          <a:p>
            <a:r>
              <a:rPr lang="en-GB" sz="1200" dirty="0">
                <a:solidFill>
                  <a:srgbClr val="666666"/>
                </a:solidFill>
                <a:latin typeface="Open Sans"/>
              </a:rPr>
              <a:t>Brown, D., </a:t>
            </a:r>
            <a:r>
              <a:rPr lang="en-GB" sz="1200" dirty="0" err="1">
                <a:solidFill>
                  <a:srgbClr val="666666"/>
                </a:solidFill>
                <a:latin typeface="Open Sans"/>
              </a:rPr>
              <a:t>Donini</a:t>
            </a:r>
            <a:r>
              <a:rPr lang="en-GB" sz="1200" dirty="0">
                <a:solidFill>
                  <a:srgbClr val="666666"/>
                </a:solidFill>
                <a:latin typeface="Open Sans"/>
              </a:rPr>
              <a:t>, A. and Knox Clarke, P. (2014) </a:t>
            </a:r>
            <a:r>
              <a:rPr lang="en-GB" sz="1200" i="1" dirty="0">
                <a:solidFill>
                  <a:srgbClr val="666666"/>
                </a:solidFill>
                <a:latin typeface="Open Sans"/>
              </a:rPr>
              <a:t>Engagement of Crisis-Affected People in Humanitarian Action</a:t>
            </a:r>
            <a:endParaRPr lang="en-US" sz="1200" dirty="0"/>
          </a:p>
        </p:txBody>
      </p:sp>
      <p:cxnSp>
        <p:nvCxnSpPr>
          <p:cNvPr id="5" name="Straight Arrow Connector 4">
            <a:extLst>
              <a:ext uri="{FF2B5EF4-FFF2-40B4-BE49-F238E27FC236}">
                <a16:creationId xmlns:a16="http://schemas.microsoft.com/office/drawing/2014/main" id="{5CA8D140-D23E-1845-B245-DD9A66980375}"/>
              </a:ext>
            </a:extLst>
          </p:cNvPr>
          <p:cNvCxnSpPr/>
          <p:nvPr/>
        </p:nvCxnSpPr>
        <p:spPr>
          <a:xfrm>
            <a:off x="1989946" y="2502568"/>
            <a:ext cx="6760159" cy="0"/>
          </a:xfrm>
          <a:prstGeom prst="straightConnector1">
            <a:avLst/>
          </a:prstGeom>
          <a:ln w="254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C5BFA3-6427-A344-98C4-0117BDAB5157}"/>
              </a:ext>
            </a:extLst>
          </p:cNvPr>
          <p:cNvSpPr txBox="1"/>
          <p:nvPr/>
        </p:nvSpPr>
        <p:spPr>
          <a:xfrm>
            <a:off x="759628" y="2321168"/>
            <a:ext cx="1387181" cy="523220"/>
          </a:xfrm>
          <a:prstGeom prst="rect">
            <a:avLst/>
          </a:prstGeom>
          <a:noFill/>
        </p:spPr>
        <p:txBody>
          <a:bodyPr wrap="square" rtlCol="0">
            <a:spAutoFit/>
          </a:bodyPr>
          <a:lstStyle/>
          <a:p>
            <a:r>
              <a:rPr lang="en-US" sz="1400" b="1" dirty="0">
                <a:solidFill>
                  <a:schemeClr val="accent1"/>
                </a:solidFill>
              </a:rPr>
              <a:t>What we are aiming for</a:t>
            </a:r>
          </a:p>
        </p:txBody>
      </p:sp>
      <p:pic>
        <p:nvPicPr>
          <p:cNvPr id="10" name="Picture 9">
            <a:extLst>
              <a:ext uri="{FF2B5EF4-FFF2-40B4-BE49-F238E27FC236}">
                <a16:creationId xmlns:a16="http://schemas.microsoft.com/office/drawing/2014/main" id="{CFDEE1DF-9B51-450A-963A-6A6702976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890904197"/>
      </p:ext>
    </p:extLst>
  </p:cSld>
  <p:clrMapOvr>
    <a:masterClrMapping/>
  </p:clrMapOvr>
  <p:transition spd="med" advClick="0" advTm="9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567123" y="947843"/>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pic>
        <p:nvPicPr>
          <p:cNvPr id="7" name="Picture 6">
            <a:extLst>
              <a:ext uri="{FF2B5EF4-FFF2-40B4-BE49-F238E27FC236}">
                <a16:creationId xmlns:a16="http://schemas.microsoft.com/office/drawing/2014/main" id="{BAAB8D4E-C67E-D14E-B130-4795AE3A792E}"/>
              </a:ext>
            </a:extLst>
          </p:cNvPr>
          <p:cNvPicPr>
            <a:picLocks noChangeAspect="1"/>
          </p:cNvPicPr>
          <p:nvPr/>
        </p:nvPicPr>
        <p:blipFill rotWithShape="1">
          <a:blip r:embed="rId3">
            <a:extLst>
              <a:ext uri="{28A0092B-C50C-407E-A947-70E740481C1C}">
                <a14:useLocalDpi xmlns:a14="http://schemas.microsoft.com/office/drawing/2010/main" val="0"/>
              </a:ext>
            </a:extLst>
          </a:blip>
          <a:srcRect b="15569"/>
          <a:stretch/>
        </p:blipFill>
        <p:spPr>
          <a:xfrm>
            <a:off x="464234" y="1367221"/>
            <a:ext cx="8472155" cy="3865962"/>
          </a:xfrm>
          <a:prstGeom prst="rect">
            <a:avLst/>
          </a:prstGeom>
        </p:spPr>
      </p:pic>
      <p:sp>
        <p:nvSpPr>
          <p:cNvPr id="4" name="Rectangle 3">
            <a:extLst>
              <a:ext uri="{FF2B5EF4-FFF2-40B4-BE49-F238E27FC236}">
                <a16:creationId xmlns:a16="http://schemas.microsoft.com/office/drawing/2014/main" id="{E22A964E-382E-2E49-BD0D-75C576A301DC}"/>
              </a:ext>
            </a:extLst>
          </p:cNvPr>
          <p:cNvSpPr/>
          <p:nvPr/>
        </p:nvSpPr>
        <p:spPr>
          <a:xfrm>
            <a:off x="464234" y="6328565"/>
            <a:ext cx="8285871" cy="276999"/>
          </a:xfrm>
          <a:prstGeom prst="rect">
            <a:avLst/>
          </a:prstGeom>
        </p:spPr>
        <p:txBody>
          <a:bodyPr wrap="square">
            <a:spAutoFit/>
          </a:bodyPr>
          <a:lstStyle/>
          <a:p>
            <a:r>
              <a:rPr lang="en-GB" sz="1200" dirty="0">
                <a:solidFill>
                  <a:srgbClr val="666666"/>
                </a:solidFill>
                <a:latin typeface="Open Sans"/>
              </a:rPr>
              <a:t>Brown, D., </a:t>
            </a:r>
            <a:r>
              <a:rPr lang="en-GB" sz="1200" dirty="0" err="1">
                <a:solidFill>
                  <a:srgbClr val="666666"/>
                </a:solidFill>
                <a:latin typeface="Open Sans"/>
              </a:rPr>
              <a:t>Donini</a:t>
            </a:r>
            <a:r>
              <a:rPr lang="en-GB" sz="1200" dirty="0">
                <a:solidFill>
                  <a:srgbClr val="666666"/>
                </a:solidFill>
                <a:latin typeface="Open Sans"/>
              </a:rPr>
              <a:t>, A. and Knox Clarke, P. (2014) </a:t>
            </a:r>
            <a:r>
              <a:rPr lang="en-GB" sz="1200" i="1" dirty="0">
                <a:solidFill>
                  <a:srgbClr val="666666"/>
                </a:solidFill>
                <a:latin typeface="Open Sans"/>
              </a:rPr>
              <a:t>Engagement of Crisis-Affected People in Humanitarian Action</a:t>
            </a:r>
            <a:endParaRPr lang="en-US" sz="1200" dirty="0"/>
          </a:p>
        </p:txBody>
      </p:sp>
      <p:pic>
        <p:nvPicPr>
          <p:cNvPr id="5" name="Picture 4">
            <a:extLst>
              <a:ext uri="{FF2B5EF4-FFF2-40B4-BE49-F238E27FC236}">
                <a16:creationId xmlns:a16="http://schemas.microsoft.com/office/drawing/2014/main" id="{B7A1DCC8-974F-4390-86C0-A9063588F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4094803907"/>
      </p:ext>
    </p:extLst>
  </p:cSld>
  <p:clrMapOvr>
    <a:masterClrMapping/>
  </p:clrMapOvr>
  <p:transition spd="med" advClick="0" advTm="90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725ED275-7A67-AD46-AB3D-D748C699B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1257"/>
            <a:ext cx="9144000" cy="5516838"/>
          </a:xfrm>
          <a:prstGeom prst="rect">
            <a:avLst/>
          </a:prstGeom>
        </p:spPr>
      </p:pic>
      <p:pic>
        <p:nvPicPr>
          <p:cNvPr id="4" name="Picture 3">
            <a:extLst>
              <a:ext uri="{FF2B5EF4-FFF2-40B4-BE49-F238E27FC236}">
                <a16:creationId xmlns:a16="http://schemas.microsoft.com/office/drawing/2014/main" id="{E4BFC359-C145-4AF3-A8D8-1D186A4F0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1364465095"/>
      </p:ext>
    </p:extLst>
  </p:cSld>
  <p:clrMapOvr>
    <a:masterClrMapping/>
  </p:clrMapOvr>
  <p:transition spd="med" advClick="0" advTm="90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573053" y="933775"/>
            <a:ext cx="7989752" cy="584775"/>
          </a:xfrm>
          <a:prstGeom prst="rect">
            <a:avLst/>
          </a:prstGeom>
          <a:noFill/>
        </p:spPr>
        <p:txBody>
          <a:bodyPr wrap="square" rtlCol="0">
            <a:spAutoFit/>
          </a:bodyPr>
          <a:lstStyle/>
          <a:p>
            <a:r>
              <a:rPr lang="en-US" sz="3200" b="1" dirty="0">
                <a:solidFill>
                  <a:srgbClr val="FF6600"/>
                </a:solidFill>
              </a:rPr>
              <a:t>Needs Assessment &amp; Analysis </a:t>
            </a:r>
          </a:p>
        </p:txBody>
      </p:sp>
      <p:graphicFrame>
        <p:nvGraphicFramePr>
          <p:cNvPr id="6" name="Table 5">
            <a:extLst>
              <a:ext uri="{FF2B5EF4-FFF2-40B4-BE49-F238E27FC236}">
                <a16:creationId xmlns:a16="http://schemas.microsoft.com/office/drawing/2014/main" id="{9B48E0B0-D7A0-CD43-86CD-FB485D56FB9E}"/>
              </a:ext>
            </a:extLst>
          </p:cNvPr>
          <p:cNvGraphicFramePr>
            <a:graphicFrameLocks noGrp="1"/>
          </p:cNvGraphicFramePr>
          <p:nvPr>
            <p:extLst/>
          </p:nvPr>
        </p:nvGraphicFramePr>
        <p:xfrm>
          <a:off x="536780" y="2250832"/>
          <a:ext cx="8062299" cy="3105711"/>
        </p:xfrm>
        <a:graphic>
          <a:graphicData uri="http://schemas.openxmlformats.org/drawingml/2006/table">
            <a:tbl>
              <a:tblPr firstRow="1" firstCol="1" bandRow="1">
                <a:tableStyleId>{5C22544A-7EE6-4342-B048-85BDC9FD1C3A}</a:tableStyleId>
              </a:tblPr>
              <a:tblGrid>
                <a:gridCol w="1462424">
                  <a:extLst>
                    <a:ext uri="{9D8B030D-6E8A-4147-A177-3AD203B41FA5}">
                      <a16:colId xmlns:a16="http://schemas.microsoft.com/office/drawing/2014/main" val="1324421862"/>
                    </a:ext>
                  </a:extLst>
                </a:gridCol>
                <a:gridCol w="6599875">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dirty="0">
                          <a:effectLst/>
                        </a:rPr>
                        <a:t>More than a form</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spcAft>
                          <a:spcPts val="0"/>
                        </a:spcAft>
                        <a:buFont typeface="Arial" panose="020B0604020202020204" pitchFamily="34" charset="0"/>
                        <a:buChar char="•"/>
                      </a:pPr>
                      <a:r>
                        <a:rPr lang="en-GB" sz="1800" b="0" dirty="0">
                          <a:solidFill>
                            <a:schemeClr val="tx1"/>
                          </a:solidFill>
                          <a:effectLst/>
                        </a:rPr>
                        <a:t>Hold community meetings/focus group discussions to get information beyond the questionnaire </a:t>
                      </a:r>
                    </a:p>
                    <a:p>
                      <a:pPr marL="285750" indent="-285750">
                        <a:spcAft>
                          <a:spcPts val="0"/>
                        </a:spcAft>
                        <a:buFont typeface="Arial" panose="020B0604020202020204" pitchFamily="34" charset="0"/>
                        <a:buChar char="•"/>
                      </a:pPr>
                      <a:r>
                        <a:rPr lang="en-GB" sz="1800" b="0" dirty="0">
                          <a:solidFill>
                            <a:schemeClr val="tx1"/>
                          </a:solidFill>
                          <a:effectLst/>
                        </a:rPr>
                        <a:t>Allow people talk about their issues first before getting out the form</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i="1" dirty="0">
                          <a:effectLst/>
                        </a:rPr>
                        <a:t>More than physical needs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spcAft>
                          <a:spcPts val="0"/>
                        </a:spcAft>
                        <a:buFont typeface="Arial" panose="020B0604020202020204" pitchFamily="34" charset="0"/>
                        <a:buChar char="•"/>
                      </a:pPr>
                      <a:r>
                        <a:rPr lang="en-GB" sz="1800" dirty="0">
                          <a:effectLst/>
                        </a:rPr>
                        <a:t>Ask questions about people’s information needs, communications preferences and trusted sources </a:t>
                      </a:r>
                    </a:p>
                    <a:p>
                      <a:pPr marL="285750" indent="-285750">
                        <a:spcAft>
                          <a:spcPts val="0"/>
                        </a:spcAft>
                        <a:buFont typeface="Arial" panose="020B0604020202020204" pitchFamily="34" charset="0"/>
                        <a:buChar char="•"/>
                      </a:pPr>
                      <a:r>
                        <a:rPr lang="en-GB" sz="1800" dirty="0">
                          <a:effectLst/>
                        </a:rPr>
                        <a:t>Find out how people want to engage with, and give feedback to organisations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alpha val="25000"/>
                      </a:schemeClr>
                    </a:solidFill>
                  </a:tcPr>
                </a:tc>
                <a:extLst>
                  <a:ext uri="{0D108BD9-81ED-4DB2-BD59-A6C34878D82A}">
                    <a16:rowId xmlns:a16="http://schemas.microsoft.com/office/drawing/2014/main" val="2475610108"/>
                  </a:ext>
                </a:extLst>
              </a:tr>
            </a:tbl>
          </a:graphicData>
        </a:graphic>
      </p:graphicFrame>
      <p:pic>
        <p:nvPicPr>
          <p:cNvPr id="5" name="Picture 4">
            <a:extLst>
              <a:ext uri="{FF2B5EF4-FFF2-40B4-BE49-F238E27FC236}">
                <a16:creationId xmlns:a16="http://schemas.microsoft.com/office/drawing/2014/main" id="{9A9FC9C1-B6F3-4BB3-B505-322B82AB4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618797044"/>
      </p:ext>
    </p:extLst>
  </p:cSld>
  <p:clrMapOvr>
    <a:masterClrMapping/>
  </p:clrMapOvr>
  <p:transition spd="med" advClick="0" advTm="90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Needs Assessment &amp; Analysis </a:t>
            </a:r>
          </a:p>
        </p:txBody>
      </p:sp>
      <p:graphicFrame>
        <p:nvGraphicFramePr>
          <p:cNvPr id="5" name="Table 4">
            <a:extLst>
              <a:ext uri="{FF2B5EF4-FFF2-40B4-BE49-F238E27FC236}">
                <a16:creationId xmlns:a16="http://schemas.microsoft.com/office/drawing/2014/main" id="{ADF3640B-844D-8B4E-B96E-A7AFC0730FD4}"/>
              </a:ext>
            </a:extLst>
          </p:cNvPr>
          <p:cNvGraphicFramePr>
            <a:graphicFrameLocks noGrp="1"/>
          </p:cNvGraphicFramePr>
          <p:nvPr>
            <p:extLst/>
          </p:nvPr>
        </p:nvGraphicFramePr>
        <p:xfrm>
          <a:off x="609327" y="2058451"/>
          <a:ext cx="7663265" cy="3076257"/>
        </p:xfrm>
        <a:graphic>
          <a:graphicData uri="http://schemas.openxmlformats.org/drawingml/2006/table">
            <a:tbl>
              <a:tblPr firstRow="1" firstCol="1" bandRow="1">
                <a:tableStyleId>{5C22544A-7EE6-4342-B048-85BDC9FD1C3A}</a:tableStyleId>
              </a:tblPr>
              <a:tblGrid>
                <a:gridCol w="1390043">
                  <a:extLst>
                    <a:ext uri="{9D8B030D-6E8A-4147-A177-3AD203B41FA5}">
                      <a16:colId xmlns:a16="http://schemas.microsoft.com/office/drawing/2014/main" val="2100057390"/>
                    </a:ext>
                  </a:extLst>
                </a:gridCol>
                <a:gridCol w="6273222">
                  <a:extLst>
                    <a:ext uri="{9D8B030D-6E8A-4147-A177-3AD203B41FA5}">
                      <a16:colId xmlns:a16="http://schemas.microsoft.com/office/drawing/2014/main" val="1600867835"/>
                    </a:ext>
                  </a:extLst>
                </a:gridCol>
              </a:tblGrid>
              <a:tr h="1245727">
                <a:tc>
                  <a:txBody>
                    <a:bodyPr/>
                    <a:lstStyle/>
                    <a:p>
                      <a:pPr>
                        <a:spcAft>
                          <a:spcPts val="0"/>
                        </a:spcAft>
                      </a:pPr>
                      <a:r>
                        <a:rPr lang="en-GB" sz="2000" i="1" dirty="0">
                          <a:effectLst/>
                        </a:rPr>
                        <a:t>Seeing the invisible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spcAft>
                          <a:spcPts val="0"/>
                        </a:spcAft>
                        <a:buFont typeface="Arial" panose="020B0604020202020204" pitchFamily="34" charset="0"/>
                        <a:buChar char="•"/>
                      </a:pPr>
                      <a:r>
                        <a:rPr lang="en-GB" sz="1800" b="0" dirty="0">
                          <a:solidFill>
                            <a:schemeClr val="tx1"/>
                          </a:solidFill>
                          <a:effectLst/>
                        </a:rPr>
                        <a:t>Identify what role marginalised groups, such as the elderly or people with disabilities, play in the community </a:t>
                      </a:r>
                    </a:p>
                    <a:p>
                      <a:pPr marL="285750" indent="-285750">
                        <a:spcAft>
                          <a:spcPts val="0"/>
                        </a:spcAft>
                        <a:buFont typeface="Arial" panose="020B0604020202020204" pitchFamily="34" charset="0"/>
                        <a:buChar char="•"/>
                      </a:pPr>
                      <a:r>
                        <a:rPr lang="en-GB" sz="1800" b="0" dirty="0">
                          <a:solidFill>
                            <a:schemeClr val="tx1"/>
                          </a:solidFill>
                          <a:effectLst/>
                        </a:rPr>
                        <a:t>Meet with representatives of these groups and ensure their concerns, needs and capacities are reflected in the analysis  </a:t>
                      </a:r>
                    </a:p>
                    <a:p>
                      <a:pPr marL="285750" indent="-285750">
                        <a:spcAft>
                          <a:spcPts val="0"/>
                        </a:spcAft>
                        <a:buFont typeface="Arial" panose="020B0604020202020204" pitchFamily="34" charset="0"/>
                        <a:buChar char="•"/>
                      </a:pPr>
                      <a:endParaRPr lang="en-GB" sz="1800" b="0" dirty="0">
                        <a:solidFill>
                          <a:schemeClr val="tx1"/>
                        </a:solidFill>
                        <a:effectLst/>
                      </a:endParaRPr>
                    </a:p>
                  </a:txBody>
                  <a:tcPr marL="68580" marR="68580" marT="0" marB="0">
                    <a:solidFill>
                      <a:schemeClr val="accent1">
                        <a:alpha val="25000"/>
                      </a:schemeClr>
                    </a:solidFill>
                  </a:tcPr>
                </a:tc>
                <a:extLst>
                  <a:ext uri="{0D108BD9-81ED-4DB2-BD59-A6C34878D82A}">
                    <a16:rowId xmlns:a16="http://schemas.microsoft.com/office/drawing/2014/main" val="3432020174"/>
                  </a:ext>
                </a:extLst>
              </a:tr>
              <a:tr h="607377">
                <a:tc>
                  <a:txBody>
                    <a:bodyPr/>
                    <a:lstStyle/>
                    <a:p>
                      <a:pPr>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400178035"/>
                  </a:ext>
                </a:extLst>
              </a:tr>
              <a:tr h="484625">
                <a:tc>
                  <a:txBody>
                    <a:bodyPr/>
                    <a:lstStyle/>
                    <a:p>
                      <a:pPr>
                        <a:spcAft>
                          <a:spcPts val="0"/>
                        </a:spcAft>
                      </a:pPr>
                      <a:r>
                        <a:rPr lang="en-GB" sz="2000" i="1" dirty="0">
                          <a:effectLst/>
                        </a:rPr>
                        <a:t>Culture factor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spcAft>
                          <a:spcPts val="0"/>
                        </a:spcAft>
                        <a:buFont typeface="Arial" panose="020B0604020202020204" pitchFamily="34" charset="0"/>
                        <a:buChar char="•"/>
                      </a:pPr>
                      <a:r>
                        <a:rPr lang="en-GB" dirty="0"/>
                        <a:t>Ensure implementation and utilisation of a context analysis of local culture, customs, beliefs</a:t>
                      </a:r>
                    </a:p>
                    <a:p>
                      <a:pPr marL="285750" indent="-285750">
                        <a:spcAft>
                          <a:spcPts val="0"/>
                        </a:spcAft>
                        <a:buFont typeface="Arial" panose="020B0604020202020204" pitchFamily="34" charset="0"/>
                        <a:buChar char="•"/>
                      </a:pPr>
                      <a:r>
                        <a:rPr lang="en-GB" sz="1800" dirty="0">
                          <a:effectLst/>
                        </a:rPr>
                        <a:t>What traditional beliefs or practices should be considered</a:t>
                      </a:r>
                    </a:p>
                    <a:p>
                      <a:pPr marL="285750" indent="-285750">
                        <a:spcAft>
                          <a:spcPts val="0"/>
                        </a:spcAft>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alpha val="25000"/>
                      </a:schemeClr>
                    </a:solidFill>
                  </a:tcPr>
                </a:tc>
                <a:extLst>
                  <a:ext uri="{0D108BD9-81ED-4DB2-BD59-A6C34878D82A}">
                    <a16:rowId xmlns:a16="http://schemas.microsoft.com/office/drawing/2014/main" val="1061997569"/>
                  </a:ext>
                </a:extLst>
              </a:tr>
            </a:tbl>
          </a:graphicData>
        </a:graphic>
      </p:graphicFrame>
      <p:pic>
        <p:nvPicPr>
          <p:cNvPr id="6" name="Picture 5">
            <a:extLst>
              <a:ext uri="{FF2B5EF4-FFF2-40B4-BE49-F238E27FC236}">
                <a16:creationId xmlns:a16="http://schemas.microsoft.com/office/drawing/2014/main" id="{1DECC8F9-58E5-4B99-9DF5-26FC1D059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1639870268"/>
      </p:ext>
    </p:extLst>
  </p:cSld>
  <p:clrMapOvr>
    <a:masterClrMapping/>
  </p:clrMapOvr>
  <p:transition spd="med" advClick="0" advTm="90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Strategic Planning </a:t>
            </a:r>
          </a:p>
        </p:txBody>
      </p:sp>
      <p:graphicFrame>
        <p:nvGraphicFramePr>
          <p:cNvPr id="5" name="Table 4">
            <a:extLst>
              <a:ext uri="{FF2B5EF4-FFF2-40B4-BE49-F238E27FC236}">
                <a16:creationId xmlns:a16="http://schemas.microsoft.com/office/drawing/2014/main" id="{2EC27C1E-1723-C945-94D9-2011CE3FB22D}"/>
              </a:ext>
            </a:extLst>
          </p:cNvPr>
          <p:cNvGraphicFramePr>
            <a:graphicFrameLocks noGrp="1"/>
          </p:cNvGraphicFramePr>
          <p:nvPr>
            <p:extLst/>
          </p:nvPr>
        </p:nvGraphicFramePr>
        <p:xfrm>
          <a:off x="536780" y="2250832"/>
          <a:ext cx="8062299" cy="3291840"/>
        </p:xfrm>
        <a:graphic>
          <a:graphicData uri="http://schemas.openxmlformats.org/drawingml/2006/table">
            <a:tbl>
              <a:tblPr firstRow="1" firstCol="1" bandRow="1">
                <a:tableStyleId>{5C22544A-7EE6-4342-B048-85BDC9FD1C3A}</a:tableStyleId>
              </a:tblPr>
              <a:tblGrid>
                <a:gridCol w="1714051">
                  <a:extLst>
                    <a:ext uri="{9D8B030D-6E8A-4147-A177-3AD203B41FA5}">
                      <a16:colId xmlns:a16="http://schemas.microsoft.com/office/drawing/2014/main" val="1324421862"/>
                    </a:ext>
                  </a:extLst>
                </a:gridCol>
                <a:gridCol w="6348248">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kern="1200" dirty="0">
                          <a:solidFill>
                            <a:schemeClr val="lt1"/>
                          </a:solidFill>
                          <a:effectLst/>
                          <a:latin typeface="+mn-lt"/>
                          <a:ea typeface="+mn-ea"/>
                          <a:cs typeface="+mn-cs"/>
                        </a:rPr>
                        <a:t>Plan for participation </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Involve representatives from a cross section of the community in identifying the priorities of the response plan and throughout the programme cycle </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Share a simplified version of the plan with the community for validation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b="1" i="1" kern="1200" dirty="0">
                          <a:solidFill>
                            <a:schemeClr val="lt1"/>
                          </a:solidFill>
                          <a:effectLst/>
                          <a:latin typeface="+mn-lt"/>
                          <a:ea typeface="+mn-ea"/>
                          <a:cs typeface="+mn-cs"/>
                        </a:rPr>
                        <a:t>Build on what the community can do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Work with communities to develop their own action plans to identify the active roles they can play in the response </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Adapt expert solutions to the community reality. Value traditional wisdom and experiential knowledge alongside technical/scientific information and practices.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2475610108"/>
                  </a:ext>
                </a:extLst>
              </a:tr>
            </a:tbl>
          </a:graphicData>
        </a:graphic>
      </p:graphicFrame>
      <p:pic>
        <p:nvPicPr>
          <p:cNvPr id="6" name="Picture 5">
            <a:extLst>
              <a:ext uri="{FF2B5EF4-FFF2-40B4-BE49-F238E27FC236}">
                <a16:creationId xmlns:a16="http://schemas.microsoft.com/office/drawing/2014/main" id="{2BB36872-5276-4D68-BCF6-D9650703A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1438986233"/>
      </p:ext>
    </p:extLst>
  </p:cSld>
  <p:clrMapOvr>
    <a:masterClrMapping/>
  </p:clrMapOvr>
  <p:transition spd="med" advClick="0" advTm="90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Strategic Planning </a:t>
            </a:r>
          </a:p>
        </p:txBody>
      </p:sp>
      <p:graphicFrame>
        <p:nvGraphicFramePr>
          <p:cNvPr id="5" name="Table 4">
            <a:extLst>
              <a:ext uri="{FF2B5EF4-FFF2-40B4-BE49-F238E27FC236}">
                <a16:creationId xmlns:a16="http://schemas.microsoft.com/office/drawing/2014/main" id="{02AF8DC4-9D76-A04F-9C16-8163CC61551E}"/>
              </a:ext>
            </a:extLst>
          </p:cNvPr>
          <p:cNvGraphicFramePr>
            <a:graphicFrameLocks noGrp="1"/>
          </p:cNvGraphicFramePr>
          <p:nvPr>
            <p:extLst/>
          </p:nvPr>
        </p:nvGraphicFramePr>
        <p:xfrm>
          <a:off x="536780" y="2250832"/>
          <a:ext cx="8062299" cy="3105711"/>
        </p:xfrm>
        <a:graphic>
          <a:graphicData uri="http://schemas.openxmlformats.org/drawingml/2006/table">
            <a:tbl>
              <a:tblPr firstRow="1" firstCol="1" bandRow="1">
                <a:tableStyleId>{5C22544A-7EE6-4342-B048-85BDC9FD1C3A}</a:tableStyleId>
              </a:tblPr>
              <a:tblGrid>
                <a:gridCol w="1559306">
                  <a:extLst>
                    <a:ext uri="{9D8B030D-6E8A-4147-A177-3AD203B41FA5}">
                      <a16:colId xmlns:a16="http://schemas.microsoft.com/office/drawing/2014/main" val="1324421862"/>
                    </a:ext>
                  </a:extLst>
                </a:gridCol>
                <a:gridCol w="6502993">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kern="1200" dirty="0">
                          <a:solidFill>
                            <a:schemeClr val="lt1"/>
                          </a:solidFill>
                          <a:effectLst/>
                          <a:latin typeface="+mn-lt"/>
                          <a:ea typeface="+mn-ea"/>
                          <a:cs typeface="+mn-cs"/>
                        </a:rPr>
                        <a:t>Listen collectively </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Identify the opportunities for common platforms to aggregate and analyse feedback gathered by organisations </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Create ways to bring the voices of affected people into decision-making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b="1" i="1" kern="1200" dirty="0">
                          <a:solidFill>
                            <a:schemeClr val="lt1"/>
                          </a:solidFill>
                          <a:effectLst/>
                          <a:latin typeface="+mn-lt"/>
                          <a:ea typeface="+mn-ea"/>
                          <a:cs typeface="+mn-cs"/>
                        </a:rPr>
                        <a:t>Harmonise efforts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Identify within the plan the coordination body responsible for communication and community engagement</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Establish common communication and community engagement indicators across the response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2475610108"/>
                  </a:ext>
                </a:extLst>
              </a:tr>
            </a:tbl>
          </a:graphicData>
        </a:graphic>
      </p:graphicFrame>
      <p:pic>
        <p:nvPicPr>
          <p:cNvPr id="6" name="Picture 5">
            <a:extLst>
              <a:ext uri="{FF2B5EF4-FFF2-40B4-BE49-F238E27FC236}">
                <a16:creationId xmlns:a16="http://schemas.microsoft.com/office/drawing/2014/main" id="{C37E5ED1-9094-4306-9239-E0EDE474D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661437686"/>
      </p:ext>
    </p:extLst>
  </p:cSld>
  <p:clrMapOvr>
    <a:masterClrMapping/>
  </p:clrMapOvr>
  <p:transition spd="med" advClick="0" advTm="90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Resource Mobilisation </a:t>
            </a:r>
          </a:p>
        </p:txBody>
      </p:sp>
      <p:graphicFrame>
        <p:nvGraphicFramePr>
          <p:cNvPr id="5" name="Table 4">
            <a:extLst>
              <a:ext uri="{FF2B5EF4-FFF2-40B4-BE49-F238E27FC236}">
                <a16:creationId xmlns:a16="http://schemas.microsoft.com/office/drawing/2014/main" id="{2733357A-1EC2-2C42-953F-CC0ACF22BB95}"/>
              </a:ext>
            </a:extLst>
          </p:cNvPr>
          <p:cNvGraphicFramePr>
            <a:graphicFrameLocks noGrp="1"/>
          </p:cNvGraphicFramePr>
          <p:nvPr>
            <p:extLst/>
          </p:nvPr>
        </p:nvGraphicFramePr>
        <p:xfrm>
          <a:off x="536780" y="2250832"/>
          <a:ext cx="8062299" cy="3488786"/>
        </p:xfrm>
        <a:graphic>
          <a:graphicData uri="http://schemas.openxmlformats.org/drawingml/2006/table">
            <a:tbl>
              <a:tblPr firstRow="1" firstCol="1" bandRow="1">
                <a:tableStyleId>{5C22544A-7EE6-4342-B048-85BDC9FD1C3A}</a:tableStyleId>
              </a:tblPr>
              <a:tblGrid>
                <a:gridCol w="1756254">
                  <a:extLst>
                    <a:ext uri="{9D8B030D-6E8A-4147-A177-3AD203B41FA5}">
                      <a16:colId xmlns:a16="http://schemas.microsoft.com/office/drawing/2014/main" val="1324421862"/>
                    </a:ext>
                  </a:extLst>
                </a:gridCol>
                <a:gridCol w="6306045">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kern="1200" dirty="0">
                          <a:solidFill>
                            <a:schemeClr val="lt1"/>
                          </a:solidFill>
                          <a:effectLst/>
                          <a:latin typeface="+mn-lt"/>
                          <a:ea typeface="+mn-ea"/>
                          <a:cs typeface="+mn-cs"/>
                        </a:rPr>
                        <a:t>Local reflects global </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Document how you meet the global communication and community engagement commitments </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Illustrate how you will deliver on donor requirements to listen to, and act upon community feedback</a:t>
                      </a:r>
                      <a:r>
                        <a:rPr lang="en-GB" b="0" dirty="0">
                          <a:solidFill>
                            <a:schemeClr val="tx1"/>
                          </a:solidFill>
                          <a:effectLst/>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b="1" i="1" kern="1200" dirty="0">
                          <a:solidFill>
                            <a:schemeClr val="lt1"/>
                          </a:solidFill>
                          <a:effectLst/>
                          <a:latin typeface="+mn-lt"/>
                          <a:ea typeface="+mn-ea"/>
                          <a:cs typeface="+mn-cs"/>
                        </a:rPr>
                        <a:t>Progressive partnerships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Develop partnerships with a range of groups and organisations, start with the community and an honest understanding of your organisation’s strengths and weakness. </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Move beyond simply implementing partnerships towards more equitable and complimentary partnerships aligned with common goals and objectives</a:t>
                      </a:r>
                      <a:r>
                        <a:rPr lang="en-GB"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alpha val="25000"/>
                      </a:schemeClr>
                    </a:solidFill>
                  </a:tcPr>
                </a:tc>
                <a:extLst>
                  <a:ext uri="{0D108BD9-81ED-4DB2-BD59-A6C34878D82A}">
                    <a16:rowId xmlns:a16="http://schemas.microsoft.com/office/drawing/2014/main" val="2475610108"/>
                  </a:ext>
                </a:extLst>
              </a:tr>
            </a:tbl>
          </a:graphicData>
        </a:graphic>
      </p:graphicFrame>
      <p:pic>
        <p:nvPicPr>
          <p:cNvPr id="6" name="Picture 5">
            <a:extLst>
              <a:ext uri="{FF2B5EF4-FFF2-40B4-BE49-F238E27FC236}">
                <a16:creationId xmlns:a16="http://schemas.microsoft.com/office/drawing/2014/main" id="{B3D27F3D-8B0B-4AD8-9D66-6E3FD4E16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3004392329"/>
      </p:ext>
    </p:extLst>
  </p:cSld>
  <p:clrMapOvr>
    <a:masterClrMapping/>
  </p:clrMapOvr>
  <p:transition spd="med" advClick="0" advTm="90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9DC42-D51D-4441-A59B-343EBC5BE5F0}"/>
              </a:ext>
            </a:extLst>
          </p:cNvPr>
          <p:cNvSpPr txBox="1"/>
          <p:nvPr/>
        </p:nvSpPr>
        <p:spPr>
          <a:xfrm>
            <a:off x="886264" y="1137858"/>
            <a:ext cx="5078437" cy="584775"/>
          </a:xfrm>
          <a:prstGeom prst="rect">
            <a:avLst/>
          </a:prstGeom>
          <a:noFill/>
          <a:ln>
            <a:noFill/>
          </a:ln>
        </p:spPr>
        <p:txBody>
          <a:bodyPr vert="horz" wrap="square" rtlCol="0">
            <a:spAutoFit/>
          </a:bodyPr>
          <a:lstStyle/>
          <a:p>
            <a:r>
              <a:rPr lang="en-US" sz="3200" b="1" dirty="0">
                <a:solidFill>
                  <a:srgbClr val="FF6600"/>
                </a:solidFill>
              </a:rPr>
              <a:t>Learning Objectives </a:t>
            </a:r>
          </a:p>
        </p:txBody>
      </p:sp>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886264" y="2011679"/>
            <a:ext cx="7385539" cy="3855516"/>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pPr algn="l"/>
            <a:r>
              <a:rPr lang="en-US" sz="2400" dirty="0"/>
              <a:t>At the end of this session you will be able to:</a:t>
            </a:r>
          </a:p>
          <a:p>
            <a:pPr algn="l"/>
            <a:endParaRPr lang="en-US" sz="1800" dirty="0"/>
          </a:p>
          <a:p>
            <a:pPr marL="285750" indent="-285750" algn="l">
              <a:lnSpc>
                <a:spcPct val="110000"/>
              </a:lnSpc>
              <a:buFont typeface="Arial" panose="020B0604020202020204" pitchFamily="34" charset="0"/>
              <a:buChar char="•"/>
            </a:pPr>
            <a:r>
              <a:rPr lang="en-GB" sz="2400" dirty="0"/>
              <a:t>To explain what communication and community engagement is and why it is important </a:t>
            </a:r>
          </a:p>
          <a:p>
            <a:pPr marL="285750" indent="-285750" algn="l">
              <a:lnSpc>
                <a:spcPct val="110000"/>
              </a:lnSpc>
              <a:buFont typeface="Arial" panose="020B0604020202020204" pitchFamily="34" charset="0"/>
              <a:buChar char="•"/>
            </a:pPr>
            <a:r>
              <a:rPr lang="en-GB" sz="2400" dirty="0"/>
              <a:t>To advocate for how communication and community engagement can be mainstreamed through the humanitarian programme cycle</a:t>
            </a:r>
            <a:endParaRPr lang="en-US" sz="2400" dirty="0"/>
          </a:p>
          <a:p>
            <a:endParaRPr lang="en-US" dirty="0"/>
          </a:p>
        </p:txBody>
      </p:sp>
      <p:pic>
        <p:nvPicPr>
          <p:cNvPr id="4" name="Picture 3">
            <a:extLst>
              <a:ext uri="{FF2B5EF4-FFF2-40B4-BE49-F238E27FC236}">
                <a16:creationId xmlns:a16="http://schemas.microsoft.com/office/drawing/2014/main" id="{CD3AED84-31A1-4550-B5C5-A0AF5BB9E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885646201"/>
      </p:ext>
    </p:extLst>
  </p:cSld>
  <p:clrMapOvr>
    <a:masterClrMapping/>
  </p:clrMapOvr>
  <p:transition spd="med" advClick="0" advTm="90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Resource Mobilisation </a:t>
            </a:r>
          </a:p>
        </p:txBody>
      </p:sp>
      <p:graphicFrame>
        <p:nvGraphicFramePr>
          <p:cNvPr id="5" name="Table 4">
            <a:extLst>
              <a:ext uri="{FF2B5EF4-FFF2-40B4-BE49-F238E27FC236}">
                <a16:creationId xmlns:a16="http://schemas.microsoft.com/office/drawing/2014/main" id="{51427C28-118F-9948-BED7-8845C7E71A39}"/>
              </a:ext>
            </a:extLst>
          </p:cNvPr>
          <p:cNvGraphicFramePr>
            <a:graphicFrameLocks noGrp="1"/>
          </p:cNvGraphicFramePr>
          <p:nvPr>
            <p:extLst/>
          </p:nvPr>
        </p:nvGraphicFramePr>
        <p:xfrm>
          <a:off x="536780" y="2250832"/>
          <a:ext cx="8062299" cy="3457405"/>
        </p:xfrm>
        <a:graphic>
          <a:graphicData uri="http://schemas.openxmlformats.org/drawingml/2006/table">
            <a:tbl>
              <a:tblPr firstRow="1" firstCol="1" bandRow="1">
                <a:tableStyleId>{5C22544A-7EE6-4342-B048-85BDC9FD1C3A}</a:tableStyleId>
              </a:tblPr>
              <a:tblGrid>
                <a:gridCol w="1462424">
                  <a:extLst>
                    <a:ext uri="{9D8B030D-6E8A-4147-A177-3AD203B41FA5}">
                      <a16:colId xmlns:a16="http://schemas.microsoft.com/office/drawing/2014/main" val="1324421862"/>
                    </a:ext>
                  </a:extLst>
                </a:gridCol>
                <a:gridCol w="6599875">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kern="1200" dirty="0">
                          <a:solidFill>
                            <a:schemeClr val="lt1"/>
                          </a:solidFill>
                          <a:effectLst/>
                          <a:latin typeface="+mn-lt"/>
                          <a:ea typeface="+mn-ea"/>
                          <a:cs typeface="+mn-cs"/>
                        </a:rPr>
                        <a:t>Resources are more than money </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Map what community resources are available (e.g. people, groups, organisations, hardware, knowledge etc.) and how they can be mobilised as part of the response  </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Identify the potential partnerships beyond civil society that could help better engage people (e.g. local media, mobile network operators etc.)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b="1" i="1" kern="1200" dirty="0">
                          <a:solidFill>
                            <a:schemeClr val="lt1"/>
                          </a:solidFill>
                          <a:effectLst/>
                          <a:latin typeface="+mn-lt"/>
                          <a:ea typeface="+mn-ea"/>
                          <a:cs typeface="+mn-cs"/>
                        </a:rPr>
                        <a:t>Acting on feedback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Ensure that donors are conformable with flexibility in resource allocation based on feedback from the community </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Inform decision-makers that donors are expecting course corrections based on feedback</a:t>
                      </a:r>
                      <a:r>
                        <a:rPr lang="en-GB"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alpha val="25000"/>
                      </a:schemeClr>
                    </a:solidFill>
                  </a:tcPr>
                </a:tc>
                <a:extLst>
                  <a:ext uri="{0D108BD9-81ED-4DB2-BD59-A6C34878D82A}">
                    <a16:rowId xmlns:a16="http://schemas.microsoft.com/office/drawing/2014/main" val="2475610108"/>
                  </a:ext>
                </a:extLst>
              </a:tr>
            </a:tbl>
          </a:graphicData>
        </a:graphic>
      </p:graphicFrame>
      <p:pic>
        <p:nvPicPr>
          <p:cNvPr id="6" name="Picture 5">
            <a:extLst>
              <a:ext uri="{FF2B5EF4-FFF2-40B4-BE49-F238E27FC236}">
                <a16:creationId xmlns:a16="http://schemas.microsoft.com/office/drawing/2014/main" id="{A2E0187F-457E-4307-B784-7A709C8C1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980516402"/>
      </p:ext>
    </p:extLst>
  </p:cSld>
  <p:clrMapOvr>
    <a:masterClrMapping/>
  </p:clrMapOvr>
  <p:transition spd="med" advClick="0" advTm="9000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Implementation &amp; Monitoring </a:t>
            </a:r>
          </a:p>
        </p:txBody>
      </p:sp>
      <p:graphicFrame>
        <p:nvGraphicFramePr>
          <p:cNvPr id="5" name="Table 4">
            <a:extLst>
              <a:ext uri="{FF2B5EF4-FFF2-40B4-BE49-F238E27FC236}">
                <a16:creationId xmlns:a16="http://schemas.microsoft.com/office/drawing/2014/main" id="{5EEF9536-BAB4-664A-B489-9F39E7406030}"/>
              </a:ext>
            </a:extLst>
          </p:cNvPr>
          <p:cNvGraphicFramePr>
            <a:graphicFrameLocks noGrp="1"/>
          </p:cNvGraphicFramePr>
          <p:nvPr>
            <p:extLst/>
          </p:nvPr>
        </p:nvGraphicFramePr>
        <p:xfrm>
          <a:off x="609327" y="2058451"/>
          <a:ext cx="7663265" cy="3499024"/>
        </p:xfrm>
        <a:graphic>
          <a:graphicData uri="http://schemas.openxmlformats.org/drawingml/2006/table">
            <a:tbl>
              <a:tblPr firstRow="1" firstCol="1" bandRow="1">
                <a:tableStyleId>{5C22544A-7EE6-4342-B048-85BDC9FD1C3A}</a:tableStyleId>
              </a:tblPr>
              <a:tblGrid>
                <a:gridCol w="1390043">
                  <a:extLst>
                    <a:ext uri="{9D8B030D-6E8A-4147-A177-3AD203B41FA5}">
                      <a16:colId xmlns:a16="http://schemas.microsoft.com/office/drawing/2014/main" val="2100057390"/>
                    </a:ext>
                  </a:extLst>
                </a:gridCol>
                <a:gridCol w="6273222">
                  <a:extLst>
                    <a:ext uri="{9D8B030D-6E8A-4147-A177-3AD203B41FA5}">
                      <a16:colId xmlns:a16="http://schemas.microsoft.com/office/drawing/2014/main" val="1600867835"/>
                    </a:ext>
                  </a:extLst>
                </a:gridCol>
              </a:tblGrid>
              <a:tr h="1245727">
                <a:tc>
                  <a:txBody>
                    <a:bodyPr/>
                    <a:lstStyle/>
                    <a:p>
                      <a:pPr>
                        <a:spcAft>
                          <a:spcPts val="0"/>
                        </a:spcAft>
                      </a:pPr>
                      <a:r>
                        <a:rPr lang="en-GB" sz="2000" b="1" i="1" kern="1200" dirty="0">
                          <a:solidFill>
                            <a:schemeClr val="lt1"/>
                          </a:solidFill>
                          <a:effectLst/>
                          <a:latin typeface="+mn-lt"/>
                          <a:ea typeface="+mn-ea"/>
                          <a:cs typeface="+mn-cs"/>
                        </a:rPr>
                        <a:t>Co-create content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Involve the community in the development of outreach and engagement materials </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Share those materials with other organisations to ensure consistency and continuity</a:t>
                      </a:r>
                      <a:r>
                        <a:rPr lang="en-GB" b="0" dirty="0">
                          <a:solidFill>
                            <a:schemeClr val="tx1"/>
                          </a:solidFill>
                          <a:effectLst/>
                        </a:rPr>
                        <a:t> </a:t>
                      </a:r>
                      <a:endParaRPr lang="en-GB" sz="1800" b="0" dirty="0">
                        <a:solidFill>
                          <a:schemeClr val="tx1"/>
                        </a:solidFill>
                        <a:effectLst/>
                      </a:endParaRPr>
                    </a:p>
                  </a:txBody>
                  <a:tcPr marL="68580" marR="68580" marT="0" marB="0">
                    <a:solidFill>
                      <a:schemeClr val="accent1">
                        <a:alpha val="25000"/>
                      </a:schemeClr>
                    </a:solidFill>
                  </a:tcPr>
                </a:tc>
                <a:extLst>
                  <a:ext uri="{0D108BD9-81ED-4DB2-BD59-A6C34878D82A}">
                    <a16:rowId xmlns:a16="http://schemas.microsoft.com/office/drawing/2014/main" val="3432020174"/>
                  </a:ext>
                </a:extLst>
              </a:tr>
              <a:tr h="607377">
                <a:tc>
                  <a:txBody>
                    <a:bodyPr/>
                    <a:lstStyle/>
                    <a:p>
                      <a:pPr>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400178035"/>
                  </a:ext>
                </a:extLst>
              </a:tr>
              <a:tr h="484625">
                <a:tc>
                  <a:txBody>
                    <a:bodyPr/>
                    <a:lstStyle/>
                    <a:p>
                      <a:pPr>
                        <a:spcAft>
                          <a:spcPts val="0"/>
                        </a:spcAft>
                      </a:pPr>
                      <a:r>
                        <a:rPr lang="en-GB" sz="2000" i="1" dirty="0">
                          <a:effectLst/>
                        </a:rPr>
                        <a:t>Develop capacity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Identify and build the skills the members of the community need to play an active role in the response  </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Support and develop staff capacity to engage the community (e.g. inter-personal communications, understanding the importance of communication and community engagement etc.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alpha val="25000"/>
                      </a:schemeClr>
                    </a:solidFill>
                  </a:tcPr>
                </a:tc>
                <a:extLst>
                  <a:ext uri="{0D108BD9-81ED-4DB2-BD59-A6C34878D82A}">
                    <a16:rowId xmlns:a16="http://schemas.microsoft.com/office/drawing/2014/main" val="1061997569"/>
                  </a:ext>
                </a:extLst>
              </a:tr>
            </a:tbl>
          </a:graphicData>
        </a:graphic>
      </p:graphicFrame>
      <p:pic>
        <p:nvPicPr>
          <p:cNvPr id="6" name="Picture 5">
            <a:extLst>
              <a:ext uri="{FF2B5EF4-FFF2-40B4-BE49-F238E27FC236}">
                <a16:creationId xmlns:a16="http://schemas.microsoft.com/office/drawing/2014/main" id="{42B55311-1496-4638-9704-85A0AB20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689806394"/>
      </p:ext>
    </p:extLst>
  </p:cSld>
  <p:clrMapOvr>
    <a:masterClrMapping/>
  </p:clrMapOvr>
  <p:transition spd="med" advClick="0" advTm="90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Implementation &amp; Monitoring </a:t>
            </a:r>
          </a:p>
        </p:txBody>
      </p:sp>
      <p:graphicFrame>
        <p:nvGraphicFramePr>
          <p:cNvPr id="5" name="Table 4">
            <a:extLst>
              <a:ext uri="{FF2B5EF4-FFF2-40B4-BE49-F238E27FC236}">
                <a16:creationId xmlns:a16="http://schemas.microsoft.com/office/drawing/2014/main" id="{858E934B-8B12-634B-B601-C83C648A2790}"/>
              </a:ext>
            </a:extLst>
          </p:cNvPr>
          <p:cNvGraphicFramePr>
            <a:graphicFrameLocks noGrp="1"/>
          </p:cNvGraphicFramePr>
          <p:nvPr>
            <p:extLst/>
          </p:nvPr>
        </p:nvGraphicFramePr>
        <p:xfrm>
          <a:off x="609327" y="2058451"/>
          <a:ext cx="7663265" cy="2676064"/>
        </p:xfrm>
        <a:graphic>
          <a:graphicData uri="http://schemas.openxmlformats.org/drawingml/2006/table">
            <a:tbl>
              <a:tblPr firstRow="1" firstCol="1" bandRow="1">
                <a:tableStyleId>{5C22544A-7EE6-4342-B048-85BDC9FD1C3A}</a:tableStyleId>
              </a:tblPr>
              <a:tblGrid>
                <a:gridCol w="1571165">
                  <a:extLst>
                    <a:ext uri="{9D8B030D-6E8A-4147-A177-3AD203B41FA5}">
                      <a16:colId xmlns:a16="http://schemas.microsoft.com/office/drawing/2014/main" val="2100057390"/>
                    </a:ext>
                  </a:extLst>
                </a:gridCol>
                <a:gridCol w="6092100">
                  <a:extLst>
                    <a:ext uri="{9D8B030D-6E8A-4147-A177-3AD203B41FA5}">
                      <a16:colId xmlns:a16="http://schemas.microsoft.com/office/drawing/2014/main" val="1600867835"/>
                    </a:ext>
                  </a:extLst>
                </a:gridCol>
              </a:tblGrid>
              <a:tr h="1245727">
                <a:tc>
                  <a:txBody>
                    <a:bodyPr/>
                    <a:lstStyle/>
                    <a:p>
                      <a:pPr>
                        <a:spcAft>
                          <a:spcPts val="0"/>
                        </a:spcAft>
                      </a:pPr>
                      <a:r>
                        <a:rPr lang="en-GB" sz="2000" b="1" i="1" kern="1200" dirty="0">
                          <a:solidFill>
                            <a:schemeClr val="lt1"/>
                          </a:solidFill>
                          <a:effectLst/>
                          <a:latin typeface="+mn-lt"/>
                          <a:ea typeface="+mn-ea"/>
                          <a:cs typeface="+mn-cs"/>
                        </a:rPr>
                        <a:t>Active and passive monitoring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Know what to ask to find out if you are ‘doing the right things’ and if you are ‘doing things right’? </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Take advantage of informal monitoring opportunities in the response to enrich your formal monitoring data </a:t>
                      </a:r>
                      <a:endParaRPr lang="en-GB" sz="1800" b="0" dirty="0">
                        <a:solidFill>
                          <a:schemeClr val="tx1"/>
                        </a:solidFill>
                        <a:effectLst/>
                      </a:endParaRPr>
                    </a:p>
                  </a:txBody>
                  <a:tcPr marL="68580" marR="68580" marT="0" marB="0">
                    <a:solidFill>
                      <a:schemeClr val="accent1">
                        <a:alpha val="25000"/>
                      </a:schemeClr>
                    </a:solidFill>
                  </a:tcPr>
                </a:tc>
                <a:extLst>
                  <a:ext uri="{0D108BD9-81ED-4DB2-BD59-A6C34878D82A}">
                    <a16:rowId xmlns:a16="http://schemas.microsoft.com/office/drawing/2014/main" val="3432020174"/>
                  </a:ext>
                </a:extLst>
              </a:tr>
              <a:tr h="607377">
                <a:tc>
                  <a:txBody>
                    <a:bodyPr/>
                    <a:lstStyle/>
                    <a:p>
                      <a:pPr>
                        <a:spcAft>
                          <a:spcPts val="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400178035"/>
                  </a:ext>
                </a:extLst>
              </a:tr>
              <a:tr h="484625">
                <a:tc>
                  <a:txBody>
                    <a:bodyPr/>
                    <a:lstStyle/>
                    <a:p>
                      <a:pPr>
                        <a:spcAft>
                          <a:spcPts val="0"/>
                        </a:spcAft>
                      </a:pPr>
                      <a:r>
                        <a:rPr lang="en-GB" sz="2000" b="1" i="1" kern="1200" dirty="0">
                          <a:solidFill>
                            <a:schemeClr val="lt1"/>
                          </a:solidFill>
                          <a:effectLst/>
                          <a:latin typeface="+mn-lt"/>
                          <a:ea typeface="+mn-ea"/>
                          <a:cs typeface="+mn-cs"/>
                        </a:rPr>
                        <a:t>Involve the community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People in the community can be the most effective monitors because of their presence, vested interest and ownership</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Validate the findings of your monitoring with the community</a:t>
                      </a:r>
                    </a:p>
                  </a:txBody>
                  <a:tcPr marL="68580" marR="68580" marT="0" marB="0">
                    <a:solidFill>
                      <a:schemeClr val="accent1">
                        <a:alpha val="25000"/>
                      </a:schemeClr>
                    </a:solidFill>
                  </a:tcPr>
                </a:tc>
                <a:extLst>
                  <a:ext uri="{0D108BD9-81ED-4DB2-BD59-A6C34878D82A}">
                    <a16:rowId xmlns:a16="http://schemas.microsoft.com/office/drawing/2014/main" val="1061997569"/>
                  </a:ext>
                </a:extLst>
              </a:tr>
            </a:tbl>
          </a:graphicData>
        </a:graphic>
      </p:graphicFrame>
      <p:pic>
        <p:nvPicPr>
          <p:cNvPr id="6" name="Picture 5">
            <a:extLst>
              <a:ext uri="{FF2B5EF4-FFF2-40B4-BE49-F238E27FC236}">
                <a16:creationId xmlns:a16="http://schemas.microsoft.com/office/drawing/2014/main" id="{F775B003-043C-46F4-BDF9-6B065C0D8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841346437"/>
      </p:ext>
    </p:extLst>
  </p:cSld>
  <p:clrMapOvr>
    <a:masterClrMapping/>
  </p:clrMapOvr>
  <p:transition spd="med" advClick="0" advTm="90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Evaluation</a:t>
            </a:r>
          </a:p>
        </p:txBody>
      </p:sp>
      <p:graphicFrame>
        <p:nvGraphicFramePr>
          <p:cNvPr id="5" name="Table 4">
            <a:extLst>
              <a:ext uri="{FF2B5EF4-FFF2-40B4-BE49-F238E27FC236}">
                <a16:creationId xmlns:a16="http://schemas.microsoft.com/office/drawing/2014/main" id="{1E8F4F8D-9055-F54E-8078-A591869E78D5}"/>
              </a:ext>
            </a:extLst>
          </p:cNvPr>
          <p:cNvGraphicFramePr>
            <a:graphicFrameLocks noGrp="1"/>
          </p:cNvGraphicFramePr>
          <p:nvPr>
            <p:extLst/>
          </p:nvPr>
        </p:nvGraphicFramePr>
        <p:xfrm>
          <a:off x="536780" y="2250832"/>
          <a:ext cx="8062299" cy="3105711"/>
        </p:xfrm>
        <a:graphic>
          <a:graphicData uri="http://schemas.openxmlformats.org/drawingml/2006/table">
            <a:tbl>
              <a:tblPr firstRow="1" firstCol="1" bandRow="1">
                <a:tableStyleId>{5C22544A-7EE6-4342-B048-85BDC9FD1C3A}</a:tableStyleId>
              </a:tblPr>
              <a:tblGrid>
                <a:gridCol w="1523668">
                  <a:extLst>
                    <a:ext uri="{9D8B030D-6E8A-4147-A177-3AD203B41FA5}">
                      <a16:colId xmlns:a16="http://schemas.microsoft.com/office/drawing/2014/main" val="1324421862"/>
                    </a:ext>
                  </a:extLst>
                </a:gridCol>
                <a:gridCol w="6538631">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kern="1200" dirty="0">
                          <a:solidFill>
                            <a:schemeClr val="lt1"/>
                          </a:solidFill>
                          <a:effectLst/>
                          <a:latin typeface="+mn-lt"/>
                          <a:ea typeface="+mn-ea"/>
                          <a:cs typeface="+mn-cs"/>
                        </a:rPr>
                        <a:t>The community knows best </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lgn="l">
                        <a:spcAft>
                          <a:spcPts val="0"/>
                        </a:spcAft>
                        <a:buFont typeface="Arial" panose="020B0604020202020204" pitchFamily="34" charset="0"/>
                        <a:buChar char="•"/>
                      </a:pPr>
                      <a:r>
                        <a:rPr lang="en-GB" sz="1800" b="0" dirty="0">
                          <a:solidFill>
                            <a:schemeClr val="tx1"/>
                          </a:solidFill>
                          <a:effectLst/>
                          <a:latin typeface="+mn-lt"/>
                          <a:ea typeface="Times New Roman" panose="02020603050405020304" pitchFamily="18" charset="0"/>
                        </a:rPr>
                        <a:t>Agree across clusters/sectors on appropriate level of community participation in evaluation methodologies </a:t>
                      </a:r>
                      <a:endParaRPr lang="en-GB" sz="1800" b="0" kern="1200" dirty="0">
                        <a:solidFill>
                          <a:schemeClr val="tx1"/>
                        </a:solidFill>
                        <a:effectLst/>
                        <a:latin typeface="+mn-lt"/>
                        <a:ea typeface="Times New Roman" panose="02020603050405020304" pitchFamily="18" charset="0"/>
                        <a:cs typeface="+mn-cs"/>
                      </a:endParaRPr>
                    </a:p>
                    <a:p>
                      <a:pPr marL="285750" indent="-285750" algn="l">
                        <a:spcAft>
                          <a:spcPts val="0"/>
                        </a:spcAft>
                        <a:buFont typeface="Arial" panose="020B0604020202020204" pitchFamily="34" charset="0"/>
                        <a:buChar char="•"/>
                      </a:pPr>
                      <a:r>
                        <a:rPr lang="en-GB" sz="1800" b="0" kern="1200" dirty="0">
                          <a:solidFill>
                            <a:schemeClr val="tx1"/>
                          </a:solidFill>
                          <a:effectLst/>
                          <a:latin typeface="+mn-lt"/>
                          <a:ea typeface="+mn-ea"/>
                          <a:cs typeface="+mn-cs"/>
                        </a:rPr>
                        <a:t>Validate your evaluation findings with the community before finalising </a:t>
                      </a:r>
                      <a:endParaRPr lang="en-GB" sz="1800" b="0" dirty="0">
                        <a:solidFill>
                          <a:schemeClr val="tx1"/>
                        </a:solidFill>
                        <a:effectLst/>
                        <a:latin typeface="+mn-lt"/>
                        <a:ea typeface="Times New Roman" panose="02020603050405020304" pitchFamily="18" charset="0"/>
                      </a:endParaRPr>
                    </a:p>
                  </a:txBody>
                  <a:tcPr marL="114300" marR="114300" marT="0" marB="0">
                    <a:solidFill>
                      <a:schemeClr val="accent6">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b="1" i="1" kern="1200" dirty="0">
                          <a:solidFill>
                            <a:schemeClr val="lt1"/>
                          </a:solidFill>
                          <a:effectLst/>
                          <a:latin typeface="+mn-lt"/>
                          <a:ea typeface="+mn-ea"/>
                          <a:cs typeface="+mn-cs"/>
                        </a:rPr>
                        <a:t>It’s about people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Build a team that will be able to reflect the diverse groups within the community (consider age, gender, ethnicity, language etc.)</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Ensure that marginalised groups are sought out and their opinions documented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2475610108"/>
                  </a:ext>
                </a:extLst>
              </a:tr>
            </a:tbl>
          </a:graphicData>
        </a:graphic>
      </p:graphicFrame>
      <p:pic>
        <p:nvPicPr>
          <p:cNvPr id="6" name="Picture 5">
            <a:extLst>
              <a:ext uri="{FF2B5EF4-FFF2-40B4-BE49-F238E27FC236}">
                <a16:creationId xmlns:a16="http://schemas.microsoft.com/office/drawing/2014/main" id="{6021C7A2-7C27-480B-AFFE-90349E7AE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4291652693"/>
      </p:ext>
    </p:extLst>
  </p:cSld>
  <p:clrMapOvr>
    <a:masterClrMapping/>
  </p:clrMapOvr>
  <p:transition spd="med" advClick="0" advTm="9000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DBDB1B8-9E58-A647-90F9-D86363B58FE7}"/>
              </a:ext>
            </a:extLst>
          </p:cNvPr>
          <p:cNvSpPr txBox="1">
            <a:spLocks/>
          </p:cNvSpPr>
          <p:nvPr/>
        </p:nvSpPr>
        <p:spPr>
          <a:xfrm>
            <a:off x="609327" y="933775"/>
            <a:ext cx="7989752" cy="1007567"/>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2"/>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6F9420BE-251A-C248-9ADC-BC99978739AA}"/>
              </a:ext>
            </a:extLst>
          </p:cNvPr>
          <p:cNvSpPr txBox="1"/>
          <p:nvPr/>
        </p:nvSpPr>
        <p:spPr>
          <a:xfrm>
            <a:off x="609327" y="933775"/>
            <a:ext cx="7989752" cy="584775"/>
          </a:xfrm>
          <a:prstGeom prst="rect">
            <a:avLst/>
          </a:prstGeom>
          <a:noFill/>
        </p:spPr>
        <p:txBody>
          <a:bodyPr wrap="square" rtlCol="0">
            <a:spAutoFit/>
          </a:bodyPr>
          <a:lstStyle/>
          <a:p>
            <a:r>
              <a:rPr lang="en-US" sz="3200" b="1" dirty="0">
                <a:solidFill>
                  <a:srgbClr val="FF6600"/>
                </a:solidFill>
              </a:rPr>
              <a:t>Evaluation</a:t>
            </a:r>
          </a:p>
        </p:txBody>
      </p:sp>
      <p:graphicFrame>
        <p:nvGraphicFramePr>
          <p:cNvPr id="5" name="Table 4">
            <a:extLst>
              <a:ext uri="{FF2B5EF4-FFF2-40B4-BE49-F238E27FC236}">
                <a16:creationId xmlns:a16="http://schemas.microsoft.com/office/drawing/2014/main" id="{1E8F4F8D-9055-F54E-8078-A591869E78D5}"/>
              </a:ext>
            </a:extLst>
          </p:cNvPr>
          <p:cNvGraphicFramePr>
            <a:graphicFrameLocks noGrp="1"/>
          </p:cNvGraphicFramePr>
          <p:nvPr>
            <p:extLst/>
          </p:nvPr>
        </p:nvGraphicFramePr>
        <p:xfrm>
          <a:off x="536780" y="2250832"/>
          <a:ext cx="8062299" cy="3457405"/>
        </p:xfrm>
        <a:graphic>
          <a:graphicData uri="http://schemas.openxmlformats.org/drawingml/2006/table">
            <a:tbl>
              <a:tblPr firstRow="1" firstCol="1" bandRow="1">
                <a:tableStyleId>{5C22544A-7EE6-4342-B048-85BDC9FD1C3A}</a:tableStyleId>
              </a:tblPr>
              <a:tblGrid>
                <a:gridCol w="1462424">
                  <a:extLst>
                    <a:ext uri="{9D8B030D-6E8A-4147-A177-3AD203B41FA5}">
                      <a16:colId xmlns:a16="http://schemas.microsoft.com/office/drawing/2014/main" val="1324421862"/>
                    </a:ext>
                  </a:extLst>
                </a:gridCol>
                <a:gridCol w="6599875">
                  <a:extLst>
                    <a:ext uri="{9D8B030D-6E8A-4147-A177-3AD203B41FA5}">
                      <a16:colId xmlns:a16="http://schemas.microsoft.com/office/drawing/2014/main" val="4147959521"/>
                    </a:ext>
                  </a:extLst>
                </a:gridCol>
              </a:tblGrid>
              <a:tr h="129422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b="1" i="1" kern="1200" dirty="0">
                          <a:solidFill>
                            <a:schemeClr val="lt1"/>
                          </a:solidFill>
                          <a:effectLst/>
                          <a:latin typeface="+mn-lt"/>
                          <a:ea typeface="+mn-ea"/>
                          <a:cs typeface="+mn-cs"/>
                        </a:rPr>
                        <a:t>Process is as important as output </a:t>
                      </a:r>
                      <a:endParaRPr lang="en-GB" sz="20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b="0" kern="1200" dirty="0">
                          <a:solidFill>
                            <a:schemeClr val="tx1"/>
                          </a:solidFill>
                          <a:effectLst/>
                          <a:latin typeface="+mn-lt"/>
                          <a:ea typeface="+mn-ea"/>
                          <a:cs typeface="+mn-cs"/>
                        </a:rPr>
                        <a:t>Choose ways to evaluate that will have the necessary rigour but also be accessible to participation – multiple methods can help triangulate data</a:t>
                      </a:r>
                    </a:p>
                    <a:p>
                      <a:pPr marL="285750" indent="-285750">
                        <a:buFont typeface="Arial" panose="020B0604020202020204" pitchFamily="34" charset="0"/>
                        <a:buChar char="•"/>
                      </a:pPr>
                      <a:r>
                        <a:rPr lang="en-GB" sz="1800" b="0" kern="1200" dirty="0">
                          <a:solidFill>
                            <a:schemeClr val="tx1"/>
                          </a:solidFill>
                          <a:effectLst/>
                          <a:latin typeface="+mn-lt"/>
                          <a:ea typeface="+mn-ea"/>
                          <a:cs typeface="+mn-cs"/>
                        </a:rPr>
                        <a:t>Develop and agree the TOR of the evaluation with all stakeholders, frame the evaluation as an opportunity to learn not criticise</a:t>
                      </a:r>
                      <a:r>
                        <a:rPr lang="en-GB" b="0" dirty="0">
                          <a:solidFill>
                            <a:schemeClr val="tx1"/>
                          </a:solidFill>
                          <a:effectLst/>
                        </a:rPr>
                        <a:t> </a:t>
                      </a: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1331009967"/>
                  </a:ext>
                </a:extLst>
              </a:tr>
              <a:tr h="4079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indent="-285750">
                        <a:spcAft>
                          <a:spcPts val="0"/>
                        </a:spcAft>
                        <a:buFont typeface="Arial" panose="020B0604020202020204" pitchFamily="34" charset="0"/>
                        <a:buChar char="•"/>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25000"/>
                      </a:schemeClr>
                    </a:solidFill>
                  </a:tcPr>
                </a:tc>
                <a:extLst>
                  <a:ext uri="{0D108BD9-81ED-4DB2-BD59-A6C34878D82A}">
                    <a16:rowId xmlns:a16="http://schemas.microsoft.com/office/drawing/2014/main" val="1471491453"/>
                  </a:ext>
                </a:extLst>
              </a:tr>
              <a:tr h="1262845">
                <a:tc>
                  <a:txBody>
                    <a:bodyPr/>
                    <a:lstStyle/>
                    <a:p>
                      <a:pPr>
                        <a:spcAft>
                          <a:spcPts val="0"/>
                        </a:spcAft>
                      </a:pPr>
                      <a:r>
                        <a:rPr lang="en-GB" sz="2000" b="1" i="1" kern="1200" dirty="0">
                          <a:solidFill>
                            <a:schemeClr val="lt1"/>
                          </a:solidFill>
                          <a:effectLst/>
                          <a:latin typeface="+mn-lt"/>
                          <a:ea typeface="+mn-ea"/>
                          <a:cs typeface="+mn-cs"/>
                        </a:rPr>
                        <a:t>Share and foster learning </a:t>
                      </a:r>
                      <a:endParaRPr lang="en-GB"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Share findings, tools, data, lessons learned and good practices so others can learn from your experience</a:t>
                      </a:r>
                    </a:p>
                    <a:p>
                      <a:pPr marL="285750" indent="-285750">
                        <a:buFont typeface="Arial" panose="020B0604020202020204" pitchFamily="34" charset="0"/>
                        <a:buChar char="•"/>
                      </a:pPr>
                      <a:r>
                        <a:rPr lang="en-GB" sz="1800" kern="1200" dirty="0">
                          <a:solidFill>
                            <a:schemeClr val="dk1"/>
                          </a:solidFill>
                          <a:effectLst/>
                          <a:latin typeface="+mn-lt"/>
                          <a:ea typeface="+mn-ea"/>
                          <a:cs typeface="+mn-cs"/>
                        </a:rPr>
                        <a:t>Identify what changes in approach or programming are necessary to improve future performance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alpha val="25000"/>
                      </a:schemeClr>
                    </a:solidFill>
                  </a:tcPr>
                </a:tc>
                <a:extLst>
                  <a:ext uri="{0D108BD9-81ED-4DB2-BD59-A6C34878D82A}">
                    <a16:rowId xmlns:a16="http://schemas.microsoft.com/office/drawing/2014/main" val="2475610108"/>
                  </a:ext>
                </a:extLst>
              </a:tr>
            </a:tbl>
          </a:graphicData>
        </a:graphic>
      </p:graphicFrame>
      <p:pic>
        <p:nvPicPr>
          <p:cNvPr id="6" name="Picture 5">
            <a:extLst>
              <a:ext uri="{FF2B5EF4-FFF2-40B4-BE49-F238E27FC236}">
                <a16:creationId xmlns:a16="http://schemas.microsoft.com/office/drawing/2014/main" id="{45E3D3C9-D3F8-4346-A275-1AC917D9F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3276525092"/>
      </p:ext>
    </p:extLst>
  </p:cSld>
  <p:clrMapOvr>
    <a:masterClrMapping/>
  </p:clrMapOvr>
  <p:transition spd="med" advClick="0" advTm="90000">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88E2767-BA75-AC44-AA5A-01514550636B}"/>
              </a:ext>
            </a:extLst>
          </p:cNvPr>
          <p:cNvSpPr txBox="1"/>
          <p:nvPr/>
        </p:nvSpPr>
        <p:spPr>
          <a:xfrm>
            <a:off x="479708" y="989710"/>
            <a:ext cx="4867421" cy="584775"/>
          </a:xfrm>
          <a:prstGeom prst="rect">
            <a:avLst/>
          </a:prstGeom>
          <a:noFill/>
        </p:spPr>
        <p:txBody>
          <a:bodyPr wrap="square" rtlCol="0">
            <a:spAutoFit/>
          </a:bodyPr>
          <a:lstStyle/>
          <a:p>
            <a:r>
              <a:rPr lang="en-US" sz="3200" b="1" dirty="0">
                <a:solidFill>
                  <a:srgbClr val="FF6600"/>
                </a:solidFill>
              </a:rPr>
              <a:t>Summary</a:t>
            </a:r>
          </a:p>
        </p:txBody>
      </p:sp>
      <p:sp>
        <p:nvSpPr>
          <p:cNvPr id="8" name="Rectangle 7">
            <a:extLst>
              <a:ext uri="{FF2B5EF4-FFF2-40B4-BE49-F238E27FC236}">
                <a16:creationId xmlns:a16="http://schemas.microsoft.com/office/drawing/2014/main" id="{A6791FD6-ACD9-B44B-8732-208482DFED21}"/>
              </a:ext>
            </a:extLst>
          </p:cNvPr>
          <p:cNvSpPr/>
          <p:nvPr/>
        </p:nvSpPr>
        <p:spPr>
          <a:xfrm>
            <a:off x="263769" y="1778844"/>
            <a:ext cx="8651631" cy="4524315"/>
          </a:xfrm>
          <a:prstGeom prst="rect">
            <a:avLst/>
          </a:prstGeom>
        </p:spPr>
        <p:txBody>
          <a:bodyPr wrap="square">
            <a:spAutoFit/>
          </a:bodyPr>
          <a:lstStyle/>
          <a:p>
            <a:pPr marL="285750" lvl="0" indent="-285750">
              <a:buFont typeface="Arial" panose="020B0604020202020204" pitchFamily="34" charset="0"/>
              <a:buChar char="•"/>
            </a:pPr>
            <a:r>
              <a:rPr lang="en-GB" sz="1600" dirty="0"/>
              <a:t>Communication is aid - communicating with people affected by crises is one of the most important elements of humanitarian response </a:t>
            </a:r>
          </a:p>
          <a:p>
            <a:pPr marL="285750" lvl="0" indent="-285750">
              <a:buFont typeface="Arial" panose="020B0604020202020204" pitchFamily="34" charset="0"/>
              <a:buChar char="•"/>
            </a:pPr>
            <a:endParaRPr lang="en-GB" sz="1600" dirty="0"/>
          </a:p>
          <a:p>
            <a:pPr marL="285750" lvl="0" indent="-285750">
              <a:buFont typeface="Arial" panose="020B0604020202020204" pitchFamily="34" charset="0"/>
              <a:buChar char="•"/>
            </a:pPr>
            <a:r>
              <a:rPr lang="en-GB" sz="1600" dirty="0"/>
              <a:t>Communication can help people in an emergency by sharing information, helping them reduce risks and take control over their own recovery</a:t>
            </a:r>
          </a:p>
          <a:p>
            <a:pPr marL="285750" lvl="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It is essential that the right people get the right information at the right time through the right channels</a:t>
            </a:r>
          </a:p>
          <a:p>
            <a:pPr marL="285750" lvl="0" indent="-285750">
              <a:buFont typeface="Arial" panose="020B0604020202020204" pitchFamily="34" charset="0"/>
              <a:buChar char="•"/>
            </a:pPr>
            <a:endParaRPr lang="en-GB" sz="1600" dirty="0"/>
          </a:p>
          <a:p>
            <a:pPr marL="285750" lvl="0" indent="-285750">
              <a:buFont typeface="Arial" panose="020B0604020202020204" pitchFamily="34" charset="0"/>
              <a:buChar char="•"/>
            </a:pPr>
            <a:r>
              <a:rPr lang="en-GB" sz="1600" dirty="0"/>
              <a:t>Insufficient or conflicting information can cause confusion, anger or even death</a:t>
            </a:r>
          </a:p>
          <a:p>
            <a:pPr marL="285750" lvl="0" indent="-285750">
              <a:buFont typeface="Arial" panose="020B0604020202020204" pitchFamily="34" charset="0"/>
              <a:buChar char="•"/>
            </a:pPr>
            <a:endParaRPr lang="en-GB" sz="1600" dirty="0"/>
          </a:p>
          <a:p>
            <a:pPr marL="285750" lvl="0" indent="-285750">
              <a:buFont typeface="Arial" panose="020B0604020202020204" pitchFamily="34" charset="0"/>
              <a:buChar char="•"/>
            </a:pPr>
            <a:r>
              <a:rPr lang="en-GB" sz="1600" dirty="0"/>
              <a:t>Engaging communities can help design and implement better quality and more relevant programmes. </a:t>
            </a:r>
          </a:p>
          <a:p>
            <a:pPr marL="285750" lvl="0" indent="-285750">
              <a:buFont typeface="Arial" panose="020B0604020202020204" pitchFamily="34" charset="0"/>
              <a:buChar char="•"/>
            </a:pPr>
            <a:endParaRPr lang="en-GB" sz="1600" dirty="0"/>
          </a:p>
          <a:p>
            <a:pPr marL="285750" lvl="0" indent="-285750">
              <a:buFont typeface="Arial" panose="020B0604020202020204" pitchFamily="34" charset="0"/>
              <a:buChar char="•"/>
            </a:pPr>
            <a:r>
              <a:rPr lang="en-GB" sz="1600" dirty="0"/>
              <a:t>It also enhances people’s sense of well-being and can help them adapt to the challenges they face</a:t>
            </a:r>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dirty="0"/>
              <a:t>It is also a mean for accountability to affected populations (AAP) by providing an interaction between humanitarian actors and communities.</a:t>
            </a:r>
          </a:p>
        </p:txBody>
      </p:sp>
      <p:pic>
        <p:nvPicPr>
          <p:cNvPr id="4" name="Picture 3">
            <a:extLst>
              <a:ext uri="{FF2B5EF4-FFF2-40B4-BE49-F238E27FC236}">
                <a16:creationId xmlns:a16="http://schemas.microsoft.com/office/drawing/2014/main" id="{2D018D1C-0C92-4952-8335-B20165F41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258392883"/>
      </p:ext>
    </p:extLst>
  </p:cSld>
  <p:clrMapOvr>
    <a:masterClrMapping/>
  </p:clrMapOvr>
  <p:transition spd="med" advClick="0" advTm="90000">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C31C9-2C6F-D349-8609-2121381770CB}"/>
              </a:ext>
            </a:extLst>
          </p:cNvPr>
          <p:cNvSpPr/>
          <p:nvPr/>
        </p:nvSpPr>
        <p:spPr>
          <a:xfrm>
            <a:off x="335387" y="2991114"/>
            <a:ext cx="8514831" cy="584775"/>
          </a:xfrm>
          <a:prstGeom prst="rect">
            <a:avLst/>
          </a:prstGeom>
        </p:spPr>
        <p:txBody>
          <a:bodyPr wrap="none">
            <a:spAutoFit/>
          </a:bodyPr>
          <a:lstStyle/>
          <a:p>
            <a:r>
              <a:rPr lang="en-US" sz="3200" dirty="0">
                <a:hlinkClick r:id="rId3"/>
              </a:rPr>
              <a:t>OCHA COMMUNITY ENGAGEMENT VIDEO </a:t>
            </a:r>
            <a:endParaRPr lang="en-US" sz="3200" dirty="0"/>
          </a:p>
        </p:txBody>
      </p:sp>
      <p:pic>
        <p:nvPicPr>
          <p:cNvPr id="3" name="Picture 2">
            <a:extLst>
              <a:ext uri="{FF2B5EF4-FFF2-40B4-BE49-F238E27FC236}">
                <a16:creationId xmlns:a16="http://schemas.microsoft.com/office/drawing/2014/main" id="{21BAC9C5-AD9B-40CF-BAD9-61E807F6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735924494"/>
      </p:ext>
    </p:extLst>
  </p:cSld>
  <p:clrMapOvr>
    <a:masterClrMapping/>
  </p:clrMapOvr>
  <p:transition spd="med" advClick="0" advTm="90000">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4497630"/>
          </a:xfrm>
        </p:spPr>
        <p:txBody>
          <a:bodyPr>
            <a:normAutofit/>
          </a:bodyPr>
          <a:lstStyle/>
          <a:p>
            <a:pPr algn="ctr"/>
            <a:r>
              <a:rPr lang="en-GB" sz="4000" dirty="0">
                <a:solidFill>
                  <a:schemeClr val="accent4"/>
                </a:solidFill>
                <a:latin typeface="Knowledge Black" panose="020B0503000000020004" pitchFamily="34" charset="0"/>
              </a:rPr>
              <a:t>www.cdacnetwork.org</a:t>
            </a:r>
            <a:br>
              <a:rPr lang="en-GB" sz="4000" dirty="0">
                <a:latin typeface="Knowledge Black" panose="020B0503000000020004" pitchFamily="34" charset="0"/>
              </a:rPr>
            </a:br>
            <a:br>
              <a:rPr lang="en-GB" sz="4000" dirty="0">
                <a:latin typeface="Knowledge Black" panose="020B0503000000020004" pitchFamily="34" charset="0"/>
              </a:rPr>
            </a:br>
            <a:r>
              <a:rPr lang="en-GB" sz="4000" dirty="0">
                <a:solidFill>
                  <a:schemeClr val="accent3"/>
                </a:solidFill>
                <a:latin typeface="Knowledge Black" panose="020B0503000000020004" pitchFamily="34" charset="0"/>
              </a:rPr>
              <a:t>@CDACN</a:t>
            </a:r>
            <a:br>
              <a:rPr lang="en-GB" sz="4000" dirty="0">
                <a:latin typeface="Knowledge Black" panose="020B0503000000020004" pitchFamily="34" charset="0"/>
              </a:rPr>
            </a:br>
            <a:br>
              <a:rPr lang="en-GB" sz="4000" dirty="0">
                <a:latin typeface="Knowledge Black" panose="020B0503000000020004" pitchFamily="34" charset="0"/>
              </a:rPr>
            </a:br>
            <a:r>
              <a:rPr lang="en-GB" sz="4000" dirty="0">
                <a:solidFill>
                  <a:schemeClr val="accent2"/>
                </a:solidFill>
                <a:latin typeface="Knowledge Black" panose="020B0503000000020004" pitchFamily="34" charset="0"/>
              </a:rPr>
              <a:t>#</a:t>
            </a:r>
            <a:r>
              <a:rPr lang="en-GB" sz="4000" dirty="0" err="1">
                <a:solidFill>
                  <a:schemeClr val="accent2"/>
                </a:solidFill>
                <a:latin typeface="Knowledge Black" panose="020B0503000000020004" pitchFamily="34" charset="0"/>
              </a:rPr>
              <a:t>commisaid</a:t>
            </a:r>
            <a:br>
              <a:rPr lang="en-GB" sz="4000" dirty="0">
                <a:solidFill>
                  <a:schemeClr val="accent2"/>
                </a:solidFill>
                <a:latin typeface="Knowledge Black" panose="020B0503000000020004" pitchFamily="34" charset="0"/>
              </a:rPr>
            </a:br>
            <a:br>
              <a:rPr lang="en-GB" sz="4000" dirty="0">
                <a:solidFill>
                  <a:schemeClr val="accent2"/>
                </a:solidFill>
                <a:latin typeface="Knowledge Black" panose="020B0503000000020004" pitchFamily="34" charset="0"/>
              </a:rPr>
            </a:br>
            <a:endParaRPr lang="en-GB" sz="4000" dirty="0">
              <a:solidFill>
                <a:schemeClr val="accent1"/>
              </a:solidFill>
              <a:latin typeface="Knowledge Black" panose="020B0503000000020004" pitchFamily="34" charset="0"/>
            </a:endParaRPr>
          </a:p>
        </p:txBody>
      </p:sp>
      <p:pic>
        <p:nvPicPr>
          <p:cNvPr id="8" name="Picture 7">
            <a:extLst>
              <a:ext uri="{FF2B5EF4-FFF2-40B4-BE49-F238E27FC236}">
                <a16:creationId xmlns:a16="http://schemas.microsoft.com/office/drawing/2014/main" id="{7CA78755-0D5D-B841-8E1A-435FB350B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809407987"/>
      </p:ext>
    </p:extLst>
  </p:cSld>
  <p:clrMapOvr>
    <a:masterClrMapping/>
  </p:clrMapOvr>
  <p:transition spd="med" advClick="0" advTm="90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B051B-9246-7240-A076-6E2CD68B17AF}"/>
              </a:ext>
            </a:extLst>
          </p:cNvPr>
          <p:cNvPicPr>
            <a:picLocks noChangeAspect="1"/>
          </p:cNvPicPr>
          <p:nvPr/>
        </p:nvPicPr>
        <p:blipFill rotWithShape="1">
          <a:blip r:embed="rId3">
            <a:extLst>
              <a:ext uri="{28A0092B-C50C-407E-A947-70E740481C1C}">
                <a14:useLocalDpi xmlns:a14="http://schemas.microsoft.com/office/drawing/2010/main" val="0"/>
              </a:ext>
            </a:extLst>
          </a:blip>
          <a:srcRect t="10174"/>
          <a:stretch/>
        </p:blipFill>
        <p:spPr>
          <a:xfrm>
            <a:off x="464236" y="3573194"/>
            <a:ext cx="8229598" cy="2642755"/>
          </a:xfrm>
          <a:prstGeom prst="rect">
            <a:avLst/>
          </a:prstGeom>
        </p:spPr>
      </p:pic>
      <p:sp>
        <p:nvSpPr>
          <p:cNvPr id="5" name="Rectangle 4">
            <a:extLst>
              <a:ext uri="{FF2B5EF4-FFF2-40B4-BE49-F238E27FC236}">
                <a16:creationId xmlns:a16="http://schemas.microsoft.com/office/drawing/2014/main" id="{E893F1B6-0791-8E44-82EE-600FF515BE59}"/>
              </a:ext>
            </a:extLst>
          </p:cNvPr>
          <p:cNvSpPr/>
          <p:nvPr/>
        </p:nvSpPr>
        <p:spPr>
          <a:xfrm>
            <a:off x="618980" y="1086598"/>
            <a:ext cx="8229598" cy="2554545"/>
          </a:xfrm>
          <a:prstGeom prst="rect">
            <a:avLst/>
          </a:prstGeom>
        </p:spPr>
        <p:txBody>
          <a:bodyPr wrap="square">
            <a:spAutoFit/>
          </a:bodyPr>
          <a:lstStyle/>
          <a:p>
            <a:r>
              <a:rPr lang="en-GB" sz="2000" dirty="0"/>
              <a:t>Communication and community engagement is about creating and opportunities for two-way dialogue with the affected community. </a:t>
            </a:r>
          </a:p>
          <a:p>
            <a:endParaRPr lang="en-GB" sz="2000" dirty="0"/>
          </a:p>
          <a:p>
            <a:r>
              <a:rPr lang="en-GB" sz="2000" dirty="0"/>
              <a:t>This enables a better response, empowers the community to give feedback and participate, and ensures the response is based on the needs, capacities and opinions of the people affected. </a:t>
            </a:r>
          </a:p>
          <a:p>
            <a:endParaRPr lang="en-GB" sz="2000" dirty="0"/>
          </a:p>
          <a:p>
            <a:endParaRPr lang="en-GB" sz="2000" dirty="0"/>
          </a:p>
        </p:txBody>
      </p:sp>
      <p:pic>
        <p:nvPicPr>
          <p:cNvPr id="6" name="Picture 5">
            <a:extLst>
              <a:ext uri="{FF2B5EF4-FFF2-40B4-BE49-F238E27FC236}">
                <a16:creationId xmlns:a16="http://schemas.microsoft.com/office/drawing/2014/main" id="{B6978D1C-03C8-40F5-BB64-7B6151AB0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1464207568"/>
      </p:ext>
    </p:extLst>
  </p:cSld>
  <p:clrMapOvr>
    <a:masterClrMapping/>
  </p:clrMapOvr>
  <p:transition spd="med" advClick="0" advTm="90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93F1B6-0791-8E44-82EE-600FF515BE59}"/>
              </a:ext>
            </a:extLst>
          </p:cNvPr>
          <p:cNvSpPr/>
          <p:nvPr/>
        </p:nvSpPr>
        <p:spPr>
          <a:xfrm>
            <a:off x="464236" y="819312"/>
            <a:ext cx="3066756" cy="1569660"/>
          </a:xfrm>
          <a:prstGeom prst="rect">
            <a:avLst/>
          </a:prstGeom>
        </p:spPr>
        <p:txBody>
          <a:bodyPr wrap="square">
            <a:spAutoFit/>
          </a:bodyPr>
          <a:lstStyle/>
          <a:p>
            <a:r>
              <a:rPr lang="en-GB" sz="3200" b="1" dirty="0">
                <a:solidFill>
                  <a:srgbClr val="FF6600"/>
                </a:solidFill>
              </a:rPr>
              <a:t>Communication and community engagement is: </a:t>
            </a:r>
          </a:p>
        </p:txBody>
      </p:sp>
      <p:pic>
        <p:nvPicPr>
          <p:cNvPr id="4" name="Picture 3">
            <a:extLst>
              <a:ext uri="{FF2B5EF4-FFF2-40B4-BE49-F238E27FC236}">
                <a16:creationId xmlns:a16="http://schemas.microsoft.com/office/drawing/2014/main" id="{0C0F26FE-8EEE-4C6D-AF9A-4302DC79D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
        <p:nvSpPr>
          <p:cNvPr id="2" name="TextBox 1">
            <a:extLst>
              <a:ext uri="{FF2B5EF4-FFF2-40B4-BE49-F238E27FC236}">
                <a16:creationId xmlns:a16="http://schemas.microsoft.com/office/drawing/2014/main" id="{04676215-4C76-412F-B8AF-8994DF3E52BD}"/>
              </a:ext>
            </a:extLst>
          </p:cNvPr>
          <p:cNvSpPr txBox="1"/>
          <p:nvPr/>
        </p:nvSpPr>
        <p:spPr>
          <a:xfrm>
            <a:off x="464236" y="2388972"/>
            <a:ext cx="8215528" cy="2862322"/>
          </a:xfrm>
          <a:prstGeom prst="rect">
            <a:avLst/>
          </a:prstGeom>
          <a:noFill/>
        </p:spPr>
        <p:txBody>
          <a:bodyPr wrap="square" rtlCol="0">
            <a:spAutoFit/>
          </a:bodyPr>
          <a:lstStyle/>
          <a:p>
            <a:r>
              <a:rPr lang="en-GB" b="1" dirty="0"/>
              <a:t>an area of humanitarian action based on the principle communication is aid. </a:t>
            </a:r>
          </a:p>
          <a:p>
            <a:endParaRPr lang="en-GB" b="1" dirty="0"/>
          </a:p>
          <a:p>
            <a:r>
              <a:rPr lang="en-GB" b="1" dirty="0"/>
              <a:t>It gives priority to providing people affected by disaster with life-saving, actionable information through two-way communication channels so aid providers listen and act on people</a:t>
            </a:r>
            <a:r>
              <a:rPr lang="en-US" b="1" dirty="0"/>
              <a:t>’</a:t>
            </a:r>
            <a:r>
              <a:rPr lang="en-GB" b="1" dirty="0"/>
              <a:t>s needs, concerns, feedback and complaints and people receiving assistance have a say in and lead decisions that affect their lives. </a:t>
            </a:r>
          </a:p>
          <a:p>
            <a:endParaRPr lang="en-GB" b="1" dirty="0"/>
          </a:p>
          <a:p>
            <a:r>
              <a:rPr lang="en-GB" b="1" dirty="0"/>
              <a:t>It also prioritises keeping people in crisis connected with each other and the outside world. </a:t>
            </a:r>
            <a:endParaRPr lang="en-GB" dirty="0"/>
          </a:p>
          <a:p>
            <a:endParaRPr lang="en-GB" dirty="0"/>
          </a:p>
        </p:txBody>
      </p:sp>
      <p:pic>
        <p:nvPicPr>
          <p:cNvPr id="7" name="Picture 6">
            <a:extLst>
              <a:ext uri="{FF2B5EF4-FFF2-40B4-BE49-F238E27FC236}">
                <a16:creationId xmlns:a16="http://schemas.microsoft.com/office/drawing/2014/main" id="{1090CCF6-CAEE-4BEB-B39E-9BDC2170D47E}"/>
              </a:ext>
            </a:extLst>
          </p:cNvPr>
          <p:cNvPicPr>
            <a:picLocks noChangeAspect="1"/>
          </p:cNvPicPr>
          <p:nvPr/>
        </p:nvPicPr>
        <p:blipFill>
          <a:blip r:embed="rId4"/>
          <a:stretch>
            <a:fillRect/>
          </a:stretch>
        </p:blipFill>
        <p:spPr>
          <a:xfrm>
            <a:off x="1390592" y="4393734"/>
            <a:ext cx="6149895" cy="2883334"/>
          </a:xfrm>
          <a:prstGeom prst="rect">
            <a:avLst/>
          </a:prstGeom>
        </p:spPr>
      </p:pic>
    </p:spTree>
    <p:extLst>
      <p:ext uri="{BB962C8B-B14F-4D97-AF65-F5344CB8AC3E}">
        <p14:creationId xmlns:p14="http://schemas.microsoft.com/office/powerpoint/2010/main" val="398042874"/>
      </p:ext>
    </p:extLst>
  </p:cSld>
  <p:clrMapOvr>
    <a:masterClrMapping/>
  </p:clrMapOvr>
  <p:transition spd="med" advClick="0" advTm="90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mmunication is Aid">
            <a:hlinkClick r:id="" action="ppaction://media"/>
            <a:extLst>
              <a:ext uri="{FF2B5EF4-FFF2-40B4-BE49-F238E27FC236}">
                <a16:creationId xmlns:a16="http://schemas.microsoft.com/office/drawing/2014/main" id="{3F3C46FD-DD91-DF4D-9333-8F70C6601DBE}"/>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64236" y="1034755"/>
            <a:ext cx="8259477" cy="4645448"/>
          </a:xfrm>
          <a:prstGeom prst="rect">
            <a:avLst/>
          </a:prstGeom>
        </p:spPr>
      </p:pic>
      <p:pic>
        <p:nvPicPr>
          <p:cNvPr id="4" name="Picture 3">
            <a:extLst>
              <a:ext uri="{FF2B5EF4-FFF2-40B4-BE49-F238E27FC236}">
                <a16:creationId xmlns:a16="http://schemas.microsoft.com/office/drawing/2014/main" id="{95238221-F5B3-45BD-9C2C-7C77F5E25D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050029886"/>
      </p:ext>
    </p:extLst>
  </p:cSld>
  <p:clrMapOvr>
    <a:masterClrMapping/>
  </p:clrMapOvr>
  <p:transition spd="med" advClick="0" advTm="90000">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81780-D55B-1941-B579-A6F8A9949502}"/>
              </a:ext>
            </a:extLst>
          </p:cNvPr>
          <p:cNvSpPr txBox="1"/>
          <p:nvPr/>
        </p:nvSpPr>
        <p:spPr>
          <a:xfrm>
            <a:off x="450166" y="801858"/>
            <a:ext cx="8117059" cy="1077218"/>
          </a:xfrm>
          <a:prstGeom prst="rect">
            <a:avLst/>
          </a:prstGeom>
          <a:noFill/>
        </p:spPr>
        <p:txBody>
          <a:bodyPr wrap="square" rtlCol="0">
            <a:spAutoFit/>
          </a:bodyPr>
          <a:lstStyle/>
          <a:p>
            <a:r>
              <a:rPr lang="en-US" sz="3200" b="1" dirty="0">
                <a:solidFill>
                  <a:srgbClr val="FF6600"/>
                </a:solidFill>
              </a:rPr>
              <a:t>Why is communication and </a:t>
            </a:r>
          </a:p>
          <a:p>
            <a:r>
              <a:rPr lang="en-US" sz="3200" b="1" dirty="0">
                <a:solidFill>
                  <a:srgbClr val="FF6600"/>
                </a:solidFill>
              </a:rPr>
              <a:t>community engagement important? </a:t>
            </a:r>
          </a:p>
        </p:txBody>
      </p:sp>
      <p:pic>
        <p:nvPicPr>
          <p:cNvPr id="6" name="Picture 5">
            <a:extLst>
              <a:ext uri="{FF2B5EF4-FFF2-40B4-BE49-F238E27FC236}">
                <a16:creationId xmlns:a16="http://schemas.microsoft.com/office/drawing/2014/main" id="{1F2AAE8E-0367-A148-B298-A82F01507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19" y="1947243"/>
            <a:ext cx="7835705" cy="4383611"/>
          </a:xfrm>
          <a:prstGeom prst="rect">
            <a:avLst/>
          </a:prstGeom>
        </p:spPr>
      </p:pic>
      <p:pic>
        <p:nvPicPr>
          <p:cNvPr id="4" name="Picture 3">
            <a:extLst>
              <a:ext uri="{FF2B5EF4-FFF2-40B4-BE49-F238E27FC236}">
                <a16:creationId xmlns:a16="http://schemas.microsoft.com/office/drawing/2014/main" id="{647D418E-F805-4334-A82F-96E07FB3E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113158808"/>
      </p:ext>
    </p:extLst>
  </p:cSld>
  <p:clrMapOvr>
    <a:masterClrMapping/>
  </p:clrMapOvr>
  <p:transition spd="med" advClick="0" advTm="90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9E244A-56BE-6047-BCAC-6339F93ECE63}"/>
              </a:ext>
            </a:extLst>
          </p:cNvPr>
          <p:cNvSpPr txBox="1"/>
          <p:nvPr/>
        </p:nvSpPr>
        <p:spPr>
          <a:xfrm>
            <a:off x="450166" y="707814"/>
            <a:ext cx="8117059" cy="1077218"/>
          </a:xfrm>
          <a:prstGeom prst="rect">
            <a:avLst/>
          </a:prstGeom>
          <a:noFill/>
        </p:spPr>
        <p:txBody>
          <a:bodyPr wrap="square" rtlCol="0">
            <a:spAutoFit/>
          </a:bodyPr>
          <a:lstStyle/>
          <a:p>
            <a:r>
              <a:rPr lang="en-US" sz="3200" b="1" dirty="0">
                <a:solidFill>
                  <a:srgbClr val="FF6600"/>
                </a:solidFill>
              </a:rPr>
              <a:t>Communication and community engagement is important because it…</a:t>
            </a:r>
          </a:p>
        </p:txBody>
      </p:sp>
      <p:pic>
        <p:nvPicPr>
          <p:cNvPr id="5" name="Picture 4">
            <a:extLst>
              <a:ext uri="{FF2B5EF4-FFF2-40B4-BE49-F238E27FC236}">
                <a16:creationId xmlns:a16="http://schemas.microsoft.com/office/drawing/2014/main" id="{C395FC27-E402-4672-B8E0-DCE027168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graphicFrame>
        <p:nvGraphicFramePr>
          <p:cNvPr id="7" name="Diagram 6">
            <a:extLst>
              <a:ext uri="{FF2B5EF4-FFF2-40B4-BE49-F238E27FC236}">
                <a16:creationId xmlns:a16="http://schemas.microsoft.com/office/drawing/2014/main" id="{28B73789-4A17-4DDC-A892-093FC1E6AA68}"/>
              </a:ext>
            </a:extLst>
          </p:cNvPr>
          <p:cNvGraphicFramePr/>
          <p:nvPr>
            <p:extLst>
              <p:ext uri="{D42A27DB-BD31-4B8C-83A1-F6EECF244321}">
                <p14:modId xmlns:p14="http://schemas.microsoft.com/office/powerpoint/2010/main" val="2788502143"/>
              </p:ext>
            </p:extLst>
          </p:nvPr>
        </p:nvGraphicFramePr>
        <p:xfrm>
          <a:off x="200365" y="1879600"/>
          <a:ext cx="8616660" cy="482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6433976"/>
      </p:ext>
    </p:extLst>
  </p:cSld>
  <p:clrMapOvr>
    <a:masterClrMapping/>
  </p:clrMapOvr>
  <p:transition spd="med" advClick="0" advTm="9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9A1-76AE-C84D-A06B-CE743137C17A}"/>
              </a:ext>
            </a:extLst>
          </p:cNvPr>
          <p:cNvSpPr/>
          <p:nvPr/>
        </p:nvSpPr>
        <p:spPr>
          <a:xfrm>
            <a:off x="5160890" y="2283382"/>
            <a:ext cx="2660747" cy="62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1537F3-F91F-E94F-A0B1-CDA6F4C040F8}"/>
              </a:ext>
            </a:extLst>
          </p:cNvPr>
          <p:cNvPicPr>
            <a:picLocks noChangeAspect="1"/>
          </p:cNvPicPr>
          <p:nvPr/>
        </p:nvPicPr>
        <p:blipFill>
          <a:blip r:embed="rId3"/>
          <a:stretch>
            <a:fillRect/>
          </a:stretch>
        </p:blipFill>
        <p:spPr>
          <a:xfrm>
            <a:off x="803942" y="5180537"/>
            <a:ext cx="2459993" cy="657509"/>
          </a:xfrm>
          <a:prstGeom prst="rect">
            <a:avLst/>
          </a:prstGeom>
        </p:spPr>
      </p:pic>
      <p:sp>
        <p:nvSpPr>
          <p:cNvPr id="9" name="TextBox 8">
            <a:extLst>
              <a:ext uri="{FF2B5EF4-FFF2-40B4-BE49-F238E27FC236}">
                <a16:creationId xmlns:a16="http://schemas.microsoft.com/office/drawing/2014/main" id="{287305D3-941F-CE4A-9838-915225BBEF90}"/>
              </a:ext>
            </a:extLst>
          </p:cNvPr>
          <p:cNvSpPr txBox="1"/>
          <p:nvPr/>
        </p:nvSpPr>
        <p:spPr>
          <a:xfrm>
            <a:off x="3637904" y="4599202"/>
            <a:ext cx="5252877" cy="830997"/>
          </a:xfrm>
          <a:prstGeom prst="rect">
            <a:avLst/>
          </a:prstGeom>
          <a:solidFill>
            <a:schemeClr val="bg1">
              <a:alpha val="80000"/>
            </a:schemeClr>
          </a:solidFill>
          <a:ln>
            <a:noFill/>
          </a:ln>
        </p:spPr>
        <p:txBody>
          <a:bodyPr wrap="square" rtlCol="0">
            <a:spAutoFit/>
          </a:bodyPr>
          <a:lstStyle/>
          <a:p>
            <a:r>
              <a:rPr lang="en-GB" sz="1600" b="1" i="1" dirty="0"/>
              <a:t>4</a:t>
            </a:r>
            <a:r>
              <a:rPr lang="en-GB" sz="1600" i="1" dirty="0"/>
              <a:t>. Communities and people affected by crisis know their rights and entitlements, have access to information and participate in decisions that affect them.</a:t>
            </a:r>
          </a:p>
        </p:txBody>
      </p:sp>
      <p:pic>
        <p:nvPicPr>
          <p:cNvPr id="10" name="Picture 9">
            <a:extLst>
              <a:ext uri="{FF2B5EF4-FFF2-40B4-BE49-F238E27FC236}">
                <a16:creationId xmlns:a16="http://schemas.microsoft.com/office/drawing/2014/main" id="{3EFE6122-3271-2F46-ABC4-B2DE184CEF39}"/>
              </a:ext>
            </a:extLst>
          </p:cNvPr>
          <p:cNvPicPr>
            <a:picLocks noChangeAspect="1"/>
          </p:cNvPicPr>
          <p:nvPr/>
        </p:nvPicPr>
        <p:blipFill>
          <a:blip r:embed="rId4"/>
          <a:stretch>
            <a:fillRect/>
          </a:stretch>
        </p:blipFill>
        <p:spPr>
          <a:xfrm>
            <a:off x="803942" y="783263"/>
            <a:ext cx="3275920" cy="507200"/>
          </a:xfrm>
          <a:prstGeom prst="rect">
            <a:avLst/>
          </a:prstGeom>
        </p:spPr>
      </p:pic>
      <p:sp>
        <p:nvSpPr>
          <p:cNvPr id="11" name="AutoShape 7">
            <a:extLst>
              <a:ext uri="{FF2B5EF4-FFF2-40B4-BE49-F238E27FC236}">
                <a16:creationId xmlns:a16="http://schemas.microsoft.com/office/drawing/2014/main" id="{D8689706-172C-2748-A41F-173FE2BB3EFE}"/>
              </a:ext>
            </a:extLst>
          </p:cNvPr>
          <p:cNvSpPr>
            <a:spLocks noChangeArrowheads="1" noChangeShapeType="1"/>
          </p:cNvSpPr>
          <p:nvPr/>
        </p:nvSpPr>
        <p:spPr bwMode="auto">
          <a:xfrm>
            <a:off x="480616" y="1507450"/>
            <a:ext cx="3922572" cy="857469"/>
          </a:xfrm>
          <a:prstGeom prst="roundRect">
            <a:avLst>
              <a:gd name="adj" fmla="val 50000"/>
            </a:avLst>
          </a:prstGeom>
          <a:solidFill>
            <a:srgbClr val="0070C0"/>
          </a:solidFill>
          <a:ln w="0" algn="in">
            <a:noFill/>
            <a:round/>
            <a:headEnd/>
            <a:tailEnd/>
          </a:ln>
          <a:effectLst/>
        </p:spPr>
        <p:txBody>
          <a:bodyPr vert="horz" wrap="square" lIns="324000" tIns="0" rIns="0" bIns="0" numCol="1" anchor="t" anchorCtr="0" compatLnSpc="1">
            <a:prstTxWarp prst="textNoShape">
              <a:avLst/>
            </a:prstTxWarp>
            <a:noAutofit/>
          </a:bodyPr>
          <a:lstStyle/>
          <a:p>
            <a:pPr fontAlgn="base">
              <a:spcAft>
                <a:spcPts val="0"/>
              </a:spcAft>
            </a:pPr>
            <a:r>
              <a:rPr lang="en-GB" sz="1400" b="1" kern="1200" dirty="0">
                <a:solidFill>
                  <a:srgbClr val="FFFFFF"/>
                </a:solidFill>
                <a:effectLst/>
                <a:latin typeface="Calibri" panose="020F0502020204030204" pitchFamily="34" charset="0"/>
                <a:ea typeface="DengXian" panose="02010600030101010101" pitchFamily="2" charset="-122"/>
                <a:cs typeface="Arial" panose="020B0604020202020204" pitchFamily="34" charset="0"/>
              </a:rPr>
              <a:t>Commitments on Accountability to Affected People and Protection from Sexual Exploitation and Abuse</a:t>
            </a:r>
            <a:endParaRPr lang="en-GB" sz="1200" dirty="0">
              <a:effectLst/>
              <a:latin typeface="Times New Roman" panose="02020603050405020304" pitchFamily="18" charset="0"/>
              <a:ea typeface="DengXian" panose="02010600030101010101" pitchFamily="2" charset="-122"/>
            </a:endParaRPr>
          </a:p>
        </p:txBody>
      </p:sp>
      <p:pic>
        <p:nvPicPr>
          <p:cNvPr id="13" name="Picture 12">
            <a:extLst>
              <a:ext uri="{FF2B5EF4-FFF2-40B4-BE49-F238E27FC236}">
                <a16:creationId xmlns:a16="http://schemas.microsoft.com/office/drawing/2014/main" id="{DA71808E-E0B2-5E49-9D48-7D29BD28E238}"/>
              </a:ext>
            </a:extLst>
          </p:cNvPr>
          <p:cNvPicPr>
            <a:picLocks noChangeAspect="1"/>
          </p:cNvPicPr>
          <p:nvPr/>
        </p:nvPicPr>
        <p:blipFill>
          <a:blip r:embed="rId5"/>
          <a:stretch>
            <a:fillRect/>
          </a:stretch>
        </p:blipFill>
        <p:spPr>
          <a:xfrm>
            <a:off x="5418054" y="2752074"/>
            <a:ext cx="3462371" cy="1378436"/>
          </a:xfrm>
          <a:prstGeom prst="rect">
            <a:avLst/>
          </a:prstGeom>
        </p:spPr>
      </p:pic>
      <p:sp>
        <p:nvSpPr>
          <p:cNvPr id="14" name="TextBox 13">
            <a:extLst>
              <a:ext uri="{FF2B5EF4-FFF2-40B4-BE49-F238E27FC236}">
                <a16:creationId xmlns:a16="http://schemas.microsoft.com/office/drawing/2014/main" id="{E783B2C3-BB88-804B-8565-AF81B8D79FB8}"/>
              </a:ext>
            </a:extLst>
          </p:cNvPr>
          <p:cNvSpPr txBox="1"/>
          <p:nvPr/>
        </p:nvSpPr>
        <p:spPr>
          <a:xfrm>
            <a:off x="3637904" y="5619810"/>
            <a:ext cx="5210674" cy="830997"/>
          </a:xfrm>
          <a:prstGeom prst="rect">
            <a:avLst/>
          </a:prstGeom>
          <a:noFill/>
          <a:ln>
            <a:noFill/>
          </a:ln>
        </p:spPr>
        <p:txBody>
          <a:bodyPr wrap="square" rtlCol="0">
            <a:spAutoFit/>
          </a:bodyPr>
          <a:lstStyle/>
          <a:p>
            <a:r>
              <a:rPr lang="en-GB" sz="1600" b="1" i="1" dirty="0"/>
              <a:t>5. </a:t>
            </a:r>
            <a:r>
              <a:rPr lang="en-GB" sz="1600" i="1" dirty="0"/>
              <a:t>Communities and people affected by crisis have access to safe and responsive mechanisms to handle complaints.</a:t>
            </a:r>
          </a:p>
        </p:txBody>
      </p:sp>
      <p:sp>
        <p:nvSpPr>
          <p:cNvPr id="15" name="TextBox 14">
            <a:extLst>
              <a:ext uri="{FF2B5EF4-FFF2-40B4-BE49-F238E27FC236}">
                <a16:creationId xmlns:a16="http://schemas.microsoft.com/office/drawing/2014/main" id="{8DA91037-4417-9942-9AEE-7620D480D1C3}"/>
              </a:ext>
            </a:extLst>
          </p:cNvPr>
          <p:cNvSpPr txBox="1"/>
          <p:nvPr/>
        </p:nvSpPr>
        <p:spPr>
          <a:xfrm>
            <a:off x="4698609" y="1054286"/>
            <a:ext cx="4445391" cy="1077218"/>
          </a:xfrm>
          <a:prstGeom prst="rect">
            <a:avLst/>
          </a:prstGeom>
          <a:noFill/>
          <a:ln w="9525">
            <a:noFill/>
          </a:ln>
        </p:spPr>
        <p:txBody>
          <a:bodyPr wrap="square" rtlCol="0">
            <a:spAutoFit/>
          </a:bodyPr>
          <a:lstStyle/>
          <a:p>
            <a:pPr marL="342900" indent="-342900">
              <a:buAutoNum type="arabicPeriod"/>
            </a:pPr>
            <a:r>
              <a:rPr lang="en-US" sz="1600" i="1" dirty="0"/>
              <a:t>Leadership</a:t>
            </a:r>
          </a:p>
          <a:p>
            <a:pPr marL="342900" indent="-342900">
              <a:buAutoNum type="arabicPeriod"/>
            </a:pPr>
            <a:r>
              <a:rPr lang="en-US" sz="1600" i="1" dirty="0"/>
              <a:t>Participation and partnership</a:t>
            </a:r>
          </a:p>
          <a:p>
            <a:pPr marL="342900" indent="-342900">
              <a:buAutoNum type="arabicPeriod"/>
            </a:pPr>
            <a:r>
              <a:rPr lang="en-US" sz="1600" i="1" dirty="0"/>
              <a:t>Information, feedback and action</a:t>
            </a:r>
          </a:p>
          <a:p>
            <a:pPr marL="342900" indent="-342900">
              <a:buAutoNum type="arabicPeriod"/>
            </a:pPr>
            <a:r>
              <a:rPr lang="en-US" sz="1600" i="1" dirty="0"/>
              <a:t>Results </a:t>
            </a:r>
          </a:p>
        </p:txBody>
      </p:sp>
      <p:sp>
        <p:nvSpPr>
          <p:cNvPr id="16" name="TextBox 15">
            <a:extLst>
              <a:ext uri="{FF2B5EF4-FFF2-40B4-BE49-F238E27FC236}">
                <a16:creationId xmlns:a16="http://schemas.microsoft.com/office/drawing/2014/main" id="{CD9AE332-0689-6E40-985A-3C3C497C453C}"/>
              </a:ext>
            </a:extLst>
          </p:cNvPr>
          <p:cNvSpPr txBox="1"/>
          <p:nvPr/>
        </p:nvSpPr>
        <p:spPr>
          <a:xfrm>
            <a:off x="480616" y="3240040"/>
            <a:ext cx="4926819" cy="338554"/>
          </a:xfrm>
          <a:prstGeom prst="rect">
            <a:avLst/>
          </a:prstGeom>
          <a:noFill/>
        </p:spPr>
        <p:txBody>
          <a:bodyPr wrap="square" rtlCol="0">
            <a:spAutoFit/>
          </a:bodyPr>
          <a:lstStyle/>
          <a:p>
            <a:r>
              <a:rPr lang="en-GB" sz="1600" i="1" dirty="0"/>
              <a:t>The Grand Bargain’s Participation Revolution</a:t>
            </a:r>
            <a:endParaRPr lang="en-US" sz="1600" i="1" dirty="0"/>
          </a:p>
        </p:txBody>
      </p:sp>
      <p:pic>
        <p:nvPicPr>
          <p:cNvPr id="12" name="Picture 11">
            <a:extLst>
              <a:ext uri="{FF2B5EF4-FFF2-40B4-BE49-F238E27FC236}">
                <a16:creationId xmlns:a16="http://schemas.microsoft.com/office/drawing/2014/main" id="{668CF402-A06D-4B67-A5C7-9B50E8B128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199513161"/>
      </p:ext>
    </p:extLst>
  </p:cSld>
  <p:clrMapOvr>
    <a:masterClrMapping/>
  </p:clrMapOvr>
  <p:transition spd="med" advClick="0" advTm="90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9A1-76AE-C84D-A06B-CE743137C17A}"/>
              </a:ext>
            </a:extLst>
          </p:cNvPr>
          <p:cNvSpPr/>
          <p:nvPr/>
        </p:nvSpPr>
        <p:spPr>
          <a:xfrm>
            <a:off x="5160890" y="2283382"/>
            <a:ext cx="2660747" cy="628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A669F9-F42F-FE4C-A80C-8AC8ED3C9FE8}"/>
              </a:ext>
            </a:extLst>
          </p:cNvPr>
          <p:cNvPicPr>
            <a:picLocks noChangeAspect="1"/>
          </p:cNvPicPr>
          <p:nvPr/>
        </p:nvPicPr>
        <p:blipFill>
          <a:blip r:embed="rId3"/>
          <a:stretch>
            <a:fillRect/>
          </a:stretch>
        </p:blipFill>
        <p:spPr>
          <a:xfrm>
            <a:off x="388155" y="1299785"/>
            <a:ext cx="1278438" cy="752022"/>
          </a:xfrm>
          <a:prstGeom prst="rect">
            <a:avLst/>
          </a:prstGeom>
        </p:spPr>
      </p:pic>
      <p:pic>
        <p:nvPicPr>
          <p:cNvPr id="5" name="Picture 4">
            <a:extLst>
              <a:ext uri="{FF2B5EF4-FFF2-40B4-BE49-F238E27FC236}">
                <a16:creationId xmlns:a16="http://schemas.microsoft.com/office/drawing/2014/main" id="{37747130-3A28-184F-A3D2-EEF50166B2FE}"/>
              </a:ext>
            </a:extLst>
          </p:cNvPr>
          <p:cNvPicPr>
            <a:picLocks noChangeAspect="1"/>
          </p:cNvPicPr>
          <p:nvPr/>
        </p:nvPicPr>
        <p:blipFill>
          <a:blip r:embed="rId4"/>
          <a:stretch>
            <a:fillRect/>
          </a:stretch>
        </p:blipFill>
        <p:spPr>
          <a:xfrm>
            <a:off x="368236" y="2164854"/>
            <a:ext cx="1278438" cy="752022"/>
          </a:xfrm>
          <a:prstGeom prst="rect">
            <a:avLst/>
          </a:prstGeom>
        </p:spPr>
      </p:pic>
      <p:pic>
        <p:nvPicPr>
          <p:cNvPr id="6" name="Picture 5">
            <a:extLst>
              <a:ext uri="{FF2B5EF4-FFF2-40B4-BE49-F238E27FC236}">
                <a16:creationId xmlns:a16="http://schemas.microsoft.com/office/drawing/2014/main" id="{264DFA17-4160-D64E-938E-6B645E506E42}"/>
              </a:ext>
            </a:extLst>
          </p:cNvPr>
          <p:cNvPicPr>
            <a:picLocks noChangeAspect="1"/>
          </p:cNvPicPr>
          <p:nvPr/>
        </p:nvPicPr>
        <p:blipFill>
          <a:blip r:embed="rId5"/>
          <a:stretch>
            <a:fillRect/>
          </a:stretch>
        </p:blipFill>
        <p:spPr>
          <a:xfrm>
            <a:off x="368236" y="5593954"/>
            <a:ext cx="1301313" cy="765478"/>
          </a:xfrm>
          <a:prstGeom prst="rect">
            <a:avLst/>
          </a:prstGeom>
        </p:spPr>
      </p:pic>
      <p:pic>
        <p:nvPicPr>
          <p:cNvPr id="7" name="Picture 6">
            <a:extLst>
              <a:ext uri="{FF2B5EF4-FFF2-40B4-BE49-F238E27FC236}">
                <a16:creationId xmlns:a16="http://schemas.microsoft.com/office/drawing/2014/main" id="{84CA9427-E07D-8C46-ADF4-8D4AE6F18068}"/>
              </a:ext>
            </a:extLst>
          </p:cNvPr>
          <p:cNvPicPr>
            <a:picLocks noChangeAspect="1"/>
          </p:cNvPicPr>
          <p:nvPr/>
        </p:nvPicPr>
        <p:blipFill>
          <a:blip r:embed="rId6"/>
          <a:stretch>
            <a:fillRect/>
          </a:stretch>
        </p:blipFill>
        <p:spPr>
          <a:xfrm>
            <a:off x="383035" y="4737050"/>
            <a:ext cx="1288678" cy="758046"/>
          </a:xfrm>
          <a:prstGeom prst="rect">
            <a:avLst/>
          </a:prstGeom>
        </p:spPr>
      </p:pic>
      <p:pic>
        <p:nvPicPr>
          <p:cNvPr id="8" name="Picture 7">
            <a:extLst>
              <a:ext uri="{FF2B5EF4-FFF2-40B4-BE49-F238E27FC236}">
                <a16:creationId xmlns:a16="http://schemas.microsoft.com/office/drawing/2014/main" id="{9C0448BD-8194-BC4B-AF1D-50B8C4FDD35B}"/>
              </a:ext>
            </a:extLst>
          </p:cNvPr>
          <p:cNvPicPr>
            <a:picLocks noChangeAspect="1"/>
          </p:cNvPicPr>
          <p:nvPr/>
        </p:nvPicPr>
        <p:blipFill>
          <a:blip r:embed="rId7"/>
          <a:stretch>
            <a:fillRect/>
          </a:stretch>
        </p:blipFill>
        <p:spPr>
          <a:xfrm>
            <a:off x="379674" y="3015334"/>
            <a:ext cx="1295400" cy="762000"/>
          </a:xfrm>
          <a:prstGeom prst="rect">
            <a:avLst/>
          </a:prstGeom>
        </p:spPr>
      </p:pic>
      <p:pic>
        <p:nvPicPr>
          <p:cNvPr id="12" name="Picture 11">
            <a:extLst>
              <a:ext uri="{FF2B5EF4-FFF2-40B4-BE49-F238E27FC236}">
                <a16:creationId xmlns:a16="http://schemas.microsoft.com/office/drawing/2014/main" id="{2DC252CD-3473-8742-91FD-00D2CF0E8CE8}"/>
              </a:ext>
            </a:extLst>
          </p:cNvPr>
          <p:cNvPicPr>
            <a:picLocks noChangeAspect="1"/>
          </p:cNvPicPr>
          <p:nvPr/>
        </p:nvPicPr>
        <p:blipFill>
          <a:blip r:embed="rId8"/>
          <a:stretch>
            <a:fillRect/>
          </a:stretch>
        </p:blipFill>
        <p:spPr>
          <a:xfrm>
            <a:off x="388155" y="3876192"/>
            <a:ext cx="1295400" cy="762000"/>
          </a:xfrm>
          <a:prstGeom prst="rect">
            <a:avLst/>
          </a:prstGeom>
        </p:spPr>
      </p:pic>
      <p:sp>
        <p:nvSpPr>
          <p:cNvPr id="17" name="TextBox 16">
            <a:extLst>
              <a:ext uri="{FF2B5EF4-FFF2-40B4-BE49-F238E27FC236}">
                <a16:creationId xmlns:a16="http://schemas.microsoft.com/office/drawing/2014/main" id="{88B8C2E1-CFC2-3B42-A622-04032372AF8C}"/>
              </a:ext>
            </a:extLst>
          </p:cNvPr>
          <p:cNvSpPr txBox="1"/>
          <p:nvPr/>
        </p:nvSpPr>
        <p:spPr>
          <a:xfrm>
            <a:off x="454778" y="670560"/>
            <a:ext cx="8201450" cy="584775"/>
          </a:xfrm>
          <a:prstGeom prst="rect">
            <a:avLst/>
          </a:prstGeom>
          <a:noFill/>
        </p:spPr>
        <p:txBody>
          <a:bodyPr wrap="square" rtlCol="0">
            <a:spAutoFit/>
          </a:bodyPr>
          <a:lstStyle/>
          <a:p>
            <a:r>
              <a:rPr lang="en-US" sz="3200" b="1" dirty="0">
                <a:solidFill>
                  <a:srgbClr val="FF6600"/>
                </a:solidFill>
              </a:rPr>
              <a:t>Donor requirements</a:t>
            </a:r>
          </a:p>
        </p:txBody>
      </p:sp>
      <p:sp>
        <p:nvSpPr>
          <p:cNvPr id="18" name="TextBox 17">
            <a:extLst>
              <a:ext uri="{FF2B5EF4-FFF2-40B4-BE49-F238E27FC236}">
                <a16:creationId xmlns:a16="http://schemas.microsoft.com/office/drawing/2014/main" id="{A9C3C024-9751-6D4A-8EA1-8E9C10FC1E16}"/>
              </a:ext>
            </a:extLst>
          </p:cNvPr>
          <p:cNvSpPr txBox="1"/>
          <p:nvPr/>
        </p:nvSpPr>
        <p:spPr>
          <a:xfrm>
            <a:off x="1666593" y="1531756"/>
            <a:ext cx="5315712" cy="338554"/>
          </a:xfrm>
          <a:prstGeom prst="rect">
            <a:avLst/>
          </a:prstGeom>
          <a:noFill/>
        </p:spPr>
        <p:txBody>
          <a:bodyPr wrap="square" rtlCol="0">
            <a:spAutoFit/>
          </a:bodyPr>
          <a:lstStyle/>
          <a:p>
            <a:r>
              <a:rPr lang="en-US" sz="1600" dirty="0"/>
              <a:t>Partners have accountability frameworks </a:t>
            </a:r>
          </a:p>
        </p:txBody>
      </p:sp>
      <p:sp>
        <p:nvSpPr>
          <p:cNvPr id="19" name="TextBox 18">
            <a:extLst>
              <a:ext uri="{FF2B5EF4-FFF2-40B4-BE49-F238E27FC236}">
                <a16:creationId xmlns:a16="http://schemas.microsoft.com/office/drawing/2014/main" id="{B302CF51-ECD9-9D40-9652-CA2E9872A9D3}"/>
              </a:ext>
            </a:extLst>
          </p:cNvPr>
          <p:cNvSpPr txBox="1"/>
          <p:nvPr/>
        </p:nvSpPr>
        <p:spPr>
          <a:xfrm>
            <a:off x="1666593" y="2250042"/>
            <a:ext cx="7150451" cy="584775"/>
          </a:xfrm>
          <a:prstGeom prst="rect">
            <a:avLst/>
          </a:prstGeom>
          <a:noFill/>
        </p:spPr>
        <p:txBody>
          <a:bodyPr wrap="square" rtlCol="0">
            <a:spAutoFit/>
          </a:bodyPr>
          <a:lstStyle/>
          <a:p>
            <a:r>
              <a:rPr lang="en-GB" sz="1600" dirty="0"/>
              <a:t>The perspectives, concerns, needs and priorities of the community are integrated into initiatives </a:t>
            </a:r>
            <a:endParaRPr lang="en-US" sz="1600" dirty="0"/>
          </a:p>
        </p:txBody>
      </p:sp>
      <p:sp>
        <p:nvSpPr>
          <p:cNvPr id="20" name="TextBox 19">
            <a:extLst>
              <a:ext uri="{FF2B5EF4-FFF2-40B4-BE49-F238E27FC236}">
                <a16:creationId xmlns:a16="http://schemas.microsoft.com/office/drawing/2014/main" id="{829DAE35-7963-BE40-8F81-00DD563C92F2}"/>
              </a:ext>
            </a:extLst>
          </p:cNvPr>
          <p:cNvSpPr txBox="1"/>
          <p:nvPr/>
        </p:nvSpPr>
        <p:spPr>
          <a:xfrm>
            <a:off x="1683555" y="3964804"/>
            <a:ext cx="7160691" cy="584775"/>
          </a:xfrm>
          <a:prstGeom prst="rect">
            <a:avLst/>
          </a:prstGeom>
          <a:noFill/>
        </p:spPr>
        <p:txBody>
          <a:bodyPr wrap="square" rtlCol="0">
            <a:spAutoFit/>
          </a:bodyPr>
          <a:lstStyle/>
          <a:p>
            <a:r>
              <a:rPr lang="en-US" sz="1600" dirty="0"/>
              <a:t>Community participation as a central part of humanitarian response and that engagement with crisis affected people is a right</a:t>
            </a:r>
          </a:p>
        </p:txBody>
      </p:sp>
      <p:sp>
        <p:nvSpPr>
          <p:cNvPr id="21" name="TextBox 20">
            <a:extLst>
              <a:ext uri="{FF2B5EF4-FFF2-40B4-BE49-F238E27FC236}">
                <a16:creationId xmlns:a16="http://schemas.microsoft.com/office/drawing/2014/main" id="{8BDD5C8F-61B9-E34C-8F2A-ADB57DC5F352}"/>
              </a:ext>
            </a:extLst>
          </p:cNvPr>
          <p:cNvSpPr txBox="1"/>
          <p:nvPr/>
        </p:nvSpPr>
        <p:spPr>
          <a:xfrm>
            <a:off x="1743456" y="4825662"/>
            <a:ext cx="7400544" cy="584775"/>
          </a:xfrm>
          <a:prstGeom prst="rect">
            <a:avLst/>
          </a:prstGeom>
          <a:noFill/>
        </p:spPr>
        <p:txBody>
          <a:bodyPr wrap="square" rtlCol="0">
            <a:spAutoFit/>
          </a:bodyPr>
          <a:lstStyle/>
          <a:p>
            <a:r>
              <a:rPr lang="en-GB" sz="1600" dirty="0"/>
              <a:t>Partners take into account the feedback from affected people and that partners have a framework to achieve this</a:t>
            </a:r>
            <a:endParaRPr lang="en-US" sz="1600" dirty="0"/>
          </a:p>
        </p:txBody>
      </p:sp>
      <p:sp>
        <p:nvSpPr>
          <p:cNvPr id="22" name="TextBox 21">
            <a:extLst>
              <a:ext uri="{FF2B5EF4-FFF2-40B4-BE49-F238E27FC236}">
                <a16:creationId xmlns:a16="http://schemas.microsoft.com/office/drawing/2014/main" id="{39725793-727F-AE45-ABC7-4ECE5FA5803E}"/>
              </a:ext>
            </a:extLst>
          </p:cNvPr>
          <p:cNvSpPr txBox="1"/>
          <p:nvPr/>
        </p:nvSpPr>
        <p:spPr>
          <a:xfrm>
            <a:off x="1743456" y="5528435"/>
            <a:ext cx="7222434" cy="830997"/>
          </a:xfrm>
          <a:prstGeom prst="rect">
            <a:avLst/>
          </a:prstGeom>
          <a:noFill/>
        </p:spPr>
        <p:txBody>
          <a:bodyPr wrap="square" rtlCol="0">
            <a:spAutoFit/>
          </a:bodyPr>
          <a:lstStyle/>
          <a:p>
            <a:r>
              <a:rPr lang="en-US" sz="1600" dirty="0"/>
              <a:t>Obtain regular, accurate community feedback on the assistance received and the </a:t>
            </a:r>
            <a:r>
              <a:rPr lang="en-US" sz="1600" dirty="0" err="1"/>
              <a:t>organisations</a:t>
            </a:r>
            <a:r>
              <a:rPr lang="en-US" sz="1600" dirty="0"/>
              <a:t> providing it. Partners must demonstrate how such feedback is collected, considered, and acted upon</a:t>
            </a:r>
          </a:p>
        </p:txBody>
      </p:sp>
      <p:sp>
        <p:nvSpPr>
          <p:cNvPr id="23" name="TextBox 22">
            <a:extLst>
              <a:ext uri="{FF2B5EF4-FFF2-40B4-BE49-F238E27FC236}">
                <a16:creationId xmlns:a16="http://schemas.microsoft.com/office/drawing/2014/main" id="{2BFC6D2C-E513-1249-9695-9FC3FC81EC4B}"/>
              </a:ext>
            </a:extLst>
          </p:cNvPr>
          <p:cNvSpPr txBox="1"/>
          <p:nvPr/>
        </p:nvSpPr>
        <p:spPr>
          <a:xfrm>
            <a:off x="1675074" y="3103946"/>
            <a:ext cx="7290816" cy="584775"/>
          </a:xfrm>
          <a:prstGeom prst="rect">
            <a:avLst/>
          </a:prstGeom>
          <a:noFill/>
        </p:spPr>
        <p:txBody>
          <a:bodyPr wrap="square" rtlCol="0">
            <a:spAutoFit/>
          </a:bodyPr>
          <a:lstStyle/>
          <a:p>
            <a:r>
              <a:rPr lang="en-US" sz="1600" dirty="0"/>
              <a:t>Partners enhance the capacity of local communities to demand accountability from local and national authorities, as well as humanitarian </a:t>
            </a:r>
            <a:r>
              <a:rPr lang="en-US" sz="1600" dirty="0" err="1"/>
              <a:t>organisations</a:t>
            </a:r>
            <a:endParaRPr lang="en-US" sz="1600" dirty="0"/>
          </a:p>
        </p:txBody>
      </p:sp>
      <p:pic>
        <p:nvPicPr>
          <p:cNvPr id="16" name="Picture 15">
            <a:extLst>
              <a:ext uri="{FF2B5EF4-FFF2-40B4-BE49-F238E27FC236}">
                <a16:creationId xmlns:a16="http://schemas.microsoft.com/office/drawing/2014/main" id="{A3B55FF7-38C4-4711-BE82-47FF1B4F2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059"/>
            <a:ext cx="9144000" cy="865595"/>
          </a:xfrm>
          <a:prstGeom prst="rect">
            <a:avLst/>
          </a:prstGeom>
        </p:spPr>
      </p:pic>
    </p:spTree>
    <p:extLst>
      <p:ext uri="{BB962C8B-B14F-4D97-AF65-F5344CB8AC3E}">
        <p14:creationId xmlns:p14="http://schemas.microsoft.com/office/powerpoint/2010/main" val="2612818177"/>
      </p:ext>
    </p:extLst>
  </p:cSld>
  <p:clrMapOvr>
    <a:masterClrMapping/>
  </p:clrMapOvr>
  <p:transition spd="med" advClick="0" advTm="90000">
    <p:pull/>
  </p:transition>
</p:sld>
</file>

<file path=ppt/theme/theme1.xml><?xml version="1.0" encoding="utf-8"?>
<a:theme xmlns:a="http://schemas.openxmlformats.org/drawingml/2006/main" name="Office Theme">
  <a:themeElements>
    <a:clrScheme name="CDAC (temporary)">
      <a:dk1>
        <a:srgbClr val="000000"/>
      </a:dk1>
      <a:lt1>
        <a:srgbClr val="FFFFFF"/>
      </a:lt1>
      <a:dk2>
        <a:srgbClr val="565349"/>
      </a:dk2>
      <a:lt2>
        <a:srgbClr val="DDDDDD"/>
      </a:lt2>
      <a:accent1>
        <a:srgbClr val="B6D047"/>
      </a:accent1>
      <a:accent2>
        <a:srgbClr val="0D97A7"/>
      </a:accent2>
      <a:accent3>
        <a:srgbClr val="ED7305"/>
      </a:accent3>
      <a:accent4>
        <a:srgbClr val="003748"/>
      </a:accent4>
      <a:accent5>
        <a:srgbClr val="818183"/>
      </a:accent5>
      <a:accent6>
        <a:srgbClr val="B2B2B2"/>
      </a:accent6>
      <a:hlink>
        <a:srgbClr val="0070C0"/>
      </a:hlink>
      <a:folHlink>
        <a:srgbClr val="B2B2B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329788E56B5D4085D2E9776F9F216A" ma:contentTypeVersion="13" ma:contentTypeDescription="Create a new document." ma:contentTypeScope="" ma:versionID="ba3cedadf3b78a6855fe919c2b035890">
  <xsd:schema xmlns:xsd="http://www.w3.org/2001/XMLSchema" xmlns:xs="http://www.w3.org/2001/XMLSchema" xmlns:p="http://schemas.microsoft.com/office/2006/metadata/properties" xmlns:ns2="e899d54f-d3bc-4355-9323-8e338fc7e9d7" xmlns:ns3="a333398c-7e7e-40ff-96ad-b22bfc0f291a" targetNamespace="http://schemas.microsoft.com/office/2006/metadata/properties" ma:root="true" ma:fieldsID="4e5c3ec3b6aab0d414e7506d722065db" ns2:_="" ns3:_="">
    <xsd:import namespace="e899d54f-d3bc-4355-9323-8e338fc7e9d7"/>
    <xsd:import namespace="a333398c-7e7e-40ff-96ad-b22bfc0f291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9d54f-d3bc-4355-9323-8e338fc7e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33398c-7e7e-40ff-96ad-b22bfc0f291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FE1058-7630-449E-9D53-55A73A233E01}">
  <ds:schemaRefs>
    <ds:schemaRef ds:uri="http://purl.org/dc/terms/"/>
    <ds:schemaRef ds:uri="http://schemas.openxmlformats.org/package/2006/metadata/core-properties"/>
    <ds:schemaRef ds:uri="8c804ba2-9c4a-4bbf-a820-631d7bb14498"/>
    <ds:schemaRef ds:uri="http://purl.org/dc/dcmitype/"/>
    <ds:schemaRef ds:uri="http://schemas.microsoft.com/office/infopath/2007/PartnerControls"/>
    <ds:schemaRef ds:uri="http://schemas.microsoft.com/office/2006/documentManagement/types"/>
    <ds:schemaRef ds:uri="http://schemas.microsoft.com/office/2006/metadata/properties"/>
    <ds:schemaRef ds:uri="b3bdad61-6b4c-42a0-a230-8e6e51bca2ca"/>
    <ds:schemaRef ds:uri="http://www.w3.org/XML/1998/namespace"/>
    <ds:schemaRef ds:uri="http://purl.org/dc/elements/1.1/"/>
  </ds:schemaRefs>
</ds:datastoreItem>
</file>

<file path=customXml/itemProps2.xml><?xml version="1.0" encoding="utf-8"?>
<ds:datastoreItem xmlns:ds="http://schemas.openxmlformats.org/officeDocument/2006/customXml" ds:itemID="{1E54A077-C019-48D6-A82E-91B18F81549B}">
  <ds:schemaRefs>
    <ds:schemaRef ds:uri="http://schemas.microsoft.com/sharepoint/v3/contenttype/forms"/>
  </ds:schemaRefs>
</ds:datastoreItem>
</file>

<file path=customXml/itemProps3.xml><?xml version="1.0" encoding="utf-8"?>
<ds:datastoreItem xmlns:ds="http://schemas.openxmlformats.org/officeDocument/2006/customXml" ds:itemID="{AF7445C4-B264-4092-9B2D-61B7F02DCD81}"/>
</file>

<file path=docProps/app.xml><?xml version="1.0" encoding="utf-8"?>
<Properties xmlns="http://schemas.openxmlformats.org/officeDocument/2006/extended-properties" xmlns:vt="http://schemas.openxmlformats.org/officeDocument/2006/docPropsVTypes">
  <Template>Office Theme</Template>
  <TotalTime>5691</TotalTime>
  <Words>5416</Words>
  <Application>Microsoft Office PowerPoint</Application>
  <PresentationFormat>On-screen Show (4:3)</PresentationFormat>
  <Paragraphs>307</Paragraphs>
  <Slides>27</Slides>
  <Notes>27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DengXian</vt:lpstr>
      <vt:lpstr>ＭＳ Ｐゴシック</vt:lpstr>
      <vt:lpstr>Arial</vt:lpstr>
      <vt:lpstr>Calibri</vt:lpstr>
      <vt:lpstr>Calibri Light</vt:lpstr>
      <vt:lpstr>Knowledge Black</vt:lpstr>
      <vt:lpstr>Open Sans</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www.cdacnetwork.org  @CDACN  #commisaid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Rouse</dc:creator>
  <cp:lastModifiedBy>Angela Rouse</cp:lastModifiedBy>
  <cp:revision>164</cp:revision>
  <cp:lastPrinted>2018-03-29T11:57:00Z</cp:lastPrinted>
  <dcterms:created xsi:type="dcterms:W3CDTF">2015-04-22T16:49:08Z</dcterms:created>
  <dcterms:modified xsi:type="dcterms:W3CDTF">2018-10-30T17:23:23Z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0x010100A4329788E56B5D4085D2E9776F9F216A</vt:lpwstr>
  </property>
</Properties>
</file>